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768" r:id="rId2"/>
  </p:sldMasterIdLst>
  <p:notesMasterIdLst>
    <p:notesMasterId r:id="rId42"/>
  </p:notesMasterIdLst>
  <p:sldIdLst>
    <p:sldId id="651" r:id="rId3"/>
    <p:sldId id="585" r:id="rId4"/>
    <p:sldId id="694" r:id="rId5"/>
    <p:sldId id="693" r:id="rId6"/>
    <p:sldId id="695" r:id="rId7"/>
    <p:sldId id="685" r:id="rId8"/>
    <p:sldId id="738" r:id="rId9"/>
    <p:sldId id="686" r:id="rId10"/>
    <p:sldId id="739" r:id="rId11"/>
    <p:sldId id="740" r:id="rId12"/>
    <p:sldId id="741" r:id="rId13"/>
    <p:sldId id="618" r:id="rId14"/>
    <p:sldId id="657" r:id="rId15"/>
    <p:sldId id="577" r:id="rId16"/>
    <p:sldId id="697" r:id="rId17"/>
    <p:sldId id="698" r:id="rId18"/>
    <p:sldId id="699" r:id="rId19"/>
    <p:sldId id="700" r:id="rId20"/>
    <p:sldId id="742" r:id="rId21"/>
    <p:sldId id="701" r:id="rId22"/>
    <p:sldId id="659" r:id="rId23"/>
    <p:sldId id="709" r:id="rId24"/>
    <p:sldId id="710" r:id="rId25"/>
    <p:sldId id="712" r:id="rId26"/>
    <p:sldId id="713" r:id="rId27"/>
    <p:sldId id="714" r:id="rId28"/>
    <p:sldId id="715" r:id="rId29"/>
    <p:sldId id="716" r:id="rId30"/>
    <p:sldId id="728" r:id="rId31"/>
    <p:sldId id="729" r:id="rId32"/>
    <p:sldId id="730" r:id="rId33"/>
    <p:sldId id="731" r:id="rId34"/>
    <p:sldId id="732" r:id="rId35"/>
    <p:sldId id="733" r:id="rId36"/>
    <p:sldId id="734" r:id="rId37"/>
    <p:sldId id="735" r:id="rId38"/>
    <p:sldId id="736" r:id="rId39"/>
    <p:sldId id="737" r:id="rId40"/>
    <p:sldId id="682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DFEC6"/>
    <a:srgbClr val="FEFE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0EFC3E-C4AD-40AC-88A3-111303969F46}" v="4" dt="2023-01-18T16:30:12.6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69" d="100"/>
          <a:sy n="69" d="100"/>
        </p:scale>
        <p:origin x="564" y="3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microsoft.com/office/2015/10/relationships/revisionInfo" Target="revisionInfo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4A58B4-B7BD-4F46-864B-DBF50BF46D34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947382-2AFA-48CB-BF8F-9F23D25270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161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9FB51A-E05F-4494-ADA5-A77EAE266FCF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CD1B0D-083E-4DA2-81AD-16B7E971189E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1206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AE39-E3D1-4D23-8ABA-77B39C2A7596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05B12B2-4FB3-489F-A189-74144EEB96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909" y="1449304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83909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>
            <a:off x="83909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AE39-E3D1-4D23-8ABA-77B39C2A7596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B12B2-4FB3-489F-A189-74144EEB9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AE39-E3D1-4D23-8ABA-77B39C2A7596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B12B2-4FB3-489F-A189-74144EEB9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6D2E-700E-4704-8BA1-2EB7886101CE}" type="datetime2">
              <a:rPr lang="en-US" smtClean="0"/>
              <a:t>Monday, January 15, 2024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933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20212-8CDE-4A62-921C-0C6696FF4568}" type="datetime2">
              <a:rPr lang="en-US" smtClean="0"/>
              <a:t>Monday, January 15, 2024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9088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7D796-8150-4154-A545-979FC0A11C38}" type="datetime2">
              <a:rPr lang="en-US" smtClean="0"/>
              <a:t>Monday, January 15, 2024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0220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6199D-0275-474B-B6F6-69CE4E1C7045}" type="datetime2">
              <a:rPr lang="en-US" smtClean="0"/>
              <a:t>Monday, January 15, 2024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3322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1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C92BE-B393-47F2-86C3-1DFE636FE94E}" type="datetime2">
              <a:rPr lang="en-US" smtClean="0"/>
              <a:t>Monday, January 15, 2024</a:t>
            </a:fld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C974-5669-4F4D-B5F7-AEFAF0EB8F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4899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1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F990-2925-42CC-BE18-7E97EEC0BD42}" type="datetime2">
              <a:rPr lang="en-US" smtClean="0"/>
              <a:t>Monday, January 15, 2024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C974-5669-4F4D-B5F7-AEFAF0EB8F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197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Title and 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1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E0381-8DAB-46AF-BE10-06DEC2FD9A43}" type="datetime2">
              <a:rPr lang="en-US" smtClean="0"/>
              <a:t>Monday, January 15, 2024</a:t>
            </a:fld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C974-5669-4F4D-B5F7-AEFAF0EB8F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402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AE39-E3D1-4D23-8ABA-77B39C2A7596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B12B2-4FB3-489F-A189-74144EEB96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10" name="Rounded Rectangle 9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AE39-E3D1-4D23-8ABA-77B39C2A7596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92550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92195" y="2341476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91075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405B12B2-4FB3-489F-A189-74144EEB9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AE39-E3D1-4D23-8ABA-77B39C2A7596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B12B2-4FB3-489F-A189-74144EEB96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AE39-E3D1-4D23-8ABA-77B39C2A7596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B12B2-4FB3-489F-A189-74144EEB96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AE39-E3D1-4D23-8ABA-77B39C2A7596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B12B2-4FB3-489F-A189-74144EEB9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AE39-E3D1-4D23-8ABA-77B39C2A7596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B12B2-4FB3-489F-A189-74144EEB9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9" name="Rounded Rectangle 8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AE39-E3D1-4D23-8ABA-77B39C2A7596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B12B2-4FB3-489F-A189-74144EEB96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AE39-E3D1-4D23-8ABA-77B39C2A7596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405B12B2-4FB3-489F-A189-74144EEB96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>
          <a:xfrm>
            <a:off x="91345" y="4650475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Rectangle 12"/>
          <p:cNvSpPr/>
          <p:nvPr/>
        </p:nvSpPr>
        <p:spPr>
          <a:xfrm>
            <a:off x="91348" y="4773225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8" name="Rounded Rectangle 7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107AE39-E3D1-4D23-8ABA-77B39C2A7596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05B12B2-4FB3-489F-A189-74144EEB9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>
              <a:defRPr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l"/>
            <a:fld id="{E1B24409-0788-44D4-9919-48BAEC8E58E4}" type="datetime2">
              <a:rPr lang="en-US" smtClean="0"/>
              <a:t>Monday, January 15, 2024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>
              <a:defRPr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r"/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>
              <a:defRPr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970708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</p:sldLayoutIdLst>
  <p:hf hdr="0" ftr="0" dt="0"/>
  <p:txStyles>
    <p:titleStyle>
      <a:lvl1pPr algn="l" rtl="0" eaLnBrk="1" latinLnBrk="0" hangingPunct="1">
        <a:spcBef>
          <a:spcPct val="0"/>
        </a:spcBef>
        <a:buNone/>
        <a:defRPr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5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5181600" y="4800600"/>
            <a:ext cx="6934200" cy="1394988"/>
          </a:xfrm>
        </p:spPr>
        <p:txBody>
          <a:bodyPr>
            <a:noAutofit/>
          </a:bodyPr>
          <a:lstStyle/>
          <a:p>
            <a:pPr lvl="0" algn="ctr">
              <a:lnSpc>
                <a:spcPct val="112000"/>
              </a:lnSpc>
              <a:spcBef>
                <a:spcPts val="0"/>
              </a:spcBef>
            </a:pPr>
            <a:r>
              <a:rPr lang="en-US" sz="2800" b="1" cap="none" dirty="0">
                <a:solidFill>
                  <a:srgbClr val="1909E7"/>
                </a:solidFill>
                <a:effectLst/>
                <a:ea typeface="+mn-ea"/>
                <a:cs typeface="+mn-cs"/>
              </a:rPr>
              <a:t/>
            </a:r>
            <a:br>
              <a:rPr lang="en-US" sz="2800" b="1" cap="none" dirty="0">
                <a:solidFill>
                  <a:srgbClr val="1909E7"/>
                </a:solidFill>
                <a:effectLst/>
                <a:ea typeface="+mn-ea"/>
                <a:cs typeface="+mn-cs"/>
              </a:rPr>
            </a:br>
            <a:r>
              <a:rPr lang="en-US" sz="2800" cap="none" dirty="0">
                <a:solidFill>
                  <a:srgbClr val="191B0E"/>
                </a:solidFill>
                <a:effectLst/>
                <a:latin typeface="Tw Cen MT Condensed" panose="020B0606020104020203" pitchFamily="34" charset="0"/>
                <a:ea typeface="+mn-ea"/>
                <a:cs typeface="+mn-cs"/>
              </a:rPr>
              <a:t>Chemistry Department, College of Science, King Saud University</a:t>
            </a:r>
            <a:r>
              <a:rPr lang="en-US" sz="2000" b="1" i="1" cap="none" dirty="0">
                <a:solidFill>
                  <a:srgbClr val="191B0E"/>
                </a:solidFill>
                <a:effectLst/>
                <a:latin typeface="Tw Cen MT Condensed" panose="020B0606020104020203" pitchFamily="34" charset="0"/>
                <a:ea typeface="+mn-ea"/>
                <a:cs typeface="+mn-cs"/>
              </a:rPr>
              <a:t/>
            </a:r>
            <a:br>
              <a:rPr lang="en-US" sz="2000" b="1" i="1" cap="none" dirty="0">
                <a:solidFill>
                  <a:srgbClr val="191B0E"/>
                </a:solidFill>
                <a:effectLst/>
                <a:latin typeface="Tw Cen MT Condensed" panose="020B0606020104020203" pitchFamily="34" charset="0"/>
                <a:ea typeface="+mn-ea"/>
                <a:cs typeface="+mn-cs"/>
              </a:rPr>
            </a:br>
            <a:endParaRPr lang="en-US" sz="2000" cap="none" dirty="0">
              <a:solidFill>
                <a:srgbClr val="1909E7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3"/>
          <p:cNvSpPr>
            <a:spLocks noGrp="1"/>
          </p:cNvSpPr>
          <p:nvPr>
            <p:ph type="subTitle" idx="1"/>
          </p:nvPr>
        </p:nvSpPr>
        <p:spPr>
          <a:xfrm>
            <a:off x="508000" y="1066800"/>
            <a:ext cx="11277600" cy="33528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CHEM 241</a:t>
            </a:r>
            <a:r>
              <a:rPr lang="en-US" sz="4400" b="1" dirty="0">
                <a:solidFill>
                  <a:srgbClr val="0070C0"/>
                </a:solidFill>
              </a:rPr>
              <a:t/>
            </a:r>
            <a:br>
              <a:rPr lang="en-US" sz="4400" b="1" dirty="0">
                <a:solidFill>
                  <a:srgbClr val="0070C0"/>
                </a:solidFill>
              </a:rPr>
            </a:br>
            <a:r>
              <a:rPr lang="en-US" sz="4800" b="1" dirty="0">
                <a:solidFill>
                  <a:srgbClr val="FF0000"/>
                </a:solidFill>
              </a:rPr>
              <a:t>Organic Chemistry II</a:t>
            </a:r>
            <a:br>
              <a:rPr lang="en-US" sz="4800" b="1" dirty="0">
                <a:solidFill>
                  <a:srgbClr val="FF0000"/>
                </a:solidFill>
              </a:rPr>
            </a:br>
            <a:r>
              <a:rPr lang="en-US" sz="3600" dirty="0">
                <a:solidFill>
                  <a:schemeClr val="tx1"/>
                </a:solidFill>
                <a:latin typeface="Tw Cen MT Condensed" panose="020B0606020104020203" pitchFamily="34" charset="0"/>
              </a:rPr>
              <a:t>FOR CHEMISTRY’ STUDENTS, COLLEGE OF SCIENCE</a:t>
            </a:r>
            <a:r>
              <a:rPr lang="en-US" sz="2000" i="1" dirty="0">
                <a:solidFill>
                  <a:schemeClr val="tx1"/>
                </a:solidFill>
                <a:latin typeface="Tw Cen MT Condensed" panose="020B0606020104020203" pitchFamily="34" charset="0"/>
              </a:rPr>
              <a:t/>
            </a:r>
            <a:br>
              <a:rPr lang="en-US" sz="2000" i="1" dirty="0">
                <a:solidFill>
                  <a:schemeClr val="tx1"/>
                </a:solidFill>
                <a:latin typeface="Tw Cen MT Condensed" panose="020B0606020104020203" pitchFamily="34" charset="0"/>
              </a:rPr>
            </a:br>
            <a:r>
              <a:rPr lang="en-US" sz="1800" b="1" i="1" dirty="0">
                <a:solidFill>
                  <a:schemeClr val="tx1"/>
                </a:solidFill>
              </a:rPr>
              <a:t/>
            </a:r>
            <a:br>
              <a:rPr lang="en-US" sz="1800" b="1" i="1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rgbClr val="00B050"/>
                </a:solidFill>
                <a:latin typeface="Tw Cen MT Condensed" panose="020B0606020104020203" pitchFamily="34" charset="0"/>
              </a:rPr>
              <a:t>PRE-REQUISITES COURSE;  CHEM 240</a:t>
            </a:r>
            <a:br>
              <a:rPr lang="en-US" sz="3600" dirty="0">
                <a:solidFill>
                  <a:srgbClr val="00B050"/>
                </a:solidFill>
                <a:latin typeface="Tw Cen MT Condensed" panose="020B0606020104020203" pitchFamily="34" charset="0"/>
              </a:rPr>
            </a:br>
            <a:r>
              <a:rPr lang="en-US" sz="3600" dirty="0">
                <a:solidFill>
                  <a:srgbClr val="00B050"/>
                </a:solidFill>
                <a:latin typeface="Tw Cen MT Condensed" panose="020B0606020104020203" pitchFamily="34" charset="0"/>
              </a:rPr>
              <a:t>CREDIT HOURS;  2 (2+0)</a:t>
            </a:r>
            <a:endParaRPr lang="en-US" sz="3600" dirty="0">
              <a:latin typeface="Tw Cen MT Condensed" panose="020B06060201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4349" y="2782888"/>
            <a:ext cx="1931451" cy="2004649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7A2BDD-D331-44F0-96AA-4FB4ED4970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E32D91">
                    <a:shade val="75000"/>
                  </a:srgbClr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E32D91">
                  <a:shade val="75000"/>
                </a:srgbClr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260037"/>
            <a:ext cx="12192000" cy="58477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200" b="1" dirty="0">
                <a:solidFill>
                  <a:prstClr val="white"/>
                </a:solidFill>
              </a:rPr>
              <a:t>Carbonyl Compounds; Carboxylic Acids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		       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Based on NCERT</a:t>
            </a:r>
          </a:p>
        </p:txBody>
      </p:sp>
      <p:pic>
        <p:nvPicPr>
          <p:cNvPr id="8" name="Picture 2" descr="Ø¬Ø§ÙØ¹Ø© Ø§ÙÙÙÙ Ø³Ø¹ÙØ¯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4952" y="373996"/>
            <a:ext cx="1479784" cy="56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822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33400" y="1418272"/>
            <a:ext cx="1137602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3838" algn="just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latin typeface="Arial Narrow" panose="020B0606020202030204" pitchFamily="34" charset="0"/>
                <a:ea typeface="Calibri" pitchFamily="34" charset="0"/>
                <a:cs typeface="Calibri" pitchFamily="34" charset="0"/>
              </a:rPr>
              <a:t>Acidities can vary depending on what other groups are attached to the molecule.</a:t>
            </a:r>
          </a:p>
          <a:p>
            <a:pPr marL="228600" indent="-223838" algn="just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latin typeface="Arial Narrow" panose="020B0606020202030204" pitchFamily="34" charset="0"/>
                <a:ea typeface="Calibri" pitchFamily="34" charset="0"/>
                <a:cs typeface="Calibri" pitchFamily="34" charset="0"/>
              </a:rPr>
              <a:t>Recall that </a:t>
            </a:r>
            <a:r>
              <a:rPr lang="en-US" sz="2000" i="1" dirty="0">
                <a:solidFill>
                  <a:srgbClr val="FF0000"/>
                </a:solidFill>
                <a:latin typeface="Arial Narrow" panose="020B0606020202030204" pitchFamily="34" charset="0"/>
                <a:ea typeface="Calibri" pitchFamily="34" charset="0"/>
                <a:cs typeface="Calibri" pitchFamily="34" charset="0"/>
              </a:rPr>
              <a:t>electron-withdrawing groups (-I) enhance acidity</a:t>
            </a:r>
            <a:r>
              <a:rPr lang="en-US" sz="2000" dirty="0">
                <a:latin typeface="Arial Narrow" panose="020B0606020202030204" pitchFamily="34" charset="0"/>
                <a:ea typeface="Calibri" pitchFamily="34" charset="0"/>
                <a:cs typeface="Calibri" pitchFamily="34" charset="0"/>
              </a:rPr>
              <a:t>, and </a:t>
            </a:r>
            <a:r>
              <a:rPr lang="en-US" sz="2000" i="1" dirty="0">
                <a:solidFill>
                  <a:srgbClr val="FF0000"/>
                </a:solidFill>
                <a:latin typeface="Arial Narrow" panose="020B0606020202030204" pitchFamily="34" charset="0"/>
                <a:ea typeface="Calibri" pitchFamily="34" charset="0"/>
                <a:cs typeface="Calibri" pitchFamily="34" charset="0"/>
              </a:rPr>
              <a:t>electron-releasing groups (+I) reduce acidity</a:t>
            </a:r>
            <a:r>
              <a:rPr lang="en-US" sz="2000" dirty="0">
                <a:latin typeface="Arial Narrow" panose="020B0606020202030204" pitchFamily="34" charset="0"/>
                <a:ea typeface="Calibri" pitchFamily="34" charset="0"/>
                <a:cs typeface="Calibri" pitchFamily="34" charset="0"/>
              </a:rPr>
              <a:t>.</a:t>
            </a:r>
          </a:p>
          <a:p>
            <a:pPr marL="228600" algn="just">
              <a:spcAft>
                <a:spcPts val="600"/>
              </a:spcAft>
              <a:defRPr/>
            </a:pPr>
            <a:r>
              <a:rPr lang="en-US" sz="2000" i="1" dirty="0">
                <a:solidFill>
                  <a:srgbClr val="00B050"/>
                </a:solidFill>
                <a:latin typeface="Arial Narrow" panose="020B0606020202030204" pitchFamily="34" charset="0"/>
                <a:ea typeface="Calibri" pitchFamily="34" charset="0"/>
                <a:cs typeface="Calibri" pitchFamily="34" charset="0"/>
              </a:rPr>
              <a:t>This effect relays charge through bonds, by displacing bonding electrons toward electronegative atoms, or away from electropositive atoms</a:t>
            </a:r>
            <a:r>
              <a:rPr lang="en-US" sz="2000" dirty="0">
                <a:latin typeface="Arial Narrow" panose="020B0606020202030204" pitchFamily="34" charset="0"/>
                <a:ea typeface="Calibri" pitchFamily="34" charset="0"/>
                <a:cs typeface="Calibri" pitchFamily="34" charset="0"/>
              </a:rPr>
              <a:t>.</a:t>
            </a:r>
          </a:p>
        </p:txBody>
      </p:sp>
      <p:pic>
        <p:nvPicPr>
          <p:cNvPr id="13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743" y="3199627"/>
            <a:ext cx="6567487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366179" y="808655"/>
            <a:ext cx="6110821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400" b="1" dirty="0">
                <a:solidFill>
                  <a:srgbClr val="290EB2"/>
                </a:solidFill>
                <a:latin typeface="Arial Narrow" panose="020B0606020202030204" pitchFamily="34" charset="0"/>
                <a:ea typeface="Calibri" pitchFamily="34" charset="0"/>
                <a:cs typeface="Calibri" pitchFamily="34" charset="0"/>
              </a:rPr>
              <a:t>Effect of Structure on Acidity; </a:t>
            </a:r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  <a:ea typeface="Calibri" pitchFamily="34" charset="0"/>
                <a:cs typeface="Calibri" pitchFamily="34" charset="0"/>
              </a:rPr>
              <a:t>the Inductive Effect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33400" y="4774750"/>
            <a:ext cx="11376025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2000" b="1" dirty="0">
                <a:solidFill>
                  <a:srgbClr val="00B050"/>
                </a:solidFill>
                <a:latin typeface="Arial Narrow" panose="020B0606020202030204" pitchFamily="34" charset="0"/>
              </a:rPr>
              <a:t>Formic acid is a substantially stronger acid than acetic acid.</a:t>
            </a:r>
          </a:p>
          <a:p>
            <a:pPr marL="347663" algn="just">
              <a:spcAft>
                <a:spcPts val="600"/>
              </a:spcAft>
              <a:defRPr/>
            </a:pPr>
            <a:r>
              <a:rPr lang="en-US" sz="2000" i="1" dirty="0">
                <a:latin typeface="Arial Narrow" panose="020B0606020202030204" pitchFamily="34" charset="0"/>
              </a:rPr>
              <a:t>This suggests that the methyl group is more electron-releasing (hence anion-destabilizing and acidity-reducing) than hydrogen.</a:t>
            </a: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" t="23805" r="1018" b="19890"/>
          <a:stretch>
            <a:fillRect/>
          </a:stretch>
        </p:blipFill>
        <p:spPr bwMode="auto">
          <a:xfrm>
            <a:off x="1981200" y="5893080"/>
            <a:ext cx="76993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38746" y="155005"/>
            <a:ext cx="47666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Acid Strength and Structure</a:t>
            </a:r>
          </a:p>
        </p:txBody>
      </p:sp>
    </p:spTree>
    <p:extLst>
      <p:ext uri="{BB962C8B-B14F-4D97-AF65-F5344CB8AC3E}">
        <p14:creationId xmlns:p14="http://schemas.microsoft.com/office/powerpoint/2010/main" val="3321256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533400" y="1295400"/>
            <a:ext cx="109442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marL="228600" indent="-228600" algn="just">
              <a:buFont typeface="Courier New" panose="02070309020205020404" pitchFamily="49" charset="0"/>
              <a:buChar char="o"/>
            </a:pPr>
            <a:r>
              <a:rPr lang="en-US" altLang="en-US" sz="2000" b="1" dirty="0">
                <a:solidFill>
                  <a:srgbClr val="00B050"/>
                </a:solidFill>
                <a:latin typeface="Arial Narrow" panose="020B0606020202030204" pitchFamily="34" charset="0"/>
              </a:rPr>
              <a:t>Example: </a:t>
            </a:r>
            <a:r>
              <a:rPr lang="en-US" altLang="en-US" sz="2000" dirty="0">
                <a:latin typeface="Arial Narrow" panose="020B0606020202030204" pitchFamily="34" charset="0"/>
              </a:rPr>
              <a:t>acetic acid with those of mono-, di-, and </a:t>
            </a:r>
            <a:r>
              <a:rPr lang="en-US" altLang="en-US" sz="2000" dirty="0" err="1">
                <a:latin typeface="Arial Narrow" panose="020B0606020202030204" pitchFamily="34" charset="0"/>
              </a:rPr>
              <a:t>trichloroacetic</a:t>
            </a:r>
            <a:r>
              <a:rPr lang="en-US" altLang="en-US" sz="2000" dirty="0">
                <a:latin typeface="Arial Narrow" panose="020B0606020202030204" pitchFamily="34" charset="0"/>
              </a:rPr>
              <a:t> acids.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600200" y="1676400"/>
            <a:ext cx="92535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just"/>
            <a:r>
              <a:rPr lang="en-US" altLang="en-US" sz="2000" i="1" dirty="0">
                <a:latin typeface="Arial Narrow" panose="020B0606020202030204" pitchFamily="34" charset="0"/>
              </a:rPr>
              <a:t>Comparison of acid strengths of acetic Acid and chlorinated acetic acids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55" r="7323"/>
          <a:stretch>
            <a:fillRect/>
          </a:stretch>
        </p:blipFill>
        <p:spPr bwMode="auto">
          <a:xfrm>
            <a:off x="2362200" y="2246443"/>
            <a:ext cx="7135813" cy="568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4" r="2138" b="9599"/>
          <a:stretch>
            <a:fillRect/>
          </a:stretch>
        </p:blipFill>
        <p:spPr bwMode="auto">
          <a:xfrm>
            <a:off x="2505867" y="3005382"/>
            <a:ext cx="7135813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533398" y="5086290"/>
            <a:ext cx="109442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marL="228600" indent="-228600" algn="just">
              <a:buFont typeface="Courier New" panose="02070309020205020404" pitchFamily="49" charset="0"/>
              <a:buChar char="o"/>
            </a:pPr>
            <a:r>
              <a:rPr lang="en-US" altLang="en-US" sz="2000" b="1" dirty="0">
                <a:solidFill>
                  <a:srgbClr val="00B050"/>
                </a:solidFill>
                <a:latin typeface="Arial Narrow" panose="020B0606020202030204" pitchFamily="34" charset="0"/>
              </a:rPr>
              <a:t>Comparison of acid strengths </a:t>
            </a:r>
            <a:r>
              <a:rPr lang="en-US" altLang="en-US" sz="2000" dirty="0">
                <a:latin typeface="Arial Narrow" panose="020B0606020202030204" pitchFamily="34" charset="0"/>
              </a:rPr>
              <a:t>of butyric acid and the </a:t>
            </a:r>
            <a:r>
              <a:rPr lang="en-US" altLang="en-US" sz="2000" dirty="0" err="1">
                <a:latin typeface="Arial Narrow" panose="020B0606020202030204" pitchFamily="34" charset="0"/>
              </a:rPr>
              <a:t>monochlorinated</a:t>
            </a:r>
            <a:r>
              <a:rPr lang="en-US" altLang="en-US" sz="2000" dirty="0">
                <a:latin typeface="Arial Narrow" panose="020B0606020202030204" pitchFamily="34" charset="0"/>
              </a:rPr>
              <a:t> acids.</a:t>
            </a:r>
          </a:p>
        </p:txBody>
      </p:sp>
      <p:pic>
        <p:nvPicPr>
          <p:cNvPr id="18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432" y="5513448"/>
            <a:ext cx="8036155" cy="96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2023383" y="4495800"/>
            <a:ext cx="77714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r>
              <a:rPr lang="en-US" altLang="en-US" sz="2000" i="1" dirty="0">
                <a:latin typeface="Arial Narrow" panose="020B0606020202030204" pitchFamily="34" charset="0"/>
              </a:rPr>
              <a:t>The more chlorines, the greater the effect and the greater the strength of the acid.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8746" y="155005"/>
            <a:ext cx="47666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Acid Strength and Structure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366179" y="808655"/>
            <a:ext cx="6110821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400" b="1" dirty="0">
                <a:solidFill>
                  <a:srgbClr val="290EB2"/>
                </a:solidFill>
                <a:latin typeface="Arial Narrow" panose="020B0606020202030204" pitchFamily="34" charset="0"/>
                <a:ea typeface="Calibri" pitchFamily="34" charset="0"/>
                <a:cs typeface="Calibri" pitchFamily="34" charset="0"/>
              </a:rPr>
              <a:t>Effect of Structure on Acidity; </a:t>
            </a:r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  <a:ea typeface="Calibri" pitchFamily="34" charset="0"/>
                <a:cs typeface="Calibri" pitchFamily="34" charset="0"/>
              </a:rPr>
              <a:t>the Inductive Effect</a:t>
            </a:r>
          </a:p>
        </p:txBody>
      </p:sp>
    </p:spTree>
    <p:extLst>
      <p:ext uri="{BB962C8B-B14F-4D97-AF65-F5344CB8AC3E}">
        <p14:creationId xmlns:p14="http://schemas.microsoft.com/office/powerpoint/2010/main" val="3539234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7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38746" y="155005"/>
            <a:ext cx="65192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Physical Properties of Carboxylic Acids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09600" y="1194137"/>
            <a:ext cx="11506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Arial Narrow" panose="020B0606020202030204" pitchFamily="34" charset="0"/>
              </a:rPr>
              <a:t>Aliphatic carboxylic acids up to nine carbon atoms are colorless liquids at room temperature with unpleasant odors. </a:t>
            </a:r>
          </a:p>
          <a:p>
            <a:pPr marL="228600" indent="-2286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Arial Narrow" panose="020B0606020202030204" pitchFamily="34" charset="0"/>
              </a:rPr>
              <a:t>The higher acids are wax like solids and are practically odorless due to their low volatility.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09600" y="2709208"/>
            <a:ext cx="11506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Arial Narrow" panose="020B0606020202030204" pitchFamily="34" charset="0"/>
              </a:rPr>
              <a:t>Carboxylic acids are </a:t>
            </a:r>
            <a:r>
              <a:rPr lang="en-US" sz="2000" dirty="0">
                <a:solidFill>
                  <a:srgbClr val="FF0000"/>
                </a:solidFill>
                <a:latin typeface="Arial Narrow" panose="020B0606020202030204" pitchFamily="34" charset="0"/>
              </a:rPr>
              <a:t>higher boiling liquids than aldehydes, ketones and even alcohols </a:t>
            </a:r>
            <a:r>
              <a:rPr lang="en-US" sz="2000" dirty="0">
                <a:latin typeface="Arial Narrow" panose="020B0606020202030204" pitchFamily="34" charset="0"/>
              </a:rPr>
              <a:t>of comparable molecular masses. </a:t>
            </a:r>
          </a:p>
          <a:p>
            <a:pPr marL="233363" algn="just">
              <a:lnSpc>
                <a:spcPct val="150000"/>
              </a:lnSpc>
            </a:pPr>
            <a:r>
              <a:rPr lang="en-US" sz="2000" dirty="0">
                <a:latin typeface="Arial Narrow" panose="020B0606020202030204" pitchFamily="34" charset="0"/>
              </a:rPr>
              <a:t>This is due to more extensive association of carboxylic acid molecules through </a:t>
            </a:r>
            <a:r>
              <a:rPr lang="en-US" sz="2000" i="1" dirty="0">
                <a:solidFill>
                  <a:srgbClr val="FF0000"/>
                </a:solidFill>
                <a:latin typeface="Arial Narrow" panose="020B0606020202030204" pitchFamily="34" charset="0"/>
              </a:rPr>
              <a:t>intermolecular hydrogen bonding</a:t>
            </a:r>
            <a:r>
              <a:rPr lang="en-US" sz="2000" dirty="0">
                <a:latin typeface="Arial Narrow" panose="020B0606020202030204" pitchFamily="34" charset="0"/>
              </a:rPr>
              <a:t>. </a:t>
            </a:r>
          </a:p>
          <a:p>
            <a:pPr marL="228600" indent="-2286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Arial Narrow" panose="020B0606020202030204" pitchFamily="34" charset="0"/>
              </a:rPr>
              <a:t>The hydrogen bonds are not broken completely even in the vapor phase. </a:t>
            </a:r>
          </a:p>
          <a:p>
            <a:pPr marL="228600" indent="-2286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Arial Narrow" panose="020B0606020202030204" pitchFamily="34" charset="0"/>
              </a:rPr>
              <a:t>In fact, most </a:t>
            </a:r>
            <a:r>
              <a:rPr lang="en-US" sz="2000" i="1" dirty="0">
                <a:solidFill>
                  <a:srgbClr val="FF0000"/>
                </a:solidFill>
                <a:latin typeface="Arial Narrow" panose="020B0606020202030204" pitchFamily="34" charset="0"/>
              </a:rPr>
              <a:t>carboxylic acids exist as dimer </a:t>
            </a:r>
            <a:r>
              <a:rPr lang="en-US" sz="2000" dirty="0">
                <a:latin typeface="Arial Narrow" panose="020B0606020202030204" pitchFamily="34" charset="0"/>
              </a:rPr>
              <a:t>in the vapor phase or in the aprotic solvents.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38746" y="856162"/>
            <a:ext cx="23282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0070C0"/>
                </a:solidFill>
                <a:latin typeface="Arial Narrow" panose="020B0606020202030204" pitchFamily="34" charset="0"/>
              </a:rPr>
              <a:t>Physical State</a:t>
            </a:r>
            <a:endParaRPr lang="en-US" sz="240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8746" y="2276067"/>
            <a:ext cx="23282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0070C0"/>
                </a:solidFill>
                <a:latin typeface="Arial Narrow" panose="020B0606020202030204" pitchFamily="34" charset="0"/>
              </a:rPr>
              <a:t>Boiling Points </a:t>
            </a:r>
            <a:endParaRPr lang="en-US" sz="240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10243" t="1094" r="4396" b="56499"/>
          <a:stretch/>
        </p:blipFill>
        <p:spPr>
          <a:xfrm>
            <a:off x="4755931" y="4800600"/>
            <a:ext cx="3213538" cy="186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29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685800" y="1159936"/>
            <a:ext cx="11125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Arial Narrow" panose="020B0606020202030204" pitchFamily="34" charset="0"/>
              </a:rPr>
              <a:t>Simple </a:t>
            </a:r>
            <a:r>
              <a:rPr lang="en-US" i="1" dirty="0">
                <a:solidFill>
                  <a:srgbClr val="FF0000"/>
                </a:solidFill>
                <a:latin typeface="Arial Narrow" panose="020B0606020202030204" pitchFamily="34" charset="0"/>
              </a:rPr>
              <a:t>aliphatic carboxylic acids having up to four carbon atoms are miscible in water</a:t>
            </a:r>
            <a:r>
              <a:rPr lang="en-US" dirty="0">
                <a:latin typeface="Arial Narrow" panose="020B0606020202030204" pitchFamily="34" charset="0"/>
              </a:rPr>
              <a:t> due to the </a:t>
            </a:r>
            <a:r>
              <a:rPr lang="en-US" i="1" dirty="0">
                <a:solidFill>
                  <a:srgbClr val="00B0F0"/>
                </a:solidFill>
                <a:latin typeface="Arial Narrow" panose="020B0606020202030204" pitchFamily="34" charset="0"/>
              </a:rPr>
              <a:t>formation of hydrogen bonds with water</a:t>
            </a:r>
            <a:r>
              <a:rPr lang="en-US" dirty="0">
                <a:latin typeface="Arial Narrow" panose="020B0606020202030204" pitchFamily="34" charset="0"/>
              </a:rPr>
              <a:t>. </a:t>
            </a:r>
          </a:p>
          <a:p>
            <a:pPr marL="228600" indent="-2286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B050"/>
                </a:solidFill>
                <a:latin typeface="Arial Narrow" panose="020B0606020202030204" pitchFamily="34" charset="0"/>
              </a:rPr>
              <a:t>The solubility decreases with increasing number of carbon atoms</a:t>
            </a:r>
            <a:r>
              <a:rPr lang="en-US" dirty="0">
                <a:latin typeface="Arial Narrow" panose="020B0606020202030204" pitchFamily="34" charset="0"/>
              </a:rPr>
              <a:t>. </a:t>
            </a:r>
          </a:p>
          <a:p>
            <a:pPr marL="228600" indent="-2286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i="1" dirty="0">
                <a:solidFill>
                  <a:srgbClr val="FF0000"/>
                </a:solidFill>
                <a:latin typeface="Arial Narrow" panose="020B0606020202030204" pitchFamily="34" charset="0"/>
              </a:rPr>
              <a:t>Higher carboxylic acids </a:t>
            </a:r>
            <a:r>
              <a:rPr lang="en-US" dirty="0">
                <a:latin typeface="Arial Narrow" panose="020B0606020202030204" pitchFamily="34" charset="0"/>
              </a:rPr>
              <a:t>are practically </a:t>
            </a:r>
            <a:r>
              <a:rPr lang="en-US" i="1" dirty="0">
                <a:solidFill>
                  <a:srgbClr val="FF0000"/>
                </a:solidFill>
                <a:latin typeface="Arial Narrow" panose="020B0606020202030204" pitchFamily="34" charset="0"/>
              </a:rPr>
              <a:t>insoluble in water </a:t>
            </a:r>
            <a:r>
              <a:rPr lang="en-US" dirty="0">
                <a:latin typeface="Arial Narrow" panose="020B0606020202030204" pitchFamily="34" charset="0"/>
              </a:rPr>
              <a:t>due to the </a:t>
            </a:r>
            <a:r>
              <a:rPr lang="en-US" i="1" dirty="0">
                <a:solidFill>
                  <a:srgbClr val="00B0F0"/>
                </a:solidFill>
                <a:latin typeface="Arial Narrow" panose="020B0606020202030204" pitchFamily="34" charset="0"/>
              </a:rPr>
              <a:t>increased hydrophobic interaction of hydrocarbon part</a:t>
            </a:r>
            <a:r>
              <a:rPr lang="en-US" dirty="0">
                <a:latin typeface="Arial Narrow" panose="020B0606020202030204" pitchFamily="34" charset="0"/>
              </a:rPr>
              <a:t>. </a:t>
            </a:r>
          </a:p>
          <a:p>
            <a:pPr marL="228600" indent="-2286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i="1" dirty="0">
                <a:solidFill>
                  <a:srgbClr val="FF0000"/>
                </a:solidFill>
                <a:latin typeface="Arial Narrow" panose="020B0606020202030204" pitchFamily="34" charset="0"/>
              </a:rPr>
              <a:t>Benzoic acid</a:t>
            </a:r>
            <a:r>
              <a:rPr lang="en-US" dirty="0">
                <a:latin typeface="Arial Narrow" panose="020B0606020202030204" pitchFamily="34" charset="0"/>
              </a:rPr>
              <a:t>, the simplest aromatic carboxylic acid is nearly </a:t>
            </a:r>
            <a:r>
              <a:rPr lang="en-US" i="1" dirty="0">
                <a:solidFill>
                  <a:srgbClr val="FF0000"/>
                </a:solidFill>
                <a:latin typeface="Arial Narrow" panose="020B0606020202030204" pitchFamily="34" charset="0"/>
              </a:rPr>
              <a:t>insoluble in cold water</a:t>
            </a:r>
            <a:r>
              <a:rPr lang="en-US" dirty="0">
                <a:latin typeface="Arial Narrow" panose="020B0606020202030204" pitchFamily="34" charset="0"/>
              </a:rPr>
              <a:t>. </a:t>
            </a:r>
          </a:p>
          <a:p>
            <a:pPr marL="228600" indent="-2286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Arial Narrow" panose="020B0606020202030204" pitchFamily="34" charset="0"/>
              </a:rPr>
              <a:t>Carboxylic acids are also soluble in less polar organic solvents like benzene, ether, alcohol, chloroform, etc.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38746" y="779412"/>
            <a:ext cx="27092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0070C0"/>
                </a:solidFill>
                <a:latin typeface="Arial Narrow" panose="020B0606020202030204" pitchFamily="34" charset="0"/>
              </a:rPr>
              <a:t>Solubility in Water</a:t>
            </a:r>
            <a:endParaRPr lang="en-US" sz="240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8536" t="52276"/>
          <a:stretch/>
        </p:blipFill>
        <p:spPr>
          <a:xfrm>
            <a:off x="545592" y="4255474"/>
            <a:ext cx="3184432" cy="1939909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7993235"/>
              </p:ext>
            </p:extLst>
          </p:nvPr>
        </p:nvGraphicFramePr>
        <p:xfrm>
          <a:off x="4054671" y="3821459"/>
          <a:ext cx="7706903" cy="2807941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388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6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06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64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961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9993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 Narrow" panose="020B0606020202030204" pitchFamily="34" charset="0"/>
                        </a:rPr>
                        <a:t>Solubility in H</a:t>
                      </a:r>
                      <a:r>
                        <a:rPr lang="en-US" sz="1600" baseline="-25000" dirty="0"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600" dirty="0">
                          <a:latin typeface="Arial Narrow" panose="020B0606020202030204" pitchFamily="34" charset="0"/>
                        </a:rPr>
                        <a:t>O at 25</a:t>
                      </a:r>
                      <a:r>
                        <a:rPr lang="en-US" sz="1600" dirty="0">
                          <a:latin typeface="Arial Narrow" panose="020B0606020202030204" pitchFamily="34" charset="0"/>
                          <a:sym typeface="Symbol"/>
                        </a:rPr>
                        <a:t></a:t>
                      </a:r>
                      <a:r>
                        <a:rPr lang="en-US" sz="1600" dirty="0">
                          <a:latin typeface="Arial Narrow" panose="020B0606020202030204" pitchFamily="34" charset="0"/>
                        </a:rPr>
                        <a:t>C</a:t>
                      </a:r>
                      <a:endParaRPr lang="ar-SA" sz="1600" dirty="0">
                        <a:latin typeface="Arial Narrow" panose="020B0606020202030204" pitchFamily="34" charset="0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 Narrow" panose="020B0606020202030204" pitchFamily="34" charset="0"/>
                        </a:rPr>
                        <a:t>b.p. </a:t>
                      </a:r>
                      <a:r>
                        <a:rPr lang="en-US" sz="1600" dirty="0">
                          <a:latin typeface="Arial Narrow" panose="020B0606020202030204" pitchFamily="34" charset="0"/>
                          <a:sym typeface="Symbol"/>
                        </a:rPr>
                        <a:t></a:t>
                      </a:r>
                      <a:r>
                        <a:rPr lang="en-US" sz="1600" dirty="0">
                          <a:latin typeface="Arial Narrow" panose="020B0606020202030204" pitchFamily="34" charset="0"/>
                        </a:rPr>
                        <a:t>C</a:t>
                      </a:r>
                      <a:endParaRPr lang="ar-SA" sz="1600" dirty="0">
                        <a:latin typeface="Arial Narrow" panose="020B0606020202030204" pitchFamily="34" charset="0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 Narrow" panose="020B0606020202030204" pitchFamily="34" charset="0"/>
                        </a:rPr>
                        <a:t>Mol. Wt.</a:t>
                      </a:r>
                      <a:endParaRPr lang="ar-SA" sz="1600" dirty="0">
                        <a:latin typeface="Arial Narrow" panose="020B0606020202030204" pitchFamily="34" charset="0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 Narrow" panose="020B0606020202030204" pitchFamily="34" charset="0"/>
                        </a:rPr>
                        <a:t>Name</a:t>
                      </a:r>
                      <a:endParaRPr lang="ar-SA" sz="1600" dirty="0">
                        <a:latin typeface="Arial Narrow" panose="020B0606020202030204" pitchFamily="34" charset="0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 Narrow" panose="020B0606020202030204" pitchFamily="34" charset="0"/>
                        </a:rPr>
                        <a:t>Structure</a:t>
                      </a:r>
                      <a:endParaRPr lang="ar-SA" sz="1600" dirty="0">
                        <a:latin typeface="Arial Narrow" panose="020B0606020202030204" pitchFamily="34" charset="0"/>
                      </a:endParaRPr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1987"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 Narrow" panose="020B0606020202030204" pitchFamily="34" charset="0"/>
                        </a:rPr>
                        <a:t>Very soluble</a:t>
                      </a:r>
                    </a:p>
                    <a:p>
                      <a:pPr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 Narrow" panose="020B0606020202030204" pitchFamily="34" charset="0"/>
                        </a:rPr>
                        <a:t>Very soluble</a:t>
                      </a:r>
                      <a:endParaRPr lang="ar-SA" sz="1600" dirty="0">
                        <a:latin typeface="Arial Narrow" panose="020B0606020202030204" pitchFamily="34" charset="0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 Narrow" panose="020B0606020202030204" pitchFamily="34" charset="0"/>
                        </a:rPr>
                        <a:t>100</a:t>
                      </a:r>
                    </a:p>
                    <a:p>
                      <a:pPr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 Narrow" panose="020B0606020202030204" pitchFamily="34" charset="0"/>
                        </a:rPr>
                        <a:t>78</a:t>
                      </a:r>
                      <a:endParaRPr lang="ar-SA" sz="1600" dirty="0">
                        <a:latin typeface="Arial Narrow" panose="020B0606020202030204" pitchFamily="34" charset="0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 Narrow" panose="020B0606020202030204" pitchFamily="34" charset="0"/>
                        </a:rPr>
                        <a:t>46</a:t>
                      </a:r>
                    </a:p>
                    <a:p>
                      <a:pPr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 Narrow" panose="020B0606020202030204" pitchFamily="34" charset="0"/>
                        </a:rPr>
                        <a:t>46</a:t>
                      </a:r>
                      <a:endParaRPr lang="ar-SA" sz="1600" dirty="0">
                        <a:latin typeface="Arial Narrow" panose="020B0606020202030204" pitchFamily="34" charset="0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 Narrow" panose="020B0606020202030204" pitchFamily="34" charset="0"/>
                        </a:rPr>
                        <a:t>Formic acid</a:t>
                      </a:r>
                    </a:p>
                    <a:p>
                      <a:pPr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 Narrow" panose="020B0606020202030204" pitchFamily="34" charset="0"/>
                        </a:rPr>
                        <a:t>Ethyl alcohol</a:t>
                      </a:r>
                      <a:endParaRPr lang="ar-SA" sz="1600" dirty="0">
                        <a:latin typeface="Arial Narrow" panose="020B0606020202030204" pitchFamily="34" charset="0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 Narrow" panose="020B0606020202030204" pitchFamily="34" charset="0"/>
                        </a:rPr>
                        <a:t>HCOOH</a:t>
                      </a:r>
                    </a:p>
                    <a:p>
                      <a:pPr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 Narrow" panose="020B0606020202030204" pitchFamily="34" charset="0"/>
                        </a:rPr>
                        <a:t>CH</a:t>
                      </a:r>
                      <a:r>
                        <a:rPr lang="en-US" sz="1600" baseline="-25000" dirty="0">
                          <a:latin typeface="Arial Narrow" panose="020B0606020202030204" pitchFamily="34" charset="0"/>
                        </a:rPr>
                        <a:t>3</a:t>
                      </a:r>
                      <a:r>
                        <a:rPr lang="en-US" sz="1600" dirty="0">
                          <a:latin typeface="Arial Narrow" panose="020B0606020202030204" pitchFamily="34" charset="0"/>
                        </a:rPr>
                        <a:t>CH</a:t>
                      </a:r>
                      <a:r>
                        <a:rPr lang="en-US" sz="1600" baseline="-25000" dirty="0"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600" dirty="0">
                          <a:latin typeface="Arial Narrow" panose="020B0606020202030204" pitchFamily="34" charset="0"/>
                        </a:rPr>
                        <a:t>OH</a:t>
                      </a:r>
                      <a:endParaRPr lang="ar-SA" sz="1600" dirty="0">
                        <a:latin typeface="Arial Narrow" panose="020B0606020202030204" pitchFamily="34" charset="0"/>
                      </a:endParaRPr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1987"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 Narrow" panose="020B0606020202030204" pitchFamily="34" charset="0"/>
                        </a:rPr>
                        <a:t>Very soluble</a:t>
                      </a:r>
                    </a:p>
                    <a:p>
                      <a:pPr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 Narrow" panose="020B0606020202030204" pitchFamily="34" charset="0"/>
                        </a:rPr>
                        <a:t>Very soluble</a:t>
                      </a:r>
                      <a:endParaRPr lang="ar-SA" sz="1600" dirty="0">
                        <a:latin typeface="Arial Narrow" panose="020B0606020202030204" pitchFamily="34" charset="0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 Narrow" panose="020B0606020202030204" pitchFamily="34" charset="0"/>
                        </a:rPr>
                        <a:t>118</a:t>
                      </a:r>
                    </a:p>
                    <a:p>
                      <a:pPr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 Narrow" panose="020B0606020202030204" pitchFamily="34" charset="0"/>
                        </a:rPr>
                        <a:t>97</a:t>
                      </a:r>
                      <a:endParaRPr lang="ar-SA" sz="1600" dirty="0">
                        <a:latin typeface="Arial Narrow" panose="020B0606020202030204" pitchFamily="34" charset="0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 Narrow" panose="020B0606020202030204" pitchFamily="34" charset="0"/>
                        </a:rPr>
                        <a:t>60</a:t>
                      </a:r>
                    </a:p>
                    <a:p>
                      <a:pPr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 Narrow" panose="020B0606020202030204" pitchFamily="34" charset="0"/>
                        </a:rPr>
                        <a:t>60</a:t>
                      </a:r>
                      <a:endParaRPr lang="ar-SA" sz="1600" dirty="0">
                        <a:latin typeface="Arial Narrow" panose="020B0606020202030204" pitchFamily="34" charset="0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 Narrow" panose="020B0606020202030204" pitchFamily="34" charset="0"/>
                        </a:rPr>
                        <a:t>Acetic acid</a:t>
                      </a:r>
                    </a:p>
                    <a:p>
                      <a:pPr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latin typeface="Arial Narrow" panose="020B0606020202030204" pitchFamily="34" charset="0"/>
                        </a:rPr>
                        <a:t>n</a:t>
                      </a:r>
                      <a:r>
                        <a:rPr lang="en-US" sz="1600" dirty="0">
                          <a:latin typeface="Arial Narrow" panose="020B0606020202030204" pitchFamily="34" charset="0"/>
                        </a:rPr>
                        <a:t>-</a:t>
                      </a:r>
                      <a:r>
                        <a:rPr lang="en-US" sz="1600" dirty="0" err="1">
                          <a:latin typeface="Arial Narrow" panose="020B0606020202030204" pitchFamily="34" charset="0"/>
                        </a:rPr>
                        <a:t>Propyl</a:t>
                      </a:r>
                      <a:r>
                        <a:rPr lang="en-US" sz="1600" dirty="0">
                          <a:latin typeface="Arial Narrow" panose="020B0606020202030204" pitchFamily="34" charset="0"/>
                        </a:rPr>
                        <a:t> alcohol</a:t>
                      </a:r>
                      <a:endParaRPr lang="ar-SA" sz="1600" dirty="0">
                        <a:latin typeface="Arial Narrow" panose="020B0606020202030204" pitchFamily="34" charset="0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 Narrow" panose="020B0606020202030204" pitchFamily="34" charset="0"/>
                        </a:rPr>
                        <a:t>CH</a:t>
                      </a:r>
                      <a:r>
                        <a:rPr lang="en-US" sz="1600" baseline="-25000" dirty="0">
                          <a:latin typeface="Arial Narrow" panose="020B0606020202030204" pitchFamily="34" charset="0"/>
                        </a:rPr>
                        <a:t>3</a:t>
                      </a:r>
                      <a:r>
                        <a:rPr lang="en-US" sz="1600" dirty="0">
                          <a:latin typeface="Arial Narrow" panose="020B0606020202030204" pitchFamily="34" charset="0"/>
                        </a:rPr>
                        <a:t>COOH</a:t>
                      </a:r>
                    </a:p>
                    <a:p>
                      <a:pPr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 Narrow" panose="020B0606020202030204" pitchFamily="34" charset="0"/>
                        </a:rPr>
                        <a:t>CH</a:t>
                      </a:r>
                      <a:r>
                        <a:rPr lang="en-US" sz="1600" baseline="-25000" dirty="0">
                          <a:latin typeface="Arial Narrow" panose="020B0606020202030204" pitchFamily="34" charset="0"/>
                        </a:rPr>
                        <a:t>3</a:t>
                      </a:r>
                      <a:r>
                        <a:rPr lang="en-US" sz="1600" dirty="0">
                          <a:latin typeface="Arial Narrow" panose="020B0606020202030204" pitchFamily="34" charset="0"/>
                        </a:rPr>
                        <a:t>CH</a:t>
                      </a:r>
                      <a:r>
                        <a:rPr lang="en-US" sz="1600" baseline="-25000" dirty="0"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600" dirty="0">
                          <a:latin typeface="Arial Narrow" panose="020B0606020202030204" pitchFamily="34" charset="0"/>
                        </a:rPr>
                        <a:t>CH</a:t>
                      </a:r>
                      <a:r>
                        <a:rPr lang="en-US" sz="1600" baseline="-25000" dirty="0"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600" dirty="0">
                          <a:latin typeface="Arial Narrow" panose="020B0606020202030204" pitchFamily="34" charset="0"/>
                        </a:rPr>
                        <a:t>OH</a:t>
                      </a:r>
                      <a:endParaRPr lang="ar-SA" sz="1600" dirty="0">
                        <a:latin typeface="Arial Narrow" panose="020B0606020202030204" pitchFamily="34" charset="0"/>
                      </a:endParaRPr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1987"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 Narrow" panose="020B0606020202030204" pitchFamily="34" charset="0"/>
                        </a:rPr>
                        <a:t>4.0 g/100 g H</a:t>
                      </a:r>
                      <a:r>
                        <a:rPr lang="en-US" sz="1600" baseline="-25000" dirty="0"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600" dirty="0">
                          <a:latin typeface="Arial Narrow" panose="020B0606020202030204" pitchFamily="34" charset="0"/>
                        </a:rPr>
                        <a:t>O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 panose="020B0606020202030204" pitchFamily="34" charset="0"/>
                        </a:rPr>
                        <a:t>0.6 g/100 g H</a:t>
                      </a:r>
                      <a:r>
                        <a:rPr lang="en-US" sz="1600" baseline="-25000" dirty="0"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600" dirty="0">
                          <a:latin typeface="Arial Narrow" panose="020B0606020202030204" pitchFamily="34" charset="0"/>
                        </a:rPr>
                        <a:t>O</a:t>
                      </a:r>
                      <a:endParaRPr lang="ar-SA" sz="1600" dirty="0">
                        <a:latin typeface="Arial Narrow" panose="020B0606020202030204" pitchFamily="34" charset="0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 Narrow" panose="020B0606020202030204" pitchFamily="34" charset="0"/>
                        </a:rPr>
                        <a:t>187</a:t>
                      </a:r>
                    </a:p>
                    <a:p>
                      <a:pPr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 Narrow" panose="020B0606020202030204" pitchFamily="34" charset="0"/>
                        </a:rPr>
                        <a:t>156</a:t>
                      </a:r>
                      <a:endParaRPr lang="ar-SA" sz="1600" dirty="0">
                        <a:latin typeface="Arial Narrow" panose="020B0606020202030204" pitchFamily="34" charset="0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 Narrow" panose="020B0606020202030204" pitchFamily="34" charset="0"/>
                        </a:rPr>
                        <a:t>102</a:t>
                      </a:r>
                    </a:p>
                    <a:p>
                      <a:pPr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 Narrow" panose="020B0606020202030204" pitchFamily="34" charset="0"/>
                        </a:rPr>
                        <a:t>102</a:t>
                      </a:r>
                      <a:endParaRPr lang="ar-SA" sz="1600" dirty="0">
                        <a:latin typeface="Arial Narrow" panose="020B0606020202030204" pitchFamily="34" charset="0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Arial Narrow" panose="020B0606020202030204" pitchFamily="34" charset="0"/>
                        </a:rPr>
                        <a:t>Valeric</a:t>
                      </a:r>
                      <a:r>
                        <a:rPr lang="en-US" sz="1600" dirty="0">
                          <a:latin typeface="Arial Narrow" panose="020B0606020202030204" pitchFamily="34" charset="0"/>
                        </a:rPr>
                        <a:t> acid</a:t>
                      </a:r>
                    </a:p>
                    <a:p>
                      <a:pPr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latin typeface="Arial Narrow" panose="020B0606020202030204" pitchFamily="34" charset="0"/>
                        </a:rPr>
                        <a:t>n</a:t>
                      </a:r>
                      <a:r>
                        <a:rPr lang="en-US" sz="1600" dirty="0">
                          <a:latin typeface="Arial Narrow" panose="020B0606020202030204" pitchFamily="34" charset="0"/>
                        </a:rPr>
                        <a:t>-</a:t>
                      </a:r>
                      <a:r>
                        <a:rPr lang="en-US" sz="1600" dirty="0" err="1">
                          <a:latin typeface="Arial Narrow" panose="020B0606020202030204" pitchFamily="34" charset="0"/>
                        </a:rPr>
                        <a:t>Hexyl</a:t>
                      </a:r>
                      <a:r>
                        <a:rPr lang="en-US" sz="1600" dirty="0">
                          <a:latin typeface="Arial Narrow" panose="020B0606020202030204" pitchFamily="34" charset="0"/>
                        </a:rPr>
                        <a:t> alcohol</a:t>
                      </a:r>
                      <a:endParaRPr lang="ar-SA" sz="1600" dirty="0">
                        <a:latin typeface="Arial Narrow" panose="020B0606020202030204" pitchFamily="34" charset="0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 Narrow" panose="020B0606020202030204" pitchFamily="34" charset="0"/>
                        </a:rPr>
                        <a:t>CH</a:t>
                      </a:r>
                      <a:r>
                        <a:rPr lang="en-US" sz="1600" baseline="-25000" dirty="0">
                          <a:latin typeface="Arial Narrow" panose="020B0606020202030204" pitchFamily="34" charset="0"/>
                        </a:rPr>
                        <a:t>3</a:t>
                      </a:r>
                      <a:r>
                        <a:rPr lang="en-US" sz="1600" dirty="0">
                          <a:latin typeface="Arial Narrow" panose="020B0606020202030204" pitchFamily="34" charset="0"/>
                        </a:rPr>
                        <a:t>(CH</a:t>
                      </a:r>
                      <a:r>
                        <a:rPr lang="en-US" sz="1600" baseline="-25000" dirty="0"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600" dirty="0">
                          <a:latin typeface="Arial Narrow" panose="020B0606020202030204" pitchFamily="34" charset="0"/>
                        </a:rPr>
                        <a:t>)</a:t>
                      </a:r>
                      <a:r>
                        <a:rPr lang="en-US" sz="1600" baseline="-25000" dirty="0">
                          <a:latin typeface="Arial Narrow" panose="020B0606020202030204" pitchFamily="34" charset="0"/>
                        </a:rPr>
                        <a:t>3</a:t>
                      </a:r>
                      <a:r>
                        <a:rPr lang="en-US" sz="1600" dirty="0">
                          <a:latin typeface="Arial Narrow" panose="020B0606020202030204" pitchFamily="34" charset="0"/>
                        </a:rPr>
                        <a:t>COOH</a:t>
                      </a:r>
                    </a:p>
                    <a:p>
                      <a:pPr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 Narrow" panose="020B0606020202030204" pitchFamily="34" charset="0"/>
                        </a:rPr>
                        <a:t>CH</a:t>
                      </a:r>
                      <a:r>
                        <a:rPr lang="en-US" sz="1600" baseline="-25000" dirty="0">
                          <a:latin typeface="Arial Narrow" panose="020B0606020202030204" pitchFamily="34" charset="0"/>
                        </a:rPr>
                        <a:t>3</a:t>
                      </a:r>
                      <a:r>
                        <a:rPr lang="en-US" sz="1600" dirty="0">
                          <a:latin typeface="Arial Narrow" panose="020B0606020202030204" pitchFamily="34" charset="0"/>
                        </a:rPr>
                        <a:t>(CH</a:t>
                      </a:r>
                      <a:r>
                        <a:rPr lang="en-US" sz="1600" baseline="-25000" dirty="0"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600" dirty="0">
                          <a:latin typeface="Arial Narrow" panose="020B0606020202030204" pitchFamily="34" charset="0"/>
                        </a:rPr>
                        <a:t>)</a:t>
                      </a:r>
                      <a:r>
                        <a:rPr lang="en-US" sz="1600" baseline="-25000" dirty="0">
                          <a:latin typeface="Arial Narrow" panose="020B0606020202030204" pitchFamily="34" charset="0"/>
                        </a:rPr>
                        <a:t>4</a:t>
                      </a:r>
                      <a:r>
                        <a:rPr lang="en-US" sz="1600" dirty="0">
                          <a:latin typeface="Arial Narrow" panose="020B0606020202030204" pitchFamily="34" charset="0"/>
                        </a:rPr>
                        <a:t>CH2OH</a:t>
                      </a:r>
                      <a:endParaRPr lang="ar-SA" sz="1600" dirty="0">
                        <a:latin typeface="Arial Narrow" panose="020B0606020202030204" pitchFamily="34" charset="0"/>
                      </a:endParaRPr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1987"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 Narrow" panose="020B0606020202030204" pitchFamily="34" charset="0"/>
                        </a:rPr>
                        <a:t>Insoluble</a:t>
                      </a:r>
                    </a:p>
                    <a:p>
                      <a:pPr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 Narrow" panose="020B0606020202030204" pitchFamily="34" charset="0"/>
                        </a:rPr>
                        <a:t>Insoluble</a:t>
                      </a:r>
                      <a:endParaRPr lang="ar-SA" sz="1600" dirty="0">
                        <a:latin typeface="Arial Narrow" panose="020B0606020202030204" pitchFamily="34" charset="0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 Narrow" panose="020B0606020202030204" pitchFamily="34" charset="0"/>
                        </a:rPr>
                        <a:t>250</a:t>
                      </a:r>
                    </a:p>
                    <a:p>
                      <a:pPr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 Narrow" panose="020B0606020202030204" pitchFamily="34" charset="0"/>
                        </a:rPr>
                        <a:t>250</a:t>
                      </a:r>
                      <a:endParaRPr lang="ar-SA" sz="1600" dirty="0">
                        <a:latin typeface="Arial Narrow" panose="020B0606020202030204" pitchFamily="34" charset="0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 Narrow" panose="020B0606020202030204" pitchFamily="34" charset="0"/>
                        </a:rPr>
                        <a:t>122</a:t>
                      </a:r>
                    </a:p>
                    <a:p>
                      <a:pPr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 Narrow" panose="020B0606020202030204" pitchFamily="34" charset="0"/>
                        </a:rPr>
                        <a:t>122</a:t>
                      </a:r>
                      <a:endParaRPr lang="ar-SA" sz="1600" dirty="0">
                        <a:latin typeface="Arial Narrow" panose="020B0606020202030204" pitchFamily="34" charset="0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 Narrow" panose="020B0606020202030204" pitchFamily="34" charset="0"/>
                        </a:rPr>
                        <a:t>Benzoic acid</a:t>
                      </a:r>
                    </a:p>
                    <a:p>
                      <a:pPr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 Narrow" panose="020B0606020202030204" pitchFamily="34" charset="0"/>
                        </a:rPr>
                        <a:t>3-Phenylethanol</a:t>
                      </a:r>
                      <a:endParaRPr lang="ar-SA" sz="1600" dirty="0">
                        <a:latin typeface="Arial Narrow" panose="020B0606020202030204" pitchFamily="34" charset="0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 Narrow" panose="020B0606020202030204" pitchFamily="34" charset="0"/>
                        </a:rPr>
                        <a:t>Ph-COOH</a:t>
                      </a:r>
                    </a:p>
                    <a:p>
                      <a:pPr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 Narrow" panose="020B0606020202030204" pitchFamily="34" charset="0"/>
                        </a:rPr>
                        <a:t>Ph-CH</a:t>
                      </a:r>
                      <a:r>
                        <a:rPr lang="en-US" sz="1600" baseline="-25000" dirty="0"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600" dirty="0">
                          <a:latin typeface="Arial Narrow" panose="020B0606020202030204" pitchFamily="34" charset="0"/>
                        </a:rPr>
                        <a:t>CH</a:t>
                      </a:r>
                      <a:r>
                        <a:rPr lang="en-US" sz="1600" baseline="-25000" dirty="0"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600" dirty="0">
                          <a:latin typeface="Arial Narrow" panose="020B0606020202030204" pitchFamily="34" charset="0"/>
                        </a:rPr>
                        <a:t>OH</a:t>
                      </a:r>
                      <a:endParaRPr lang="ar-SA" sz="1600" dirty="0">
                        <a:latin typeface="Arial Narrow" panose="020B0606020202030204" pitchFamily="34" charset="0"/>
                      </a:endParaRPr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38746" y="155005"/>
            <a:ext cx="65192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Physical Properties of Carboxylic Acids </a:t>
            </a:r>
          </a:p>
        </p:txBody>
      </p:sp>
    </p:spTree>
    <p:extLst>
      <p:ext uri="{BB962C8B-B14F-4D97-AF65-F5344CB8AC3E}">
        <p14:creationId xmlns:p14="http://schemas.microsoft.com/office/powerpoint/2010/main" val="2944514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38746" y="834332"/>
            <a:ext cx="530005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 Narrow" panose="020B0606020202030204" pitchFamily="34" charset="0"/>
              </a:rPr>
              <a:t>1. From Primary Alcohols and Aldehydes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8746" y="155005"/>
            <a:ext cx="53000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Preparation of Carboxylic Acids</a:t>
            </a:r>
          </a:p>
        </p:txBody>
      </p:sp>
      <p:sp>
        <p:nvSpPr>
          <p:cNvPr id="9" name="Rectangle 8"/>
          <p:cNvSpPr/>
          <p:nvPr/>
        </p:nvSpPr>
        <p:spPr>
          <a:xfrm>
            <a:off x="533400" y="1264571"/>
            <a:ext cx="11353800" cy="1419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Primary alcohols 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are readily oxidized to carboxylic acids with common oxidizing agents such as potassium permanganate (KMnO</a:t>
            </a:r>
            <a:r>
              <a:rPr lang="en-US" sz="2000" baseline="-25000" dirty="0">
                <a:latin typeface="Arial Narrow" panose="020B0606020202030204" pitchFamily="34" charset="0"/>
                <a:cs typeface="Calibri" pitchFamily="34" charset="0"/>
              </a:rPr>
              <a:t>4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) in neutral, acidic or alkaline media or by potassium dichromate (K</a:t>
            </a:r>
            <a:r>
              <a:rPr lang="en-US" sz="2000" baseline="-25000" dirty="0">
                <a:latin typeface="Arial Narrow" panose="020B0606020202030204" pitchFamily="34" charset="0"/>
                <a:cs typeface="Calibri" pitchFamily="34" charset="0"/>
              </a:rPr>
              <a:t>2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Cr</a:t>
            </a:r>
            <a:r>
              <a:rPr lang="en-US" sz="2000" baseline="-25000" dirty="0">
                <a:latin typeface="Arial Narrow" panose="020B0606020202030204" pitchFamily="34" charset="0"/>
                <a:cs typeface="Calibri" pitchFamily="34" charset="0"/>
              </a:rPr>
              <a:t>2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O</a:t>
            </a:r>
            <a:r>
              <a:rPr lang="en-US" sz="2000" baseline="-25000" dirty="0">
                <a:latin typeface="Arial Narrow" panose="020B0606020202030204" pitchFamily="34" charset="0"/>
                <a:cs typeface="Calibri" pitchFamily="34" charset="0"/>
              </a:rPr>
              <a:t>7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) and chromium trioxide (CrO</a:t>
            </a:r>
            <a:r>
              <a:rPr lang="en-US" sz="2000" baseline="-25000" dirty="0">
                <a:latin typeface="Arial Narrow" panose="020B0606020202030204" pitchFamily="34" charset="0"/>
                <a:cs typeface="Calibri" pitchFamily="34" charset="0"/>
              </a:rPr>
              <a:t>3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) in acidic media (Jones reagent).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2798574"/>
            <a:ext cx="4913453" cy="140174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3400" y="4484862"/>
            <a:ext cx="11201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Courier New" panose="02070309020205020404" pitchFamily="49" charset="0"/>
              <a:buChar char="o"/>
            </a:pPr>
            <a:r>
              <a:rPr lang="en-US" sz="2000" dirty="0">
                <a:latin typeface="Arial Narrow" panose="020B0606020202030204" pitchFamily="34" charset="0"/>
              </a:rPr>
              <a:t>Carboxylic acids are also prepared </a:t>
            </a: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from aldehydes </a:t>
            </a:r>
            <a:r>
              <a:rPr lang="en-US" sz="2000" dirty="0">
                <a:latin typeface="Arial Narrow" panose="020B0606020202030204" pitchFamily="34" charset="0"/>
              </a:rPr>
              <a:t>by the use of mild oxidizing agents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4999547"/>
            <a:ext cx="2590800" cy="41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456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38746" y="808346"/>
            <a:ext cx="293785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 Narrow" panose="020B0606020202030204" pitchFamily="34" charset="0"/>
              </a:rPr>
              <a:t>2. From </a:t>
            </a:r>
            <a:r>
              <a:rPr lang="en-US" sz="2400" b="1" dirty="0" err="1">
                <a:latin typeface="Arial Narrow" panose="020B0606020202030204" pitchFamily="34" charset="0"/>
              </a:rPr>
              <a:t>Alkylbenzenes</a:t>
            </a:r>
            <a:endParaRPr lang="en-US" sz="2400" b="1" dirty="0">
              <a:latin typeface="Arial Narrow" panose="020B06060202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8746" y="155005"/>
            <a:ext cx="53000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Preparation of Carboxylic Acids</a:t>
            </a:r>
          </a:p>
        </p:txBody>
      </p:sp>
      <p:sp>
        <p:nvSpPr>
          <p:cNvPr id="9" name="Rectangle 8"/>
          <p:cNvSpPr/>
          <p:nvPr/>
        </p:nvSpPr>
        <p:spPr>
          <a:xfrm>
            <a:off x="533400" y="1253754"/>
            <a:ext cx="11353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buFont typeface="Courier New" panose="02070309020205020404" pitchFamily="49" charset="0"/>
              <a:buChar char="o"/>
            </a:pPr>
            <a:r>
              <a:rPr lang="en-US" sz="2000" b="1" i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Aromatic carboxylic acids 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can be prepared by vigorous oxidation of alkyl benzenes with chromic acid or acidic or alkaline potassium permanganate.</a:t>
            </a:r>
          </a:p>
        </p:txBody>
      </p:sp>
      <p:sp>
        <p:nvSpPr>
          <p:cNvPr id="8" name="Rectangle 7"/>
          <p:cNvSpPr/>
          <p:nvPr/>
        </p:nvSpPr>
        <p:spPr>
          <a:xfrm>
            <a:off x="338746" y="4020786"/>
            <a:ext cx="354745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 Narrow" panose="020B0606020202030204" pitchFamily="34" charset="0"/>
              </a:rPr>
              <a:t>3. From Nitriles and Amides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3400" y="4554186"/>
            <a:ext cx="11353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buFont typeface="Courier New" panose="02070309020205020404" pitchFamily="49" charset="0"/>
              <a:buChar char="o"/>
            </a:pPr>
            <a:r>
              <a:rPr lang="en-US" sz="2000" b="1" i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Nitriles are hydrolyzed to amides 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and then to acids in the presence of H</a:t>
            </a:r>
            <a:r>
              <a:rPr lang="en-US" sz="2000" i="1" baseline="30000" dirty="0">
                <a:latin typeface="Arial Narrow" panose="020B0606020202030204" pitchFamily="34" charset="0"/>
                <a:cs typeface="Calibri" pitchFamily="34" charset="0"/>
              </a:rPr>
              <a:t>+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 or HO</a:t>
            </a:r>
            <a:r>
              <a:rPr lang="en-US" sz="2000" i="1" baseline="30000" dirty="0">
                <a:latin typeface="Arial Narrow" panose="020B0606020202030204" pitchFamily="34" charset="0"/>
                <a:cs typeface="Calibri" pitchFamily="34" charset="0"/>
              </a:rPr>
              <a:t>− 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as catalyst.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169" t="6638"/>
          <a:stretch/>
        </p:blipFill>
        <p:spPr>
          <a:xfrm>
            <a:off x="3352800" y="1982069"/>
            <a:ext cx="6354655" cy="20716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14381" b="72913"/>
          <a:stretch/>
        </p:blipFill>
        <p:spPr>
          <a:xfrm>
            <a:off x="3959456" y="4954296"/>
            <a:ext cx="4501687" cy="7425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t="60563"/>
          <a:stretch/>
        </p:blipFill>
        <p:spPr>
          <a:xfrm>
            <a:off x="6096000" y="5892205"/>
            <a:ext cx="4572000" cy="94007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t="27380" r="17391" b="45246"/>
          <a:stretch/>
        </p:blipFill>
        <p:spPr>
          <a:xfrm>
            <a:off x="1295400" y="5955203"/>
            <a:ext cx="4343400" cy="75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01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38746" y="819708"/>
            <a:ext cx="347125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 Narrow" panose="020B0606020202030204" pitchFamily="34" charset="0"/>
              </a:rPr>
              <a:t>4. From Grignard Reagents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8746" y="155005"/>
            <a:ext cx="53000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Preparation of Carboxylic Acids</a:t>
            </a:r>
          </a:p>
        </p:txBody>
      </p:sp>
      <p:sp>
        <p:nvSpPr>
          <p:cNvPr id="9" name="Rectangle 8"/>
          <p:cNvSpPr/>
          <p:nvPr/>
        </p:nvSpPr>
        <p:spPr>
          <a:xfrm>
            <a:off x="533400" y="1343062"/>
            <a:ext cx="11353800" cy="957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i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Grignard reagents react with carbon dioxide (dry ice) 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to form salts of carboxylic acids which in turn give corresponding carboxylic acids after acidification with mineral acid.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8" t="41592" r="15535" b="32291"/>
          <a:stretch>
            <a:fillRect/>
          </a:stretch>
        </p:blipFill>
        <p:spPr bwMode="auto">
          <a:xfrm>
            <a:off x="3149548" y="2393162"/>
            <a:ext cx="5701134" cy="114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309" y="3955948"/>
            <a:ext cx="7722207" cy="1027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790712" y="5200590"/>
            <a:ext cx="7391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Note</a:t>
            </a:r>
            <a:r>
              <a:rPr lang="en-US" sz="2000" dirty="0">
                <a:solidFill>
                  <a:srgbClr val="FF0000"/>
                </a:solidFill>
                <a:latin typeface="Arial Narrow" panose="020B0606020202030204" pitchFamily="34" charset="0"/>
              </a:rPr>
              <a:t>: the Grignard reagents and nitriles can be prepared from alkyl halides.</a:t>
            </a:r>
          </a:p>
        </p:txBody>
      </p:sp>
    </p:spTree>
    <p:extLst>
      <p:ext uri="{BB962C8B-B14F-4D97-AF65-F5344CB8AC3E}">
        <p14:creationId xmlns:p14="http://schemas.microsoft.com/office/powerpoint/2010/main" val="383950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38746" y="810586"/>
            <a:ext cx="568105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 Narrow" panose="020B0606020202030204" pitchFamily="34" charset="0"/>
              </a:rPr>
              <a:t>5. From Acyl Halides, Anhydrides and Esters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8746" y="155005"/>
            <a:ext cx="53000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Preparation of Carboxylic Acids</a:t>
            </a:r>
          </a:p>
        </p:txBody>
      </p:sp>
      <p:sp>
        <p:nvSpPr>
          <p:cNvPr id="9" name="Rectangle 8"/>
          <p:cNvSpPr/>
          <p:nvPr/>
        </p:nvSpPr>
        <p:spPr>
          <a:xfrm>
            <a:off x="533400" y="1279826"/>
            <a:ext cx="11353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buFont typeface="Courier New" panose="02070309020205020404" pitchFamily="49" charset="0"/>
              <a:buChar char="o"/>
            </a:pPr>
            <a:r>
              <a:rPr lang="en-US" sz="2000" b="1" i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Acid chlorides 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when hydrolyzed with water give carboxylic acids or more readily hydrolyzed with aqueous base to give carboxylate ions which on acidification provide corresponding carboxylic acids.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831" b="62891"/>
          <a:stretch/>
        </p:blipFill>
        <p:spPr>
          <a:xfrm>
            <a:off x="3581400" y="2200552"/>
            <a:ext cx="5486400" cy="90807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33400" y="4610540"/>
            <a:ext cx="11353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buFont typeface="Courier New" panose="02070309020205020404" pitchFamily="49" charset="0"/>
              <a:buChar char="o"/>
            </a:pPr>
            <a:r>
              <a:rPr lang="en-US" sz="2000" b="1" i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Acidic hydrolysis of esters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 gives directly carboxylic acids while basic hydrolysis gives carboxylates, which on acidification give corresponding carboxylic acids.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053" r="7582" b="53893"/>
          <a:stretch/>
        </p:blipFill>
        <p:spPr>
          <a:xfrm>
            <a:off x="4114800" y="5547583"/>
            <a:ext cx="4800600" cy="100561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33400" y="3318116"/>
            <a:ext cx="11353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buFont typeface="Courier New" panose="02070309020205020404" pitchFamily="49" charset="0"/>
              <a:buChar char="o"/>
            </a:pPr>
            <a:r>
              <a:rPr lang="en-US" sz="2000" b="1" i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Anhydrides 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on the other hand are hydrolyzed to corresponding acid(s) with water.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2699" t="43597" r="39269" b="33946"/>
          <a:stretch/>
        </p:blipFill>
        <p:spPr>
          <a:xfrm>
            <a:off x="4572000" y="3854512"/>
            <a:ext cx="3276600" cy="549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96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383" t="7625"/>
          <a:stretch/>
        </p:blipFill>
        <p:spPr>
          <a:xfrm>
            <a:off x="381000" y="773647"/>
            <a:ext cx="10462742" cy="3581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8746" y="155005"/>
            <a:ext cx="2175854" cy="58477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3700491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B39CA8D-89BE-4D91-88D4-13FC879820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52"/>
          <a:stretch/>
        </p:blipFill>
        <p:spPr>
          <a:xfrm>
            <a:off x="609600" y="228600"/>
            <a:ext cx="8200075" cy="627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608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38746" y="155005"/>
            <a:ext cx="29378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Carboxylic Acids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38746" y="685800"/>
            <a:ext cx="11472254" cy="957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Carbon compounds containing a </a:t>
            </a:r>
            <a:r>
              <a:rPr lang="en-US" sz="2000" i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carboxyl functional group, –COOH are called carboxylic acids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. </a:t>
            </a:r>
          </a:p>
          <a:p>
            <a:pPr marL="228600" indent="-2286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The carboxyl group, </a:t>
            </a:r>
            <a:r>
              <a:rPr lang="en-US" sz="2000" i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consists of a carbonyl group attached to a hydroxyl group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, hence its name carboxyl.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1300" b="56554"/>
          <a:stretch/>
        </p:blipFill>
        <p:spPr>
          <a:xfrm>
            <a:off x="5312873" y="1628595"/>
            <a:ext cx="1524000" cy="120732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209800" y="5638800"/>
            <a:ext cx="8305800" cy="1066800"/>
            <a:chOff x="1752600" y="5459621"/>
            <a:chExt cx="8839200" cy="130411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t="49915" r="5045"/>
            <a:stretch/>
          </p:blipFill>
          <p:spPr>
            <a:xfrm>
              <a:off x="1752600" y="5459621"/>
              <a:ext cx="4724400" cy="130411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10400" y="5459621"/>
              <a:ext cx="3581400" cy="1174584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491146" y="2928878"/>
            <a:ext cx="1131985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Depending on the group, alkyl or aryl, attached to carboxylic carbon, carboxylic acids may be </a:t>
            </a:r>
          </a:p>
          <a:p>
            <a:pPr marL="514350" indent="-227013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Aliphatic (R-COOH) or </a:t>
            </a:r>
          </a:p>
          <a:p>
            <a:pPr marL="514350" indent="-227013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Aromatic (</a:t>
            </a:r>
            <a:r>
              <a:rPr lang="en-US" sz="2000" dirty="0" err="1">
                <a:latin typeface="Arial Narrow" panose="020B0606020202030204" pitchFamily="34" charset="0"/>
                <a:cs typeface="Calibri" pitchFamily="34" charset="0"/>
              </a:rPr>
              <a:t>Ar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-COOH). </a:t>
            </a:r>
          </a:p>
          <a:p>
            <a:pPr marL="228600" indent="-2286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i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Fatty acids, 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some higher members of aliphatic carboxylic acids (C12 – C18), occur in natural fats as esters of glycerol. </a:t>
            </a:r>
          </a:p>
          <a:p>
            <a:pPr marL="228600" indent="-2286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Carboxylic acids serve as </a:t>
            </a:r>
            <a:r>
              <a:rPr lang="en-US" sz="2000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starting material 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for several other important organic compounds such as </a:t>
            </a:r>
            <a:r>
              <a:rPr lang="en-US" sz="2000" i="1" dirty="0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anhydrides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, </a:t>
            </a:r>
            <a:r>
              <a:rPr lang="en-US" sz="2000" i="1" dirty="0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esters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, </a:t>
            </a:r>
            <a:r>
              <a:rPr lang="en-US" sz="2000" i="1" dirty="0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acid chlorides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, </a:t>
            </a:r>
            <a:r>
              <a:rPr lang="en-US" sz="2000" i="1" dirty="0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amides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, etc.</a:t>
            </a:r>
            <a:endParaRPr lang="en-US" sz="2000" i="1" dirty="0">
              <a:solidFill>
                <a:srgbClr val="0070C0"/>
              </a:solidFill>
              <a:latin typeface="Arial Narrow" panose="020B0606020202030204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06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295400"/>
            <a:ext cx="8875201" cy="22645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8746" y="155005"/>
            <a:ext cx="2175854" cy="58477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5067036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38746" y="826160"/>
            <a:ext cx="537625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 Narrow" panose="020B0606020202030204" pitchFamily="34" charset="0"/>
              </a:rPr>
              <a:t>Reactions Involving Cleavage of O–H Bond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8746" y="155005"/>
            <a:ext cx="65954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Chemical Reactions of Carboxylic Acids</a:t>
            </a:r>
          </a:p>
        </p:txBody>
      </p:sp>
      <p:sp>
        <p:nvSpPr>
          <p:cNvPr id="9" name="Rectangle 8"/>
          <p:cNvSpPr/>
          <p:nvPr/>
        </p:nvSpPr>
        <p:spPr>
          <a:xfrm>
            <a:off x="338746" y="1352490"/>
            <a:ext cx="11353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4163" indent="-284163" algn="just"/>
            <a:r>
              <a:rPr lang="en-US" sz="2400" b="1" i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(</a:t>
            </a:r>
            <a:r>
              <a:rPr lang="en-US" sz="2400" b="1" i="1" dirty="0" err="1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i</a:t>
            </a:r>
            <a:r>
              <a:rPr lang="en-US" sz="2400" b="1" i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) Acidity: </a:t>
            </a:r>
            <a:r>
              <a:rPr lang="en-US" sz="2400" b="1" i="1" dirty="0">
                <a:solidFill>
                  <a:srgbClr val="C00000"/>
                </a:solidFill>
                <a:latin typeface="Arial Narrow" panose="020B0606020202030204" pitchFamily="34" charset="0"/>
                <a:cs typeface="Calibri" pitchFamily="34" charset="0"/>
              </a:rPr>
              <a:t>Reactions with Metals and Alkalies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33400" y="1794808"/>
            <a:ext cx="11353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The carboxylic acids </a:t>
            </a:r>
            <a:r>
              <a:rPr lang="en-US" sz="2000" b="1" i="1" dirty="0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like alcohols 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evolve hydrogen with </a:t>
            </a:r>
            <a:r>
              <a:rPr lang="en-US" sz="2000" i="1" dirty="0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electropositive metals 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and form salts with </a:t>
            </a:r>
            <a:r>
              <a:rPr lang="en-US" sz="2000" i="1" dirty="0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alkalies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 </a:t>
            </a:r>
            <a:r>
              <a:rPr lang="en-US" sz="2000" b="1" i="1" dirty="0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similar to phenols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32359"/>
          <a:stretch/>
        </p:blipFill>
        <p:spPr>
          <a:xfrm>
            <a:off x="3352800" y="2861573"/>
            <a:ext cx="6342301" cy="11118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t="74168"/>
          <a:stretch/>
        </p:blipFill>
        <p:spPr>
          <a:xfrm>
            <a:off x="3352799" y="5225665"/>
            <a:ext cx="6342301" cy="42463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33400" y="4062669"/>
            <a:ext cx="11353800" cy="957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However, </a:t>
            </a:r>
            <a:r>
              <a:rPr lang="en-US" sz="2000" b="1" i="1" dirty="0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unlike phenols 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they react with </a:t>
            </a:r>
            <a:r>
              <a:rPr lang="en-US" sz="2000" i="1" dirty="0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weaker bases 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such as carbonates and </a:t>
            </a:r>
            <a:r>
              <a:rPr lang="en-US" sz="2000" i="1" dirty="0" err="1">
                <a:latin typeface="Arial Narrow" panose="020B0606020202030204" pitchFamily="34" charset="0"/>
                <a:cs typeface="Calibri" pitchFamily="34" charset="0"/>
              </a:rPr>
              <a:t>hydrogencarbonates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 to evolve carbon dioxide (detection of the presence of carboxyl group in an organic compound).</a:t>
            </a:r>
            <a:endParaRPr lang="en-US" sz="2000" dirty="0">
              <a:latin typeface="Arial Narrow" panose="020B0606020202030204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6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38746" y="826160"/>
            <a:ext cx="560485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 Narrow" panose="020B0606020202030204" pitchFamily="34" charset="0"/>
              </a:rPr>
              <a:t>Reactions Involving Cleavage of C–OH Bond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8746" y="155005"/>
            <a:ext cx="65954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Chemical Reactions of Carboxylic Acids</a:t>
            </a:r>
          </a:p>
        </p:txBody>
      </p:sp>
      <p:sp>
        <p:nvSpPr>
          <p:cNvPr id="9" name="Rectangle 8"/>
          <p:cNvSpPr/>
          <p:nvPr/>
        </p:nvSpPr>
        <p:spPr>
          <a:xfrm>
            <a:off x="338746" y="1342915"/>
            <a:ext cx="33950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4163" indent="-284163" algn="just"/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1. Formation of Anhydride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09600" y="1752600"/>
            <a:ext cx="1127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Carboxylic acids on heating with mineral acids such as H</a:t>
            </a:r>
            <a:r>
              <a:rPr lang="en-US" sz="2000" i="1" baseline="-25000" dirty="0">
                <a:latin typeface="Arial Narrow" panose="020B0606020202030204" pitchFamily="34" charset="0"/>
                <a:cs typeface="Calibri" pitchFamily="34" charset="0"/>
              </a:rPr>
              <a:t>2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SO</a:t>
            </a:r>
            <a:r>
              <a:rPr lang="en-US" sz="2000" i="1" baseline="-25000" dirty="0">
                <a:latin typeface="Arial Narrow" panose="020B0606020202030204" pitchFamily="34" charset="0"/>
                <a:cs typeface="Calibri" pitchFamily="34" charset="0"/>
              </a:rPr>
              <a:t>4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 or with P</a:t>
            </a:r>
            <a:r>
              <a:rPr lang="en-US" sz="2000" i="1" baseline="-25000" dirty="0">
                <a:latin typeface="Arial Narrow" panose="020B0606020202030204" pitchFamily="34" charset="0"/>
                <a:cs typeface="Calibri" pitchFamily="34" charset="0"/>
              </a:rPr>
              <a:t>2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O</a:t>
            </a:r>
            <a:r>
              <a:rPr lang="en-US" sz="2000" i="1" baseline="-25000" dirty="0">
                <a:latin typeface="Arial Narrow" panose="020B0606020202030204" pitchFamily="34" charset="0"/>
                <a:cs typeface="Calibri" pitchFamily="34" charset="0"/>
              </a:rPr>
              <a:t>5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 give corresponding </a:t>
            </a:r>
            <a:r>
              <a:rPr lang="en-US" sz="2000" b="1" i="1" dirty="0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anhydride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.</a:t>
            </a:r>
            <a:endParaRPr lang="en-US" sz="2000" dirty="0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4842" y="3921809"/>
            <a:ext cx="23983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4163" indent="-284163" algn="just"/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2. Esterification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5696" y="4383474"/>
            <a:ext cx="11277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Carboxylic acids are </a:t>
            </a:r>
            <a:r>
              <a:rPr lang="en-US" sz="2000" b="1" i="1" dirty="0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esterified with alcohols or phenols 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in the presence of a mineral acid such as concentrated H</a:t>
            </a:r>
            <a:r>
              <a:rPr lang="en-US" sz="2000" i="1" baseline="-25000" dirty="0">
                <a:latin typeface="Arial Narrow" panose="020B0606020202030204" pitchFamily="34" charset="0"/>
                <a:cs typeface="Calibri" pitchFamily="34" charset="0"/>
              </a:rPr>
              <a:t>2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SO</a:t>
            </a:r>
            <a:r>
              <a:rPr lang="en-US" sz="2000" i="1" baseline="-25000" dirty="0">
                <a:latin typeface="Arial Narrow" panose="020B0606020202030204" pitchFamily="34" charset="0"/>
                <a:cs typeface="Calibri" pitchFamily="34" charset="0"/>
              </a:rPr>
              <a:t>4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 or </a:t>
            </a:r>
            <a:r>
              <a:rPr lang="en-US" sz="2000" i="1" dirty="0" err="1">
                <a:latin typeface="Arial Narrow" panose="020B0606020202030204" pitchFamily="34" charset="0"/>
                <a:cs typeface="Calibri" pitchFamily="34" charset="0"/>
              </a:rPr>
              <a:t>HCl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 gas as a catalyst.</a:t>
            </a:r>
            <a:endParaRPr lang="en-US" sz="2000" dirty="0">
              <a:latin typeface="Arial Narrow" panose="020B0606020202030204" pitchFamily="34" charset="0"/>
              <a:cs typeface="Calibr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4971" y="2397451"/>
            <a:ext cx="6395100" cy="12911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9402" y="5185467"/>
            <a:ext cx="5985601" cy="68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06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0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38746" y="155005"/>
            <a:ext cx="65954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Chemical Reactions of Carboxylic Acids</a:t>
            </a:r>
          </a:p>
        </p:txBody>
      </p:sp>
      <p:sp>
        <p:nvSpPr>
          <p:cNvPr id="9" name="Rectangle 8"/>
          <p:cNvSpPr/>
          <p:nvPr/>
        </p:nvSpPr>
        <p:spPr>
          <a:xfrm>
            <a:off x="338746" y="1270619"/>
            <a:ext cx="98720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4163" indent="-284163" algn="just"/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Mechanism of Esterification of Carboxylic Acids: Nucleophilic Acyl Substitution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09600" y="1692295"/>
            <a:ext cx="111252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indent="-2286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b="1" i="1" dirty="0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Protonation </a:t>
            </a:r>
            <a:r>
              <a:rPr lang="en-US" i="1" dirty="0">
                <a:latin typeface="Arial Narrow" panose="020B0606020202030204" pitchFamily="34" charset="0"/>
                <a:cs typeface="Calibri" pitchFamily="34" charset="0"/>
              </a:rPr>
              <a:t>of the carbonyl oxygen activates the carbonyl group towards nucleophilic addition of the alcohol.</a:t>
            </a:r>
          </a:p>
          <a:p>
            <a:pPr marL="233363" indent="-2286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b="1" i="1" dirty="0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Proton transfer in the tetrahedral intermediate </a:t>
            </a:r>
            <a:r>
              <a:rPr lang="en-US" i="1" dirty="0">
                <a:latin typeface="Arial Narrow" panose="020B0606020202030204" pitchFamily="34" charset="0"/>
                <a:cs typeface="Calibri" pitchFamily="34" charset="0"/>
              </a:rPr>
              <a:t>converts the hydroxyl group into –</a:t>
            </a:r>
            <a:r>
              <a:rPr lang="en-US" i="1" baseline="30000" dirty="0">
                <a:latin typeface="Arial Narrow" panose="020B0606020202030204" pitchFamily="34" charset="0"/>
                <a:cs typeface="Calibri" pitchFamily="34" charset="0"/>
              </a:rPr>
              <a:t>+</a:t>
            </a:r>
            <a:r>
              <a:rPr lang="en-US" i="1" dirty="0">
                <a:latin typeface="Arial Narrow" panose="020B0606020202030204" pitchFamily="34" charset="0"/>
                <a:cs typeface="Calibri" pitchFamily="34" charset="0"/>
              </a:rPr>
              <a:t>OH</a:t>
            </a:r>
            <a:r>
              <a:rPr lang="en-US" i="1" baseline="-25000" dirty="0">
                <a:latin typeface="Arial Narrow" panose="020B0606020202030204" pitchFamily="34" charset="0"/>
                <a:cs typeface="Calibri" pitchFamily="34" charset="0"/>
              </a:rPr>
              <a:t>2</a:t>
            </a:r>
            <a:r>
              <a:rPr lang="en-US" i="1" dirty="0">
                <a:latin typeface="Arial Narrow" panose="020B0606020202030204" pitchFamily="34" charset="0"/>
                <a:cs typeface="Calibri" pitchFamily="34" charset="0"/>
              </a:rPr>
              <a:t> group, which, being a better leaving group, is eliminated as neutral water molecule. </a:t>
            </a:r>
          </a:p>
          <a:p>
            <a:pPr marL="233363" indent="-2286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i="1" dirty="0">
                <a:latin typeface="Arial Narrow" panose="020B0606020202030204" pitchFamily="34" charset="0"/>
                <a:cs typeface="Calibri" pitchFamily="34" charset="0"/>
              </a:rPr>
              <a:t>The protonated ester so formed finally </a:t>
            </a:r>
            <a:r>
              <a:rPr lang="en-US" b="1" i="1" dirty="0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loses a proton to give the ester</a:t>
            </a:r>
            <a:r>
              <a:rPr lang="en-US" i="1" dirty="0">
                <a:latin typeface="Arial Narrow" panose="020B0606020202030204" pitchFamily="34" charset="0"/>
                <a:cs typeface="Calibri" pitchFamily="34" charset="0"/>
              </a:rPr>
              <a:t>.</a:t>
            </a:r>
            <a:endParaRPr lang="en-US" dirty="0">
              <a:latin typeface="Arial Narrow" panose="020B0606020202030204" pitchFamily="34" charset="0"/>
              <a:cs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078" t="1380" r="30547" b="56673"/>
          <a:stretch/>
        </p:blipFill>
        <p:spPr>
          <a:xfrm>
            <a:off x="2743200" y="3352800"/>
            <a:ext cx="4572000" cy="1371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64646" t="1380" b="60962"/>
          <a:stretch/>
        </p:blipFill>
        <p:spPr>
          <a:xfrm>
            <a:off x="7086600" y="3353303"/>
            <a:ext cx="2364021" cy="12313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77430" t="38828" r="919" b="2911"/>
          <a:stretch/>
        </p:blipFill>
        <p:spPr>
          <a:xfrm>
            <a:off x="8002821" y="4693025"/>
            <a:ext cx="1447800" cy="1905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1078" t="61893" r="26210"/>
          <a:stretch/>
        </p:blipFill>
        <p:spPr>
          <a:xfrm>
            <a:off x="3048000" y="5469719"/>
            <a:ext cx="4862005" cy="124601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38746" y="826160"/>
            <a:ext cx="560485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 Narrow" panose="020B0606020202030204" pitchFamily="34" charset="0"/>
              </a:rPr>
              <a:t>Reactions Involving Cleavage of C–OH Bond</a:t>
            </a:r>
          </a:p>
        </p:txBody>
      </p:sp>
    </p:spTree>
    <p:extLst>
      <p:ext uri="{BB962C8B-B14F-4D97-AF65-F5344CB8AC3E}">
        <p14:creationId xmlns:p14="http://schemas.microsoft.com/office/powerpoint/2010/main" val="190312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38746" y="155005"/>
            <a:ext cx="65954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Chemical Reactions of Carboxylic Acids</a:t>
            </a:r>
          </a:p>
        </p:txBody>
      </p:sp>
      <p:sp>
        <p:nvSpPr>
          <p:cNvPr id="9" name="Rectangle 8"/>
          <p:cNvSpPr/>
          <p:nvPr/>
        </p:nvSpPr>
        <p:spPr>
          <a:xfrm>
            <a:off x="338746" y="1316250"/>
            <a:ext cx="49952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4163" indent="-284163" algn="just"/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3. Reactions with PCl</a:t>
            </a:r>
            <a:r>
              <a:rPr lang="en-US" sz="2400" b="1" baseline="-25000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5</a:t>
            </a:r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, PCl</a:t>
            </a:r>
            <a:r>
              <a:rPr lang="en-US" sz="2400" b="1" baseline="-25000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3</a:t>
            </a:r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 and SOCl</a:t>
            </a:r>
            <a:r>
              <a:rPr lang="en-US" sz="2400" b="1" baseline="-25000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09600" y="1766009"/>
            <a:ext cx="11277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The hydroxyl group of carboxylic acids, </a:t>
            </a:r>
            <a:r>
              <a:rPr lang="en-US" sz="2000" i="1" dirty="0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behaves like that of alcohols 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and is easily replaced by chlorine atom on treating with PCl</a:t>
            </a:r>
            <a:r>
              <a:rPr lang="en-US" sz="2000" i="1" baseline="-25000" dirty="0">
                <a:latin typeface="Arial Narrow" panose="020B0606020202030204" pitchFamily="34" charset="0"/>
                <a:cs typeface="Calibri" pitchFamily="34" charset="0"/>
              </a:rPr>
              <a:t>5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, PCl</a:t>
            </a:r>
            <a:r>
              <a:rPr lang="en-US" sz="2000" i="1" baseline="-25000" dirty="0">
                <a:latin typeface="Arial Narrow" panose="020B0606020202030204" pitchFamily="34" charset="0"/>
                <a:cs typeface="Calibri" pitchFamily="34" charset="0"/>
              </a:rPr>
              <a:t>3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 or SOCl</a:t>
            </a:r>
            <a:r>
              <a:rPr lang="en-US" sz="2000" i="1" baseline="-25000" dirty="0">
                <a:latin typeface="Arial Narrow" panose="020B0606020202030204" pitchFamily="34" charset="0"/>
                <a:cs typeface="Calibri" pitchFamily="34" charset="0"/>
              </a:rPr>
              <a:t>2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.</a:t>
            </a:r>
            <a:endParaRPr lang="en-US" sz="2000" dirty="0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4842" y="4200719"/>
            <a:ext cx="33889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4163" indent="-284163" algn="just"/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4. Reaction with Ammonia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5696" y="4705290"/>
            <a:ext cx="1127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Carboxylic acids react with ammonia to give </a:t>
            </a:r>
            <a:r>
              <a:rPr lang="en-US" sz="2000" i="1" dirty="0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ammonium salt 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which on further heating at high temperature give </a:t>
            </a:r>
            <a:r>
              <a:rPr lang="en-US" sz="2000" i="1" dirty="0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amides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.</a:t>
            </a:r>
            <a:endParaRPr lang="en-US" sz="2000" dirty="0">
              <a:latin typeface="Arial Narrow" panose="020B0606020202030204" pitchFamily="34" charset="0"/>
              <a:cs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2673914"/>
            <a:ext cx="6732822" cy="13208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4221" y="5177033"/>
            <a:ext cx="7146601" cy="84276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38746" y="826160"/>
            <a:ext cx="560485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 Narrow" panose="020B0606020202030204" pitchFamily="34" charset="0"/>
              </a:rPr>
              <a:t>Reactions Involving Cleavage of C–OH Bond</a:t>
            </a:r>
          </a:p>
        </p:txBody>
      </p:sp>
    </p:spTree>
    <p:extLst>
      <p:ext uri="{BB962C8B-B14F-4D97-AF65-F5344CB8AC3E}">
        <p14:creationId xmlns:p14="http://schemas.microsoft.com/office/powerpoint/2010/main" val="388438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0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38746" y="155005"/>
            <a:ext cx="65954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Chemical Reactions of Carboxylic Acids</a:t>
            </a:r>
          </a:p>
        </p:txBody>
      </p:sp>
      <p:sp>
        <p:nvSpPr>
          <p:cNvPr id="9" name="Rectangle 8"/>
          <p:cNvSpPr/>
          <p:nvPr/>
        </p:nvSpPr>
        <p:spPr>
          <a:xfrm>
            <a:off x="338746" y="1280755"/>
            <a:ext cx="18710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4163" indent="-284163" algn="just"/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1. Reduction</a:t>
            </a:r>
            <a:endParaRPr lang="en-US" sz="2400" b="1" baseline="-25000" dirty="0">
              <a:solidFill>
                <a:srgbClr val="FF0000"/>
              </a:solidFill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9600" y="1742420"/>
            <a:ext cx="1127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Carboxylic acids are </a:t>
            </a:r>
            <a:r>
              <a:rPr lang="en-US" sz="2000" b="1" i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reduced to primary alcohols 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by lithium aluminum hydride or better with </a:t>
            </a:r>
            <a:r>
              <a:rPr lang="en-US" sz="2000" i="1" dirty="0" err="1">
                <a:latin typeface="Arial Narrow" panose="020B0606020202030204" pitchFamily="34" charset="0"/>
                <a:cs typeface="Calibri" pitchFamily="34" charset="0"/>
              </a:rPr>
              <a:t>diborane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.</a:t>
            </a:r>
            <a:endParaRPr lang="en-US" sz="2000" dirty="0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4842" y="3200400"/>
            <a:ext cx="27031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4163" indent="-284163" algn="just"/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2. Decarboxylation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5696" y="3581400"/>
            <a:ext cx="11277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Carboxylic acids </a:t>
            </a:r>
            <a:r>
              <a:rPr lang="en-US" sz="2000" i="1" dirty="0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lose carbon dioxide to form hydrocarbons 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when their sodium salts are heated with </a:t>
            </a:r>
            <a:r>
              <a:rPr lang="en-US" sz="2000" i="1" dirty="0" err="1">
                <a:latin typeface="Arial Narrow" panose="020B0606020202030204" pitchFamily="34" charset="0"/>
                <a:cs typeface="Calibri" pitchFamily="34" charset="0"/>
              </a:rPr>
              <a:t>sodalime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 (</a:t>
            </a:r>
            <a:r>
              <a:rPr lang="en-US" sz="2000" i="1" dirty="0" err="1">
                <a:latin typeface="Arial Narrow" panose="020B0606020202030204" pitchFamily="34" charset="0"/>
                <a:cs typeface="Calibri" pitchFamily="34" charset="0"/>
              </a:rPr>
              <a:t>NaOH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 and </a:t>
            </a:r>
            <a:r>
              <a:rPr lang="en-US" sz="2000" i="1" dirty="0" err="1">
                <a:latin typeface="Arial Narrow" panose="020B0606020202030204" pitchFamily="34" charset="0"/>
                <a:cs typeface="Calibri" pitchFamily="34" charset="0"/>
              </a:rPr>
              <a:t>CaO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 in the ratio of 3 : 1).</a:t>
            </a:r>
            <a:endParaRPr lang="en-US" sz="2000" dirty="0">
              <a:latin typeface="Arial Narrow" panose="020B0606020202030204" pitchFamily="34" charset="0"/>
              <a:cs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2245778"/>
            <a:ext cx="5638800" cy="7458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2199" y="4703206"/>
            <a:ext cx="5394601" cy="70699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38746" y="826160"/>
            <a:ext cx="446185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 Narrow" panose="020B0606020202030204" pitchFamily="34" charset="0"/>
              </a:rPr>
              <a:t>Reactions Involving –COOH Group</a:t>
            </a:r>
          </a:p>
        </p:txBody>
      </p:sp>
    </p:spTree>
    <p:extLst>
      <p:ext uri="{BB962C8B-B14F-4D97-AF65-F5344CB8AC3E}">
        <p14:creationId xmlns:p14="http://schemas.microsoft.com/office/powerpoint/2010/main" val="2601797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0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38746" y="155005"/>
            <a:ext cx="65954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Chemical Reactions of Carboxylic Acids</a:t>
            </a:r>
          </a:p>
        </p:txBody>
      </p:sp>
      <p:sp>
        <p:nvSpPr>
          <p:cNvPr id="9" name="Rectangle 8"/>
          <p:cNvSpPr/>
          <p:nvPr/>
        </p:nvSpPr>
        <p:spPr>
          <a:xfrm>
            <a:off x="338746" y="1321671"/>
            <a:ext cx="59858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4163" indent="-284163" algn="just"/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1. Halogenation (Hell-</a:t>
            </a:r>
            <a:r>
              <a:rPr lang="en-US" sz="2400" b="1" dirty="0" err="1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Volhard</a:t>
            </a:r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-</a:t>
            </a:r>
            <a:r>
              <a:rPr lang="en-US" sz="2400" b="1" dirty="0" err="1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Zelinsky</a:t>
            </a:r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 reaction)</a:t>
            </a:r>
            <a:endParaRPr lang="en-US" sz="2400" b="1" baseline="-25000" dirty="0">
              <a:solidFill>
                <a:srgbClr val="FF0000"/>
              </a:solidFill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9600" y="1717316"/>
            <a:ext cx="11277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i="1" dirty="0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Carboxylic acids having an α-hydrogen 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are halogenated at the α-position on treatment with chlorine or bromine in the presence of small amount of red phosphorus to give </a:t>
            </a:r>
            <a:r>
              <a:rPr lang="en-US" sz="2000" i="1" dirty="0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α-</a:t>
            </a:r>
            <a:r>
              <a:rPr lang="en-US" sz="2000" i="1" dirty="0" err="1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halocarboxylic</a:t>
            </a:r>
            <a:r>
              <a:rPr lang="en-US" sz="2000" i="1" dirty="0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 acids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4842" y="3962400"/>
            <a:ext cx="27031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4163" indent="-284163" algn="just"/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2. Ring Substitution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5696" y="4384316"/>
            <a:ext cx="112715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i="1" dirty="0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Aromatic carboxylic acids 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undergo </a:t>
            </a:r>
            <a:r>
              <a:rPr lang="en-US" sz="2000" i="1" dirty="0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electrophilic substitution reactions 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in which the carboxyl group acts as a deactivating and meta-directing group.</a:t>
            </a:r>
            <a:endParaRPr lang="en-US" sz="2000" dirty="0">
              <a:latin typeface="Arial Narrow" panose="020B0606020202030204" pitchFamily="34" charset="0"/>
              <a:cs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2556840"/>
            <a:ext cx="6553200" cy="14542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5262866"/>
            <a:ext cx="7162800" cy="143162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38746" y="826160"/>
            <a:ext cx="590965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 Narrow" panose="020B0606020202030204" pitchFamily="34" charset="0"/>
              </a:rPr>
              <a:t>Substitution Reactions in the Hydrocarbon Part</a:t>
            </a:r>
          </a:p>
        </p:txBody>
      </p:sp>
    </p:spTree>
    <p:extLst>
      <p:ext uri="{BB962C8B-B14F-4D97-AF65-F5344CB8AC3E}">
        <p14:creationId xmlns:p14="http://schemas.microsoft.com/office/powerpoint/2010/main" val="240652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0" grpId="0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143000"/>
            <a:ext cx="10861801" cy="2759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8746" y="155005"/>
            <a:ext cx="2175854" cy="58477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4746532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38746" y="155005"/>
            <a:ext cx="46904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Carboxylic Acid Derivatives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104903"/>
            <a:ext cx="5934776" cy="663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133600"/>
            <a:ext cx="4672012" cy="3871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0502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38746" y="155005"/>
            <a:ext cx="46904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Carboxylic Acid Derivatives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38746" y="838200"/>
            <a:ext cx="1139605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marL="228600" indent="-228600" algn="just">
              <a:buFont typeface="Courier New" panose="02070309020205020404" pitchFamily="49" charset="0"/>
              <a:buChar char="o"/>
            </a:pPr>
            <a:r>
              <a:rPr lang="en-US" altLang="en-US" sz="2000" b="1" dirty="0">
                <a:solidFill>
                  <a:srgbClr val="00B050"/>
                </a:solidFill>
                <a:latin typeface="Arial Narrow" panose="020B0606020202030204" pitchFamily="34" charset="0"/>
              </a:rPr>
              <a:t>Carboxylic acid derivatives </a:t>
            </a:r>
            <a:r>
              <a:rPr lang="en-US" altLang="en-US" sz="2000" dirty="0">
                <a:latin typeface="Arial Narrow" panose="020B0606020202030204" pitchFamily="34" charset="0"/>
              </a:rPr>
              <a:t>are compounds in which the hydroxyl part of the carboxyl group is replaced by various other groups.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38746" y="2604516"/>
            <a:ext cx="113960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marL="228600" indent="-228600" algn="just">
              <a:buFont typeface="Courier New" panose="02070309020205020404" pitchFamily="49" charset="0"/>
              <a:buChar char="o"/>
            </a:pPr>
            <a:r>
              <a:rPr lang="en-US" altLang="en-US" sz="2000" dirty="0">
                <a:latin typeface="Arial Narrow" panose="020B0606020202030204" pitchFamily="34" charset="0"/>
              </a:rPr>
              <a:t>All acid derivatives can be </a:t>
            </a:r>
            <a:r>
              <a:rPr lang="en-US" altLang="en-US" sz="2000" dirty="0">
                <a:solidFill>
                  <a:srgbClr val="00B050"/>
                </a:solidFill>
                <a:latin typeface="Arial Narrow" panose="020B0606020202030204" pitchFamily="34" charset="0"/>
              </a:rPr>
              <a:t>hydrolyzed to the corresponding carboxylic acid</a:t>
            </a:r>
            <a:r>
              <a:rPr lang="en-US" altLang="en-US" sz="2000" dirty="0">
                <a:latin typeface="Arial Narrow" panose="020B0606020202030204" pitchFamily="34" charset="0"/>
              </a:rPr>
              <a:t>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" t="7793" r="4276" b="19481"/>
          <a:stretch>
            <a:fillRect/>
          </a:stretch>
        </p:blipFill>
        <p:spPr bwMode="auto">
          <a:xfrm>
            <a:off x="3068176" y="1702392"/>
            <a:ext cx="642778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8" r="51350"/>
          <a:stretch>
            <a:fillRect/>
          </a:stretch>
        </p:blipFill>
        <p:spPr bwMode="auto">
          <a:xfrm>
            <a:off x="3962400" y="3087600"/>
            <a:ext cx="4639341" cy="3586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636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38746" y="155005"/>
            <a:ext cx="56048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Nomenclature of Carboxylic Acids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8746" y="812798"/>
            <a:ext cx="2556854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A) Common Names</a:t>
            </a: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685800" y="1704965"/>
            <a:ext cx="110712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marL="228600" indent="-228600" algn="just">
              <a:buFont typeface="Courier New" panose="02070309020205020404" pitchFamily="49" charset="0"/>
              <a:buChar char="o"/>
            </a:pPr>
            <a:r>
              <a:rPr lang="en-US" altLang="en-US" sz="2000" dirty="0">
                <a:latin typeface="Arial Narrow" panose="020B0606020202030204" pitchFamily="34" charset="0"/>
              </a:rPr>
              <a:t>These names usually come from some Latin or Greek word that indicates the original source of the acid.</a:t>
            </a: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685800" y="1311265"/>
            <a:ext cx="110712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marL="228600" indent="-228600">
              <a:buFont typeface="Courier New" panose="02070309020205020404" pitchFamily="49" charset="0"/>
              <a:buChar char="o"/>
            </a:pPr>
            <a:r>
              <a:rPr lang="en-US" altLang="en-US" sz="2000" dirty="0">
                <a:latin typeface="Arial Narrow" panose="020B0606020202030204" pitchFamily="34" charset="0"/>
              </a:rPr>
              <a:t>The </a:t>
            </a:r>
            <a:r>
              <a:rPr lang="en-US" alt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common names </a:t>
            </a:r>
            <a:r>
              <a:rPr lang="en-US" altLang="en-US" sz="2000" dirty="0">
                <a:latin typeface="Arial Narrow" panose="020B0606020202030204" pitchFamily="34" charset="0"/>
              </a:rPr>
              <a:t>of carboxylic acids </a:t>
            </a:r>
            <a:r>
              <a:rPr lang="en-US" altLang="en-US" sz="2000" dirty="0">
                <a:solidFill>
                  <a:srgbClr val="7030A0"/>
                </a:solidFill>
                <a:latin typeface="Arial Narrow" panose="020B0606020202030204" pitchFamily="34" charset="0"/>
              </a:rPr>
              <a:t>all end in </a:t>
            </a:r>
            <a:r>
              <a:rPr lang="en-US" altLang="en-US" sz="2000" i="1" dirty="0">
                <a:solidFill>
                  <a:srgbClr val="FF0000"/>
                </a:solidFill>
                <a:latin typeface="Arial Narrow" panose="020B0606020202030204" pitchFamily="34" charset="0"/>
              </a:rPr>
              <a:t>-</a:t>
            </a:r>
            <a:r>
              <a:rPr lang="en-US" altLang="en-US" sz="2000" i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ic</a:t>
            </a:r>
            <a:r>
              <a:rPr lang="en-US" altLang="en-US" sz="2000" i="1" dirty="0">
                <a:solidFill>
                  <a:srgbClr val="FF0000"/>
                </a:solidFill>
                <a:latin typeface="Arial Narrow" panose="020B0606020202030204" pitchFamily="34" charset="0"/>
              </a:rPr>
              <a:t> acid</a:t>
            </a:r>
            <a:r>
              <a:rPr lang="en-US" altLang="en-US" sz="2000" i="1" dirty="0">
                <a:latin typeface="Arial Narrow" panose="020B0606020202030204" pitchFamily="34" charset="0"/>
              </a:rPr>
              <a:t>.</a:t>
            </a:r>
            <a:endParaRPr lang="en-US" altLang="en-US" sz="2000" dirty="0">
              <a:latin typeface="Arial Narrow" panose="020B0606020202030204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85800" y="2114490"/>
            <a:ext cx="109442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marL="228600" indent="-22860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alt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Common name</a:t>
            </a:r>
            <a:r>
              <a:rPr lang="en-US" altLang="en-US" sz="2000" dirty="0">
                <a:latin typeface="Arial Narrow" panose="020B0606020202030204" pitchFamily="34" charset="0"/>
              </a:rPr>
              <a:t>, substituents are located with Greek letters, </a:t>
            </a:r>
            <a:r>
              <a:rPr lang="en-US" altLang="en-US" sz="2000" i="1" dirty="0">
                <a:solidFill>
                  <a:srgbClr val="00B050"/>
                </a:solidFill>
                <a:latin typeface="Arial Narrow" panose="020B0606020202030204" pitchFamily="34" charset="0"/>
              </a:rPr>
              <a:t>beginning with the </a:t>
            </a:r>
            <a:r>
              <a:rPr lang="en-US" altLang="en-US" sz="2000" i="1" dirty="0">
                <a:solidFill>
                  <a:srgbClr val="00B05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</a:t>
            </a:r>
            <a:r>
              <a:rPr lang="en-US" altLang="en-US" sz="2000" i="1" dirty="0">
                <a:solidFill>
                  <a:srgbClr val="00B050"/>
                </a:solidFill>
                <a:latin typeface="Arial Narrow" panose="020B0606020202030204" pitchFamily="34" charset="0"/>
              </a:rPr>
              <a:t>–carbon atom</a:t>
            </a:r>
            <a:r>
              <a:rPr lang="en-US" altLang="en-US" sz="2000" dirty="0">
                <a:latin typeface="Arial Narrow" panose="020B0606020202030204" pitchFamily="34" charset="0"/>
              </a:rPr>
              <a:t>.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6" t="11390" r="1223" b="1955"/>
          <a:stretch/>
        </p:blipFill>
        <p:spPr bwMode="auto">
          <a:xfrm>
            <a:off x="1447800" y="2643658"/>
            <a:ext cx="8534401" cy="4064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781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/>
      <p:bldP spid="7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38746" y="155005"/>
            <a:ext cx="46904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Carboxylic Acid Derivatives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38747" y="768287"/>
            <a:ext cx="1871054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rgbClr val="290EB2"/>
                </a:solidFill>
                <a:latin typeface="Arial Narrow" panose="020B0606020202030204" pitchFamily="34" charset="0"/>
              </a:rPr>
              <a:t>Acid Chloride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20699" y="1309688"/>
            <a:ext cx="109458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just">
              <a:buFont typeface="Courier New" panose="02070309020205020404" pitchFamily="49" charset="0"/>
              <a:buChar char="o"/>
              <a:defRPr/>
            </a:pP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Acyl chlorides </a:t>
            </a:r>
            <a:r>
              <a:rPr lang="en-US" sz="2000" dirty="0">
                <a:latin typeface="Arial Narrow" panose="020B0606020202030204" pitchFamily="34" charset="0"/>
              </a:rPr>
              <a:t>have the general formula </a:t>
            </a:r>
            <a:r>
              <a:rPr lang="en-US" sz="2000" dirty="0" err="1">
                <a:latin typeface="Arial Narrow" panose="020B0606020202030204" pitchFamily="34" charset="0"/>
              </a:rPr>
              <a:t>RCOCl</a:t>
            </a:r>
            <a:r>
              <a:rPr lang="en-US" sz="2000" dirty="0"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20699" y="2246206"/>
            <a:ext cx="11131550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indent="-228600" algn="just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Nomenclature:</a:t>
            </a:r>
          </a:p>
          <a:p>
            <a:pPr marL="228600" algn="just">
              <a:spcAft>
                <a:spcPts val="600"/>
              </a:spcAft>
              <a:defRPr/>
            </a:pPr>
            <a:r>
              <a:rPr lang="en-US" sz="2000" dirty="0">
                <a:solidFill>
                  <a:srgbClr val="0070C0"/>
                </a:solidFill>
                <a:latin typeface="Arial Narrow" panose="020B0606020202030204" pitchFamily="34" charset="0"/>
              </a:rPr>
              <a:t>Acyl chlorides, or acid chlorides</a:t>
            </a:r>
            <a:r>
              <a:rPr lang="en-US" sz="2000" dirty="0">
                <a:latin typeface="Arial Narrow" panose="020B0606020202030204" pitchFamily="34" charset="0"/>
              </a:rPr>
              <a:t>, are named by replacing the </a:t>
            </a:r>
            <a:r>
              <a:rPr lang="en-US" sz="2000" i="1" u="sng" dirty="0">
                <a:solidFill>
                  <a:srgbClr val="00B050"/>
                </a:solidFill>
                <a:latin typeface="Arial Narrow" panose="020B0606020202030204" pitchFamily="34" charset="0"/>
              </a:rPr>
              <a:t>-ic acid </a:t>
            </a:r>
            <a:r>
              <a:rPr lang="en-US" sz="2000" dirty="0">
                <a:latin typeface="Arial Narrow" panose="020B0606020202030204" pitchFamily="34" charset="0"/>
              </a:rPr>
              <a:t>ending of the parent acid by </a:t>
            </a:r>
            <a:r>
              <a:rPr lang="en-US" sz="2000" i="1" u="sng" dirty="0">
                <a:solidFill>
                  <a:srgbClr val="00B050"/>
                </a:solidFill>
                <a:latin typeface="Arial Narrow" panose="020B0606020202030204" pitchFamily="34" charset="0"/>
              </a:rPr>
              <a:t>-</a:t>
            </a:r>
            <a:r>
              <a:rPr lang="en-US" sz="2000" i="1" u="sng" dirty="0" err="1">
                <a:solidFill>
                  <a:srgbClr val="00B050"/>
                </a:solidFill>
                <a:latin typeface="Arial Narrow" panose="020B0606020202030204" pitchFamily="34" charset="0"/>
              </a:rPr>
              <a:t>yl</a:t>
            </a:r>
            <a:r>
              <a:rPr lang="en-US" sz="2000" i="1" u="sng" dirty="0">
                <a:solidFill>
                  <a:srgbClr val="00B050"/>
                </a:solidFill>
                <a:latin typeface="Arial Narrow" panose="020B0606020202030204" pitchFamily="34" charset="0"/>
              </a:rPr>
              <a:t> chloride</a:t>
            </a:r>
            <a:r>
              <a:rPr lang="en-US" sz="2000" i="1" dirty="0">
                <a:latin typeface="Arial Narrow" panose="020B0606020202030204" pitchFamily="34" charset="0"/>
              </a:rPr>
              <a:t>.</a:t>
            </a:r>
            <a:endParaRPr lang="en-US" sz="2000" dirty="0">
              <a:latin typeface="Arial Narrow" panose="020B0606020202030204" pitchFamily="34" charset="0"/>
            </a:endParaRPr>
          </a:p>
        </p:txBody>
      </p:sp>
      <p:grpSp>
        <p:nvGrpSpPr>
          <p:cNvPr id="15" name="Group 9"/>
          <p:cNvGrpSpPr>
            <a:grpSpLocks/>
          </p:cNvGrpSpPr>
          <p:nvPr/>
        </p:nvGrpSpPr>
        <p:grpSpPr bwMode="auto">
          <a:xfrm>
            <a:off x="4795042" y="3081422"/>
            <a:ext cx="2582863" cy="889000"/>
            <a:chOff x="2819400" y="4698568"/>
            <a:chExt cx="2369478" cy="847436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111" b="12560"/>
            <a:stretch>
              <a:fillRect/>
            </a:stretch>
          </p:blipFill>
          <p:spPr bwMode="auto">
            <a:xfrm>
              <a:off x="4253696" y="4767408"/>
              <a:ext cx="935182" cy="691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90" r="73399" b="8266"/>
            <a:stretch>
              <a:fillRect/>
            </a:stretch>
          </p:blipFill>
          <p:spPr bwMode="auto">
            <a:xfrm>
              <a:off x="2819400" y="4698568"/>
              <a:ext cx="1238799" cy="847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520700" y="1828800"/>
            <a:ext cx="109458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just">
              <a:buFont typeface="Courier New" panose="02070309020205020404" pitchFamily="49" charset="0"/>
              <a:buChar char="o"/>
              <a:defRPr/>
            </a:pP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Acyl chlorides </a:t>
            </a:r>
            <a:r>
              <a:rPr lang="en-US" sz="2000" dirty="0">
                <a:latin typeface="Arial Narrow" panose="020B0606020202030204" pitchFamily="34" charset="0"/>
              </a:rPr>
              <a:t>are more common and less expensive than bromides or iodides.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20699" y="3848067"/>
            <a:ext cx="10945813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indent="-228600" algn="just">
              <a:buFont typeface="Courier New" panose="02070309020205020404" pitchFamily="49" charset="0"/>
              <a:buChar char="o"/>
              <a:defRPr/>
            </a:pP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Preparation:</a:t>
            </a:r>
          </a:p>
          <a:p>
            <a:pPr marL="228600" algn="just">
              <a:defRPr/>
            </a:pPr>
            <a:r>
              <a:rPr lang="en-US" sz="2000" dirty="0">
                <a:latin typeface="Arial Narrow" panose="020B0606020202030204" pitchFamily="34" charset="0"/>
              </a:rPr>
              <a:t>They can be prepared from acids by reaction with thionyl chloride or phosphorous pentachloride.</a:t>
            </a:r>
          </a:p>
        </p:txBody>
      </p:sp>
      <p:pic>
        <p:nvPicPr>
          <p:cNvPr id="20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6" t="3333" r="8481" b="75252"/>
          <a:stretch>
            <a:fillRect/>
          </a:stretch>
        </p:blipFill>
        <p:spPr bwMode="auto">
          <a:xfrm>
            <a:off x="4189412" y="4760875"/>
            <a:ext cx="4460875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5" t="74043" r="5246" b="3734"/>
          <a:stretch>
            <a:fillRect/>
          </a:stretch>
        </p:blipFill>
        <p:spPr bwMode="auto">
          <a:xfrm>
            <a:off x="4189412" y="5592567"/>
            <a:ext cx="462597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546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8" grpId="0"/>
      <p:bldP spid="1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38746" y="155005"/>
            <a:ext cx="46904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Carboxylic Acid Derivatives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38747" y="768287"/>
            <a:ext cx="1871054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rgbClr val="290EB2"/>
                </a:solidFill>
                <a:latin typeface="Arial Narrow" panose="020B0606020202030204" pitchFamily="34" charset="0"/>
              </a:rPr>
              <a:t>Acid Chloride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457200" y="1288939"/>
            <a:ext cx="109458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just">
              <a:buFont typeface="Courier New" panose="02070309020205020404" pitchFamily="49" charset="0"/>
              <a:buChar char="o"/>
              <a:defRPr/>
            </a:pP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Reactions: </a:t>
            </a:r>
            <a:r>
              <a:rPr lang="en-US" sz="2000" i="1" dirty="0">
                <a:latin typeface="Arial Narrow" panose="020B0606020202030204" pitchFamily="34" charset="0"/>
              </a:rPr>
              <a:t>They can react rapidly with most nucleophile</a:t>
            </a:r>
            <a:r>
              <a:rPr lang="en-US" sz="2000" dirty="0">
                <a:latin typeface="Arial Narrow" panose="020B0606020202030204" pitchFamily="34" charset="0"/>
              </a:rPr>
              <a:t>.</a:t>
            </a: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9" t="4288" r="2304"/>
          <a:stretch>
            <a:fillRect/>
          </a:stretch>
        </p:blipFill>
        <p:spPr bwMode="auto">
          <a:xfrm>
            <a:off x="4040188" y="1758839"/>
            <a:ext cx="3867150" cy="2086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457200" y="3733800"/>
            <a:ext cx="2860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marL="228600" indent="-228600">
              <a:buFont typeface="Courier New" panose="02070309020205020404" pitchFamily="49" charset="0"/>
              <a:buChar char="o"/>
            </a:pPr>
            <a:r>
              <a:rPr lang="en-US" alt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Examples: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" t="4028" r="5368" b="15788"/>
          <a:stretch>
            <a:fillRect/>
          </a:stretch>
        </p:blipFill>
        <p:spPr bwMode="auto">
          <a:xfrm>
            <a:off x="4057650" y="5918200"/>
            <a:ext cx="40687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5" r="703" b="10355"/>
          <a:stretch>
            <a:fillRect/>
          </a:stretch>
        </p:blipFill>
        <p:spPr bwMode="auto">
          <a:xfrm>
            <a:off x="4057650" y="5006975"/>
            <a:ext cx="38496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" t="7019" r="2415" b="8479"/>
          <a:stretch>
            <a:fillRect/>
          </a:stretch>
        </p:blipFill>
        <p:spPr bwMode="auto">
          <a:xfrm>
            <a:off x="4040188" y="4059237"/>
            <a:ext cx="386715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36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38746" y="155005"/>
            <a:ext cx="46904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Carboxylic Acid Derivatives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38747" y="768287"/>
            <a:ext cx="1032853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rgbClr val="290EB2"/>
                </a:solidFill>
                <a:latin typeface="Arial Narrow" panose="020B0606020202030204" pitchFamily="34" charset="0"/>
              </a:rPr>
              <a:t>Esters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41794" y="1248240"/>
            <a:ext cx="111315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just">
              <a:buFont typeface="Courier New" panose="02070309020205020404" pitchFamily="49" charset="0"/>
              <a:buChar char="o"/>
              <a:defRPr/>
            </a:pP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Esters</a:t>
            </a:r>
            <a:r>
              <a:rPr lang="en-US" sz="2000" b="1" dirty="0">
                <a:latin typeface="Arial Narrow" panose="020B0606020202030204" pitchFamily="34" charset="0"/>
              </a:rPr>
              <a:t> </a:t>
            </a:r>
            <a:r>
              <a:rPr lang="en-US" sz="2000" dirty="0">
                <a:latin typeface="Arial Narrow" panose="020B0606020202030204" pitchFamily="34" charset="0"/>
              </a:rPr>
              <a:t>are derived from acids by replacing the –OH group by an –OR group and have the general formula R</a:t>
            </a:r>
            <a:r>
              <a:rPr lang="en-US" sz="2000" baseline="30000" dirty="0">
                <a:latin typeface="Arial Narrow" panose="020B0606020202030204" pitchFamily="34" charset="0"/>
              </a:rPr>
              <a:t>/</a:t>
            </a:r>
            <a:r>
              <a:rPr lang="en-US" sz="2000" dirty="0">
                <a:latin typeface="Arial Narrow" panose="020B0606020202030204" pitchFamily="34" charset="0"/>
              </a:rPr>
              <a:t>COOR.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41794" y="1992777"/>
            <a:ext cx="117740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buFont typeface="Courier New" panose="02070309020205020404" pitchFamily="49" charset="0"/>
              <a:buChar char="o"/>
              <a:defRPr/>
            </a:pP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Nomenclature:</a:t>
            </a:r>
          </a:p>
          <a:p>
            <a:pPr marL="457200" indent="-228600" algn="just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Arial Narrow" panose="020B0606020202030204" pitchFamily="34" charset="0"/>
              </a:rPr>
              <a:t>They are named in a manner analogous to carboxylic acid salts.</a:t>
            </a:r>
          </a:p>
          <a:p>
            <a:pPr marL="457200" indent="-228600" algn="just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Arial Narrow" panose="020B0606020202030204" pitchFamily="34" charset="0"/>
              </a:rPr>
              <a:t>The </a:t>
            </a:r>
            <a:r>
              <a:rPr lang="en-US" sz="2000" b="1" dirty="0">
                <a:solidFill>
                  <a:srgbClr val="00B050"/>
                </a:solidFill>
                <a:latin typeface="Arial Narrow" panose="020B0606020202030204" pitchFamily="34" charset="0"/>
              </a:rPr>
              <a:t>R part of the –OR group is name first</a:t>
            </a:r>
            <a:r>
              <a:rPr lang="en-US" sz="2000" dirty="0">
                <a:latin typeface="Arial Narrow" panose="020B0606020202030204" pitchFamily="34" charset="0"/>
              </a:rPr>
              <a:t>, followed by the name of the acid, with the </a:t>
            </a:r>
            <a:r>
              <a:rPr lang="en-US" sz="2000" b="1" i="1" u="sng" dirty="0">
                <a:solidFill>
                  <a:srgbClr val="00B050"/>
                </a:solidFill>
                <a:latin typeface="Arial Narrow" panose="020B0606020202030204" pitchFamily="34" charset="0"/>
              </a:rPr>
              <a:t>–ic acid</a:t>
            </a:r>
            <a:r>
              <a:rPr lang="en-US" sz="2000" b="1" dirty="0">
                <a:latin typeface="Arial Narrow" panose="020B0606020202030204" pitchFamily="34" charset="0"/>
              </a:rPr>
              <a:t> </a:t>
            </a:r>
            <a:r>
              <a:rPr lang="en-US" sz="2000" dirty="0">
                <a:latin typeface="Arial Narrow" panose="020B0606020202030204" pitchFamily="34" charset="0"/>
              </a:rPr>
              <a:t>ending changed to </a:t>
            </a:r>
            <a:r>
              <a:rPr lang="en-US" sz="2000" b="1" i="1" u="sng" dirty="0">
                <a:solidFill>
                  <a:srgbClr val="00B050"/>
                </a:solidFill>
                <a:latin typeface="Arial Narrow" panose="020B0606020202030204" pitchFamily="34" charset="0"/>
              </a:rPr>
              <a:t>–ate</a:t>
            </a:r>
            <a:r>
              <a:rPr lang="en-US" sz="2000" dirty="0">
                <a:latin typeface="Arial Narrow" panose="020B0606020202030204" pitchFamily="34" charset="0"/>
              </a:rPr>
              <a:t>.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7" t="65681" r="29337" b="9244"/>
          <a:stretch>
            <a:fillRect/>
          </a:stretch>
        </p:blipFill>
        <p:spPr bwMode="auto">
          <a:xfrm>
            <a:off x="7010400" y="3283236"/>
            <a:ext cx="3457214" cy="98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6" t="20859" r="18037" b="54843"/>
          <a:stretch>
            <a:fillRect/>
          </a:stretch>
        </p:blipFill>
        <p:spPr bwMode="auto">
          <a:xfrm>
            <a:off x="1828800" y="3156905"/>
            <a:ext cx="5014116" cy="1110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4" t="45410" r="23701" b="4938"/>
          <a:stretch>
            <a:fillRect/>
          </a:stretch>
        </p:blipFill>
        <p:spPr bwMode="auto">
          <a:xfrm>
            <a:off x="4267200" y="5791200"/>
            <a:ext cx="43878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441807" y="4691527"/>
            <a:ext cx="114453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buFont typeface="Courier New" panose="02070309020205020404" pitchFamily="49" charset="0"/>
              <a:buChar char="o"/>
              <a:defRPr/>
            </a:pP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Preparation:</a:t>
            </a:r>
          </a:p>
          <a:p>
            <a:pPr marL="228600" algn="just">
              <a:defRPr/>
            </a:pPr>
            <a:r>
              <a:rPr lang="en-US" sz="2000" dirty="0">
                <a:latin typeface="Arial Narrow" panose="020B0606020202030204" pitchFamily="34" charset="0"/>
              </a:rPr>
              <a:t>When a carboxylic acid and an alcohol are heated in the presence of an acid catalyst (</a:t>
            </a:r>
            <a:r>
              <a:rPr lang="en-US" sz="2000" dirty="0" err="1">
                <a:latin typeface="Arial Narrow" panose="020B0606020202030204" pitchFamily="34" charset="0"/>
              </a:rPr>
              <a:t>HCl</a:t>
            </a:r>
            <a:r>
              <a:rPr lang="en-US" sz="2000" dirty="0">
                <a:latin typeface="Arial Narrow" panose="020B0606020202030204" pitchFamily="34" charset="0"/>
              </a:rPr>
              <a:t> or H</a:t>
            </a:r>
            <a:r>
              <a:rPr lang="en-US" sz="2000" baseline="-25000" dirty="0">
                <a:latin typeface="Arial Narrow" panose="020B0606020202030204" pitchFamily="34" charset="0"/>
              </a:rPr>
              <a:t>2</a:t>
            </a:r>
            <a:r>
              <a:rPr lang="en-US" sz="2000" dirty="0">
                <a:latin typeface="Arial Narrow" panose="020B0606020202030204" pitchFamily="34" charset="0"/>
              </a:rPr>
              <a:t>SO</a:t>
            </a:r>
            <a:r>
              <a:rPr lang="en-US" sz="2000" baseline="-25000" dirty="0">
                <a:latin typeface="Arial Narrow" panose="020B0606020202030204" pitchFamily="34" charset="0"/>
              </a:rPr>
              <a:t>4</a:t>
            </a:r>
            <a:r>
              <a:rPr lang="en-US" sz="2000" dirty="0">
                <a:latin typeface="Arial Narrow" panose="020B0606020202030204" pitchFamily="34" charset="0"/>
              </a:rPr>
              <a:t>), an equilibrium is established with the ester and water.</a:t>
            </a:r>
          </a:p>
        </p:txBody>
      </p:sp>
    </p:spTree>
    <p:extLst>
      <p:ext uri="{BB962C8B-B14F-4D97-AF65-F5344CB8AC3E}">
        <p14:creationId xmlns:p14="http://schemas.microsoft.com/office/powerpoint/2010/main" val="2017424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38746" y="155005"/>
            <a:ext cx="46904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Carboxylic Acid Derivatives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38747" y="768287"/>
            <a:ext cx="1032853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rgbClr val="290EB2"/>
                </a:solidFill>
                <a:latin typeface="Arial Narrow" panose="020B0606020202030204" pitchFamily="34" charset="0"/>
              </a:rPr>
              <a:t>Esters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914400" y="1629236"/>
            <a:ext cx="107124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just">
              <a:buFont typeface="Wingdings" panose="05000000000000000000" pitchFamily="2" charset="2"/>
              <a:buChar char="§"/>
              <a:defRPr/>
            </a:pPr>
            <a:r>
              <a:rPr lang="en-US" sz="2000" b="1" dirty="0">
                <a:solidFill>
                  <a:srgbClr val="00B050"/>
                </a:solidFill>
                <a:latin typeface="Arial Narrow" panose="020B0606020202030204" pitchFamily="34" charset="0"/>
              </a:rPr>
              <a:t>Cyclic esters (lactones) </a:t>
            </a:r>
            <a:r>
              <a:rPr lang="en-US" sz="2000" dirty="0">
                <a:latin typeface="Arial Narrow" panose="020B0606020202030204" pitchFamily="34" charset="0"/>
              </a:rPr>
              <a:t>can be prepared from </a:t>
            </a:r>
            <a:r>
              <a:rPr lang="en-US" sz="2000" dirty="0" err="1">
                <a:latin typeface="Arial Narrow" panose="020B0606020202030204" pitchFamily="34" charset="0"/>
              </a:rPr>
              <a:t>hydroxy</a:t>
            </a:r>
            <a:r>
              <a:rPr lang="en-US" sz="2000" dirty="0">
                <a:latin typeface="Arial Narrow" panose="020B0606020202030204" pitchFamily="34" charset="0"/>
              </a:rPr>
              <a:t> acids if these groups can come in contact through bending of the chain.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5" t="42197" r="19699" b="4248"/>
          <a:stretch>
            <a:fillRect/>
          </a:stretch>
        </p:blipFill>
        <p:spPr bwMode="auto">
          <a:xfrm>
            <a:off x="3857625" y="2280111"/>
            <a:ext cx="4573588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0" t="44823" r="17671" b="3661"/>
          <a:stretch>
            <a:fillRect/>
          </a:stretch>
        </p:blipFill>
        <p:spPr bwMode="auto">
          <a:xfrm>
            <a:off x="3857625" y="3994611"/>
            <a:ext cx="4071938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914400" y="3407236"/>
            <a:ext cx="107124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just">
              <a:buFont typeface="Wingdings" panose="05000000000000000000" pitchFamily="2" charset="2"/>
              <a:buChar char="§"/>
              <a:defRPr/>
            </a:pPr>
            <a:r>
              <a:rPr lang="en-US" sz="2000" b="1" dirty="0" err="1">
                <a:solidFill>
                  <a:srgbClr val="00B050"/>
                </a:solidFill>
                <a:latin typeface="Arial Narrow" panose="020B0606020202030204" pitchFamily="34" charset="0"/>
              </a:rPr>
              <a:t>Saponification</a:t>
            </a:r>
            <a:r>
              <a:rPr lang="en-US" sz="2000" b="1" dirty="0">
                <a:solidFill>
                  <a:srgbClr val="00B050"/>
                </a:solidFill>
                <a:latin typeface="Arial Narrow" panose="020B0606020202030204" pitchFamily="34" charset="0"/>
              </a:rPr>
              <a:t>;</a:t>
            </a:r>
            <a:r>
              <a:rPr lang="en-US" sz="2000" dirty="0">
                <a:solidFill>
                  <a:srgbClr val="00B050"/>
                </a:solidFill>
                <a:latin typeface="Arial Narrow" panose="020B0606020202030204" pitchFamily="34" charset="0"/>
              </a:rPr>
              <a:t> </a:t>
            </a:r>
            <a:r>
              <a:rPr lang="en-US" sz="2000" dirty="0">
                <a:latin typeface="Arial Narrow" panose="020B0606020202030204" pitchFamily="34" charset="0"/>
              </a:rPr>
              <a:t>esters are commonly hydrolyzed with base.</a:t>
            </a:r>
          </a:p>
        </p:txBody>
      </p: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27" t="33034" r="8080" b="8275"/>
          <a:stretch>
            <a:fillRect/>
          </a:stretch>
        </p:blipFill>
        <p:spPr bwMode="auto">
          <a:xfrm>
            <a:off x="4191000" y="5740067"/>
            <a:ext cx="3578225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914400" y="5128086"/>
            <a:ext cx="107124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just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Arial Narrow" panose="020B0606020202030204" pitchFamily="34" charset="0"/>
              </a:rPr>
              <a:t>Ammonia converts esters to </a:t>
            </a:r>
            <a:r>
              <a:rPr lang="en-US" sz="2000" b="1" dirty="0">
                <a:solidFill>
                  <a:srgbClr val="131FBD"/>
                </a:solidFill>
                <a:latin typeface="Arial Narrow" panose="020B0606020202030204" pitchFamily="34" charset="0"/>
              </a:rPr>
              <a:t>amides</a:t>
            </a:r>
            <a:r>
              <a:rPr lang="en-US" sz="2000" b="1" dirty="0"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495300" y="1237123"/>
            <a:ext cx="172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marL="228600" indent="-228600" algn="just">
              <a:buFont typeface="Courier New" panose="02070309020205020404" pitchFamily="49" charset="0"/>
              <a:buChar char="o"/>
            </a:pPr>
            <a:r>
              <a:rPr lang="en-US" alt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Reactions</a:t>
            </a:r>
            <a:endParaRPr lang="en-US" altLang="en-US" sz="2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65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4" grpId="0"/>
      <p:bldP spid="2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38746" y="155005"/>
            <a:ext cx="46904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Carboxylic Acid Derivatives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38746" y="761116"/>
            <a:ext cx="1185254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rgbClr val="290EB2"/>
                </a:solidFill>
                <a:latin typeface="Arial Narrow" panose="020B0606020202030204" pitchFamily="34" charset="0"/>
              </a:rPr>
              <a:t>Amides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57200" y="1295400"/>
            <a:ext cx="109442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marL="228600" indent="-228600" algn="just">
              <a:buFont typeface="Courier New" panose="02070309020205020404" pitchFamily="49" charset="0"/>
              <a:buChar char="o"/>
            </a:pPr>
            <a:r>
              <a:rPr lang="en-US" alt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Amides</a:t>
            </a:r>
            <a:r>
              <a:rPr lang="en-US" altLang="en-US" sz="2000" b="1" dirty="0">
                <a:solidFill>
                  <a:srgbClr val="00B050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2000" dirty="0">
                <a:latin typeface="Arial Narrow" panose="020B0606020202030204" pitchFamily="34" charset="0"/>
              </a:rPr>
              <a:t>are the least reactive of the common carboxylic acid derivatives.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3" t="69884" r="6030" b="5571"/>
          <a:stretch>
            <a:fillRect/>
          </a:stretch>
        </p:blipFill>
        <p:spPr bwMode="auto">
          <a:xfrm>
            <a:off x="3336925" y="3624262"/>
            <a:ext cx="5957887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57200" y="1770062"/>
            <a:ext cx="109442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marL="228600" indent="-228600" algn="just">
              <a:buFont typeface="Courier New" panose="02070309020205020404" pitchFamily="49" charset="0"/>
              <a:buChar char="o"/>
            </a:pPr>
            <a:r>
              <a:rPr lang="en-US" altLang="en-US" sz="2000" dirty="0">
                <a:latin typeface="Arial Narrow" panose="020B0606020202030204" pitchFamily="34" charset="0"/>
              </a:rPr>
              <a:t>Primary amides have general formula </a:t>
            </a:r>
            <a:r>
              <a:rPr lang="en-US" altLang="en-US" sz="2000" b="1" dirty="0">
                <a:solidFill>
                  <a:srgbClr val="00B050"/>
                </a:solidFill>
                <a:latin typeface="Arial Narrow" panose="020B0606020202030204" pitchFamily="34" charset="0"/>
              </a:rPr>
              <a:t>RCONH</a:t>
            </a:r>
            <a:r>
              <a:rPr lang="en-US" altLang="en-US" sz="2000" b="1" baseline="-25000" dirty="0">
                <a:solidFill>
                  <a:srgbClr val="00B050"/>
                </a:solidFill>
                <a:latin typeface="Arial Narrow" panose="020B0606020202030204" pitchFamily="34" charset="0"/>
              </a:rPr>
              <a:t>2</a:t>
            </a:r>
            <a:r>
              <a:rPr lang="en-US" altLang="en-US" sz="2000" b="1" dirty="0"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57200" y="2327275"/>
            <a:ext cx="10944225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indent="-228600" algn="just">
              <a:spcAft>
                <a:spcPts val="1200"/>
              </a:spcAft>
              <a:buFont typeface="Courier New" panose="02070309020205020404" pitchFamily="49" charset="0"/>
              <a:buChar char="o"/>
              <a:defRPr/>
            </a:pP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Nomenclature:</a:t>
            </a:r>
          </a:p>
          <a:p>
            <a:pPr marL="228600" algn="just">
              <a:spcAft>
                <a:spcPts val="1200"/>
              </a:spcAft>
              <a:defRPr/>
            </a:pPr>
            <a:r>
              <a:rPr lang="en-US" sz="2000" dirty="0">
                <a:latin typeface="Arial Narrow" panose="020B0606020202030204" pitchFamily="34" charset="0"/>
              </a:rPr>
              <a:t>Amides are named by replacing the </a:t>
            </a:r>
            <a:r>
              <a:rPr lang="en-US" sz="2000" i="1" u="sng" dirty="0">
                <a:solidFill>
                  <a:srgbClr val="00B050"/>
                </a:solidFill>
                <a:latin typeface="Arial Narrow" panose="020B0606020202030204" pitchFamily="34" charset="0"/>
              </a:rPr>
              <a:t>–ic </a:t>
            </a:r>
            <a:r>
              <a:rPr lang="en-US" sz="2000" u="sng" dirty="0">
                <a:solidFill>
                  <a:srgbClr val="00B050"/>
                </a:solidFill>
                <a:latin typeface="Arial Narrow" panose="020B0606020202030204" pitchFamily="34" charset="0"/>
              </a:rPr>
              <a:t>or </a:t>
            </a:r>
            <a:r>
              <a:rPr lang="en-US" sz="2000" i="1" u="sng" dirty="0">
                <a:solidFill>
                  <a:srgbClr val="00B050"/>
                </a:solidFill>
                <a:latin typeface="Arial Narrow" panose="020B0606020202030204" pitchFamily="34" charset="0"/>
              </a:rPr>
              <a:t>–</a:t>
            </a:r>
            <a:r>
              <a:rPr lang="en-US" sz="2000" i="1" u="sng" dirty="0" err="1">
                <a:solidFill>
                  <a:srgbClr val="00B050"/>
                </a:solidFill>
                <a:latin typeface="Arial Narrow" panose="020B0606020202030204" pitchFamily="34" charset="0"/>
              </a:rPr>
              <a:t>oic</a:t>
            </a:r>
            <a:r>
              <a:rPr lang="en-US" sz="2000" i="1" u="sng" dirty="0">
                <a:solidFill>
                  <a:srgbClr val="00B050"/>
                </a:solidFill>
                <a:latin typeface="Arial Narrow" panose="020B0606020202030204" pitchFamily="34" charset="0"/>
              </a:rPr>
              <a:t> acid </a:t>
            </a:r>
            <a:r>
              <a:rPr lang="en-US" sz="2000" dirty="0">
                <a:latin typeface="Arial Narrow" panose="020B0606020202030204" pitchFamily="34" charset="0"/>
              </a:rPr>
              <a:t>ending of the acid name, either the common or the IUPAC name, with the </a:t>
            </a:r>
            <a:r>
              <a:rPr lang="en-US" sz="2000" i="1" u="sng" dirty="0">
                <a:solidFill>
                  <a:srgbClr val="00B050"/>
                </a:solidFill>
                <a:latin typeface="Arial Narrow" panose="020B0606020202030204" pitchFamily="34" charset="0"/>
              </a:rPr>
              <a:t>–amide </a:t>
            </a:r>
            <a:r>
              <a:rPr lang="en-US" sz="2000" dirty="0">
                <a:latin typeface="Arial Narrow" panose="020B0606020202030204" pitchFamily="34" charset="0"/>
              </a:rPr>
              <a:t>ending.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5"/>
          <a:stretch>
            <a:fillRect/>
          </a:stretch>
        </p:blipFill>
        <p:spPr bwMode="auto">
          <a:xfrm>
            <a:off x="3121025" y="5040312"/>
            <a:ext cx="6532562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65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38746" y="155005"/>
            <a:ext cx="46904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Carboxylic Acid Derivatives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38746" y="761116"/>
            <a:ext cx="1185254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rgbClr val="290EB2"/>
                </a:solidFill>
                <a:latin typeface="Arial Narrow" panose="020B0606020202030204" pitchFamily="34" charset="0"/>
              </a:rPr>
              <a:t>Amides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1280693"/>
            <a:ext cx="1113155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indent="-228600" algn="just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Preparation:</a:t>
            </a:r>
          </a:p>
          <a:p>
            <a:pPr marL="571500" indent="-223838" algn="just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Arial Narrow" panose="020B0606020202030204" pitchFamily="34" charset="0"/>
              </a:rPr>
              <a:t>They can be prepared by the reaction of ammonia with esters, with acyl halides, or with acid anhydrides.</a:t>
            </a:r>
          </a:p>
          <a:p>
            <a:pPr marL="571500" indent="-223838" algn="just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Arial Narrow" panose="020B0606020202030204" pitchFamily="34" charset="0"/>
              </a:rPr>
              <a:t>Amides can also prepared by heating the ammonium salts of acids.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3" t="38271" r="15564" b="45020"/>
          <a:stretch>
            <a:fillRect/>
          </a:stretch>
        </p:blipFill>
        <p:spPr bwMode="auto">
          <a:xfrm>
            <a:off x="2973388" y="2420518"/>
            <a:ext cx="640080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7200" y="3185693"/>
            <a:ext cx="2120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marL="228600" indent="-228600" algn="just">
              <a:buFont typeface="Courier New" panose="02070309020205020404" pitchFamily="49" charset="0"/>
              <a:buChar char="o"/>
            </a:pPr>
            <a:r>
              <a:rPr lang="en-US" alt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Reactions</a:t>
            </a:r>
            <a:endParaRPr lang="en-US" altLang="en-US" sz="20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66763" y="3671468"/>
            <a:ext cx="10512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just">
              <a:buFont typeface="Wingdings" panose="05000000000000000000" pitchFamily="2" charset="2"/>
              <a:buChar char="§"/>
              <a:defRPr/>
            </a:pP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Amides</a:t>
            </a:r>
            <a:r>
              <a:rPr lang="en-US" sz="2000" b="1" dirty="0">
                <a:latin typeface="Arial Narrow" panose="020B0606020202030204" pitchFamily="34" charset="0"/>
              </a:rPr>
              <a:t> </a:t>
            </a:r>
            <a:r>
              <a:rPr lang="en-US" sz="2000" dirty="0">
                <a:latin typeface="Arial Narrow" panose="020B0606020202030204" pitchFamily="34" charset="0"/>
              </a:rPr>
              <a:t>react with </a:t>
            </a:r>
            <a:r>
              <a:rPr lang="en-US" sz="2000" dirty="0" err="1">
                <a:latin typeface="Arial Narrow" panose="020B0606020202030204" pitchFamily="34" charset="0"/>
              </a:rPr>
              <a:t>nucleophiles</a:t>
            </a:r>
            <a:r>
              <a:rPr lang="en-US" sz="2000" dirty="0">
                <a:latin typeface="Arial Narrow" panose="020B0606020202030204" pitchFamily="34" charset="0"/>
              </a:rPr>
              <a:t> and they can be hydrolyzed by water.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66763" y="5097043"/>
            <a:ext cx="105235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just">
              <a:buFont typeface="Wingdings" panose="05000000000000000000" pitchFamily="2" charset="2"/>
              <a:buChar char="§"/>
              <a:defRPr/>
            </a:pP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Amides </a:t>
            </a:r>
            <a:r>
              <a:rPr lang="en-US" sz="2000" dirty="0">
                <a:latin typeface="Arial Narrow" panose="020B0606020202030204" pitchFamily="34" charset="0"/>
              </a:rPr>
              <a:t>can be reduced by lithium aluminums hydride to give amines.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3" t="40535" r="20143" b="11551"/>
          <a:stretch>
            <a:fillRect/>
          </a:stretch>
        </p:blipFill>
        <p:spPr bwMode="auto">
          <a:xfrm>
            <a:off x="3754438" y="4223918"/>
            <a:ext cx="4538662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3" t="36932" r="16466" b="7098"/>
          <a:stretch>
            <a:fillRect/>
          </a:stretch>
        </p:blipFill>
        <p:spPr bwMode="auto">
          <a:xfrm>
            <a:off x="4316413" y="5619331"/>
            <a:ext cx="3046412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306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38746" y="155005"/>
            <a:ext cx="46904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Carboxylic Acid Derivatives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38746" y="761116"/>
            <a:ext cx="2252054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rgbClr val="290EB2"/>
                </a:solidFill>
                <a:latin typeface="Arial Narrow" panose="020B0606020202030204" pitchFamily="34" charset="0"/>
              </a:rPr>
              <a:t>Acid Anhydrides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9" t="50000" r="53928" b="10698"/>
          <a:stretch>
            <a:fillRect/>
          </a:stretch>
        </p:blipFill>
        <p:spPr bwMode="auto">
          <a:xfrm>
            <a:off x="4586288" y="3343275"/>
            <a:ext cx="2678112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" y="1803400"/>
            <a:ext cx="1101725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indent="-228600" algn="just">
              <a:spcAft>
                <a:spcPts val="1200"/>
              </a:spcAft>
              <a:buFont typeface="Courier New" panose="02070309020205020404" pitchFamily="49" charset="0"/>
              <a:buChar char="o"/>
              <a:defRPr/>
            </a:pP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Nomenclature:</a:t>
            </a:r>
          </a:p>
          <a:p>
            <a:pPr marL="228600" algn="just">
              <a:spcAft>
                <a:spcPts val="1200"/>
              </a:spcAft>
              <a:defRPr/>
            </a:pPr>
            <a:r>
              <a:rPr lang="en-US" sz="2000" dirty="0">
                <a:latin typeface="Arial Narrow" panose="020B0606020202030204" pitchFamily="34" charset="0"/>
              </a:rPr>
              <a:t>The name of an anhydrides is obtained by naming the acid from which is derived and replacing the word acid with anhydride.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1371600"/>
            <a:ext cx="110172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marL="228600" indent="-228600" algn="just">
              <a:buFont typeface="Courier New" panose="02070309020205020404" pitchFamily="49" charset="0"/>
              <a:buChar char="o"/>
            </a:pPr>
            <a:r>
              <a:rPr lang="en-US" alt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Acid anhydrides </a:t>
            </a:r>
            <a:r>
              <a:rPr lang="en-US" altLang="en-US" sz="2000" dirty="0">
                <a:latin typeface="Arial Narrow" panose="020B0606020202030204" pitchFamily="34" charset="0"/>
              </a:rPr>
              <a:t>have general formula </a:t>
            </a:r>
            <a:r>
              <a:rPr lang="en-US" altLang="en-US" sz="2000" dirty="0">
                <a:solidFill>
                  <a:srgbClr val="00B050"/>
                </a:solidFill>
                <a:latin typeface="Arial Narrow" panose="020B0606020202030204" pitchFamily="34" charset="0"/>
              </a:rPr>
              <a:t>RCOOCOR</a:t>
            </a:r>
            <a:r>
              <a:rPr lang="en-US" altLang="en-US" sz="2000" dirty="0">
                <a:latin typeface="Arial Narrow" panose="020B0606020202030204" pitchFamily="34" charset="0"/>
              </a:rPr>
              <a:t>.</a:t>
            </a:r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495800"/>
            <a:ext cx="6985000" cy="127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776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38746" y="155005"/>
            <a:ext cx="46904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Carboxylic Acid Derivatives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38746" y="761116"/>
            <a:ext cx="2252054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rgbClr val="290EB2"/>
                </a:solidFill>
                <a:latin typeface="Arial Narrow" panose="020B0606020202030204" pitchFamily="34" charset="0"/>
              </a:rPr>
              <a:t>Acid Anhydrides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55638" y="1762975"/>
            <a:ext cx="105854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30188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marL="228600" indent="-173038" algn="just">
              <a:buFont typeface="Arial" panose="020B0604020202020204" pitchFamily="34" charset="0"/>
              <a:buChar char="•"/>
            </a:pPr>
            <a:r>
              <a:rPr lang="en-US" alt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Acid anhydrides </a:t>
            </a:r>
            <a:r>
              <a:rPr lang="en-US" altLang="en-US" sz="2000" dirty="0">
                <a:latin typeface="Arial Narrow" panose="020B0606020202030204" pitchFamily="34" charset="0"/>
              </a:rPr>
              <a:t>are derived from acids by removing water from two carboxyl groups and connecting the fragments.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7" t="38797" r="22769" b="9045"/>
          <a:stretch>
            <a:fillRect/>
          </a:stretch>
        </p:blipFill>
        <p:spPr bwMode="auto">
          <a:xfrm>
            <a:off x="3536950" y="2628163"/>
            <a:ext cx="42433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55638" y="3833938"/>
            <a:ext cx="1058545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indent="-228600" algn="just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Anhydrides</a:t>
            </a:r>
            <a:r>
              <a:rPr lang="en-US" sz="2000" b="1" dirty="0">
                <a:latin typeface="Arial Narrow" panose="020B0606020202030204" pitchFamily="34" charset="0"/>
              </a:rPr>
              <a:t> </a:t>
            </a:r>
            <a:r>
              <a:rPr lang="en-US" sz="2000" dirty="0">
                <a:latin typeface="Arial Narrow" panose="020B0606020202030204" pitchFamily="34" charset="0"/>
              </a:rPr>
              <a:t>can also be prepared from acid chlorides and carboxylate salts.</a:t>
            </a:r>
          </a:p>
          <a:p>
            <a:pPr marL="285750" algn="just">
              <a:spcAft>
                <a:spcPts val="1200"/>
              </a:spcAft>
              <a:defRPr/>
            </a:pPr>
            <a:r>
              <a:rPr lang="en-US" sz="2000" i="1" dirty="0">
                <a:latin typeface="Arial Narrow" panose="020B0606020202030204" pitchFamily="34" charset="0"/>
              </a:rPr>
              <a:t>This method is used for preparing anhydrides derived from two different carboxylic acids (</a:t>
            </a:r>
            <a:r>
              <a:rPr lang="en-US" sz="2000" i="1" dirty="0">
                <a:solidFill>
                  <a:srgbClr val="7030A0"/>
                </a:solidFill>
                <a:latin typeface="Arial Narrow" panose="020B0606020202030204" pitchFamily="34" charset="0"/>
              </a:rPr>
              <a:t>mixed anhydrides</a:t>
            </a:r>
            <a:r>
              <a:rPr lang="en-US" sz="2000" i="1" dirty="0">
                <a:latin typeface="Arial Narrow" panose="020B0606020202030204" pitchFamily="34" charset="0"/>
              </a:rPr>
              <a:t>).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68300" y="1250213"/>
            <a:ext cx="9321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marL="228600" indent="-228600" algn="just">
              <a:buFont typeface="Courier New" panose="02070309020205020404" pitchFamily="49" charset="0"/>
              <a:buChar char="o"/>
            </a:pPr>
            <a:r>
              <a:rPr lang="en-US" alt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Preparation</a:t>
            </a:r>
            <a:endParaRPr lang="en-US" altLang="en-US" sz="20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325" y="4917338"/>
            <a:ext cx="7713663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95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38746" y="155005"/>
            <a:ext cx="46904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Carboxylic Acid Derivatives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38746" y="761116"/>
            <a:ext cx="2252054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rgbClr val="290EB2"/>
                </a:solidFill>
                <a:latin typeface="Arial Narrow" panose="020B0606020202030204" pitchFamily="34" charset="0"/>
              </a:rPr>
              <a:t>Acid Anhydrides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57200" y="1371600"/>
            <a:ext cx="94615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marL="228600" indent="-228600" algn="just">
              <a:buFont typeface="Courier New" panose="02070309020205020404" pitchFamily="49" charset="0"/>
              <a:buChar char="o"/>
            </a:pPr>
            <a:r>
              <a:rPr lang="en-US" alt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Reactions</a:t>
            </a:r>
            <a:endParaRPr lang="en-US" altLang="en-US" sz="20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09600" y="1771710"/>
            <a:ext cx="11201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166688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just">
              <a:buFont typeface="Arial" panose="020B0604020202020204" pitchFamily="34" charset="0"/>
              <a:buChar char="•"/>
            </a:pPr>
            <a:r>
              <a:rPr lang="en-US" alt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Anhydrides</a:t>
            </a:r>
            <a:r>
              <a:rPr lang="en-US" altLang="en-US" sz="2000" b="1" dirty="0">
                <a:latin typeface="Arial Narrow" panose="020B0606020202030204" pitchFamily="34" charset="0"/>
              </a:rPr>
              <a:t> </a:t>
            </a:r>
            <a:r>
              <a:rPr lang="en-US" altLang="en-US" sz="2000" dirty="0">
                <a:latin typeface="Arial Narrow" panose="020B0606020202030204" pitchFamily="34" charset="0"/>
              </a:rPr>
              <a:t>undergo </a:t>
            </a:r>
            <a:r>
              <a:rPr lang="en-US" altLang="en-US" sz="2000" dirty="0">
                <a:solidFill>
                  <a:srgbClr val="00B050"/>
                </a:solidFill>
                <a:latin typeface="Arial Narrow" panose="020B0606020202030204" pitchFamily="34" charset="0"/>
              </a:rPr>
              <a:t>nucleophilic acyl substitution reactions </a:t>
            </a:r>
            <a:r>
              <a:rPr lang="en-US" altLang="en-US" sz="2000" dirty="0">
                <a:latin typeface="Arial Narrow" panose="020B0606020202030204" pitchFamily="34" charset="0"/>
              </a:rPr>
              <a:t>(</a:t>
            </a:r>
            <a:r>
              <a:rPr lang="en-US" altLang="en-US" sz="2000" i="1" dirty="0">
                <a:latin typeface="Arial Narrow" panose="020B0606020202030204" pitchFamily="34" charset="0"/>
              </a:rPr>
              <a:t>They are more reactive than esters, but less reactive than acyl halides</a:t>
            </a:r>
            <a:r>
              <a:rPr lang="en-US" altLang="en-US" sz="2000" dirty="0">
                <a:latin typeface="Arial Narrow" panose="020B0606020202030204" pitchFamily="34" charset="0"/>
              </a:rPr>
              <a:t>).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" t="22221" r="17535" b="3665"/>
          <a:stretch>
            <a:fillRect/>
          </a:stretch>
        </p:blipFill>
        <p:spPr bwMode="auto">
          <a:xfrm>
            <a:off x="3111500" y="2738438"/>
            <a:ext cx="5616575" cy="301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865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38746" y="155005"/>
            <a:ext cx="42332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Uses of Carboxylic Acids</a:t>
            </a:r>
          </a:p>
        </p:txBody>
      </p:sp>
      <p:sp>
        <p:nvSpPr>
          <p:cNvPr id="2" name="Rectangle 1"/>
          <p:cNvSpPr/>
          <p:nvPr/>
        </p:nvSpPr>
        <p:spPr>
          <a:xfrm>
            <a:off x="338746" y="838200"/>
            <a:ext cx="11167454" cy="2238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 err="1">
                <a:latin typeface="Arial Narrow" panose="020B0606020202030204" pitchFamily="34" charset="0"/>
              </a:rPr>
              <a:t>Hexanedioic</a:t>
            </a:r>
            <a:r>
              <a:rPr lang="en-US" sz="2400" dirty="0">
                <a:latin typeface="Arial Narrow" panose="020B0606020202030204" pitchFamily="34" charset="0"/>
              </a:rPr>
              <a:t> acid is used in the manufacture of nylon-6, 6. </a:t>
            </a:r>
            <a:endParaRPr lang="ar-SA" sz="2400" dirty="0">
              <a:latin typeface="Arial Narrow" panose="020B060602020203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latin typeface="Arial Narrow" panose="020B0606020202030204" pitchFamily="34" charset="0"/>
              </a:rPr>
              <a:t>Esters of benzoic acid are used in perfumery.</a:t>
            </a:r>
            <a:endParaRPr lang="ar-SA" sz="2400" dirty="0">
              <a:latin typeface="Arial Narrow" panose="020B060602020203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latin typeface="Arial Narrow" panose="020B0606020202030204" pitchFamily="34" charset="0"/>
              </a:rPr>
              <a:t>Sodium benzoate is used as a food preservative.</a:t>
            </a:r>
            <a:endParaRPr lang="ar-SA" sz="2400" dirty="0">
              <a:latin typeface="Arial Narrow" panose="020B060602020203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latin typeface="Arial Narrow" panose="020B0606020202030204" pitchFamily="34" charset="0"/>
              </a:rPr>
              <a:t>Higher fatty acids are used for the manufacture of soaps and detergents.</a:t>
            </a:r>
          </a:p>
        </p:txBody>
      </p:sp>
    </p:spTree>
    <p:extLst>
      <p:ext uri="{BB962C8B-B14F-4D97-AF65-F5344CB8AC3E}">
        <p14:creationId xmlns:p14="http://schemas.microsoft.com/office/powerpoint/2010/main" val="126030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38746" y="155005"/>
            <a:ext cx="56048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Nomenclature of Carboxylic Acids </a:t>
            </a: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7" r="5663" b="13054"/>
          <a:stretch>
            <a:fillRect/>
          </a:stretch>
        </p:blipFill>
        <p:spPr bwMode="auto">
          <a:xfrm>
            <a:off x="3276600" y="5468938"/>
            <a:ext cx="3841750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685799" y="4598223"/>
            <a:ext cx="11088688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marL="228600" indent="-22860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altLang="en-US" sz="2000" b="1" dirty="0">
                <a:solidFill>
                  <a:srgbClr val="00B050"/>
                </a:solidFill>
                <a:latin typeface="Arial Narrow" panose="020B0606020202030204" pitchFamily="34" charset="0"/>
              </a:rPr>
              <a:t>The carboxyl group has priority over alcohol, aldehyde, or ketone</a:t>
            </a:r>
            <a:r>
              <a:rPr lang="en-US" altLang="en-US" sz="2000" b="1" dirty="0">
                <a:latin typeface="Arial Narrow" panose="020B0606020202030204" pitchFamily="34" charset="0"/>
              </a:rPr>
              <a:t> </a:t>
            </a:r>
            <a:r>
              <a:rPr lang="en-US" altLang="en-US" sz="2000" dirty="0">
                <a:latin typeface="Arial Narrow" panose="020B0606020202030204" pitchFamily="34" charset="0"/>
              </a:rPr>
              <a:t>functionality in naming.</a:t>
            </a:r>
          </a:p>
          <a:p>
            <a:pPr marL="228600" indent="-22860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altLang="en-US" sz="2000" dirty="0">
                <a:latin typeface="Arial Narrow" panose="020B0606020202030204" pitchFamily="34" charset="0"/>
              </a:rPr>
              <a:t>The prefix </a:t>
            </a:r>
            <a:r>
              <a:rPr lang="en-US" altLang="en-US" sz="2000" b="1" i="1" dirty="0" err="1">
                <a:solidFill>
                  <a:srgbClr val="00B050"/>
                </a:solidFill>
                <a:latin typeface="Arial Narrow" panose="020B0606020202030204" pitchFamily="34" charset="0"/>
              </a:rPr>
              <a:t>oxo</a:t>
            </a:r>
            <a:r>
              <a:rPr lang="en-US" altLang="en-US" sz="2000" b="1" i="1" dirty="0">
                <a:solidFill>
                  <a:srgbClr val="00B050"/>
                </a:solidFill>
                <a:latin typeface="Arial Narrow" panose="020B0606020202030204" pitchFamily="34" charset="0"/>
              </a:rPr>
              <a:t>-</a:t>
            </a:r>
            <a:r>
              <a:rPr lang="en-US" altLang="en-US" sz="2000" b="1" dirty="0">
                <a:latin typeface="Arial Narrow" panose="020B0606020202030204" pitchFamily="34" charset="0"/>
              </a:rPr>
              <a:t> </a:t>
            </a:r>
            <a:r>
              <a:rPr lang="en-US" altLang="en-US" sz="2000" dirty="0">
                <a:latin typeface="Arial Narrow" panose="020B0606020202030204" pitchFamily="34" charset="0"/>
              </a:rPr>
              <a:t>is used to locate the carbonyl group of the aldehyde or ketone.</a:t>
            </a:r>
          </a:p>
        </p:txBody>
      </p:sp>
      <p:pic>
        <p:nvPicPr>
          <p:cNvPr id="19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202" y="5778979"/>
            <a:ext cx="1699419" cy="850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685800" y="1234281"/>
            <a:ext cx="110886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marL="228600" indent="-228600" algn="just">
              <a:buFont typeface="Courier New" panose="02070309020205020404" pitchFamily="49" charset="0"/>
              <a:buChar char="o"/>
            </a:pPr>
            <a:r>
              <a:rPr lang="en-US" altLang="en-US" sz="2000" dirty="0">
                <a:latin typeface="Arial Narrow" panose="020B0606020202030204" pitchFamily="34" charset="0"/>
              </a:rPr>
              <a:t>We replace the final </a:t>
            </a:r>
            <a:r>
              <a:rPr lang="en-US" altLang="en-US" sz="2000" i="1" dirty="0">
                <a:solidFill>
                  <a:srgbClr val="FF0000"/>
                </a:solidFill>
                <a:latin typeface="Arial Narrow" panose="020B0606020202030204" pitchFamily="34" charset="0"/>
              </a:rPr>
              <a:t>e</a:t>
            </a:r>
            <a:r>
              <a:rPr lang="en-US" altLang="en-US" sz="2000" dirty="0">
                <a:latin typeface="Arial Narrow" panose="020B0606020202030204" pitchFamily="34" charset="0"/>
              </a:rPr>
              <a:t> in the name of the corresponding alkane with the suffix </a:t>
            </a:r>
            <a:r>
              <a:rPr lang="en-US" altLang="en-US" sz="2000" i="1" dirty="0">
                <a:solidFill>
                  <a:srgbClr val="FF0000"/>
                </a:solidFill>
                <a:latin typeface="Arial Narrow" panose="020B0606020202030204" pitchFamily="34" charset="0"/>
              </a:rPr>
              <a:t>-</a:t>
            </a:r>
            <a:r>
              <a:rPr lang="en-US" altLang="en-US" sz="2000" i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oic</a:t>
            </a:r>
            <a:r>
              <a:rPr lang="en-US" altLang="en-US" sz="2000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2000" dirty="0">
                <a:latin typeface="Arial Narrow" panose="020B0606020202030204" pitchFamily="34" charset="0"/>
              </a:rPr>
              <a:t>and add the word </a:t>
            </a:r>
            <a:r>
              <a:rPr lang="en-US" altLang="en-US" sz="2000" i="1" dirty="0">
                <a:solidFill>
                  <a:srgbClr val="FF0000"/>
                </a:solidFill>
                <a:latin typeface="Arial Narrow" panose="020B0606020202030204" pitchFamily="34" charset="0"/>
              </a:rPr>
              <a:t>acid</a:t>
            </a:r>
            <a:r>
              <a:rPr lang="en-US" altLang="en-US" sz="2000" dirty="0"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3276599" y="1703242"/>
            <a:ext cx="50403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/>
            <a:r>
              <a:rPr lang="en-US" altLang="en-US" sz="2000" b="1" dirty="0">
                <a:latin typeface="Arial Narrow" panose="020B0606020202030204" pitchFamily="34" charset="0"/>
              </a:rPr>
              <a:t>Alkane</a:t>
            </a:r>
            <a:r>
              <a:rPr lang="en-US" alt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- e </a:t>
            </a:r>
            <a:r>
              <a:rPr lang="en-US" altLang="en-US" sz="2000" b="1" dirty="0">
                <a:latin typeface="Arial Narrow" panose="020B0606020202030204" pitchFamily="34" charset="0"/>
              </a:rPr>
              <a:t>+ </a:t>
            </a:r>
            <a:r>
              <a:rPr lang="en-US" altLang="en-US" sz="2000" b="1" i="1" dirty="0" err="1">
                <a:solidFill>
                  <a:srgbClr val="00B0F0"/>
                </a:solidFill>
                <a:latin typeface="Arial Narrow" panose="020B0606020202030204" pitchFamily="34" charset="0"/>
              </a:rPr>
              <a:t>oic</a:t>
            </a:r>
            <a:r>
              <a:rPr lang="en-US" altLang="en-US" sz="2000" b="1" i="1" dirty="0">
                <a:solidFill>
                  <a:srgbClr val="00B0F0"/>
                </a:solidFill>
                <a:latin typeface="Arial Narrow" panose="020B0606020202030204" pitchFamily="34" charset="0"/>
              </a:rPr>
              <a:t> acid = </a:t>
            </a:r>
            <a:r>
              <a:rPr lang="en-US" altLang="en-US" sz="2000" b="1" i="1" dirty="0" err="1">
                <a:solidFill>
                  <a:srgbClr val="00B0F0"/>
                </a:solidFill>
                <a:latin typeface="Arial Narrow" panose="020B0606020202030204" pitchFamily="34" charset="0"/>
              </a:rPr>
              <a:t>Alkanoic</a:t>
            </a:r>
            <a:r>
              <a:rPr lang="en-US" altLang="en-US" sz="2000" b="1" i="1" dirty="0">
                <a:solidFill>
                  <a:srgbClr val="00B0F0"/>
                </a:solidFill>
                <a:latin typeface="Arial Narrow" panose="020B0606020202030204" pitchFamily="34" charset="0"/>
              </a:rPr>
              <a:t> acid </a:t>
            </a:r>
            <a:endParaRPr lang="en-US" altLang="en-US" sz="2000" b="1" dirty="0">
              <a:solidFill>
                <a:srgbClr val="00B0F0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685799" y="2272627"/>
            <a:ext cx="110886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marL="228600" indent="-22860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alt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IUPAC system</a:t>
            </a:r>
            <a:r>
              <a:rPr lang="en-US" altLang="en-US" sz="2000" dirty="0">
                <a:latin typeface="Arial Narrow" panose="020B0606020202030204" pitchFamily="34" charset="0"/>
              </a:rPr>
              <a:t>, the chain is numbered beginning with the carboxyl carbon atom, and substituents are located in the usual way.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38746" y="799532"/>
            <a:ext cx="2328254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B) IUPAC System</a:t>
            </a: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" r="3419" b="6414"/>
          <a:stretch/>
        </p:blipFill>
        <p:spPr bwMode="auto">
          <a:xfrm>
            <a:off x="3505200" y="3074312"/>
            <a:ext cx="5239543" cy="134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7021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38746" y="155005"/>
            <a:ext cx="56048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Nomenclature of Carboxylic Acids </a:t>
            </a: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685799" y="3960812"/>
            <a:ext cx="1108868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marL="233363" indent="-233363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alt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Aromatic acids </a:t>
            </a:r>
            <a:r>
              <a:rPr lang="en-US" altLang="en-US" sz="2000" dirty="0">
                <a:latin typeface="Arial Narrow" panose="020B0606020202030204" pitchFamily="34" charset="0"/>
              </a:rPr>
              <a:t>are named by attaching the suffix </a:t>
            </a:r>
            <a:r>
              <a:rPr lang="en-US" altLang="en-US" sz="2000" i="1" dirty="0">
                <a:latin typeface="Arial Narrow" panose="020B0606020202030204" pitchFamily="34" charset="0"/>
              </a:rPr>
              <a:t>-</a:t>
            </a:r>
            <a:r>
              <a:rPr lang="en-US" altLang="en-US" sz="2000" i="1" dirty="0" err="1">
                <a:solidFill>
                  <a:srgbClr val="00B050"/>
                </a:solidFill>
                <a:latin typeface="Arial Narrow" panose="020B0606020202030204" pitchFamily="34" charset="0"/>
              </a:rPr>
              <a:t>oic</a:t>
            </a:r>
            <a:r>
              <a:rPr lang="en-US" altLang="en-US" sz="2000" i="1" dirty="0">
                <a:solidFill>
                  <a:srgbClr val="00B050"/>
                </a:solidFill>
                <a:latin typeface="Arial Narrow" panose="020B0606020202030204" pitchFamily="34" charset="0"/>
              </a:rPr>
              <a:t> acid </a:t>
            </a:r>
            <a:r>
              <a:rPr lang="en-US" altLang="en-US" sz="2000" dirty="0">
                <a:latin typeface="Arial Narrow" panose="020B0606020202030204" pitchFamily="34" charset="0"/>
              </a:rPr>
              <a:t>or </a:t>
            </a:r>
            <a:r>
              <a:rPr lang="en-US" altLang="en-US" sz="2000" i="1" dirty="0">
                <a:solidFill>
                  <a:srgbClr val="00B050"/>
                </a:solidFill>
                <a:latin typeface="Arial Narrow" panose="020B0606020202030204" pitchFamily="34" charset="0"/>
              </a:rPr>
              <a:t>-</a:t>
            </a:r>
            <a:r>
              <a:rPr lang="en-US" altLang="en-US" sz="2000" i="1" dirty="0" err="1">
                <a:solidFill>
                  <a:srgbClr val="00B050"/>
                </a:solidFill>
                <a:latin typeface="Arial Narrow" panose="020B0606020202030204" pitchFamily="34" charset="0"/>
              </a:rPr>
              <a:t>ic</a:t>
            </a:r>
            <a:r>
              <a:rPr lang="en-US" altLang="en-US" sz="2000" i="1" dirty="0">
                <a:solidFill>
                  <a:srgbClr val="00B050"/>
                </a:solidFill>
                <a:latin typeface="Arial Narrow" panose="020B0606020202030204" pitchFamily="34" charset="0"/>
              </a:rPr>
              <a:t> acid </a:t>
            </a:r>
            <a:r>
              <a:rPr lang="en-US" altLang="en-US" sz="2000" dirty="0">
                <a:latin typeface="Arial Narrow" panose="020B0606020202030204" pitchFamily="34" charset="0"/>
              </a:rPr>
              <a:t>to an appropriate prefix derived from the aromatic hydrocarbon.</a:t>
            </a: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685800" y="1252422"/>
            <a:ext cx="11088687" cy="957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marL="233363" indent="-233363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altLang="en-US" sz="2000" i="1" dirty="0">
                <a:solidFill>
                  <a:srgbClr val="00B050"/>
                </a:solidFill>
                <a:latin typeface="Arial Narrow" panose="020B0606020202030204" pitchFamily="34" charset="0"/>
              </a:rPr>
              <a:t>When the carboxyl group is attached to a ring</a:t>
            </a:r>
            <a:r>
              <a:rPr lang="en-US" altLang="en-US" sz="2000" dirty="0">
                <a:latin typeface="Arial Narrow" panose="020B0606020202030204" pitchFamily="34" charset="0"/>
              </a:rPr>
              <a:t>, the ending -carboxylic acid is added to the name of the parent cycloalkane. (i.e. </a:t>
            </a:r>
            <a:r>
              <a:rPr lang="en-US" altLang="en-US" sz="2000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Cycloalkanecarboxylic</a:t>
            </a:r>
            <a:r>
              <a:rPr lang="en-US" alt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 acid</a:t>
            </a:r>
            <a:r>
              <a:rPr lang="en-US" altLang="en-US" sz="2000" dirty="0">
                <a:latin typeface="Arial Narrow" panose="020B0606020202030204" pitchFamily="34" charset="0"/>
              </a:rPr>
              <a:t>)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38746" y="859063"/>
            <a:ext cx="37760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Cycloalkane carboxylic acid</a:t>
            </a:r>
          </a:p>
        </p:txBody>
      </p:sp>
      <p:pic>
        <p:nvPicPr>
          <p:cNvPr id="12" name="Picture 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027" y="2371520"/>
            <a:ext cx="8363645" cy="104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38746" y="3578224"/>
            <a:ext cx="20996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Aromatic Acids </a:t>
            </a:r>
          </a:p>
        </p:txBody>
      </p:sp>
      <p:grpSp>
        <p:nvGrpSpPr>
          <p:cNvPr id="14" name="Group 6"/>
          <p:cNvGrpSpPr>
            <a:grpSpLocks/>
          </p:cNvGrpSpPr>
          <p:nvPr/>
        </p:nvGrpSpPr>
        <p:grpSpPr bwMode="auto">
          <a:xfrm>
            <a:off x="3210717" y="4947900"/>
            <a:ext cx="6038851" cy="1600200"/>
            <a:chOff x="1159879" y="4038600"/>
            <a:chExt cx="6841456" cy="1676400"/>
          </a:xfrm>
        </p:grpSpPr>
        <p:pic>
          <p:nvPicPr>
            <p:cNvPr id="15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9738" y="4038600"/>
              <a:ext cx="3241597" cy="167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5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9879" y="4038600"/>
              <a:ext cx="3430593" cy="1676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9262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38746" y="2448574"/>
            <a:ext cx="111601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marL="233363" indent="-233363" algn="just">
              <a:buFont typeface="Courier New" panose="02070309020205020404" pitchFamily="49" charset="0"/>
              <a:buChar char="o"/>
            </a:pPr>
            <a:r>
              <a:rPr lang="en-US" alt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Aliphatic dicarboxylic acids </a:t>
            </a:r>
            <a:r>
              <a:rPr lang="en-US" altLang="en-US" sz="2000" dirty="0">
                <a:latin typeface="Arial Narrow" panose="020B0606020202030204" pitchFamily="34" charset="0"/>
              </a:rPr>
              <a:t>are given the suffix </a:t>
            </a:r>
            <a:r>
              <a:rPr lang="en-US" altLang="en-US" sz="2000" i="1" dirty="0">
                <a:solidFill>
                  <a:srgbClr val="00B050"/>
                </a:solidFill>
                <a:latin typeface="Arial Narrow" panose="020B0606020202030204" pitchFamily="34" charset="0"/>
              </a:rPr>
              <a:t>-</a:t>
            </a:r>
            <a:r>
              <a:rPr lang="en-US" altLang="en-US" sz="2000" i="1" dirty="0" err="1">
                <a:solidFill>
                  <a:srgbClr val="00B050"/>
                </a:solidFill>
                <a:latin typeface="Arial Narrow" panose="020B0606020202030204" pitchFamily="34" charset="0"/>
              </a:rPr>
              <a:t>dioic</a:t>
            </a:r>
            <a:r>
              <a:rPr lang="en-US" altLang="en-US" sz="2000" i="1" dirty="0">
                <a:solidFill>
                  <a:srgbClr val="00B050"/>
                </a:solidFill>
                <a:latin typeface="Arial Narrow" panose="020B0606020202030204" pitchFamily="34" charset="0"/>
              </a:rPr>
              <a:t> acid</a:t>
            </a:r>
            <a:r>
              <a:rPr lang="en-US" altLang="en-US" sz="2000" i="1" dirty="0">
                <a:latin typeface="Arial Narrow" panose="020B0606020202030204" pitchFamily="34" charset="0"/>
              </a:rPr>
              <a:t> </a:t>
            </a:r>
            <a:r>
              <a:rPr lang="en-US" altLang="en-US" sz="2000" dirty="0">
                <a:latin typeface="Arial Narrow" panose="020B0606020202030204" pitchFamily="34" charset="0"/>
              </a:rPr>
              <a:t>in the IUPAC system.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38746" y="917219"/>
            <a:ext cx="111601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marL="228600" indent="-228600" algn="just">
              <a:buFont typeface="Courier New" panose="02070309020205020404" pitchFamily="49" charset="0"/>
              <a:buChar char="o"/>
            </a:pPr>
            <a:r>
              <a:rPr lang="en-US" alt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Dicarboxylic acids </a:t>
            </a:r>
            <a:r>
              <a:rPr lang="en-US" altLang="en-US" sz="2000" dirty="0">
                <a:latin typeface="Arial Narrow" panose="020B0606020202030204" pitchFamily="34" charset="0"/>
              </a:rPr>
              <a:t>(</a:t>
            </a:r>
            <a:r>
              <a:rPr lang="en-US" altLang="en-US" sz="2000" i="1" dirty="0">
                <a:solidFill>
                  <a:srgbClr val="290EB2"/>
                </a:solidFill>
                <a:latin typeface="Arial Narrow" panose="020B0606020202030204" pitchFamily="34" charset="0"/>
              </a:rPr>
              <a:t>acids that contain two carboxyl groups</a:t>
            </a:r>
            <a:r>
              <a:rPr lang="en-US" altLang="en-US" sz="2000" dirty="0">
                <a:latin typeface="Arial Narrow" panose="020B0606020202030204" pitchFamily="34" charset="0"/>
              </a:rPr>
              <a:t>) are known almost exclusively by their common names. 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38746" y="3763902"/>
            <a:ext cx="113214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marL="233363" indent="-233363" algn="just">
              <a:buFont typeface="Courier New" panose="02070309020205020404" pitchFamily="49" charset="0"/>
              <a:buChar char="o"/>
            </a:pPr>
            <a:r>
              <a:rPr lang="en-US" altLang="en-US" sz="2000" dirty="0">
                <a:latin typeface="Arial Narrow" panose="020B0606020202030204" pitchFamily="34" charset="0"/>
              </a:rPr>
              <a:t>The three </a:t>
            </a:r>
            <a:r>
              <a:rPr lang="en-US" alt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benzenedicarboxylic acids </a:t>
            </a:r>
            <a:r>
              <a:rPr lang="en-US" altLang="en-US" sz="2000" dirty="0">
                <a:latin typeface="Arial Narrow" panose="020B0606020202030204" pitchFamily="34" charset="0"/>
              </a:rPr>
              <a:t>are generally known by their common names.</a:t>
            </a: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3313411" y="4342035"/>
            <a:ext cx="5285059" cy="2442389"/>
            <a:chOff x="1452402" y="4243208"/>
            <a:chExt cx="5303865" cy="3581469"/>
          </a:xfrm>
        </p:grpSpPr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0667" y="4243208"/>
              <a:ext cx="3464832" cy="1995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3009897" y="5993962"/>
              <a:ext cx="1219200" cy="1169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algn="ctr"/>
              <a:r>
                <a:rPr lang="en-US" altLang="en-US" sz="1400" dirty="0"/>
                <a:t>Benzene-1,2-</a:t>
              </a:r>
            </a:p>
            <a:p>
              <a:pPr algn="ctr"/>
              <a:r>
                <a:rPr lang="en-US" altLang="en-US" sz="1400" dirty="0"/>
                <a:t>dicarboxylic acid</a:t>
              </a: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5537069" y="6051594"/>
              <a:ext cx="1219198" cy="1169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algn="ctr"/>
              <a:r>
                <a:rPr lang="en-US" altLang="en-US" sz="1400" dirty="0"/>
                <a:t>Benzene-1,4-</a:t>
              </a:r>
            </a:p>
            <a:p>
              <a:pPr algn="ctr"/>
              <a:r>
                <a:rPr lang="en-US" altLang="en-US" sz="1400" dirty="0"/>
                <a:t>dicarboxylic acid</a:t>
              </a: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4254959" y="6051594"/>
              <a:ext cx="1219200" cy="1773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algn="ctr"/>
              <a:r>
                <a:rPr lang="en-US" altLang="en-US" sz="1400" dirty="0"/>
                <a:t>Benzene-1,3-</a:t>
              </a:r>
            </a:p>
            <a:p>
              <a:pPr algn="ctr"/>
              <a:r>
                <a:rPr lang="en-US" altLang="en-US" sz="1400" dirty="0"/>
                <a:t>dicarboxylic acid</a:t>
              </a: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1452402" y="5645363"/>
              <a:ext cx="1467056" cy="828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algn="ctr"/>
              <a:r>
                <a:rPr lang="en-US" altLang="en-US" sz="1400" dirty="0"/>
                <a:t>Common name:</a:t>
              </a:r>
            </a:p>
            <a:p>
              <a:pPr algn="ctr"/>
              <a:r>
                <a:rPr lang="en-US" altLang="en-US" sz="1400" dirty="0"/>
                <a:t>IUPAC name:</a:t>
              </a:r>
            </a:p>
          </p:txBody>
        </p:sp>
      </p:grpSp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5" t="3046" r="14656" b="82536"/>
          <a:stretch>
            <a:fillRect/>
          </a:stretch>
        </p:blipFill>
        <p:spPr bwMode="auto">
          <a:xfrm>
            <a:off x="3505200" y="2942837"/>
            <a:ext cx="4677536" cy="605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94768"/>
            <a:ext cx="8197850" cy="658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1219200" y="6172200"/>
            <a:ext cx="5283200" cy="4572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altLang="en-US" dirty="0"/>
              <a:t>8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8746" y="155005"/>
            <a:ext cx="56048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Nomenclature of Carboxylic Acids </a:t>
            </a:r>
          </a:p>
        </p:txBody>
      </p:sp>
    </p:spTree>
    <p:extLst>
      <p:ext uri="{BB962C8B-B14F-4D97-AF65-F5344CB8AC3E}">
        <p14:creationId xmlns:p14="http://schemas.microsoft.com/office/powerpoint/2010/main" val="302324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38746" y="155005"/>
            <a:ext cx="2175854" cy="58477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Questions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600200"/>
            <a:ext cx="70339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485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38746" y="155005"/>
            <a:ext cx="48428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Structure of Carboxyl Group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838200"/>
            <a:ext cx="11430000" cy="957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Arial Narrow" panose="020B0606020202030204" pitchFamily="34" charset="0"/>
              </a:rPr>
              <a:t>In carboxylic acids, the bonds to the carboxyl carbon lie in one plane and are separated by about 120°. </a:t>
            </a:r>
          </a:p>
          <a:p>
            <a:pPr marL="228600" indent="-2286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Arial Narrow" panose="020B0606020202030204" pitchFamily="34" charset="0"/>
              </a:rPr>
              <a:t>The carboxylic carbon is less electrophilic than carbonyl carbon because of the possible resonance structure.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365"/>
          <a:stretch/>
        </p:blipFill>
        <p:spPr>
          <a:xfrm>
            <a:off x="3505200" y="1930937"/>
            <a:ext cx="5275736" cy="105186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0" y="3048000"/>
            <a:ext cx="11430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Courier New" panose="02070309020205020404" pitchFamily="49" charset="0"/>
              <a:buChar char="o"/>
            </a:pPr>
            <a:r>
              <a:rPr lang="en-US" sz="2000" dirty="0">
                <a:latin typeface="Arial Narrow" panose="020B0606020202030204" pitchFamily="34" charset="0"/>
              </a:rPr>
              <a:t>Carboxylic acids dissociate in water to give resonance stabilized carboxylate anions and hydronium ion.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5002" y="3574108"/>
            <a:ext cx="6147595" cy="120009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419600" y="6236408"/>
            <a:ext cx="3623654" cy="46166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 Narrow" panose="020B0606020202030204" pitchFamily="34" charset="0"/>
              </a:rPr>
              <a:t>Acid Strength and Structure</a:t>
            </a:r>
          </a:p>
        </p:txBody>
      </p:sp>
      <p:sp>
        <p:nvSpPr>
          <p:cNvPr id="2" name="Down Arrow 1"/>
          <p:cNvSpPr/>
          <p:nvPr/>
        </p:nvSpPr>
        <p:spPr>
          <a:xfrm>
            <a:off x="5867400" y="5742992"/>
            <a:ext cx="462800" cy="4934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5867400" y="4844456"/>
            <a:ext cx="462800" cy="4934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565400" y="5339988"/>
            <a:ext cx="1066800" cy="46166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Arial Narrow" panose="020B0606020202030204" pitchFamily="34" charset="0"/>
              </a:rPr>
              <a:t>Acidity</a:t>
            </a:r>
          </a:p>
        </p:txBody>
      </p:sp>
    </p:spTree>
    <p:extLst>
      <p:ext uri="{BB962C8B-B14F-4D97-AF65-F5344CB8AC3E}">
        <p14:creationId xmlns:p14="http://schemas.microsoft.com/office/powerpoint/2010/main" val="58719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 animBg="1"/>
      <p:bldP spid="2" grpId="0" animBg="1"/>
      <p:bldP spid="10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38746" y="155005"/>
            <a:ext cx="47666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Acid Strength and Structure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37191" y="762000"/>
            <a:ext cx="11376025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defRPr/>
            </a:pPr>
            <a:r>
              <a:rPr lang="en-US" sz="2400" b="1" u="sng" dirty="0">
                <a:solidFill>
                  <a:srgbClr val="290EB2"/>
                </a:solidFill>
                <a:latin typeface="Arial Narrow" panose="020B0606020202030204" pitchFamily="34" charset="0"/>
                <a:ea typeface="Calibri" pitchFamily="34" charset="0"/>
                <a:cs typeface="Calibri" pitchFamily="34" charset="0"/>
              </a:rPr>
              <a:t>Why carboxylic acids are more acidic than alcohols?</a:t>
            </a:r>
          </a:p>
          <a:p>
            <a:pPr marL="228600" indent="-223838" algn="just">
              <a:lnSpc>
                <a:spcPct val="150000"/>
              </a:lnSpc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latin typeface="Arial Narrow" panose="020B0606020202030204" pitchFamily="34" charset="0"/>
                <a:ea typeface="Calibri" pitchFamily="34" charset="0"/>
                <a:cs typeface="Calibri" pitchFamily="34" charset="0"/>
              </a:rPr>
              <a:t>In </a:t>
            </a:r>
            <a:r>
              <a:rPr lang="en-US" sz="2000" dirty="0">
                <a:solidFill>
                  <a:srgbClr val="00B050"/>
                </a:solidFill>
                <a:latin typeface="Arial Narrow" panose="020B0606020202030204" pitchFamily="34" charset="0"/>
                <a:ea typeface="Calibri" pitchFamily="34" charset="0"/>
                <a:cs typeface="Calibri" pitchFamily="34" charset="0"/>
              </a:rPr>
              <a:t>ethoxide ion</a:t>
            </a:r>
            <a:r>
              <a:rPr lang="en-US" sz="2000" dirty="0">
                <a:latin typeface="Arial Narrow" panose="020B0606020202030204" pitchFamily="34" charset="0"/>
                <a:ea typeface="Calibri" pitchFamily="34" charset="0"/>
                <a:cs typeface="Calibri" pitchFamily="34" charset="0"/>
              </a:rPr>
              <a:t>, the negative charge is localized on a single oxygen atom.</a:t>
            </a:r>
          </a:p>
          <a:p>
            <a:pPr marL="228600" indent="-223838" algn="just">
              <a:lnSpc>
                <a:spcPct val="150000"/>
              </a:lnSpc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latin typeface="Arial Narrow" panose="020B0606020202030204" pitchFamily="34" charset="0"/>
                <a:ea typeface="Calibri" pitchFamily="34" charset="0"/>
                <a:cs typeface="Calibri" pitchFamily="34" charset="0"/>
              </a:rPr>
              <a:t>In </a:t>
            </a:r>
            <a:r>
              <a:rPr lang="en-US" sz="2000" dirty="0">
                <a:solidFill>
                  <a:srgbClr val="00B050"/>
                </a:solidFill>
                <a:latin typeface="Arial Narrow" panose="020B0606020202030204" pitchFamily="34" charset="0"/>
                <a:ea typeface="Calibri" pitchFamily="34" charset="0"/>
                <a:cs typeface="Calibri" pitchFamily="34" charset="0"/>
              </a:rPr>
              <a:t>acetate ion</a:t>
            </a:r>
            <a:r>
              <a:rPr lang="en-US" sz="2000" dirty="0">
                <a:latin typeface="Arial Narrow" panose="020B0606020202030204" pitchFamily="34" charset="0"/>
                <a:ea typeface="Calibri" pitchFamily="34" charset="0"/>
                <a:cs typeface="Calibri" pitchFamily="34" charset="0"/>
              </a:rPr>
              <a:t>, on the other hand, the negative charge can be delocalized through </a:t>
            </a:r>
            <a:r>
              <a:rPr lang="en-US" sz="2000" dirty="0">
                <a:solidFill>
                  <a:srgbClr val="00B050"/>
                </a:solidFill>
                <a:latin typeface="Arial Narrow" panose="020B0606020202030204" pitchFamily="34" charset="0"/>
                <a:ea typeface="Calibri" pitchFamily="34" charset="0"/>
                <a:cs typeface="Calibri" pitchFamily="34" charset="0"/>
              </a:rPr>
              <a:t>resonance</a:t>
            </a:r>
            <a:r>
              <a:rPr lang="en-US" sz="2000" dirty="0">
                <a:latin typeface="Arial Narrow" panose="020B0606020202030204" pitchFamily="34" charset="0"/>
                <a:ea typeface="Calibri" pitchFamily="34" charset="0"/>
                <a:cs typeface="Calibri" pitchFamily="34" charset="0"/>
              </a:rPr>
              <a:t>.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2"/>
          <a:srcRect l="3549" t="33835" r="6407" b="8710"/>
          <a:stretch/>
        </p:blipFill>
        <p:spPr bwMode="auto">
          <a:xfrm>
            <a:off x="2722073" y="5221173"/>
            <a:ext cx="7765530" cy="1449894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3"/>
          <a:srcRect r="6300" b="62113"/>
          <a:stretch/>
        </p:blipFill>
        <p:spPr bwMode="auto">
          <a:xfrm>
            <a:off x="3505200" y="2784400"/>
            <a:ext cx="3810000" cy="94355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5" name="Picture 4"/>
          <p:cNvPicPr>
            <a:picLocks noChangeAspect="1" noChangeArrowheads="1"/>
          </p:cNvPicPr>
          <p:nvPr/>
        </p:nvPicPr>
        <p:blipFill rotWithShape="1">
          <a:blip r:embed="rId3"/>
          <a:srcRect t="47595" r="6676" b="3466"/>
          <a:stretch/>
        </p:blipFill>
        <p:spPr bwMode="auto">
          <a:xfrm>
            <a:off x="4114801" y="3843269"/>
            <a:ext cx="3581400" cy="114727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34648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rek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perspectiveFront" fov="6000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202</TotalTime>
  <Words>2242</Words>
  <Application>Microsoft Office PowerPoint</Application>
  <PresentationFormat>شاشة عريضة</PresentationFormat>
  <Paragraphs>249</Paragraphs>
  <Slides>39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13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39</vt:i4>
      </vt:variant>
    </vt:vector>
  </HeadingPairs>
  <TitlesOfParts>
    <vt:vector size="54" baseType="lpstr">
      <vt:lpstr>Arial</vt:lpstr>
      <vt:lpstr>Arial Narrow</vt:lpstr>
      <vt:lpstr>Calibri</vt:lpstr>
      <vt:lpstr>Courier New</vt:lpstr>
      <vt:lpstr>Franklin Gothic Book</vt:lpstr>
      <vt:lpstr>Franklin Gothic Medium</vt:lpstr>
      <vt:lpstr>Perpetua</vt:lpstr>
      <vt:lpstr>Symbol</vt:lpstr>
      <vt:lpstr>Times New Roman</vt:lpstr>
      <vt:lpstr>Tw Cen MT</vt:lpstr>
      <vt:lpstr>Tw Cen MT Condensed</vt:lpstr>
      <vt:lpstr>Wingdings</vt:lpstr>
      <vt:lpstr>Wingdings 2</vt:lpstr>
      <vt:lpstr>Equity</vt:lpstr>
      <vt:lpstr>Trek</vt:lpstr>
      <vt:lpstr> Chemistry Department, College of Science, King Saud University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Organic Chemistry 145 CHEM</dc:title>
  <dc:creator>melnewehy</dc:creator>
  <cp:lastModifiedBy>عبدالله ابراهيم العقيل</cp:lastModifiedBy>
  <cp:revision>721</cp:revision>
  <dcterms:created xsi:type="dcterms:W3CDTF">2010-02-13T17:30:42Z</dcterms:created>
  <dcterms:modified xsi:type="dcterms:W3CDTF">2024-01-15T17:58:17Z</dcterms:modified>
</cp:coreProperties>
</file>