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300" r:id="rId12"/>
    <p:sldId id="294" r:id="rId13"/>
    <p:sldId id="295" r:id="rId14"/>
    <p:sldId id="301" r:id="rId15"/>
    <p:sldId id="302" r:id="rId16"/>
    <p:sldId id="304" r:id="rId17"/>
    <p:sldId id="305" r:id="rId18"/>
    <p:sldId id="321" r:id="rId19"/>
    <p:sldId id="322" r:id="rId20"/>
    <p:sldId id="323" r:id="rId21"/>
    <p:sldId id="324" r:id="rId22"/>
    <p:sldId id="313" r:id="rId23"/>
    <p:sldId id="311" r:id="rId24"/>
    <p:sldId id="298" r:id="rId25"/>
    <p:sldId id="325" r:id="rId26"/>
    <p:sldId id="316" r:id="rId27"/>
    <p:sldId id="317" r:id="rId28"/>
    <p:sldId id="318" r:id="rId29"/>
    <p:sldId id="319" r:id="rId30"/>
    <p:sldId id="296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0BE5"/>
    <a:srgbClr val="FADA7A"/>
    <a:srgbClr val="FD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0" autoAdjust="0"/>
    <p:restoredTop sz="94660"/>
  </p:normalViewPr>
  <p:slideViewPr>
    <p:cSldViewPr>
      <p:cViewPr varScale="1">
        <p:scale>
          <a:sx n="91" d="100"/>
          <a:sy n="91" d="100"/>
        </p:scale>
        <p:origin x="162" y="57"/>
      </p:cViewPr>
      <p:guideLst>
        <p:guide orient="horz" pos="2160"/>
        <p:guide pos="38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1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/>
              <a:t>Click to edit Master text styles</a:t>
            </a:r>
            <a:endParaRPr lang="en-US"/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Friday, August 22, 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Friday, August 22, 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Friday, August 22, 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Friday, August 22, 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Friday, August 22, 2025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Friday, August 22, 2025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Friday, August 22, 2025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Friday, August 22, 2025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896600" y="6657945"/>
            <a:ext cx="1088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Dr</a:t>
            </a:r>
            <a:r>
              <a:rPr lang="en-US" sz="700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Mohamed El-Newehy</a:t>
            </a:r>
            <a:endParaRPr lang="en-US" sz="7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743200" y="4800600"/>
            <a:ext cx="6934200" cy="533400"/>
          </a:xfrm>
        </p:spPr>
        <p:txBody>
          <a:bodyPr>
            <a:noAutofit/>
          </a:bodyPr>
          <a:lstStyle/>
          <a:p>
            <a:pPr lvl="0" algn="ctr">
              <a:lnSpc>
                <a:spcPct val="112000"/>
              </a:lnSpc>
              <a:spcBef>
                <a:spcPts val="0"/>
              </a:spcBef>
            </a:pPr>
            <a:r>
              <a:rPr lang="en-US" sz="28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Chemistry Department, College of Science, King Saud University</a:t>
            </a:r>
            <a:endParaRPr lang="en-US" sz="2000" cap="none" dirty="0">
              <a:solidFill>
                <a:srgbClr val="1909E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352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CHEM 108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FUNDAMENTALS OF ORGANIC CHEMISTRY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Tw Cen MT Condensed" panose="020B0606020104020203" pitchFamily="34" charset="0"/>
              </a:rPr>
              <a:t>FOR B.Sc. PROGRAMS OF SCIENTIFIC COLLEGES</a:t>
            </a:r>
            <a:b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</a:br>
            <a:br>
              <a:rPr lang="en-US" sz="1800" b="1" i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PRE-REQUISITES COURSE;  CHEM 101</a:t>
            </a:r>
            <a:b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CREDIT HOURS;  4 (3+1)</a:t>
            </a:r>
            <a:endParaRPr lang="en-US" sz="3600" dirty="0">
              <a:latin typeface="Tw Cen MT Condensed" panose="020B060602010402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228600"/>
            <a:ext cx="1676400" cy="6440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553699"/>
            <a:ext cx="5867400" cy="724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3364196"/>
            <a:ext cx="9372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Hydroxide</a:t>
            </a:r>
            <a:r>
              <a:rPr lang="en-US" sz="2200" dirty="0"/>
              <a:t> ion is the </a:t>
            </a:r>
            <a:r>
              <a:rPr lang="en-US" sz="2200" b="1" i="1" dirty="0">
                <a:solidFill>
                  <a:srgbClr val="FF0000"/>
                </a:solidFill>
              </a:rPr>
              <a:t>nucleophile</a:t>
            </a:r>
            <a:r>
              <a:rPr lang="en-US" sz="2200" dirty="0"/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It reacts with the </a:t>
            </a:r>
            <a:r>
              <a:rPr lang="en-US" sz="2200" b="1" dirty="0">
                <a:solidFill>
                  <a:srgbClr val="FF0000"/>
                </a:solidFill>
              </a:rPr>
              <a:t>substrate</a:t>
            </a:r>
            <a:r>
              <a:rPr lang="en-US" sz="2200" b="1" dirty="0"/>
              <a:t> 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FF0000"/>
                </a:solidFill>
              </a:rPr>
              <a:t>ethyl bromide</a:t>
            </a:r>
            <a:r>
              <a:rPr lang="en-US" sz="2200" dirty="0"/>
              <a:t>) and displaces bromide ion.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The </a:t>
            </a:r>
            <a:r>
              <a:rPr lang="en-US" sz="2200" dirty="0">
                <a:solidFill>
                  <a:srgbClr val="FF0000"/>
                </a:solidFill>
              </a:rPr>
              <a:t>bromide ion </a:t>
            </a:r>
            <a:r>
              <a:rPr lang="en-US" sz="2200" dirty="0"/>
              <a:t>is called the </a:t>
            </a:r>
            <a:r>
              <a:rPr lang="en-US" sz="2200" b="1" dirty="0">
                <a:solidFill>
                  <a:srgbClr val="FF0000"/>
                </a:solidFill>
              </a:rPr>
              <a:t>leaving group</a:t>
            </a:r>
            <a:r>
              <a:rPr lang="en-US" sz="2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1683603"/>
            <a:ext cx="10841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</a:rPr>
              <a:t>Reaction of Ethyl bromide (</a:t>
            </a:r>
            <a:r>
              <a:rPr lang="en-US" sz="2400" b="1" dirty="0" err="1">
                <a:solidFill>
                  <a:srgbClr val="2F0BE5"/>
                </a:solidFill>
              </a:rPr>
              <a:t>bromoethane</a:t>
            </a:r>
            <a:r>
              <a:rPr lang="en-US" sz="2400" b="1" dirty="0">
                <a:solidFill>
                  <a:srgbClr val="2F0BE5"/>
                </a:solidFill>
              </a:rPr>
              <a:t>) with hydroxide ion to give ethyl alcohol and bromide ion: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5147"/>
          <a:stretch/>
        </p:blipFill>
        <p:spPr>
          <a:xfrm>
            <a:off x="4036603" y="5174397"/>
            <a:ext cx="4991044" cy="9296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3000" y="4655534"/>
            <a:ext cx="10772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</a:rPr>
              <a:t>In general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095395-2D13-4CCF-A98C-A3AECFF46E70}"/>
              </a:ext>
            </a:extLst>
          </p:cNvPr>
          <p:cNvSpPr/>
          <p:nvPr/>
        </p:nvSpPr>
        <p:spPr>
          <a:xfrm>
            <a:off x="623392" y="469513"/>
            <a:ext cx="6727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DCBF74-FDCE-4843-A227-EBF647070F5F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A) Nucleophilic substitution, or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, reactions. </a:t>
            </a:r>
          </a:p>
        </p:txBody>
      </p:sp>
    </p:spTree>
    <p:extLst>
      <p:ext uri="{BB962C8B-B14F-4D97-AF65-F5344CB8AC3E}">
        <p14:creationId xmlns:p14="http://schemas.microsoft.com/office/powerpoint/2010/main" val="27160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94657" y="1762175"/>
            <a:ext cx="6894847" cy="4958666"/>
            <a:chOff x="1467049" y="1303104"/>
            <a:chExt cx="6838751" cy="5146239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0" b="16863"/>
            <a:stretch/>
          </p:blipFill>
          <p:spPr bwMode="auto">
            <a:xfrm>
              <a:off x="2667000" y="1342467"/>
              <a:ext cx="5638800" cy="510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697409"/>
                </p:ext>
              </p:extLst>
            </p:nvPr>
          </p:nvGraphicFramePr>
          <p:xfrm>
            <a:off x="1467049" y="1303104"/>
            <a:ext cx="1002414" cy="5146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3" imgW="1057320" imgH="4520880" progId="ChemDraw.Document.6.0">
                    <p:embed/>
                  </p:oleObj>
                </mc:Choice>
                <mc:Fallback>
                  <p:oleObj name="CS ChemDraw Drawing" r:id="rId3" imgW="1057320" imgH="4520880" progId="ChemDraw.Document.6.0">
                    <p:embed/>
                    <p:pic>
                      <p:nvPicPr>
                        <p:cNvPr id="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7049" y="1303104"/>
                          <a:ext cx="1002414" cy="5146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F9BB565-79A9-4D6B-B64B-A529C675A654}"/>
              </a:ext>
            </a:extLst>
          </p:cNvPr>
          <p:cNvSpPr/>
          <p:nvPr/>
        </p:nvSpPr>
        <p:spPr>
          <a:xfrm>
            <a:off x="623392" y="469513"/>
            <a:ext cx="6727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61B1D-7B7B-46E8-BD77-796815106E9E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A) Nucleophilic substitution, or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, reactions. </a:t>
            </a:r>
          </a:p>
        </p:txBody>
      </p:sp>
    </p:spTree>
    <p:extLst>
      <p:ext uri="{BB962C8B-B14F-4D97-AF65-F5344CB8AC3E}">
        <p14:creationId xmlns:p14="http://schemas.microsoft.com/office/powerpoint/2010/main" val="16710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71600" y="1762175"/>
            <a:ext cx="9601200" cy="4690168"/>
            <a:chOff x="1371600" y="1242843"/>
            <a:chExt cx="9601200" cy="5209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3883"/>
            <a:stretch/>
          </p:blipFill>
          <p:spPr>
            <a:xfrm>
              <a:off x="1371600" y="1242843"/>
              <a:ext cx="9601200" cy="5209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24000" y="1371600"/>
              <a:ext cx="11430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91400" y="1381836"/>
              <a:ext cx="1600200" cy="2945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2389A5B-3CE7-4505-9164-9C0F56285A5C}"/>
              </a:ext>
            </a:extLst>
          </p:cNvPr>
          <p:cNvSpPr/>
          <p:nvPr/>
        </p:nvSpPr>
        <p:spPr>
          <a:xfrm>
            <a:off x="623392" y="469513"/>
            <a:ext cx="6727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8B51DC-CC9B-47F8-A6AE-0A04D1C1BE4C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A) Nucleophilic substitution, or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, reactions. </a:t>
            </a:r>
          </a:p>
        </p:txBody>
      </p:sp>
    </p:spTree>
    <p:extLst>
      <p:ext uri="{BB962C8B-B14F-4D97-AF65-F5344CB8AC3E}">
        <p14:creationId xmlns:p14="http://schemas.microsoft.com/office/powerpoint/2010/main" val="15223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79776" y="1762175"/>
            <a:ext cx="9658812" cy="3581400"/>
            <a:chOff x="1368194" y="1295400"/>
            <a:chExt cx="9658812" cy="3581400"/>
          </a:xfrm>
        </p:grpSpPr>
        <p:grpSp>
          <p:nvGrpSpPr>
            <p:cNvPr id="7" name="Group 6"/>
            <p:cNvGrpSpPr/>
            <p:nvPr/>
          </p:nvGrpSpPr>
          <p:grpSpPr>
            <a:xfrm>
              <a:off x="1368194" y="1295400"/>
              <a:ext cx="9658812" cy="3581400"/>
              <a:chOff x="1371600" y="1295400"/>
              <a:chExt cx="9658812" cy="3581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r="3883" b="75134"/>
              <a:stretch/>
            </p:blipFill>
            <p:spPr>
              <a:xfrm>
                <a:off x="1371600" y="1295400"/>
                <a:ext cx="9601200" cy="12954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2590800"/>
                <a:ext cx="9658812" cy="2286000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524000" y="1371600"/>
              <a:ext cx="11430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91400" y="1447800"/>
              <a:ext cx="16002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F547CDA-A914-4BB3-910D-20806412B738}"/>
              </a:ext>
            </a:extLst>
          </p:cNvPr>
          <p:cNvSpPr/>
          <p:nvPr/>
        </p:nvSpPr>
        <p:spPr>
          <a:xfrm>
            <a:off x="623392" y="469513"/>
            <a:ext cx="6727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7F23D8-F873-4CC9-A75F-6C9511DA8FA9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A) Nucleophilic substitution, or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, reactions. </a:t>
            </a:r>
          </a:p>
        </p:txBody>
      </p:sp>
    </p:spTree>
    <p:extLst>
      <p:ext uri="{BB962C8B-B14F-4D97-AF65-F5344CB8AC3E}">
        <p14:creationId xmlns:p14="http://schemas.microsoft.com/office/powerpoint/2010/main" val="36785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00200" y="1639064"/>
            <a:ext cx="9372600" cy="5142736"/>
            <a:chOff x="1371600" y="1219200"/>
            <a:chExt cx="9601200" cy="5562600"/>
          </a:xfrm>
        </p:grpSpPr>
        <p:grpSp>
          <p:nvGrpSpPr>
            <p:cNvPr id="7" name="Group 6"/>
            <p:cNvGrpSpPr/>
            <p:nvPr/>
          </p:nvGrpSpPr>
          <p:grpSpPr>
            <a:xfrm>
              <a:off x="1371600" y="1219200"/>
              <a:ext cx="9601200" cy="5562600"/>
              <a:chOff x="1371600" y="1219200"/>
              <a:chExt cx="9601200" cy="55626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r="3883" b="75134"/>
              <a:stretch/>
            </p:blipFill>
            <p:spPr>
              <a:xfrm>
                <a:off x="1371600" y="1219200"/>
                <a:ext cx="9601200" cy="12954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b="4500"/>
              <a:stretch/>
            </p:blipFill>
            <p:spPr>
              <a:xfrm>
                <a:off x="1371600" y="2514600"/>
                <a:ext cx="9601200" cy="4267200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524000" y="1371600"/>
              <a:ext cx="11430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91400" y="1371600"/>
              <a:ext cx="16002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CD36A-0DF1-458D-B984-AC3FEC8F7D6F}"/>
              </a:ext>
            </a:extLst>
          </p:cNvPr>
          <p:cNvSpPr/>
          <p:nvPr/>
        </p:nvSpPr>
        <p:spPr>
          <a:xfrm>
            <a:off x="623392" y="469513"/>
            <a:ext cx="6727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B8D091-2B1A-4BEB-84BF-DB1BF6A180AB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A) Nucleophilic substitution, or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, reactions. </a:t>
            </a:r>
          </a:p>
        </p:txBody>
      </p:sp>
    </p:spTree>
    <p:extLst>
      <p:ext uri="{BB962C8B-B14F-4D97-AF65-F5344CB8AC3E}">
        <p14:creationId xmlns:p14="http://schemas.microsoft.com/office/powerpoint/2010/main" val="28024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62" y="1649611"/>
            <a:ext cx="6749476" cy="26795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3392" y="4434602"/>
            <a:ext cx="7377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F0BE5"/>
                </a:solidFill>
              </a:rPr>
              <a:t>Nucleophilic Substitution (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baseline="-25000" dirty="0">
                <a:solidFill>
                  <a:srgbClr val="FF0000"/>
                </a:solidFill>
              </a:rPr>
              <a:t>N</a:t>
            </a:r>
            <a:r>
              <a:rPr lang="en-US" sz="2800" b="1" dirty="0">
                <a:solidFill>
                  <a:srgbClr val="2F0BE5"/>
                </a:solidFill>
              </a:rPr>
              <a:t>) Mechanisms</a:t>
            </a:r>
            <a:endParaRPr lang="en-US" sz="2800" dirty="0">
              <a:solidFill>
                <a:srgbClr val="2F0BE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4843070"/>
            <a:ext cx="10856468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F0"/>
                </a:solidFill>
              </a:rPr>
              <a:t>There are two main nucleophilic substitution mechanisms</a:t>
            </a:r>
            <a:r>
              <a:rPr lang="en-US" sz="2400" dirty="0"/>
              <a:t>;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baseline="-25000" dirty="0">
                <a:solidFill>
                  <a:srgbClr val="FF0000"/>
                </a:solidFill>
              </a:rPr>
              <a:t>N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baseline="-25000" dirty="0">
                <a:solidFill>
                  <a:srgbClr val="FF0000"/>
                </a:solidFill>
              </a:rPr>
              <a:t>N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. </a:t>
            </a:r>
          </a:p>
          <a:p>
            <a:pPr marL="627063" indent="-2809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part of each symbol stands for “</a:t>
            </a:r>
            <a:r>
              <a:rPr lang="en-US" sz="2400" dirty="0">
                <a:solidFill>
                  <a:srgbClr val="FF0000"/>
                </a:solidFill>
              </a:rPr>
              <a:t>substitution, nucleophilic</a:t>
            </a:r>
            <a:r>
              <a:rPr lang="en-US" sz="2400" dirty="0"/>
              <a:t>”.</a:t>
            </a:r>
          </a:p>
          <a:p>
            <a:pPr marL="627063" indent="-2809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The meaning of the numbers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(</a:t>
            </a:r>
            <a:r>
              <a:rPr lang="en-US" sz="2400" i="1" dirty="0">
                <a:solidFill>
                  <a:srgbClr val="FF0000"/>
                </a:solidFill>
              </a:rPr>
              <a:t>bimolecular</a:t>
            </a:r>
            <a:r>
              <a:rPr lang="en-US" sz="2400" dirty="0"/>
              <a:t>) and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 (</a:t>
            </a:r>
            <a:r>
              <a:rPr lang="en-US" sz="2400" i="1" dirty="0">
                <a:solidFill>
                  <a:srgbClr val="FF0000"/>
                </a:solidFill>
              </a:rPr>
              <a:t>unimolecular</a:t>
            </a:r>
            <a:r>
              <a:rPr lang="en-US" sz="2400" dirty="0"/>
              <a:t>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A3BC4E-4623-403A-9DE2-2FE9CB33B9CB}"/>
              </a:ext>
            </a:extLst>
          </p:cNvPr>
          <p:cNvSpPr/>
          <p:nvPr/>
        </p:nvSpPr>
        <p:spPr>
          <a:xfrm>
            <a:off x="623392" y="469513"/>
            <a:ext cx="6727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D69023-877D-46AB-A7FE-212BDE131E45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A) Nucleophilic substitution, or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, reactions. </a:t>
            </a:r>
          </a:p>
        </p:txBody>
      </p:sp>
    </p:spTree>
    <p:extLst>
      <p:ext uri="{BB962C8B-B14F-4D97-AF65-F5344CB8AC3E}">
        <p14:creationId xmlns:p14="http://schemas.microsoft.com/office/powerpoint/2010/main" val="6514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2999" y="1639064"/>
            <a:ext cx="10666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baseline="-25000" dirty="0">
                <a:solidFill>
                  <a:srgbClr val="FF0000"/>
                </a:solidFill>
              </a:rPr>
              <a:t>N</a:t>
            </a:r>
            <a:r>
              <a:rPr lang="en-US" sz="2400" b="1" dirty="0">
                <a:solidFill>
                  <a:srgbClr val="FF0000"/>
                </a:solidFill>
              </a:rPr>
              <a:t>2 mechanism </a:t>
            </a:r>
            <a:r>
              <a:rPr lang="en-US" sz="2400" dirty="0">
                <a:solidFill>
                  <a:srgbClr val="000000"/>
                </a:solidFill>
              </a:rPr>
              <a:t>is a </a:t>
            </a:r>
            <a:r>
              <a:rPr lang="en-US" sz="2400" dirty="0">
                <a:solidFill>
                  <a:srgbClr val="FF0000"/>
                </a:solidFill>
              </a:rPr>
              <a:t>one-step process</a:t>
            </a:r>
            <a:r>
              <a:rPr lang="en-US" sz="2400" dirty="0">
                <a:solidFill>
                  <a:srgbClr val="000000"/>
                </a:solidFill>
              </a:rPr>
              <a:t>; the bond to the leaving group begins to break as the bond to the nucleophile begins to form.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46"/>
          <a:stretch/>
        </p:blipFill>
        <p:spPr>
          <a:xfrm>
            <a:off x="2459518" y="2496498"/>
            <a:ext cx="7272964" cy="15977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2999" y="4167187"/>
            <a:ext cx="1066691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The nucleophile attacks from the </a:t>
            </a:r>
            <a:r>
              <a:rPr lang="en-US" sz="2400" i="1" dirty="0">
                <a:solidFill>
                  <a:srgbClr val="FF0000"/>
                </a:solidFill>
              </a:rPr>
              <a:t>back</a:t>
            </a:r>
            <a:r>
              <a:rPr lang="en-US" sz="2400" dirty="0">
                <a:solidFill>
                  <a:srgbClr val="FF0000"/>
                </a:solidFill>
              </a:rPr>
              <a:t>side of the C - L bond (</a:t>
            </a:r>
            <a:r>
              <a:rPr lang="en-US" sz="2400" b="1" i="1" u="sng" dirty="0">
                <a:solidFill>
                  <a:srgbClr val="FF0000"/>
                </a:solidFill>
              </a:rPr>
              <a:t>inversion of configuration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At the </a:t>
            </a:r>
            <a:r>
              <a:rPr lang="en-US" sz="2400" b="1" dirty="0">
                <a:solidFill>
                  <a:srgbClr val="FF0000"/>
                </a:solidFill>
              </a:rPr>
              <a:t>transition state</a:t>
            </a:r>
            <a:r>
              <a:rPr lang="en-US" sz="2400" dirty="0"/>
              <a:t>; the nucleophile </a:t>
            </a:r>
            <a:r>
              <a:rPr lang="en-US" sz="2400" i="1" dirty="0"/>
              <a:t>and </a:t>
            </a:r>
            <a:r>
              <a:rPr lang="en-US" sz="2400" dirty="0"/>
              <a:t>the leaving group are </a:t>
            </a:r>
            <a:r>
              <a:rPr lang="en-US" sz="2400" i="1" dirty="0"/>
              <a:t>both </a:t>
            </a:r>
            <a:r>
              <a:rPr lang="en-US" sz="2400" dirty="0"/>
              <a:t>partly bonded to the carbon at which substitution occurs.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number 2</a:t>
            </a:r>
            <a:r>
              <a:rPr lang="en-US" sz="2400" b="1" dirty="0"/>
              <a:t> (</a:t>
            </a:r>
            <a:r>
              <a:rPr lang="en-US" sz="2400" b="1" i="1" dirty="0">
                <a:solidFill>
                  <a:srgbClr val="FF0000"/>
                </a:solidFill>
              </a:rPr>
              <a:t>bimolecular</a:t>
            </a:r>
            <a:r>
              <a:rPr lang="en-US" sz="2400" b="1" dirty="0"/>
              <a:t>);  </a:t>
            </a:r>
            <a:r>
              <a:rPr lang="en-US" sz="2400" i="1" dirty="0">
                <a:solidFill>
                  <a:srgbClr val="000000"/>
                </a:solidFill>
              </a:rPr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rate of the reaction </a:t>
            </a:r>
            <a:r>
              <a:rPr lang="en-US" sz="2400" i="1" dirty="0">
                <a:solidFill>
                  <a:srgbClr val="000000"/>
                </a:solidFill>
              </a:rPr>
              <a:t>depends on both the nucleophile and the substrate concentrations</a:t>
            </a:r>
            <a:r>
              <a:rPr lang="en-US" sz="24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6D688A-69ED-4C7F-A931-4FC81FB46C4D}"/>
              </a:ext>
            </a:extLst>
          </p:cNvPr>
          <p:cNvSpPr/>
          <p:nvPr/>
        </p:nvSpPr>
        <p:spPr>
          <a:xfrm>
            <a:off x="623392" y="469513"/>
            <a:ext cx="7586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Nucleophilic substitution (</a:t>
            </a:r>
            <a:r>
              <a:rPr lang="en-US" sz="3600" b="1" i="1" dirty="0">
                <a:solidFill>
                  <a:srgbClr val="FF0000"/>
                </a:solidFill>
                <a:latin typeface="Tw Cen MT" pitchFamily="34" charset="0"/>
              </a:rPr>
              <a:t>S</a:t>
            </a:r>
            <a:r>
              <a:rPr lang="en-US" sz="3600" b="1" i="1" baseline="-25000" dirty="0">
                <a:solidFill>
                  <a:srgbClr val="FF0000"/>
                </a:solidFill>
                <a:latin typeface="Tw Cen MT" pitchFamily="34" charset="0"/>
              </a:rPr>
              <a:t>N</a:t>
            </a: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) reactions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8BA95-BC9B-4527-B342-A56321CFA5E1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The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i="1" baseline="30000" dirty="0">
                <a:solidFill>
                  <a:srgbClr val="FF0000"/>
                </a:solidFill>
                <a:cs typeface="Calibri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 Mechanism</a:t>
            </a:r>
          </a:p>
        </p:txBody>
      </p:sp>
    </p:spTree>
    <p:extLst>
      <p:ext uri="{BB962C8B-B14F-4D97-AF65-F5344CB8AC3E}">
        <p14:creationId xmlns:p14="http://schemas.microsoft.com/office/powerpoint/2010/main" val="17048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058650"/>
            <a:ext cx="11070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/>
              <a:t>The reaction is </a:t>
            </a:r>
            <a:r>
              <a:rPr lang="en-US" sz="2200" b="1" dirty="0">
                <a:solidFill>
                  <a:srgbClr val="FF0000"/>
                </a:solidFill>
              </a:rPr>
              <a:t>fastest</a:t>
            </a:r>
            <a:r>
              <a:rPr lang="en-US" sz="2200" dirty="0"/>
              <a:t> when the alkyl group of the substrate is </a:t>
            </a:r>
            <a:r>
              <a:rPr lang="en-US" sz="2200" b="1" dirty="0">
                <a:solidFill>
                  <a:srgbClr val="FF0000"/>
                </a:solidFill>
              </a:rPr>
              <a:t>methyl or primary alkyl halides.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/>
              <a:t>The reaction is </a:t>
            </a:r>
            <a:r>
              <a:rPr lang="en-US" sz="2200" b="1" dirty="0">
                <a:solidFill>
                  <a:srgbClr val="FF0000"/>
                </a:solidFill>
              </a:rPr>
              <a:t>slowest</a:t>
            </a:r>
            <a:r>
              <a:rPr lang="en-US" sz="2200" b="1" dirty="0"/>
              <a:t> </a:t>
            </a:r>
            <a:r>
              <a:rPr lang="en-US" sz="2200" dirty="0"/>
              <a:t>when it is </a:t>
            </a:r>
            <a:r>
              <a:rPr lang="en-US" sz="2200" b="1" dirty="0">
                <a:solidFill>
                  <a:srgbClr val="FF0000"/>
                </a:solidFill>
              </a:rPr>
              <a:t>tertiary alkyl halides</a:t>
            </a:r>
            <a:r>
              <a:rPr lang="en-US" sz="2200" dirty="0"/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FF0000"/>
                </a:solidFill>
              </a:rPr>
              <a:t>Secondary alkyl halides </a:t>
            </a:r>
            <a:r>
              <a:rPr lang="en-US" sz="2200" dirty="0"/>
              <a:t>react at an </a:t>
            </a:r>
            <a:r>
              <a:rPr lang="en-US" sz="2200" b="1" dirty="0">
                <a:solidFill>
                  <a:srgbClr val="FF0000"/>
                </a:solidFill>
              </a:rPr>
              <a:t>intermediate rate</a:t>
            </a:r>
            <a:r>
              <a:rPr lang="en-US" sz="2200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71" y="4338928"/>
            <a:ext cx="2760229" cy="2376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928"/>
            <a:ext cx="2879663" cy="2376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3391" y="1610380"/>
            <a:ext cx="3339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Class of Alkyl Halide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3497759"/>
            <a:ext cx="922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/>
              <a:t>The rear side of the carbon, where displacement occurs, is more crowded if more alkyl groups are attached to it, thus slowing down the reaction rate.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C3827E-9073-4A06-A577-53DDD179E916}"/>
              </a:ext>
            </a:extLst>
          </p:cNvPr>
          <p:cNvSpPr/>
          <p:nvPr/>
        </p:nvSpPr>
        <p:spPr>
          <a:xfrm>
            <a:off x="623392" y="469513"/>
            <a:ext cx="7586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Nucleophilic substitution (</a:t>
            </a:r>
            <a:r>
              <a:rPr lang="en-US" sz="3600" b="1" i="1" dirty="0">
                <a:solidFill>
                  <a:srgbClr val="FF0000"/>
                </a:solidFill>
                <a:latin typeface="Tw Cen MT" pitchFamily="34" charset="0"/>
              </a:rPr>
              <a:t>S</a:t>
            </a:r>
            <a:r>
              <a:rPr lang="en-US" sz="3600" b="1" i="1" baseline="-25000" dirty="0">
                <a:solidFill>
                  <a:srgbClr val="FF0000"/>
                </a:solidFill>
                <a:latin typeface="Tw Cen MT" pitchFamily="34" charset="0"/>
              </a:rPr>
              <a:t>N</a:t>
            </a: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) reactions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D5E01B-68E5-455E-8C52-52CB454918F4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The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i="1" baseline="30000" dirty="0">
                <a:solidFill>
                  <a:srgbClr val="FF0000"/>
                </a:solidFill>
                <a:cs typeface="Calibri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 Mechanism</a:t>
            </a:r>
          </a:p>
        </p:txBody>
      </p:sp>
    </p:spTree>
    <p:extLst>
      <p:ext uri="{BB962C8B-B14F-4D97-AF65-F5344CB8AC3E}">
        <p14:creationId xmlns:p14="http://schemas.microsoft.com/office/powerpoint/2010/main" val="24441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3391" y="1601051"/>
            <a:ext cx="11349971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2F0BE5"/>
                </a:solidFill>
              </a:rPr>
              <a:t>Summary,</a:t>
            </a:r>
          </a:p>
          <a:p>
            <a:pPr marL="688975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The </a:t>
            </a:r>
            <a:r>
              <a:rPr lang="en-US" sz="2400" i="1" dirty="0"/>
              <a:t>S</a:t>
            </a:r>
            <a:r>
              <a:rPr lang="en-US" sz="2400" i="1" baseline="-25000" dirty="0"/>
              <a:t>N</a:t>
            </a:r>
            <a:r>
              <a:rPr lang="en-US" sz="2400" i="1" dirty="0"/>
              <a:t>2</a:t>
            </a:r>
            <a:r>
              <a:rPr lang="en-US" sz="2400" dirty="0"/>
              <a:t> mechanism is a </a:t>
            </a:r>
            <a:r>
              <a:rPr lang="en-US" sz="2400" dirty="0">
                <a:solidFill>
                  <a:srgbClr val="FF0000"/>
                </a:solidFill>
              </a:rPr>
              <a:t>one-step process </a:t>
            </a:r>
            <a:r>
              <a:rPr lang="en-US" sz="2400" dirty="0"/>
              <a:t>favored for methyl and primary halides.</a:t>
            </a:r>
          </a:p>
          <a:p>
            <a:pPr marL="688975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It occurs more slowly with secondary halides and usually not at all with tertiary halides. </a:t>
            </a:r>
          </a:p>
          <a:p>
            <a:pPr marL="688975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An </a:t>
            </a:r>
            <a:r>
              <a:rPr lang="en-US" sz="2400" i="1" dirty="0"/>
              <a:t>S</a:t>
            </a:r>
            <a:r>
              <a:rPr lang="en-US" sz="2400" i="1" baseline="-25000" dirty="0"/>
              <a:t>N</a:t>
            </a:r>
            <a:r>
              <a:rPr lang="en-US" sz="2400" i="1" dirty="0"/>
              <a:t>2</a:t>
            </a:r>
            <a:r>
              <a:rPr lang="en-US" sz="2400" dirty="0"/>
              <a:t> reaction occurs with </a:t>
            </a:r>
            <a:r>
              <a:rPr lang="en-US" sz="2400" dirty="0">
                <a:solidFill>
                  <a:srgbClr val="FF0000"/>
                </a:solidFill>
              </a:rPr>
              <a:t>inversion of configuration</a:t>
            </a:r>
            <a:r>
              <a:rPr lang="en-US" sz="2400" dirty="0"/>
              <a:t>, and its rate depends on the concentration of </a:t>
            </a:r>
            <a:r>
              <a:rPr lang="en-US" sz="2400" i="1" dirty="0"/>
              <a:t>both </a:t>
            </a:r>
            <a:r>
              <a:rPr lang="en-US" sz="2400" dirty="0"/>
              <a:t>the nucleophile and the substrate (the alkyl halide).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1E4B4-BCBD-4E3F-90B8-7ECAC68CB318}"/>
              </a:ext>
            </a:extLst>
          </p:cNvPr>
          <p:cNvSpPr/>
          <p:nvPr/>
        </p:nvSpPr>
        <p:spPr>
          <a:xfrm>
            <a:off x="623392" y="469513"/>
            <a:ext cx="7586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Nucleophilic substitution (</a:t>
            </a:r>
            <a:r>
              <a:rPr lang="en-US" sz="3600" b="1" i="1" dirty="0">
                <a:solidFill>
                  <a:srgbClr val="FF0000"/>
                </a:solidFill>
                <a:latin typeface="Tw Cen MT" pitchFamily="34" charset="0"/>
              </a:rPr>
              <a:t>S</a:t>
            </a:r>
            <a:r>
              <a:rPr lang="en-US" sz="3600" b="1" i="1" baseline="-25000" dirty="0">
                <a:solidFill>
                  <a:srgbClr val="FF0000"/>
                </a:solidFill>
                <a:latin typeface="Tw Cen MT" pitchFamily="34" charset="0"/>
              </a:rPr>
              <a:t>N</a:t>
            </a: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) reactions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7064A-9759-493B-8C01-AF8C721526D1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The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i="1" baseline="30000" dirty="0">
                <a:solidFill>
                  <a:srgbClr val="FF0000"/>
                </a:solidFill>
                <a:cs typeface="Calibri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 Mechanism</a:t>
            </a:r>
          </a:p>
        </p:txBody>
      </p:sp>
    </p:spTree>
    <p:extLst>
      <p:ext uri="{BB962C8B-B14F-4D97-AF65-F5344CB8AC3E}">
        <p14:creationId xmlns:p14="http://schemas.microsoft.com/office/powerpoint/2010/main" val="10010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3392" y="1748135"/>
            <a:ext cx="11148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baseline="-25000" dirty="0">
                <a:solidFill>
                  <a:srgbClr val="FF0000"/>
                </a:solidFill>
              </a:rPr>
              <a:t>N</a:t>
            </a:r>
            <a:r>
              <a:rPr lang="en-US" sz="2400" b="1" dirty="0">
                <a:solidFill>
                  <a:srgbClr val="FF0000"/>
                </a:solidFill>
              </a:rPr>
              <a:t>1 mechanism </a:t>
            </a:r>
            <a:r>
              <a:rPr lang="en-US" sz="2400" dirty="0"/>
              <a:t>is a </a:t>
            </a:r>
            <a:r>
              <a:rPr lang="en-US" sz="2400" b="1" dirty="0">
                <a:solidFill>
                  <a:srgbClr val="FF0000"/>
                </a:solidFill>
              </a:rPr>
              <a:t>two-step process</a:t>
            </a:r>
            <a:r>
              <a:rPr lang="en-US" sz="2400" dirty="0"/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3786502"/>
            <a:ext cx="3117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electrons of the C - L bond go with the leaving group, and a carbocation is formed.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520261"/>
            <a:ext cx="4609748" cy="11279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3392" y="2304871"/>
            <a:ext cx="11256961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In the </a:t>
            </a:r>
            <a:r>
              <a:rPr lang="en-US" sz="2400" b="1" dirty="0">
                <a:solidFill>
                  <a:srgbClr val="FF0000"/>
                </a:solidFill>
              </a:rPr>
              <a:t>first step</a:t>
            </a:r>
            <a:r>
              <a:rPr lang="en-US" sz="2400" dirty="0"/>
              <a:t>, which is </a:t>
            </a:r>
            <a:r>
              <a:rPr lang="en-US" sz="2400" dirty="0">
                <a:solidFill>
                  <a:srgbClr val="FF0000"/>
                </a:solidFill>
              </a:rPr>
              <a:t>slow</a:t>
            </a:r>
            <a:r>
              <a:rPr lang="en-US" sz="2400" dirty="0"/>
              <a:t>, the bond between the carbon and the leaving group breaks as the substrate dissociates (ionizes).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3392" y="4731603"/>
            <a:ext cx="11319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In the </a:t>
            </a:r>
            <a:r>
              <a:rPr lang="en-US" sz="2400" b="1" dirty="0">
                <a:solidFill>
                  <a:srgbClr val="FF0000"/>
                </a:solidFill>
              </a:rPr>
              <a:t>second step</a:t>
            </a:r>
            <a:r>
              <a:rPr lang="en-US" sz="2400" dirty="0"/>
              <a:t>, which is </a:t>
            </a:r>
            <a:r>
              <a:rPr lang="en-US" sz="2400" dirty="0">
                <a:solidFill>
                  <a:srgbClr val="FF0000"/>
                </a:solidFill>
              </a:rPr>
              <a:t>fast</a:t>
            </a:r>
            <a:r>
              <a:rPr lang="en-US" sz="2400" dirty="0"/>
              <a:t>, the carbocation combines with the nucleophile to give the product.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625984"/>
            <a:ext cx="5791201" cy="11412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CBCFAC-1CC6-444D-9716-DBE1899BCB9E}"/>
              </a:ext>
            </a:extLst>
          </p:cNvPr>
          <p:cNvSpPr/>
          <p:nvPr/>
        </p:nvSpPr>
        <p:spPr>
          <a:xfrm>
            <a:off x="623392" y="469513"/>
            <a:ext cx="7586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Nucleophilic substitution (</a:t>
            </a:r>
            <a:r>
              <a:rPr lang="en-US" sz="3600" b="1" i="1" dirty="0">
                <a:solidFill>
                  <a:srgbClr val="FF0000"/>
                </a:solidFill>
                <a:latin typeface="Tw Cen MT" pitchFamily="34" charset="0"/>
              </a:rPr>
              <a:t>S</a:t>
            </a:r>
            <a:r>
              <a:rPr lang="en-US" sz="3600" b="1" i="1" baseline="-25000" dirty="0">
                <a:solidFill>
                  <a:srgbClr val="FF0000"/>
                </a:solidFill>
                <a:latin typeface="Tw Cen MT" pitchFamily="34" charset="0"/>
              </a:rPr>
              <a:t>N</a:t>
            </a: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) reactions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2C5629-F730-41DC-8C3E-66D4AA44C7D5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The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i="1" baseline="30000" dirty="0">
                <a:solidFill>
                  <a:srgbClr val="FF0000"/>
                </a:solidFill>
                <a:cs typeface="Calibri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 Mechanism</a:t>
            </a:r>
          </a:p>
        </p:txBody>
      </p:sp>
    </p:spTree>
    <p:extLst>
      <p:ext uri="{BB962C8B-B14F-4D97-AF65-F5344CB8AC3E}">
        <p14:creationId xmlns:p14="http://schemas.microsoft.com/office/powerpoint/2010/main" val="340701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/>
        </p:nvSpPr>
        <p:spPr>
          <a:xfrm>
            <a:off x="838200" y="1524000"/>
            <a:ext cx="11277600" cy="2895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</a:rPr>
              <a:t>CHAPTER 4</a:t>
            </a:r>
            <a:endParaRPr lang="en-US" sz="4400" b="1" dirty="0">
              <a:solidFill>
                <a:srgbClr val="0070C0"/>
              </a:solidFill>
            </a:endParaRPr>
          </a:p>
          <a:p>
            <a:pPr algn="ctr">
              <a:lnSpc>
                <a:spcPct val="20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FF0000"/>
                </a:solidFill>
                <a:latin typeface="+mj-lt"/>
              </a:rPr>
              <a:t>ORGANIC HALOGEN COMPOUNDS</a:t>
            </a:r>
          </a:p>
        </p:txBody>
      </p:sp>
    </p:spTree>
    <p:extLst>
      <p:ext uri="{BB962C8B-B14F-4D97-AF65-F5344CB8AC3E}">
        <p14:creationId xmlns:p14="http://schemas.microsoft.com/office/powerpoint/2010/main" val="2039752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3392" y="1807638"/>
            <a:ext cx="585360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The number </a:t>
            </a:r>
            <a:r>
              <a:rPr lang="en-US" sz="2400" dirty="0">
                <a:solidFill>
                  <a:srgbClr val="FF0000"/>
                </a:solidFill>
              </a:rPr>
              <a:t>1 (</a:t>
            </a:r>
            <a:r>
              <a:rPr lang="en-US" sz="2400" i="1" dirty="0">
                <a:solidFill>
                  <a:srgbClr val="FF0000"/>
                </a:solidFill>
              </a:rPr>
              <a:t>uni</a:t>
            </a:r>
            <a:r>
              <a:rPr lang="en-US" sz="2400" dirty="0">
                <a:solidFill>
                  <a:srgbClr val="FF0000"/>
                </a:solidFill>
              </a:rPr>
              <a:t>molecular)</a:t>
            </a:r>
            <a:r>
              <a:rPr lang="en-US" sz="2400" dirty="0"/>
              <a:t>;</a:t>
            </a:r>
          </a:p>
          <a:p>
            <a:pPr marL="573088" indent="-22701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Rate determining, step involves </a:t>
            </a:r>
            <a:r>
              <a:rPr lang="en-US" sz="2400" i="1" dirty="0"/>
              <a:t>only one </a:t>
            </a:r>
            <a:r>
              <a:rPr lang="en-US" sz="2400" dirty="0"/>
              <a:t>of the two reactants: the substrate.</a:t>
            </a:r>
          </a:p>
          <a:p>
            <a:pPr marL="573088" indent="-22701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It does </a:t>
            </a:r>
            <a:r>
              <a:rPr lang="en-US" sz="2400" i="1" dirty="0"/>
              <a:t>not </a:t>
            </a:r>
            <a:r>
              <a:rPr lang="en-US" sz="2400" dirty="0"/>
              <a:t>involve the nucleophile at all.</a:t>
            </a:r>
          </a:p>
          <a:p>
            <a:pPr marL="573088" indent="-22701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That is, the first step is </a:t>
            </a:r>
            <a:r>
              <a:rPr lang="en-US" sz="2400" i="1" dirty="0"/>
              <a:t>uni</a:t>
            </a:r>
            <a:r>
              <a:rPr lang="en-US" sz="2400" dirty="0"/>
              <a:t>molecular. 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Primary halides normally do not react by this mechanism.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The S</a:t>
            </a:r>
            <a:r>
              <a:rPr lang="en-US" sz="2400" baseline="-25000" dirty="0"/>
              <a:t>N</a:t>
            </a:r>
            <a:r>
              <a:rPr lang="en-US" sz="2400" dirty="0"/>
              <a:t>1 process occurs with racemization, and its rate is independent of the nucleophile’s concentration.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807638"/>
            <a:ext cx="5373643" cy="36489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06469A-2277-42B3-BE18-906164D0E24D}"/>
              </a:ext>
            </a:extLst>
          </p:cNvPr>
          <p:cNvSpPr/>
          <p:nvPr/>
        </p:nvSpPr>
        <p:spPr>
          <a:xfrm>
            <a:off x="623392" y="469513"/>
            <a:ext cx="7586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Nucleophilic substitution (</a:t>
            </a:r>
            <a:r>
              <a:rPr lang="en-US" sz="3600" b="1" i="1" dirty="0">
                <a:solidFill>
                  <a:srgbClr val="FF0000"/>
                </a:solidFill>
                <a:latin typeface="Tw Cen MT" pitchFamily="34" charset="0"/>
              </a:rPr>
              <a:t>S</a:t>
            </a:r>
            <a:r>
              <a:rPr lang="en-US" sz="3600" b="1" i="1" baseline="-25000" dirty="0">
                <a:solidFill>
                  <a:srgbClr val="FF0000"/>
                </a:solidFill>
                <a:latin typeface="Tw Cen MT" pitchFamily="34" charset="0"/>
              </a:rPr>
              <a:t>N</a:t>
            </a: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) reactions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9733DA-8B74-471D-A6C4-E0C54DAAC481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The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i="1" baseline="30000" dirty="0">
                <a:solidFill>
                  <a:srgbClr val="FF0000"/>
                </a:solidFill>
                <a:cs typeface="Calibri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 Mechanism</a:t>
            </a:r>
          </a:p>
        </p:txBody>
      </p:sp>
    </p:spTree>
    <p:extLst>
      <p:ext uri="{BB962C8B-B14F-4D97-AF65-F5344CB8AC3E}">
        <p14:creationId xmlns:p14="http://schemas.microsoft.com/office/powerpoint/2010/main" val="8375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3392" y="1524000"/>
            <a:ext cx="109452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</a:rPr>
              <a:t>Class of Alkyl halide;</a:t>
            </a:r>
          </a:p>
          <a:p>
            <a:pPr marL="573088" indent="-231775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Primary halides </a:t>
            </a:r>
            <a:r>
              <a:rPr lang="en-US" sz="2200" dirty="0"/>
              <a:t>almost always react by the </a:t>
            </a:r>
            <a:r>
              <a:rPr lang="en-US" sz="2200" i="1" dirty="0">
                <a:solidFill>
                  <a:srgbClr val="FF0000"/>
                </a:solidFill>
              </a:rPr>
              <a:t>S</a:t>
            </a:r>
            <a:r>
              <a:rPr lang="en-US" sz="2200" i="1" baseline="-25000" dirty="0">
                <a:solidFill>
                  <a:srgbClr val="FF0000"/>
                </a:solidFill>
              </a:rPr>
              <a:t>N</a:t>
            </a:r>
            <a:r>
              <a:rPr lang="en-US" sz="2200" i="1" dirty="0">
                <a:solidFill>
                  <a:srgbClr val="FF0000"/>
                </a:solidFill>
              </a:rPr>
              <a:t>2</a:t>
            </a:r>
            <a:r>
              <a:rPr lang="en-US" sz="2200" dirty="0"/>
              <a:t> mechanism</a:t>
            </a:r>
          </a:p>
          <a:p>
            <a:pPr marL="573088" indent="-231775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Tertiary halides </a:t>
            </a:r>
            <a:r>
              <a:rPr lang="en-US" sz="2200" dirty="0"/>
              <a:t>react by the </a:t>
            </a:r>
            <a:r>
              <a:rPr lang="en-US" sz="2200" i="1" dirty="0">
                <a:solidFill>
                  <a:srgbClr val="FF0000"/>
                </a:solidFill>
              </a:rPr>
              <a:t>S</a:t>
            </a:r>
            <a:r>
              <a:rPr lang="en-US" sz="2200" i="1" baseline="-25000" dirty="0">
                <a:solidFill>
                  <a:srgbClr val="FF0000"/>
                </a:solidFill>
              </a:rPr>
              <a:t>N</a:t>
            </a:r>
            <a:r>
              <a:rPr lang="en-US" sz="2200" i="1" dirty="0">
                <a:solidFill>
                  <a:srgbClr val="FF0000"/>
                </a:solidFill>
              </a:rPr>
              <a:t>1</a:t>
            </a:r>
            <a:r>
              <a:rPr lang="en-US" sz="2200" dirty="0"/>
              <a:t> mechanism. </a:t>
            </a:r>
          </a:p>
          <a:p>
            <a:pPr marL="573088" indent="-231775" algn="just">
              <a:buFont typeface="Wingdings" panose="05000000000000000000" pitchFamily="2" charset="2"/>
              <a:buChar char="§"/>
            </a:pPr>
            <a:r>
              <a:rPr lang="en-US" sz="2200" dirty="0"/>
              <a:t>Only with </a:t>
            </a:r>
            <a:r>
              <a:rPr lang="en-US" sz="2200" dirty="0">
                <a:solidFill>
                  <a:srgbClr val="FF0000"/>
                </a:solidFill>
              </a:rPr>
              <a:t>secondary halides </a:t>
            </a:r>
            <a:r>
              <a:rPr lang="en-US" sz="2200" dirty="0"/>
              <a:t>are we likely to encounter </a:t>
            </a:r>
            <a:r>
              <a:rPr lang="en-US" sz="2200" dirty="0">
                <a:solidFill>
                  <a:srgbClr val="FF0000"/>
                </a:solidFill>
              </a:rPr>
              <a:t>both possibilities</a:t>
            </a:r>
            <a:r>
              <a:rPr lang="en-US" sz="2200" dirty="0"/>
              <a:t>.</a:t>
            </a:r>
          </a:p>
          <a:p>
            <a:pPr marL="285750" indent="-28575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</a:rPr>
              <a:t>Solvent polarity.</a:t>
            </a:r>
          </a:p>
          <a:p>
            <a:pPr marL="573088" indent="-231775" algn="just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B050"/>
                </a:solidFill>
              </a:rPr>
              <a:t>Polar </a:t>
            </a:r>
            <a:r>
              <a:rPr lang="en-US" sz="2200" b="1" dirty="0" err="1">
                <a:solidFill>
                  <a:srgbClr val="00B050"/>
                </a:solidFill>
              </a:rPr>
              <a:t>protic</a:t>
            </a:r>
            <a:r>
              <a:rPr lang="en-US" sz="2200" b="1" dirty="0">
                <a:solidFill>
                  <a:srgbClr val="00B050"/>
                </a:solidFill>
              </a:rPr>
              <a:t> solvents </a:t>
            </a:r>
            <a:r>
              <a:rPr lang="en-US" sz="2200" b="1" dirty="0"/>
              <a:t>(</a:t>
            </a:r>
            <a:r>
              <a:rPr lang="en-US" sz="2200" dirty="0"/>
              <a:t>Water and alcohols) (proton-donating).</a:t>
            </a:r>
          </a:p>
          <a:p>
            <a:pPr marL="914400" indent="-341313" algn="just">
              <a:buFont typeface="Wingdings" panose="05000000000000000000" pitchFamily="2" charset="2"/>
              <a:buChar char="Ø"/>
            </a:pPr>
            <a:r>
              <a:rPr lang="en-US" sz="2200" dirty="0"/>
              <a:t>The rate of </a:t>
            </a:r>
            <a:r>
              <a:rPr lang="en-US" sz="2200" i="1" dirty="0">
                <a:solidFill>
                  <a:srgbClr val="FF0000"/>
                </a:solidFill>
              </a:rPr>
              <a:t>S</a:t>
            </a:r>
            <a:r>
              <a:rPr lang="en-US" sz="2200" i="1" baseline="-25000" dirty="0">
                <a:solidFill>
                  <a:srgbClr val="FF0000"/>
                </a:solidFill>
              </a:rPr>
              <a:t>N</a:t>
            </a:r>
            <a:r>
              <a:rPr lang="en-US" sz="2200" i="1" dirty="0">
                <a:solidFill>
                  <a:srgbClr val="FF0000"/>
                </a:solidFill>
              </a:rPr>
              <a:t>1</a:t>
            </a:r>
            <a:r>
              <a:rPr lang="en-US" sz="2200" dirty="0"/>
              <a:t> processes is </a:t>
            </a:r>
            <a:r>
              <a:rPr lang="en-US" sz="2200" dirty="0">
                <a:solidFill>
                  <a:srgbClr val="FF0000"/>
                </a:solidFill>
              </a:rPr>
              <a:t>enhanced</a:t>
            </a:r>
            <a:r>
              <a:rPr lang="en-US" sz="2200" dirty="0"/>
              <a:t> by polar solvents.</a:t>
            </a:r>
          </a:p>
          <a:p>
            <a:pPr marL="914400" algn="just"/>
            <a:r>
              <a:rPr lang="en-US" sz="2000" i="1" dirty="0"/>
              <a:t>The first step of the S</a:t>
            </a:r>
            <a:r>
              <a:rPr lang="en-US" sz="2000" i="1" baseline="-25000" dirty="0"/>
              <a:t>N</a:t>
            </a:r>
            <a:r>
              <a:rPr lang="en-US" sz="2000" i="1" dirty="0"/>
              <a:t>1 mechanism involves the formation of ions and polar solvents can solvate ions. </a:t>
            </a:r>
          </a:p>
          <a:p>
            <a:pPr marL="914400" indent="-341313" algn="just">
              <a:buFont typeface="Wingdings" panose="05000000000000000000" pitchFamily="2" charset="2"/>
              <a:buChar char="Ø"/>
            </a:pPr>
            <a:r>
              <a:rPr lang="en-US" sz="2200" i="1" dirty="0">
                <a:solidFill>
                  <a:srgbClr val="FF0000"/>
                </a:solidFill>
              </a:rPr>
              <a:t>S</a:t>
            </a:r>
            <a:r>
              <a:rPr lang="en-US" sz="2200" i="1" baseline="-25000" dirty="0">
                <a:solidFill>
                  <a:srgbClr val="FF0000"/>
                </a:solidFill>
              </a:rPr>
              <a:t>N</a:t>
            </a:r>
            <a:r>
              <a:rPr lang="en-US" sz="2200" i="1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reactions, are usually </a:t>
            </a:r>
            <a:r>
              <a:rPr lang="en-US" sz="2200" dirty="0">
                <a:solidFill>
                  <a:srgbClr val="FF0000"/>
                </a:solidFill>
              </a:rPr>
              <a:t>retarded</a:t>
            </a:r>
            <a:r>
              <a:rPr lang="en-US" sz="2200" dirty="0"/>
              <a:t> by polar </a:t>
            </a:r>
            <a:r>
              <a:rPr lang="en-US" sz="2200" dirty="0" err="1"/>
              <a:t>protic</a:t>
            </a:r>
            <a:r>
              <a:rPr lang="en-US" sz="2200" dirty="0"/>
              <a:t> solvents. </a:t>
            </a:r>
          </a:p>
          <a:p>
            <a:pPr marL="914400" algn="just"/>
            <a:r>
              <a:rPr lang="en-US" sz="2200" i="1" dirty="0"/>
              <a:t>solvation of nucleophiles ties up their unshared electron pairs.</a:t>
            </a:r>
            <a:endParaRPr lang="en-US" sz="2200" dirty="0"/>
          </a:p>
          <a:p>
            <a:pPr marL="573088" indent="-231775" algn="just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B050"/>
                </a:solidFill>
              </a:rPr>
              <a:t>Polar but </a:t>
            </a:r>
            <a:r>
              <a:rPr lang="en-US" sz="2200" b="1" i="1" dirty="0">
                <a:solidFill>
                  <a:srgbClr val="00B050"/>
                </a:solidFill>
              </a:rPr>
              <a:t>aprotic </a:t>
            </a:r>
            <a:r>
              <a:rPr lang="en-US" sz="2200" b="1" dirty="0">
                <a:solidFill>
                  <a:srgbClr val="00B050"/>
                </a:solidFill>
              </a:rPr>
              <a:t>solvents </a:t>
            </a:r>
            <a:r>
              <a:rPr lang="en-US" sz="2200" dirty="0"/>
              <a:t>(acetone, dimethyl sulfoxide, (CH</a:t>
            </a:r>
            <a:r>
              <a:rPr lang="en-US" sz="2200" baseline="-25000" dirty="0"/>
              <a:t>3</a:t>
            </a:r>
            <a:r>
              <a:rPr lang="en-US" sz="2200" dirty="0"/>
              <a:t>)</a:t>
            </a:r>
            <a:r>
              <a:rPr lang="en-US" sz="2200" baseline="-25000" dirty="0"/>
              <a:t>2</a:t>
            </a:r>
            <a:r>
              <a:rPr lang="en-US" sz="2200" dirty="0"/>
              <a:t>S=O, DMF)</a:t>
            </a:r>
          </a:p>
          <a:p>
            <a:pPr marL="914400" indent="-341313" algn="just">
              <a:buFont typeface="Wingdings" panose="05000000000000000000" pitchFamily="2" charset="2"/>
              <a:buChar char="Ø"/>
            </a:pPr>
            <a:r>
              <a:rPr lang="en-US" sz="2200" dirty="0"/>
              <a:t>These solvents </a:t>
            </a:r>
            <a:r>
              <a:rPr lang="en-US" sz="2200" i="1" dirty="0">
                <a:solidFill>
                  <a:srgbClr val="FF0000"/>
                </a:solidFill>
              </a:rPr>
              <a:t>accelerate</a:t>
            </a:r>
            <a:r>
              <a:rPr lang="en-US" sz="2200" i="1" dirty="0"/>
              <a:t> </a:t>
            </a:r>
            <a:r>
              <a:rPr lang="en-US" sz="2200" i="1" dirty="0">
                <a:solidFill>
                  <a:srgbClr val="FF0000"/>
                </a:solidFill>
              </a:rPr>
              <a:t>S</a:t>
            </a:r>
            <a:r>
              <a:rPr lang="en-US" sz="2200" i="1" baseline="-25000" dirty="0">
                <a:solidFill>
                  <a:srgbClr val="FF0000"/>
                </a:solidFill>
              </a:rPr>
              <a:t>N</a:t>
            </a:r>
            <a:r>
              <a:rPr lang="en-US" sz="2200" i="1" dirty="0">
                <a:solidFill>
                  <a:srgbClr val="FF0000"/>
                </a:solidFill>
              </a:rPr>
              <a:t>2</a:t>
            </a:r>
            <a:r>
              <a:rPr lang="en-US" sz="2200" dirty="0"/>
              <a:t> reactions because, by solvating the cation (say, K</a:t>
            </a:r>
            <a:r>
              <a:rPr lang="en-US" sz="2200" baseline="30000" dirty="0"/>
              <a:t>+ </a:t>
            </a:r>
            <a:r>
              <a:rPr lang="en-US" sz="2200" dirty="0"/>
              <a:t>in K</a:t>
            </a:r>
            <a:r>
              <a:rPr lang="en-US" sz="2200" baseline="30000" dirty="0"/>
              <a:t>+-</a:t>
            </a:r>
            <a:r>
              <a:rPr lang="en-US" sz="2200" dirty="0"/>
              <a:t>CN), they leave the anion more “naked” or </a:t>
            </a:r>
            <a:r>
              <a:rPr lang="en-US" sz="2200" dirty="0" err="1"/>
              <a:t>unsolvated</a:t>
            </a:r>
            <a:r>
              <a:rPr lang="en-US" sz="2200" dirty="0"/>
              <a:t>, thus improving its </a:t>
            </a:r>
            <a:r>
              <a:rPr lang="en-US" sz="2200" dirty="0" err="1"/>
              <a:t>nucleophilicity</a:t>
            </a:r>
            <a:r>
              <a:rPr lang="en-US" sz="22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9E718-9A48-48F6-8494-03BC4D2966CC}"/>
              </a:ext>
            </a:extLst>
          </p:cNvPr>
          <p:cNvSpPr/>
          <p:nvPr/>
        </p:nvSpPr>
        <p:spPr>
          <a:xfrm>
            <a:off x="623392" y="469513"/>
            <a:ext cx="7586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Nucleophilic substitution (</a:t>
            </a:r>
            <a:r>
              <a:rPr lang="en-US" sz="3600" b="1" i="1" dirty="0">
                <a:solidFill>
                  <a:srgbClr val="FF0000"/>
                </a:solidFill>
                <a:latin typeface="Tw Cen MT" pitchFamily="34" charset="0"/>
              </a:rPr>
              <a:t>S</a:t>
            </a:r>
            <a:r>
              <a:rPr lang="en-US" sz="3600" b="1" i="1" baseline="-25000" dirty="0">
                <a:solidFill>
                  <a:srgbClr val="FF0000"/>
                </a:solidFill>
                <a:latin typeface="Tw Cen MT" pitchFamily="34" charset="0"/>
              </a:rPr>
              <a:t>N</a:t>
            </a: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) reactions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B991F-9739-4897-8D00-5F40FB16A5CF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The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i="1" baseline="30000" dirty="0">
                <a:solidFill>
                  <a:srgbClr val="FF0000"/>
                </a:solidFill>
                <a:cs typeface="Calibri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 and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i="1" baseline="30000" dirty="0">
                <a:solidFill>
                  <a:srgbClr val="FF0000"/>
                </a:solidFill>
                <a:cs typeface="Calibri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 Mechanisms Compared</a:t>
            </a:r>
          </a:p>
        </p:txBody>
      </p:sp>
    </p:spTree>
    <p:extLst>
      <p:ext uri="{BB962C8B-B14F-4D97-AF65-F5344CB8AC3E}">
        <p14:creationId xmlns:p14="http://schemas.microsoft.com/office/powerpoint/2010/main" val="10963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7400" y="1698950"/>
            <a:ext cx="7696200" cy="4998563"/>
            <a:chOff x="2209800" y="1811580"/>
            <a:chExt cx="7696200" cy="49985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7713"/>
            <a:stretch/>
          </p:blipFill>
          <p:spPr>
            <a:xfrm>
              <a:off x="2209800" y="1811580"/>
              <a:ext cx="7696200" cy="499856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514600" y="1905000"/>
              <a:ext cx="990600" cy="381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C6790-DAC0-4AD2-9312-47391DDC78D2}"/>
              </a:ext>
            </a:extLst>
          </p:cNvPr>
          <p:cNvSpPr/>
          <p:nvPr/>
        </p:nvSpPr>
        <p:spPr>
          <a:xfrm>
            <a:off x="623392" y="469513"/>
            <a:ext cx="7586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Nucleophilic substitution (</a:t>
            </a:r>
            <a:r>
              <a:rPr lang="en-US" sz="3600" b="1" i="1" dirty="0">
                <a:solidFill>
                  <a:srgbClr val="FF0000"/>
                </a:solidFill>
                <a:latin typeface="Tw Cen MT" pitchFamily="34" charset="0"/>
              </a:rPr>
              <a:t>S</a:t>
            </a:r>
            <a:r>
              <a:rPr lang="en-US" sz="3600" b="1" i="1" baseline="-25000" dirty="0">
                <a:solidFill>
                  <a:srgbClr val="FF0000"/>
                </a:solidFill>
                <a:latin typeface="Tw Cen MT" pitchFamily="34" charset="0"/>
              </a:rPr>
              <a:t>N</a:t>
            </a: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) reactions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36E64-D574-42C5-83F8-DDB521F3E42D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The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i="1" baseline="30000" dirty="0">
                <a:solidFill>
                  <a:srgbClr val="FF0000"/>
                </a:solidFill>
                <a:cs typeface="Calibri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 and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i="1" baseline="30000" dirty="0">
                <a:solidFill>
                  <a:srgbClr val="FF0000"/>
                </a:solidFill>
                <a:cs typeface="Calibri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 Mechanisms Compared</a:t>
            </a:r>
          </a:p>
        </p:txBody>
      </p:sp>
    </p:spTree>
    <p:extLst>
      <p:ext uri="{BB962C8B-B14F-4D97-AF65-F5344CB8AC3E}">
        <p14:creationId xmlns:p14="http://schemas.microsoft.com/office/powerpoint/2010/main" val="27793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2052935"/>
            <a:ext cx="1157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2F0BE5"/>
                </a:solidFill>
              </a:rPr>
              <a:t>There are two main mechanisms for elimination reactions, designated E2 and E1</a:t>
            </a:r>
            <a:r>
              <a:rPr lang="en-US" sz="2400" b="1" dirty="0">
                <a:solidFill>
                  <a:srgbClr val="2F0BE5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0254" y="2521803"/>
            <a:ext cx="10856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66FF"/>
                </a:solidFill>
              </a:rPr>
              <a:t>E2 mechanism </a:t>
            </a:r>
            <a:r>
              <a:rPr lang="en-US" sz="2400" dirty="0">
                <a:solidFill>
                  <a:srgbClr val="000000"/>
                </a:solidFill>
              </a:rPr>
              <a:t>is a process in which HX is eliminated and a C=C bond is formed in the same step.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030255" y="5428327"/>
            <a:ext cx="99441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Like the </a:t>
            </a:r>
            <a:r>
              <a:rPr lang="en-US" sz="2400" i="1" dirty="0"/>
              <a:t>S</a:t>
            </a:r>
            <a:r>
              <a:rPr lang="en-US" sz="2400" i="1" baseline="-25000" dirty="0"/>
              <a:t>N</a:t>
            </a:r>
            <a:r>
              <a:rPr lang="en-US" sz="2400" i="1" dirty="0"/>
              <a:t>2</a:t>
            </a:r>
            <a:r>
              <a:rPr lang="en-US" sz="2400" dirty="0"/>
              <a:t> mechanism, the </a:t>
            </a:r>
            <a:r>
              <a:rPr lang="en-US" sz="2400" b="1" i="1" dirty="0">
                <a:solidFill>
                  <a:srgbClr val="FF0000"/>
                </a:solidFill>
              </a:rPr>
              <a:t>E2</a:t>
            </a:r>
            <a:r>
              <a:rPr lang="en-US" sz="2400" b="1" dirty="0">
                <a:solidFill>
                  <a:srgbClr val="FF0000"/>
                </a:solidFill>
              </a:rPr>
              <a:t> mechanism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FF0000"/>
                </a:solidFill>
              </a:rPr>
              <a:t>one-step process</a:t>
            </a:r>
            <a:r>
              <a:rPr lang="en-US" sz="2400" dirty="0"/>
              <a:t>. 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nucleophile, acting as a base</a:t>
            </a:r>
            <a:r>
              <a:rPr lang="en-US" sz="2400" dirty="0"/>
              <a:t>, removes the proton (hydrogen) on a carbon atom adjacent to the one that bears the leaving group.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511" y="3445602"/>
            <a:ext cx="5375480" cy="19645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B0F168-556F-410B-B73B-FCE55EB0A694}"/>
              </a:ext>
            </a:extLst>
          </p:cNvPr>
          <p:cNvSpPr/>
          <p:nvPr/>
        </p:nvSpPr>
        <p:spPr>
          <a:xfrm>
            <a:off x="623392" y="1534180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E2 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Mechanism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4EDA02-BE01-4224-B709-D445A3C8D0EF}"/>
              </a:ext>
            </a:extLst>
          </p:cNvPr>
          <p:cNvSpPr/>
          <p:nvPr/>
        </p:nvSpPr>
        <p:spPr>
          <a:xfrm>
            <a:off x="623392" y="469513"/>
            <a:ext cx="6727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FA77BD-4F36-4C99-96BA-BFECB4D28C46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B) Elimination (E) reactions</a:t>
            </a:r>
          </a:p>
        </p:txBody>
      </p:sp>
    </p:spTree>
    <p:extLst>
      <p:ext uri="{BB962C8B-B14F-4D97-AF65-F5344CB8AC3E}">
        <p14:creationId xmlns:p14="http://schemas.microsoft.com/office/powerpoint/2010/main" val="39152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6920" y="1595735"/>
            <a:ext cx="11067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Like the S</a:t>
            </a:r>
            <a:r>
              <a:rPr lang="en-US" sz="2400" baseline="-25000" dirty="0"/>
              <a:t>N</a:t>
            </a:r>
            <a:r>
              <a:rPr lang="en-US" sz="2400" dirty="0"/>
              <a:t>2 mechanism, the </a:t>
            </a:r>
            <a:r>
              <a:rPr lang="en-US" sz="2400" b="1" dirty="0">
                <a:solidFill>
                  <a:srgbClr val="FF0000"/>
                </a:solidFill>
              </a:rPr>
              <a:t>E1 mechanism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FF0000"/>
                </a:solidFill>
              </a:rPr>
              <a:t>two-step process.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815833"/>
            <a:ext cx="3657600" cy="12227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6920" y="2064603"/>
            <a:ext cx="1106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The first step </a:t>
            </a:r>
            <a:r>
              <a:rPr lang="en-US" sz="2400" dirty="0"/>
              <a:t>as the S</a:t>
            </a:r>
            <a:r>
              <a:rPr lang="en-US" sz="2400" baseline="-25000" dirty="0"/>
              <a:t>N</a:t>
            </a:r>
            <a:r>
              <a:rPr lang="en-US" sz="2400" dirty="0"/>
              <a:t>1 mechanism, the slow and rate-determining ionization of the substrate to give a carbocation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3992940"/>
            <a:ext cx="1097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The second step; </a:t>
            </a:r>
            <a:r>
              <a:rPr lang="en-US" sz="2400" dirty="0">
                <a:solidFill>
                  <a:srgbClr val="2F0BE5"/>
                </a:solidFill>
              </a:rPr>
              <a:t>Two reactions are then possible for the carbocation</a:t>
            </a:r>
            <a:r>
              <a:rPr lang="en-US" sz="2400" dirty="0"/>
              <a:t>. </a:t>
            </a:r>
          </a:p>
          <a:p>
            <a:pPr marL="627063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It may </a:t>
            </a:r>
            <a:r>
              <a:rPr lang="en-US" sz="2400" dirty="0">
                <a:solidFill>
                  <a:srgbClr val="FF0000"/>
                </a:solidFill>
              </a:rPr>
              <a:t>combine with a nucleophile </a:t>
            </a:r>
            <a:r>
              <a:rPr lang="en-US" sz="2400" dirty="0"/>
              <a:t>(the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 process).</a:t>
            </a:r>
          </a:p>
          <a:p>
            <a:pPr marL="627063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or it may </a:t>
            </a:r>
            <a:r>
              <a:rPr lang="en-US" sz="2400" dirty="0">
                <a:solidFill>
                  <a:srgbClr val="FF0000"/>
                </a:solidFill>
              </a:rPr>
              <a:t>lose a proton </a:t>
            </a:r>
            <a:r>
              <a:rPr lang="en-US" sz="2400" dirty="0"/>
              <a:t>from a carbon atom adjacent to the positive carbon, to give an alkene (the </a:t>
            </a:r>
            <a:r>
              <a:rPr lang="en-US" sz="2400" dirty="0">
                <a:solidFill>
                  <a:srgbClr val="FF0000"/>
                </a:solidFill>
              </a:rPr>
              <a:t>E1</a:t>
            </a:r>
            <a:r>
              <a:rPr lang="en-US" sz="2400" dirty="0"/>
              <a:t> process).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984" y="5346892"/>
            <a:ext cx="4267200" cy="1511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F55584-37DE-43A9-B644-FED3B1064AAC}"/>
              </a:ext>
            </a:extLst>
          </p:cNvPr>
          <p:cNvSpPr/>
          <p:nvPr/>
        </p:nvSpPr>
        <p:spPr>
          <a:xfrm>
            <a:off x="623392" y="469513"/>
            <a:ext cx="4850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Elimination (E) reactions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646694-71D6-4A8E-91E4-72529A6F157B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E1 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Mechanism</a:t>
            </a:r>
          </a:p>
        </p:txBody>
      </p:sp>
    </p:spTree>
    <p:extLst>
      <p:ext uri="{BB962C8B-B14F-4D97-AF65-F5344CB8AC3E}">
        <p14:creationId xmlns:p14="http://schemas.microsoft.com/office/powerpoint/2010/main" val="22259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3392" y="1610380"/>
            <a:ext cx="11412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F0BE5"/>
                </a:solidFill>
              </a:rPr>
              <a:t>How substitution and elimination reactions compete with one another.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212913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Let us consider the options for each </a:t>
            </a:r>
            <a:r>
              <a:rPr lang="en-US" sz="2400" b="1" dirty="0">
                <a:solidFill>
                  <a:srgbClr val="FF0000"/>
                </a:solidFill>
              </a:rPr>
              <a:t>class of alkyl halide</a:t>
            </a:r>
            <a:r>
              <a:rPr lang="en-US" sz="2400" b="1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392" y="2677180"/>
            <a:ext cx="2881808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Tertiary Halides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38200" y="3207603"/>
            <a:ext cx="10433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Substitution can only occur by the S</a:t>
            </a:r>
            <a:r>
              <a:rPr lang="en-US" sz="2400" baseline="-25000" dirty="0"/>
              <a:t>N</a:t>
            </a:r>
            <a:r>
              <a:rPr lang="en-US" sz="2400" dirty="0"/>
              <a:t>1 mechanism.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Elimination can occur by either the </a:t>
            </a:r>
            <a:r>
              <a:rPr lang="en-US" sz="2400" i="1" dirty="0"/>
              <a:t>E1</a:t>
            </a:r>
            <a:r>
              <a:rPr lang="en-US" sz="2400" dirty="0"/>
              <a:t> or the </a:t>
            </a:r>
            <a:r>
              <a:rPr lang="en-US" sz="2400" i="1" dirty="0"/>
              <a:t>E2</a:t>
            </a:r>
            <a:r>
              <a:rPr lang="en-US" sz="2400" dirty="0"/>
              <a:t> mechanism.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396" y="5129096"/>
            <a:ext cx="6151208" cy="17289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7968" y="4045803"/>
            <a:ext cx="1021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weak nucleophiles and polar solvents</a:t>
            </a:r>
            <a:r>
              <a:rPr lang="en-US" sz="2400" dirty="0"/>
              <a:t>, the S</a:t>
            </a:r>
            <a:r>
              <a:rPr lang="en-US" sz="2400" baseline="-25000" dirty="0"/>
              <a:t>N</a:t>
            </a:r>
            <a:r>
              <a:rPr lang="en-US" sz="2400" dirty="0"/>
              <a:t>1 and E1 mechanisms compete with each other.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7C6BC5-6F69-4329-AA87-7FEFDFB03D50}"/>
              </a:ext>
            </a:extLst>
          </p:cNvPr>
          <p:cNvSpPr/>
          <p:nvPr/>
        </p:nvSpPr>
        <p:spPr>
          <a:xfrm>
            <a:off x="623392" y="469513"/>
            <a:ext cx="6847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2FEDF-97F5-4841-86C2-BEF2AAAF55DC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Elimination versus Substitution </a:t>
            </a:r>
            <a:endParaRPr lang="en-US" sz="2800" b="1" dirty="0">
              <a:solidFill>
                <a:srgbClr val="FF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6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2140803"/>
            <a:ext cx="1074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If we use a </a:t>
            </a:r>
            <a:r>
              <a:rPr lang="en-US" sz="2400" dirty="0">
                <a:solidFill>
                  <a:srgbClr val="FF0000"/>
                </a:solidFill>
              </a:rPr>
              <a:t>strong nucleophile </a:t>
            </a:r>
            <a:r>
              <a:rPr lang="en-US" sz="2400" dirty="0"/>
              <a:t>(which can act as a base) instead of a weak one, and if we use a </a:t>
            </a:r>
            <a:r>
              <a:rPr lang="en-US" sz="2400" dirty="0">
                <a:solidFill>
                  <a:srgbClr val="FF0000"/>
                </a:solidFill>
              </a:rPr>
              <a:t>less polar solvent</a:t>
            </a:r>
            <a:r>
              <a:rPr lang="en-US" sz="2400" dirty="0"/>
              <a:t>, we favor elimination by the E2 mechanism.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391" y="3429000"/>
            <a:ext cx="7023217" cy="15171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3392" y="5036403"/>
            <a:ext cx="11208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B050"/>
                </a:solidFill>
              </a:rPr>
              <a:t>Because the tertiary carbon is too hindered sterically for S</a:t>
            </a:r>
            <a:r>
              <a:rPr lang="en-US" sz="2400" baseline="-25000" dirty="0">
                <a:solidFill>
                  <a:srgbClr val="00B050"/>
                </a:solidFill>
              </a:rPr>
              <a:t>N</a:t>
            </a:r>
            <a:r>
              <a:rPr lang="en-US" sz="2400" dirty="0">
                <a:solidFill>
                  <a:srgbClr val="00B050"/>
                </a:solidFill>
              </a:rPr>
              <a:t>2 attack, substitution does not compete with elimination.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610380"/>
            <a:ext cx="2543581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Tertiary Halides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08C32-CBBA-443D-B645-02792C352ADD}"/>
              </a:ext>
            </a:extLst>
          </p:cNvPr>
          <p:cNvSpPr/>
          <p:nvPr/>
        </p:nvSpPr>
        <p:spPr>
          <a:xfrm>
            <a:off x="623392" y="469513"/>
            <a:ext cx="6847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12F917-CBBE-43A2-B9C0-BF3E89E2EB37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Elimination versus Substitution </a:t>
            </a:r>
            <a:endParaRPr lang="en-US" sz="2800" b="1" dirty="0">
              <a:solidFill>
                <a:srgbClr val="FF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3392" y="1610380"/>
            <a:ext cx="2805608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Primary Halides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94496" y="2057400"/>
            <a:ext cx="108144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Only the </a:t>
            </a:r>
            <a:r>
              <a:rPr lang="en-US" sz="2400" i="1" dirty="0"/>
              <a:t>S</a:t>
            </a:r>
            <a:r>
              <a:rPr lang="en-US" sz="2400" i="1" baseline="-25000" dirty="0"/>
              <a:t>N</a:t>
            </a:r>
            <a:r>
              <a:rPr lang="en-US" sz="2400" i="1" dirty="0"/>
              <a:t>2</a:t>
            </a:r>
            <a:r>
              <a:rPr lang="en-US" sz="2400" dirty="0"/>
              <a:t> and </a:t>
            </a:r>
            <a:r>
              <a:rPr lang="en-US" sz="2400" i="1" dirty="0"/>
              <a:t>E2</a:t>
            </a:r>
            <a:r>
              <a:rPr lang="en-US" sz="2400" dirty="0"/>
              <a:t> mechanisms are possible, </a:t>
            </a:r>
            <a:r>
              <a:rPr lang="en-US" sz="2200" i="1" dirty="0"/>
              <a:t>because ionization to a primary carbocation, the first step required for the S</a:t>
            </a:r>
            <a:r>
              <a:rPr lang="en-US" sz="2200" i="1" baseline="-25000" dirty="0"/>
              <a:t>N</a:t>
            </a:r>
            <a:r>
              <a:rPr lang="en-US" sz="2200" i="1" dirty="0"/>
              <a:t>1 or E1 mechanisms, does not occur.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50397"/>
            <a:ext cx="8346295" cy="25958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4497" y="2819400"/>
            <a:ext cx="10781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most nucleophiles</a:t>
            </a:r>
            <a:r>
              <a:rPr lang="en-US" sz="2400" dirty="0"/>
              <a:t>, primary halides give mainly substitution products (</a:t>
            </a:r>
            <a:r>
              <a:rPr lang="en-US" sz="2400" i="1" dirty="0">
                <a:solidFill>
                  <a:srgbClr val="FF0000"/>
                </a:solidFill>
              </a:rPr>
              <a:t>S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i="1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Only with </a:t>
            </a:r>
            <a:r>
              <a:rPr lang="en-US" sz="2400" dirty="0">
                <a:solidFill>
                  <a:srgbClr val="FF0000"/>
                </a:solidFill>
              </a:rPr>
              <a:t>very bulky, strongly basic nucleophiles</a:t>
            </a:r>
            <a:r>
              <a:rPr lang="en-US" sz="2400" dirty="0"/>
              <a:t>, the </a:t>
            </a:r>
            <a:r>
              <a:rPr lang="en-US" sz="2400" i="1" dirty="0">
                <a:solidFill>
                  <a:srgbClr val="FF0000"/>
                </a:solidFill>
              </a:rPr>
              <a:t>E2</a:t>
            </a:r>
            <a:r>
              <a:rPr lang="en-US" sz="2400" dirty="0"/>
              <a:t> process is favored.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7D1D80-C813-4EAE-B633-ABA8ADB8B272}"/>
              </a:ext>
            </a:extLst>
          </p:cNvPr>
          <p:cNvSpPr/>
          <p:nvPr/>
        </p:nvSpPr>
        <p:spPr>
          <a:xfrm>
            <a:off x="623392" y="469513"/>
            <a:ext cx="6847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47CC79-802E-4307-AD45-6EF823AFE40B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Elimination versus Substitution </a:t>
            </a:r>
            <a:endParaRPr lang="en-US" sz="2800" b="1" dirty="0">
              <a:solidFill>
                <a:srgbClr val="FF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0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0282" y="1665745"/>
            <a:ext cx="3015056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Secondary Halides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1999" y="2188965"/>
            <a:ext cx="553616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All four mechanisms, </a:t>
            </a:r>
            <a:r>
              <a:rPr lang="en-US" sz="2200" i="1" dirty="0"/>
              <a:t>S</a:t>
            </a:r>
            <a:r>
              <a:rPr lang="en-US" sz="2200" i="1" baseline="-25000" dirty="0"/>
              <a:t>N</a:t>
            </a:r>
            <a:r>
              <a:rPr lang="en-US" sz="2200" i="1" dirty="0"/>
              <a:t>2</a:t>
            </a:r>
            <a:r>
              <a:rPr lang="en-US" sz="2200" dirty="0"/>
              <a:t> and </a:t>
            </a:r>
            <a:r>
              <a:rPr lang="en-US" sz="2200" i="1" dirty="0"/>
              <a:t>E2</a:t>
            </a:r>
            <a:r>
              <a:rPr lang="en-US" sz="2200" dirty="0"/>
              <a:t> as well as S</a:t>
            </a:r>
            <a:r>
              <a:rPr lang="en-US" sz="2200" baseline="-25000" dirty="0"/>
              <a:t>N</a:t>
            </a:r>
            <a:r>
              <a:rPr lang="en-US" sz="2200" dirty="0"/>
              <a:t>1 and E1, are possible.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The product composition is sensitive to the nucleophile (its strength as a nucleophile and as a base) and to the reaction conditions (solvent, temperature).</a:t>
            </a:r>
          </a:p>
          <a:p>
            <a:pPr marL="688975" indent="-34131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rgbClr val="FF0000"/>
                </a:solidFill>
              </a:rPr>
              <a:t>S</a:t>
            </a:r>
            <a:r>
              <a:rPr lang="en-US" sz="2200" i="1" baseline="-25000" dirty="0">
                <a:solidFill>
                  <a:srgbClr val="FF0000"/>
                </a:solidFill>
              </a:rPr>
              <a:t>N</a:t>
            </a:r>
            <a:r>
              <a:rPr lang="en-US" sz="2200" i="1" dirty="0">
                <a:solidFill>
                  <a:srgbClr val="FF0000"/>
                </a:solidFill>
              </a:rPr>
              <a:t>2</a:t>
            </a:r>
            <a:r>
              <a:rPr lang="en-US" sz="2200" dirty="0"/>
              <a:t> is favored with </a:t>
            </a:r>
            <a:r>
              <a:rPr lang="en-US" sz="2200" dirty="0">
                <a:solidFill>
                  <a:srgbClr val="FF0000"/>
                </a:solidFill>
              </a:rPr>
              <a:t>stronger nucleophiles </a:t>
            </a:r>
            <a:r>
              <a:rPr lang="en-US" sz="2200" dirty="0"/>
              <a:t>that are </a:t>
            </a:r>
            <a:r>
              <a:rPr lang="en-US" sz="2200" dirty="0">
                <a:solidFill>
                  <a:srgbClr val="FF0000"/>
                </a:solidFill>
              </a:rPr>
              <a:t>not strong bases</a:t>
            </a:r>
            <a:r>
              <a:rPr lang="en-US" sz="2200" dirty="0"/>
              <a:t>.</a:t>
            </a:r>
          </a:p>
          <a:p>
            <a:pPr marL="688975" indent="-34131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rgbClr val="FF0000"/>
                </a:solidFill>
              </a:rPr>
              <a:t>S</a:t>
            </a:r>
            <a:r>
              <a:rPr lang="en-US" sz="2200" i="1" baseline="-25000" dirty="0">
                <a:solidFill>
                  <a:srgbClr val="FF0000"/>
                </a:solidFill>
              </a:rPr>
              <a:t>N</a:t>
            </a:r>
            <a:r>
              <a:rPr lang="en-US" sz="2200" i="1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is favored with </a:t>
            </a:r>
            <a:r>
              <a:rPr lang="en-US" sz="2200" dirty="0">
                <a:solidFill>
                  <a:srgbClr val="FF0000"/>
                </a:solidFill>
              </a:rPr>
              <a:t>weaker nucleophiles </a:t>
            </a:r>
            <a:r>
              <a:rPr lang="en-US" sz="2200" dirty="0"/>
              <a:t>in </a:t>
            </a:r>
            <a:r>
              <a:rPr lang="en-US" sz="2200" dirty="0">
                <a:solidFill>
                  <a:srgbClr val="FF0000"/>
                </a:solidFill>
              </a:rPr>
              <a:t>polar solvents</a:t>
            </a:r>
            <a:r>
              <a:rPr lang="en-US" sz="2200" dirty="0"/>
              <a:t>.</a:t>
            </a:r>
          </a:p>
          <a:p>
            <a:pPr marL="688975" indent="-34131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rgbClr val="FF0000"/>
                </a:solidFill>
              </a:rPr>
              <a:t>E2</a:t>
            </a:r>
            <a:r>
              <a:rPr lang="en-US" sz="2200" dirty="0"/>
              <a:t> is favored by </a:t>
            </a:r>
            <a:r>
              <a:rPr lang="en-US" sz="2200" dirty="0">
                <a:solidFill>
                  <a:srgbClr val="FF0000"/>
                </a:solidFill>
              </a:rPr>
              <a:t>strong bases</a:t>
            </a:r>
            <a:r>
              <a:rPr lang="en-US" sz="22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948" y="2329191"/>
            <a:ext cx="5580906" cy="350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116850-7B8D-4F6E-A847-AF05FAB8DB4F}"/>
              </a:ext>
            </a:extLst>
          </p:cNvPr>
          <p:cNvSpPr/>
          <p:nvPr/>
        </p:nvSpPr>
        <p:spPr>
          <a:xfrm>
            <a:off x="623392" y="469513"/>
            <a:ext cx="6847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B911C9-83D0-4710-9086-0E0121903744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Elimination versus Substitution </a:t>
            </a:r>
            <a:endParaRPr lang="en-US" sz="2800" b="1" dirty="0">
              <a:solidFill>
                <a:srgbClr val="FF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683603"/>
            <a:ext cx="10841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cs typeface="Calibri" pitchFamily="34" charset="0"/>
              </a:rPr>
              <a:t>Most organic chlorides, bromides, and iodides react with certain metals to give </a:t>
            </a:r>
            <a:r>
              <a:rPr lang="en-US" sz="2400" dirty="0" err="1">
                <a:solidFill>
                  <a:srgbClr val="FF0000"/>
                </a:solidFill>
                <a:cs typeface="Calibri" pitchFamily="34" charset="0"/>
              </a:rPr>
              <a:t>organometallic</a:t>
            </a:r>
            <a:r>
              <a:rPr lang="en-US" sz="2400" dirty="0">
                <a:solidFill>
                  <a:srgbClr val="FF0000"/>
                </a:solidFill>
                <a:cs typeface="Calibri" pitchFamily="34" charset="0"/>
              </a:rPr>
              <a:t> compounds</a:t>
            </a:r>
            <a:r>
              <a:rPr lang="en-US" sz="2400" dirty="0">
                <a:cs typeface="Calibri" pitchFamily="34" charset="0"/>
              </a:rPr>
              <a:t>, molecules with </a:t>
            </a:r>
            <a:r>
              <a:rPr lang="en-US" sz="2400" dirty="0">
                <a:solidFill>
                  <a:srgbClr val="00B050"/>
                </a:solidFill>
                <a:cs typeface="Calibri" pitchFamily="34" charset="0"/>
              </a:rPr>
              <a:t>carbon-metal bonds</a:t>
            </a:r>
            <a:r>
              <a:rPr lang="en-US" sz="2400" dirty="0">
                <a:cs typeface="Calibri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2521803"/>
            <a:ext cx="10841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Grignard reagents </a:t>
            </a:r>
            <a:r>
              <a:rPr lang="en-US" sz="2400" dirty="0">
                <a:cs typeface="Calibri" pitchFamily="34" charset="0"/>
              </a:rPr>
              <a:t>are obtained by the reaction of alkyl or aryl halides with metallic magnesium in dry ether as the solvent.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3348335"/>
            <a:ext cx="332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0070C0"/>
                </a:solidFill>
                <a:cs typeface="Calibri" pitchFamily="34" charset="0"/>
              </a:rPr>
              <a:t>General reaction </a:t>
            </a:r>
            <a:endParaRPr lang="en-US" sz="2400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2281" y="5105400"/>
            <a:ext cx="2408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cs typeface="Calibri" pitchFamily="34" charset="0"/>
              </a:rPr>
              <a:t>Specific example </a:t>
            </a:r>
            <a:endParaRPr lang="en-US" sz="2400" dirty="0">
              <a:cs typeface="Calibri" pitchFamily="34" charset="0"/>
            </a:endParaRPr>
          </a:p>
        </p:txBody>
      </p:sp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58" y="3810000"/>
            <a:ext cx="7027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6989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31" y="5567065"/>
            <a:ext cx="6349754" cy="98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44F6A3E-D07B-44BE-B33A-3263D85C6408}"/>
              </a:ext>
            </a:extLst>
          </p:cNvPr>
          <p:cNvSpPr/>
          <p:nvPr/>
        </p:nvSpPr>
        <p:spPr>
          <a:xfrm>
            <a:off x="623392" y="469513"/>
            <a:ext cx="6727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9D402-85B3-40F6-9F74-3F9F088191C5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C) Formation of Organometallic Compounds</a:t>
            </a:r>
          </a:p>
        </p:txBody>
      </p:sp>
    </p:spTree>
    <p:extLst>
      <p:ext uri="{BB962C8B-B14F-4D97-AF65-F5344CB8AC3E}">
        <p14:creationId xmlns:p14="http://schemas.microsoft.com/office/powerpoint/2010/main" val="16882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3392" y="2971800"/>
            <a:ext cx="561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Alkyl halides</a:t>
            </a:r>
            <a:r>
              <a:rPr lang="en-US" sz="2400" b="1" i="1" dirty="0">
                <a:cs typeface="Calibri" pitchFamily="34" charset="0"/>
              </a:rPr>
              <a:t>, </a:t>
            </a:r>
            <a:r>
              <a:rPr lang="en-US" sz="2400" dirty="0">
                <a:cs typeface="Calibri" pitchFamily="34" charset="0"/>
              </a:rPr>
              <a:t>R-X.</a:t>
            </a:r>
            <a:endParaRPr lang="en-US" sz="2400" b="1" dirty="0"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392" y="4038600"/>
            <a:ext cx="11361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cs typeface="Calibri" pitchFamily="34" charset="0"/>
              </a:rPr>
              <a:t>Depending on the type of carbon to which the halogen is attached, </a:t>
            </a: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Alkyl halides</a:t>
            </a:r>
            <a:r>
              <a:rPr lang="en-US" sz="2400" dirty="0">
                <a:cs typeface="Calibri" pitchFamily="34" charset="0"/>
              </a:rPr>
              <a:t> are subdivided into; </a:t>
            </a:r>
            <a:r>
              <a:rPr lang="en-US" sz="2400" b="1" i="1" dirty="0">
                <a:solidFill>
                  <a:srgbClr val="00B050"/>
                </a:solidFill>
                <a:cs typeface="Calibri" pitchFamily="34" charset="0"/>
              </a:rPr>
              <a:t>primary (1°)</a:t>
            </a:r>
            <a:r>
              <a:rPr lang="en-US" sz="2400" b="1" i="1" dirty="0">
                <a:cs typeface="Calibri" pitchFamily="34" charset="0"/>
              </a:rPr>
              <a:t>, </a:t>
            </a:r>
            <a:r>
              <a:rPr lang="en-US" sz="2400" b="1" i="1" dirty="0">
                <a:solidFill>
                  <a:srgbClr val="7030A0"/>
                </a:solidFill>
                <a:cs typeface="Calibri" pitchFamily="34" charset="0"/>
              </a:rPr>
              <a:t>secondary (2°)</a:t>
            </a:r>
            <a:r>
              <a:rPr lang="en-US" sz="2400" b="1" i="1" dirty="0">
                <a:cs typeface="Calibri" pitchFamily="34" charset="0"/>
              </a:rPr>
              <a:t>, or </a:t>
            </a:r>
            <a:r>
              <a:rPr lang="en-US" sz="2400" b="1" i="1" dirty="0">
                <a:solidFill>
                  <a:srgbClr val="0070C0"/>
                </a:solidFill>
                <a:cs typeface="Calibri" pitchFamily="34" charset="0"/>
              </a:rPr>
              <a:t>tertiary (3°)</a:t>
            </a:r>
            <a:r>
              <a:rPr lang="en-US" sz="2400" b="1" i="1" dirty="0">
                <a:cs typeface="Calibri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31" y="4908931"/>
            <a:ext cx="4469466" cy="1688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6181" r="4651" b="56547"/>
          <a:stretch/>
        </p:blipFill>
        <p:spPr>
          <a:xfrm>
            <a:off x="4038600" y="1140975"/>
            <a:ext cx="4826972" cy="16117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24400" y="3413353"/>
            <a:ext cx="2799486" cy="320447"/>
            <a:chOff x="4681692" y="3772867"/>
            <a:chExt cx="2855772" cy="4784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61" t="62616" r="4000" b="23000"/>
            <a:stretch/>
          </p:blipFill>
          <p:spPr>
            <a:xfrm>
              <a:off x="5861892" y="3772867"/>
              <a:ext cx="1675572" cy="4784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0" t="38000" r="39762" b="47297"/>
            <a:stretch/>
          </p:blipFill>
          <p:spPr>
            <a:xfrm>
              <a:off x="4681692" y="3785719"/>
              <a:ext cx="665137" cy="46556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65C2A9-50E1-4161-B97D-739E00302813}"/>
              </a:ext>
            </a:extLst>
          </p:cNvPr>
          <p:cNvSpPr/>
          <p:nvPr/>
        </p:nvSpPr>
        <p:spPr>
          <a:xfrm>
            <a:off x="623392" y="469513"/>
            <a:ext cx="10013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Classes and Nomenclature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9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43000" y="1748135"/>
            <a:ext cx="10841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Grignard reagents </a:t>
            </a:r>
            <a:r>
              <a:rPr lang="en-US" sz="2400" dirty="0">
                <a:cs typeface="Calibri" pitchFamily="34" charset="0"/>
              </a:rPr>
              <a:t>react readily with any source of protons to give hydrocarbons.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6618016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ABB91C-2C0E-4863-B8E3-6ED4F10DCE02}"/>
              </a:ext>
            </a:extLst>
          </p:cNvPr>
          <p:cNvSpPr/>
          <p:nvPr/>
        </p:nvSpPr>
        <p:spPr>
          <a:xfrm>
            <a:off x="623392" y="469513"/>
            <a:ext cx="6727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01F210-1CA4-40B6-BCC6-2A92A4A567BD}"/>
              </a:ext>
            </a:extLst>
          </p:cNvPr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C) Formation of Organometallic Compounds</a:t>
            </a:r>
          </a:p>
        </p:txBody>
      </p:sp>
    </p:spTree>
    <p:extLst>
      <p:ext uri="{BB962C8B-B14F-4D97-AF65-F5344CB8AC3E}">
        <p14:creationId xmlns:p14="http://schemas.microsoft.com/office/powerpoint/2010/main" val="12135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3392" y="1267738"/>
            <a:ext cx="1136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 err="1">
                <a:solidFill>
                  <a:srgbClr val="FF0000"/>
                </a:solidFill>
                <a:cs typeface="Calibri" pitchFamily="34" charset="0"/>
              </a:rPr>
              <a:t>Vinylic</a:t>
            </a: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 halides; </a:t>
            </a:r>
            <a:r>
              <a:rPr lang="en-US" sz="2000" i="1" dirty="0">
                <a:cs typeface="Calibri" pitchFamily="34" charset="0"/>
              </a:rPr>
              <a:t>A halogen attached directly to a doubly bonded carbon.</a:t>
            </a:r>
          </a:p>
        </p:txBody>
      </p:sp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10871"/>
            <a:ext cx="3429000" cy="100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23392" y="2813428"/>
            <a:ext cx="11361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Allylic halides; </a:t>
            </a:r>
            <a:r>
              <a:rPr lang="en-US" sz="2400" i="1" dirty="0">
                <a:cs typeface="Calibri" pitchFamily="34" charset="0"/>
              </a:rPr>
              <a:t>The halogen attached to a carbon next to a doubly bonded carbon</a:t>
            </a:r>
            <a:r>
              <a:rPr lang="en-US" sz="2800" i="1" dirty="0">
                <a:cs typeface="Calibri" pitchFamily="34" charset="0"/>
              </a:rPr>
              <a:t>.</a:t>
            </a:r>
          </a:p>
        </p:txBody>
      </p:sp>
      <p:pic>
        <p:nvPicPr>
          <p:cNvPr id="1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86570"/>
            <a:ext cx="7543800" cy="107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23391" y="4872335"/>
            <a:ext cx="1136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Aryl halides, </a:t>
            </a:r>
            <a:r>
              <a:rPr lang="en-US" sz="2400" b="1" i="1" dirty="0" err="1">
                <a:solidFill>
                  <a:srgbClr val="FF0000"/>
                </a:solidFill>
                <a:cs typeface="Calibri" pitchFamily="34" charset="0"/>
              </a:rPr>
              <a:t>Ar</a:t>
            </a: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-X; </a:t>
            </a:r>
            <a:r>
              <a:rPr lang="en-US" sz="2400" i="1" dirty="0">
                <a:cs typeface="Calibri" pitchFamily="34" charset="0"/>
              </a:rPr>
              <a:t>The halogen is directly attached to an aromatic ring.</a:t>
            </a:r>
          </a:p>
        </p:txBody>
      </p:sp>
      <p:pic>
        <p:nvPicPr>
          <p:cNvPr id="21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39415"/>
            <a:ext cx="2895600" cy="96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6B0CCC-10AA-440C-87BB-FB1CCEABE1B0}"/>
              </a:ext>
            </a:extLst>
          </p:cNvPr>
          <p:cNvSpPr/>
          <p:nvPr/>
        </p:nvSpPr>
        <p:spPr>
          <a:xfrm>
            <a:off x="623392" y="469513"/>
            <a:ext cx="10013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Classes and Nomenclature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1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3392" y="1219200"/>
            <a:ext cx="1136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Benzylic halides,  </a:t>
            </a:r>
            <a:r>
              <a:rPr lang="en-US" sz="2400" b="1" i="1" dirty="0" err="1">
                <a:solidFill>
                  <a:srgbClr val="FF0000"/>
                </a:solidFill>
                <a:cs typeface="Calibri" pitchFamily="34" charset="0"/>
              </a:rPr>
              <a:t>Ar</a:t>
            </a: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-C-X; </a:t>
            </a:r>
            <a:r>
              <a:rPr lang="en-US" sz="2400" dirty="0">
                <a:cs typeface="Calibri" pitchFamily="34" charset="0"/>
              </a:rPr>
              <a:t>The halogen </a:t>
            </a:r>
            <a:r>
              <a:rPr lang="en-US" sz="2400" i="1" dirty="0">
                <a:cs typeface="Calibri" pitchFamily="34" charset="0"/>
              </a:rPr>
              <a:t>one carbon away </a:t>
            </a:r>
            <a:r>
              <a:rPr lang="en-US" sz="2400" dirty="0">
                <a:cs typeface="Calibri" pitchFamily="34" charset="0"/>
              </a:rPr>
              <a:t>from an aromatic ring.</a:t>
            </a:r>
          </a:p>
        </p:txBody>
      </p:sp>
      <p:pic>
        <p:nvPicPr>
          <p:cNvPr id="11" name="Picture 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7"/>
          <a:stretch/>
        </p:blipFill>
        <p:spPr bwMode="auto">
          <a:xfrm>
            <a:off x="5562600" y="1722720"/>
            <a:ext cx="1447800" cy="105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44573"/>
              </p:ext>
            </p:extLst>
          </p:nvPr>
        </p:nvGraphicFramePr>
        <p:xfrm>
          <a:off x="2057400" y="2918480"/>
          <a:ext cx="7770813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622480" imgH="1095480" progId="ChemDraw.Document.6.0">
                  <p:embed/>
                </p:oleObj>
              </mc:Choice>
              <mc:Fallback>
                <p:oleObj name="CS ChemDraw Drawing" r:id="rId3" imgW="5622480" imgH="1095480" progId="ChemDraw.Document.6.0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18480"/>
                        <a:ext cx="7770813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778588"/>
              </p:ext>
            </p:extLst>
          </p:nvPr>
        </p:nvGraphicFramePr>
        <p:xfrm>
          <a:off x="2057400" y="4563428"/>
          <a:ext cx="8404225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6343560" imgH="1629360" progId="ChemDraw.Document.6.0">
                  <p:embed/>
                </p:oleObj>
              </mc:Choice>
              <mc:Fallback>
                <p:oleObj name="CS ChemDraw Drawing" r:id="rId5" imgW="6343560" imgH="1629360" progId="ChemDraw.Document.6.0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63428"/>
                        <a:ext cx="8404225" cy="215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4708737-0C68-4886-9B4B-B246517E4E1B}"/>
              </a:ext>
            </a:extLst>
          </p:cNvPr>
          <p:cNvSpPr/>
          <p:nvPr/>
        </p:nvSpPr>
        <p:spPr>
          <a:xfrm>
            <a:off x="623392" y="469513"/>
            <a:ext cx="10013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Classes and Nomenclature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18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1657290"/>
            <a:ext cx="10917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FF0000"/>
                </a:solidFill>
                <a:cs typeface="Calibri" pitchFamily="34" charset="0"/>
              </a:rPr>
              <a:t>All organic halides </a:t>
            </a:r>
            <a:r>
              <a:rPr lang="en-US" sz="2000" i="1" dirty="0">
                <a:cs typeface="Calibri" pitchFamily="34" charset="0"/>
              </a:rPr>
              <a:t>are </a:t>
            </a:r>
            <a:r>
              <a:rPr lang="en-US" sz="2000" i="1" dirty="0">
                <a:solidFill>
                  <a:srgbClr val="00B050"/>
                </a:solidFill>
                <a:cs typeface="Calibri" pitchFamily="34" charset="0"/>
              </a:rPr>
              <a:t>insoluble in water </a:t>
            </a:r>
            <a:r>
              <a:rPr lang="en-US" sz="2000" i="1" dirty="0">
                <a:cs typeface="Calibri" pitchFamily="34" charset="0"/>
              </a:rPr>
              <a:t>and </a:t>
            </a:r>
            <a:r>
              <a:rPr lang="en-US" sz="2000" i="1" dirty="0">
                <a:solidFill>
                  <a:srgbClr val="00B050"/>
                </a:solidFill>
                <a:cs typeface="Calibri" pitchFamily="34" charset="0"/>
              </a:rPr>
              <a:t>soluble in common organic solvents </a:t>
            </a:r>
            <a:r>
              <a:rPr lang="en-US" sz="2000" i="1" dirty="0">
                <a:cs typeface="Calibri" pitchFamily="34" charset="0"/>
              </a:rPr>
              <a:t>(benzene, ether).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392" y="1230123"/>
            <a:ext cx="1688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  <a:cs typeface="Calibri" pitchFamily="34" charset="0"/>
              </a:rPr>
              <a:t>Solubility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392" y="2133600"/>
            <a:ext cx="2577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  <a:cs typeface="Calibri" pitchFamily="34" charset="0"/>
              </a:rPr>
              <a:t>Boiling points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2514600"/>
            <a:ext cx="10917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cs typeface="Calibri" pitchFamily="34" charset="0"/>
              </a:rPr>
              <a:t>Within a series of halides, </a:t>
            </a:r>
            <a:r>
              <a:rPr lang="en-US" sz="2000" i="1" dirty="0">
                <a:cs typeface="Calibri" pitchFamily="34" charset="0"/>
              </a:rPr>
              <a:t>the boiling points increase with increasing molecular weights.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4600" y="2895600"/>
            <a:ext cx="7175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  <a:cs typeface="Calibri" pitchFamily="34" charset="0"/>
              </a:rPr>
              <a:t>Therefore, the boiling points increase in the order F &lt; Cl &lt;Br &lt; 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800" y="4171890"/>
            <a:ext cx="10917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cs typeface="Calibri" pitchFamily="34" charset="0"/>
              </a:rPr>
              <a:t>Within a homologous series, </a:t>
            </a:r>
            <a:r>
              <a:rPr lang="en-US" sz="2000" i="1" dirty="0">
                <a:cs typeface="Calibri" pitchFamily="34" charset="0"/>
              </a:rPr>
              <a:t>the boiling points also increase regularly with molecular weights.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5105400"/>
            <a:ext cx="10917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cs typeface="Calibri" pitchFamily="34" charset="0"/>
              </a:rPr>
              <a:t>Within a series of isomers, </a:t>
            </a:r>
            <a:r>
              <a:rPr lang="en-US" sz="2000" i="1" dirty="0">
                <a:cs typeface="Calibri" pitchFamily="34" charset="0"/>
              </a:rPr>
              <a:t>the straight-chain compound has the highest boiling point, and the most branched isomer the lowest boiling point. </a:t>
            </a:r>
          </a:p>
        </p:txBody>
      </p:sp>
      <p:pic>
        <p:nvPicPr>
          <p:cNvPr id="19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13746"/>
            <a:ext cx="7317734" cy="74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74670"/>
            <a:ext cx="4114800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00" y="5847985"/>
            <a:ext cx="2956334" cy="95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011E0FD-DAF3-4FD2-8CA0-6DDAD507675C}"/>
              </a:ext>
            </a:extLst>
          </p:cNvPr>
          <p:cNvSpPr/>
          <p:nvPr/>
        </p:nvSpPr>
        <p:spPr>
          <a:xfrm>
            <a:off x="623392" y="469513"/>
            <a:ext cx="8537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Physical Properties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9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23392" y="1076980"/>
            <a:ext cx="6210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1) Direct halogenation of hydrocarbons.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8671" y="1728260"/>
            <a:ext cx="6037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a) Halogenation of alkanes: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Alkyl halides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02112" y="2753864"/>
            <a:ext cx="6020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b) Halogenation of alkenes: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Allyl halides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2967" y="3810000"/>
            <a:ext cx="721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c) Halogenation of alkyl benzenes: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Benzyl halides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03731" y="5257800"/>
            <a:ext cx="6419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d) Halogenation of aromatic ring: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Aryl halides</a:t>
            </a:r>
          </a:p>
        </p:txBody>
      </p:sp>
      <p:pic>
        <p:nvPicPr>
          <p:cNvPr id="28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82" y="2215883"/>
            <a:ext cx="5403683" cy="44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81" y="3295764"/>
            <a:ext cx="5403683" cy="3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38" y="4271665"/>
            <a:ext cx="495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38" y="5822374"/>
            <a:ext cx="4953000" cy="76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6E5ED8-0478-4560-9C70-98DF293D495A}"/>
              </a:ext>
            </a:extLst>
          </p:cNvPr>
          <p:cNvSpPr/>
          <p:nvPr/>
        </p:nvSpPr>
        <p:spPr>
          <a:xfrm>
            <a:off x="623392" y="469513"/>
            <a:ext cx="7134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Preparation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6002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a) Addition of HX to alkenes: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Alkyl halides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2918691"/>
            <a:ext cx="5719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b) Addition of HX to alkynes: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Vinyl halides</a:t>
            </a: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3" y="2045497"/>
            <a:ext cx="4574331" cy="7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4" y="3405903"/>
            <a:ext cx="4579349" cy="60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91" y="4698519"/>
            <a:ext cx="5104847" cy="108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29" y="6096000"/>
            <a:ext cx="514894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44F3FD-6B92-485E-AD13-63564524A57A}"/>
              </a:ext>
            </a:extLst>
          </p:cNvPr>
          <p:cNvSpPr/>
          <p:nvPr/>
        </p:nvSpPr>
        <p:spPr>
          <a:xfrm>
            <a:off x="623392" y="1076980"/>
            <a:ext cx="7453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2) Addition of HX to unsaturated hydrocarbons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E39B26-BFE2-4C23-9A61-AE3D3752F490}"/>
              </a:ext>
            </a:extLst>
          </p:cNvPr>
          <p:cNvSpPr/>
          <p:nvPr/>
        </p:nvSpPr>
        <p:spPr>
          <a:xfrm>
            <a:off x="623392" y="469513"/>
            <a:ext cx="7134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Preparation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5C24C6-2612-4733-8E3C-E6ADC33E5E0D}"/>
              </a:ext>
            </a:extLst>
          </p:cNvPr>
          <p:cNvSpPr/>
          <p:nvPr/>
        </p:nvSpPr>
        <p:spPr>
          <a:xfrm>
            <a:off x="623392" y="4124980"/>
            <a:ext cx="7294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3) Conversion of alcohols: Alkyl halides</a:t>
            </a:r>
          </a:p>
        </p:txBody>
      </p:sp>
    </p:spTree>
    <p:extLst>
      <p:ext uri="{BB962C8B-B14F-4D97-AF65-F5344CB8AC3E}">
        <p14:creationId xmlns:p14="http://schemas.microsoft.com/office/powerpoint/2010/main" val="5965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3392" y="1115844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A) Nucleophilic substitution (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) reactions.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392" y="2616097"/>
            <a:ext cx="698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B) Elimination (E) reactions.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7368" y="3082451"/>
            <a:ext cx="10025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cs typeface="Calibri" pitchFamily="34" charset="0"/>
              </a:rPr>
              <a:t>Those that involve the loss of HX from the halide.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55192" y="5712556"/>
            <a:ext cx="10027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cs typeface="Calibri" pitchFamily="34" charset="0"/>
              </a:rPr>
              <a:t>Those that involve reaction with certain metals.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3392" y="5242182"/>
            <a:ext cx="698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C) Formation of organometallic compounds.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r="2740" b="9360"/>
          <a:stretch/>
        </p:blipFill>
        <p:spPr bwMode="auto">
          <a:xfrm>
            <a:off x="4179392" y="3429001"/>
            <a:ext cx="6316331" cy="185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5192" y="1597756"/>
            <a:ext cx="11146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Alkyl halides undergo </a:t>
            </a:r>
            <a:r>
              <a:rPr lang="en-US" sz="2400" b="1" dirty="0">
                <a:solidFill>
                  <a:srgbClr val="0066FF"/>
                </a:solidFill>
              </a:rPr>
              <a:t>nucleophilic substitution reactions</a:t>
            </a:r>
            <a:r>
              <a:rPr lang="en-US" sz="2400" dirty="0">
                <a:solidFill>
                  <a:srgbClr val="000000"/>
                </a:solidFill>
              </a:rPr>
              <a:t>, in which a nucleophile displaces the halide </a:t>
            </a:r>
            <a:r>
              <a:rPr lang="en-US" sz="2400" b="1" dirty="0">
                <a:solidFill>
                  <a:srgbClr val="0066FF"/>
                </a:solidFill>
              </a:rPr>
              <a:t>leaving group </a:t>
            </a:r>
            <a:r>
              <a:rPr lang="en-US" sz="2400" dirty="0">
                <a:solidFill>
                  <a:srgbClr val="000000"/>
                </a:solidFill>
              </a:rPr>
              <a:t>from the alkyl halide </a:t>
            </a:r>
            <a:r>
              <a:rPr lang="en-US" sz="2400" b="1" dirty="0">
                <a:solidFill>
                  <a:srgbClr val="0066FF"/>
                </a:solidFill>
              </a:rPr>
              <a:t>substrate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76AE9B-8498-45B0-80EA-59EB6E9D9988}"/>
              </a:ext>
            </a:extLst>
          </p:cNvPr>
          <p:cNvSpPr/>
          <p:nvPr/>
        </p:nvSpPr>
        <p:spPr>
          <a:xfrm>
            <a:off x="623392" y="469513"/>
            <a:ext cx="6727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Tw Cen MT" pitchFamily="34" charset="0"/>
              </a:rPr>
              <a:t>Reactions of Halogen Compounds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8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 presentation</Template>
  <TotalTime>0</TotalTime>
  <Words>1754</Words>
  <Application>Microsoft Office PowerPoint</Application>
  <PresentationFormat>شاشة عريضة</PresentationFormat>
  <Paragraphs>192</Paragraphs>
  <Slides>30</Slides>
  <Notes>2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41" baseType="lpstr">
      <vt:lpstr>Arial</vt:lpstr>
      <vt:lpstr>Calibri</vt:lpstr>
      <vt:lpstr>Courier New</vt:lpstr>
      <vt:lpstr>Franklin Gothic Book</vt:lpstr>
      <vt:lpstr>Franklin Gothic Medium</vt:lpstr>
      <vt:lpstr>Tw Cen MT</vt:lpstr>
      <vt:lpstr>Tw Cen MT Condensed</vt:lpstr>
      <vt:lpstr>Wingdings</vt:lpstr>
      <vt:lpstr>Wingdings 2</vt:lpstr>
      <vt:lpstr>Trek</vt:lpstr>
      <vt:lpstr>CS ChemDraw Drawing</vt:lpstr>
      <vt:lpstr>Chemistry Department, College of Science, King Saud University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2018-01-06T12:05:08Z</dcterms:created>
  <dcterms:modified xsi:type="dcterms:W3CDTF">2025-08-22T03:25:39Z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