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1"/>
  </p:notesMasterIdLst>
  <p:handoutMasterIdLst>
    <p:handoutMasterId r:id="rId32"/>
  </p:handoutMasterIdLst>
  <p:sldIdLst>
    <p:sldId id="334" r:id="rId3"/>
    <p:sldId id="289" r:id="rId4"/>
    <p:sldId id="290" r:id="rId5"/>
    <p:sldId id="291"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Lst>
  <p:sldSz cx="9144000" cy="6858000" type="screen4x3"/>
  <p:notesSz cx="7053263" cy="9356725"/>
  <p:defaultTextStyle>
    <a:defPPr>
      <a:defRPr lang="ko-KR"/>
    </a:defPPr>
    <a:lvl1pPr algn="ctr"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ctr"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ctr"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ctr"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ctr"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r" defTabSz="914400" rtl="1" eaLnBrk="1" latinLnBrk="0" hangingPunct="1">
      <a:defRPr kumimoji="1" kern="1200">
        <a:solidFill>
          <a:schemeClr val="tx1"/>
        </a:solidFill>
        <a:latin typeface="굴림" pitchFamily="50" charset="-127"/>
        <a:ea typeface="굴림" pitchFamily="50" charset="-127"/>
        <a:cs typeface="+mn-cs"/>
      </a:defRPr>
    </a:lvl6pPr>
    <a:lvl7pPr marL="2743200" algn="r" defTabSz="914400" rtl="1" eaLnBrk="1" latinLnBrk="0" hangingPunct="1">
      <a:defRPr kumimoji="1" kern="1200">
        <a:solidFill>
          <a:schemeClr val="tx1"/>
        </a:solidFill>
        <a:latin typeface="굴림" pitchFamily="50" charset="-127"/>
        <a:ea typeface="굴림" pitchFamily="50" charset="-127"/>
        <a:cs typeface="+mn-cs"/>
      </a:defRPr>
    </a:lvl7pPr>
    <a:lvl8pPr marL="3200400" algn="r" defTabSz="914400" rtl="1" eaLnBrk="1" latinLnBrk="0" hangingPunct="1">
      <a:defRPr kumimoji="1" kern="1200">
        <a:solidFill>
          <a:schemeClr val="tx1"/>
        </a:solidFill>
        <a:latin typeface="굴림" pitchFamily="50" charset="-127"/>
        <a:ea typeface="굴림" pitchFamily="50" charset="-127"/>
        <a:cs typeface="+mn-cs"/>
      </a:defRPr>
    </a:lvl8pPr>
    <a:lvl9pPr marL="3657600" algn="r" defTabSz="914400" rtl="1" eaLnBrk="1" latinLnBrk="0"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4C4"/>
    <a:srgbClr val="FFFFCC"/>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4660"/>
  </p:normalViewPr>
  <p:slideViewPr>
    <p:cSldViewPr>
      <p:cViewPr varScale="1">
        <p:scale>
          <a:sx n="88" d="100"/>
          <a:sy n="88" d="100"/>
        </p:scale>
        <p:origin x="-10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3996849" y="0"/>
            <a:ext cx="3056414" cy="467836"/>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r">
              <a:defRPr sz="1200"/>
            </a:lvl1pPr>
          </a:lstStyle>
          <a:p>
            <a:endParaRPr lang="en-US"/>
          </a:p>
        </p:txBody>
      </p:sp>
      <p:sp>
        <p:nvSpPr>
          <p:cNvPr id="99331" name="Rectangle 3"/>
          <p:cNvSpPr>
            <a:spLocks noGrp="1" noChangeArrowheads="1"/>
          </p:cNvSpPr>
          <p:nvPr>
            <p:ph type="dt" sz="quarter" idx="1"/>
          </p:nvPr>
        </p:nvSpPr>
        <p:spPr bwMode="auto">
          <a:xfrm>
            <a:off x="1633" y="0"/>
            <a:ext cx="3056414" cy="467836"/>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l">
              <a:defRPr sz="1200"/>
            </a:lvl1pPr>
          </a:lstStyle>
          <a:p>
            <a:endParaRPr lang="en-US"/>
          </a:p>
        </p:txBody>
      </p:sp>
      <p:sp>
        <p:nvSpPr>
          <p:cNvPr id="99332" name="Rectangle 4"/>
          <p:cNvSpPr>
            <a:spLocks noGrp="1" noChangeArrowheads="1"/>
          </p:cNvSpPr>
          <p:nvPr>
            <p:ph type="ftr" sz="quarter" idx="2"/>
          </p:nvPr>
        </p:nvSpPr>
        <p:spPr bwMode="auto">
          <a:xfrm>
            <a:off x="3996849" y="8887265"/>
            <a:ext cx="3056414" cy="467836"/>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r">
              <a:defRPr sz="1200"/>
            </a:lvl1pPr>
          </a:lstStyle>
          <a:p>
            <a:endParaRPr lang="en-US"/>
          </a:p>
        </p:txBody>
      </p:sp>
      <p:sp>
        <p:nvSpPr>
          <p:cNvPr id="99333" name="Rectangle 5"/>
          <p:cNvSpPr>
            <a:spLocks noGrp="1" noChangeArrowheads="1"/>
          </p:cNvSpPr>
          <p:nvPr>
            <p:ph type="sldNum" sz="quarter" idx="3"/>
          </p:nvPr>
        </p:nvSpPr>
        <p:spPr bwMode="auto">
          <a:xfrm>
            <a:off x="1633" y="8887265"/>
            <a:ext cx="3056414" cy="467836"/>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l">
              <a:defRPr sz="1200"/>
            </a:lvl1pPr>
          </a:lstStyle>
          <a:p>
            <a:fld id="{C6FC791B-FE58-4961-98D6-041070A79187}" type="slidenum">
              <a:rPr lang="ar-SA"/>
              <a:pPr/>
              <a:t>‹#›</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6414" cy="467836"/>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l">
              <a:defRPr sz="1200"/>
            </a:lvl1pPr>
          </a:lstStyle>
          <a:p>
            <a:endParaRPr lang="en-US" altLang="ko-KR"/>
          </a:p>
        </p:txBody>
      </p:sp>
      <p:sp>
        <p:nvSpPr>
          <p:cNvPr id="14339" name="Rectangle 3"/>
          <p:cNvSpPr>
            <a:spLocks noGrp="1" noChangeArrowheads="1"/>
          </p:cNvSpPr>
          <p:nvPr>
            <p:ph type="dt" idx="1"/>
          </p:nvPr>
        </p:nvSpPr>
        <p:spPr bwMode="auto">
          <a:xfrm>
            <a:off x="3995217" y="0"/>
            <a:ext cx="3056414" cy="467836"/>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r">
              <a:defRPr sz="1200"/>
            </a:lvl1pPr>
          </a:lstStyle>
          <a:p>
            <a:endParaRPr lang="en-US" altLang="ko-KR"/>
          </a:p>
        </p:txBody>
      </p:sp>
      <p:sp>
        <p:nvSpPr>
          <p:cNvPr id="14340" name="Rectangle 4"/>
          <p:cNvSpPr>
            <a:spLocks noGrp="1" noRot="1" noChangeAspect="1" noChangeArrowheads="1" noTextEdit="1"/>
          </p:cNvSpPr>
          <p:nvPr>
            <p:ph type="sldImg" idx="2"/>
          </p:nvPr>
        </p:nvSpPr>
        <p:spPr bwMode="auto">
          <a:xfrm>
            <a:off x="1189038" y="701675"/>
            <a:ext cx="4676775" cy="3508375"/>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705327" y="4444445"/>
            <a:ext cx="5642610" cy="4210526"/>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4342" name="Rectangle 6"/>
          <p:cNvSpPr>
            <a:spLocks noGrp="1" noChangeArrowheads="1"/>
          </p:cNvSpPr>
          <p:nvPr>
            <p:ph type="ftr" sz="quarter" idx="4"/>
          </p:nvPr>
        </p:nvSpPr>
        <p:spPr bwMode="auto">
          <a:xfrm>
            <a:off x="0" y="8887265"/>
            <a:ext cx="3056414" cy="467836"/>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l">
              <a:defRPr sz="1200"/>
            </a:lvl1pPr>
          </a:lstStyle>
          <a:p>
            <a:endParaRPr lang="en-US" altLang="ko-KR"/>
          </a:p>
        </p:txBody>
      </p:sp>
      <p:sp>
        <p:nvSpPr>
          <p:cNvPr id="14343" name="Rectangle 7"/>
          <p:cNvSpPr>
            <a:spLocks noGrp="1" noChangeArrowheads="1"/>
          </p:cNvSpPr>
          <p:nvPr>
            <p:ph type="sldNum" sz="quarter" idx="5"/>
          </p:nvPr>
        </p:nvSpPr>
        <p:spPr bwMode="auto">
          <a:xfrm>
            <a:off x="3995217" y="8887265"/>
            <a:ext cx="3056414" cy="467836"/>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r">
              <a:defRPr sz="1200"/>
            </a:lvl1pPr>
          </a:lstStyle>
          <a:p>
            <a:fld id="{74DEE86D-8B25-420A-928F-7BA3DA890EED}" type="slidenum">
              <a:rPr lang="ar-SA" altLang="ko-KR"/>
              <a:pPr/>
              <a:t>‹#›</a:t>
            </a:fld>
            <a:endParaRPr lang="en-US" altLang="ko-KR"/>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9A821A-1011-4B5C-A742-12C1BD31F70B}" type="slidenum">
              <a:rPr lang="ar-SA" altLang="ko-KR"/>
              <a:pPr/>
              <a:t>8</a:t>
            </a:fld>
            <a:endParaRPr lang="en-US" altLang="ko-K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763000" cy="5943600"/>
            <a:chOff x="0" y="0"/>
            <a:chExt cx="5520" cy="3744"/>
          </a:xfrm>
        </p:grpSpPr>
        <p:sp>
          <p:nvSpPr>
            <p:cNvPr id="512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latinLnBrk="0"/>
              <a:endParaRPr kumimoji="0" lang="en-US" sz="2400">
                <a:latin typeface="Times New Roman" pitchFamily="18" charset="0"/>
              </a:endParaRPr>
            </a:p>
          </p:txBody>
        </p:sp>
        <p:grpSp>
          <p:nvGrpSpPr>
            <p:cNvPr id="5124" name="Group 4"/>
            <p:cNvGrpSpPr>
              <a:grpSpLocks/>
            </p:cNvGrpSpPr>
            <p:nvPr userDrawn="1"/>
          </p:nvGrpSpPr>
          <p:grpSpPr bwMode="auto">
            <a:xfrm>
              <a:off x="0" y="2208"/>
              <a:ext cx="5520" cy="1536"/>
              <a:chOff x="0" y="2208"/>
              <a:chExt cx="5520" cy="1536"/>
            </a:xfrm>
          </p:grpSpPr>
          <p:sp>
            <p:nvSpPr>
              <p:cNvPr id="512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latinLnBrk="0"/>
                <a:endParaRPr kumimoji="0" lang="en-US" sz="2400">
                  <a:latin typeface="Times New Roman" pitchFamily="18" charset="0"/>
                </a:endParaRPr>
              </a:p>
            </p:txBody>
          </p:sp>
          <p:sp>
            <p:nvSpPr>
              <p:cNvPr id="512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latinLnBrk="0"/>
                <a:endParaRPr kumimoji="0" lang="en-US" sz="2400">
                  <a:latin typeface="Times New Roman" pitchFamily="18" charset="0"/>
                </a:endParaRPr>
              </a:p>
            </p:txBody>
          </p:sp>
          <p:sp>
            <p:nvSpPr>
              <p:cNvPr id="512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5128" name="Group 8"/>
            <p:cNvGrpSpPr>
              <a:grpSpLocks/>
            </p:cNvGrpSpPr>
            <p:nvPr userDrawn="1"/>
          </p:nvGrpSpPr>
          <p:grpSpPr bwMode="auto">
            <a:xfrm>
              <a:off x="400" y="336"/>
              <a:ext cx="5088" cy="192"/>
              <a:chOff x="400" y="336"/>
              <a:chExt cx="5088" cy="192"/>
            </a:xfrm>
          </p:grpSpPr>
          <p:sp>
            <p:nvSpPr>
              <p:cNvPr id="512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latinLnBrk="0"/>
                <a:endParaRPr kumimoji="0" lang="en-US" sz="2400">
                  <a:latin typeface="Times New Roman" pitchFamily="18" charset="0"/>
                </a:endParaRPr>
              </a:p>
            </p:txBody>
          </p:sp>
          <p:sp>
            <p:nvSpPr>
              <p:cNvPr id="513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ko-KR" altLang="en-US"/>
              <a:t>마스터 제목 스타일 편집</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ko-KR" altLang="en-US"/>
              <a:t>마스터 부제목 스타일 편집</a:t>
            </a:r>
          </a:p>
        </p:txBody>
      </p:sp>
      <p:sp>
        <p:nvSpPr>
          <p:cNvPr id="5133" name="Rectangle 13"/>
          <p:cNvSpPr>
            <a:spLocks noGrp="1" noChangeArrowheads="1"/>
          </p:cNvSpPr>
          <p:nvPr>
            <p:ph type="dt" sz="half" idx="2"/>
          </p:nvPr>
        </p:nvSpPr>
        <p:spPr bwMode="auto">
          <a:xfrm>
            <a:off x="912813" y="6251575"/>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kumimoji="0" sz="1000"/>
            </a:lvl1pPr>
          </a:lstStyle>
          <a:p>
            <a:endParaRPr lang="en-US" altLang="ko-KR"/>
          </a:p>
        </p:txBody>
      </p:sp>
      <p:sp>
        <p:nvSpPr>
          <p:cNvPr id="5134" name="Rectangle 14"/>
          <p:cNvSpPr>
            <a:spLocks noGrp="1" noChangeArrowheads="1"/>
          </p:cNvSpPr>
          <p:nvPr>
            <p:ph type="ftr" sz="quarter" idx="3"/>
          </p:nvPr>
        </p:nvSpPr>
        <p:spPr bwMode="auto">
          <a:xfrm>
            <a:off x="3354388"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kumimoji="0" sz="1000"/>
            </a:lvl1pPr>
          </a:lstStyle>
          <a:p>
            <a:endParaRPr lang="en-US" altLang="ko-KR"/>
          </a:p>
        </p:txBody>
      </p:sp>
      <p:sp>
        <p:nvSpPr>
          <p:cNvPr id="5135" name="Rectangle 15"/>
          <p:cNvSpPr>
            <a:spLocks noGrp="1" noChangeArrowheads="1"/>
          </p:cNvSpPr>
          <p:nvPr>
            <p:ph type="sldNum" sz="quarter" idx="4"/>
          </p:nvPr>
        </p:nvSpPr>
        <p:spPr bwMode="auto">
          <a:xfrm>
            <a:off x="6781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kumimoji="0" sz="1000">
                <a:cs typeface="Arial" pitchFamily="34" charset="0"/>
              </a:defRPr>
            </a:lvl1pPr>
          </a:lstStyle>
          <a:p>
            <a:fld id="{660B820C-7404-468E-B389-FCC20C1C4069}" type="slidenum">
              <a:rPr lang="ar-SA" altLang="ko-KR"/>
              <a:pPr/>
              <a:t>‹#›</a:t>
            </a:fld>
            <a:endParaRPr lang="en-US" altLang="ko-KR"/>
          </a:p>
        </p:txBody>
      </p:sp>
      <p:pic>
        <p:nvPicPr>
          <p:cNvPr id="5137" name="Picture 17" descr="small_postech_icon"/>
          <p:cNvPicPr>
            <a:picLocks noChangeAspect="1" noChangeArrowheads="1"/>
          </p:cNvPicPr>
          <p:nvPr userDrawn="1"/>
        </p:nvPicPr>
        <p:blipFill>
          <a:blip r:embed="rId2" cstate="print"/>
          <a:srcRect/>
          <a:stretch>
            <a:fillRect/>
          </a:stretch>
        </p:blipFill>
        <p:spPr bwMode="auto">
          <a:xfrm>
            <a:off x="252413" y="260350"/>
            <a:ext cx="825500" cy="8270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774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12875"/>
            <a:ext cx="381000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12875"/>
            <a:ext cx="381000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685800" y="2286000"/>
            <a:ext cx="7772400" cy="1143000"/>
          </a:xfrm>
        </p:spPr>
        <p:txBody>
          <a:bodyPr/>
          <a:lstStyle>
            <a:lvl1pPr>
              <a:defRPr>
                <a:solidFill>
                  <a:schemeClr val="tx1"/>
                </a:solidFill>
                <a:effectLst/>
                <a:latin typeface="Verdana" pitchFamily="34" charset="0"/>
              </a:defRPr>
            </a:lvl1pPr>
          </a:lstStyle>
          <a:p>
            <a:r>
              <a:rPr lang="ko-KR" altLang="en-US"/>
              <a:t>마스터 제목 유형을 편집하려면 누르십시오</a:t>
            </a:r>
            <a:r>
              <a:rPr lang="en-US" altLang="ko-KR"/>
              <a:t>.</a:t>
            </a:r>
          </a:p>
        </p:txBody>
      </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solidFill>
                  <a:srgbClr val="000000"/>
                </a:solidFill>
                <a:latin typeface="Arial" pitchFamily="34" charset="0"/>
                <a:ea typeface="돋움" pitchFamily="50" charset="-127"/>
                <a:cs typeface="Arial" pitchFamily="34" charset="0"/>
              </a:defRPr>
            </a:lvl1pPr>
          </a:lstStyle>
          <a:p>
            <a:r>
              <a:rPr lang="ko-KR" altLang="en-US"/>
              <a:t>마스터 부제목 유형 편집</a:t>
            </a:r>
          </a:p>
        </p:txBody>
      </p:sp>
      <p:sp>
        <p:nvSpPr>
          <p:cNvPr id="124932" name="Line 4"/>
          <p:cNvSpPr>
            <a:spLocks noChangeShapeType="1"/>
          </p:cNvSpPr>
          <p:nvPr/>
        </p:nvSpPr>
        <p:spPr bwMode="auto">
          <a:xfrm>
            <a:off x="152400" y="6426200"/>
            <a:ext cx="8839200" cy="0"/>
          </a:xfrm>
          <a:prstGeom prst="line">
            <a:avLst/>
          </a:prstGeom>
          <a:noFill/>
          <a:ln w="47625" cmpd="thinThick">
            <a:solidFill>
              <a:schemeClr val="accent2"/>
            </a:solidFill>
            <a:round/>
            <a:headEnd type="none" w="sm" len="sm"/>
            <a:tailEnd type="none" w="sm" len="sm"/>
          </a:ln>
          <a:effectLst/>
        </p:spPr>
        <p:txBody>
          <a:bodyPr wrap="none" anchor="ctr"/>
          <a:lstStyle/>
          <a:p>
            <a:endParaRPr lang="en-US"/>
          </a:p>
        </p:txBody>
      </p:sp>
      <p:sp>
        <p:nvSpPr>
          <p:cNvPr id="124933" name="Line 5"/>
          <p:cNvSpPr>
            <a:spLocks noChangeShapeType="1"/>
          </p:cNvSpPr>
          <p:nvPr/>
        </p:nvSpPr>
        <p:spPr bwMode="auto">
          <a:xfrm>
            <a:off x="152400" y="1066800"/>
            <a:ext cx="8839200" cy="0"/>
          </a:xfrm>
          <a:prstGeom prst="line">
            <a:avLst/>
          </a:prstGeom>
          <a:noFill/>
          <a:ln w="57150" cmpd="thickThin">
            <a:solidFill>
              <a:schemeClr val="accent2"/>
            </a:solidFill>
            <a:round/>
            <a:headEnd type="none" w="sm" len="sm"/>
            <a:tailEnd type="none" w="sm" len="sm"/>
          </a:ln>
          <a:effectLst/>
        </p:spPr>
        <p:txBody>
          <a:bodyPr wrap="none" anchor="ct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114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14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12875"/>
            <a:ext cx="38100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12875"/>
            <a:ext cx="38100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latinLnBrk="0"/>
            <a:endParaRPr kumimoji="0" lang="en-US" sz="2400">
              <a:latin typeface="Times New Roman" pitchFamily="18" charset="0"/>
            </a:endParaRPr>
          </a:p>
        </p:txBody>
      </p:sp>
      <p:grpSp>
        <p:nvGrpSpPr>
          <p:cNvPr id="4100" name="Group 4"/>
          <p:cNvGrpSpPr>
            <a:grpSpLocks/>
          </p:cNvGrpSpPr>
          <p:nvPr/>
        </p:nvGrpSpPr>
        <p:grpSpPr bwMode="auto">
          <a:xfrm>
            <a:off x="395288" y="1125538"/>
            <a:ext cx="8305800" cy="182562"/>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latinLnBrk="0"/>
              <a:endParaRPr kumimoji="0" lang="en-US" sz="2400">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4103" name="Rectangle 7"/>
          <p:cNvSpPr>
            <a:spLocks noGrp="1" noChangeArrowheads="1"/>
          </p:cNvSpPr>
          <p:nvPr>
            <p:ph type="title"/>
          </p:nvPr>
        </p:nvSpPr>
        <p:spPr bwMode="auto">
          <a:xfrm>
            <a:off x="914400" y="277813"/>
            <a:ext cx="7772400" cy="774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s-MX" smtClean="0"/>
          </a:p>
        </p:txBody>
      </p:sp>
      <p:sp>
        <p:nvSpPr>
          <p:cNvPr id="4104" name="Rectangle 8"/>
          <p:cNvSpPr>
            <a:spLocks noGrp="1" noChangeArrowheads="1"/>
          </p:cNvSpPr>
          <p:nvPr>
            <p:ph type="body" idx="1"/>
          </p:nvPr>
        </p:nvSpPr>
        <p:spPr bwMode="auto">
          <a:xfrm>
            <a:off x="914400" y="1412875"/>
            <a:ext cx="7772400" cy="4718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1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Lst>
  <p:timing>
    <p:tnLst>
      <p:par>
        <p:cTn id="1" dur="indefinite" restart="never" nodeType="tmRoot"/>
      </p:par>
    </p:tnLst>
  </p:timing>
  <p:hf hdr="0" ftr="0" dt="0"/>
  <p:txStyles>
    <p:titleStyle>
      <a:lvl1pPr algn="l" rtl="0" fontAlgn="base" latinLnBrk="1">
        <a:spcBef>
          <a:spcPct val="0"/>
        </a:spcBef>
        <a:spcAft>
          <a:spcPct val="0"/>
        </a:spcAft>
        <a:defRPr kumimoji="1" sz="4200">
          <a:solidFill>
            <a:schemeClr val="tx2"/>
          </a:solidFill>
          <a:latin typeface="+mj-lt"/>
          <a:ea typeface="+mj-ea"/>
          <a:cs typeface="+mj-cs"/>
        </a:defRPr>
      </a:lvl1pPr>
      <a:lvl2pPr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2pPr>
      <a:lvl3pPr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3pPr>
      <a:lvl4pPr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4pPr>
      <a:lvl5pPr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5pPr>
      <a:lvl6pPr marL="457200"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6pPr>
      <a:lvl7pPr marL="914400"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7pPr>
      <a:lvl8pPr marL="1371600"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8pPr>
      <a:lvl9pPr marL="1828800" algn="l" rtl="0" fontAlgn="base" latinLnBrk="1">
        <a:spcBef>
          <a:spcPct val="0"/>
        </a:spcBef>
        <a:spcAft>
          <a:spcPct val="0"/>
        </a:spcAft>
        <a:defRPr kumimoji="1" sz="4200">
          <a:solidFill>
            <a:schemeClr val="tx2"/>
          </a:solidFill>
          <a:latin typeface="Albertus Extra Bold" pitchFamily="34" charset="0"/>
          <a:ea typeface="Arial Unicode MS" pitchFamily="34" charset="-128"/>
          <a:cs typeface="Times New Roman" pitchFamily="18" charset="0"/>
        </a:defRPr>
      </a:lvl9pPr>
    </p:titleStyle>
    <p:bodyStyle>
      <a:lvl1pPr marL="342900" indent="-342900" algn="l" rtl="0" fontAlgn="base" latinLnBrk="1">
        <a:spcBef>
          <a:spcPct val="20000"/>
        </a:spcBef>
        <a:spcAft>
          <a:spcPct val="0"/>
        </a:spcAft>
        <a:buClr>
          <a:schemeClr val="folHlink"/>
        </a:buClr>
        <a:buSzPct val="90000"/>
        <a:buFont typeface="Wingdings" pitchFamily="2" charset="2"/>
        <a:buChar char="n"/>
        <a:defRPr kumimoji="1" sz="2800">
          <a:solidFill>
            <a:schemeClr val="tx1"/>
          </a:solidFill>
          <a:latin typeface="+mn-lt"/>
          <a:ea typeface="+mn-ea"/>
          <a:cs typeface="+mn-cs"/>
        </a:defRPr>
      </a:lvl1pPr>
      <a:lvl2pPr marL="742950" indent="-285750" algn="l" rtl="0" fontAlgn="base" latinLnBrk="1">
        <a:spcBef>
          <a:spcPct val="20000"/>
        </a:spcBef>
        <a:spcAft>
          <a:spcPct val="0"/>
        </a:spcAft>
        <a:buClr>
          <a:schemeClr val="accent1"/>
        </a:buClr>
        <a:buSzPct val="75000"/>
        <a:buFont typeface="Wingdings" pitchFamily="2" charset="2"/>
        <a:buChar char="n"/>
        <a:defRPr kumimoji="1" sz="2600">
          <a:solidFill>
            <a:schemeClr val="tx1"/>
          </a:solidFill>
          <a:latin typeface="+mn-lt"/>
          <a:ea typeface="+mn-ea"/>
        </a:defRPr>
      </a:lvl2pPr>
      <a:lvl3pPr marL="1143000" indent="-228600" algn="l" rtl="0" fontAlgn="base" latinLnBrk="1">
        <a:spcBef>
          <a:spcPct val="20000"/>
        </a:spcBef>
        <a:spcAft>
          <a:spcPct val="0"/>
        </a:spcAft>
        <a:buClr>
          <a:schemeClr val="folHlink"/>
        </a:buClr>
        <a:buSzPct val="55000"/>
        <a:buFont typeface="Wingdings" pitchFamily="2" charset="2"/>
        <a:buChar char="n"/>
        <a:defRPr kumimoji="1" sz="2300">
          <a:solidFill>
            <a:schemeClr val="tx1"/>
          </a:solidFill>
          <a:latin typeface="+mn-lt"/>
          <a:ea typeface="+mn-ea"/>
        </a:defRPr>
      </a:lvl3pPr>
      <a:lvl4pPr marL="16002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4pPr>
      <a:lvl5pPr marL="20574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latinLnBrk="1">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381000" y="304800"/>
            <a:ext cx="838200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ko-KR" altLang="en-US" smtClean="0"/>
              <a:t>마스터 제목 유형 편집</a:t>
            </a:r>
          </a:p>
        </p:txBody>
      </p:sp>
      <p:sp>
        <p:nvSpPr>
          <p:cNvPr id="123907" name="Rectangle 3"/>
          <p:cNvSpPr>
            <a:spLocks noGrp="1" noChangeArrowheads="1"/>
          </p:cNvSpPr>
          <p:nvPr>
            <p:ph type="body" idx="1"/>
          </p:nvPr>
        </p:nvSpPr>
        <p:spPr bwMode="auto">
          <a:xfrm>
            <a:off x="381000" y="1219200"/>
            <a:ext cx="83820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ko-KR" altLang="en-US" smtClean="0"/>
              <a:t>마스터 문자열 유형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23908" name="Line 4"/>
          <p:cNvSpPr>
            <a:spLocks noChangeShapeType="1"/>
          </p:cNvSpPr>
          <p:nvPr/>
        </p:nvSpPr>
        <p:spPr bwMode="auto">
          <a:xfrm>
            <a:off x="152400" y="6426200"/>
            <a:ext cx="8839200" cy="0"/>
          </a:xfrm>
          <a:prstGeom prst="line">
            <a:avLst/>
          </a:prstGeom>
          <a:noFill/>
          <a:ln w="47625" cmpd="thinThick">
            <a:solidFill>
              <a:schemeClr val="accent2"/>
            </a:solidFill>
            <a:round/>
            <a:headEnd type="none" w="sm" len="sm"/>
            <a:tailEnd type="none" w="sm" len="sm"/>
          </a:ln>
          <a:effectLst/>
        </p:spPr>
        <p:txBody>
          <a:bodyPr wrap="none" anchor="ctr"/>
          <a:lstStyle/>
          <a:p>
            <a:endParaRPr lang="en-US"/>
          </a:p>
        </p:txBody>
      </p:sp>
      <p:sp>
        <p:nvSpPr>
          <p:cNvPr id="123909" name="Line 5"/>
          <p:cNvSpPr>
            <a:spLocks noChangeShapeType="1"/>
          </p:cNvSpPr>
          <p:nvPr/>
        </p:nvSpPr>
        <p:spPr bwMode="auto">
          <a:xfrm>
            <a:off x="152400" y="1066800"/>
            <a:ext cx="8839200" cy="0"/>
          </a:xfrm>
          <a:prstGeom prst="line">
            <a:avLst/>
          </a:prstGeom>
          <a:noFill/>
          <a:ln w="57150" cmpd="thickThin">
            <a:solidFill>
              <a:schemeClr val="accent2"/>
            </a:solidFill>
            <a:round/>
            <a:headEnd type="none" w="sm" len="sm"/>
            <a:tailEnd type="none" w="sm" len="sm"/>
          </a:ln>
          <a:effectLst/>
        </p:spPr>
        <p:txBody>
          <a:bodyPr wrap="none" anchor="ctr"/>
          <a:lstStyle/>
          <a:p>
            <a:endParaRPr lang="en-US"/>
          </a:p>
        </p:txBody>
      </p:sp>
      <p:sp>
        <p:nvSpPr>
          <p:cNvPr id="123910" name="Rectangle 6"/>
          <p:cNvSpPr>
            <a:spLocks noChangeArrowheads="1"/>
          </p:cNvSpPr>
          <p:nvPr/>
        </p:nvSpPr>
        <p:spPr bwMode="auto">
          <a:xfrm>
            <a:off x="838200" y="6496050"/>
            <a:ext cx="2743200" cy="304800"/>
          </a:xfrm>
          <a:prstGeom prst="rect">
            <a:avLst/>
          </a:prstGeom>
          <a:noFill/>
          <a:ln w="9525">
            <a:noFill/>
            <a:miter lim="800000"/>
            <a:headEnd/>
            <a:tailEnd/>
          </a:ln>
          <a:effectLst/>
        </p:spPr>
        <p:txBody>
          <a:bodyPr lIns="92075" tIns="46038" rIns="92075" bIns="46038">
            <a:spAutoFit/>
          </a:bodyPr>
          <a:lstStyle/>
          <a:p>
            <a:pPr algn="l" eaLnBrk="0" latinLnBrk="0" hangingPunct="0"/>
            <a:r>
              <a:rPr lang="en-US" altLang="ko-KR" sz="1400" b="1">
                <a:solidFill>
                  <a:srgbClr val="800000"/>
                </a:solidFill>
                <a:latin typeface="Helvetica-Narrow" pitchFamily="34" charset="0"/>
                <a:ea typeface="돋움" pitchFamily="50" charset="-127"/>
              </a:rPr>
              <a:t>POSTECH   I.E. </a:t>
            </a:r>
          </a:p>
        </p:txBody>
      </p:sp>
      <p:pic>
        <p:nvPicPr>
          <p:cNvPr id="123911" name="Picture 7"/>
          <p:cNvPicPr>
            <a:picLocks noChangeArrowheads="1"/>
          </p:cNvPicPr>
          <p:nvPr/>
        </p:nvPicPr>
        <p:blipFill>
          <a:blip r:embed="rId14" cstate="print"/>
          <a:srcRect/>
          <a:stretch>
            <a:fillRect/>
          </a:stretch>
        </p:blipFill>
        <p:spPr bwMode="auto">
          <a:xfrm>
            <a:off x="406400" y="6477000"/>
            <a:ext cx="342900" cy="342900"/>
          </a:xfrm>
          <a:prstGeom prst="rect">
            <a:avLst/>
          </a:prstGeom>
          <a:noFill/>
          <a:ln w="9525">
            <a:noFill/>
            <a:miter lim="800000"/>
            <a:headEnd/>
            <a:tailEnd/>
          </a:ln>
          <a:effectLst/>
        </p:spPr>
      </p:pic>
      <p:sp>
        <p:nvSpPr>
          <p:cNvPr id="123912" name="Rectangle 8"/>
          <p:cNvSpPr>
            <a:spLocks noChangeArrowheads="1"/>
          </p:cNvSpPr>
          <p:nvPr/>
        </p:nvSpPr>
        <p:spPr bwMode="auto">
          <a:xfrm>
            <a:off x="4419600" y="6496050"/>
            <a:ext cx="4292600" cy="304800"/>
          </a:xfrm>
          <a:prstGeom prst="rect">
            <a:avLst/>
          </a:prstGeom>
          <a:noFill/>
          <a:ln w="9525">
            <a:noFill/>
            <a:miter lim="800000"/>
            <a:headEnd/>
            <a:tailEnd/>
          </a:ln>
          <a:effectLst/>
        </p:spPr>
        <p:txBody>
          <a:bodyPr lIns="92075" tIns="46038" rIns="92075" bIns="46038">
            <a:spAutoFit/>
          </a:bodyPr>
          <a:lstStyle/>
          <a:p>
            <a:pPr algn="r" eaLnBrk="0" latinLnBrk="0" hangingPunct="0"/>
            <a:r>
              <a:rPr lang="en-US" altLang="ko-KR" sz="1400" b="1">
                <a:solidFill>
                  <a:srgbClr val="800000"/>
                </a:solidFill>
                <a:latin typeface="Helvetica-Narrow" pitchFamily="34" charset="0"/>
                <a:ea typeface="돋움" pitchFamily="50" charset="-127"/>
              </a:rPr>
              <a:t>Data &amp; Knowledge Engineering Lab.</a:t>
            </a:r>
          </a:p>
        </p:txBody>
      </p:sp>
    </p:spTree>
  </p:cSld>
  <p:clrMap bg1="lt1" tx1="dk1" bg2="lt2" tx2="dk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hdr="0" ftr="0" dt="0"/>
  <p:txStyles>
    <p:titleStyle>
      <a:lvl1pPr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mj-lt"/>
          <a:ea typeface="+mj-ea"/>
          <a:cs typeface="+mj-cs"/>
        </a:defRPr>
      </a:lvl1pPr>
      <a:lvl2pPr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2pPr>
      <a:lvl3pPr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3pPr>
      <a:lvl4pPr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4pPr>
      <a:lvl5pPr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5pPr>
      <a:lvl6pPr marL="457200"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6pPr>
      <a:lvl7pPr marL="914400"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7pPr>
      <a:lvl8pPr marL="1371600"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8pPr>
      <a:lvl9pPr marL="1828800" algn="ctr" defTabSz="762000" rtl="0" fontAlgn="base">
        <a:spcBef>
          <a:spcPct val="0"/>
        </a:spcBef>
        <a:spcAft>
          <a:spcPct val="0"/>
        </a:spcAft>
        <a:defRPr kumimoji="1" sz="2800" b="1">
          <a:solidFill>
            <a:schemeClr val="accent2"/>
          </a:solidFill>
          <a:effectLst>
            <a:outerShdw blurRad="38100" dist="38100" dir="2700000" algn="tl">
              <a:srgbClr val="C0C0C0"/>
            </a:outerShdw>
          </a:effectLst>
          <a:latin typeface="Arial" pitchFamily="34" charset="0"/>
          <a:ea typeface="바탕체" pitchFamily="17" charset="-127"/>
        </a:defRPr>
      </a:lvl9pPr>
    </p:titleStyle>
    <p:bodyStyle>
      <a:lvl1pPr marL="342900" indent="-342900" algn="l" defTabSz="762000" rtl="0" fontAlgn="base">
        <a:spcBef>
          <a:spcPct val="20000"/>
        </a:spcBef>
        <a:spcAft>
          <a:spcPct val="0"/>
        </a:spcAft>
        <a:buClr>
          <a:srgbClr val="000099"/>
        </a:buClr>
        <a:buFont typeface="Wingdings" pitchFamily="2" charset="2"/>
        <a:buChar char="n"/>
        <a:defRPr kumimoji="1" b="1">
          <a:solidFill>
            <a:schemeClr val="accent2"/>
          </a:solidFill>
          <a:latin typeface="+mn-lt"/>
          <a:ea typeface="+mn-ea"/>
          <a:cs typeface="+mn-cs"/>
        </a:defRPr>
      </a:lvl1pPr>
      <a:lvl2pPr marL="742950" indent="-285750" algn="l" defTabSz="762000" rtl="0" fontAlgn="base">
        <a:spcBef>
          <a:spcPct val="20000"/>
        </a:spcBef>
        <a:spcAft>
          <a:spcPct val="0"/>
        </a:spcAft>
        <a:buClr>
          <a:srgbClr val="000099"/>
        </a:buClr>
        <a:buFont typeface="Wingdings" pitchFamily="2" charset="2"/>
        <a:buChar char="ü"/>
        <a:defRPr kumimoji="1" sz="2000">
          <a:solidFill>
            <a:schemeClr val="tx1"/>
          </a:solidFill>
          <a:latin typeface="+mj-lt"/>
          <a:ea typeface="돋움" pitchFamily="50" charset="-127"/>
        </a:defRPr>
      </a:lvl2pPr>
      <a:lvl3pPr marL="1143000" indent="-228600" algn="l" defTabSz="762000" rtl="0" fontAlgn="base">
        <a:spcBef>
          <a:spcPct val="20000"/>
        </a:spcBef>
        <a:spcAft>
          <a:spcPct val="0"/>
        </a:spcAft>
        <a:buClr>
          <a:srgbClr val="000099"/>
        </a:buClr>
        <a:buChar char="–"/>
        <a:defRPr kumimoji="1">
          <a:solidFill>
            <a:schemeClr val="tx1"/>
          </a:solidFill>
          <a:latin typeface="+mn-lt"/>
          <a:ea typeface="+mn-ea"/>
        </a:defRPr>
      </a:lvl3pPr>
      <a:lvl4pPr marL="16002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4pPr>
      <a:lvl5pPr marL="20574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5pPr>
      <a:lvl6pPr marL="25146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6pPr>
      <a:lvl7pPr marL="29718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7pPr>
      <a:lvl8pPr marL="34290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8pPr>
      <a:lvl9pPr marL="3886200" indent="-228600" algn="l" defTabSz="762000" rtl="0" fontAlgn="base">
        <a:spcBef>
          <a:spcPct val="20000"/>
        </a:spcBef>
        <a:spcAft>
          <a:spcPct val="0"/>
        </a:spcAft>
        <a:buClr>
          <a:srgbClr val="000099"/>
        </a:buClr>
        <a:buChar char="•"/>
        <a:defRPr kumimoji="1" sz="1600">
          <a:solidFill>
            <a:schemeClr val="tx1"/>
          </a:solidFill>
          <a:latin typeface="+mj-lt"/>
          <a:ea typeface="돋움" pitchFamily="50" charset="-127"/>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2708920"/>
            <a:ext cx="5554960" cy="3061964"/>
          </a:xfrm>
        </p:spPr>
        <p:txBody>
          <a:bodyPr/>
          <a:lstStyle/>
          <a:p>
            <a:pPr algn="ctr">
              <a:buNone/>
            </a:pPr>
            <a:r>
              <a:rPr lang="en-US" dirty="0" smtClean="0"/>
              <a:t/>
            </a:r>
            <a:br>
              <a:rPr lang="en-US" dirty="0" smtClean="0"/>
            </a:br>
            <a:r>
              <a:rPr lang="en-US" sz="4000" b="1" dirty="0" smtClean="0">
                <a:solidFill>
                  <a:schemeClr val="tx2"/>
                </a:solidFill>
              </a:rPr>
              <a:t>Expert Systems </a:t>
            </a:r>
          </a:p>
          <a:p>
            <a:pPr algn="ctr">
              <a:buNone/>
            </a:pPr>
            <a:r>
              <a:rPr lang="en-US" sz="4000" b="1" dirty="0" smtClean="0">
                <a:solidFill>
                  <a:schemeClr val="tx2"/>
                </a:solidFill>
              </a:rPr>
              <a:t>Part 2</a:t>
            </a:r>
            <a:br>
              <a:rPr lang="en-US" sz="4000" b="1" dirty="0" smtClean="0">
                <a:solidFill>
                  <a:schemeClr val="tx2"/>
                </a:solidFill>
              </a:rPr>
            </a:br>
            <a:r>
              <a:rPr lang="en-US" dirty="0" smtClean="0"/>
              <a:t/>
            </a:r>
            <a:br>
              <a:rPr lang="en-US" dirty="0" smtClean="0"/>
            </a:br>
            <a:endParaRPr lang="en-US" dirty="0"/>
          </a:p>
        </p:txBody>
      </p:sp>
      <p:sp>
        <p:nvSpPr>
          <p:cNvPr id="4" name="Text Box 4"/>
          <p:cNvSpPr txBox="1">
            <a:spLocks noGrp="1" noChangeArrowheads="1"/>
          </p:cNvSpPr>
          <p:nvPr>
            <p:ph type="title"/>
          </p:nvPr>
        </p:nvSpPr>
        <p:spPr bwMode="auto">
          <a:xfrm>
            <a:off x="899592" y="692696"/>
            <a:ext cx="7772400" cy="1278756"/>
          </a:xfrm>
          <a:prstGeom prst="rect">
            <a:avLst/>
          </a:prstGeom>
          <a:solidFill>
            <a:srgbClr val="CCFF99"/>
          </a:solidFill>
          <a:ln w="76200" cmpd="tri">
            <a:solidFill>
              <a:srgbClr val="996600"/>
            </a:solidFill>
            <a:miter lim="800000"/>
            <a:headEnd/>
            <a:tailEnd/>
          </a:ln>
        </p:spPr>
        <p:txBody>
          <a:bodyPr/>
          <a:lstStyle/>
          <a:p>
            <a:pPr algn="ctr" rtl="0" eaLnBrk="0" hangingPunct="0">
              <a:lnSpc>
                <a:spcPct val="120000"/>
              </a:lnSpc>
            </a:pPr>
            <a:r>
              <a:rPr lang="ar-SA" sz="4000" b="1" dirty="0">
                <a:latin typeface="Simplified Arabic" pitchFamily="2" charset="-78"/>
                <a:cs typeface="Simplified Arabic" pitchFamily="2" charset="-78"/>
              </a:rPr>
              <a:t> </a:t>
            </a:r>
            <a:r>
              <a:rPr lang="en-US" sz="4000" b="1" dirty="0" smtClean="0">
                <a:latin typeface="Simplified Arabic" pitchFamily="2" charset="-78"/>
                <a:cs typeface="Simplified Arabic" pitchFamily="2" charset="-78"/>
              </a:rPr>
              <a:t>IE 469 Manufacturing Systems</a:t>
            </a:r>
            <a:endParaRPr lang="ar-SA" sz="4000" b="1" dirty="0">
              <a:latin typeface="Simplified Arabic" pitchFamily="2" charset="-78"/>
              <a:cs typeface="Simplified Arabic" pitchFamily="2" charset="-78"/>
            </a:endParaRPr>
          </a:p>
          <a:p>
            <a:pPr algn="ctr" rtl="0" eaLnBrk="0" hangingPunct="0">
              <a:lnSpc>
                <a:spcPct val="120000"/>
              </a:lnSpc>
            </a:pPr>
            <a:r>
              <a:rPr lang="ar-SA" sz="4000" b="1" dirty="0" smtClean="0">
                <a:latin typeface="Simplified Arabic" pitchFamily="2" charset="-78"/>
                <a:cs typeface="Simplified Arabic" pitchFamily="2" charset="-78"/>
              </a:rPr>
              <a:t>4</a:t>
            </a:r>
            <a:r>
              <a:rPr lang="ar-EG" sz="4000" b="1" dirty="0" smtClean="0">
                <a:latin typeface="Simplified Arabic" pitchFamily="2" charset="-78"/>
                <a:cs typeface="Simplified Arabic" pitchFamily="2" charset="-78"/>
              </a:rPr>
              <a:t>69</a:t>
            </a:r>
            <a:r>
              <a:rPr lang="ar-SA" sz="4000" b="1" dirty="0" smtClean="0">
                <a:latin typeface="Simplified Arabic" pitchFamily="2" charset="-78"/>
                <a:cs typeface="Simplified Arabic" pitchFamily="2" charset="-78"/>
              </a:rPr>
              <a:t> </a:t>
            </a:r>
            <a:r>
              <a:rPr lang="ar-SA" sz="4000" b="1" dirty="0">
                <a:latin typeface="Simplified Arabic" pitchFamily="2" charset="-78"/>
                <a:cs typeface="Simplified Arabic" pitchFamily="2" charset="-78"/>
              </a:rPr>
              <a:t>صنع </a:t>
            </a:r>
            <a:r>
              <a:rPr lang="ar-SA" sz="4000" b="1" dirty="0" smtClean="0">
                <a:latin typeface="Simplified Arabic" pitchFamily="2" charset="-78"/>
                <a:cs typeface="Simplified Arabic" pitchFamily="2" charset="-78"/>
              </a:rPr>
              <a:t>نظم </a:t>
            </a:r>
            <a:r>
              <a:rPr lang="ar-SA" sz="4000" b="1" dirty="0">
                <a:latin typeface="Simplified Arabic" pitchFamily="2" charset="-78"/>
                <a:cs typeface="Simplified Arabic" pitchFamily="2" charset="-78"/>
              </a:rPr>
              <a:t>التصنيع</a:t>
            </a:r>
            <a:endParaRPr lang="en-US" sz="4000" b="1" dirty="0">
              <a:latin typeface="Simplified Arabic" pitchFamily="2" charset="-78"/>
              <a:cs typeface="Simplified Arabic"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685800" y="1916113"/>
            <a:ext cx="7702550" cy="2592387"/>
          </a:xfrm>
        </p:spPr>
        <p:txBody>
          <a:bodyPr/>
          <a:lstStyle/>
          <a:p>
            <a:pPr>
              <a:lnSpc>
                <a:spcPct val="130000"/>
              </a:lnSpc>
              <a:buFont typeface="Wingdings" pitchFamily="2" charset="2"/>
              <a:buAutoNum type="arabicPeriod"/>
            </a:pPr>
            <a:r>
              <a:rPr lang="en-US" altLang="ko-KR" sz="2000"/>
              <a:t>Static anomalies </a:t>
            </a:r>
          </a:p>
          <a:p>
            <a:pPr marL="838200" lvl="1" indent="-381000">
              <a:lnSpc>
                <a:spcPct val="130000"/>
              </a:lnSpc>
            </a:pPr>
            <a:r>
              <a:rPr lang="en-US" altLang="ko-KR"/>
              <a:t>Detected without inferenceing rules</a:t>
            </a:r>
          </a:p>
          <a:p>
            <a:pPr marL="838200" lvl="1" indent="-381000">
              <a:lnSpc>
                <a:spcPct val="130000"/>
              </a:lnSpc>
            </a:pPr>
            <a:endParaRPr lang="en-US" altLang="ko-KR"/>
          </a:p>
          <a:p>
            <a:pPr>
              <a:lnSpc>
                <a:spcPct val="140000"/>
              </a:lnSpc>
              <a:buFont typeface="Wingdings" pitchFamily="2" charset="2"/>
              <a:buAutoNum type="arabicPeriod"/>
            </a:pPr>
            <a:r>
              <a:rPr lang="en-US" altLang="ko-KR" sz="2000"/>
              <a:t>Inference (dynamic) anomalies </a:t>
            </a:r>
          </a:p>
          <a:p>
            <a:pPr marL="838200" lvl="1" indent="-381000">
              <a:lnSpc>
                <a:spcPct val="140000"/>
              </a:lnSpc>
            </a:pPr>
            <a:r>
              <a:rPr lang="en-US" altLang="ko-KR"/>
              <a:t>Identified during the inference process  </a:t>
            </a:r>
          </a:p>
        </p:txBody>
      </p:sp>
      <p:sp>
        <p:nvSpPr>
          <p:cNvPr id="129027" name="Rectangle 3"/>
          <p:cNvSpPr>
            <a:spLocks noGrp="1" noChangeArrowheads="1"/>
          </p:cNvSpPr>
          <p:nvPr>
            <p:ph type="title"/>
          </p:nvPr>
        </p:nvSpPr>
        <p:spPr>
          <a:noFill/>
          <a:ln/>
        </p:spPr>
        <p:txBody>
          <a:bodyPr/>
          <a:lstStyle/>
          <a:p>
            <a:pPr marL="685800" indent="-685800">
              <a:lnSpc>
                <a:spcPct val="80000"/>
              </a:lnSpc>
            </a:pPr>
            <a:r>
              <a:rPr lang="en-US" altLang="ko-KR" dirty="0"/>
              <a:t>Knowledge Anomalies</a:t>
            </a:r>
          </a:p>
        </p:txBody>
      </p:sp>
      <p:sp>
        <p:nvSpPr>
          <p:cNvPr id="129028" name="Rectangle 4"/>
          <p:cNvSpPr>
            <a:spLocks noChangeArrowheads="1"/>
          </p:cNvSpPr>
          <p:nvPr/>
        </p:nvSpPr>
        <p:spPr bwMode="auto">
          <a:xfrm>
            <a:off x="5454650" y="4652963"/>
            <a:ext cx="3440113" cy="366712"/>
          </a:xfrm>
          <a:prstGeom prst="rect">
            <a:avLst/>
          </a:prstGeom>
          <a:noFill/>
          <a:ln w="9525">
            <a:noFill/>
            <a:miter lim="800000"/>
            <a:headEnd/>
            <a:tailEnd/>
          </a:ln>
          <a:effectLst/>
        </p:spPr>
        <p:txBody>
          <a:bodyPr wrap="none" lIns="93600" tIns="46800" rIns="93600" bIns="46800">
            <a:spAutoFit/>
          </a:bodyPr>
          <a:lstStyle/>
          <a:p>
            <a:pPr algn="l" latinLnBrk="0">
              <a:spcBef>
                <a:spcPct val="50000"/>
              </a:spcBef>
              <a:buFont typeface="Symbol" pitchFamily="18" charset="2"/>
              <a:buNone/>
            </a:pPr>
            <a:r>
              <a:rPr lang="en-US" altLang="ko-KR" b="1" i="1">
                <a:solidFill>
                  <a:srgbClr val="777777"/>
                </a:solidFill>
                <a:latin typeface="Arial" pitchFamily="34" charset="0"/>
                <a:ea typeface="돋움" pitchFamily="50" charset="-127"/>
              </a:rPr>
              <a:t>- Liebowitz and Desalvo[1989]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p:txBody>
          <a:bodyPr/>
          <a:lstStyle/>
          <a:p>
            <a:pPr lvl="1">
              <a:lnSpc>
                <a:spcPct val="90000"/>
              </a:lnSpc>
              <a:buFont typeface="Wingdings" pitchFamily="2" charset="2"/>
              <a:buNone/>
            </a:pPr>
            <a:endParaRPr lang="en-US" altLang="ko-KR"/>
          </a:p>
          <a:p>
            <a:pPr lvl="1">
              <a:lnSpc>
                <a:spcPct val="90000"/>
              </a:lnSpc>
            </a:pPr>
            <a:endParaRPr lang="en-US" altLang="ko-KR"/>
          </a:p>
        </p:txBody>
      </p:sp>
      <p:sp>
        <p:nvSpPr>
          <p:cNvPr id="130051" name="Rectangle 3"/>
          <p:cNvSpPr>
            <a:spLocks noGrp="1" noChangeArrowheads="1"/>
          </p:cNvSpPr>
          <p:nvPr>
            <p:ph type="title"/>
          </p:nvPr>
        </p:nvSpPr>
        <p:spPr/>
        <p:txBody>
          <a:bodyPr/>
          <a:lstStyle/>
          <a:p>
            <a:r>
              <a:rPr lang="en-US" altLang="ko-KR"/>
              <a:t>Static Anomalies</a:t>
            </a:r>
          </a:p>
        </p:txBody>
      </p:sp>
      <p:sp>
        <p:nvSpPr>
          <p:cNvPr id="130052" name="Rectangle 4"/>
          <p:cNvSpPr>
            <a:spLocks noChangeArrowheads="1"/>
          </p:cNvSpPr>
          <p:nvPr/>
        </p:nvSpPr>
        <p:spPr bwMode="auto">
          <a:xfrm>
            <a:off x="322263" y="1196975"/>
            <a:ext cx="8572500" cy="5256213"/>
          </a:xfrm>
          <a:prstGeom prst="rect">
            <a:avLst/>
          </a:prstGeom>
          <a:noFill/>
          <a:ln w="9525">
            <a:noFill/>
            <a:miter lim="800000"/>
            <a:headEnd/>
            <a:tailEnd/>
          </a:ln>
          <a:effectLst/>
        </p:spPr>
        <p:txBody>
          <a:bodyPr lIns="92075" tIns="46038" rIns="92075" bIns="46038"/>
          <a:lstStyle/>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1 (Potential Conflict)</a:t>
            </a:r>
          </a:p>
          <a:p>
            <a:pPr marL="742950" lvl="1" indent="-285750" algn="l" defTabSz="762000" latinLnBrk="0">
              <a:lnSpc>
                <a:spcPct val="110000"/>
              </a:lnSpc>
              <a:spcBef>
                <a:spcPct val="20000"/>
              </a:spcBef>
              <a:buClr>
                <a:srgbClr val="000099"/>
              </a:buClr>
              <a:buFont typeface="Wingdings" pitchFamily="2" charset="2"/>
              <a:buChar char="ü"/>
            </a:pPr>
            <a:r>
              <a:rPr lang="en-US" altLang="ko-KR">
                <a:latin typeface="Arial" pitchFamily="34" charset="0"/>
                <a:ea typeface="돋움" pitchFamily="50" charset="-127"/>
              </a:rPr>
              <a:t>Two rules with </a:t>
            </a:r>
            <a:r>
              <a:rPr lang="en-US" altLang="ko-KR" u="sng">
                <a:solidFill>
                  <a:srgbClr val="CC0099"/>
                </a:solidFill>
                <a:latin typeface="Arial" pitchFamily="34" charset="0"/>
                <a:ea typeface="돋움" pitchFamily="50" charset="-127"/>
              </a:rPr>
              <a:t>different conditions</a:t>
            </a:r>
            <a:r>
              <a:rPr lang="en-US" altLang="ko-KR">
                <a:latin typeface="Arial" pitchFamily="34" charset="0"/>
                <a:ea typeface="돋움" pitchFamily="50" charset="-127"/>
              </a:rPr>
              <a:t> results </a:t>
            </a:r>
            <a:r>
              <a:rPr lang="en-US" altLang="ko-KR" u="sng">
                <a:solidFill>
                  <a:srgbClr val="CC0099"/>
                </a:solidFill>
                <a:latin typeface="Arial" pitchFamily="34" charset="0"/>
                <a:ea typeface="돋움" pitchFamily="50" charset="-127"/>
              </a:rPr>
              <a:t>identical  actions</a:t>
            </a:r>
          </a:p>
          <a:p>
            <a:pPr marL="1143000" lvl="2" indent="-228600" algn="l" defTabSz="762000" latinLnBrk="0">
              <a:lnSpc>
                <a:spcPct val="110000"/>
              </a:lnSpc>
              <a:spcBef>
                <a:spcPct val="20000"/>
              </a:spcBef>
              <a:buClr>
                <a:srgbClr val="000099"/>
              </a:buClr>
              <a:buFontTx/>
              <a:buChar char="–"/>
            </a:pPr>
            <a:r>
              <a:rPr lang="en-US" altLang="ko-KR" sz="1600">
                <a:latin typeface="Verdana" pitchFamily="34" charset="0"/>
                <a:ea typeface="바탕체" pitchFamily="17" charset="-127"/>
              </a:rPr>
              <a:t>C(R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C(R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a:t>
            </a:r>
          </a:p>
          <a:p>
            <a:pPr marL="342900" indent="-342900" algn="l" defTabSz="762000" latinLnBrk="0">
              <a:lnSpc>
                <a:spcPct val="70000"/>
              </a:lnSpc>
              <a:spcBef>
                <a:spcPct val="20000"/>
              </a:spcBef>
              <a:buClr>
                <a:srgbClr val="000099"/>
              </a:buClr>
              <a:buFont typeface="Wingdings" pitchFamily="2" charset="2"/>
              <a:buNone/>
            </a:pPr>
            <a:endParaRPr lang="en-US" altLang="ko-KR" sz="1600" b="1">
              <a:solidFill>
                <a:schemeClr val="accent2"/>
              </a:solidFill>
              <a:latin typeface="Verdana" pitchFamily="34" charset="0"/>
              <a:ea typeface="바탕체" pitchFamily="17"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2 (Potential Conflict)</a:t>
            </a:r>
          </a:p>
          <a:p>
            <a:pPr marL="742950" lvl="1" indent="-285750" algn="l" defTabSz="762000" latinLnBrk="0">
              <a:lnSpc>
                <a:spcPct val="110000"/>
              </a:lnSpc>
              <a:spcBef>
                <a:spcPct val="20000"/>
              </a:spcBef>
              <a:buClr>
                <a:srgbClr val="000099"/>
              </a:buClr>
              <a:buFont typeface="Wingdings" pitchFamily="2" charset="2"/>
              <a:buChar char="ü"/>
            </a:pPr>
            <a:r>
              <a:rPr lang="en-US" altLang="ko-KR">
                <a:latin typeface="Arial" pitchFamily="34" charset="0"/>
                <a:ea typeface="돋움" pitchFamily="50" charset="-127"/>
              </a:rPr>
              <a:t>Two rules with </a:t>
            </a:r>
            <a:r>
              <a:rPr lang="en-US" altLang="ko-KR" u="sng">
                <a:solidFill>
                  <a:srgbClr val="CC0099"/>
                </a:solidFill>
                <a:latin typeface="Arial" pitchFamily="34" charset="0"/>
                <a:ea typeface="돋움" pitchFamily="50" charset="-127"/>
              </a:rPr>
              <a:t>identical conditions</a:t>
            </a:r>
            <a:r>
              <a:rPr lang="en-US" altLang="ko-KR">
                <a:latin typeface="Arial" pitchFamily="34" charset="0"/>
                <a:ea typeface="돋움" pitchFamily="50" charset="-127"/>
              </a:rPr>
              <a:t> results </a:t>
            </a:r>
            <a:r>
              <a:rPr lang="en-US" altLang="ko-KR" u="sng">
                <a:solidFill>
                  <a:srgbClr val="CC0099"/>
                </a:solidFill>
                <a:latin typeface="Arial" pitchFamily="34" charset="0"/>
                <a:ea typeface="돋움" pitchFamily="50" charset="-127"/>
              </a:rPr>
              <a:t>different actions</a:t>
            </a:r>
            <a:r>
              <a:rPr lang="en-US" altLang="ko-KR">
                <a:latin typeface="Arial" pitchFamily="34" charset="0"/>
                <a:ea typeface="돋움" pitchFamily="50" charset="-127"/>
              </a:rPr>
              <a:t>  </a:t>
            </a:r>
          </a:p>
          <a:p>
            <a:pPr marL="1143000" lvl="2" indent="-228600" algn="l" defTabSz="762000" latinLnBrk="0">
              <a:lnSpc>
                <a:spcPct val="110000"/>
              </a:lnSpc>
              <a:spcBef>
                <a:spcPct val="20000"/>
              </a:spcBef>
              <a:buClr>
                <a:srgbClr val="000099"/>
              </a:buClr>
              <a:buFontTx/>
              <a:buChar char="–"/>
            </a:pPr>
            <a:r>
              <a:rPr lang="en-US" altLang="ko-KR" sz="1600">
                <a:latin typeface="Verdana" pitchFamily="34" charset="0"/>
                <a:ea typeface="바탕체" pitchFamily="17" charset="-127"/>
              </a:rPr>
              <a:t>C(R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C(R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a:t>
            </a:r>
          </a:p>
          <a:p>
            <a:pPr marL="742950" lvl="1" indent="-285750" algn="l" defTabSz="762000" latinLnBrk="0">
              <a:lnSpc>
                <a:spcPct val="70000"/>
              </a:lnSpc>
              <a:spcBef>
                <a:spcPct val="20000"/>
              </a:spcBef>
              <a:buClr>
                <a:srgbClr val="000099"/>
              </a:buClr>
              <a:buFont typeface="Wingdings" pitchFamily="2" charset="2"/>
              <a:buChar char="ü"/>
            </a:pPr>
            <a:endParaRPr lang="en-US" altLang="ko-KR">
              <a:latin typeface="Arial" pitchFamily="34" charset="0"/>
              <a:ea typeface="돋움" pitchFamily="50"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3 (Redundancy)</a:t>
            </a:r>
          </a:p>
          <a:p>
            <a:pPr marL="742950" lvl="1" indent="-285750" algn="l" defTabSz="762000" latinLnBrk="0">
              <a:lnSpc>
                <a:spcPct val="110000"/>
              </a:lnSpc>
              <a:spcBef>
                <a:spcPct val="20000"/>
              </a:spcBef>
              <a:buClr>
                <a:srgbClr val="000099"/>
              </a:buClr>
              <a:buFont typeface="Wingdings" pitchFamily="2" charset="2"/>
              <a:buChar char="ü"/>
            </a:pPr>
            <a:r>
              <a:rPr lang="en-US" altLang="ko-KR">
                <a:latin typeface="Arial" pitchFamily="34" charset="0"/>
                <a:ea typeface="돋움" pitchFamily="50" charset="-127"/>
              </a:rPr>
              <a:t>Two rules with </a:t>
            </a:r>
            <a:r>
              <a:rPr lang="en-US" altLang="ko-KR" u="sng">
                <a:solidFill>
                  <a:srgbClr val="CC0099"/>
                </a:solidFill>
                <a:latin typeface="Arial" pitchFamily="34" charset="0"/>
                <a:ea typeface="돋움" pitchFamily="50" charset="-127"/>
              </a:rPr>
              <a:t>identical conditions</a:t>
            </a:r>
            <a:r>
              <a:rPr lang="en-US" altLang="ko-KR">
                <a:latin typeface="Arial" pitchFamily="34" charset="0"/>
                <a:ea typeface="돋움" pitchFamily="50" charset="-127"/>
              </a:rPr>
              <a:t> results </a:t>
            </a:r>
            <a:r>
              <a:rPr lang="en-US" altLang="ko-KR" u="sng">
                <a:solidFill>
                  <a:srgbClr val="CC0099"/>
                </a:solidFill>
                <a:latin typeface="Arial" pitchFamily="34" charset="0"/>
                <a:ea typeface="돋움" pitchFamily="50" charset="-127"/>
              </a:rPr>
              <a:t>identical  actions</a:t>
            </a:r>
            <a:r>
              <a:rPr lang="en-US" altLang="ko-KR">
                <a:latin typeface="Arial" pitchFamily="34" charset="0"/>
                <a:ea typeface="돋움" pitchFamily="50" charset="-127"/>
              </a:rPr>
              <a:t>  </a:t>
            </a:r>
          </a:p>
          <a:p>
            <a:pPr marL="1143000" lvl="2" indent="-228600" algn="l" defTabSz="762000" latinLnBrk="0">
              <a:lnSpc>
                <a:spcPct val="110000"/>
              </a:lnSpc>
              <a:spcBef>
                <a:spcPct val="20000"/>
              </a:spcBef>
              <a:buClr>
                <a:srgbClr val="000099"/>
              </a:buClr>
              <a:buFontTx/>
              <a:buChar char="–"/>
            </a:pPr>
            <a:r>
              <a:rPr lang="en-US" altLang="ko-KR" sz="1600">
                <a:latin typeface="Verdana" pitchFamily="34" charset="0"/>
                <a:ea typeface="바탕체" pitchFamily="17" charset="-127"/>
              </a:rPr>
              <a:t>C(R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C(R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a:t>
            </a:r>
          </a:p>
          <a:p>
            <a:pPr marL="342900" indent="-342900" algn="l" defTabSz="762000">
              <a:lnSpc>
                <a:spcPct val="90000"/>
              </a:lnSpc>
              <a:buFontTx/>
              <a:buChar char="•"/>
            </a:pPr>
            <a:endParaRPr lang="en-US" altLang="ko-KR">
              <a:latin typeface="Arial" pitchFamily="34" charset="0"/>
              <a:ea typeface="돋움" pitchFamily="50"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4 (Subsumption)</a:t>
            </a:r>
          </a:p>
          <a:p>
            <a:pPr marL="742950" lvl="1" indent="-285750" algn="l" defTabSz="762000" latinLnBrk="0">
              <a:lnSpc>
                <a:spcPct val="110000"/>
              </a:lnSpc>
              <a:spcBef>
                <a:spcPct val="20000"/>
              </a:spcBef>
              <a:buClr>
                <a:srgbClr val="000099"/>
              </a:buClr>
              <a:buFont typeface="Wingdings" pitchFamily="2" charset="2"/>
              <a:buChar char="ü"/>
            </a:pPr>
            <a:r>
              <a:rPr lang="en-US" altLang="ko-KR">
                <a:latin typeface="Arial" pitchFamily="34" charset="0"/>
                <a:ea typeface="돋움" pitchFamily="50" charset="-127"/>
              </a:rPr>
              <a:t>Two rules with </a:t>
            </a:r>
            <a:r>
              <a:rPr lang="en-US" altLang="ko-KR" u="sng">
                <a:solidFill>
                  <a:srgbClr val="CC0099"/>
                </a:solidFill>
                <a:latin typeface="Arial" pitchFamily="34" charset="0"/>
                <a:ea typeface="돋움" pitchFamily="50" charset="-127"/>
              </a:rPr>
              <a:t>identical conditions</a:t>
            </a:r>
            <a:r>
              <a:rPr lang="en-US" altLang="ko-KR">
                <a:latin typeface="Arial" pitchFamily="34" charset="0"/>
                <a:ea typeface="돋움" pitchFamily="50" charset="-127"/>
              </a:rPr>
              <a:t>, but one contains </a:t>
            </a:r>
            <a:r>
              <a:rPr lang="en-US" altLang="ko-KR" u="sng">
                <a:solidFill>
                  <a:srgbClr val="CC0099"/>
                </a:solidFill>
                <a:latin typeface="Arial" pitchFamily="34" charset="0"/>
                <a:ea typeface="돋움" pitchFamily="50" charset="-127"/>
              </a:rPr>
              <a:t>additional  elements</a:t>
            </a:r>
            <a:r>
              <a:rPr lang="en-US" altLang="ko-KR">
                <a:latin typeface="Arial" pitchFamily="34" charset="0"/>
                <a:ea typeface="돋움" pitchFamily="50" charset="-127"/>
              </a:rPr>
              <a:t> in the actions clauses </a:t>
            </a:r>
          </a:p>
          <a:p>
            <a:pPr marL="1143000" lvl="2" indent="-228600" algn="l" defTabSz="762000" latinLnBrk="0">
              <a:lnSpc>
                <a:spcPct val="110000"/>
              </a:lnSpc>
              <a:spcBef>
                <a:spcPct val="20000"/>
              </a:spcBef>
              <a:buClr>
                <a:srgbClr val="000099"/>
              </a:buClr>
              <a:buFontTx/>
              <a:buChar char="–"/>
            </a:pPr>
            <a:r>
              <a:rPr lang="en-US" altLang="ko-KR" sz="1600">
                <a:latin typeface="Verdana" pitchFamily="34" charset="0"/>
                <a:ea typeface="바탕체" pitchFamily="17" charset="-127"/>
              </a:rPr>
              <a:t>C(R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C(R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i</a:t>
            </a:r>
            <a:r>
              <a:rPr lang="en-US" altLang="ko-KR" sz="1600">
                <a:latin typeface="Verdana" pitchFamily="34" charset="0"/>
                <a:ea typeface="바탕체" pitchFamily="17" charset="-127"/>
              </a:rPr>
              <a:t>) ⊂ A(R</a:t>
            </a:r>
            <a:r>
              <a:rPr lang="en-US" altLang="ko-KR" sz="1600" baseline="-25000">
                <a:latin typeface="Verdana" pitchFamily="34" charset="0"/>
                <a:ea typeface="바탕체" pitchFamily="17" charset="-127"/>
              </a:rPr>
              <a:t>j</a:t>
            </a:r>
            <a:r>
              <a:rPr lang="en-US" altLang="ko-KR" sz="1600">
                <a:latin typeface="Verdana" pitchFamily="34" charset="0"/>
                <a:ea typeface="바탕체" pitchFamily="17" charset="-127"/>
              </a:rPr>
              <a:t>) </a:t>
            </a:r>
            <a:endParaRPr lang="en-US" altLang="ko-KR" b="1">
              <a:latin typeface="Arial" pitchFamily="34" charset="0"/>
              <a:ea typeface="돋움" pitchFamily="50" charset="-127"/>
            </a:endParaRPr>
          </a:p>
        </p:txBody>
      </p:sp>
      <p:sp>
        <p:nvSpPr>
          <p:cNvPr id="130053" name="Rectangle 5"/>
          <p:cNvSpPr>
            <a:spLocks noChangeArrowheads="1"/>
          </p:cNvSpPr>
          <p:nvPr/>
        </p:nvSpPr>
        <p:spPr bwMode="auto">
          <a:xfrm>
            <a:off x="0" y="6165850"/>
            <a:ext cx="611188" cy="692150"/>
          </a:xfrm>
          <a:prstGeom prst="rect">
            <a:avLst/>
          </a:prstGeom>
          <a:noFill/>
          <a:ln w="9525">
            <a:noFill/>
            <a:miter lim="800000"/>
            <a:headEnd/>
            <a:tailEnd/>
          </a:ln>
          <a:effectLst/>
        </p:spPr>
        <p:txBody>
          <a:bodyPr wrap="none" lIns="93600" tIns="46800" rIns="93600" bIns="46800" anchor="ctr">
            <a:spAutoFit/>
          </a:bodyPr>
          <a:lstStyle/>
          <a:p>
            <a:endParaRPr lang="en-US"/>
          </a:p>
        </p:txBody>
      </p:sp>
      <p:sp>
        <p:nvSpPr>
          <p:cNvPr id="130054" name="Rectangle 6"/>
          <p:cNvSpPr>
            <a:spLocks noChangeArrowheads="1"/>
          </p:cNvSpPr>
          <p:nvPr/>
        </p:nvSpPr>
        <p:spPr bwMode="auto">
          <a:xfrm>
            <a:off x="0" y="5876925"/>
            <a:ext cx="611188" cy="981075"/>
          </a:xfrm>
          <a:prstGeom prst="rect">
            <a:avLst/>
          </a:prstGeom>
          <a:noFill/>
          <a:ln w="9525">
            <a:noFill/>
            <a:miter lim="800000"/>
            <a:headEnd/>
            <a:tailEnd/>
          </a:ln>
          <a:effectLst/>
        </p:spPr>
        <p:txBody>
          <a:bodyPr wrap="none" lIns="93600" tIns="46800" rIns="93600" bIns="46800" anchor="ctr">
            <a:spAutoFit/>
          </a:bodyPr>
          <a:lstStyle/>
          <a:p>
            <a:endParaRPr lang="en-US"/>
          </a:p>
        </p:txBody>
      </p:sp>
      <p:sp>
        <p:nvSpPr>
          <p:cNvPr id="130055" name="Rectangle 7"/>
          <p:cNvSpPr>
            <a:spLocks noChangeArrowheads="1"/>
          </p:cNvSpPr>
          <p:nvPr/>
        </p:nvSpPr>
        <p:spPr bwMode="auto">
          <a:xfrm>
            <a:off x="252413" y="1177925"/>
            <a:ext cx="8064500" cy="3600450"/>
          </a:xfrm>
          <a:prstGeom prst="rect">
            <a:avLst/>
          </a:prstGeom>
          <a:noFill/>
          <a:ln w="38100">
            <a:solidFill>
              <a:srgbClr val="CC99FF"/>
            </a:solidFill>
            <a:prstDash val="dash"/>
            <a:miter lim="800000"/>
            <a:headEnd/>
            <a:tailEnd/>
          </a:ln>
          <a:effectLst/>
        </p:spPr>
        <p:txBody>
          <a:bodyPr lIns="93600" tIns="46800" rIns="93600" bIns="4680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anim calcmode="lin" valueType="num">
                                      <p:cBhvr>
                                        <p:cTn id="7" dur="1000" fill="hold"/>
                                        <p:tgtEl>
                                          <p:spTgt spid="130055"/>
                                        </p:tgtEl>
                                        <p:attrNameLst>
                                          <p:attrName>ppt_w</p:attrName>
                                        </p:attrNameLst>
                                      </p:cBhvr>
                                      <p:tavLst>
                                        <p:tav tm="0">
                                          <p:val>
                                            <p:strVal val="#ppt_w*0.70"/>
                                          </p:val>
                                        </p:tav>
                                        <p:tav tm="100000">
                                          <p:val>
                                            <p:strVal val="#ppt_w"/>
                                          </p:val>
                                        </p:tav>
                                      </p:tavLst>
                                    </p:anim>
                                    <p:anim calcmode="lin" valueType="num">
                                      <p:cBhvr>
                                        <p:cTn id="8" dur="1000" fill="hold"/>
                                        <p:tgtEl>
                                          <p:spTgt spid="130055"/>
                                        </p:tgtEl>
                                        <p:attrNameLst>
                                          <p:attrName>ppt_h</p:attrName>
                                        </p:attrNameLst>
                                      </p:cBhvr>
                                      <p:tavLst>
                                        <p:tav tm="0">
                                          <p:val>
                                            <p:strVal val="#ppt_h"/>
                                          </p:val>
                                        </p:tav>
                                        <p:tav tm="100000">
                                          <p:val>
                                            <p:strVal val="#ppt_h"/>
                                          </p:val>
                                        </p:tav>
                                      </p:tavLst>
                                    </p:anim>
                                    <p:animEffect transition="in" filter="fade">
                                      <p:cBhvr>
                                        <p:cTn id="9" dur="10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ko-KR"/>
              <a:t>Inference Anomalies</a:t>
            </a:r>
          </a:p>
        </p:txBody>
      </p:sp>
      <p:sp>
        <p:nvSpPr>
          <p:cNvPr id="131075" name="Rectangle 3"/>
          <p:cNvSpPr>
            <a:spLocks noChangeArrowheads="1"/>
          </p:cNvSpPr>
          <p:nvPr/>
        </p:nvSpPr>
        <p:spPr bwMode="auto">
          <a:xfrm>
            <a:off x="179388" y="1196975"/>
            <a:ext cx="8964612" cy="5256213"/>
          </a:xfrm>
          <a:prstGeom prst="rect">
            <a:avLst/>
          </a:prstGeom>
          <a:noFill/>
          <a:ln w="9525">
            <a:noFill/>
            <a:miter lim="800000"/>
            <a:headEnd/>
            <a:tailEnd/>
          </a:ln>
          <a:effectLst/>
        </p:spPr>
        <p:txBody>
          <a:bodyPr lIns="92075" tIns="46038" rIns="92075" bIns="46038"/>
          <a:lstStyle/>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5 (Cycle)</a:t>
            </a:r>
          </a:p>
          <a:p>
            <a:pPr marL="742950" lvl="1" indent="-285750" algn="l" defTabSz="762000" latinLnBrk="0">
              <a:lnSpc>
                <a:spcPct val="120000"/>
              </a:lnSpc>
              <a:spcBef>
                <a:spcPct val="20000"/>
              </a:spcBef>
              <a:buClr>
                <a:srgbClr val="000099"/>
              </a:buClr>
              <a:buFont typeface="Wingdings" pitchFamily="2" charset="2"/>
              <a:buChar char="ü"/>
            </a:pPr>
            <a:r>
              <a:rPr lang="en-US" altLang="ko-KR">
                <a:latin typeface="Arial" pitchFamily="34" charset="0"/>
                <a:ea typeface="돋움" pitchFamily="50" charset="-127"/>
              </a:rPr>
              <a:t>Set of production rules forms a cycle</a:t>
            </a:r>
          </a:p>
          <a:p>
            <a:pPr marL="1143000" lvl="2" indent="-228600" algn="l" defTabSz="762000" latinLnBrk="0">
              <a:lnSpc>
                <a:spcPct val="110000"/>
              </a:lnSpc>
              <a:spcBef>
                <a:spcPct val="20000"/>
              </a:spcBef>
              <a:buClr>
                <a:srgbClr val="000099"/>
              </a:buClr>
              <a:buFontTx/>
              <a:buChar char="–"/>
            </a:pPr>
            <a:r>
              <a:rPr lang="en-US" altLang="ko-KR" sz="1600">
                <a:latin typeface="Verdana" pitchFamily="34" charset="0"/>
                <a:ea typeface="바탕체" pitchFamily="17" charset="-127"/>
              </a:rPr>
              <a:t>A(R</a:t>
            </a:r>
            <a:r>
              <a:rPr lang="en-US" altLang="ko-KR" sz="1600" baseline="-25000">
                <a:latin typeface="Verdana" pitchFamily="34" charset="0"/>
                <a:ea typeface="바탕체" pitchFamily="17" charset="-127"/>
              </a:rPr>
              <a:t>1</a:t>
            </a:r>
            <a:r>
              <a:rPr lang="en-US" altLang="ko-KR" sz="1600">
                <a:latin typeface="Verdana" pitchFamily="34" charset="0"/>
                <a:ea typeface="바탕체" pitchFamily="17" charset="-127"/>
              </a:rPr>
              <a:t>)⊆C(R</a:t>
            </a:r>
            <a:r>
              <a:rPr lang="en-US" altLang="ko-KR" sz="1600" baseline="-25000">
                <a:latin typeface="Verdana" pitchFamily="34" charset="0"/>
                <a:ea typeface="바탕체" pitchFamily="17" charset="-127"/>
              </a:rPr>
              <a:t>2</a:t>
            </a:r>
            <a:r>
              <a:rPr lang="en-US" altLang="ko-KR" sz="1600">
                <a:latin typeface="Verdana" pitchFamily="34" charset="0"/>
                <a:ea typeface="바탕체" pitchFamily="17" charset="-127"/>
              </a:rPr>
              <a:t>)⊆A(R</a:t>
            </a:r>
            <a:r>
              <a:rPr lang="en-US" altLang="ko-KR" sz="1600" baseline="-25000">
                <a:latin typeface="Verdana" pitchFamily="34" charset="0"/>
                <a:ea typeface="바탕체" pitchFamily="17" charset="-127"/>
              </a:rPr>
              <a:t>3</a:t>
            </a:r>
            <a:r>
              <a:rPr lang="en-US" altLang="ko-KR" sz="1600">
                <a:latin typeface="Verdana" pitchFamily="34" charset="0"/>
                <a:ea typeface="바탕체" pitchFamily="17" charset="-127"/>
              </a:rPr>
              <a:t>) </a:t>
            </a:r>
            <a:r>
              <a:rPr lang="en-US" altLang="ko-KR" sz="1600">
                <a:latin typeface="Times New Roman"/>
                <a:ea typeface="바탕체" pitchFamily="17" charset="-127"/>
              </a:rPr>
              <a:t>…</a:t>
            </a:r>
            <a:r>
              <a:rPr lang="en-US" altLang="ko-KR" sz="1600">
                <a:latin typeface="Verdana" pitchFamily="34" charset="0"/>
                <a:ea typeface="바탕체" pitchFamily="17" charset="-127"/>
              </a:rPr>
              <a:t>⊆A(R</a:t>
            </a:r>
            <a:r>
              <a:rPr lang="en-US" altLang="ko-KR" sz="1600" baseline="-25000">
                <a:latin typeface="Verdana" pitchFamily="34" charset="0"/>
                <a:ea typeface="바탕체" pitchFamily="17" charset="-127"/>
              </a:rPr>
              <a:t>n</a:t>
            </a:r>
            <a:r>
              <a:rPr lang="en-US" altLang="ko-KR" sz="1600">
                <a:latin typeface="Verdana" pitchFamily="34" charset="0"/>
                <a:ea typeface="바탕체" pitchFamily="17" charset="-127"/>
              </a:rPr>
              <a:t>) ⊆ C(R</a:t>
            </a:r>
            <a:r>
              <a:rPr lang="en-US" altLang="ko-KR" sz="1600" baseline="-25000">
                <a:latin typeface="Verdana" pitchFamily="34" charset="0"/>
                <a:ea typeface="바탕체" pitchFamily="17" charset="-127"/>
              </a:rPr>
              <a:t>1</a:t>
            </a:r>
            <a:r>
              <a:rPr lang="en-US" altLang="ko-KR" sz="1600">
                <a:latin typeface="Verdana" pitchFamily="34" charset="0"/>
                <a:ea typeface="바탕체" pitchFamily="17" charset="-127"/>
              </a:rPr>
              <a:t>) </a:t>
            </a:r>
          </a:p>
          <a:p>
            <a:pPr marL="342900" indent="-342900" algn="l" defTabSz="762000" latinLnBrk="0">
              <a:lnSpc>
                <a:spcPct val="60000"/>
              </a:lnSpc>
              <a:spcBef>
                <a:spcPct val="20000"/>
              </a:spcBef>
              <a:buClr>
                <a:srgbClr val="000099"/>
              </a:buClr>
              <a:buFont typeface="Wingdings" pitchFamily="2" charset="2"/>
              <a:buNone/>
            </a:pPr>
            <a:endParaRPr lang="en-US" altLang="ko-KR" sz="1600">
              <a:latin typeface="Verdana" pitchFamily="34" charset="0"/>
              <a:ea typeface="바탕체" pitchFamily="17"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6 (Unreachable Action)</a:t>
            </a:r>
          </a:p>
          <a:p>
            <a:pPr marL="742950" lvl="1" indent="-285750" algn="l" defTabSz="762000" latinLnBrk="0">
              <a:lnSpc>
                <a:spcPct val="140000"/>
              </a:lnSpc>
              <a:spcBef>
                <a:spcPct val="20000"/>
              </a:spcBef>
              <a:buClr>
                <a:srgbClr val="000099"/>
              </a:buClr>
              <a:buFont typeface="Wingdings" pitchFamily="2" charset="2"/>
              <a:buChar char="ü"/>
            </a:pPr>
            <a:r>
              <a:rPr lang="en-US" altLang="ko-KR">
                <a:latin typeface="Arial" pitchFamily="34" charset="0"/>
                <a:ea typeface="돋움" pitchFamily="50" charset="-127"/>
              </a:rPr>
              <a:t>In the backward inferencing, the action of a rule is neither </a:t>
            </a:r>
            <a:r>
              <a:rPr lang="en-US" altLang="ko-KR" u="sng">
                <a:latin typeface="Arial" pitchFamily="34" charset="0"/>
                <a:ea typeface="돋움" pitchFamily="50" charset="-127"/>
              </a:rPr>
              <a:t>a part of the possible query</a:t>
            </a:r>
            <a:r>
              <a:rPr lang="en-US" altLang="ko-KR">
                <a:latin typeface="Arial" pitchFamily="34" charset="0"/>
                <a:ea typeface="돋움" pitchFamily="50" charset="-127"/>
              </a:rPr>
              <a:t> nor </a:t>
            </a:r>
            <a:r>
              <a:rPr lang="en-US" altLang="ko-KR" u="sng">
                <a:latin typeface="Arial" pitchFamily="34" charset="0"/>
                <a:ea typeface="돋움" pitchFamily="50" charset="-127"/>
              </a:rPr>
              <a:t>a part of the condition of another rule</a:t>
            </a:r>
            <a:r>
              <a:rPr lang="en-US" altLang="ko-KR">
                <a:latin typeface="Arial" pitchFamily="34" charset="0"/>
                <a:ea typeface="돋움" pitchFamily="50" charset="-127"/>
              </a:rPr>
              <a:t>. </a:t>
            </a:r>
          </a:p>
          <a:p>
            <a:pPr marL="742950" lvl="1" indent="-285750" algn="l" defTabSz="762000" latinLnBrk="0">
              <a:lnSpc>
                <a:spcPct val="60000"/>
              </a:lnSpc>
              <a:spcBef>
                <a:spcPct val="20000"/>
              </a:spcBef>
              <a:buClr>
                <a:srgbClr val="000099"/>
              </a:buClr>
              <a:buFont typeface="Wingdings" pitchFamily="2" charset="2"/>
              <a:buNone/>
            </a:pPr>
            <a:endParaRPr lang="en-US" altLang="ko-KR">
              <a:latin typeface="Arial" pitchFamily="34" charset="0"/>
              <a:ea typeface="돋움" pitchFamily="50"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7 (Dead-End-Query)</a:t>
            </a:r>
          </a:p>
          <a:p>
            <a:pPr marL="742950" lvl="1" indent="-285750" algn="l" defTabSz="762000" latinLnBrk="0">
              <a:lnSpc>
                <a:spcPct val="130000"/>
              </a:lnSpc>
              <a:spcBef>
                <a:spcPct val="20000"/>
              </a:spcBef>
              <a:buClr>
                <a:srgbClr val="000099"/>
              </a:buClr>
              <a:buFont typeface="Wingdings" pitchFamily="2" charset="2"/>
              <a:buChar char="ü"/>
            </a:pPr>
            <a:r>
              <a:rPr lang="en-US" altLang="ko-KR">
                <a:latin typeface="Arial" pitchFamily="34" charset="0"/>
                <a:ea typeface="돋움" pitchFamily="50" charset="-127"/>
              </a:rPr>
              <a:t>In the backward inferencing, </a:t>
            </a:r>
            <a:r>
              <a:rPr lang="en-US" altLang="ko-KR" u="sng">
                <a:latin typeface="Arial" pitchFamily="34" charset="0"/>
                <a:ea typeface="돋움" pitchFamily="50" charset="-127"/>
              </a:rPr>
              <a:t>the query does not match an action of one of the rules</a:t>
            </a:r>
            <a:r>
              <a:rPr lang="en-US" altLang="ko-KR">
                <a:latin typeface="Arial" pitchFamily="34" charset="0"/>
                <a:ea typeface="돋움" pitchFamily="50" charset="-127"/>
              </a:rPr>
              <a:t> in the rule base </a:t>
            </a:r>
          </a:p>
          <a:p>
            <a:pPr marL="342900" indent="-342900" algn="l" defTabSz="762000">
              <a:lnSpc>
                <a:spcPct val="60000"/>
              </a:lnSpc>
              <a:buFontTx/>
              <a:buChar char="•"/>
            </a:pPr>
            <a:endParaRPr lang="en-US" altLang="ko-KR">
              <a:latin typeface="Arial" pitchFamily="34" charset="0"/>
              <a:ea typeface="돋움" pitchFamily="50" charset="-127"/>
            </a:endParaRPr>
          </a:p>
          <a:p>
            <a:pPr marL="342900" indent="-342900" algn="l" defTabSz="762000" latinLnBrk="0">
              <a:lnSpc>
                <a:spcPct val="110000"/>
              </a:lnSpc>
              <a:spcBef>
                <a:spcPct val="20000"/>
              </a:spcBef>
              <a:buClr>
                <a:srgbClr val="000099"/>
              </a:buClr>
              <a:buFont typeface="Wingdings" pitchFamily="2" charset="2"/>
              <a:buChar char="n"/>
            </a:pPr>
            <a:r>
              <a:rPr lang="en-US" altLang="ko-KR" sz="1600" b="1">
                <a:solidFill>
                  <a:schemeClr val="accent2"/>
                </a:solidFill>
                <a:latin typeface="Verdana" pitchFamily="34" charset="0"/>
                <a:ea typeface="바탕체" pitchFamily="17" charset="-127"/>
              </a:rPr>
              <a:t>Type 8 (Dead-End-Condition)</a:t>
            </a:r>
          </a:p>
          <a:p>
            <a:pPr marL="742950" lvl="1" indent="-285750" algn="l" defTabSz="762000" latinLnBrk="0">
              <a:lnSpc>
                <a:spcPct val="140000"/>
              </a:lnSpc>
              <a:spcBef>
                <a:spcPct val="20000"/>
              </a:spcBef>
              <a:buClr>
                <a:srgbClr val="000099"/>
              </a:buClr>
              <a:buFont typeface="Wingdings" pitchFamily="2" charset="2"/>
              <a:buChar char="ü"/>
            </a:pPr>
            <a:r>
              <a:rPr lang="en-US" altLang="ko-KR">
                <a:latin typeface="Arial" pitchFamily="34" charset="0"/>
                <a:ea typeface="돋움" pitchFamily="50" charset="-127"/>
              </a:rPr>
              <a:t>To satisfy the condition of a rule in the backward inferencing, the </a:t>
            </a:r>
            <a:r>
              <a:rPr lang="en-US" altLang="ko-KR" u="sng">
                <a:latin typeface="Arial" pitchFamily="34" charset="0"/>
                <a:ea typeface="돋움" pitchFamily="50" charset="-127"/>
              </a:rPr>
              <a:t>condition must be askable</a:t>
            </a:r>
            <a:r>
              <a:rPr lang="en-US" altLang="ko-KR">
                <a:latin typeface="Arial" pitchFamily="34" charset="0"/>
                <a:ea typeface="돋움" pitchFamily="50" charset="-127"/>
              </a:rPr>
              <a:t> or </a:t>
            </a:r>
            <a:r>
              <a:rPr lang="en-US" altLang="ko-KR" u="sng">
                <a:latin typeface="Arial" pitchFamily="34" charset="0"/>
                <a:ea typeface="돋움" pitchFamily="50" charset="-127"/>
              </a:rPr>
              <a:t>matched by a conclusion of one of the rules</a:t>
            </a:r>
            <a:r>
              <a:rPr lang="en-US" altLang="ko-KR">
                <a:latin typeface="Arial" pitchFamily="34" charset="0"/>
                <a:ea typeface="돋움" pitchFamily="50" charset="-127"/>
              </a:rPr>
              <a:t> in the rule base </a:t>
            </a:r>
          </a:p>
        </p:txBody>
      </p:sp>
      <p:sp>
        <p:nvSpPr>
          <p:cNvPr id="131076" name="Rectangle 4"/>
          <p:cNvSpPr>
            <a:spLocks noChangeArrowheads="1"/>
          </p:cNvSpPr>
          <p:nvPr/>
        </p:nvSpPr>
        <p:spPr bwMode="auto">
          <a:xfrm>
            <a:off x="252413" y="1177925"/>
            <a:ext cx="8064500" cy="1171575"/>
          </a:xfrm>
          <a:prstGeom prst="rect">
            <a:avLst/>
          </a:prstGeom>
          <a:noFill/>
          <a:ln w="38100">
            <a:solidFill>
              <a:srgbClr val="CC99FF"/>
            </a:solidFill>
            <a:prstDash val="dash"/>
            <a:miter lim="800000"/>
            <a:headEnd/>
            <a:tailEnd/>
          </a:ln>
          <a:effectLst/>
        </p:spPr>
        <p:txBody>
          <a:bodyPr lIns="93600" tIns="46800" rIns="93600" bIns="4680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p:cTn id="7" dur="1000" fill="hold"/>
                                        <p:tgtEl>
                                          <p:spTgt spid="131076"/>
                                        </p:tgtEl>
                                        <p:attrNameLst>
                                          <p:attrName>ppt_w</p:attrName>
                                        </p:attrNameLst>
                                      </p:cBhvr>
                                      <p:tavLst>
                                        <p:tav tm="0">
                                          <p:val>
                                            <p:strVal val="#ppt_w*0.70"/>
                                          </p:val>
                                        </p:tav>
                                        <p:tav tm="100000">
                                          <p:val>
                                            <p:strVal val="#ppt_w"/>
                                          </p:val>
                                        </p:tav>
                                      </p:tavLst>
                                    </p:anim>
                                    <p:anim calcmode="lin" valueType="num">
                                      <p:cBhvr>
                                        <p:cTn id="8" dur="1000" fill="hold"/>
                                        <p:tgtEl>
                                          <p:spTgt spid="131076"/>
                                        </p:tgtEl>
                                        <p:attrNameLst>
                                          <p:attrName>ppt_h</p:attrName>
                                        </p:attrNameLst>
                                      </p:cBhvr>
                                      <p:tavLst>
                                        <p:tav tm="0">
                                          <p:val>
                                            <p:strVal val="#ppt_h"/>
                                          </p:val>
                                        </p:tav>
                                        <p:tav tm="100000">
                                          <p:val>
                                            <p:strVal val="#ppt_h"/>
                                          </p:val>
                                        </p:tav>
                                      </p:tavLst>
                                    </p:anim>
                                    <p:animEffect transition="in" filter="fade">
                                      <p:cBhvr>
                                        <p:cTn id="9" dur="1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en-US"/>
          </a:p>
        </p:txBody>
      </p:sp>
      <p:sp>
        <p:nvSpPr>
          <p:cNvPr id="132099" name="Rectangle 3"/>
          <p:cNvSpPr>
            <a:spLocks noChangeArrowheads="1"/>
          </p:cNvSpPr>
          <p:nvPr/>
        </p:nvSpPr>
        <p:spPr bwMode="auto">
          <a:xfrm>
            <a:off x="381000" y="2852738"/>
            <a:ext cx="8382000" cy="3098800"/>
          </a:xfrm>
          <a:prstGeom prst="rect">
            <a:avLst/>
          </a:prstGeom>
          <a:noFill/>
          <a:ln w="9525">
            <a:noFill/>
            <a:miter lim="800000"/>
            <a:headEnd/>
            <a:tailEnd/>
          </a:ln>
          <a:effectLst/>
        </p:spPr>
        <p:txBody>
          <a:bodyPr lIns="92075" tIns="46038" rIns="92075" bIns="46038"/>
          <a:lstStyle/>
          <a:p>
            <a:pPr marL="342900" indent="-342900" defTabSz="762000" latinLnBrk="0">
              <a:spcBef>
                <a:spcPct val="20000"/>
              </a:spcBef>
              <a:buClr>
                <a:srgbClr val="000099"/>
              </a:buClr>
              <a:buFont typeface="Wingdings" pitchFamily="2" charset="2"/>
              <a:buAutoNum type="arabicPeriod"/>
            </a:pPr>
            <a:r>
              <a:rPr lang="en-US" altLang="ko-KR" sz="2000" b="1">
                <a:solidFill>
                  <a:schemeClr val="accent2"/>
                </a:solidFill>
                <a:latin typeface="Verdana" pitchFamily="34" charset="0"/>
                <a:ea typeface="바탕체" pitchFamily="17" charset="-127"/>
              </a:rPr>
              <a:t>Detection of Static Anomaly </a:t>
            </a:r>
          </a:p>
          <a:p>
            <a:pPr marL="342900" indent="-342900" algn="l" defTabSz="762000" latinLnBrk="0">
              <a:spcBef>
                <a:spcPct val="20000"/>
              </a:spcBef>
              <a:buClr>
                <a:srgbClr val="000099"/>
              </a:buClr>
              <a:buFont typeface="Wingdings" pitchFamily="2" charset="2"/>
              <a:buChar char="n"/>
            </a:pPr>
            <a:endParaRPr lang="en-US" altLang="ko-KR" sz="2000" b="1">
              <a:solidFill>
                <a:schemeClr val="accent2"/>
              </a:solidFill>
              <a:latin typeface="Verdana" pitchFamily="34" charset="0"/>
              <a:ea typeface="바탕체" pitchFamily="17" charset="-127"/>
            </a:endParaRPr>
          </a:p>
          <a:p>
            <a:pPr marL="342900" indent="-342900" algn="l" defTabSz="762000"/>
            <a:r>
              <a:rPr lang="en-US" altLang="ko-KR">
                <a:latin typeface="Arial" pitchFamily="34" charset="0"/>
                <a:ea typeface="돋움" pitchFamily="50" charset="-127"/>
              </a:rPr>
              <a:t> </a:t>
            </a:r>
          </a:p>
        </p:txBody>
      </p:sp>
      <p:sp>
        <p:nvSpPr>
          <p:cNvPr id="132100" name="Text Box 4"/>
          <p:cNvSpPr txBox="1">
            <a:spLocks noChangeArrowheads="1"/>
          </p:cNvSpPr>
          <p:nvPr/>
        </p:nvSpPr>
        <p:spPr bwMode="auto">
          <a:xfrm>
            <a:off x="1187450" y="3644900"/>
            <a:ext cx="6985000" cy="854075"/>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Char char="¨"/>
            </a:pPr>
            <a:r>
              <a:rPr lang="en-US" altLang="ko-KR" sz="2000">
                <a:latin typeface="Arial" pitchFamily="34" charset="0"/>
                <a:ea typeface="돋움" pitchFamily="50" charset="-127"/>
              </a:rPr>
              <a:t> Detection with Simple Action Clause</a:t>
            </a:r>
          </a:p>
          <a:p>
            <a:pPr latinLnBrk="0">
              <a:spcBef>
                <a:spcPct val="50000"/>
              </a:spcBef>
              <a:buFont typeface="Symbol" pitchFamily="18" charset="2"/>
              <a:buChar char="¨"/>
            </a:pPr>
            <a:r>
              <a:rPr lang="en-US" altLang="ko-KR" sz="2000">
                <a:latin typeface="Arial" pitchFamily="34" charset="0"/>
                <a:ea typeface="돋움" pitchFamily="50" charset="-127"/>
              </a:rPr>
              <a:t> Detection with Compound Condition &amp; Action Clauses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lum bright="-36000" contrast="60000"/>
          </a:blip>
          <a:srcRect/>
          <a:stretch>
            <a:fillRect/>
          </a:stretch>
        </p:blipFill>
        <p:spPr bwMode="auto">
          <a:xfrm>
            <a:off x="4419600" y="2717800"/>
            <a:ext cx="3763963" cy="2152650"/>
          </a:xfrm>
          <a:prstGeom prst="rect">
            <a:avLst/>
          </a:prstGeom>
          <a:noFill/>
          <a:ln w="9525">
            <a:noFill/>
            <a:miter lim="800000"/>
            <a:headEnd/>
            <a:tailEnd/>
          </a:ln>
          <a:effectLst/>
        </p:spPr>
      </p:pic>
      <p:sp>
        <p:nvSpPr>
          <p:cNvPr id="133123" name="Rectangle 3"/>
          <p:cNvSpPr>
            <a:spLocks noGrp="1" noChangeArrowheads="1"/>
          </p:cNvSpPr>
          <p:nvPr>
            <p:ph type="title"/>
          </p:nvPr>
        </p:nvSpPr>
        <p:spPr>
          <a:noFill/>
          <a:ln/>
        </p:spPr>
        <p:txBody>
          <a:bodyPr/>
          <a:lstStyle/>
          <a:p>
            <a:pPr marL="685800" indent="-685800">
              <a:lnSpc>
                <a:spcPct val="80000"/>
              </a:lnSpc>
            </a:pPr>
            <a:r>
              <a:rPr lang="en-US" altLang="ko-KR"/>
              <a:t>Incidence Matrix</a:t>
            </a:r>
          </a:p>
        </p:txBody>
      </p:sp>
      <p:pic>
        <p:nvPicPr>
          <p:cNvPr id="133124" name="Picture 4"/>
          <p:cNvPicPr>
            <a:picLocks noGrp="1" noChangeAspect="1" noChangeArrowheads="1"/>
          </p:cNvPicPr>
          <p:nvPr>
            <p:ph sz="half" idx="2"/>
          </p:nvPr>
        </p:nvPicPr>
        <p:blipFill>
          <a:blip r:embed="rId3" cstate="print">
            <a:lum bright="-36000" contrast="60000"/>
          </a:blip>
          <a:srcRect/>
          <a:stretch>
            <a:fillRect/>
          </a:stretch>
        </p:blipFill>
        <p:spPr>
          <a:xfrm>
            <a:off x="539750" y="2636838"/>
            <a:ext cx="3168650" cy="2270125"/>
          </a:xfrm>
          <a:noFill/>
          <a:ln/>
        </p:spPr>
      </p:pic>
      <p:sp>
        <p:nvSpPr>
          <p:cNvPr id="133125" name="Line 5"/>
          <p:cNvSpPr>
            <a:spLocks noChangeShapeType="1"/>
          </p:cNvSpPr>
          <p:nvPr/>
        </p:nvSpPr>
        <p:spPr bwMode="auto">
          <a:xfrm>
            <a:off x="6119813" y="2946400"/>
            <a:ext cx="1079500" cy="0"/>
          </a:xfrm>
          <a:prstGeom prst="line">
            <a:avLst/>
          </a:prstGeom>
          <a:noFill/>
          <a:ln w="9525">
            <a:solidFill>
              <a:srgbClr val="CC0099"/>
            </a:solidFill>
            <a:round/>
            <a:headEnd/>
            <a:tailEnd/>
          </a:ln>
          <a:effectLst/>
        </p:spPr>
        <p:txBody>
          <a:bodyPr wrap="none" lIns="93600" tIns="46800" rIns="93600" bIns="46800">
            <a:spAutoFit/>
          </a:bodyPr>
          <a:lstStyle/>
          <a:p>
            <a:endParaRPr lang="en-US"/>
          </a:p>
        </p:txBody>
      </p:sp>
      <p:sp>
        <p:nvSpPr>
          <p:cNvPr id="133126" name="Line 6"/>
          <p:cNvSpPr>
            <a:spLocks noChangeShapeType="1"/>
          </p:cNvSpPr>
          <p:nvPr/>
        </p:nvSpPr>
        <p:spPr bwMode="auto">
          <a:xfrm>
            <a:off x="7335838" y="4208463"/>
            <a:ext cx="828675" cy="0"/>
          </a:xfrm>
          <a:prstGeom prst="line">
            <a:avLst/>
          </a:prstGeom>
          <a:noFill/>
          <a:ln w="9525">
            <a:solidFill>
              <a:srgbClr val="CC0099"/>
            </a:solidFill>
            <a:round/>
            <a:headEnd/>
            <a:tailEnd/>
          </a:ln>
          <a:effectLst/>
        </p:spPr>
        <p:txBody>
          <a:bodyPr lIns="93600" tIns="46800" rIns="93600" bIns="46800">
            <a:spAutoFit/>
          </a:bodyPr>
          <a:lstStyle/>
          <a:p>
            <a:endParaRPr lang="en-US"/>
          </a:p>
        </p:txBody>
      </p:sp>
      <p:sp>
        <p:nvSpPr>
          <p:cNvPr id="133127" name="Rectangle 7"/>
          <p:cNvSpPr>
            <a:spLocks noChangeArrowheads="1"/>
          </p:cNvSpPr>
          <p:nvPr/>
        </p:nvSpPr>
        <p:spPr bwMode="auto">
          <a:xfrm>
            <a:off x="468313" y="1341438"/>
            <a:ext cx="8382000" cy="503237"/>
          </a:xfrm>
          <a:prstGeom prst="rect">
            <a:avLst/>
          </a:prstGeom>
          <a:noFill/>
          <a:ln w="9525">
            <a:noFill/>
            <a:miter lim="800000"/>
            <a:headEnd/>
            <a:tailEnd/>
          </a:ln>
          <a:effectLst/>
        </p:spPr>
        <p:txBody>
          <a:bodyPr lIns="92075" tIns="46038" rIns="92075" bIns="46038"/>
          <a:lstStyle/>
          <a:p>
            <a:pPr marL="342900" indent="-342900" algn="l" defTabSz="762000" latinLnBrk="0">
              <a:spcBef>
                <a:spcPct val="20000"/>
              </a:spcBef>
              <a:buClr>
                <a:srgbClr val="000099"/>
              </a:buClr>
              <a:buFont typeface="Wingdings" pitchFamily="2" charset="2"/>
              <a:buChar char="n"/>
            </a:pPr>
            <a:r>
              <a:rPr lang="en-US" altLang="ko-KR" b="1">
                <a:solidFill>
                  <a:schemeClr val="accent2"/>
                </a:solidFill>
                <a:latin typeface="Verdana" pitchFamily="34" charset="0"/>
                <a:ea typeface="바탕체" pitchFamily="17" charset="-127"/>
              </a:rPr>
              <a:t>6 production rules R1, …, R6 representation</a:t>
            </a:r>
          </a:p>
        </p:txBody>
      </p:sp>
      <p:sp>
        <p:nvSpPr>
          <p:cNvPr id="133128" name="Text Box 8"/>
          <p:cNvSpPr txBox="1">
            <a:spLocks noChangeArrowheads="1"/>
          </p:cNvSpPr>
          <p:nvPr/>
        </p:nvSpPr>
        <p:spPr bwMode="auto">
          <a:xfrm>
            <a:off x="614363" y="2024063"/>
            <a:ext cx="2230437"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Clr>
                <a:schemeClr val="accent2"/>
              </a:buClr>
              <a:buFont typeface="Wingdings" pitchFamily="2" charset="2"/>
              <a:buChar char="ü"/>
            </a:pPr>
            <a:r>
              <a:rPr lang="en-US" altLang="ko-KR" sz="2000">
                <a:latin typeface="Arial" pitchFamily="34" charset="0"/>
                <a:ea typeface="돋움" pitchFamily="50" charset="-127"/>
              </a:rPr>
              <a:t> Bipartite graph</a:t>
            </a:r>
          </a:p>
        </p:txBody>
      </p:sp>
      <p:sp>
        <p:nvSpPr>
          <p:cNvPr id="133129" name="Line 9"/>
          <p:cNvSpPr>
            <a:spLocks noChangeShapeType="1"/>
          </p:cNvSpPr>
          <p:nvPr/>
        </p:nvSpPr>
        <p:spPr bwMode="auto">
          <a:xfrm>
            <a:off x="7342188" y="4389438"/>
            <a:ext cx="574675" cy="0"/>
          </a:xfrm>
          <a:prstGeom prst="line">
            <a:avLst/>
          </a:prstGeom>
          <a:noFill/>
          <a:ln w="9525">
            <a:solidFill>
              <a:srgbClr val="CC0099"/>
            </a:solidFill>
            <a:round/>
            <a:headEnd/>
            <a:tailEnd/>
          </a:ln>
          <a:effectLst/>
        </p:spPr>
        <p:txBody>
          <a:bodyPr wrap="none" lIns="93600" tIns="46800" rIns="93600" bIns="46800">
            <a:spAutoFit/>
          </a:bodyPr>
          <a:lstStyle/>
          <a:p>
            <a:endParaRPr lang="en-US"/>
          </a:p>
        </p:txBody>
      </p:sp>
      <p:sp>
        <p:nvSpPr>
          <p:cNvPr id="133130" name="Text Box 10"/>
          <p:cNvSpPr txBox="1">
            <a:spLocks noChangeArrowheads="1"/>
          </p:cNvSpPr>
          <p:nvPr/>
        </p:nvSpPr>
        <p:spPr bwMode="auto">
          <a:xfrm>
            <a:off x="4538663" y="2043113"/>
            <a:ext cx="2736850"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Clr>
                <a:schemeClr val="accent2"/>
              </a:buClr>
              <a:buFont typeface="Wingdings" pitchFamily="2" charset="2"/>
              <a:buChar char="ü"/>
            </a:pPr>
            <a:r>
              <a:rPr lang="en-US" altLang="ko-KR" sz="2000">
                <a:latin typeface="Arial" pitchFamily="34" charset="0"/>
                <a:ea typeface="돋움" pitchFamily="50" charset="-127"/>
              </a:rPr>
              <a:t>  Incidence Matrix</a:t>
            </a:r>
          </a:p>
        </p:txBody>
      </p:sp>
      <p:sp>
        <p:nvSpPr>
          <p:cNvPr id="133131" name="Text Box 11"/>
          <p:cNvSpPr txBox="1">
            <a:spLocks noChangeArrowheads="1"/>
          </p:cNvSpPr>
          <p:nvPr/>
        </p:nvSpPr>
        <p:spPr bwMode="auto">
          <a:xfrm>
            <a:off x="3995738" y="5397500"/>
            <a:ext cx="4824412" cy="806450"/>
          </a:xfrm>
          <a:prstGeom prst="rect">
            <a:avLst/>
          </a:prstGeom>
          <a:noFill/>
          <a:ln w="9525">
            <a:noFill/>
            <a:miter lim="800000"/>
            <a:headEnd/>
            <a:tailEnd/>
          </a:ln>
          <a:effectLst/>
        </p:spPr>
        <p:txBody>
          <a:bodyPr lIns="93600" tIns="46800" rIns="93600" bIns="46800">
            <a:spAutoFit/>
          </a:bodyPr>
          <a:lstStyle/>
          <a:p>
            <a:pPr latinLnBrk="0">
              <a:lnSpc>
                <a:spcPct val="130000"/>
              </a:lnSpc>
              <a:spcBef>
                <a:spcPct val="50000"/>
              </a:spcBef>
              <a:buFont typeface="Symbol" pitchFamily="18" charset="2"/>
              <a:buNone/>
            </a:pPr>
            <a:r>
              <a:rPr lang="en-US" altLang="ko-KR">
                <a:latin typeface="Arial" pitchFamily="34" charset="0"/>
                <a:ea typeface="돋움" pitchFamily="50" charset="-127"/>
              </a:rPr>
              <a:t>More suitable for computer applications, especially for large-scale knowledge bases</a:t>
            </a:r>
          </a:p>
        </p:txBody>
      </p:sp>
      <p:sp>
        <p:nvSpPr>
          <p:cNvPr id="133132" name="Text Box 12"/>
          <p:cNvSpPr txBox="1">
            <a:spLocks noChangeArrowheads="1"/>
          </p:cNvSpPr>
          <p:nvPr/>
        </p:nvSpPr>
        <p:spPr bwMode="auto">
          <a:xfrm>
            <a:off x="4068763" y="4951413"/>
            <a:ext cx="4751387" cy="368300"/>
          </a:xfrm>
          <a:prstGeom prst="rect">
            <a:avLst/>
          </a:prstGeom>
          <a:noFill/>
          <a:ln w="9525">
            <a:noFill/>
            <a:miter lim="800000"/>
            <a:headEnd/>
            <a:tailEnd/>
          </a:ln>
          <a:effectLst/>
        </p:spPr>
        <p:txBody>
          <a:bodyPr lIns="93600" tIns="46800" rIns="93600" bIns="46800">
            <a:spAutoFit/>
          </a:bodyPr>
          <a:lstStyle/>
          <a:p>
            <a:pPr latinLnBrk="0">
              <a:lnSpc>
                <a:spcPct val="130000"/>
              </a:lnSpc>
              <a:spcBef>
                <a:spcPct val="50000"/>
              </a:spcBef>
              <a:buFont typeface="Symbol" pitchFamily="18" charset="2"/>
              <a:buNone/>
            </a:pPr>
            <a:r>
              <a:rPr lang="en-US" altLang="ko-KR" sz="1400">
                <a:latin typeface="Arial" pitchFamily="34" charset="0"/>
                <a:ea typeface="돋움" pitchFamily="50" charset="-127"/>
              </a:rPr>
              <a:t>‘*’ Indicates the incidence of a condition-action clause</a:t>
            </a:r>
          </a:p>
        </p:txBody>
      </p:sp>
      <p:sp>
        <p:nvSpPr>
          <p:cNvPr id="133133" name="Rectangle 13"/>
          <p:cNvSpPr>
            <a:spLocks noChangeArrowheads="1"/>
          </p:cNvSpPr>
          <p:nvPr/>
        </p:nvSpPr>
        <p:spPr bwMode="auto">
          <a:xfrm>
            <a:off x="4203700" y="2493963"/>
            <a:ext cx="4538663" cy="2808287"/>
          </a:xfrm>
          <a:prstGeom prst="rect">
            <a:avLst/>
          </a:prstGeom>
          <a:noFill/>
          <a:ln w="19050">
            <a:solidFill>
              <a:srgbClr val="DDDDDD"/>
            </a:solidFill>
            <a:miter lim="800000"/>
            <a:headEnd/>
            <a:tailEnd/>
          </a:ln>
          <a:effectLst/>
        </p:spPr>
        <p:txBody>
          <a:bodyPr wrap="none" lIns="93600" tIns="46800" rIns="93600" bIns="46800"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marL="533400" indent="-533400"/>
            <a:r>
              <a:rPr lang="en-US" altLang="ko-KR"/>
              <a:t>Detection with Simple Action Clause (1)</a:t>
            </a:r>
          </a:p>
        </p:txBody>
      </p:sp>
      <p:pic>
        <p:nvPicPr>
          <p:cNvPr id="134147" name="Picture 3" descr="2-11-a"/>
          <p:cNvPicPr>
            <a:picLocks noChangeAspect="1" noChangeArrowheads="1"/>
          </p:cNvPicPr>
          <p:nvPr/>
        </p:nvPicPr>
        <p:blipFill>
          <a:blip r:embed="rId2" cstate="print">
            <a:lum bright="-42000" contrast="60000"/>
          </a:blip>
          <a:srcRect/>
          <a:stretch>
            <a:fillRect/>
          </a:stretch>
        </p:blipFill>
        <p:spPr bwMode="auto">
          <a:xfrm>
            <a:off x="36513" y="1628775"/>
            <a:ext cx="4629150" cy="2647950"/>
          </a:xfrm>
          <a:prstGeom prst="rect">
            <a:avLst/>
          </a:prstGeom>
          <a:solidFill>
            <a:srgbClr val="CCFFCC"/>
          </a:solidFill>
          <a:ln w="12700">
            <a:miter lim="800000"/>
            <a:headEnd/>
            <a:tailEnd/>
          </a:ln>
        </p:spPr>
      </p:pic>
      <p:pic>
        <p:nvPicPr>
          <p:cNvPr id="134148" name="Picture 4" descr="2-13-a"/>
          <p:cNvPicPr>
            <a:picLocks noChangeAspect="1" noChangeArrowheads="1"/>
          </p:cNvPicPr>
          <p:nvPr/>
        </p:nvPicPr>
        <p:blipFill>
          <a:blip r:embed="rId3" cstate="print">
            <a:lum bright="-42000" contrast="60000"/>
          </a:blip>
          <a:srcRect/>
          <a:stretch>
            <a:fillRect/>
          </a:stretch>
        </p:blipFill>
        <p:spPr bwMode="auto">
          <a:xfrm>
            <a:off x="4741863" y="1628775"/>
            <a:ext cx="4294187" cy="2447925"/>
          </a:xfrm>
          <a:prstGeom prst="rect">
            <a:avLst/>
          </a:prstGeom>
          <a:solidFill>
            <a:srgbClr val="CCFFCC"/>
          </a:solidFill>
          <a:ln w="12700">
            <a:miter lim="800000"/>
            <a:headEnd/>
            <a:tailEnd/>
          </a:ln>
        </p:spPr>
      </p:pic>
      <p:sp>
        <p:nvSpPr>
          <p:cNvPr id="134149" name="AutoShape 5"/>
          <p:cNvSpPr>
            <a:spLocks noChangeArrowheads="1"/>
          </p:cNvSpPr>
          <p:nvPr/>
        </p:nvSpPr>
        <p:spPr bwMode="auto">
          <a:xfrm>
            <a:off x="4319588" y="2852738"/>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34150" name="Rectangle 6"/>
          <p:cNvSpPr>
            <a:spLocks noChangeArrowheads="1"/>
          </p:cNvSpPr>
          <p:nvPr/>
        </p:nvSpPr>
        <p:spPr bwMode="auto">
          <a:xfrm>
            <a:off x="215900" y="1412875"/>
            <a:ext cx="4032250" cy="2592388"/>
          </a:xfrm>
          <a:prstGeom prst="rect">
            <a:avLst/>
          </a:prstGeom>
          <a:noFill/>
          <a:ln w="9525">
            <a:noFill/>
            <a:miter lim="800000"/>
            <a:headEnd/>
            <a:tailEnd/>
          </a:ln>
          <a:effectLst/>
        </p:spPr>
        <p:txBody>
          <a:bodyPr wrap="none" lIns="93600" tIns="46800" rIns="93600" bIns="46800" anchor="ctr">
            <a:spAutoFit/>
          </a:bodyPr>
          <a:lstStyle/>
          <a:p>
            <a:endParaRPr lang="en-US"/>
          </a:p>
        </p:txBody>
      </p:sp>
      <p:sp>
        <p:nvSpPr>
          <p:cNvPr id="134151" name="Rectangle 7"/>
          <p:cNvSpPr>
            <a:spLocks noChangeArrowheads="1"/>
          </p:cNvSpPr>
          <p:nvPr/>
        </p:nvSpPr>
        <p:spPr bwMode="auto">
          <a:xfrm>
            <a:off x="2808288" y="4724400"/>
            <a:ext cx="6194425" cy="1079500"/>
          </a:xfrm>
          <a:prstGeom prst="rect">
            <a:avLst/>
          </a:prstGeom>
          <a:noFill/>
          <a:ln w="9525">
            <a:noFill/>
            <a:miter lim="800000"/>
            <a:headEnd/>
            <a:tailEnd/>
          </a:ln>
          <a:effectLst/>
        </p:spPr>
        <p:txBody>
          <a:bodyPr lIns="92075" tIns="46038" rIns="92075" bIns="46038"/>
          <a:lstStyle/>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R2, R5 : type3 redundancy (identical) </a:t>
            </a:r>
          </a:p>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R3, R6 : type1 anomaly (different conditions, identical  actions)</a:t>
            </a:r>
          </a:p>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R1, R4 : type1 anomaly (different conditions, identical  actions)</a:t>
            </a:r>
          </a:p>
        </p:txBody>
      </p:sp>
      <p:sp>
        <p:nvSpPr>
          <p:cNvPr id="134152" name="AutoShape 8"/>
          <p:cNvSpPr>
            <a:spLocks noChangeArrowheads="1"/>
          </p:cNvSpPr>
          <p:nvPr/>
        </p:nvSpPr>
        <p:spPr bwMode="auto">
          <a:xfrm rot="5232808">
            <a:off x="5255419" y="4004469"/>
            <a:ext cx="431800" cy="719138"/>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34153" name="Text Box 9"/>
          <p:cNvSpPr txBox="1">
            <a:spLocks noChangeArrowheads="1"/>
          </p:cNvSpPr>
          <p:nvPr/>
        </p:nvSpPr>
        <p:spPr bwMode="auto">
          <a:xfrm>
            <a:off x="3995738" y="3429000"/>
            <a:ext cx="1008062" cy="517525"/>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1400">
                <a:latin typeface="Arial" pitchFamily="34" charset="0"/>
                <a:ea typeface="돋움" pitchFamily="50" charset="-127"/>
              </a:rPr>
              <a:t>CI algorithm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5170" name="Group 2"/>
          <p:cNvGrpSpPr>
            <a:grpSpLocks/>
          </p:cNvGrpSpPr>
          <p:nvPr/>
        </p:nvGrpSpPr>
        <p:grpSpPr bwMode="auto">
          <a:xfrm>
            <a:off x="395288" y="1341438"/>
            <a:ext cx="8208962" cy="5256212"/>
            <a:chOff x="672" y="1200"/>
            <a:chExt cx="4704" cy="2640"/>
          </a:xfrm>
        </p:grpSpPr>
        <p:pic>
          <p:nvPicPr>
            <p:cNvPr id="135171" name="Picture 3" descr="ci1"/>
            <p:cNvPicPr>
              <a:picLocks noChangeAspect="1" noChangeArrowheads="1"/>
            </p:cNvPicPr>
            <p:nvPr/>
          </p:nvPicPr>
          <p:blipFill>
            <a:blip r:embed="rId2" cstate="print">
              <a:lum bright="-42000" contrast="66000"/>
            </a:blip>
            <a:srcRect/>
            <a:stretch>
              <a:fillRect/>
            </a:stretch>
          </p:blipFill>
          <p:spPr bwMode="auto">
            <a:xfrm>
              <a:off x="672" y="1200"/>
              <a:ext cx="4704" cy="2640"/>
            </a:xfrm>
            <a:prstGeom prst="rect">
              <a:avLst/>
            </a:prstGeom>
            <a:noFill/>
          </p:spPr>
        </p:pic>
        <p:sp>
          <p:nvSpPr>
            <p:cNvPr id="135172" name="AutoShape 4"/>
            <p:cNvSpPr>
              <a:spLocks noChangeArrowheads="1"/>
            </p:cNvSpPr>
            <p:nvPr/>
          </p:nvSpPr>
          <p:spPr bwMode="auto">
            <a:xfrm>
              <a:off x="720" y="1200"/>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3" name="AutoShape 5"/>
            <p:cNvSpPr>
              <a:spLocks noChangeArrowheads="1"/>
            </p:cNvSpPr>
            <p:nvPr/>
          </p:nvSpPr>
          <p:spPr bwMode="auto">
            <a:xfrm>
              <a:off x="720" y="1440"/>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4" name="AutoShape 6"/>
            <p:cNvSpPr>
              <a:spLocks noChangeArrowheads="1"/>
            </p:cNvSpPr>
            <p:nvPr/>
          </p:nvSpPr>
          <p:spPr bwMode="auto">
            <a:xfrm>
              <a:off x="720" y="1776"/>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5" name="AutoShape 7"/>
            <p:cNvSpPr>
              <a:spLocks noChangeArrowheads="1"/>
            </p:cNvSpPr>
            <p:nvPr/>
          </p:nvSpPr>
          <p:spPr bwMode="auto">
            <a:xfrm>
              <a:off x="720" y="2016"/>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6" name="AutoShape 8"/>
            <p:cNvSpPr>
              <a:spLocks noChangeArrowheads="1"/>
            </p:cNvSpPr>
            <p:nvPr/>
          </p:nvSpPr>
          <p:spPr bwMode="auto">
            <a:xfrm>
              <a:off x="720" y="2352"/>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7" name="AutoShape 9"/>
            <p:cNvSpPr>
              <a:spLocks noChangeArrowheads="1"/>
            </p:cNvSpPr>
            <p:nvPr/>
          </p:nvSpPr>
          <p:spPr bwMode="auto">
            <a:xfrm>
              <a:off x="720" y="2928"/>
              <a:ext cx="480" cy="192"/>
            </a:xfrm>
            <a:prstGeom prst="flowChartTerminator">
              <a:avLst/>
            </a:prstGeom>
            <a:noFill/>
            <a:ln w="22225">
              <a:solidFill>
                <a:srgbClr val="99CCFF"/>
              </a:solidFill>
              <a:miter lim="800000"/>
              <a:headEnd/>
              <a:tailEnd/>
            </a:ln>
            <a:effectLst/>
          </p:spPr>
          <p:txBody>
            <a:bodyPr wrap="none" anchor="ctr"/>
            <a:lstStyle/>
            <a:p>
              <a:endParaRPr lang="en-US"/>
            </a:p>
          </p:txBody>
        </p:sp>
        <p:sp>
          <p:nvSpPr>
            <p:cNvPr id="135178" name="AutoShape 10"/>
            <p:cNvSpPr>
              <a:spLocks noChangeArrowheads="1"/>
            </p:cNvSpPr>
            <p:nvPr/>
          </p:nvSpPr>
          <p:spPr bwMode="auto">
            <a:xfrm>
              <a:off x="720" y="3456"/>
              <a:ext cx="480" cy="192"/>
            </a:xfrm>
            <a:prstGeom prst="flowChartTerminator">
              <a:avLst/>
            </a:prstGeom>
            <a:noFill/>
            <a:ln w="22225">
              <a:solidFill>
                <a:srgbClr val="99CCFF"/>
              </a:solidFill>
              <a:miter lim="800000"/>
              <a:headEnd/>
              <a:tailEnd/>
            </a:ln>
            <a:effectLst/>
          </p:spPr>
          <p:txBody>
            <a:bodyPr wrap="none" anchor="ctr"/>
            <a:lstStyle/>
            <a:p>
              <a:endParaRPr lang="en-US"/>
            </a:p>
          </p:txBody>
        </p:sp>
      </p:grpSp>
      <p:sp>
        <p:nvSpPr>
          <p:cNvPr id="135179" name="Rectangle 11"/>
          <p:cNvSpPr>
            <a:spLocks noChangeArrowheads="1"/>
          </p:cNvSpPr>
          <p:nvPr/>
        </p:nvSpPr>
        <p:spPr bwMode="auto">
          <a:xfrm>
            <a:off x="468313" y="836613"/>
            <a:ext cx="5499100" cy="366712"/>
          </a:xfrm>
          <a:prstGeom prst="rect">
            <a:avLst/>
          </a:prstGeom>
          <a:noFill/>
          <a:ln w="9525">
            <a:noFill/>
            <a:miter lim="800000"/>
            <a:headEnd/>
            <a:tailEnd/>
          </a:ln>
          <a:effectLst/>
        </p:spPr>
        <p:txBody>
          <a:bodyPr wrap="none" lIns="93600" tIns="46800" rIns="93600" bIns="46800">
            <a:spAutoFit/>
          </a:bodyPr>
          <a:lstStyle/>
          <a:p>
            <a:pPr algn="l" latinLnBrk="0">
              <a:spcBef>
                <a:spcPct val="50000"/>
              </a:spcBef>
              <a:buFont typeface="Symbol" pitchFamily="18" charset="2"/>
              <a:buChar char="¨"/>
            </a:pPr>
            <a:r>
              <a:rPr lang="en-US" altLang="ko-KR" b="1">
                <a:latin typeface="Verdana" pitchFamily="34" charset="0"/>
                <a:ea typeface="바탕체" pitchFamily="17" charset="-127"/>
              </a:rPr>
              <a:t> CI (Clustering identification) Algorithm</a:t>
            </a:r>
          </a:p>
        </p:txBody>
      </p:sp>
      <p:sp>
        <p:nvSpPr>
          <p:cNvPr id="135180" name="Rectangle 12"/>
          <p:cNvSpPr>
            <a:spLocks noGrp="1" noChangeArrowheads="1"/>
          </p:cNvSpPr>
          <p:nvPr>
            <p:ph type="title"/>
          </p:nvPr>
        </p:nvSpPr>
        <p:spPr>
          <a:noFill/>
          <a:ln/>
        </p:spPr>
        <p:txBody>
          <a:bodyPr/>
          <a:lstStyle/>
          <a:p>
            <a:pPr marL="533400" indent="-533400"/>
            <a:r>
              <a:rPr lang="en-US" altLang="ko-KR"/>
              <a:t>Detection with Simple Action Clause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p:spPr>
        <p:txBody>
          <a:bodyPr/>
          <a:lstStyle/>
          <a:p>
            <a:pPr marL="533400" indent="-533400"/>
            <a:r>
              <a:rPr lang="en-US" altLang="ko-KR"/>
              <a:t>Detection with Simple Action Clause (3)</a:t>
            </a:r>
          </a:p>
        </p:txBody>
      </p:sp>
      <p:sp>
        <p:nvSpPr>
          <p:cNvPr id="136195" name="Rectangle 3"/>
          <p:cNvSpPr>
            <a:spLocks noGrp="1" noChangeArrowheads="1"/>
          </p:cNvSpPr>
          <p:nvPr>
            <p:ph type="body" sz="half" idx="1"/>
          </p:nvPr>
        </p:nvSpPr>
        <p:spPr/>
        <p:txBody>
          <a:bodyPr/>
          <a:lstStyle/>
          <a:p>
            <a:pPr>
              <a:lnSpc>
                <a:spcPct val="110000"/>
              </a:lnSpc>
            </a:pPr>
            <a:r>
              <a:rPr lang="en-US" altLang="ko-KR" sz="1600"/>
              <a:t>CI algorithm example</a:t>
            </a:r>
          </a:p>
        </p:txBody>
      </p:sp>
      <p:grpSp>
        <p:nvGrpSpPr>
          <p:cNvPr id="136196" name="Group 4"/>
          <p:cNvGrpSpPr>
            <a:grpSpLocks/>
          </p:cNvGrpSpPr>
          <p:nvPr/>
        </p:nvGrpSpPr>
        <p:grpSpPr bwMode="auto">
          <a:xfrm>
            <a:off x="3357563" y="2962275"/>
            <a:ext cx="331787" cy="2592388"/>
            <a:chOff x="2717" y="1434"/>
            <a:chExt cx="209" cy="1633"/>
          </a:xfrm>
        </p:grpSpPr>
        <p:sp>
          <p:nvSpPr>
            <p:cNvPr id="136197" name="Rectangle 5"/>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6198" name="Rectangle 6"/>
            <p:cNvSpPr>
              <a:spLocks noChangeArrowheads="1"/>
            </p:cNvSpPr>
            <p:nvPr/>
          </p:nvSpPr>
          <p:spPr bwMode="auto">
            <a:xfrm>
              <a:off x="2717"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pSp>
        <p:nvGrpSpPr>
          <p:cNvPr id="136199" name="Group 7"/>
          <p:cNvGrpSpPr>
            <a:grpSpLocks/>
          </p:cNvGrpSpPr>
          <p:nvPr/>
        </p:nvGrpSpPr>
        <p:grpSpPr bwMode="auto">
          <a:xfrm>
            <a:off x="1020763" y="2962275"/>
            <a:ext cx="320675" cy="2592388"/>
            <a:chOff x="2744" y="1434"/>
            <a:chExt cx="203" cy="1633"/>
          </a:xfrm>
        </p:grpSpPr>
        <p:sp>
          <p:nvSpPr>
            <p:cNvPr id="136200" name="Rectangle 8"/>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6201" name="Rectangle 9"/>
            <p:cNvSpPr>
              <a:spLocks noChangeArrowheads="1"/>
            </p:cNvSpPr>
            <p:nvPr/>
          </p:nvSpPr>
          <p:spPr bwMode="auto">
            <a:xfrm>
              <a:off x="2811"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aphicFrame>
        <p:nvGraphicFramePr>
          <p:cNvPr id="136202" name="Group 10"/>
          <p:cNvGraphicFramePr>
            <a:graphicFrameLocks noGrp="1"/>
          </p:cNvGraphicFramePr>
          <p:nvPr/>
        </p:nvGraphicFramePr>
        <p:xfrm>
          <a:off x="611188" y="2684463"/>
          <a:ext cx="2987675" cy="2977454"/>
        </p:xfrm>
        <a:graphic>
          <a:graphicData uri="http://schemas.openxmlformats.org/drawingml/2006/table">
            <a:tbl>
              <a:tblPr/>
              <a:tblGrid>
                <a:gridCol w="212725"/>
                <a:gridCol w="368300"/>
                <a:gridCol w="369887"/>
                <a:gridCol w="292100"/>
                <a:gridCol w="290513"/>
                <a:gridCol w="290512"/>
                <a:gridCol w="290513"/>
                <a:gridCol w="292100"/>
                <a:gridCol w="290512"/>
                <a:gridCol w="290513"/>
              </a:tblGrid>
              <a:tr h="184150">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cap="flat">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200" b="0"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1</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2</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5</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8</a:t>
                      </a:r>
                    </a:p>
                  </a:txBody>
                  <a:tcPr marL="93600" marR="93600" marT="46800" marB="46800" horzOverflow="overflow">
                    <a:lnL>
                      <a:noFill/>
                    </a:lnL>
                    <a:lnR cap="flat">
                      <a:noFill/>
                    </a:lnR>
                    <a:lnT cap="fla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1</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2</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5</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cap="flat">
                      <a:noFill/>
                    </a:lnR>
                    <a:lnT>
                      <a:noFill/>
                    </a:lnT>
                    <a:lnB cap="flat">
                      <a:noFill/>
                    </a:lnB>
                    <a:lnTlToBr>
                      <a:noFill/>
                    </a:lnTlToBr>
                    <a:lnBlToTr>
                      <a:noFill/>
                    </a:lnBlToTr>
                    <a:noFill/>
                  </a:tcPr>
                </a:tc>
              </a:tr>
            </a:tbl>
          </a:graphicData>
        </a:graphic>
      </p:graphicFrame>
      <p:sp>
        <p:nvSpPr>
          <p:cNvPr id="136317" name="Line 125"/>
          <p:cNvSpPr>
            <a:spLocks noChangeShapeType="1"/>
          </p:cNvSpPr>
          <p:nvPr/>
        </p:nvSpPr>
        <p:spPr bwMode="auto">
          <a:xfrm>
            <a:off x="539750" y="3140075"/>
            <a:ext cx="3529013" cy="0"/>
          </a:xfrm>
          <a:prstGeom prst="line">
            <a:avLst/>
          </a:prstGeom>
          <a:noFill/>
          <a:ln w="9525">
            <a:solidFill>
              <a:srgbClr val="CC0099"/>
            </a:solidFill>
            <a:round/>
            <a:headEnd/>
            <a:tailEnd/>
          </a:ln>
          <a:effectLst/>
        </p:spPr>
        <p:txBody>
          <a:bodyPr wrap="none" lIns="93600" tIns="46800" rIns="93600" bIns="46800">
            <a:spAutoFit/>
          </a:bodyPr>
          <a:lstStyle/>
          <a:p>
            <a:endParaRPr lang="en-US"/>
          </a:p>
        </p:txBody>
      </p:sp>
      <p:grpSp>
        <p:nvGrpSpPr>
          <p:cNvPr id="136318" name="Group 126"/>
          <p:cNvGrpSpPr>
            <a:grpSpLocks/>
          </p:cNvGrpSpPr>
          <p:nvPr/>
        </p:nvGrpSpPr>
        <p:grpSpPr bwMode="auto">
          <a:xfrm>
            <a:off x="1714500" y="2676525"/>
            <a:ext cx="871538" cy="2954338"/>
            <a:chOff x="1126" y="1339"/>
            <a:chExt cx="549" cy="1861"/>
          </a:xfrm>
        </p:grpSpPr>
        <p:sp>
          <p:nvSpPr>
            <p:cNvPr id="136319" name="Line 127"/>
            <p:cNvSpPr>
              <a:spLocks noChangeShapeType="1"/>
            </p:cNvSpPr>
            <p:nvPr/>
          </p:nvSpPr>
          <p:spPr bwMode="auto">
            <a:xfrm flipH="1">
              <a:off x="1126" y="1339"/>
              <a:ext cx="1" cy="1859"/>
            </a:xfrm>
            <a:prstGeom prst="line">
              <a:avLst/>
            </a:prstGeom>
            <a:noFill/>
            <a:ln w="9525">
              <a:solidFill>
                <a:srgbClr val="CC0099"/>
              </a:solidFill>
              <a:round/>
              <a:headEnd/>
              <a:tailEnd/>
            </a:ln>
            <a:effectLst/>
          </p:spPr>
          <p:txBody>
            <a:bodyPr lIns="93600" tIns="46800" rIns="93600" bIns="46800">
              <a:spAutoFit/>
            </a:bodyPr>
            <a:lstStyle/>
            <a:p>
              <a:endParaRPr lang="en-US"/>
            </a:p>
          </p:txBody>
        </p:sp>
        <p:sp>
          <p:nvSpPr>
            <p:cNvPr id="136320" name="Line 128"/>
            <p:cNvSpPr>
              <a:spLocks noChangeShapeType="1"/>
            </p:cNvSpPr>
            <p:nvPr/>
          </p:nvSpPr>
          <p:spPr bwMode="auto">
            <a:xfrm flipH="1">
              <a:off x="1305" y="1341"/>
              <a:ext cx="1" cy="1859"/>
            </a:xfrm>
            <a:prstGeom prst="line">
              <a:avLst/>
            </a:prstGeom>
            <a:noFill/>
            <a:ln w="9525">
              <a:solidFill>
                <a:srgbClr val="CC0099"/>
              </a:solidFill>
              <a:round/>
              <a:headEnd/>
              <a:tailEnd/>
            </a:ln>
            <a:effectLst/>
          </p:spPr>
          <p:txBody>
            <a:bodyPr lIns="93600" tIns="46800" rIns="93600" bIns="46800">
              <a:spAutoFit/>
            </a:bodyPr>
            <a:lstStyle/>
            <a:p>
              <a:endParaRPr lang="en-US"/>
            </a:p>
          </p:txBody>
        </p:sp>
        <p:sp>
          <p:nvSpPr>
            <p:cNvPr id="136321" name="Line 129"/>
            <p:cNvSpPr>
              <a:spLocks noChangeShapeType="1"/>
            </p:cNvSpPr>
            <p:nvPr/>
          </p:nvSpPr>
          <p:spPr bwMode="auto">
            <a:xfrm flipH="1">
              <a:off x="1674" y="1341"/>
              <a:ext cx="1" cy="1859"/>
            </a:xfrm>
            <a:prstGeom prst="line">
              <a:avLst/>
            </a:prstGeom>
            <a:noFill/>
            <a:ln w="9525">
              <a:solidFill>
                <a:srgbClr val="CC0099"/>
              </a:solidFill>
              <a:round/>
              <a:headEnd/>
              <a:tailEnd/>
            </a:ln>
            <a:effectLst/>
          </p:spPr>
          <p:txBody>
            <a:bodyPr lIns="93600" tIns="46800" rIns="93600" bIns="46800">
              <a:spAutoFit/>
            </a:bodyPr>
            <a:lstStyle/>
            <a:p>
              <a:endParaRPr lang="en-US"/>
            </a:p>
          </p:txBody>
        </p:sp>
      </p:grpSp>
      <p:grpSp>
        <p:nvGrpSpPr>
          <p:cNvPr id="136322" name="Group 130"/>
          <p:cNvGrpSpPr>
            <a:grpSpLocks/>
          </p:cNvGrpSpPr>
          <p:nvPr/>
        </p:nvGrpSpPr>
        <p:grpSpPr bwMode="auto">
          <a:xfrm>
            <a:off x="539750" y="4652963"/>
            <a:ext cx="3529013" cy="747712"/>
            <a:chOff x="340" y="2931"/>
            <a:chExt cx="2222" cy="471"/>
          </a:xfrm>
        </p:grpSpPr>
        <p:sp>
          <p:nvSpPr>
            <p:cNvPr id="136323" name="Line 131"/>
            <p:cNvSpPr>
              <a:spLocks noChangeShapeType="1"/>
            </p:cNvSpPr>
            <p:nvPr/>
          </p:nvSpPr>
          <p:spPr bwMode="auto">
            <a:xfrm>
              <a:off x="340" y="2931"/>
              <a:ext cx="2222" cy="0"/>
            </a:xfrm>
            <a:prstGeom prst="line">
              <a:avLst/>
            </a:prstGeom>
            <a:noFill/>
            <a:ln w="9525">
              <a:solidFill>
                <a:srgbClr val="CC0099"/>
              </a:solidFill>
              <a:round/>
              <a:headEnd/>
              <a:tailEnd/>
            </a:ln>
            <a:effectLst/>
          </p:spPr>
          <p:txBody>
            <a:bodyPr wrap="none" lIns="93600" tIns="46800" rIns="93600" bIns="46800">
              <a:spAutoFit/>
            </a:bodyPr>
            <a:lstStyle/>
            <a:p>
              <a:endParaRPr lang="en-US"/>
            </a:p>
          </p:txBody>
        </p:sp>
        <p:sp>
          <p:nvSpPr>
            <p:cNvPr id="136324" name="Line 132"/>
            <p:cNvSpPr>
              <a:spLocks noChangeShapeType="1"/>
            </p:cNvSpPr>
            <p:nvPr/>
          </p:nvSpPr>
          <p:spPr bwMode="auto">
            <a:xfrm>
              <a:off x="340" y="3402"/>
              <a:ext cx="2222" cy="0"/>
            </a:xfrm>
            <a:prstGeom prst="line">
              <a:avLst/>
            </a:prstGeom>
            <a:noFill/>
            <a:ln w="9525">
              <a:solidFill>
                <a:srgbClr val="CC0099"/>
              </a:solidFill>
              <a:round/>
              <a:headEnd/>
              <a:tailEnd/>
            </a:ln>
            <a:effectLst/>
          </p:spPr>
          <p:txBody>
            <a:bodyPr wrap="none" lIns="93600" tIns="46800" rIns="93600" bIns="46800">
              <a:spAutoFit/>
            </a:bodyPr>
            <a:lstStyle/>
            <a:p>
              <a:endParaRPr lang="en-US"/>
            </a:p>
          </p:txBody>
        </p:sp>
      </p:grpSp>
      <p:sp>
        <p:nvSpPr>
          <p:cNvPr id="136325" name="Line 133"/>
          <p:cNvSpPr>
            <a:spLocks noChangeShapeType="1"/>
          </p:cNvSpPr>
          <p:nvPr/>
        </p:nvSpPr>
        <p:spPr bwMode="auto">
          <a:xfrm flipH="1">
            <a:off x="3462338" y="2684463"/>
            <a:ext cx="3175" cy="2951162"/>
          </a:xfrm>
          <a:prstGeom prst="line">
            <a:avLst/>
          </a:prstGeom>
          <a:noFill/>
          <a:ln w="9525">
            <a:solidFill>
              <a:srgbClr val="CC0099"/>
            </a:solidFill>
            <a:round/>
            <a:headEnd/>
            <a:tailEnd/>
          </a:ln>
          <a:effectLst/>
        </p:spPr>
        <p:txBody>
          <a:bodyPr lIns="93600" tIns="46800" rIns="93600" bIns="46800">
            <a:spAutoFit/>
          </a:bodyPr>
          <a:lstStyle/>
          <a:p>
            <a:endParaRPr lang="en-US"/>
          </a:p>
        </p:txBody>
      </p:sp>
      <p:sp>
        <p:nvSpPr>
          <p:cNvPr id="136326" name="Text Box 134"/>
          <p:cNvSpPr txBox="1">
            <a:spLocks noChangeArrowheads="1"/>
          </p:cNvSpPr>
          <p:nvPr/>
        </p:nvSpPr>
        <p:spPr bwMode="auto">
          <a:xfrm>
            <a:off x="1547813" y="2133600"/>
            <a:ext cx="1225550"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solidFill>
                  <a:srgbClr val="993366"/>
                </a:solidFill>
                <a:latin typeface="Arial" pitchFamily="34" charset="0"/>
                <a:ea typeface="돋움" pitchFamily="50" charset="-127"/>
              </a:rPr>
              <a:t>Iteration 1</a:t>
            </a:r>
          </a:p>
        </p:txBody>
      </p:sp>
      <p:sp>
        <p:nvSpPr>
          <p:cNvPr id="136327" name="Text Box 135"/>
          <p:cNvSpPr txBox="1">
            <a:spLocks noChangeArrowheads="1"/>
          </p:cNvSpPr>
          <p:nvPr/>
        </p:nvSpPr>
        <p:spPr bwMode="auto">
          <a:xfrm>
            <a:off x="4427538" y="1268413"/>
            <a:ext cx="2952750"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0. Set iteration number</a:t>
            </a:r>
          </a:p>
        </p:txBody>
      </p:sp>
      <p:sp>
        <p:nvSpPr>
          <p:cNvPr id="136328" name="Text Box 136"/>
          <p:cNvSpPr txBox="1">
            <a:spLocks noChangeArrowheads="1"/>
          </p:cNvSpPr>
          <p:nvPr/>
        </p:nvSpPr>
        <p:spPr bwMode="auto">
          <a:xfrm>
            <a:off x="4427538" y="1627188"/>
            <a:ext cx="4105275" cy="506412"/>
          </a:xfrm>
          <a:prstGeom prst="rect">
            <a:avLst/>
          </a:prstGeom>
          <a:noFill/>
          <a:ln w="9525">
            <a:noFill/>
            <a:miter lim="800000"/>
            <a:headEnd/>
            <a:tailEnd/>
          </a:ln>
          <a:effectLst/>
        </p:spPr>
        <p:txBody>
          <a:bodyPr lIns="93600" tIns="46800" rIns="93600" bIns="46800">
            <a:spAutoFit/>
          </a:bodyPr>
          <a:lstStyle/>
          <a:p>
            <a:pPr algn="l" latinLnBrk="0">
              <a:lnSpc>
                <a:spcPct val="60000"/>
              </a:lnSpc>
              <a:spcBef>
                <a:spcPct val="50000"/>
              </a:spcBef>
              <a:buFont typeface="Symbol" pitchFamily="18" charset="2"/>
              <a:buNone/>
            </a:pPr>
            <a:r>
              <a:rPr lang="en-US" altLang="ko-KR" sz="1600">
                <a:latin typeface="Arial" pitchFamily="34" charset="0"/>
                <a:ea typeface="돋움" pitchFamily="50" charset="-127"/>
              </a:rPr>
              <a:t>1. Select any row </a:t>
            </a:r>
            <a:r>
              <a:rPr lang="en-US" altLang="ko-KR" sz="1600" i="1">
                <a:latin typeface="Arial" pitchFamily="34" charset="0"/>
                <a:ea typeface="돋움" pitchFamily="50" charset="-127"/>
              </a:rPr>
              <a:t>i</a:t>
            </a:r>
            <a:r>
              <a:rPr lang="en-US" altLang="ko-KR" sz="1600">
                <a:latin typeface="Arial" pitchFamily="34" charset="0"/>
                <a:ea typeface="돋움" pitchFamily="50" charset="-127"/>
              </a:rPr>
              <a:t> of incidence matrix and</a:t>
            </a:r>
          </a:p>
          <a:p>
            <a:pPr algn="l" latinLnBrk="0">
              <a:lnSpc>
                <a:spcPct val="60000"/>
              </a:lnSpc>
              <a:spcBef>
                <a:spcPct val="50000"/>
              </a:spcBef>
              <a:buFont typeface="Symbol" pitchFamily="18" charset="2"/>
              <a:buNone/>
            </a:pPr>
            <a:r>
              <a:rPr lang="en-US" altLang="ko-KR" sz="1600">
                <a:latin typeface="Arial" pitchFamily="34" charset="0"/>
                <a:ea typeface="돋움" pitchFamily="50" charset="-127"/>
              </a:rPr>
              <a:t>    draw horizontal line h</a:t>
            </a:r>
            <a:r>
              <a:rPr lang="en-US" altLang="ko-KR" sz="1600" i="1" baseline="-25000">
                <a:latin typeface="Arial" pitchFamily="34" charset="0"/>
                <a:ea typeface="돋움" pitchFamily="50" charset="-127"/>
              </a:rPr>
              <a:t>i</a:t>
            </a:r>
            <a:r>
              <a:rPr lang="en-US" altLang="ko-KR" sz="1600">
                <a:latin typeface="Arial" pitchFamily="34" charset="0"/>
                <a:ea typeface="돋움" pitchFamily="50" charset="-127"/>
              </a:rPr>
              <a:t> through it</a:t>
            </a:r>
          </a:p>
        </p:txBody>
      </p:sp>
      <p:sp>
        <p:nvSpPr>
          <p:cNvPr id="136329" name="Text Box 137"/>
          <p:cNvSpPr txBox="1">
            <a:spLocks noChangeArrowheads="1"/>
          </p:cNvSpPr>
          <p:nvPr/>
        </p:nvSpPr>
        <p:spPr bwMode="auto">
          <a:xfrm>
            <a:off x="4427538" y="2132013"/>
            <a:ext cx="4716462" cy="557212"/>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2. For each asterisk crossed by a horizontal line h</a:t>
            </a:r>
            <a:r>
              <a:rPr lang="en-US" altLang="ko-KR" sz="1600" i="1" baseline="-25000">
                <a:latin typeface="Arial" pitchFamily="34" charset="0"/>
                <a:ea typeface="돋움" pitchFamily="50" charset="-127"/>
              </a:rPr>
              <a:t>i</a:t>
            </a:r>
            <a:r>
              <a:rPr lang="en-US" altLang="ko-KR" sz="1600">
                <a:latin typeface="Arial" pitchFamily="34" charset="0"/>
                <a:ea typeface="돋움" pitchFamily="50" charset="-127"/>
              </a:rPr>
              <a:t>,</a:t>
            </a:r>
          </a:p>
          <a:p>
            <a:pPr algn="l" latinLnBrk="0">
              <a:lnSpc>
                <a:spcPct val="50000"/>
              </a:lnSpc>
              <a:spcBef>
                <a:spcPct val="50000"/>
              </a:spcBef>
              <a:buFont typeface="Symbol" pitchFamily="18" charset="2"/>
              <a:buNone/>
            </a:pPr>
            <a:r>
              <a:rPr lang="en-US" altLang="ko-KR" sz="1600">
                <a:latin typeface="Arial" pitchFamily="34" charset="0"/>
                <a:ea typeface="돋움" pitchFamily="50" charset="-127"/>
              </a:rPr>
              <a:t>    draw a vertical line v</a:t>
            </a:r>
            <a:r>
              <a:rPr lang="en-US" altLang="ko-KR" sz="1600" i="1" baseline="-25000">
                <a:latin typeface="Arial" pitchFamily="34" charset="0"/>
                <a:ea typeface="돋움" pitchFamily="50" charset="-127"/>
              </a:rPr>
              <a:t>j</a:t>
            </a:r>
          </a:p>
        </p:txBody>
      </p:sp>
      <p:sp>
        <p:nvSpPr>
          <p:cNvPr id="136330" name="Text Box 138"/>
          <p:cNvSpPr txBox="1">
            <a:spLocks noChangeArrowheads="1"/>
          </p:cNvSpPr>
          <p:nvPr/>
        </p:nvSpPr>
        <p:spPr bwMode="auto">
          <a:xfrm>
            <a:off x="4427538" y="2708275"/>
            <a:ext cx="4716462" cy="581025"/>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3. For each asterisk crossed once by a vertical </a:t>
            </a:r>
          </a:p>
          <a:p>
            <a:pPr algn="l" latinLnBrk="0">
              <a:lnSpc>
                <a:spcPct val="60000"/>
              </a:lnSpc>
              <a:spcBef>
                <a:spcPct val="50000"/>
              </a:spcBef>
              <a:buFont typeface="Symbol" pitchFamily="18" charset="2"/>
              <a:buNone/>
            </a:pPr>
            <a:r>
              <a:rPr lang="en-US" altLang="ko-KR" sz="1600">
                <a:latin typeface="Arial" pitchFamily="34" charset="0"/>
                <a:ea typeface="돋움" pitchFamily="50" charset="-127"/>
              </a:rPr>
              <a:t>    line v</a:t>
            </a:r>
            <a:r>
              <a:rPr lang="en-US" altLang="ko-KR" sz="1600" i="1" baseline="-25000">
                <a:latin typeface="Arial" pitchFamily="34" charset="0"/>
                <a:ea typeface="돋움" pitchFamily="50" charset="-127"/>
              </a:rPr>
              <a:t>i</a:t>
            </a:r>
            <a:r>
              <a:rPr lang="en-US" altLang="ko-KR" sz="1600">
                <a:latin typeface="Arial" pitchFamily="34" charset="0"/>
                <a:ea typeface="돋움" pitchFamily="50" charset="-127"/>
              </a:rPr>
              <a:t>, draw a horizontal line v</a:t>
            </a:r>
            <a:r>
              <a:rPr lang="en-US" altLang="ko-KR" sz="1600" i="1" baseline="-25000">
                <a:latin typeface="Arial" pitchFamily="34" charset="0"/>
                <a:ea typeface="돋움" pitchFamily="50" charset="-127"/>
              </a:rPr>
              <a:t>j</a:t>
            </a:r>
          </a:p>
        </p:txBody>
      </p:sp>
      <p:sp>
        <p:nvSpPr>
          <p:cNvPr id="136331" name="Text Box 139"/>
          <p:cNvSpPr txBox="1">
            <a:spLocks noChangeArrowheads="1"/>
          </p:cNvSpPr>
          <p:nvPr/>
        </p:nvSpPr>
        <p:spPr bwMode="auto">
          <a:xfrm>
            <a:off x="4427538" y="3355975"/>
            <a:ext cx="4716462" cy="850900"/>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4. Repeat 2, 3 until there are no more crossed-</a:t>
            </a:r>
          </a:p>
          <a:p>
            <a:pPr algn="l" latinLnBrk="0">
              <a:lnSpc>
                <a:spcPct val="50000"/>
              </a:lnSpc>
              <a:spcBef>
                <a:spcPct val="50000"/>
              </a:spcBef>
              <a:buFont typeface="Symbol" pitchFamily="18" charset="2"/>
              <a:buNone/>
            </a:pPr>
            <a:r>
              <a:rPr lang="en-US" altLang="ko-KR" sz="1600">
                <a:latin typeface="Arial" pitchFamily="34" charset="0"/>
                <a:ea typeface="돋움" pitchFamily="50" charset="-127"/>
              </a:rPr>
              <a:t>    once asterisks, all crossed-twice asterisks form </a:t>
            </a:r>
          </a:p>
          <a:p>
            <a:pPr algn="l" latinLnBrk="0">
              <a:lnSpc>
                <a:spcPct val="70000"/>
              </a:lnSpc>
              <a:spcBef>
                <a:spcPct val="50000"/>
              </a:spcBef>
              <a:buFont typeface="Symbol" pitchFamily="18" charset="2"/>
              <a:buNone/>
            </a:pPr>
            <a:r>
              <a:rPr lang="en-US" altLang="ko-KR" sz="1600">
                <a:latin typeface="Arial" pitchFamily="34" charset="0"/>
                <a:ea typeface="돋움" pitchFamily="50" charset="-127"/>
              </a:rPr>
              <a:t>    condition &amp; action clause group</a:t>
            </a:r>
          </a:p>
        </p:txBody>
      </p:sp>
      <p:sp>
        <p:nvSpPr>
          <p:cNvPr id="136332" name="Text Box 140"/>
          <p:cNvSpPr txBox="1">
            <a:spLocks noChangeArrowheads="1"/>
          </p:cNvSpPr>
          <p:nvPr/>
        </p:nvSpPr>
        <p:spPr bwMode="auto">
          <a:xfrm>
            <a:off x="4427538" y="4248150"/>
            <a:ext cx="4716462" cy="606425"/>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5. Transform the matrix by removing rows and</a:t>
            </a:r>
          </a:p>
          <a:p>
            <a:pPr algn="l" latinLnBrk="0">
              <a:lnSpc>
                <a:spcPct val="70000"/>
              </a:lnSpc>
              <a:spcBef>
                <a:spcPct val="50000"/>
              </a:spcBef>
              <a:buFont typeface="Symbol" pitchFamily="18" charset="2"/>
              <a:buNone/>
            </a:pPr>
            <a:r>
              <a:rPr lang="en-US" altLang="ko-KR" sz="1600">
                <a:latin typeface="Arial" pitchFamily="34" charset="0"/>
                <a:ea typeface="돋움" pitchFamily="50" charset="-127"/>
              </a:rPr>
              <a:t>    columns corresponding to the group in 4 </a:t>
            </a:r>
          </a:p>
        </p:txBody>
      </p:sp>
      <p:sp>
        <p:nvSpPr>
          <p:cNvPr id="136333" name="Text Box 141"/>
          <p:cNvSpPr txBox="1">
            <a:spLocks noChangeArrowheads="1"/>
          </p:cNvSpPr>
          <p:nvPr/>
        </p:nvSpPr>
        <p:spPr bwMode="auto">
          <a:xfrm>
            <a:off x="3924300" y="5516563"/>
            <a:ext cx="2017713" cy="70326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solidFill>
                  <a:srgbClr val="993366"/>
                </a:solidFill>
                <a:latin typeface="Arial" pitchFamily="34" charset="0"/>
                <a:ea typeface="돋움" pitchFamily="50" charset="-127"/>
              </a:rPr>
              <a:t>CC-1 = {1, 5, 7}</a:t>
            </a:r>
          </a:p>
          <a:p>
            <a:pPr algn="l" latinLnBrk="0">
              <a:spcBef>
                <a:spcPct val="50000"/>
              </a:spcBef>
              <a:buFont typeface="Symbol" pitchFamily="18" charset="2"/>
              <a:buNone/>
            </a:pPr>
            <a:r>
              <a:rPr lang="en-US" altLang="ko-KR" sz="1600">
                <a:solidFill>
                  <a:srgbClr val="993366"/>
                </a:solidFill>
                <a:latin typeface="Arial" pitchFamily="34" charset="0"/>
                <a:ea typeface="돋움" pitchFamily="50" charset="-127"/>
              </a:rPr>
              <a:t>AC-1 = {2, 3, 5, 8}</a:t>
            </a:r>
          </a:p>
        </p:txBody>
      </p:sp>
      <p:pic>
        <p:nvPicPr>
          <p:cNvPr id="136334" name="Picture 142"/>
          <p:cNvPicPr>
            <a:picLocks noGrp="1" noChangeAspect="1" noChangeArrowheads="1"/>
          </p:cNvPicPr>
          <p:nvPr>
            <p:ph sz="half" idx="2"/>
          </p:nvPr>
        </p:nvPicPr>
        <p:blipFill>
          <a:blip r:embed="rId2" cstate="print"/>
          <a:srcRect/>
          <a:stretch>
            <a:fillRect/>
          </a:stretch>
        </p:blipFill>
        <p:spPr>
          <a:xfrm>
            <a:off x="6875463" y="5013325"/>
            <a:ext cx="1800225" cy="1733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327"/>
                                        </p:tgtEl>
                                        <p:attrNameLst>
                                          <p:attrName>style.visibility</p:attrName>
                                        </p:attrNameLst>
                                      </p:cBhvr>
                                      <p:to>
                                        <p:strVal val="visible"/>
                                      </p:to>
                                    </p:set>
                                    <p:animEffect transition="in" filter="dissolve">
                                      <p:cBhvr>
                                        <p:cTn id="7" dur="500"/>
                                        <p:tgtEl>
                                          <p:spTgt spid="1363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326"/>
                                        </p:tgtEl>
                                        <p:attrNameLst>
                                          <p:attrName>style.visibility</p:attrName>
                                        </p:attrNameLst>
                                      </p:cBhvr>
                                      <p:to>
                                        <p:strVal val="visible"/>
                                      </p:to>
                                    </p:set>
                                    <p:animEffect transition="in" filter="dissolve">
                                      <p:cBhvr>
                                        <p:cTn id="12" dur="1000"/>
                                        <p:tgtEl>
                                          <p:spTgt spid="1363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328"/>
                                        </p:tgtEl>
                                        <p:attrNameLst>
                                          <p:attrName>style.visibility</p:attrName>
                                        </p:attrNameLst>
                                      </p:cBhvr>
                                      <p:to>
                                        <p:strVal val="visible"/>
                                      </p:to>
                                    </p:set>
                                    <p:animEffect transition="in" filter="dissolve">
                                      <p:cBhvr>
                                        <p:cTn id="17" dur="500"/>
                                        <p:tgtEl>
                                          <p:spTgt spid="1363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317"/>
                                        </p:tgtEl>
                                        <p:attrNameLst>
                                          <p:attrName>style.visibility</p:attrName>
                                        </p:attrNameLst>
                                      </p:cBhvr>
                                      <p:to>
                                        <p:strVal val="visible"/>
                                      </p:to>
                                    </p:set>
                                    <p:animEffect transition="in" filter="dissolve">
                                      <p:cBhvr>
                                        <p:cTn id="22" dur="500"/>
                                        <p:tgtEl>
                                          <p:spTgt spid="1363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6329"/>
                                        </p:tgtEl>
                                        <p:attrNameLst>
                                          <p:attrName>style.visibility</p:attrName>
                                        </p:attrNameLst>
                                      </p:cBhvr>
                                      <p:to>
                                        <p:strVal val="visible"/>
                                      </p:to>
                                    </p:set>
                                    <p:animEffect transition="in" filter="dissolve">
                                      <p:cBhvr>
                                        <p:cTn id="27" dur="500"/>
                                        <p:tgtEl>
                                          <p:spTgt spid="1363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6318"/>
                                        </p:tgtEl>
                                        <p:attrNameLst>
                                          <p:attrName>style.visibility</p:attrName>
                                        </p:attrNameLst>
                                      </p:cBhvr>
                                      <p:to>
                                        <p:strVal val="visible"/>
                                      </p:to>
                                    </p:set>
                                    <p:animEffect transition="in" filter="dissolve">
                                      <p:cBhvr>
                                        <p:cTn id="32" dur="500"/>
                                        <p:tgtEl>
                                          <p:spTgt spid="1363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6330"/>
                                        </p:tgtEl>
                                        <p:attrNameLst>
                                          <p:attrName>style.visibility</p:attrName>
                                        </p:attrNameLst>
                                      </p:cBhvr>
                                      <p:to>
                                        <p:strVal val="visible"/>
                                      </p:to>
                                    </p:set>
                                    <p:animEffect transition="in" filter="dissolve">
                                      <p:cBhvr>
                                        <p:cTn id="37" dur="500"/>
                                        <p:tgtEl>
                                          <p:spTgt spid="1363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6322"/>
                                        </p:tgtEl>
                                        <p:attrNameLst>
                                          <p:attrName>style.visibility</p:attrName>
                                        </p:attrNameLst>
                                      </p:cBhvr>
                                      <p:to>
                                        <p:strVal val="visible"/>
                                      </p:to>
                                    </p:set>
                                    <p:animEffect transition="in" filter="dissolve">
                                      <p:cBhvr>
                                        <p:cTn id="42" dur="500"/>
                                        <p:tgtEl>
                                          <p:spTgt spid="1363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6331"/>
                                        </p:tgtEl>
                                        <p:attrNameLst>
                                          <p:attrName>style.visibility</p:attrName>
                                        </p:attrNameLst>
                                      </p:cBhvr>
                                      <p:to>
                                        <p:strVal val="visible"/>
                                      </p:to>
                                    </p:set>
                                    <p:animEffect transition="in" filter="dissolve">
                                      <p:cBhvr>
                                        <p:cTn id="47" dur="500"/>
                                        <p:tgtEl>
                                          <p:spTgt spid="1363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6325"/>
                                        </p:tgtEl>
                                        <p:attrNameLst>
                                          <p:attrName>style.visibility</p:attrName>
                                        </p:attrNameLst>
                                      </p:cBhvr>
                                      <p:to>
                                        <p:strVal val="visible"/>
                                      </p:to>
                                    </p:set>
                                    <p:animEffect transition="in" filter="dissolve">
                                      <p:cBhvr>
                                        <p:cTn id="52" dur="500"/>
                                        <p:tgtEl>
                                          <p:spTgt spid="1363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6333"/>
                                        </p:tgtEl>
                                        <p:attrNameLst>
                                          <p:attrName>style.visibility</p:attrName>
                                        </p:attrNameLst>
                                      </p:cBhvr>
                                      <p:to>
                                        <p:strVal val="visible"/>
                                      </p:to>
                                    </p:set>
                                    <p:animEffect transition="in" filter="dissolve">
                                      <p:cBhvr>
                                        <p:cTn id="57" dur="500"/>
                                        <p:tgtEl>
                                          <p:spTgt spid="13633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6332"/>
                                        </p:tgtEl>
                                        <p:attrNameLst>
                                          <p:attrName>style.visibility</p:attrName>
                                        </p:attrNameLst>
                                      </p:cBhvr>
                                      <p:to>
                                        <p:strVal val="visible"/>
                                      </p:to>
                                    </p:set>
                                    <p:animEffect transition="in" filter="dissolve">
                                      <p:cBhvr>
                                        <p:cTn id="62" dur="500"/>
                                        <p:tgtEl>
                                          <p:spTgt spid="1363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36334"/>
                                        </p:tgtEl>
                                        <p:attrNameLst>
                                          <p:attrName>style.visibility</p:attrName>
                                        </p:attrNameLst>
                                      </p:cBhvr>
                                      <p:to>
                                        <p:strVal val="visible"/>
                                      </p:to>
                                    </p:set>
                                    <p:animEffect transition="in" filter="dissolve">
                                      <p:cBhvr>
                                        <p:cTn id="67" dur="500"/>
                                        <p:tgtEl>
                                          <p:spTgt spid="13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17" grpId="0" animBg="1"/>
      <p:bldP spid="136325" grpId="0" animBg="1"/>
      <p:bldP spid="136326" grpId="0"/>
      <p:bldP spid="136327" grpId="0"/>
      <p:bldP spid="136328" grpId="0"/>
      <p:bldP spid="136329" grpId="0"/>
      <p:bldP spid="136330" grpId="0"/>
      <p:bldP spid="136331" grpId="0"/>
      <p:bldP spid="136332" grpId="0"/>
      <p:bldP spid="13633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218" name="Group 2"/>
          <p:cNvGrpSpPr>
            <a:grpSpLocks/>
          </p:cNvGrpSpPr>
          <p:nvPr/>
        </p:nvGrpSpPr>
        <p:grpSpPr bwMode="auto">
          <a:xfrm>
            <a:off x="3852863" y="2925763"/>
            <a:ext cx="336550" cy="719137"/>
            <a:chOff x="2771" y="2069"/>
            <a:chExt cx="212" cy="453"/>
          </a:xfrm>
        </p:grpSpPr>
        <p:sp>
          <p:nvSpPr>
            <p:cNvPr id="137219" name="Rectangle 3"/>
            <p:cNvSpPr>
              <a:spLocks noChangeArrowheads="1"/>
            </p:cNvSpPr>
            <p:nvPr/>
          </p:nvSpPr>
          <p:spPr bwMode="auto">
            <a:xfrm>
              <a:off x="2771" y="2082"/>
              <a:ext cx="182" cy="428"/>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220" name="Rectangle 4"/>
            <p:cNvSpPr>
              <a:spLocks noChangeArrowheads="1"/>
            </p:cNvSpPr>
            <p:nvPr/>
          </p:nvSpPr>
          <p:spPr bwMode="auto">
            <a:xfrm>
              <a:off x="2847" y="2069"/>
              <a:ext cx="136" cy="45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pSp>
        <p:nvGrpSpPr>
          <p:cNvPr id="137221" name="Group 5"/>
          <p:cNvGrpSpPr>
            <a:grpSpLocks/>
          </p:cNvGrpSpPr>
          <p:nvPr/>
        </p:nvGrpSpPr>
        <p:grpSpPr bwMode="auto">
          <a:xfrm>
            <a:off x="4348163" y="2925763"/>
            <a:ext cx="330200" cy="719137"/>
            <a:chOff x="2717" y="1434"/>
            <a:chExt cx="209" cy="1633"/>
          </a:xfrm>
        </p:grpSpPr>
        <p:sp>
          <p:nvSpPr>
            <p:cNvPr id="137222" name="Rectangle 6"/>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223" name="Rectangle 7"/>
            <p:cNvSpPr>
              <a:spLocks noChangeArrowheads="1"/>
            </p:cNvSpPr>
            <p:nvPr/>
          </p:nvSpPr>
          <p:spPr bwMode="auto">
            <a:xfrm>
              <a:off x="2717"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sp>
        <p:nvSpPr>
          <p:cNvPr id="137224" name="Rectangle 8"/>
          <p:cNvSpPr>
            <a:spLocks noGrp="1" noChangeArrowheads="1"/>
          </p:cNvSpPr>
          <p:nvPr>
            <p:ph type="title"/>
          </p:nvPr>
        </p:nvSpPr>
        <p:spPr/>
        <p:txBody>
          <a:bodyPr/>
          <a:lstStyle/>
          <a:p>
            <a:r>
              <a:rPr lang="en-US" altLang="ko-KR"/>
              <a:t>Detection with Simple Action Clause (4)</a:t>
            </a:r>
          </a:p>
        </p:txBody>
      </p:sp>
      <p:grpSp>
        <p:nvGrpSpPr>
          <p:cNvPr id="137225" name="Group 9"/>
          <p:cNvGrpSpPr>
            <a:grpSpLocks/>
          </p:cNvGrpSpPr>
          <p:nvPr/>
        </p:nvGrpSpPr>
        <p:grpSpPr bwMode="auto">
          <a:xfrm>
            <a:off x="966788" y="2165350"/>
            <a:ext cx="346075" cy="1512888"/>
            <a:chOff x="3497" y="2704"/>
            <a:chExt cx="217" cy="953"/>
          </a:xfrm>
        </p:grpSpPr>
        <p:sp>
          <p:nvSpPr>
            <p:cNvPr id="137226" name="Rectangle 10"/>
            <p:cNvSpPr>
              <a:spLocks noChangeArrowheads="1"/>
            </p:cNvSpPr>
            <p:nvPr/>
          </p:nvSpPr>
          <p:spPr bwMode="auto">
            <a:xfrm>
              <a:off x="3497" y="2731"/>
              <a:ext cx="182" cy="900"/>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227" name="Rectangle 11"/>
            <p:cNvSpPr>
              <a:spLocks noChangeArrowheads="1"/>
            </p:cNvSpPr>
            <p:nvPr/>
          </p:nvSpPr>
          <p:spPr bwMode="auto">
            <a:xfrm>
              <a:off x="3578" y="2704"/>
              <a:ext cx="136" cy="95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pSp>
        <p:nvGrpSpPr>
          <p:cNvPr id="137228" name="Group 12"/>
          <p:cNvGrpSpPr>
            <a:grpSpLocks/>
          </p:cNvGrpSpPr>
          <p:nvPr/>
        </p:nvGrpSpPr>
        <p:grpSpPr bwMode="auto">
          <a:xfrm>
            <a:off x="2114550" y="2165350"/>
            <a:ext cx="331788" cy="1512888"/>
            <a:chOff x="2717" y="1434"/>
            <a:chExt cx="209" cy="1633"/>
          </a:xfrm>
        </p:grpSpPr>
        <p:sp>
          <p:nvSpPr>
            <p:cNvPr id="137229" name="Rectangle 13"/>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230" name="Rectangle 14"/>
            <p:cNvSpPr>
              <a:spLocks noChangeArrowheads="1"/>
            </p:cNvSpPr>
            <p:nvPr/>
          </p:nvSpPr>
          <p:spPr bwMode="auto">
            <a:xfrm>
              <a:off x="2717"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aphicFrame>
        <p:nvGraphicFramePr>
          <p:cNvPr id="137231" name="Group 15"/>
          <p:cNvGraphicFramePr>
            <a:graphicFrameLocks noGrp="1"/>
          </p:cNvGraphicFramePr>
          <p:nvPr/>
        </p:nvGraphicFramePr>
        <p:xfrm>
          <a:off x="539750" y="1916113"/>
          <a:ext cx="1824038" cy="1845566"/>
        </p:xfrm>
        <a:graphic>
          <a:graphicData uri="http://schemas.openxmlformats.org/drawingml/2006/table">
            <a:tbl>
              <a:tblPr/>
              <a:tblGrid>
                <a:gridCol w="212725"/>
                <a:gridCol w="368300"/>
                <a:gridCol w="369888"/>
                <a:gridCol w="292100"/>
                <a:gridCol w="290512"/>
                <a:gridCol w="290513"/>
              </a:tblGrid>
              <a:tr h="336550">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cap="flat">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200" b="0"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1</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a:noFill/>
                    </a:lnL>
                    <a:lnR cap="flat">
                      <a:noFill/>
                    </a:lnR>
                    <a:lnT cap="fla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2</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cap="flat">
                      <a:noFill/>
                    </a:lnR>
                    <a:ln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cap="flat">
                      <a:noFill/>
                    </a:lnB>
                    <a:lnTlToBr>
                      <a:noFill/>
                    </a:lnTlToBr>
                    <a:lnBlToTr>
                      <a:noFill/>
                    </a:lnBlToTr>
                    <a:noFill/>
                  </a:tcPr>
                </a:tc>
              </a:tr>
            </a:tbl>
          </a:graphicData>
        </a:graphic>
      </p:graphicFrame>
      <p:sp>
        <p:nvSpPr>
          <p:cNvPr id="137282" name="Line 66"/>
          <p:cNvSpPr>
            <a:spLocks noChangeShapeType="1"/>
          </p:cNvSpPr>
          <p:nvPr/>
        </p:nvSpPr>
        <p:spPr bwMode="auto">
          <a:xfrm>
            <a:off x="539750" y="2376488"/>
            <a:ext cx="2087563" cy="0"/>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283" name="Line 67"/>
          <p:cNvSpPr>
            <a:spLocks noChangeShapeType="1"/>
          </p:cNvSpPr>
          <p:nvPr/>
        </p:nvSpPr>
        <p:spPr bwMode="auto">
          <a:xfrm>
            <a:off x="539750" y="3140075"/>
            <a:ext cx="2087563" cy="0"/>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284" name="Line 68"/>
          <p:cNvSpPr>
            <a:spLocks noChangeShapeType="1"/>
          </p:cNvSpPr>
          <p:nvPr/>
        </p:nvSpPr>
        <p:spPr bwMode="auto">
          <a:xfrm flipH="1">
            <a:off x="1277938" y="1909763"/>
            <a:ext cx="0" cy="1916112"/>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285" name="Line 69"/>
          <p:cNvSpPr>
            <a:spLocks noChangeShapeType="1"/>
          </p:cNvSpPr>
          <p:nvPr/>
        </p:nvSpPr>
        <p:spPr bwMode="auto">
          <a:xfrm flipH="1">
            <a:off x="1936750" y="1916113"/>
            <a:ext cx="0" cy="1916112"/>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graphicFrame>
        <p:nvGraphicFramePr>
          <p:cNvPr id="137286" name="Group 70"/>
          <p:cNvGraphicFramePr>
            <a:graphicFrameLocks noGrp="1"/>
          </p:cNvGraphicFramePr>
          <p:nvPr/>
        </p:nvGraphicFramePr>
        <p:xfrm>
          <a:off x="3348038" y="2636838"/>
          <a:ext cx="1243012" cy="1091503"/>
        </p:xfrm>
        <a:graphic>
          <a:graphicData uri="http://schemas.openxmlformats.org/drawingml/2006/table">
            <a:tbl>
              <a:tblPr/>
              <a:tblGrid>
                <a:gridCol w="212725"/>
                <a:gridCol w="368300"/>
                <a:gridCol w="369887"/>
                <a:gridCol w="292100"/>
              </a:tblGrid>
              <a:tr h="336550">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cap="flat">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200" b="0"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a:noFill/>
                    </a:lnL>
                    <a:lnR cap="flat">
                      <a:noFill/>
                    </a:lnR>
                    <a:lnT cap="fla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cap="flat">
                      <a:noFill/>
                    </a:lnR>
                    <a:lnT>
                      <a:noFill/>
                    </a:lnT>
                    <a:lnB cap="flat">
                      <a:noFill/>
                    </a:lnB>
                    <a:lnTlToBr>
                      <a:noFill/>
                    </a:lnTlToBr>
                    <a:lnBlToTr>
                      <a:noFill/>
                    </a:lnBlToTr>
                    <a:noFill/>
                  </a:tcPr>
                </a:tc>
              </a:tr>
            </a:tbl>
          </a:graphicData>
        </a:graphic>
      </p:graphicFrame>
      <p:grpSp>
        <p:nvGrpSpPr>
          <p:cNvPr id="137311" name="Group 95"/>
          <p:cNvGrpSpPr>
            <a:grpSpLocks/>
          </p:cNvGrpSpPr>
          <p:nvPr/>
        </p:nvGrpSpPr>
        <p:grpSpPr bwMode="auto">
          <a:xfrm>
            <a:off x="8343900" y="3079750"/>
            <a:ext cx="331788" cy="2592388"/>
            <a:chOff x="2717" y="1434"/>
            <a:chExt cx="209" cy="1633"/>
          </a:xfrm>
        </p:grpSpPr>
        <p:sp>
          <p:nvSpPr>
            <p:cNvPr id="137312" name="Rectangle 96"/>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313" name="Rectangle 97"/>
            <p:cNvSpPr>
              <a:spLocks noChangeArrowheads="1"/>
            </p:cNvSpPr>
            <p:nvPr/>
          </p:nvSpPr>
          <p:spPr bwMode="auto">
            <a:xfrm>
              <a:off x="2717"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pSp>
        <p:nvGrpSpPr>
          <p:cNvPr id="137314" name="Group 98"/>
          <p:cNvGrpSpPr>
            <a:grpSpLocks/>
          </p:cNvGrpSpPr>
          <p:nvPr/>
        </p:nvGrpSpPr>
        <p:grpSpPr bwMode="auto">
          <a:xfrm>
            <a:off x="6005513" y="3079750"/>
            <a:ext cx="323850" cy="2592388"/>
            <a:chOff x="2744" y="1434"/>
            <a:chExt cx="203" cy="1633"/>
          </a:xfrm>
        </p:grpSpPr>
        <p:sp>
          <p:nvSpPr>
            <p:cNvPr id="137315" name="Rectangle 99"/>
            <p:cNvSpPr>
              <a:spLocks noChangeArrowheads="1"/>
            </p:cNvSpPr>
            <p:nvPr/>
          </p:nvSpPr>
          <p:spPr bwMode="auto">
            <a:xfrm>
              <a:off x="2744" y="1480"/>
              <a:ext cx="182" cy="1542"/>
            </a:xfrm>
            <a:prstGeom prst="rect">
              <a:avLst/>
            </a:prstGeom>
            <a:noFill/>
            <a:ln w="19050">
              <a:solidFill>
                <a:schemeClr val="tx1"/>
              </a:solidFill>
              <a:miter lim="800000"/>
              <a:headEnd/>
              <a:tailEnd/>
            </a:ln>
            <a:effectLst/>
          </p:spPr>
          <p:txBody>
            <a:bodyPr lIns="93600" tIns="46800" rIns="93600" bIns="46800" anchor="ctr">
              <a:spAutoFit/>
            </a:bodyPr>
            <a:lstStyle/>
            <a:p>
              <a:endParaRPr lang="en-US"/>
            </a:p>
          </p:txBody>
        </p:sp>
        <p:sp>
          <p:nvSpPr>
            <p:cNvPr id="137316" name="Rectangle 100"/>
            <p:cNvSpPr>
              <a:spLocks noChangeArrowheads="1"/>
            </p:cNvSpPr>
            <p:nvPr/>
          </p:nvSpPr>
          <p:spPr bwMode="auto">
            <a:xfrm>
              <a:off x="2811" y="1434"/>
              <a:ext cx="136" cy="1633"/>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graphicFrame>
        <p:nvGraphicFramePr>
          <p:cNvPr id="137317" name="Group 101"/>
          <p:cNvGraphicFramePr>
            <a:graphicFrameLocks noGrp="1"/>
          </p:cNvGraphicFramePr>
          <p:nvPr/>
        </p:nvGraphicFramePr>
        <p:xfrm>
          <a:off x="5599113" y="2801938"/>
          <a:ext cx="2986087" cy="2977454"/>
        </p:xfrm>
        <a:graphic>
          <a:graphicData uri="http://schemas.openxmlformats.org/drawingml/2006/table">
            <a:tbl>
              <a:tblPr/>
              <a:tblGrid>
                <a:gridCol w="212725"/>
                <a:gridCol w="368300"/>
                <a:gridCol w="369887"/>
                <a:gridCol w="292100"/>
                <a:gridCol w="288925"/>
                <a:gridCol w="290513"/>
                <a:gridCol w="263525"/>
                <a:gridCol w="319087"/>
                <a:gridCol w="290513"/>
                <a:gridCol w="290512"/>
              </a:tblGrid>
              <a:tr h="336550">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cap="flat">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200" b="0"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2</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5</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8</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1</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a:noFill/>
                    </a:lnL>
                    <a:lnR>
                      <a:noFill/>
                    </a:lnR>
                    <a:lnT cap="fla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a:noFill/>
                    </a:lnL>
                    <a:lnR cap="flat">
                      <a:noFill/>
                    </a:lnR>
                    <a:lnT cap="fla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1</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5</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7</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2</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6238">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4</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3</a:t>
                      </a:r>
                    </a:p>
                  </a:txBody>
                  <a:tcPr marL="93600" marR="93600" marT="46800" marB="46800" horzOverflow="overflow">
                    <a:lnL cap="flat">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cap="flat">
                      <a:noFill/>
                    </a:lnR>
                    <a:lnT>
                      <a:noFill/>
                    </a:lnT>
                    <a:lnB>
                      <a:noFill/>
                    </a:lnB>
                    <a:lnTlToBr>
                      <a:noFill/>
                    </a:lnTlToBr>
                    <a:lnBlToTr>
                      <a:noFill/>
                    </a:lnBlToTr>
                    <a:noFill/>
                  </a:tcPr>
                </a:tc>
              </a:tr>
              <a:tr h="377825">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200" b="0" i="0" u="none" strike="noStrike" cap="none" normalizeH="0" baseline="0" smtClean="0">
                          <a:ln>
                            <a:noFill/>
                          </a:ln>
                          <a:solidFill>
                            <a:schemeClr val="tx1"/>
                          </a:solidFill>
                          <a:effectLst/>
                          <a:latin typeface="Verdana" pitchFamily="34" charset="0"/>
                          <a:ea typeface="바탕체" pitchFamily="17" charset="-127"/>
                        </a:rPr>
                        <a:t>6</a:t>
                      </a:r>
                    </a:p>
                  </a:txBody>
                  <a:tcPr marL="93600" marR="936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600" b="1" i="0" u="none" strike="noStrike" cap="none" normalizeH="0" baseline="0" smtClean="0">
                        <a:ln>
                          <a:noFill/>
                        </a:ln>
                        <a:solidFill>
                          <a:schemeClr val="accent2"/>
                        </a:solidFill>
                        <a:effectLst/>
                        <a:latin typeface="Verdana" pitchFamily="34" charset="0"/>
                        <a:ea typeface="바탕체" pitchFamily="17" charset="-127"/>
                      </a:endParaRP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r>
                        <a:rPr kumimoji="1" lang="en-US" altLang="ko-KR" sz="1400" b="1" i="0" u="none" strike="noStrike" cap="none" normalizeH="0" baseline="0" smtClean="0">
                          <a:ln>
                            <a:noFill/>
                          </a:ln>
                          <a:solidFill>
                            <a:schemeClr val="tx1"/>
                          </a:solidFill>
                          <a:effectLst/>
                          <a:latin typeface="Verdana" pitchFamily="34" charset="0"/>
                          <a:ea typeface="바탕체" pitchFamily="17" charset="-127"/>
                        </a:rPr>
                        <a:t>*</a:t>
                      </a:r>
                    </a:p>
                  </a:txBody>
                  <a:tcPr marL="93600" marR="93600" marT="46800" marB="46800" horzOverflow="overflow">
                    <a:lnL>
                      <a:noFill/>
                    </a:lnL>
                    <a:lnR>
                      <a:noFill/>
                    </a:lnR>
                    <a:lnT>
                      <a:noFill/>
                    </a:lnT>
                    <a:lnB cap="flat">
                      <a:noFill/>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1" lang="en-US" sz="1400" b="1" i="0" u="none" strike="noStrike" cap="none" normalizeH="0" baseline="0" smtClean="0">
                        <a:ln>
                          <a:noFill/>
                        </a:ln>
                        <a:solidFill>
                          <a:schemeClr val="tx1"/>
                        </a:solidFill>
                        <a:effectLst/>
                        <a:latin typeface="Verdana" pitchFamily="34" charset="0"/>
                        <a:ea typeface="바탕체" pitchFamily="17" charset="-127"/>
                      </a:endParaRPr>
                    </a:p>
                  </a:txBody>
                  <a:tcPr marL="93600" marR="93600" marT="46800" marB="46800" horzOverflow="overflow">
                    <a:lnL>
                      <a:noFill/>
                    </a:lnL>
                    <a:lnR cap="flat">
                      <a:noFill/>
                    </a:lnR>
                    <a:lnT>
                      <a:noFill/>
                    </a:lnT>
                    <a:lnB cap="flat">
                      <a:noFill/>
                    </a:lnB>
                    <a:lnTlToBr>
                      <a:noFill/>
                    </a:lnTlToBr>
                    <a:lnBlToTr>
                      <a:noFill/>
                    </a:lnBlToTr>
                    <a:noFill/>
                  </a:tcPr>
                </a:tc>
              </a:tr>
            </a:tbl>
          </a:graphicData>
        </a:graphic>
      </p:graphicFrame>
      <p:sp>
        <p:nvSpPr>
          <p:cNvPr id="137432" name="Rectangle 216"/>
          <p:cNvSpPr>
            <a:spLocks noChangeArrowheads="1"/>
          </p:cNvSpPr>
          <p:nvPr/>
        </p:nvSpPr>
        <p:spPr bwMode="auto">
          <a:xfrm>
            <a:off x="6145213" y="3141663"/>
            <a:ext cx="1295400" cy="1057275"/>
          </a:xfrm>
          <a:prstGeom prst="rect">
            <a:avLst/>
          </a:prstGeom>
          <a:noFill/>
          <a:ln w="9525">
            <a:solidFill>
              <a:schemeClr val="tx1"/>
            </a:solidFill>
            <a:miter lim="800000"/>
            <a:headEnd/>
            <a:tailEnd/>
          </a:ln>
          <a:effectLst/>
        </p:spPr>
        <p:txBody>
          <a:bodyPr lIns="93600" tIns="46800" rIns="93600" bIns="46800" anchor="ctr">
            <a:spAutoFit/>
          </a:bodyPr>
          <a:lstStyle/>
          <a:p>
            <a:endParaRPr lang="en-US"/>
          </a:p>
        </p:txBody>
      </p:sp>
      <p:sp>
        <p:nvSpPr>
          <p:cNvPr id="137433" name="Rectangle 217"/>
          <p:cNvSpPr>
            <a:spLocks noChangeArrowheads="1"/>
          </p:cNvSpPr>
          <p:nvPr/>
        </p:nvSpPr>
        <p:spPr bwMode="auto">
          <a:xfrm>
            <a:off x="7435850" y="4198938"/>
            <a:ext cx="576263" cy="720725"/>
          </a:xfrm>
          <a:prstGeom prst="rect">
            <a:avLst/>
          </a:prstGeom>
          <a:noFill/>
          <a:ln w="9525">
            <a:solidFill>
              <a:schemeClr val="tx1"/>
            </a:solidFill>
            <a:miter lim="800000"/>
            <a:headEnd/>
            <a:tailEnd/>
          </a:ln>
          <a:effectLst/>
        </p:spPr>
        <p:txBody>
          <a:bodyPr lIns="93600" tIns="46800" rIns="93600" bIns="46800" anchor="ctr">
            <a:spAutoFit/>
          </a:bodyPr>
          <a:lstStyle/>
          <a:p>
            <a:endParaRPr lang="en-US"/>
          </a:p>
        </p:txBody>
      </p:sp>
      <p:sp>
        <p:nvSpPr>
          <p:cNvPr id="137434" name="Rectangle 218"/>
          <p:cNvSpPr>
            <a:spLocks noChangeArrowheads="1"/>
          </p:cNvSpPr>
          <p:nvPr/>
        </p:nvSpPr>
        <p:spPr bwMode="auto">
          <a:xfrm>
            <a:off x="8007350" y="4914900"/>
            <a:ext cx="576263" cy="720725"/>
          </a:xfrm>
          <a:prstGeom prst="rect">
            <a:avLst/>
          </a:prstGeom>
          <a:noFill/>
          <a:ln w="9525">
            <a:solidFill>
              <a:schemeClr val="tx1"/>
            </a:solidFill>
            <a:miter lim="800000"/>
            <a:headEnd/>
            <a:tailEnd/>
          </a:ln>
          <a:effectLst/>
        </p:spPr>
        <p:txBody>
          <a:bodyPr lIns="93600" tIns="46800" rIns="93600" bIns="46800" anchor="ctr">
            <a:spAutoFit/>
          </a:bodyPr>
          <a:lstStyle/>
          <a:p>
            <a:endParaRPr lang="en-US"/>
          </a:p>
        </p:txBody>
      </p:sp>
      <p:sp>
        <p:nvSpPr>
          <p:cNvPr id="137435" name="Line 219"/>
          <p:cNvSpPr>
            <a:spLocks noChangeShapeType="1"/>
          </p:cNvSpPr>
          <p:nvPr/>
        </p:nvSpPr>
        <p:spPr bwMode="auto">
          <a:xfrm flipH="1">
            <a:off x="4087813" y="2684463"/>
            <a:ext cx="0" cy="1081087"/>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436" name="Line 220"/>
          <p:cNvSpPr>
            <a:spLocks noChangeShapeType="1"/>
          </p:cNvSpPr>
          <p:nvPr/>
        </p:nvSpPr>
        <p:spPr bwMode="auto">
          <a:xfrm flipH="1">
            <a:off x="4456113" y="2674938"/>
            <a:ext cx="0" cy="1081087"/>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437" name="Line 221"/>
          <p:cNvSpPr>
            <a:spLocks noChangeShapeType="1"/>
          </p:cNvSpPr>
          <p:nvPr/>
        </p:nvSpPr>
        <p:spPr bwMode="auto">
          <a:xfrm>
            <a:off x="3390900" y="3094038"/>
            <a:ext cx="1439863" cy="0"/>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438" name="Line 222"/>
          <p:cNvSpPr>
            <a:spLocks noChangeShapeType="1"/>
          </p:cNvSpPr>
          <p:nvPr/>
        </p:nvSpPr>
        <p:spPr bwMode="auto">
          <a:xfrm>
            <a:off x="3390900" y="3473450"/>
            <a:ext cx="1439863" cy="0"/>
          </a:xfrm>
          <a:prstGeom prst="line">
            <a:avLst/>
          </a:prstGeom>
          <a:noFill/>
          <a:ln w="9525">
            <a:solidFill>
              <a:schemeClr val="tx1"/>
            </a:solidFill>
            <a:prstDash val="lgDash"/>
            <a:round/>
            <a:headEnd/>
            <a:tailEnd/>
          </a:ln>
          <a:effectLst/>
        </p:spPr>
        <p:txBody>
          <a:bodyPr lIns="93600" tIns="46800" rIns="93600" bIns="46800">
            <a:spAutoFit/>
          </a:bodyPr>
          <a:lstStyle/>
          <a:p>
            <a:endParaRPr lang="en-US"/>
          </a:p>
        </p:txBody>
      </p:sp>
      <p:sp>
        <p:nvSpPr>
          <p:cNvPr id="137439" name="Text Box 223"/>
          <p:cNvSpPr txBox="1">
            <a:spLocks noChangeArrowheads="1"/>
          </p:cNvSpPr>
          <p:nvPr/>
        </p:nvSpPr>
        <p:spPr bwMode="auto">
          <a:xfrm>
            <a:off x="4284663" y="1484313"/>
            <a:ext cx="4718050" cy="581025"/>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6. If matrix = 0, stop; </a:t>
            </a:r>
          </a:p>
          <a:p>
            <a:pPr algn="l" latinLnBrk="0">
              <a:lnSpc>
                <a:spcPct val="60000"/>
              </a:lnSpc>
              <a:spcBef>
                <a:spcPct val="50000"/>
              </a:spcBef>
              <a:buFont typeface="Symbol" pitchFamily="18" charset="2"/>
              <a:buNone/>
            </a:pPr>
            <a:r>
              <a:rPr lang="en-US" altLang="ko-KR" sz="1600">
                <a:latin typeface="Arial" pitchFamily="34" charset="0"/>
                <a:ea typeface="돋움" pitchFamily="50" charset="-127"/>
              </a:rPr>
              <a:t>    otherwise set k=k+1 and goto step 1 </a:t>
            </a:r>
          </a:p>
        </p:txBody>
      </p:sp>
      <p:sp>
        <p:nvSpPr>
          <p:cNvPr id="137440" name="Text Box 224"/>
          <p:cNvSpPr txBox="1">
            <a:spLocks noChangeArrowheads="1"/>
          </p:cNvSpPr>
          <p:nvPr/>
        </p:nvSpPr>
        <p:spPr bwMode="auto">
          <a:xfrm>
            <a:off x="1187450" y="4005263"/>
            <a:ext cx="1223963"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solidFill>
                  <a:srgbClr val="993366"/>
                </a:solidFill>
                <a:latin typeface="Arial" pitchFamily="34" charset="0"/>
                <a:ea typeface="돋움" pitchFamily="50" charset="-127"/>
              </a:rPr>
              <a:t>Iteration 2</a:t>
            </a:r>
          </a:p>
        </p:txBody>
      </p:sp>
      <p:sp>
        <p:nvSpPr>
          <p:cNvPr id="137441" name="Text Box 225"/>
          <p:cNvSpPr txBox="1">
            <a:spLocks noChangeArrowheads="1"/>
          </p:cNvSpPr>
          <p:nvPr/>
        </p:nvSpPr>
        <p:spPr bwMode="auto">
          <a:xfrm>
            <a:off x="3708400" y="4005263"/>
            <a:ext cx="1223963"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solidFill>
                  <a:srgbClr val="993366"/>
                </a:solidFill>
                <a:latin typeface="Arial" pitchFamily="34" charset="0"/>
                <a:ea typeface="돋움" pitchFamily="50" charset="-127"/>
              </a:rPr>
              <a:t>Iteration 3</a:t>
            </a:r>
          </a:p>
        </p:txBody>
      </p:sp>
      <p:sp>
        <p:nvSpPr>
          <p:cNvPr id="137442" name="Text Box 226"/>
          <p:cNvSpPr txBox="1">
            <a:spLocks noChangeArrowheads="1"/>
          </p:cNvSpPr>
          <p:nvPr/>
        </p:nvSpPr>
        <p:spPr bwMode="auto">
          <a:xfrm>
            <a:off x="6108700" y="5838825"/>
            <a:ext cx="3024188" cy="312738"/>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b="1">
                <a:solidFill>
                  <a:srgbClr val="993366"/>
                </a:solidFill>
                <a:latin typeface="Arial" pitchFamily="34" charset="0"/>
                <a:ea typeface="돋움" pitchFamily="50" charset="-127"/>
              </a:rPr>
              <a:t>Final decomposition result</a:t>
            </a:r>
            <a:r>
              <a:rPr lang="en-US" altLang="ko-KR" sz="1600">
                <a:latin typeface="Arial" pitchFamily="34" charset="0"/>
                <a:ea typeface="돋움" pitchFamily="50" charset="-127"/>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81000" y="304800"/>
            <a:ext cx="8513763" cy="533400"/>
          </a:xfrm>
          <a:noFill/>
          <a:ln/>
        </p:spPr>
        <p:txBody>
          <a:bodyPr/>
          <a:lstStyle/>
          <a:p>
            <a:pPr marL="685800" indent="-685800"/>
            <a:r>
              <a:rPr lang="en-US" altLang="ko-KR" sz="2400"/>
              <a:t>Detection with Compound Condition &amp; Action Clauses (1)</a:t>
            </a:r>
          </a:p>
        </p:txBody>
      </p:sp>
      <p:sp>
        <p:nvSpPr>
          <p:cNvPr id="138243" name="Rectangle 3"/>
          <p:cNvSpPr>
            <a:spLocks noGrp="1" noChangeArrowheads="1"/>
          </p:cNvSpPr>
          <p:nvPr>
            <p:ph type="body" sz="half" idx="1"/>
          </p:nvPr>
        </p:nvSpPr>
        <p:spPr>
          <a:xfrm>
            <a:off x="381000" y="1219200"/>
            <a:ext cx="8439150" cy="1273175"/>
          </a:xfrm>
        </p:spPr>
        <p:txBody>
          <a:bodyPr/>
          <a:lstStyle/>
          <a:p>
            <a:pPr>
              <a:lnSpc>
                <a:spcPct val="110000"/>
              </a:lnSpc>
            </a:pPr>
            <a:r>
              <a:rPr lang="en-US" altLang="ko-KR"/>
              <a:t>More than one element linked by AND and/or OR connector</a:t>
            </a:r>
          </a:p>
          <a:p>
            <a:pPr lvl="1">
              <a:lnSpc>
                <a:spcPct val="190000"/>
              </a:lnSpc>
            </a:pPr>
            <a:r>
              <a:rPr lang="en-US" altLang="ko-KR" sz="1600" b="1"/>
              <a:t>A Incidence Matrix is defined as follows ;</a:t>
            </a:r>
            <a:r>
              <a:rPr lang="en-US" altLang="ko-KR" sz="1600">
                <a:solidFill>
                  <a:srgbClr val="FF3300"/>
                </a:solidFill>
              </a:rPr>
              <a:t> </a:t>
            </a:r>
          </a:p>
        </p:txBody>
      </p:sp>
      <p:grpSp>
        <p:nvGrpSpPr>
          <p:cNvPr id="138244" name="Group 4"/>
          <p:cNvGrpSpPr>
            <a:grpSpLocks/>
          </p:cNvGrpSpPr>
          <p:nvPr/>
        </p:nvGrpSpPr>
        <p:grpSpPr bwMode="auto">
          <a:xfrm>
            <a:off x="1116013" y="2262188"/>
            <a:ext cx="762000" cy="2303462"/>
            <a:chOff x="703" y="1752"/>
            <a:chExt cx="480" cy="1728"/>
          </a:xfrm>
        </p:grpSpPr>
        <p:sp>
          <p:nvSpPr>
            <p:cNvPr id="138245" name="AutoShape 5"/>
            <p:cNvSpPr>
              <a:spLocks/>
            </p:cNvSpPr>
            <p:nvPr/>
          </p:nvSpPr>
          <p:spPr bwMode="auto">
            <a:xfrm>
              <a:off x="1039" y="1752"/>
              <a:ext cx="144" cy="1728"/>
            </a:xfrm>
            <a:prstGeom prst="leftBrace">
              <a:avLst>
                <a:gd name="adj1" fmla="val 100000"/>
                <a:gd name="adj2" fmla="val 50000"/>
              </a:avLst>
            </a:prstGeom>
            <a:noFill/>
            <a:ln w="9525">
              <a:solidFill>
                <a:schemeClr val="tx1"/>
              </a:solidFill>
              <a:round/>
              <a:headEnd/>
              <a:tailEnd/>
            </a:ln>
            <a:effectLst/>
          </p:spPr>
          <p:txBody>
            <a:bodyPr wrap="none" anchor="ctr"/>
            <a:lstStyle/>
            <a:p>
              <a:endParaRPr lang="en-US"/>
            </a:p>
          </p:txBody>
        </p:sp>
        <p:sp>
          <p:nvSpPr>
            <p:cNvPr id="138246" name="Text Box 6"/>
            <p:cNvSpPr txBox="1">
              <a:spLocks noChangeArrowheads="1"/>
            </p:cNvSpPr>
            <p:nvPr/>
          </p:nvSpPr>
          <p:spPr bwMode="auto">
            <a:xfrm>
              <a:off x="703" y="2472"/>
              <a:ext cx="480" cy="276"/>
            </a:xfrm>
            <a:prstGeom prst="rect">
              <a:avLst/>
            </a:prstGeom>
            <a:noFill/>
            <a:ln w="9525">
              <a:noFill/>
              <a:miter lim="800000"/>
              <a:headEnd/>
              <a:tailEnd/>
            </a:ln>
            <a:effectLst/>
          </p:spPr>
          <p:txBody>
            <a:bodyPr>
              <a:spAutoFit/>
            </a:bodyPr>
            <a:lstStyle/>
            <a:p>
              <a:pPr algn="l" eaLnBrk="0" latinLnBrk="0" hangingPunct="0">
                <a:lnSpc>
                  <a:spcPct val="90000"/>
                </a:lnSpc>
                <a:spcBef>
                  <a:spcPct val="50000"/>
                </a:spcBef>
                <a:buFont typeface="Wingdings" pitchFamily="2" charset="2"/>
                <a:buNone/>
              </a:pPr>
              <a:r>
                <a:rPr kumimoji="0" lang="en-US" altLang="ko-KR" sz="2000" i="1">
                  <a:latin typeface="Times New Roman" pitchFamily="18" charset="0"/>
                </a:rPr>
                <a:t>a</a:t>
              </a:r>
              <a:r>
                <a:rPr kumimoji="0" lang="en-US" altLang="ko-KR" sz="2000">
                  <a:latin typeface="Times New Roman" pitchFamily="18" charset="0"/>
                </a:rPr>
                <a:t> </a:t>
              </a:r>
              <a:r>
                <a:rPr kumimoji="0" lang="en-US" altLang="ko-KR" sz="2000" baseline="-25000">
                  <a:latin typeface="Times New Roman" pitchFamily="18" charset="0"/>
                </a:rPr>
                <a:t>ij</a:t>
              </a:r>
              <a:r>
                <a:rPr kumimoji="0" lang="en-US" altLang="ko-KR" sz="2000">
                  <a:latin typeface="Times New Roman" pitchFamily="18" charset="0"/>
                </a:rPr>
                <a:t>=</a:t>
              </a:r>
            </a:p>
          </p:txBody>
        </p:sp>
      </p:grpSp>
      <p:sp>
        <p:nvSpPr>
          <p:cNvPr id="138247" name="Text Box 7"/>
          <p:cNvSpPr txBox="1">
            <a:spLocks noChangeArrowheads="1"/>
          </p:cNvSpPr>
          <p:nvPr/>
        </p:nvSpPr>
        <p:spPr bwMode="auto">
          <a:xfrm>
            <a:off x="2020888" y="2189163"/>
            <a:ext cx="5791200" cy="2392362"/>
          </a:xfrm>
          <a:prstGeom prst="rect">
            <a:avLst/>
          </a:prstGeom>
          <a:noFill/>
          <a:ln w="9525">
            <a:noFill/>
            <a:miter lim="800000"/>
            <a:headEnd/>
            <a:tailEnd/>
          </a:ln>
          <a:effectLst/>
        </p:spPr>
        <p:txBody>
          <a:bodyPr>
            <a:spAutoFit/>
          </a:bodyPr>
          <a:lstStyle/>
          <a:p>
            <a:pPr algn="l" eaLnBrk="0" latinLnBrk="0" hangingPunct="0">
              <a:spcBef>
                <a:spcPct val="20000"/>
              </a:spcBef>
              <a:buFont typeface="Wingdings" pitchFamily="2" charset="2"/>
              <a:buNone/>
            </a:pPr>
            <a:r>
              <a:rPr kumimoji="0" lang="en-US" altLang="ko-KR" sz="1600" b="1" i="1">
                <a:latin typeface="Times New Roman" pitchFamily="18" charset="0"/>
              </a:rPr>
              <a:t>*                 for the first element in clause j of rule i   </a:t>
            </a:r>
          </a:p>
          <a:p>
            <a:pPr algn="l" eaLnBrk="0" latinLnBrk="0" hangingPunct="0">
              <a:spcBef>
                <a:spcPct val="20000"/>
              </a:spcBef>
              <a:buFont typeface="Wingdings" pitchFamily="2" charset="2"/>
              <a:buNone/>
            </a:pPr>
            <a:r>
              <a:rPr kumimoji="0" lang="en-US" altLang="ko-KR" sz="1600" b="1" i="1">
                <a:latin typeface="Times New Roman" pitchFamily="18" charset="0"/>
              </a:rPr>
              <a:t>AND</a:t>
            </a:r>
            <a:r>
              <a:rPr kumimoji="0" lang="en-US" altLang="ko-KR" sz="1600" b="1" i="1" baseline="30000">
                <a:latin typeface="Times New Roman" pitchFamily="18" charset="0"/>
              </a:rPr>
              <a:t>2             </a:t>
            </a:r>
            <a:r>
              <a:rPr kumimoji="0" lang="en-US" altLang="ko-KR" sz="1600" b="1" i="1">
                <a:latin typeface="Times New Roman" pitchFamily="18" charset="0"/>
              </a:rPr>
              <a:t>for the second AND element in clause j of rule i  </a:t>
            </a:r>
            <a:endParaRPr kumimoji="0" lang="en-US" altLang="ko-KR" sz="1600" b="1" i="1" baseline="30000">
              <a:latin typeface="Times New Roman" pitchFamily="18" charset="0"/>
            </a:endParaRPr>
          </a:p>
          <a:p>
            <a:pPr algn="l" eaLnBrk="0" latinLnBrk="0" hangingPunct="0">
              <a:spcBef>
                <a:spcPct val="20000"/>
              </a:spcBef>
              <a:buFont typeface="Wingdings" pitchFamily="2" charset="2"/>
              <a:buNone/>
            </a:pPr>
            <a:r>
              <a:rPr kumimoji="0" lang="en-US" altLang="ko-KR" sz="1600" b="1" i="1">
                <a:latin typeface="Times New Roman" pitchFamily="18" charset="0"/>
              </a:rPr>
              <a:t>OR</a:t>
            </a:r>
            <a:r>
              <a:rPr kumimoji="0" lang="en-US" altLang="ko-KR" sz="1600" b="1" i="1" baseline="30000">
                <a:latin typeface="Times New Roman" pitchFamily="18" charset="0"/>
              </a:rPr>
              <a:t>2                  </a:t>
            </a:r>
            <a:r>
              <a:rPr kumimoji="0" lang="en-US" altLang="ko-KR" sz="1600" b="1" i="1">
                <a:latin typeface="Times New Roman" pitchFamily="18" charset="0"/>
              </a:rPr>
              <a:t>for the second OR element in clause j of rule i</a:t>
            </a:r>
            <a:r>
              <a:rPr kumimoji="0" lang="en-US" altLang="ko-KR" sz="1600" b="1" i="1" baseline="30000">
                <a:latin typeface="Times New Roman" pitchFamily="18" charset="0"/>
              </a:rPr>
              <a:t> </a:t>
            </a:r>
          </a:p>
          <a:p>
            <a:pPr algn="l" eaLnBrk="0" latinLnBrk="0" hangingPunct="0">
              <a:spcBef>
                <a:spcPct val="20000"/>
              </a:spcBef>
              <a:buFont typeface="Wingdings" pitchFamily="2" charset="2"/>
              <a:buNone/>
            </a:pPr>
            <a:r>
              <a:rPr kumimoji="0" lang="en-US" altLang="ko-KR" sz="1600" b="1" i="1">
                <a:latin typeface="Times New Roman" pitchFamily="18" charset="0"/>
              </a:rPr>
              <a:t>AND</a:t>
            </a:r>
            <a:r>
              <a:rPr kumimoji="0" lang="en-US" altLang="ko-KR" sz="1600" b="1" i="1" baseline="30000">
                <a:latin typeface="Times New Roman" pitchFamily="18" charset="0"/>
              </a:rPr>
              <a:t>3             </a:t>
            </a:r>
            <a:r>
              <a:rPr kumimoji="0" lang="en-US" altLang="ko-KR" sz="1600" b="1" i="1">
                <a:latin typeface="Times New Roman" pitchFamily="18" charset="0"/>
              </a:rPr>
              <a:t>for the third AND element in clause j of rule i </a:t>
            </a:r>
            <a:endParaRPr kumimoji="0" lang="en-US" altLang="ko-KR" sz="1600" b="1" i="1" baseline="30000">
              <a:latin typeface="Times New Roman" pitchFamily="18" charset="0"/>
            </a:endParaRPr>
          </a:p>
          <a:p>
            <a:pPr algn="l" eaLnBrk="0" latinLnBrk="0" hangingPunct="0">
              <a:spcBef>
                <a:spcPct val="20000"/>
              </a:spcBef>
              <a:buFont typeface="Wingdings" pitchFamily="2" charset="2"/>
              <a:buNone/>
            </a:pPr>
            <a:r>
              <a:rPr kumimoji="0" lang="en-US" altLang="ko-KR" sz="1600" b="1" i="1">
                <a:latin typeface="Times New Roman" pitchFamily="18" charset="0"/>
              </a:rPr>
              <a:t>OR</a:t>
            </a:r>
            <a:r>
              <a:rPr kumimoji="0" lang="en-US" altLang="ko-KR" sz="1600" b="1" i="1" baseline="30000">
                <a:latin typeface="Times New Roman" pitchFamily="18" charset="0"/>
              </a:rPr>
              <a:t>3                 </a:t>
            </a:r>
            <a:r>
              <a:rPr kumimoji="0" lang="en-US" altLang="ko-KR" sz="1600" b="1" i="1">
                <a:latin typeface="Times New Roman" pitchFamily="18" charset="0"/>
              </a:rPr>
              <a:t>for the third OR element in clause j of rule i </a:t>
            </a:r>
            <a:endParaRPr kumimoji="0" lang="en-US" altLang="ko-KR" sz="1600" b="1" i="1" baseline="30000">
              <a:latin typeface="Times New Roman" pitchFamily="18" charset="0"/>
            </a:endParaRPr>
          </a:p>
          <a:p>
            <a:pPr algn="l" eaLnBrk="0" latinLnBrk="0" hangingPunct="0">
              <a:lnSpc>
                <a:spcPct val="60000"/>
              </a:lnSpc>
              <a:spcBef>
                <a:spcPct val="20000"/>
              </a:spcBef>
              <a:buFont typeface="Wingdings" pitchFamily="2" charset="2"/>
              <a:buNone/>
            </a:pPr>
            <a:r>
              <a:rPr kumimoji="0" lang="en-US" altLang="ko-KR" sz="1600" b="1" i="1">
                <a:latin typeface="Times New Roman" pitchFamily="18" charset="0"/>
              </a:rPr>
              <a:t>  .</a:t>
            </a:r>
          </a:p>
          <a:p>
            <a:pPr algn="l" eaLnBrk="0" latinLnBrk="0" hangingPunct="0">
              <a:lnSpc>
                <a:spcPct val="20000"/>
              </a:lnSpc>
              <a:spcBef>
                <a:spcPct val="20000"/>
              </a:spcBef>
              <a:buFont typeface="Wingdings" pitchFamily="2" charset="2"/>
              <a:buNone/>
            </a:pPr>
            <a:r>
              <a:rPr kumimoji="0" lang="en-US" altLang="ko-KR" sz="1600" b="1" i="1">
                <a:latin typeface="Times New Roman" pitchFamily="18" charset="0"/>
              </a:rPr>
              <a:t>  .</a:t>
            </a:r>
          </a:p>
          <a:p>
            <a:pPr algn="l" eaLnBrk="0" latinLnBrk="0" hangingPunct="0">
              <a:spcBef>
                <a:spcPct val="20000"/>
              </a:spcBef>
              <a:buFont typeface="Wingdings" pitchFamily="2" charset="2"/>
              <a:buNone/>
            </a:pPr>
            <a:r>
              <a:rPr kumimoji="0" lang="en-US" altLang="ko-KR" sz="1600" b="1" i="1">
                <a:latin typeface="Times New Roman" pitchFamily="18" charset="0"/>
              </a:rPr>
              <a:t>AND</a:t>
            </a:r>
            <a:r>
              <a:rPr kumimoji="0" lang="en-US" altLang="ko-KR" sz="1600" b="1" i="1" baseline="30000">
                <a:latin typeface="Times New Roman" pitchFamily="18" charset="0"/>
              </a:rPr>
              <a:t>k            </a:t>
            </a:r>
            <a:r>
              <a:rPr kumimoji="0" lang="en-US" altLang="ko-KR" sz="1600" b="1" i="1">
                <a:latin typeface="Times New Roman" pitchFamily="18" charset="0"/>
              </a:rPr>
              <a:t>for the k</a:t>
            </a:r>
            <a:r>
              <a:rPr kumimoji="0" lang="en-US" altLang="ko-KR" sz="1600" b="1" i="1" baseline="30000">
                <a:latin typeface="Times New Roman" pitchFamily="18" charset="0"/>
              </a:rPr>
              <a:t>th</a:t>
            </a:r>
            <a:r>
              <a:rPr kumimoji="0" lang="en-US" altLang="ko-KR" sz="1600" b="1" i="1">
                <a:latin typeface="Times New Roman" pitchFamily="18" charset="0"/>
              </a:rPr>
              <a:t> AND element in clause j of rule i </a:t>
            </a:r>
            <a:endParaRPr kumimoji="0" lang="en-US" altLang="ko-KR" sz="1600" b="1" i="1" baseline="30000">
              <a:latin typeface="Times New Roman" pitchFamily="18" charset="0"/>
            </a:endParaRPr>
          </a:p>
          <a:p>
            <a:pPr algn="l" eaLnBrk="0" latinLnBrk="0" hangingPunct="0">
              <a:spcBef>
                <a:spcPct val="20000"/>
              </a:spcBef>
              <a:buFont typeface="Wingdings" pitchFamily="2" charset="2"/>
              <a:buNone/>
            </a:pPr>
            <a:r>
              <a:rPr kumimoji="0" lang="en-US" altLang="ko-KR" sz="1600" b="1" i="1">
                <a:latin typeface="Times New Roman" pitchFamily="18" charset="0"/>
              </a:rPr>
              <a:t>OR</a:t>
            </a:r>
            <a:r>
              <a:rPr kumimoji="0" lang="en-US" altLang="ko-KR" sz="1600" b="1" i="1" baseline="30000">
                <a:latin typeface="Times New Roman" pitchFamily="18" charset="0"/>
              </a:rPr>
              <a:t>k                </a:t>
            </a:r>
            <a:r>
              <a:rPr kumimoji="0" lang="en-US" altLang="ko-KR" sz="1600" b="1" i="1">
                <a:latin typeface="Times New Roman" pitchFamily="18" charset="0"/>
              </a:rPr>
              <a:t>for the k</a:t>
            </a:r>
            <a:r>
              <a:rPr kumimoji="0" lang="en-US" altLang="ko-KR" sz="1600" b="1" i="1" baseline="30000">
                <a:latin typeface="Times New Roman" pitchFamily="18" charset="0"/>
              </a:rPr>
              <a:t>th</a:t>
            </a:r>
            <a:r>
              <a:rPr kumimoji="0" lang="en-US" altLang="ko-KR" sz="1600" b="1" i="1">
                <a:latin typeface="Times New Roman" pitchFamily="18" charset="0"/>
              </a:rPr>
              <a:t> OR element in clause j of rule i </a:t>
            </a:r>
          </a:p>
        </p:txBody>
      </p:sp>
      <p:sp>
        <p:nvSpPr>
          <p:cNvPr id="138248" name="Rectangle 8"/>
          <p:cNvSpPr>
            <a:spLocks noChangeArrowheads="1"/>
          </p:cNvSpPr>
          <p:nvPr/>
        </p:nvSpPr>
        <p:spPr bwMode="auto">
          <a:xfrm>
            <a:off x="592138" y="5119688"/>
            <a:ext cx="4551362" cy="1057275"/>
          </a:xfrm>
          <a:prstGeom prst="rect">
            <a:avLst/>
          </a:prstGeom>
          <a:noFill/>
          <a:ln w="9525">
            <a:noFill/>
            <a:miter lim="800000"/>
            <a:headEnd/>
            <a:tailEnd/>
          </a:ln>
          <a:effectLst/>
        </p:spPr>
        <p:txBody>
          <a:bodyPr lIns="92075" tIns="46038" rIns="92075" bIns="46038"/>
          <a:lstStyle/>
          <a:p>
            <a:pPr marL="342900" indent="-342900" algn="l" defTabSz="762000">
              <a:lnSpc>
                <a:spcPct val="130000"/>
              </a:lnSpc>
            </a:pPr>
            <a:r>
              <a:rPr lang="en-US" altLang="ko-KR" sz="1400">
                <a:latin typeface="Arial" pitchFamily="34" charset="0"/>
                <a:ea typeface="돋움" pitchFamily="50" charset="-127"/>
              </a:rPr>
              <a:t>   R1  :  IF C1 AND D1 THEN A5 AND A1</a:t>
            </a:r>
          </a:p>
          <a:p>
            <a:pPr marL="342900" indent="-342900" algn="l" defTabSz="762000">
              <a:lnSpc>
                <a:spcPct val="130000"/>
              </a:lnSpc>
            </a:pPr>
            <a:r>
              <a:rPr lang="en-US" altLang="ko-KR" sz="1400">
                <a:latin typeface="Arial" pitchFamily="34" charset="0"/>
                <a:ea typeface="돋움" pitchFamily="50" charset="-127"/>
              </a:rPr>
              <a:t>   R2  :  IF C2 AND D2 THEN A3 AND A7 AND A6 </a:t>
            </a:r>
          </a:p>
          <a:p>
            <a:pPr marL="342900" indent="-342900" algn="l" defTabSz="762000">
              <a:lnSpc>
                <a:spcPct val="130000"/>
              </a:lnSpc>
            </a:pPr>
            <a:r>
              <a:rPr lang="en-US" altLang="ko-KR" sz="1400">
                <a:latin typeface="Arial" pitchFamily="34" charset="0"/>
                <a:ea typeface="돋움" pitchFamily="50" charset="-127"/>
              </a:rPr>
              <a:t>   R3  :  IF C3 AND D3 THEN A2 AND A4</a:t>
            </a:r>
            <a:endParaRPr lang="en-US" altLang="ko-KR" sz="1400" b="1">
              <a:solidFill>
                <a:schemeClr val="accent2"/>
              </a:solidFill>
              <a:latin typeface="Verdana" pitchFamily="34" charset="0"/>
              <a:ea typeface="바탕체" pitchFamily="17" charset="-127"/>
            </a:endParaRPr>
          </a:p>
        </p:txBody>
      </p:sp>
      <p:pic>
        <p:nvPicPr>
          <p:cNvPr id="138249" name="Picture 9"/>
          <p:cNvPicPr>
            <a:picLocks noGrp="1" noChangeAspect="1" noChangeArrowheads="1"/>
          </p:cNvPicPr>
          <p:nvPr>
            <p:ph sz="half" idx="2"/>
          </p:nvPr>
        </p:nvPicPr>
        <p:blipFill>
          <a:blip r:embed="rId2" cstate="print">
            <a:lum bright="-42000" contrast="66000"/>
          </a:blip>
          <a:srcRect/>
          <a:stretch>
            <a:fillRect/>
          </a:stretch>
        </p:blipFill>
        <p:spPr>
          <a:xfrm>
            <a:off x="5014913" y="4903788"/>
            <a:ext cx="3714750" cy="1133475"/>
          </a:xfrm>
          <a:noFill/>
          <a:ln/>
        </p:spPr>
      </p:pic>
      <p:sp>
        <p:nvSpPr>
          <p:cNvPr id="138250" name="Rectangle 10"/>
          <p:cNvSpPr>
            <a:spLocks noChangeArrowheads="1"/>
          </p:cNvSpPr>
          <p:nvPr/>
        </p:nvSpPr>
        <p:spPr bwMode="auto">
          <a:xfrm>
            <a:off x="592138" y="4849813"/>
            <a:ext cx="8280400" cy="1366837"/>
          </a:xfrm>
          <a:prstGeom prst="rect">
            <a:avLst/>
          </a:prstGeom>
          <a:noFill/>
          <a:ln w="19050">
            <a:solidFill>
              <a:srgbClr val="C0C0C0"/>
            </a:solidFill>
            <a:miter lim="800000"/>
            <a:headEnd/>
            <a:tailEnd/>
          </a:ln>
          <a:effectLst/>
        </p:spPr>
        <p:txBody>
          <a:bodyPr lIns="93600" tIns="46800" rIns="93600" bIns="46800" anchor="ct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n-US" altLang="ko-KR" sz="3600">
                <a:solidFill>
                  <a:srgbClr val="3399FF"/>
                </a:solidFill>
              </a:rPr>
              <a:t>Uncertainty in Rule Bases</a:t>
            </a:r>
          </a:p>
        </p:txBody>
      </p:sp>
      <p:sp>
        <p:nvSpPr>
          <p:cNvPr id="65539" name="Rectangle 3"/>
          <p:cNvSpPr>
            <a:spLocks noGrp="1" noChangeArrowheads="1"/>
          </p:cNvSpPr>
          <p:nvPr>
            <p:ph type="body" idx="1"/>
          </p:nvPr>
        </p:nvSpPr>
        <p:spPr/>
        <p:txBody>
          <a:bodyPr/>
          <a:lstStyle/>
          <a:p>
            <a:pPr>
              <a:lnSpc>
                <a:spcPct val="90000"/>
              </a:lnSpc>
            </a:pPr>
            <a:r>
              <a:rPr lang="en-US" altLang="ko-KR" sz="1800" b="1"/>
              <a:t>Uncertainty in KBS can be caused by the problem with the data.</a:t>
            </a:r>
          </a:p>
          <a:p>
            <a:pPr lvl="1">
              <a:lnSpc>
                <a:spcPct val="90000"/>
              </a:lnSpc>
            </a:pPr>
            <a:r>
              <a:rPr lang="en-US" altLang="ko-KR" sz="1800"/>
              <a:t>Data might be missing or unavailable.</a:t>
            </a:r>
          </a:p>
          <a:p>
            <a:pPr lvl="1">
              <a:lnSpc>
                <a:spcPct val="90000"/>
              </a:lnSpc>
            </a:pPr>
            <a:r>
              <a:rPr lang="en-US" altLang="ko-KR" sz="1800"/>
              <a:t>Data might be present but unreliable or ambiguous due to measurement errors</a:t>
            </a:r>
          </a:p>
          <a:p>
            <a:pPr lvl="1">
              <a:lnSpc>
                <a:spcPct val="90000"/>
              </a:lnSpc>
            </a:pPr>
            <a:r>
              <a:rPr lang="en-US" altLang="ko-KR" sz="1800"/>
              <a:t>The representation of the data may be imprecise or inconsistent.</a:t>
            </a:r>
          </a:p>
          <a:p>
            <a:pPr lvl="1">
              <a:lnSpc>
                <a:spcPct val="90000"/>
              </a:lnSpc>
            </a:pPr>
            <a:r>
              <a:rPr lang="en-US" altLang="ko-KR" sz="1800"/>
              <a:t>Data may just be user</a:t>
            </a:r>
            <a:r>
              <a:rPr lang="en-US" altLang="ko-KR" sz="1800">
                <a:latin typeface="Arial"/>
              </a:rPr>
              <a:t>’</a:t>
            </a:r>
            <a:r>
              <a:rPr lang="en-US" altLang="ko-KR" sz="1800"/>
              <a:t>s best guess.</a:t>
            </a:r>
          </a:p>
          <a:p>
            <a:pPr lvl="1">
              <a:lnSpc>
                <a:spcPct val="90000"/>
              </a:lnSpc>
            </a:pPr>
            <a:r>
              <a:rPr lang="en-US" altLang="ko-KR" sz="1800"/>
              <a:t>Data may be based on default and the defaults may have exception</a:t>
            </a:r>
          </a:p>
          <a:p>
            <a:pPr lvl="1">
              <a:lnSpc>
                <a:spcPct val="90000"/>
              </a:lnSpc>
              <a:buFont typeface="Wingdings" pitchFamily="2" charset="2"/>
              <a:buNone/>
            </a:pPr>
            <a:endParaRPr lang="en-US" altLang="ko-KR" sz="1800"/>
          </a:p>
          <a:p>
            <a:pPr>
              <a:lnSpc>
                <a:spcPct val="90000"/>
              </a:lnSpc>
            </a:pPr>
            <a:r>
              <a:rPr lang="en-US" altLang="ko-KR" sz="1800" b="1"/>
              <a:t>Uncertainty may caused by the represented knowledge since it might be</a:t>
            </a:r>
          </a:p>
          <a:p>
            <a:pPr lvl="1">
              <a:lnSpc>
                <a:spcPct val="90000"/>
              </a:lnSpc>
            </a:pPr>
            <a:r>
              <a:rPr lang="en-US" altLang="ko-KR" sz="1800"/>
              <a:t>Represent best guesses of the experts that are based on plausible or statistical associations they have observed.</a:t>
            </a:r>
          </a:p>
          <a:p>
            <a:pPr lvl="1">
              <a:lnSpc>
                <a:spcPct val="90000"/>
              </a:lnSpc>
            </a:pPr>
            <a:r>
              <a:rPr lang="en-US" altLang="ko-KR" sz="1800"/>
              <a:t>Not be appropriate in all situations (may have indeterminate applicability)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266" name="Picture 2" descr="COM_1"/>
          <p:cNvPicPr>
            <a:picLocks noChangeAspect="1" noChangeArrowheads="1"/>
          </p:cNvPicPr>
          <p:nvPr/>
        </p:nvPicPr>
        <p:blipFill>
          <a:blip r:embed="rId2" cstate="print">
            <a:lum bright="-36000" contrast="54000"/>
          </a:blip>
          <a:srcRect/>
          <a:stretch>
            <a:fillRect/>
          </a:stretch>
        </p:blipFill>
        <p:spPr bwMode="auto">
          <a:xfrm>
            <a:off x="179388" y="1811338"/>
            <a:ext cx="4032250" cy="2160587"/>
          </a:xfrm>
          <a:prstGeom prst="rect">
            <a:avLst/>
          </a:prstGeom>
          <a:noFill/>
        </p:spPr>
      </p:pic>
      <p:pic>
        <p:nvPicPr>
          <p:cNvPr id="139267" name="Picture 3" descr="COM_2"/>
          <p:cNvPicPr>
            <a:picLocks noChangeAspect="1" noChangeArrowheads="1"/>
          </p:cNvPicPr>
          <p:nvPr/>
        </p:nvPicPr>
        <p:blipFill>
          <a:blip r:embed="rId3" cstate="print">
            <a:lum bright="-36000" contrast="54000"/>
          </a:blip>
          <a:srcRect/>
          <a:stretch>
            <a:fillRect/>
          </a:stretch>
        </p:blipFill>
        <p:spPr bwMode="auto">
          <a:xfrm>
            <a:off x="5078413" y="1916113"/>
            <a:ext cx="3924300" cy="2089150"/>
          </a:xfrm>
          <a:prstGeom prst="rect">
            <a:avLst/>
          </a:prstGeom>
          <a:noFill/>
        </p:spPr>
      </p:pic>
      <p:sp>
        <p:nvSpPr>
          <p:cNvPr id="139268" name="Text Box 4"/>
          <p:cNvSpPr txBox="1">
            <a:spLocks noChangeArrowheads="1"/>
          </p:cNvSpPr>
          <p:nvPr/>
        </p:nvSpPr>
        <p:spPr bwMode="auto">
          <a:xfrm>
            <a:off x="6248400" y="2570163"/>
            <a:ext cx="2286000" cy="366712"/>
          </a:xfrm>
          <a:prstGeom prst="rect">
            <a:avLst/>
          </a:prstGeom>
          <a:noFill/>
          <a:ln w="9525">
            <a:noFill/>
            <a:miter lim="800000"/>
            <a:headEnd/>
            <a:tailEnd/>
          </a:ln>
          <a:effectLst/>
        </p:spPr>
        <p:txBody>
          <a:bodyPr>
            <a:spAutoFit/>
          </a:bodyPr>
          <a:lstStyle/>
          <a:p>
            <a:pPr algn="l" eaLnBrk="0" latinLnBrk="0" hangingPunct="0">
              <a:lnSpc>
                <a:spcPct val="90000"/>
              </a:lnSpc>
              <a:spcBef>
                <a:spcPct val="50000"/>
              </a:spcBef>
              <a:buFont typeface="Wingdings" pitchFamily="2" charset="2"/>
              <a:buNone/>
            </a:pPr>
            <a:endParaRPr kumimoji="0" lang="en-US" sz="2000" i="1">
              <a:latin typeface="Times New Roman" pitchFamily="18" charset="0"/>
            </a:endParaRPr>
          </a:p>
        </p:txBody>
      </p:sp>
      <p:sp>
        <p:nvSpPr>
          <p:cNvPr id="139269" name="Rectangle 5"/>
          <p:cNvSpPr>
            <a:spLocks noGrp="1" noChangeArrowheads="1"/>
          </p:cNvSpPr>
          <p:nvPr>
            <p:ph type="title"/>
          </p:nvPr>
        </p:nvSpPr>
        <p:spPr>
          <a:xfrm>
            <a:off x="304800" y="288925"/>
            <a:ext cx="8534400" cy="609600"/>
          </a:xfrm>
          <a:noFill/>
          <a:ln/>
        </p:spPr>
        <p:txBody>
          <a:bodyPr/>
          <a:lstStyle/>
          <a:p>
            <a:pPr marL="685800" indent="-685800"/>
            <a:r>
              <a:rPr lang="en-US" altLang="ko-KR" sz="2400"/>
              <a:t>Detection with Compound Condition &amp; Action Clauses (2)</a:t>
            </a:r>
          </a:p>
        </p:txBody>
      </p:sp>
      <p:sp>
        <p:nvSpPr>
          <p:cNvPr id="139270" name="AutoShape 6"/>
          <p:cNvSpPr>
            <a:spLocks noChangeArrowheads="1"/>
          </p:cNvSpPr>
          <p:nvPr/>
        </p:nvSpPr>
        <p:spPr bwMode="auto">
          <a:xfrm>
            <a:off x="4386263" y="2603500"/>
            <a:ext cx="431800" cy="719138"/>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39271" name="AutoShape 7"/>
          <p:cNvSpPr>
            <a:spLocks noChangeArrowheads="1"/>
          </p:cNvSpPr>
          <p:nvPr/>
        </p:nvSpPr>
        <p:spPr bwMode="auto">
          <a:xfrm rot="5232808">
            <a:off x="6877051" y="3971925"/>
            <a:ext cx="431800" cy="720725"/>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39272" name="Rectangle 8"/>
          <p:cNvSpPr>
            <a:spLocks noChangeArrowheads="1"/>
          </p:cNvSpPr>
          <p:nvPr/>
        </p:nvSpPr>
        <p:spPr bwMode="auto">
          <a:xfrm>
            <a:off x="2916238" y="4797425"/>
            <a:ext cx="6194425" cy="1079500"/>
          </a:xfrm>
          <a:prstGeom prst="rect">
            <a:avLst/>
          </a:prstGeom>
          <a:noFill/>
          <a:ln w="9525">
            <a:noFill/>
            <a:miter lim="800000"/>
            <a:headEnd/>
            <a:tailEnd/>
          </a:ln>
          <a:effectLst/>
        </p:spPr>
        <p:txBody>
          <a:bodyPr lIns="92075" tIns="46038" rIns="92075" bIns="46038"/>
          <a:lstStyle/>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R3, R6 : type2 anomaly (identical conditions, different actions) </a:t>
            </a:r>
          </a:p>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R1, R4 : type1 anomaly (different conditions, identical  actions)</a:t>
            </a:r>
          </a:p>
          <a:p>
            <a:pPr marL="342900" indent="-342900" algn="l" defTabSz="762000" latinLnBrk="0">
              <a:lnSpc>
                <a:spcPct val="110000"/>
              </a:lnSpc>
              <a:spcBef>
                <a:spcPct val="20000"/>
              </a:spcBef>
              <a:buClr>
                <a:srgbClr val="000099"/>
              </a:buClr>
              <a:buFont typeface="Wingdings" pitchFamily="2" charset="2"/>
              <a:buChar char="ü"/>
            </a:pPr>
            <a:r>
              <a:rPr lang="en-US" altLang="ko-KR" sz="1600">
                <a:latin typeface="Arial" pitchFamily="34" charset="0"/>
                <a:ea typeface="돋움" pitchFamily="50" charset="-127"/>
              </a:rPr>
              <a:t>R2, R5 : type1 anomaly (different conditions, similar  actions)</a:t>
            </a:r>
          </a:p>
        </p:txBody>
      </p:sp>
      <p:sp>
        <p:nvSpPr>
          <p:cNvPr id="139273" name="Text Box 9"/>
          <p:cNvSpPr txBox="1">
            <a:spLocks noChangeArrowheads="1"/>
          </p:cNvSpPr>
          <p:nvPr/>
        </p:nvSpPr>
        <p:spPr bwMode="auto">
          <a:xfrm>
            <a:off x="4068763" y="3141663"/>
            <a:ext cx="1009650" cy="517525"/>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1400">
                <a:latin typeface="Arial" pitchFamily="34" charset="0"/>
                <a:ea typeface="돋움" pitchFamily="50" charset="-127"/>
              </a:rPr>
              <a:t>CI algorithm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304800"/>
            <a:ext cx="8583613" cy="533400"/>
          </a:xfrm>
        </p:spPr>
        <p:txBody>
          <a:bodyPr/>
          <a:lstStyle/>
          <a:p>
            <a:r>
              <a:rPr lang="en-US" altLang="ko-KR" sz="2400"/>
              <a:t>Detection with Compound Condition &amp; Action Clauses (3)</a:t>
            </a:r>
          </a:p>
        </p:txBody>
      </p:sp>
      <p:sp>
        <p:nvSpPr>
          <p:cNvPr id="140291" name="Rectangle 3"/>
          <p:cNvSpPr>
            <a:spLocks noGrp="1" noChangeArrowheads="1"/>
          </p:cNvSpPr>
          <p:nvPr>
            <p:ph type="body" idx="1"/>
          </p:nvPr>
        </p:nvSpPr>
        <p:spPr/>
        <p:txBody>
          <a:bodyPr/>
          <a:lstStyle/>
          <a:p>
            <a:pPr>
              <a:lnSpc>
                <a:spcPct val="130000"/>
              </a:lnSpc>
            </a:pPr>
            <a:r>
              <a:rPr lang="en-US" altLang="ko-KR"/>
              <a:t>Similarity measure</a:t>
            </a:r>
          </a:p>
          <a:p>
            <a:pPr lvl="1">
              <a:lnSpc>
                <a:spcPct val="130000"/>
              </a:lnSpc>
            </a:pPr>
            <a:r>
              <a:rPr lang="en-US" altLang="ko-KR"/>
              <a:t>The alternative approach of CI algorithm</a:t>
            </a:r>
          </a:p>
          <a:p>
            <a:pPr lvl="1">
              <a:lnSpc>
                <a:spcPct val="130000"/>
              </a:lnSpc>
            </a:pPr>
            <a:r>
              <a:rPr lang="en-US" altLang="ko-KR"/>
              <a:t>When an ideal decomposition (block diagonal structure) of an incidence matrix does not occur</a:t>
            </a:r>
          </a:p>
          <a:p>
            <a:pPr lvl="1">
              <a:lnSpc>
                <a:spcPct val="130000"/>
              </a:lnSpc>
            </a:pPr>
            <a:endParaRPr lang="en-US" altLang="ko-KR"/>
          </a:p>
          <a:p>
            <a:pPr lvl="1">
              <a:lnSpc>
                <a:spcPct val="130000"/>
              </a:lnSpc>
            </a:pPr>
            <a:endParaRPr lang="en-US" altLang="ko-KR"/>
          </a:p>
        </p:txBody>
      </p:sp>
      <p:sp>
        <p:nvSpPr>
          <p:cNvPr id="140292" name="Text Box 4"/>
          <p:cNvSpPr txBox="1">
            <a:spLocks noChangeArrowheads="1"/>
          </p:cNvSpPr>
          <p:nvPr/>
        </p:nvSpPr>
        <p:spPr bwMode="auto">
          <a:xfrm>
            <a:off x="1677988" y="3486150"/>
            <a:ext cx="5991225"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i</a:t>
            </a:r>
            <a:r>
              <a:rPr lang="en-US" altLang="ko-KR" sz="1600">
                <a:latin typeface="Arial" pitchFamily="34" charset="0"/>
                <a:ea typeface="돋움" pitchFamily="50" charset="-127"/>
              </a:rPr>
              <a:t> =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i2</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if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i,f+1</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in’</a:t>
            </a:r>
          </a:p>
        </p:txBody>
      </p:sp>
      <p:sp>
        <p:nvSpPr>
          <p:cNvPr id="140293" name="Text Box 5"/>
          <p:cNvSpPr txBox="1">
            <a:spLocks noChangeArrowheads="1"/>
          </p:cNvSpPr>
          <p:nvPr/>
        </p:nvSpPr>
        <p:spPr bwMode="auto">
          <a:xfrm>
            <a:off x="1668463" y="3986213"/>
            <a:ext cx="6072187"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j</a:t>
            </a:r>
            <a:r>
              <a:rPr lang="en-US" altLang="ko-KR" sz="1600">
                <a:latin typeface="Arial" pitchFamily="34" charset="0"/>
                <a:ea typeface="돋움" pitchFamily="50" charset="-127"/>
              </a:rPr>
              <a:t> =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j2</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ig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i,g+1</a:t>
            </a:r>
            <a:r>
              <a:rPr lang="en-US" altLang="ko-KR" sz="1600">
                <a:latin typeface="Arial" pitchFamily="34" charset="0"/>
                <a:ea typeface="돋움" pitchFamily="50" charset="-127"/>
              </a:rPr>
              <a:t> OR … OR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jn’’</a:t>
            </a:r>
          </a:p>
        </p:txBody>
      </p:sp>
      <p:sp>
        <p:nvSpPr>
          <p:cNvPr id="140294" name="Text Box 6"/>
          <p:cNvSpPr txBox="1">
            <a:spLocks noChangeArrowheads="1"/>
          </p:cNvSpPr>
          <p:nvPr/>
        </p:nvSpPr>
        <p:spPr bwMode="auto">
          <a:xfrm>
            <a:off x="1547813" y="5641975"/>
            <a:ext cx="6192837"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a:t>
            </a:r>
            <a:r>
              <a:rPr lang="en-US" altLang="ko-KR" sz="1600">
                <a:latin typeface="Arial" pitchFamily="34" charset="0"/>
                <a:ea typeface="돋움" pitchFamily="50" charset="-127"/>
                <a:sym typeface="Symbol" pitchFamily="18" charset="2"/>
              </a:rPr>
              <a:t>[</a:t>
            </a: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j</a:t>
            </a:r>
            <a:r>
              <a:rPr lang="en-US" altLang="ko-KR" sz="1600">
                <a:latin typeface="Arial" pitchFamily="34" charset="0"/>
                <a:ea typeface="돋움" pitchFamily="50" charset="-127"/>
              </a:rPr>
              <a:t>] =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j[2]</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i[g]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i,[g+1]</a:t>
            </a:r>
            <a:r>
              <a:rPr lang="en-US" altLang="ko-KR" sz="1600">
                <a:latin typeface="Arial" pitchFamily="34" charset="0"/>
                <a:ea typeface="돋움" pitchFamily="50" charset="-127"/>
              </a:rPr>
              <a:t> OR … OR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j[n’’]</a:t>
            </a:r>
          </a:p>
        </p:txBody>
      </p:sp>
      <p:sp>
        <p:nvSpPr>
          <p:cNvPr id="140295" name="Rectangle 7"/>
          <p:cNvSpPr>
            <a:spLocks noChangeArrowheads="1"/>
          </p:cNvSpPr>
          <p:nvPr/>
        </p:nvSpPr>
        <p:spPr bwMode="auto">
          <a:xfrm>
            <a:off x="1582738" y="3429000"/>
            <a:ext cx="6086475" cy="1008063"/>
          </a:xfrm>
          <a:prstGeom prst="rect">
            <a:avLst/>
          </a:prstGeom>
          <a:noFill/>
          <a:ln w="25400">
            <a:solidFill>
              <a:srgbClr val="C0C0C0"/>
            </a:solidFill>
            <a:miter lim="800000"/>
            <a:headEnd/>
            <a:tailEnd/>
          </a:ln>
          <a:effectLst/>
        </p:spPr>
        <p:txBody>
          <a:bodyPr lIns="93600" tIns="46800" rIns="93600" bIns="46800" anchor="ctr">
            <a:spAutoFit/>
          </a:bodyPr>
          <a:lstStyle/>
          <a:p>
            <a:endParaRPr lang="en-US"/>
          </a:p>
        </p:txBody>
      </p:sp>
      <p:sp>
        <p:nvSpPr>
          <p:cNvPr id="140296" name="AutoShape 8"/>
          <p:cNvSpPr>
            <a:spLocks noChangeArrowheads="1"/>
          </p:cNvSpPr>
          <p:nvPr/>
        </p:nvSpPr>
        <p:spPr bwMode="auto">
          <a:xfrm rot="5232808">
            <a:off x="4428332" y="4437856"/>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40297" name="Text Box 9"/>
          <p:cNvSpPr txBox="1">
            <a:spLocks noChangeArrowheads="1"/>
          </p:cNvSpPr>
          <p:nvPr/>
        </p:nvSpPr>
        <p:spPr bwMode="auto">
          <a:xfrm>
            <a:off x="1668463" y="5167313"/>
            <a:ext cx="6000750"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i</a:t>
            </a:r>
            <a:r>
              <a:rPr lang="en-US" altLang="ko-KR" sz="1600">
                <a:latin typeface="Arial" pitchFamily="34" charset="0"/>
                <a:ea typeface="돋움" pitchFamily="50" charset="-127"/>
              </a:rPr>
              <a:t> =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i2</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if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i,f+1</a:t>
            </a:r>
            <a:r>
              <a:rPr lang="en-US" altLang="ko-KR" sz="1600">
                <a:latin typeface="Arial" pitchFamily="34" charset="0"/>
                <a:ea typeface="돋움" pitchFamily="50" charset="-127"/>
              </a:rPr>
              <a:t> AND … AND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in’</a:t>
            </a:r>
          </a:p>
        </p:txBody>
      </p:sp>
      <p:sp>
        <p:nvSpPr>
          <p:cNvPr id="140298" name="Rectangle 10"/>
          <p:cNvSpPr>
            <a:spLocks noChangeArrowheads="1"/>
          </p:cNvSpPr>
          <p:nvPr/>
        </p:nvSpPr>
        <p:spPr bwMode="auto">
          <a:xfrm>
            <a:off x="1582738" y="5084763"/>
            <a:ext cx="6086475" cy="1008062"/>
          </a:xfrm>
          <a:prstGeom prst="rect">
            <a:avLst/>
          </a:prstGeom>
          <a:noFill/>
          <a:ln w="25400">
            <a:solidFill>
              <a:srgbClr val="C0C0C0"/>
            </a:solidFill>
            <a:miter lim="800000"/>
            <a:headEnd/>
            <a:tailEnd/>
          </a:ln>
          <a:effectLst/>
        </p:spPr>
        <p:txBody>
          <a:bodyPr lIns="93600" tIns="46800" rIns="93600" bIns="46800" anchor="ctr">
            <a:spAutoFit/>
          </a:bodyPr>
          <a:lstStyle/>
          <a:p>
            <a:endParaRPr lang="en-US"/>
          </a:p>
        </p:txBody>
      </p:sp>
      <p:sp>
        <p:nvSpPr>
          <p:cNvPr id="140299" name="Text Box 11"/>
          <p:cNvSpPr txBox="1">
            <a:spLocks noChangeArrowheads="1"/>
          </p:cNvSpPr>
          <p:nvPr/>
        </p:nvSpPr>
        <p:spPr bwMode="auto">
          <a:xfrm>
            <a:off x="5003800" y="4600575"/>
            <a:ext cx="3744913" cy="30480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400">
                <a:latin typeface="Arial" pitchFamily="34" charset="0"/>
                <a:ea typeface="돋움" pitchFamily="50" charset="-127"/>
              </a:rPr>
              <a:t>Arranging the elements in the second clause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2554288" y="1531938"/>
            <a:ext cx="3673475" cy="1223962"/>
          </a:xfrm>
          <a:prstGeom prst="rect">
            <a:avLst/>
          </a:prstGeom>
          <a:solidFill>
            <a:srgbClr val="CCECFF"/>
          </a:solidFill>
          <a:ln w="9525">
            <a:noFill/>
            <a:miter lim="800000"/>
            <a:headEnd/>
            <a:tailEnd/>
          </a:ln>
          <a:effectLst/>
        </p:spPr>
        <p:txBody>
          <a:bodyPr lIns="93600" tIns="46800" rIns="93600" bIns="46800" anchor="ctr">
            <a:spAutoFit/>
          </a:bodyPr>
          <a:lstStyle/>
          <a:p>
            <a:endParaRPr lang="en-US"/>
          </a:p>
        </p:txBody>
      </p:sp>
      <p:sp>
        <p:nvSpPr>
          <p:cNvPr id="141315" name="Rectangle 3"/>
          <p:cNvSpPr>
            <a:spLocks noGrp="1" noChangeArrowheads="1"/>
          </p:cNvSpPr>
          <p:nvPr>
            <p:ph type="title"/>
          </p:nvPr>
        </p:nvSpPr>
        <p:spPr>
          <a:xfrm>
            <a:off x="309563" y="307975"/>
            <a:ext cx="8585200" cy="533400"/>
          </a:xfrm>
        </p:spPr>
        <p:txBody>
          <a:bodyPr/>
          <a:lstStyle/>
          <a:p>
            <a:r>
              <a:rPr lang="en-US" altLang="ko-KR" sz="2400"/>
              <a:t>Detection with Compound Condition &amp; Action Clauses (4)</a:t>
            </a:r>
          </a:p>
        </p:txBody>
      </p:sp>
      <p:grpSp>
        <p:nvGrpSpPr>
          <p:cNvPr id="141316" name="Group 4"/>
          <p:cNvGrpSpPr>
            <a:grpSpLocks/>
          </p:cNvGrpSpPr>
          <p:nvPr/>
        </p:nvGrpSpPr>
        <p:grpSpPr bwMode="auto">
          <a:xfrm>
            <a:off x="2195513" y="1484313"/>
            <a:ext cx="3887787" cy="1281112"/>
            <a:chOff x="1474" y="1933"/>
            <a:chExt cx="2449" cy="807"/>
          </a:xfrm>
        </p:grpSpPr>
        <p:sp>
          <p:nvSpPr>
            <p:cNvPr id="141317" name="Rectangle 5"/>
            <p:cNvSpPr>
              <a:spLocks noChangeArrowheads="1"/>
            </p:cNvSpPr>
            <p:nvPr/>
          </p:nvSpPr>
          <p:spPr bwMode="auto">
            <a:xfrm>
              <a:off x="2643" y="2035"/>
              <a:ext cx="1280" cy="327"/>
            </a:xfrm>
            <a:prstGeom prst="rect">
              <a:avLst/>
            </a:prstGeom>
            <a:noFill/>
            <a:ln w="9525">
              <a:noFill/>
              <a:miter lim="800000"/>
              <a:headEnd/>
              <a:tailEnd/>
            </a:ln>
            <a:effectLst/>
          </p:spPr>
          <p:txBody>
            <a:bodyPr lIns="93600" tIns="46800" rIns="93600" bIns="46800">
              <a:spAutoFit/>
            </a:bodyPr>
            <a:lstStyle/>
            <a:p>
              <a:pPr algn="l" latinLnBrk="0">
                <a:spcBef>
                  <a:spcPct val="20000"/>
                </a:spcBef>
                <a:buClr>
                  <a:srgbClr val="000099"/>
                </a:buClr>
                <a:buFont typeface="Wingdings" pitchFamily="2" charset="2"/>
                <a:buNone/>
              </a:pPr>
              <a:r>
                <a:rPr lang="en-US" altLang="ko-KR" sz="2800" b="1">
                  <a:latin typeface="Arial" pitchFamily="34" charset="0"/>
                  <a:ea typeface="돋움" pitchFamily="50" charset="-127"/>
                  <a:sym typeface="Symbol" pitchFamily="18" charset="2"/>
                </a:rPr>
                <a:t></a:t>
              </a:r>
              <a:r>
                <a:rPr lang="en-US" altLang="ko-KR" sz="2000" b="1">
                  <a:latin typeface="Arial" pitchFamily="34" charset="0"/>
                  <a:ea typeface="돋움" pitchFamily="50" charset="-127"/>
                  <a:sym typeface="Symbol" pitchFamily="18" charset="2"/>
                </a:rPr>
                <a:t>   (</a:t>
              </a:r>
              <a:r>
                <a:rPr lang="en-US" altLang="ko-KR" sz="2000" b="1" i="1">
                  <a:latin typeface="Arial" pitchFamily="34" charset="0"/>
                  <a:ea typeface="돋움" pitchFamily="50" charset="-127"/>
                  <a:sym typeface="Symbol" pitchFamily="18" charset="2"/>
                </a:rPr>
                <a:t>e</a:t>
              </a:r>
              <a:r>
                <a:rPr lang="en-US" altLang="ko-KR" sz="2000" b="1" i="1" baseline="-25000">
                  <a:latin typeface="Arial" pitchFamily="34" charset="0"/>
                  <a:ea typeface="돋움" pitchFamily="50" charset="-127"/>
                  <a:sym typeface="Symbol" pitchFamily="18" charset="2"/>
                </a:rPr>
                <a:t>ik </a:t>
              </a:r>
              <a:r>
                <a:rPr lang="en-US" altLang="ko-KR" sz="2000" b="1">
                  <a:latin typeface="Arial" pitchFamily="34" charset="0"/>
                  <a:ea typeface="돋움" pitchFamily="50" charset="-127"/>
                  <a:sym typeface="Symbol" pitchFamily="18" charset="2"/>
                </a:rPr>
                <a:t>, </a:t>
              </a:r>
              <a:r>
                <a:rPr lang="en-US" altLang="ko-KR" sz="2000" b="1" i="1">
                  <a:latin typeface="Arial" pitchFamily="34" charset="0"/>
                  <a:ea typeface="돋움" pitchFamily="50" charset="-127"/>
                  <a:sym typeface="Symbol" pitchFamily="18" charset="2"/>
                </a:rPr>
                <a:t>e</a:t>
              </a:r>
              <a:r>
                <a:rPr lang="en-US" altLang="ko-KR" sz="2000" b="1" i="1" baseline="-25000">
                  <a:latin typeface="Arial" pitchFamily="34" charset="0"/>
                  <a:ea typeface="돋움" pitchFamily="50" charset="-127"/>
                  <a:sym typeface="Symbol" pitchFamily="18" charset="2"/>
                </a:rPr>
                <a:t>j[k]</a:t>
              </a:r>
              <a:r>
                <a:rPr lang="en-US" altLang="ko-KR" sz="2000" b="1">
                  <a:latin typeface="Arial" pitchFamily="34" charset="0"/>
                  <a:ea typeface="돋움" pitchFamily="50" charset="-127"/>
                  <a:sym typeface="Symbol" pitchFamily="18" charset="2"/>
                </a:rPr>
                <a:t>)</a:t>
              </a:r>
            </a:p>
          </p:txBody>
        </p:sp>
        <p:sp>
          <p:nvSpPr>
            <p:cNvPr id="141318" name="Text Box 6"/>
            <p:cNvSpPr txBox="1">
              <a:spLocks noChangeArrowheads="1"/>
            </p:cNvSpPr>
            <p:nvPr/>
          </p:nvSpPr>
          <p:spPr bwMode="auto">
            <a:xfrm>
              <a:off x="2629" y="2284"/>
              <a:ext cx="408" cy="19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400" i="1">
                  <a:latin typeface="Arial" pitchFamily="34" charset="0"/>
                  <a:ea typeface="돋움" pitchFamily="50" charset="-127"/>
                </a:rPr>
                <a:t>K</a:t>
              </a:r>
              <a:r>
                <a:rPr lang="en-US" altLang="ko-KR" sz="1400">
                  <a:latin typeface="Arial" pitchFamily="34" charset="0"/>
                  <a:ea typeface="돋움" pitchFamily="50" charset="-127"/>
                </a:rPr>
                <a:t>=1</a:t>
              </a:r>
            </a:p>
          </p:txBody>
        </p:sp>
        <p:sp>
          <p:nvSpPr>
            <p:cNvPr id="141319" name="Text Box 7"/>
            <p:cNvSpPr txBox="1">
              <a:spLocks noChangeArrowheads="1"/>
            </p:cNvSpPr>
            <p:nvPr/>
          </p:nvSpPr>
          <p:spPr bwMode="auto">
            <a:xfrm>
              <a:off x="2608" y="1933"/>
              <a:ext cx="408" cy="192"/>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1400" i="1">
                  <a:latin typeface="Arial" pitchFamily="34" charset="0"/>
                  <a:ea typeface="돋움" pitchFamily="50" charset="-127"/>
                </a:rPr>
                <a:t>n</a:t>
              </a:r>
              <a:endParaRPr lang="en-US" altLang="ko-KR" sz="1400">
                <a:latin typeface="Arial" pitchFamily="34" charset="0"/>
                <a:ea typeface="돋움" pitchFamily="50" charset="-127"/>
              </a:endParaRPr>
            </a:p>
          </p:txBody>
        </p:sp>
        <p:sp>
          <p:nvSpPr>
            <p:cNvPr id="141320" name="Line 8"/>
            <p:cNvSpPr>
              <a:spLocks noChangeShapeType="1"/>
            </p:cNvSpPr>
            <p:nvPr/>
          </p:nvSpPr>
          <p:spPr bwMode="auto">
            <a:xfrm>
              <a:off x="2596" y="2478"/>
              <a:ext cx="1225" cy="0"/>
            </a:xfrm>
            <a:prstGeom prst="line">
              <a:avLst/>
            </a:prstGeom>
            <a:noFill/>
            <a:ln w="12700">
              <a:solidFill>
                <a:schemeClr val="tx1"/>
              </a:solidFill>
              <a:round/>
              <a:headEnd/>
              <a:tailEnd/>
            </a:ln>
            <a:effectLst/>
          </p:spPr>
          <p:txBody>
            <a:bodyPr lIns="93600" tIns="46800" rIns="93600" bIns="46800">
              <a:spAutoFit/>
            </a:bodyPr>
            <a:lstStyle/>
            <a:p>
              <a:endParaRPr lang="en-US"/>
            </a:p>
          </p:txBody>
        </p:sp>
        <p:sp>
          <p:nvSpPr>
            <p:cNvPr id="141321" name="Text Box 9"/>
            <p:cNvSpPr txBox="1">
              <a:spLocks noChangeArrowheads="1"/>
            </p:cNvSpPr>
            <p:nvPr/>
          </p:nvSpPr>
          <p:spPr bwMode="auto">
            <a:xfrm>
              <a:off x="3049" y="2490"/>
              <a:ext cx="408" cy="250"/>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2000" i="1">
                  <a:latin typeface="Arial" pitchFamily="34" charset="0"/>
                  <a:ea typeface="돋움" pitchFamily="50" charset="-127"/>
                </a:rPr>
                <a:t>n</a:t>
              </a:r>
              <a:endParaRPr lang="en-US" altLang="ko-KR" sz="2000">
                <a:latin typeface="Arial" pitchFamily="34" charset="0"/>
                <a:ea typeface="돋움" pitchFamily="50" charset="-127"/>
              </a:endParaRPr>
            </a:p>
          </p:txBody>
        </p:sp>
        <p:sp>
          <p:nvSpPr>
            <p:cNvPr id="141322" name="Text Box 10"/>
            <p:cNvSpPr txBox="1">
              <a:spLocks noChangeArrowheads="1"/>
            </p:cNvSpPr>
            <p:nvPr/>
          </p:nvSpPr>
          <p:spPr bwMode="auto">
            <a:xfrm>
              <a:off x="1474" y="2341"/>
              <a:ext cx="1316" cy="250"/>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2000" i="1">
                  <a:latin typeface="Arial" pitchFamily="34" charset="0"/>
                  <a:ea typeface="돋움" pitchFamily="50" charset="-127"/>
                </a:rPr>
                <a:t>S (e</a:t>
              </a:r>
              <a:r>
                <a:rPr lang="en-US" altLang="ko-KR" sz="2000" i="1" baseline="-25000">
                  <a:latin typeface="Arial" pitchFamily="34" charset="0"/>
                  <a:ea typeface="돋움" pitchFamily="50" charset="-127"/>
                </a:rPr>
                <a:t>i</a:t>
              </a:r>
              <a:r>
                <a:rPr lang="en-US" altLang="ko-KR" sz="2000" i="1">
                  <a:latin typeface="Arial" pitchFamily="34" charset="0"/>
                  <a:ea typeface="돋움" pitchFamily="50" charset="-127"/>
                </a:rPr>
                <a:t>, e</a:t>
              </a:r>
              <a:r>
                <a:rPr lang="en-US" altLang="ko-KR" sz="2000" i="1" baseline="-25000">
                  <a:latin typeface="Arial" pitchFamily="34" charset="0"/>
                  <a:ea typeface="돋움" pitchFamily="50" charset="-127"/>
                </a:rPr>
                <a:t>j</a:t>
              </a:r>
              <a:r>
                <a:rPr lang="en-US" altLang="ko-KR" sz="2000" i="1">
                  <a:latin typeface="Arial" pitchFamily="34" charset="0"/>
                  <a:ea typeface="돋움" pitchFamily="50" charset="-127"/>
                </a:rPr>
                <a:t>) =</a:t>
              </a:r>
              <a:endParaRPr lang="en-US" altLang="ko-KR" sz="2000">
                <a:latin typeface="Arial" pitchFamily="34" charset="0"/>
                <a:ea typeface="돋움" pitchFamily="50" charset="-127"/>
              </a:endParaRPr>
            </a:p>
          </p:txBody>
        </p:sp>
      </p:grpSp>
      <p:grpSp>
        <p:nvGrpSpPr>
          <p:cNvPr id="141323" name="Group 11"/>
          <p:cNvGrpSpPr>
            <a:grpSpLocks/>
          </p:cNvGrpSpPr>
          <p:nvPr/>
        </p:nvGrpSpPr>
        <p:grpSpPr bwMode="auto">
          <a:xfrm>
            <a:off x="2195513" y="3141663"/>
            <a:ext cx="5627687" cy="1247775"/>
            <a:chOff x="1564" y="2278"/>
            <a:chExt cx="3545" cy="786"/>
          </a:xfrm>
        </p:grpSpPr>
        <p:sp>
          <p:nvSpPr>
            <p:cNvPr id="141324" name="Rectangle 12"/>
            <p:cNvSpPr>
              <a:spLocks noChangeArrowheads="1"/>
            </p:cNvSpPr>
            <p:nvPr/>
          </p:nvSpPr>
          <p:spPr bwMode="auto">
            <a:xfrm>
              <a:off x="1564" y="2523"/>
              <a:ext cx="1280" cy="250"/>
            </a:xfrm>
            <a:prstGeom prst="rect">
              <a:avLst/>
            </a:prstGeom>
            <a:noFill/>
            <a:ln w="9525">
              <a:noFill/>
              <a:miter lim="800000"/>
              <a:headEnd/>
              <a:tailEnd/>
            </a:ln>
            <a:effectLst/>
          </p:spPr>
          <p:txBody>
            <a:bodyPr lIns="93600" tIns="46800" rIns="93600" bIns="46800">
              <a:spAutoFit/>
            </a:bodyPr>
            <a:lstStyle/>
            <a:p>
              <a:pPr algn="l" latinLnBrk="0">
                <a:spcBef>
                  <a:spcPct val="20000"/>
                </a:spcBef>
                <a:buClr>
                  <a:srgbClr val="000099"/>
                </a:buClr>
                <a:buFont typeface="Wingdings" pitchFamily="2" charset="2"/>
                <a:buNone/>
              </a:pPr>
              <a:r>
                <a:rPr lang="en-US" altLang="ko-KR" sz="2000" b="1">
                  <a:latin typeface="Arial" pitchFamily="34" charset="0"/>
                  <a:ea typeface="돋움" pitchFamily="50" charset="-127"/>
                  <a:sym typeface="Symbol" pitchFamily="18" charset="2"/>
                </a:rPr>
                <a:t> (</a:t>
              </a:r>
              <a:r>
                <a:rPr lang="en-US" altLang="ko-KR" sz="2000" b="1" i="1">
                  <a:latin typeface="Arial" pitchFamily="34" charset="0"/>
                  <a:ea typeface="돋움" pitchFamily="50" charset="-127"/>
                  <a:sym typeface="Symbol" pitchFamily="18" charset="2"/>
                </a:rPr>
                <a:t>e</a:t>
              </a:r>
              <a:r>
                <a:rPr lang="en-US" altLang="ko-KR" sz="2000" b="1" i="1" baseline="-25000">
                  <a:latin typeface="Arial" pitchFamily="34" charset="0"/>
                  <a:ea typeface="돋움" pitchFamily="50" charset="-127"/>
                  <a:sym typeface="Symbol" pitchFamily="18" charset="2"/>
                </a:rPr>
                <a:t>ik </a:t>
              </a:r>
              <a:r>
                <a:rPr lang="en-US" altLang="ko-KR" sz="2000" b="1">
                  <a:latin typeface="Arial" pitchFamily="34" charset="0"/>
                  <a:ea typeface="돋움" pitchFamily="50" charset="-127"/>
                  <a:sym typeface="Symbol" pitchFamily="18" charset="2"/>
                </a:rPr>
                <a:t>, </a:t>
              </a:r>
              <a:r>
                <a:rPr lang="en-US" altLang="ko-KR" sz="2000" b="1" i="1">
                  <a:latin typeface="Arial" pitchFamily="34" charset="0"/>
                  <a:ea typeface="돋움" pitchFamily="50" charset="-127"/>
                  <a:sym typeface="Symbol" pitchFamily="18" charset="2"/>
                </a:rPr>
                <a:t>e</a:t>
              </a:r>
              <a:r>
                <a:rPr lang="en-US" altLang="ko-KR" sz="2000" b="1" i="1" baseline="-25000">
                  <a:latin typeface="Arial" pitchFamily="34" charset="0"/>
                  <a:ea typeface="돋움" pitchFamily="50" charset="-127"/>
                  <a:sym typeface="Symbol" pitchFamily="18" charset="2"/>
                </a:rPr>
                <a:t>j[k]</a:t>
              </a:r>
              <a:r>
                <a:rPr lang="en-US" altLang="ko-KR" sz="2000" b="1">
                  <a:latin typeface="Arial" pitchFamily="34" charset="0"/>
                  <a:ea typeface="돋움" pitchFamily="50" charset="-127"/>
                  <a:sym typeface="Symbol" pitchFamily="18" charset="2"/>
                </a:rPr>
                <a:t>)</a:t>
              </a:r>
            </a:p>
          </p:txBody>
        </p:sp>
        <p:sp>
          <p:nvSpPr>
            <p:cNvPr id="141325" name="Rectangle 13"/>
            <p:cNvSpPr>
              <a:spLocks noChangeArrowheads="1"/>
            </p:cNvSpPr>
            <p:nvPr/>
          </p:nvSpPr>
          <p:spPr bwMode="auto">
            <a:xfrm>
              <a:off x="2353" y="2551"/>
              <a:ext cx="211" cy="250"/>
            </a:xfrm>
            <a:prstGeom prst="rect">
              <a:avLst/>
            </a:prstGeom>
            <a:noFill/>
            <a:ln w="9525">
              <a:noFill/>
              <a:miter lim="800000"/>
              <a:headEnd/>
              <a:tailEnd/>
            </a:ln>
            <a:effectLst/>
          </p:spPr>
          <p:txBody>
            <a:bodyPr wrap="none" lIns="93600" tIns="46800" rIns="93600" bIns="46800">
              <a:spAutoFit/>
            </a:bodyPr>
            <a:lstStyle/>
            <a:p>
              <a:pPr algn="l" latinLnBrk="0">
                <a:spcBef>
                  <a:spcPct val="50000"/>
                </a:spcBef>
                <a:buFont typeface="Symbol" pitchFamily="18" charset="2"/>
                <a:buNone/>
              </a:pPr>
              <a:r>
                <a:rPr lang="en-US" altLang="ko-KR" sz="2000" i="1">
                  <a:latin typeface="Arial" pitchFamily="34" charset="0"/>
                  <a:ea typeface="돋움" pitchFamily="50" charset="-127"/>
                </a:rPr>
                <a:t>=</a:t>
              </a:r>
            </a:p>
          </p:txBody>
        </p:sp>
        <p:sp>
          <p:nvSpPr>
            <p:cNvPr id="141326" name="AutoShape 14"/>
            <p:cNvSpPr>
              <a:spLocks/>
            </p:cNvSpPr>
            <p:nvPr/>
          </p:nvSpPr>
          <p:spPr bwMode="auto">
            <a:xfrm>
              <a:off x="2550" y="2308"/>
              <a:ext cx="144" cy="747"/>
            </a:xfrm>
            <a:prstGeom prst="leftBrace">
              <a:avLst>
                <a:gd name="adj1" fmla="val 43229"/>
                <a:gd name="adj2" fmla="val 50000"/>
              </a:avLst>
            </a:prstGeom>
            <a:noFill/>
            <a:ln w="9525">
              <a:solidFill>
                <a:schemeClr val="tx1"/>
              </a:solidFill>
              <a:round/>
              <a:headEnd/>
              <a:tailEnd/>
            </a:ln>
            <a:effectLst/>
          </p:spPr>
          <p:txBody>
            <a:bodyPr wrap="none" anchor="ctr"/>
            <a:lstStyle/>
            <a:p>
              <a:endParaRPr lang="en-US"/>
            </a:p>
          </p:txBody>
        </p:sp>
        <p:sp>
          <p:nvSpPr>
            <p:cNvPr id="141327" name="Text Box 15"/>
            <p:cNvSpPr txBox="1">
              <a:spLocks noChangeArrowheads="1"/>
            </p:cNvSpPr>
            <p:nvPr/>
          </p:nvSpPr>
          <p:spPr bwMode="auto">
            <a:xfrm>
              <a:off x="2705" y="2278"/>
              <a:ext cx="1224" cy="21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1    for </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ik</a:t>
              </a:r>
              <a:r>
                <a:rPr lang="en-US" altLang="ko-KR" sz="1600">
                  <a:latin typeface="Arial" pitchFamily="34" charset="0"/>
                  <a:ea typeface="돋움" pitchFamily="50" charset="-127"/>
                </a:rPr>
                <a:t> = </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j[k]</a:t>
              </a:r>
            </a:p>
          </p:txBody>
        </p:sp>
        <p:sp>
          <p:nvSpPr>
            <p:cNvPr id="141328" name="Text Box 16"/>
            <p:cNvSpPr txBox="1">
              <a:spLocks noChangeArrowheads="1"/>
            </p:cNvSpPr>
            <p:nvPr/>
          </p:nvSpPr>
          <p:spPr bwMode="auto">
            <a:xfrm>
              <a:off x="2705" y="2589"/>
              <a:ext cx="2404" cy="21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1    for op_</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ik</a:t>
              </a:r>
              <a:r>
                <a:rPr lang="en-US" altLang="ko-KR" sz="1600">
                  <a:latin typeface="Arial" pitchFamily="34" charset="0"/>
                  <a:ea typeface="돋움" pitchFamily="50" charset="-127"/>
                </a:rPr>
                <a:t> = op_</a:t>
              </a:r>
              <a:r>
                <a:rPr lang="en-US" altLang="ko-KR" sz="1600" i="1">
                  <a:latin typeface="Arial" pitchFamily="34" charset="0"/>
                  <a:ea typeface="돋움" pitchFamily="50" charset="-127"/>
                </a:rPr>
                <a:t>Q</a:t>
              </a:r>
              <a:r>
                <a:rPr lang="en-US" altLang="ko-KR" sz="1600" i="1" baseline="-25000">
                  <a:latin typeface="Arial" pitchFamily="34" charset="0"/>
                  <a:ea typeface="돋움" pitchFamily="50" charset="-127"/>
                </a:rPr>
                <a:t>j[k]</a:t>
              </a:r>
              <a:r>
                <a:rPr lang="en-US" altLang="ko-KR" sz="1600">
                  <a:latin typeface="Arial" pitchFamily="34" charset="0"/>
                  <a:ea typeface="돋움" pitchFamily="50" charset="-127"/>
                </a:rPr>
                <a:t>, </a:t>
              </a:r>
              <a:r>
                <a:rPr lang="en-US" altLang="ko-KR" sz="1600" i="1">
                  <a:latin typeface="Arial" pitchFamily="34" charset="0"/>
                  <a:ea typeface="돋움" pitchFamily="50" charset="-127"/>
                </a:rPr>
                <a:t>k</a:t>
              </a:r>
              <a:r>
                <a:rPr lang="en-US" altLang="ko-KR" sz="1600">
                  <a:latin typeface="Arial" pitchFamily="34" charset="0"/>
                  <a:ea typeface="돋움" pitchFamily="50" charset="-127"/>
                </a:rPr>
                <a:t>=2, …, </a:t>
              </a:r>
              <a:r>
                <a:rPr lang="en-US" altLang="ko-KR" sz="1600" i="1">
                  <a:latin typeface="Arial" pitchFamily="34" charset="0"/>
                  <a:ea typeface="돋움" pitchFamily="50" charset="-127"/>
                </a:rPr>
                <a:t>n</a:t>
              </a:r>
            </a:p>
          </p:txBody>
        </p:sp>
        <p:sp>
          <p:nvSpPr>
            <p:cNvPr id="141329" name="Text Box 17"/>
            <p:cNvSpPr txBox="1">
              <a:spLocks noChangeArrowheads="1"/>
            </p:cNvSpPr>
            <p:nvPr/>
          </p:nvSpPr>
          <p:spPr bwMode="auto">
            <a:xfrm>
              <a:off x="2705" y="2852"/>
              <a:ext cx="2404" cy="21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0    otherwise</a:t>
              </a:r>
              <a:endParaRPr lang="en-US" altLang="ko-KR" sz="1600" i="1">
                <a:latin typeface="Arial" pitchFamily="34" charset="0"/>
                <a:ea typeface="돋움" pitchFamily="50" charset="-127"/>
              </a:endParaRPr>
            </a:p>
          </p:txBody>
        </p:sp>
      </p:grpSp>
      <p:sp>
        <p:nvSpPr>
          <p:cNvPr id="141330" name="Text Box 18"/>
          <p:cNvSpPr txBox="1">
            <a:spLocks noChangeArrowheads="1"/>
          </p:cNvSpPr>
          <p:nvPr/>
        </p:nvSpPr>
        <p:spPr bwMode="auto">
          <a:xfrm>
            <a:off x="2268538" y="4724400"/>
            <a:ext cx="6696075" cy="1341438"/>
          </a:xfrm>
          <a:prstGeom prst="rect">
            <a:avLst/>
          </a:prstGeom>
          <a:noFill/>
          <a:ln w="9525">
            <a:noFill/>
            <a:miter lim="800000"/>
            <a:headEnd/>
            <a:tailEnd/>
          </a:ln>
          <a:effectLst/>
        </p:spPr>
        <p:txBody>
          <a:bodyPr lIns="93600" tIns="46800" rIns="93600" bIns="46800">
            <a:spAutoFit/>
          </a:bodyPr>
          <a:lstStyle/>
          <a:p>
            <a:pPr algn="l" latinLnBrk="0">
              <a:lnSpc>
                <a:spcPct val="90000"/>
              </a:lnSpc>
              <a:spcBef>
                <a:spcPct val="50000"/>
              </a:spcBef>
              <a:buFont typeface="Symbol" pitchFamily="18" charset="2"/>
              <a:buNone/>
            </a:pPr>
            <a:r>
              <a:rPr lang="en-US" altLang="ko-KR" sz="1600" i="1">
                <a:latin typeface="Arial" pitchFamily="34" charset="0"/>
                <a:ea typeface="돋움" pitchFamily="50" charset="-127"/>
              </a:rPr>
              <a:t>n</a:t>
            </a:r>
            <a:r>
              <a:rPr lang="en-US" altLang="ko-KR" sz="1600">
                <a:latin typeface="Arial" pitchFamily="34" charset="0"/>
                <a:ea typeface="돋움" pitchFamily="50" charset="-127"/>
              </a:rPr>
              <a:t>	= max {</a:t>
            </a:r>
            <a:r>
              <a:rPr lang="en-US" altLang="ko-KR" sz="1600" i="1">
                <a:latin typeface="Arial" pitchFamily="34" charset="0"/>
                <a:ea typeface="돋움" pitchFamily="50" charset="-127"/>
              </a:rPr>
              <a:t>n’, n’’</a:t>
            </a:r>
            <a:r>
              <a:rPr lang="en-US" altLang="ko-KR" sz="1600">
                <a:latin typeface="Arial" pitchFamily="34" charset="0"/>
                <a:ea typeface="돋움" pitchFamily="50" charset="-127"/>
              </a:rPr>
              <a:t>}</a:t>
            </a:r>
          </a:p>
          <a:p>
            <a:pPr algn="l" latinLnBrk="0">
              <a:lnSpc>
                <a:spcPct val="90000"/>
              </a:lnSpc>
              <a:spcBef>
                <a:spcPct val="50000"/>
              </a:spcBef>
              <a:buFont typeface="Symbol" pitchFamily="18" charset="2"/>
              <a:buNone/>
            </a:pP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ik</a:t>
            </a:r>
            <a:r>
              <a:rPr lang="en-US" altLang="ko-KR" sz="1600" i="1">
                <a:latin typeface="Arial" pitchFamily="34" charset="0"/>
                <a:ea typeface="돋움" pitchFamily="50" charset="-127"/>
                <a:sym typeface="Symbol" pitchFamily="18" charset="2"/>
              </a:rPr>
              <a:t>	= k</a:t>
            </a:r>
            <a:r>
              <a:rPr lang="en-US" altLang="ko-KR" sz="1600" i="1" baseline="-25000">
                <a:latin typeface="Arial" pitchFamily="34" charset="0"/>
                <a:ea typeface="돋움" pitchFamily="50" charset="-127"/>
                <a:sym typeface="Symbol" pitchFamily="18" charset="2"/>
              </a:rPr>
              <a:t>th</a:t>
            </a:r>
            <a:r>
              <a:rPr lang="en-US" altLang="ko-KR" sz="1600" i="1">
                <a:latin typeface="Arial" pitchFamily="34" charset="0"/>
                <a:ea typeface="돋움" pitchFamily="50" charset="-127"/>
                <a:sym typeface="Symbol" pitchFamily="18" charset="2"/>
              </a:rPr>
              <a:t> element of clause e</a:t>
            </a:r>
            <a:r>
              <a:rPr lang="en-US" altLang="ko-KR" sz="1600" i="1" baseline="-25000">
                <a:latin typeface="Arial" pitchFamily="34" charset="0"/>
                <a:ea typeface="돋움" pitchFamily="50" charset="-127"/>
                <a:sym typeface="Symbol" pitchFamily="18" charset="2"/>
              </a:rPr>
              <a:t>i</a:t>
            </a:r>
          </a:p>
          <a:p>
            <a:pPr algn="l" latinLnBrk="0">
              <a:lnSpc>
                <a:spcPct val="90000"/>
              </a:lnSpc>
              <a:spcBef>
                <a:spcPct val="50000"/>
              </a:spcBef>
              <a:buFont typeface="Symbol" pitchFamily="18" charset="2"/>
              <a:buNone/>
            </a:pP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j[k]</a:t>
            </a:r>
            <a:r>
              <a:rPr lang="en-US" altLang="ko-KR" sz="1600" i="1">
                <a:latin typeface="Arial" pitchFamily="34" charset="0"/>
                <a:ea typeface="돋움" pitchFamily="50" charset="-127"/>
                <a:sym typeface="Symbol" pitchFamily="18" charset="2"/>
              </a:rPr>
              <a:t>	= k</a:t>
            </a:r>
            <a:r>
              <a:rPr lang="en-US" altLang="ko-KR" sz="1600" i="1" baseline="-25000">
                <a:latin typeface="Arial" pitchFamily="34" charset="0"/>
                <a:ea typeface="돋움" pitchFamily="50" charset="-127"/>
                <a:sym typeface="Symbol" pitchFamily="18" charset="2"/>
              </a:rPr>
              <a:t>th</a:t>
            </a:r>
            <a:r>
              <a:rPr lang="en-US" altLang="ko-KR" sz="1600" i="1">
                <a:latin typeface="Arial" pitchFamily="34" charset="0"/>
                <a:ea typeface="돋움" pitchFamily="50" charset="-127"/>
                <a:sym typeface="Symbol" pitchFamily="18" charset="2"/>
              </a:rPr>
              <a:t> element of clause [e</a:t>
            </a:r>
            <a:r>
              <a:rPr lang="en-US" altLang="ko-KR" sz="1600" i="1" baseline="-25000">
                <a:latin typeface="Arial" pitchFamily="34" charset="0"/>
                <a:ea typeface="돋움" pitchFamily="50" charset="-127"/>
                <a:sym typeface="Symbol" pitchFamily="18" charset="2"/>
              </a:rPr>
              <a:t>j</a:t>
            </a:r>
            <a:r>
              <a:rPr lang="en-US" altLang="ko-KR" sz="1600" i="1">
                <a:latin typeface="Arial" pitchFamily="34" charset="0"/>
                <a:ea typeface="돋움" pitchFamily="50" charset="-127"/>
                <a:sym typeface="Symbol" pitchFamily="18" charset="2"/>
              </a:rPr>
              <a:t>]</a:t>
            </a:r>
          </a:p>
          <a:p>
            <a:pPr algn="l" latinLnBrk="0">
              <a:lnSpc>
                <a:spcPct val="90000"/>
              </a:lnSpc>
              <a:spcBef>
                <a:spcPct val="50000"/>
              </a:spcBef>
              <a:buFont typeface="Symbol" pitchFamily="18" charset="2"/>
              <a:buNone/>
            </a:pPr>
            <a:r>
              <a:rPr lang="en-US" altLang="ko-KR" sz="1600">
                <a:latin typeface="Arial" pitchFamily="34" charset="0"/>
                <a:ea typeface="돋움" pitchFamily="50" charset="-127"/>
              </a:rPr>
              <a:t>op_</a:t>
            </a:r>
            <a:r>
              <a:rPr lang="en-US" altLang="ko-KR" sz="1600" i="1">
                <a:latin typeface="Arial" pitchFamily="34" charset="0"/>
                <a:ea typeface="돋움" pitchFamily="50" charset="-127"/>
              </a:rPr>
              <a:t>P</a:t>
            </a:r>
            <a:r>
              <a:rPr lang="en-US" altLang="ko-KR" sz="1600" i="1" baseline="-25000">
                <a:latin typeface="Arial" pitchFamily="34" charset="0"/>
                <a:ea typeface="돋움" pitchFamily="50" charset="-127"/>
              </a:rPr>
              <a:t>ik</a:t>
            </a:r>
            <a:r>
              <a:rPr lang="en-US" altLang="ko-KR" sz="1600" i="1">
                <a:latin typeface="Arial" pitchFamily="34" charset="0"/>
                <a:ea typeface="돋움" pitchFamily="50" charset="-127"/>
              </a:rPr>
              <a:t> 	= logical operator and element that follows that operator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46050" y="333375"/>
            <a:ext cx="8763000" cy="533400"/>
          </a:xfrm>
        </p:spPr>
        <p:txBody>
          <a:bodyPr/>
          <a:lstStyle/>
          <a:p>
            <a:r>
              <a:rPr lang="en-US" altLang="ko-KR" sz="2400"/>
              <a:t>Detection with Compound Condition &amp; Action Clauses (5)</a:t>
            </a:r>
          </a:p>
        </p:txBody>
      </p:sp>
      <p:pic>
        <p:nvPicPr>
          <p:cNvPr id="142339" name="Picture 3"/>
          <p:cNvPicPr>
            <a:picLocks noGrp="1" noChangeAspect="1" noChangeArrowheads="1"/>
          </p:cNvPicPr>
          <p:nvPr>
            <p:ph idx="1"/>
          </p:nvPr>
        </p:nvPicPr>
        <p:blipFill>
          <a:blip r:embed="rId2" cstate="print">
            <a:lum bright="-24000" contrast="42000"/>
          </a:blip>
          <a:srcRect/>
          <a:stretch>
            <a:fillRect/>
          </a:stretch>
        </p:blipFill>
        <p:spPr>
          <a:xfrm>
            <a:off x="6300788" y="2133600"/>
            <a:ext cx="2232025" cy="819150"/>
          </a:xfrm>
          <a:noFill/>
          <a:ln/>
        </p:spPr>
      </p:pic>
      <p:sp>
        <p:nvSpPr>
          <p:cNvPr id="142340" name="Rectangle 4"/>
          <p:cNvSpPr>
            <a:spLocks noChangeArrowheads="1"/>
          </p:cNvSpPr>
          <p:nvPr/>
        </p:nvSpPr>
        <p:spPr bwMode="auto">
          <a:xfrm>
            <a:off x="179388" y="1196975"/>
            <a:ext cx="4037012" cy="427038"/>
          </a:xfrm>
          <a:prstGeom prst="rect">
            <a:avLst/>
          </a:prstGeom>
          <a:noFill/>
          <a:ln w="9525">
            <a:noFill/>
            <a:miter lim="800000"/>
            <a:headEnd/>
            <a:tailEnd/>
          </a:ln>
          <a:effectLst/>
        </p:spPr>
        <p:txBody>
          <a:bodyPr wrap="none" lIns="93600" tIns="46800" rIns="93600" bIns="46800">
            <a:spAutoFit/>
          </a:bodyPr>
          <a:lstStyle/>
          <a:p>
            <a:pPr algn="l" latinLnBrk="0">
              <a:lnSpc>
                <a:spcPct val="110000"/>
              </a:lnSpc>
              <a:spcBef>
                <a:spcPct val="20000"/>
              </a:spcBef>
              <a:buClr>
                <a:srgbClr val="000099"/>
              </a:buClr>
              <a:buFont typeface="Wingdings" pitchFamily="2" charset="2"/>
              <a:buChar char="n"/>
            </a:pPr>
            <a:r>
              <a:rPr lang="en-US" altLang="ko-KR" sz="2000" b="1">
                <a:solidFill>
                  <a:schemeClr val="accent2"/>
                </a:solidFill>
                <a:latin typeface="Arial" pitchFamily="34" charset="0"/>
                <a:ea typeface="돋움" pitchFamily="50" charset="-127"/>
              </a:rPr>
              <a:t> </a:t>
            </a:r>
            <a:r>
              <a:rPr lang="en-US" altLang="ko-KR" b="1">
                <a:solidFill>
                  <a:schemeClr val="accent2"/>
                </a:solidFill>
                <a:latin typeface="Verdana" pitchFamily="34" charset="0"/>
                <a:ea typeface="바탕체" pitchFamily="17" charset="-127"/>
              </a:rPr>
              <a:t>Similarity measure example</a:t>
            </a:r>
          </a:p>
        </p:txBody>
      </p:sp>
      <p:sp>
        <p:nvSpPr>
          <p:cNvPr id="142341" name="Text Box 5"/>
          <p:cNvSpPr txBox="1">
            <a:spLocks noChangeArrowheads="1"/>
          </p:cNvSpPr>
          <p:nvPr/>
        </p:nvSpPr>
        <p:spPr bwMode="auto">
          <a:xfrm>
            <a:off x="395288" y="2552700"/>
            <a:ext cx="5040312"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1</a:t>
            </a:r>
            <a:r>
              <a:rPr lang="en-US" altLang="ko-KR" sz="1600">
                <a:latin typeface="Arial" pitchFamily="34" charset="0"/>
                <a:ea typeface="돋움" pitchFamily="50" charset="-127"/>
              </a:rPr>
              <a:t> =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2</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3</a:t>
            </a:r>
            <a:r>
              <a:rPr lang="en-US" altLang="ko-KR" sz="2000">
                <a:latin typeface="Arial" pitchFamily="34" charset="0"/>
                <a:ea typeface="돋움" pitchFamily="50" charset="-127"/>
              </a:rPr>
              <a:t> </a:t>
            </a:r>
            <a:r>
              <a:rPr lang="en-US" altLang="ko-KR" sz="1600">
                <a:latin typeface="Arial" pitchFamily="34" charset="0"/>
                <a:ea typeface="돋움" pitchFamily="50" charset="-127"/>
              </a:rPr>
              <a:t>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4</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5</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6</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7</a:t>
            </a:r>
          </a:p>
        </p:txBody>
      </p:sp>
      <p:sp>
        <p:nvSpPr>
          <p:cNvPr id="142342" name="Text Box 6"/>
          <p:cNvSpPr txBox="1">
            <a:spLocks noChangeArrowheads="1"/>
          </p:cNvSpPr>
          <p:nvPr/>
        </p:nvSpPr>
        <p:spPr bwMode="auto">
          <a:xfrm>
            <a:off x="395288" y="2984500"/>
            <a:ext cx="5543550"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2</a:t>
            </a:r>
            <a:r>
              <a:rPr lang="en-US" altLang="ko-KR" sz="1600">
                <a:latin typeface="Arial" pitchFamily="34" charset="0"/>
                <a:ea typeface="돋움" pitchFamily="50" charset="-127"/>
              </a:rPr>
              <a:t> =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3</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2</a:t>
            </a:r>
            <a:r>
              <a:rPr lang="en-US" altLang="ko-KR" sz="2000">
                <a:latin typeface="Arial" pitchFamily="34" charset="0"/>
                <a:ea typeface="돋움" pitchFamily="50" charset="-127"/>
              </a:rPr>
              <a:t>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5</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B</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8</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7</a:t>
            </a:r>
          </a:p>
        </p:txBody>
      </p:sp>
      <p:pic>
        <p:nvPicPr>
          <p:cNvPr id="142343" name="Picture 7"/>
          <p:cNvPicPr>
            <a:picLocks noChangeAspect="1" noChangeArrowheads="1"/>
          </p:cNvPicPr>
          <p:nvPr/>
        </p:nvPicPr>
        <p:blipFill>
          <a:blip r:embed="rId3" cstate="print">
            <a:lum bright="-24000" contrast="42000"/>
          </a:blip>
          <a:srcRect/>
          <a:stretch>
            <a:fillRect/>
          </a:stretch>
        </p:blipFill>
        <p:spPr bwMode="auto">
          <a:xfrm>
            <a:off x="6084888" y="1196975"/>
            <a:ext cx="3025775" cy="830263"/>
          </a:xfrm>
          <a:prstGeom prst="rect">
            <a:avLst/>
          </a:prstGeom>
          <a:noFill/>
          <a:ln w="9525">
            <a:noFill/>
            <a:miter lim="800000"/>
            <a:headEnd/>
            <a:tailEnd/>
          </a:ln>
          <a:effectLst/>
        </p:spPr>
      </p:pic>
      <p:sp>
        <p:nvSpPr>
          <p:cNvPr id="142344" name="Rectangle 8"/>
          <p:cNvSpPr>
            <a:spLocks noChangeArrowheads="1"/>
          </p:cNvSpPr>
          <p:nvPr/>
        </p:nvSpPr>
        <p:spPr bwMode="auto">
          <a:xfrm>
            <a:off x="6011863" y="1157288"/>
            <a:ext cx="3098800" cy="1757362"/>
          </a:xfrm>
          <a:prstGeom prst="rect">
            <a:avLst/>
          </a:prstGeom>
          <a:noFill/>
          <a:ln w="12700">
            <a:solidFill>
              <a:srgbClr val="777777"/>
            </a:solidFill>
            <a:miter lim="800000"/>
            <a:headEnd/>
            <a:tailEnd/>
          </a:ln>
          <a:effectLst/>
        </p:spPr>
        <p:txBody>
          <a:bodyPr lIns="93600" tIns="46800" rIns="93600" bIns="46800" anchor="ctr">
            <a:spAutoFit/>
          </a:bodyPr>
          <a:lstStyle/>
          <a:p>
            <a:endParaRPr lang="en-US"/>
          </a:p>
        </p:txBody>
      </p:sp>
      <p:sp>
        <p:nvSpPr>
          <p:cNvPr id="142345" name="Text Box 9"/>
          <p:cNvSpPr txBox="1">
            <a:spLocks noChangeArrowheads="1"/>
          </p:cNvSpPr>
          <p:nvPr/>
        </p:nvSpPr>
        <p:spPr bwMode="auto">
          <a:xfrm>
            <a:off x="800100" y="4268788"/>
            <a:ext cx="5543550"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a:t>
            </a:r>
            <a:r>
              <a:rPr lang="en-US" altLang="ko-KR" sz="1600">
                <a:latin typeface="Arial" pitchFamily="34" charset="0"/>
                <a:ea typeface="돋움" pitchFamily="50" charset="-127"/>
                <a:sym typeface="Symbol" pitchFamily="18" charset="2"/>
              </a:rPr>
              <a:t>[</a:t>
            </a: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2</a:t>
            </a:r>
            <a:r>
              <a:rPr lang="en-US" altLang="ko-KR" sz="1600">
                <a:latin typeface="Arial" pitchFamily="34" charset="0"/>
                <a:ea typeface="돋움" pitchFamily="50" charset="-127"/>
              </a:rPr>
              <a:t>] =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2</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3</a:t>
            </a:r>
            <a:r>
              <a:rPr lang="en-US" altLang="ko-KR" sz="2000">
                <a:latin typeface="Arial" pitchFamily="34" charset="0"/>
                <a:ea typeface="돋움" pitchFamily="50" charset="-127"/>
              </a:rPr>
              <a:t> </a:t>
            </a:r>
            <a:r>
              <a:rPr lang="en-US" altLang="ko-KR" sz="1600">
                <a:latin typeface="Arial" pitchFamily="34" charset="0"/>
                <a:ea typeface="돋움" pitchFamily="50" charset="-127"/>
              </a:rPr>
              <a:t>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5</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B</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7</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8</a:t>
            </a:r>
          </a:p>
        </p:txBody>
      </p:sp>
      <p:sp>
        <p:nvSpPr>
          <p:cNvPr id="142346" name="Text Box 10"/>
          <p:cNvSpPr txBox="1">
            <a:spLocks noChangeArrowheads="1"/>
          </p:cNvSpPr>
          <p:nvPr/>
        </p:nvSpPr>
        <p:spPr bwMode="auto">
          <a:xfrm>
            <a:off x="1187450" y="5359400"/>
            <a:ext cx="1223963"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s</a:t>
            </a:r>
            <a:r>
              <a:rPr lang="en-US" altLang="ko-KR" sz="1600">
                <a:latin typeface="Arial" pitchFamily="34" charset="0"/>
                <a:ea typeface="돋움" pitchFamily="50" charset="-127"/>
                <a:sym typeface="Symbol" pitchFamily="18" charset="2"/>
              </a:rPr>
              <a:t> (</a:t>
            </a: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1</a:t>
            </a:r>
            <a:r>
              <a:rPr lang="en-US" altLang="ko-KR" sz="1600">
                <a:latin typeface="Arial" pitchFamily="34" charset="0"/>
                <a:ea typeface="돋움" pitchFamily="50" charset="-127"/>
                <a:sym typeface="Symbol" pitchFamily="18" charset="2"/>
              </a:rPr>
              <a:t>, </a:t>
            </a:r>
            <a:r>
              <a:rPr lang="en-US" altLang="ko-KR" sz="1600" i="1">
                <a:latin typeface="Arial" pitchFamily="34" charset="0"/>
                <a:ea typeface="돋움" pitchFamily="50" charset="-127"/>
                <a:sym typeface="Symbol" pitchFamily="18" charset="2"/>
              </a:rPr>
              <a:t>e</a:t>
            </a:r>
            <a:r>
              <a:rPr lang="en-US" altLang="ko-KR" sz="1600" i="1" baseline="-25000">
                <a:latin typeface="Arial" pitchFamily="34" charset="0"/>
                <a:ea typeface="돋움" pitchFamily="50" charset="-127"/>
                <a:sym typeface="Symbol" pitchFamily="18" charset="2"/>
              </a:rPr>
              <a:t>2</a:t>
            </a:r>
            <a:r>
              <a:rPr lang="en-US" altLang="ko-KR" sz="1600">
                <a:latin typeface="Arial" pitchFamily="34" charset="0"/>
                <a:ea typeface="돋움" pitchFamily="50" charset="-127"/>
                <a:sym typeface="Symbol" pitchFamily="18" charset="2"/>
              </a:rPr>
              <a:t>) = </a:t>
            </a:r>
            <a:endParaRPr lang="en-US" altLang="ko-KR" sz="1600" i="1" baseline="-25000">
              <a:latin typeface="Arial" pitchFamily="34" charset="0"/>
              <a:ea typeface="돋움" pitchFamily="50" charset="-127"/>
            </a:endParaRPr>
          </a:p>
        </p:txBody>
      </p:sp>
      <p:sp>
        <p:nvSpPr>
          <p:cNvPr id="142347" name="Text Box 11"/>
          <p:cNvSpPr txBox="1">
            <a:spLocks noChangeArrowheads="1"/>
          </p:cNvSpPr>
          <p:nvPr/>
        </p:nvSpPr>
        <p:spPr bwMode="auto">
          <a:xfrm>
            <a:off x="2411413" y="5216525"/>
            <a:ext cx="2592387"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1 + 1 + 1 + 0 + 0 + 0 + 0</a:t>
            </a:r>
          </a:p>
        </p:txBody>
      </p:sp>
      <p:sp>
        <p:nvSpPr>
          <p:cNvPr id="142348" name="Line 12"/>
          <p:cNvSpPr>
            <a:spLocks noChangeShapeType="1"/>
          </p:cNvSpPr>
          <p:nvPr/>
        </p:nvSpPr>
        <p:spPr bwMode="auto">
          <a:xfrm>
            <a:off x="2482850" y="5575300"/>
            <a:ext cx="2305050" cy="0"/>
          </a:xfrm>
          <a:prstGeom prst="line">
            <a:avLst/>
          </a:prstGeom>
          <a:noFill/>
          <a:ln w="12700">
            <a:solidFill>
              <a:schemeClr val="tx1"/>
            </a:solidFill>
            <a:round/>
            <a:headEnd/>
            <a:tailEnd/>
          </a:ln>
          <a:effectLst/>
        </p:spPr>
        <p:txBody>
          <a:bodyPr wrap="none" lIns="93600" tIns="46800" rIns="93600" bIns="46800">
            <a:spAutoFit/>
          </a:bodyPr>
          <a:lstStyle/>
          <a:p>
            <a:endParaRPr lang="en-US"/>
          </a:p>
        </p:txBody>
      </p:sp>
      <p:sp>
        <p:nvSpPr>
          <p:cNvPr id="142349" name="Text Box 13"/>
          <p:cNvSpPr txBox="1">
            <a:spLocks noChangeArrowheads="1"/>
          </p:cNvSpPr>
          <p:nvPr/>
        </p:nvSpPr>
        <p:spPr bwMode="auto">
          <a:xfrm>
            <a:off x="2309813" y="5613400"/>
            <a:ext cx="2592387" cy="336550"/>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1600">
                <a:latin typeface="Arial" pitchFamily="34" charset="0"/>
                <a:ea typeface="돋움" pitchFamily="50" charset="-127"/>
              </a:rPr>
              <a:t>7</a:t>
            </a:r>
          </a:p>
        </p:txBody>
      </p:sp>
      <p:sp>
        <p:nvSpPr>
          <p:cNvPr id="142350" name="Text Box 14"/>
          <p:cNvSpPr txBox="1">
            <a:spLocks noChangeArrowheads="1"/>
          </p:cNvSpPr>
          <p:nvPr/>
        </p:nvSpPr>
        <p:spPr bwMode="auto">
          <a:xfrm>
            <a:off x="4859338" y="5359400"/>
            <a:ext cx="360362"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sym typeface="Symbol" pitchFamily="18" charset="2"/>
              </a:rPr>
              <a:t>= </a:t>
            </a:r>
            <a:endParaRPr lang="en-US" altLang="ko-KR" sz="1600" i="1" baseline="-25000">
              <a:latin typeface="Arial" pitchFamily="34" charset="0"/>
              <a:ea typeface="돋움" pitchFamily="50" charset="-127"/>
            </a:endParaRPr>
          </a:p>
        </p:txBody>
      </p:sp>
      <p:sp>
        <p:nvSpPr>
          <p:cNvPr id="142351" name="Text Box 15"/>
          <p:cNvSpPr txBox="1">
            <a:spLocks noChangeArrowheads="1"/>
          </p:cNvSpPr>
          <p:nvPr/>
        </p:nvSpPr>
        <p:spPr bwMode="auto">
          <a:xfrm>
            <a:off x="5230813" y="5216525"/>
            <a:ext cx="330200" cy="336550"/>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a:latin typeface="Arial" pitchFamily="34" charset="0"/>
                <a:ea typeface="돋움" pitchFamily="50" charset="-127"/>
              </a:rPr>
              <a:t>3</a:t>
            </a:r>
          </a:p>
        </p:txBody>
      </p:sp>
      <p:sp>
        <p:nvSpPr>
          <p:cNvPr id="142352" name="Line 16"/>
          <p:cNvSpPr>
            <a:spLocks noChangeShapeType="1"/>
          </p:cNvSpPr>
          <p:nvPr/>
        </p:nvSpPr>
        <p:spPr bwMode="auto">
          <a:xfrm>
            <a:off x="5249863" y="5575300"/>
            <a:ext cx="257175" cy="0"/>
          </a:xfrm>
          <a:prstGeom prst="line">
            <a:avLst/>
          </a:prstGeom>
          <a:noFill/>
          <a:ln w="12700">
            <a:solidFill>
              <a:schemeClr val="tx1"/>
            </a:solidFill>
            <a:round/>
            <a:headEnd/>
            <a:tailEnd/>
          </a:ln>
          <a:effectLst/>
        </p:spPr>
        <p:txBody>
          <a:bodyPr lIns="93600" tIns="46800" rIns="93600" bIns="46800">
            <a:spAutoFit/>
          </a:bodyPr>
          <a:lstStyle/>
          <a:p>
            <a:endParaRPr lang="en-US"/>
          </a:p>
        </p:txBody>
      </p:sp>
      <p:sp>
        <p:nvSpPr>
          <p:cNvPr id="142353" name="Text Box 17"/>
          <p:cNvSpPr txBox="1">
            <a:spLocks noChangeArrowheads="1"/>
          </p:cNvSpPr>
          <p:nvPr/>
        </p:nvSpPr>
        <p:spPr bwMode="auto">
          <a:xfrm>
            <a:off x="5056188" y="5613400"/>
            <a:ext cx="647700" cy="336550"/>
          </a:xfrm>
          <a:prstGeom prst="rect">
            <a:avLst/>
          </a:prstGeom>
          <a:noFill/>
          <a:ln w="9525">
            <a:noFill/>
            <a:miter lim="800000"/>
            <a:headEnd/>
            <a:tailEnd/>
          </a:ln>
          <a:effectLst/>
        </p:spPr>
        <p:txBody>
          <a:bodyPr lIns="93600" tIns="46800" rIns="93600" bIns="46800">
            <a:spAutoFit/>
          </a:bodyPr>
          <a:lstStyle/>
          <a:p>
            <a:pPr latinLnBrk="0">
              <a:spcBef>
                <a:spcPct val="50000"/>
              </a:spcBef>
              <a:buFont typeface="Symbol" pitchFamily="18" charset="2"/>
              <a:buNone/>
            </a:pPr>
            <a:r>
              <a:rPr lang="en-US" altLang="ko-KR" sz="1600">
                <a:latin typeface="Arial" pitchFamily="34" charset="0"/>
                <a:ea typeface="돋움" pitchFamily="50" charset="-127"/>
              </a:rPr>
              <a:t>7</a:t>
            </a:r>
          </a:p>
        </p:txBody>
      </p:sp>
      <p:sp>
        <p:nvSpPr>
          <p:cNvPr id="142354" name="Text Box 18"/>
          <p:cNvSpPr txBox="1">
            <a:spLocks noChangeArrowheads="1"/>
          </p:cNvSpPr>
          <p:nvPr/>
        </p:nvSpPr>
        <p:spPr bwMode="auto">
          <a:xfrm>
            <a:off x="919163" y="3921125"/>
            <a:ext cx="5041900" cy="396875"/>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i="1">
                <a:latin typeface="Arial" pitchFamily="34" charset="0"/>
                <a:ea typeface="돋움" pitchFamily="50" charset="-127"/>
                <a:sym typeface="Symbol" pitchFamily="18" charset="2"/>
              </a:rPr>
              <a:t> e</a:t>
            </a:r>
            <a:r>
              <a:rPr lang="en-US" altLang="ko-KR" sz="1600" i="1" baseline="-25000">
                <a:latin typeface="Arial" pitchFamily="34" charset="0"/>
                <a:ea typeface="돋움" pitchFamily="50" charset="-127"/>
                <a:sym typeface="Symbol" pitchFamily="18" charset="2"/>
              </a:rPr>
              <a:t>1</a:t>
            </a:r>
            <a:r>
              <a:rPr lang="en-US" altLang="ko-KR" sz="1600">
                <a:latin typeface="Arial" pitchFamily="34" charset="0"/>
                <a:ea typeface="돋움" pitchFamily="50" charset="-127"/>
              </a:rPr>
              <a:t> =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1</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2</a:t>
            </a:r>
            <a:r>
              <a:rPr lang="en-US" altLang="ko-KR" sz="1600">
                <a:latin typeface="Arial" pitchFamily="34" charset="0"/>
                <a:ea typeface="돋움" pitchFamily="50" charset="-127"/>
              </a:rPr>
              <a:t> AND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3</a:t>
            </a:r>
            <a:r>
              <a:rPr lang="en-US" altLang="ko-KR" sz="2000">
                <a:latin typeface="Arial" pitchFamily="34" charset="0"/>
                <a:ea typeface="돋움" pitchFamily="50" charset="-127"/>
              </a:rPr>
              <a:t> </a:t>
            </a:r>
            <a:r>
              <a:rPr lang="en-US" altLang="ko-KR" sz="1600">
                <a:latin typeface="Arial" pitchFamily="34" charset="0"/>
                <a:ea typeface="돋움" pitchFamily="50" charset="-127"/>
              </a:rPr>
              <a:t>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4</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5</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6</a:t>
            </a:r>
            <a:r>
              <a:rPr lang="en-US" altLang="ko-KR" sz="1600">
                <a:latin typeface="Arial" pitchFamily="34" charset="0"/>
                <a:ea typeface="돋움" pitchFamily="50" charset="-127"/>
              </a:rPr>
              <a:t> OR </a:t>
            </a:r>
            <a:r>
              <a:rPr lang="en-US" altLang="ko-KR" sz="1600" i="1">
                <a:latin typeface="Arial" pitchFamily="34" charset="0"/>
                <a:ea typeface="돋움" pitchFamily="50" charset="-127"/>
              </a:rPr>
              <a:t>A</a:t>
            </a:r>
            <a:r>
              <a:rPr lang="en-US" altLang="ko-KR" sz="1600" i="1" baseline="-25000">
                <a:latin typeface="Arial" pitchFamily="34" charset="0"/>
                <a:ea typeface="돋움" pitchFamily="50" charset="-127"/>
              </a:rPr>
              <a:t>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395288" y="1052513"/>
            <a:ext cx="8382000" cy="5545137"/>
          </a:xfrm>
        </p:spPr>
        <p:txBody>
          <a:bodyPr/>
          <a:lstStyle/>
          <a:p>
            <a:pPr>
              <a:lnSpc>
                <a:spcPct val="190000"/>
              </a:lnSpc>
            </a:pPr>
            <a:r>
              <a:rPr lang="en-US" altLang="ko-KR"/>
              <a:t>Similarity measure and anomaly detection</a:t>
            </a:r>
          </a:p>
          <a:p>
            <a:pPr lvl="1">
              <a:lnSpc>
                <a:spcPct val="160000"/>
              </a:lnSpc>
            </a:pPr>
            <a:r>
              <a:rPr lang="en-US" altLang="ko-KR"/>
              <a:t>If </a:t>
            </a:r>
            <a:r>
              <a:rPr lang="en-US" altLang="ko-KR" i="1">
                <a:sym typeface="Symbol" pitchFamily="18" charset="2"/>
              </a:rPr>
              <a:t>s </a:t>
            </a:r>
            <a:r>
              <a:rPr lang="en-US" altLang="ko-KR"/>
              <a:t>[</a:t>
            </a:r>
            <a:r>
              <a:rPr lang="en-US" altLang="ko-KR" i="1"/>
              <a:t>C</a:t>
            </a:r>
            <a:r>
              <a:rPr lang="en-US" altLang="ko-KR"/>
              <a:t>(</a:t>
            </a:r>
            <a:r>
              <a:rPr lang="en-US" altLang="ko-KR" i="1"/>
              <a:t>R</a:t>
            </a:r>
            <a:r>
              <a:rPr lang="en-US" altLang="ko-KR" i="1" baseline="-25000"/>
              <a:t>i</a:t>
            </a:r>
            <a:r>
              <a:rPr lang="en-US" altLang="ko-KR" i="1"/>
              <a:t>, R</a:t>
            </a:r>
            <a:r>
              <a:rPr lang="en-US" altLang="ko-KR" i="1" baseline="-25000"/>
              <a:t>j</a:t>
            </a:r>
            <a:r>
              <a:rPr lang="en-US" altLang="ko-KR"/>
              <a:t>)] &lt; 1 and </a:t>
            </a:r>
            <a:r>
              <a:rPr lang="en-US" altLang="ko-KR" i="1">
                <a:sym typeface="Symbol" pitchFamily="18" charset="2"/>
              </a:rPr>
              <a:t>s </a:t>
            </a:r>
            <a:r>
              <a:rPr lang="en-US" altLang="ko-KR"/>
              <a:t>[</a:t>
            </a:r>
            <a:r>
              <a:rPr lang="en-US" altLang="ko-KR" i="1"/>
              <a:t>A</a:t>
            </a:r>
            <a:r>
              <a:rPr lang="en-US" altLang="ko-KR"/>
              <a:t>(</a:t>
            </a:r>
            <a:r>
              <a:rPr lang="en-US" altLang="ko-KR" i="1"/>
              <a:t>R</a:t>
            </a:r>
            <a:r>
              <a:rPr lang="en-US" altLang="ko-KR" i="1" baseline="-25000"/>
              <a:t>i</a:t>
            </a:r>
            <a:r>
              <a:rPr lang="en-US" altLang="ko-KR" i="1"/>
              <a:t>, R</a:t>
            </a:r>
            <a:r>
              <a:rPr lang="en-US" altLang="ko-KR" i="1" baseline="-25000"/>
              <a:t>j</a:t>
            </a:r>
            <a:r>
              <a:rPr lang="en-US" altLang="ko-KR"/>
              <a:t>)] = 1, then type 1 anomaly exists</a:t>
            </a:r>
          </a:p>
          <a:p>
            <a:pPr lvl="1">
              <a:lnSpc>
                <a:spcPct val="110000"/>
              </a:lnSpc>
              <a:buFont typeface="Wingdings" pitchFamily="2" charset="2"/>
              <a:buNone/>
            </a:pPr>
            <a:r>
              <a:rPr lang="en-US" altLang="ko-KR" sz="1800" b="1"/>
              <a:t>	( different conditions, identical  actions )</a:t>
            </a:r>
            <a:endParaRPr lang="en-US" altLang="ko-KR"/>
          </a:p>
          <a:p>
            <a:pPr lvl="1">
              <a:lnSpc>
                <a:spcPct val="190000"/>
              </a:lnSpc>
            </a:pPr>
            <a:r>
              <a:rPr lang="en-US" altLang="ko-KR"/>
              <a:t>If </a:t>
            </a:r>
            <a:r>
              <a:rPr lang="en-US" altLang="ko-KR" i="1">
                <a:sym typeface="Symbol" pitchFamily="18" charset="2"/>
              </a:rPr>
              <a:t>s </a:t>
            </a:r>
            <a:r>
              <a:rPr lang="en-US" altLang="ko-KR"/>
              <a:t>[</a:t>
            </a:r>
            <a:r>
              <a:rPr lang="en-US" altLang="ko-KR" i="1"/>
              <a:t>C</a:t>
            </a:r>
            <a:r>
              <a:rPr lang="en-US" altLang="ko-KR"/>
              <a:t>(</a:t>
            </a:r>
            <a:r>
              <a:rPr lang="en-US" altLang="ko-KR" i="1"/>
              <a:t>R</a:t>
            </a:r>
            <a:r>
              <a:rPr lang="en-US" altLang="ko-KR" i="1" baseline="-25000"/>
              <a:t>i</a:t>
            </a:r>
            <a:r>
              <a:rPr lang="en-US" altLang="ko-KR" i="1"/>
              <a:t>, R</a:t>
            </a:r>
            <a:r>
              <a:rPr lang="en-US" altLang="ko-KR" i="1" baseline="-25000"/>
              <a:t>j</a:t>
            </a:r>
            <a:r>
              <a:rPr lang="en-US" altLang="ko-KR"/>
              <a:t>)] = 1 and </a:t>
            </a:r>
            <a:r>
              <a:rPr lang="en-US" altLang="ko-KR" i="1">
                <a:sym typeface="Symbol" pitchFamily="18" charset="2"/>
              </a:rPr>
              <a:t>s </a:t>
            </a:r>
            <a:r>
              <a:rPr lang="en-US" altLang="ko-KR"/>
              <a:t>[</a:t>
            </a:r>
            <a:r>
              <a:rPr lang="en-US" altLang="ko-KR" i="1"/>
              <a:t>A</a:t>
            </a:r>
            <a:r>
              <a:rPr lang="en-US" altLang="ko-KR"/>
              <a:t>(</a:t>
            </a:r>
            <a:r>
              <a:rPr lang="en-US" altLang="ko-KR" i="1"/>
              <a:t>R</a:t>
            </a:r>
            <a:r>
              <a:rPr lang="en-US" altLang="ko-KR" i="1" baseline="-25000"/>
              <a:t>i</a:t>
            </a:r>
            <a:r>
              <a:rPr lang="en-US" altLang="ko-KR" i="1"/>
              <a:t>, R</a:t>
            </a:r>
            <a:r>
              <a:rPr lang="en-US" altLang="ko-KR" i="1" baseline="-25000"/>
              <a:t>j</a:t>
            </a:r>
            <a:r>
              <a:rPr lang="en-US" altLang="ko-KR"/>
              <a:t>)] &lt; 1, then type 2 anomaly exists</a:t>
            </a:r>
          </a:p>
          <a:p>
            <a:pPr lvl="1">
              <a:buFont typeface="Wingdings" pitchFamily="2" charset="2"/>
              <a:buNone/>
            </a:pPr>
            <a:r>
              <a:rPr lang="en-US" altLang="ko-KR" sz="1800" b="1"/>
              <a:t>	( identical conditions, different actions )</a:t>
            </a:r>
            <a:endParaRPr lang="en-US" altLang="ko-KR"/>
          </a:p>
          <a:p>
            <a:pPr lvl="1">
              <a:lnSpc>
                <a:spcPct val="190000"/>
              </a:lnSpc>
            </a:pPr>
            <a:r>
              <a:rPr lang="en-US" altLang="ko-KR"/>
              <a:t>If </a:t>
            </a:r>
            <a:r>
              <a:rPr lang="en-US" altLang="ko-KR" i="1">
                <a:sym typeface="Symbol" pitchFamily="18" charset="2"/>
              </a:rPr>
              <a:t>s </a:t>
            </a:r>
            <a:r>
              <a:rPr lang="en-US" altLang="ko-KR"/>
              <a:t>[</a:t>
            </a:r>
            <a:r>
              <a:rPr lang="en-US" altLang="ko-KR" i="1"/>
              <a:t>C</a:t>
            </a:r>
            <a:r>
              <a:rPr lang="en-US" altLang="ko-KR"/>
              <a:t>(</a:t>
            </a:r>
            <a:r>
              <a:rPr lang="en-US" altLang="ko-KR" i="1"/>
              <a:t>R</a:t>
            </a:r>
            <a:r>
              <a:rPr lang="en-US" altLang="ko-KR" i="1" baseline="-25000"/>
              <a:t>i</a:t>
            </a:r>
            <a:r>
              <a:rPr lang="en-US" altLang="ko-KR" i="1"/>
              <a:t>, R</a:t>
            </a:r>
            <a:r>
              <a:rPr lang="en-US" altLang="ko-KR" i="1" baseline="-25000"/>
              <a:t>j</a:t>
            </a:r>
            <a:r>
              <a:rPr lang="en-US" altLang="ko-KR"/>
              <a:t>)] = 1 and </a:t>
            </a:r>
            <a:r>
              <a:rPr lang="en-US" altLang="ko-KR" i="1">
                <a:sym typeface="Symbol" pitchFamily="18" charset="2"/>
              </a:rPr>
              <a:t>s </a:t>
            </a:r>
            <a:r>
              <a:rPr lang="en-US" altLang="ko-KR"/>
              <a:t>[</a:t>
            </a:r>
            <a:r>
              <a:rPr lang="en-US" altLang="ko-KR" i="1"/>
              <a:t>A</a:t>
            </a:r>
            <a:r>
              <a:rPr lang="en-US" altLang="ko-KR"/>
              <a:t>(</a:t>
            </a:r>
            <a:r>
              <a:rPr lang="en-US" altLang="ko-KR" i="1"/>
              <a:t>R</a:t>
            </a:r>
            <a:r>
              <a:rPr lang="en-US" altLang="ko-KR" i="1" baseline="-25000"/>
              <a:t>i</a:t>
            </a:r>
            <a:r>
              <a:rPr lang="en-US" altLang="ko-KR" i="1"/>
              <a:t>, R</a:t>
            </a:r>
            <a:r>
              <a:rPr lang="en-US" altLang="ko-KR" i="1" baseline="-25000"/>
              <a:t>j</a:t>
            </a:r>
            <a:r>
              <a:rPr lang="en-US" altLang="ko-KR"/>
              <a:t>)] = 1, then type 3 anomaly exists</a:t>
            </a:r>
          </a:p>
          <a:p>
            <a:pPr lvl="1">
              <a:lnSpc>
                <a:spcPct val="130000"/>
              </a:lnSpc>
              <a:buFont typeface="Wingdings" pitchFamily="2" charset="2"/>
              <a:buNone/>
            </a:pPr>
            <a:r>
              <a:rPr lang="en-US" altLang="ko-KR" sz="1800" b="1"/>
              <a:t>	( identical conditions, identical actions )</a:t>
            </a:r>
          </a:p>
          <a:p>
            <a:pPr lvl="1">
              <a:lnSpc>
                <a:spcPct val="50000"/>
              </a:lnSpc>
              <a:buFont typeface="Wingdings" pitchFamily="2" charset="2"/>
              <a:buNone/>
            </a:pPr>
            <a:endParaRPr lang="en-US" altLang="ko-KR" sz="1800" b="1"/>
          </a:p>
          <a:p>
            <a:pPr>
              <a:lnSpc>
                <a:spcPct val="130000"/>
              </a:lnSpc>
            </a:pPr>
            <a:r>
              <a:rPr lang="en-US" altLang="ko-KR"/>
              <a:t>Similarity measure pro &amp; con</a:t>
            </a:r>
          </a:p>
          <a:p>
            <a:pPr lvl="1">
              <a:lnSpc>
                <a:spcPct val="130000"/>
              </a:lnSpc>
            </a:pPr>
            <a:r>
              <a:rPr lang="en-US" altLang="ko-KR"/>
              <a:t>Pro : can also be used to detect other types of anomalies</a:t>
            </a:r>
          </a:p>
          <a:p>
            <a:pPr lvl="1">
              <a:lnSpc>
                <a:spcPct val="130000"/>
              </a:lnSpc>
            </a:pPr>
            <a:r>
              <a:rPr lang="en-US" altLang="ko-KR"/>
              <a:t>Con : consider only two rules at a time, cf) clustering approach</a:t>
            </a:r>
          </a:p>
        </p:txBody>
      </p:sp>
      <p:sp>
        <p:nvSpPr>
          <p:cNvPr id="143363" name="Rectangle 3"/>
          <p:cNvSpPr>
            <a:spLocks noGrp="1" noChangeArrowheads="1"/>
          </p:cNvSpPr>
          <p:nvPr>
            <p:ph type="title"/>
          </p:nvPr>
        </p:nvSpPr>
        <p:spPr>
          <a:xfrm>
            <a:off x="146050" y="333375"/>
            <a:ext cx="8763000" cy="533400"/>
          </a:xfrm>
          <a:noFill/>
          <a:ln/>
        </p:spPr>
        <p:txBody>
          <a:bodyPr/>
          <a:lstStyle/>
          <a:p>
            <a:r>
              <a:rPr lang="en-US" altLang="ko-KR" sz="2400"/>
              <a:t>Detection with Compound Condition &amp; Action Clauses (6)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type="body" idx="1"/>
          </p:nvPr>
        </p:nvSpPr>
        <p:spPr>
          <a:xfrm>
            <a:off x="381000" y="2997200"/>
            <a:ext cx="8382000" cy="3098800"/>
          </a:xfrm>
        </p:spPr>
        <p:txBody>
          <a:bodyPr/>
          <a:lstStyle/>
          <a:p>
            <a:pPr algn="ctr">
              <a:buFont typeface="Wingdings" pitchFamily="2" charset="2"/>
              <a:buAutoNum type="arabicPeriod" startAt="2"/>
            </a:pPr>
            <a:r>
              <a:rPr lang="en-US" altLang="ko-KR" sz="2000"/>
              <a:t>Detection of Inference Anomaly </a:t>
            </a:r>
          </a:p>
          <a:p>
            <a:endParaRPr lang="en-US" altLang="ko-KR" sz="2000"/>
          </a:p>
          <a:p>
            <a:endParaRPr lang="en-US" altLang="ko-KR" sz="2000"/>
          </a:p>
          <a:p>
            <a:pPr>
              <a:spcBef>
                <a:spcPct val="0"/>
              </a:spcBef>
              <a:buClrTx/>
              <a:buFontTx/>
              <a:buNone/>
            </a:pPr>
            <a:r>
              <a:rPr lang="en-US" altLang="ko-KR" b="0">
                <a:latin typeface="Arial" pitchFamily="34" charset="0"/>
                <a:ea typeface="돋움" pitchFamily="50" charset="-127"/>
              </a:rPr>
              <a:t> </a:t>
            </a:r>
          </a:p>
        </p:txBody>
      </p:sp>
      <p:sp>
        <p:nvSpPr>
          <p:cNvPr id="144388" name="Text Box 4"/>
          <p:cNvSpPr txBox="1">
            <a:spLocks noChangeArrowheads="1"/>
          </p:cNvSpPr>
          <p:nvPr/>
        </p:nvSpPr>
        <p:spPr bwMode="auto">
          <a:xfrm>
            <a:off x="3205163" y="3644900"/>
            <a:ext cx="2736850" cy="854075"/>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Char char="¨"/>
            </a:pPr>
            <a:r>
              <a:rPr lang="en-US" altLang="ko-KR" sz="2000">
                <a:latin typeface="Arial" pitchFamily="34" charset="0"/>
                <a:ea typeface="돋움" pitchFamily="50" charset="-127"/>
              </a:rPr>
              <a:t> AND/OR Graph</a:t>
            </a:r>
          </a:p>
          <a:p>
            <a:pPr algn="l" latinLnBrk="0">
              <a:spcBef>
                <a:spcPct val="50000"/>
              </a:spcBef>
              <a:buFont typeface="Symbol" pitchFamily="18" charset="2"/>
              <a:buChar char="¨"/>
            </a:pPr>
            <a:r>
              <a:rPr lang="en-US" altLang="ko-KR" sz="2000">
                <a:latin typeface="Arial" pitchFamily="34" charset="0"/>
                <a:ea typeface="돋움" pitchFamily="50" charset="-127"/>
              </a:rPr>
              <a:t> Adjacency matrix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ko-KR"/>
              <a:t>AND/OR Graph</a:t>
            </a:r>
          </a:p>
        </p:txBody>
      </p:sp>
      <p:sp>
        <p:nvSpPr>
          <p:cNvPr id="145411" name="Rectangle 3"/>
          <p:cNvSpPr>
            <a:spLocks noChangeArrowheads="1"/>
          </p:cNvSpPr>
          <p:nvPr/>
        </p:nvSpPr>
        <p:spPr bwMode="auto">
          <a:xfrm>
            <a:off x="5795963" y="4776788"/>
            <a:ext cx="647700" cy="576262"/>
          </a:xfrm>
          <a:prstGeom prst="rect">
            <a:avLst/>
          </a:prstGeom>
          <a:noFill/>
          <a:ln w="9525">
            <a:noFill/>
            <a:miter lim="800000"/>
            <a:headEnd/>
            <a:tailEnd/>
          </a:ln>
          <a:effectLst/>
        </p:spPr>
        <p:txBody>
          <a:bodyPr wrap="none" lIns="93600" tIns="46800" rIns="93600" bIns="46800" anchor="ctr">
            <a:spAutoFit/>
          </a:bodyPr>
          <a:lstStyle/>
          <a:p>
            <a:endParaRPr lang="en-US"/>
          </a:p>
        </p:txBody>
      </p:sp>
      <p:sp>
        <p:nvSpPr>
          <p:cNvPr id="145412" name="Rectangle 4"/>
          <p:cNvSpPr>
            <a:spLocks noChangeArrowheads="1"/>
          </p:cNvSpPr>
          <p:nvPr/>
        </p:nvSpPr>
        <p:spPr bwMode="auto">
          <a:xfrm>
            <a:off x="395288" y="1797050"/>
            <a:ext cx="3810000" cy="1273175"/>
          </a:xfrm>
          <a:prstGeom prst="rect">
            <a:avLst/>
          </a:prstGeom>
          <a:noFill/>
          <a:ln w="9525">
            <a:noFill/>
            <a:miter lim="800000"/>
            <a:headEnd/>
            <a:tailEnd/>
          </a:ln>
          <a:effectLst/>
        </p:spPr>
        <p:txBody>
          <a:bodyPr lIns="92075" tIns="46038" rIns="92075" bIns="46038"/>
          <a:lstStyle/>
          <a:p>
            <a:pPr marL="342900" indent="-342900" algn="l" defTabSz="762000" latinLnBrk="0">
              <a:spcBef>
                <a:spcPct val="20000"/>
              </a:spcBef>
              <a:buClr>
                <a:srgbClr val="000099"/>
              </a:buClr>
              <a:buFont typeface="Wingdings" pitchFamily="2" charset="2"/>
              <a:buChar char="ü"/>
            </a:pPr>
            <a:r>
              <a:rPr lang="en-US" altLang="ko-KR" sz="1600">
                <a:latin typeface="Arial" pitchFamily="34" charset="0"/>
                <a:ea typeface="돋움" pitchFamily="50" charset="-127"/>
              </a:rPr>
              <a:t>R1 : IF c1 OR c2 THEN a1</a:t>
            </a:r>
          </a:p>
          <a:p>
            <a:pPr marL="342900" indent="-342900" algn="l" defTabSz="762000" latinLnBrk="0">
              <a:spcBef>
                <a:spcPct val="20000"/>
              </a:spcBef>
              <a:buClr>
                <a:srgbClr val="000099"/>
              </a:buClr>
              <a:buFont typeface="Wingdings" pitchFamily="2" charset="2"/>
              <a:buChar char="ü"/>
            </a:pPr>
            <a:r>
              <a:rPr lang="en-US" altLang="ko-KR" sz="1600">
                <a:latin typeface="Arial" pitchFamily="34" charset="0"/>
                <a:ea typeface="돋움" pitchFamily="50" charset="-127"/>
              </a:rPr>
              <a:t>R2 : IF c7 AND a1 THEN A2</a:t>
            </a:r>
          </a:p>
          <a:p>
            <a:pPr marL="342900" indent="-342900" algn="l" defTabSz="762000" latinLnBrk="0">
              <a:spcBef>
                <a:spcPct val="20000"/>
              </a:spcBef>
              <a:buClr>
                <a:srgbClr val="000099"/>
              </a:buClr>
              <a:buFont typeface="Wingdings" pitchFamily="2" charset="2"/>
              <a:buChar char="ü"/>
            </a:pPr>
            <a:r>
              <a:rPr lang="en-US" altLang="ko-KR" sz="1600">
                <a:latin typeface="Arial" pitchFamily="34" charset="0"/>
                <a:ea typeface="돋움" pitchFamily="50" charset="-127"/>
              </a:rPr>
              <a:t>R3 : IF c3 AND c4 OR c5 THEN a3</a:t>
            </a:r>
          </a:p>
          <a:p>
            <a:pPr marL="342900" indent="-342900" algn="l" defTabSz="762000" latinLnBrk="0">
              <a:spcBef>
                <a:spcPct val="20000"/>
              </a:spcBef>
              <a:buClr>
                <a:srgbClr val="000099"/>
              </a:buClr>
              <a:buFont typeface="Wingdings" pitchFamily="2" charset="2"/>
              <a:buChar char="ü"/>
            </a:pPr>
            <a:r>
              <a:rPr lang="en-US" altLang="ko-KR" sz="1600">
                <a:latin typeface="Arial" pitchFamily="34" charset="0"/>
                <a:ea typeface="돋움" pitchFamily="50" charset="-127"/>
              </a:rPr>
              <a:t>R4 : IF a3 AND c6 THEN a4</a:t>
            </a:r>
          </a:p>
        </p:txBody>
      </p:sp>
      <p:grpSp>
        <p:nvGrpSpPr>
          <p:cNvPr id="145413" name="Group 5"/>
          <p:cNvGrpSpPr>
            <a:grpSpLocks/>
          </p:cNvGrpSpPr>
          <p:nvPr/>
        </p:nvGrpSpPr>
        <p:grpSpPr bwMode="auto">
          <a:xfrm>
            <a:off x="179388" y="3573463"/>
            <a:ext cx="4032250" cy="2592387"/>
            <a:chOff x="385" y="1933"/>
            <a:chExt cx="2223" cy="1541"/>
          </a:xfrm>
        </p:grpSpPr>
        <p:pic>
          <p:nvPicPr>
            <p:cNvPr id="145414" name="Picture 6"/>
            <p:cNvPicPr>
              <a:picLocks noChangeAspect="1" noChangeArrowheads="1"/>
            </p:cNvPicPr>
            <p:nvPr/>
          </p:nvPicPr>
          <p:blipFill>
            <a:blip r:embed="rId2" cstate="print">
              <a:lum bright="-30000" contrast="48000"/>
            </a:blip>
            <a:srcRect/>
            <a:stretch>
              <a:fillRect/>
            </a:stretch>
          </p:blipFill>
          <p:spPr bwMode="auto">
            <a:xfrm>
              <a:off x="431" y="1979"/>
              <a:ext cx="2177" cy="1495"/>
            </a:xfrm>
            <a:prstGeom prst="rect">
              <a:avLst/>
            </a:prstGeom>
            <a:noFill/>
            <a:ln>
              <a:noFill/>
            </a:ln>
            <a:effectLst/>
          </p:spPr>
        </p:pic>
        <p:sp>
          <p:nvSpPr>
            <p:cNvPr id="145415" name="Rectangle 7"/>
            <p:cNvSpPr>
              <a:spLocks noChangeArrowheads="1"/>
            </p:cNvSpPr>
            <p:nvPr/>
          </p:nvSpPr>
          <p:spPr bwMode="auto">
            <a:xfrm>
              <a:off x="385" y="1933"/>
              <a:ext cx="181" cy="137"/>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sp>
        <p:nvSpPr>
          <p:cNvPr id="145416" name="Rectangle 8"/>
          <p:cNvSpPr>
            <a:spLocks noChangeArrowheads="1"/>
          </p:cNvSpPr>
          <p:nvPr/>
        </p:nvSpPr>
        <p:spPr bwMode="auto">
          <a:xfrm>
            <a:off x="5287963" y="2392363"/>
            <a:ext cx="3413125" cy="792162"/>
          </a:xfrm>
          <a:prstGeom prst="rect">
            <a:avLst/>
          </a:prstGeom>
          <a:noFill/>
          <a:ln w="9525">
            <a:noFill/>
            <a:miter lim="800000"/>
            <a:headEnd/>
            <a:tailEnd/>
          </a:ln>
          <a:effectLst/>
        </p:spPr>
        <p:txBody>
          <a:bodyPr lIns="92075" tIns="46038" rIns="92075" bIns="46038"/>
          <a:lstStyle/>
          <a:p>
            <a:pPr marL="342900" indent="-342900" algn="l" defTabSz="762000">
              <a:lnSpc>
                <a:spcPct val="120000"/>
              </a:lnSpc>
              <a:buClr>
                <a:schemeClr val="accent2"/>
              </a:buClr>
              <a:buFont typeface="Wingdings" pitchFamily="2" charset="2"/>
              <a:buChar char="ü"/>
            </a:pPr>
            <a:r>
              <a:rPr lang="en-US" altLang="ko-KR" sz="1600">
                <a:latin typeface="Arial" pitchFamily="34" charset="0"/>
                <a:ea typeface="돋움" pitchFamily="50" charset="-127"/>
              </a:rPr>
              <a:t>R5 : IF a2 THEN c4</a:t>
            </a:r>
          </a:p>
          <a:p>
            <a:pPr marL="342900" indent="-342900" algn="l" defTabSz="762000">
              <a:lnSpc>
                <a:spcPct val="120000"/>
              </a:lnSpc>
              <a:buClr>
                <a:schemeClr val="accent2"/>
              </a:buClr>
              <a:buFont typeface="Wingdings" pitchFamily="2" charset="2"/>
              <a:buChar char="ü"/>
            </a:pPr>
            <a:r>
              <a:rPr lang="en-US" altLang="ko-KR" sz="1600">
                <a:latin typeface="Arial" pitchFamily="34" charset="0"/>
                <a:ea typeface="돋움" pitchFamily="50" charset="-127"/>
              </a:rPr>
              <a:t>R6 : IF a4 AND c6 THEN a3</a:t>
            </a:r>
          </a:p>
        </p:txBody>
      </p:sp>
      <p:sp>
        <p:nvSpPr>
          <p:cNvPr id="145417" name="Text Box 9"/>
          <p:cNvSpPr txBox="1">
            <a:spLocks noChangeArrowheads="1"/>
          </p:cNvSpPr>
          <p:nvPr/>
        </p:nvSpPr>
        <p:spPr bwMode="auto">
          <a:xfrm>
            <a:off x="6780213" y="2060575"/>
            <a:ext cx="504825" cy="519113"/>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2800" b="1">
                <a:latin typeface="Arial" pitchFamily="34" charset="0"/>
                <a:ea typeface="돋움" pitchFamily="50" charset="-127"/>
              </a:rPr>
              <a:t>+</a:t>
            </a:r>
          </a:p>
        </p:txBody>
      </p:sp>
      <p:pic>
        <p:nvPicPr>
          <p:cNvPr id="145418" name="Picture 10" descr="dynamic"/>
          <p:cNvPicPr>
            <a:picLocks noGrp="1" noChangeAspect="1" noChangeArrowheads="1"/>
          </p:cNvPicPr>
          <p:nvPr>
            <p:ph sz="half" idx="1"/>
          </p:nvPr>
        </p:nvPicPr>
        <p:blipFill>
          <a:blip r:embed="rId3" cstate="print">
            <a:lum bright="-30000" contrast="48000"/>
          </a:blip>
          <a:srcRect/>
          <a:stretch>
            <a:fillRect/>
          </a:stretch>
        </p:blipFill>
        <p:spPr>
          <a:xfrm>
            <a:off x="4859338" y="3381375"/>
            <a:ext cx="3898900" cy="2711450"/>
          </a:xfrm>
          <a:noFill/>
          <a:ln/>
        </p:spPr>
      </p:pic>
      <p:sp>
        <p:nvSpPr>
          <p:cNvPr id="145419" name="AutoShape 11"/>
          <p:cNvSpPr>
            <a:spLocks noChangeArrowheads="1"/>
          </p:cNvSpPr>
          <p:nvPr/>
        </p:nvSpPr>
        <p:spPr bwMode="auto">
          <a:xfrm>
            <a:off x="4140200" y="3957638"/>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45420" name="AutoShape 12"/>
          <p:cNvSpPr>
            <a:spLocks noChangeArrowheads="1"/>
          </p:cNvSpPr>
          <p:nvPr/>
        </p:nvSpPr>
        <p:spPr bwMode="auto">
          <a:xfrm>
            <a:off x="6805613" y="3446463"/>
            <a:ext cx="1943100" cy="1806575"/>
          </a:xfrm>
          <a:prstGeom prst="flowChartConnector">
            <a:avLst/>
          </a:prstGeom>
          <a:noFill/>
          <a:ln w="25400">
            <a:solidFill>
              <a:srgbClr val="FF0000"/>
            </a:solidFill>
            <a:prstDash val="sysDot"/>
            <a:round/>
            <a:headEnd/>
            <a:tailEnd/>
          </a:ln>
          <a:effectLst/>
        </p:spPr>
        <p:txBody>
          <a:bodyPr wrap="none" anchor="ctr"/>
          <a:lstStyle/>
          <a:p>
            <a:endParaRPr lang="en-US"/>
          </a:p>
        </p:txBody>
      </p:sp>
      <p:sp>
        <p:nvSpPr>
          <p:cNvPr id="145421" name="Rectangle 13"/>
          <p:cNvSpPr>
            <a:spLocks noChangeArrowheads="1"/>
          </p:cNvSpPr>
          <p:nvPr/>
        </p:nvSpPr>
        <p:spPr bwMode="auto">
          <a:xfrm>
            <a:off x="5275263" y="1303338"/>
            <a:ext cx="3544887" cy="1273175"/>
          </a:xfrm>
          <a:prstGeom prst="rect">
            <a:avLst/>
          </a:prstGeom>
          <a:noFill/>
          <a:ln w="9525">
            <a:noFill/>
            <a:miter lim="800000"/>
            <a:headEnd/>
            <a:tailEnd/>
          </a:ln>
          <a:effectLst/>
        </p:spPr>
        <p:txBody>
          <a:bodyPr lIns="92075" tIns="46038" rIns="92075" bIns="46038"/>
          <a:lstStyle/>
          <a:p>
            <a:pPr marL="342900" indent="-342900" algn="l" defTabSz="762000" latinLnBrk="0">
              <a:spcBef>
                <a:spcPct val="20000"/>
              </a:spcBef>
              <a:buClr>
                <a:srgbClr val="000099"/>
              </a:buClr>
              <a:buFont typeface="Wingdings" pitchFamily="2" charset="2"/>
              <a:buChar char="ü"/>
            </a:pPr>
            <a:r>
              <a:rPr lang="en-US" altLang="ko-KR" sz="1200">
                <a:latin typeface="Arial" pitchFamily="34" charset="0"/>
                <a:ea typeface="돋움" pitchFamily="50" charset="-127"/>
              </a:rPr>
              <a:t>R1 : IF c1 OR c2 THEN a1</a:t>
            </a:r>
          </a:p>
          <a:p>
            <a:pPr marL="342900" indent="-342900" algn="l" defTabSz="762000" latinLnBrk="0">
              <a:spcBef>
                <a:spcPct val="20000"/>
              </a:spcBef>
              <a:buClr>
                <a:srgbClr val="000099"/>
              </a:buClr>
              <a:buFont typeface="Wingdings" pitchFamily="2" charset="2"/>
              <a:buChar char="ü"/>
            </a:pPr>
            <a:r>
              <a:rPr lang="en-US" altLang="ko-KR" sz="1200">
                <a:latin typeface="Arial" pitchFamily="34" charset="0"/>
                <a:ea typeface="돋움" pitchFamily="50" charset="-127"/>
              </a:rPr>
              <a:t>R2 : IF c7 AND a1 THEN A2</a:t>
            </a:r>
          </a:p>
          <a:p>
            <a:pPr marL="342900" indent="-342900" algn="l" defTabSz="762000" latinLnBrk="0">
              <a:spcBef>
                <a:spcPct val="20000"/>
              </a:spcBef>
              <a:buClr>
                <a:srgbClr val="000099"/>
              </a:buClr>
              <a:buFont typeface="Wingdings" pitchFamily="2" charset="2"/>
              <a:buChar char="ü"/>
            </a:pPr>
            <a:r>
              <a:rPr lang="en-US" altLang="ko-KR" sz="1200">
                <a:latin typeface="Arial" pitchFamily="34" charset="0"/>
                <a:ea typeface="돋움" pitchFamily="50" charset="-127"/>
              </a:rPr>
              <a:t>R3 : IF c3 AND c4 OR c5 THEN a3</a:t>
            </a:r>
          </a:p>
          <a:p>
            <a:pPr marL="342900" indent="-342900" algn="l" defTabSz="762000" latinLnBrk="0">
              <a:spcBef>
                <a:spcPct val="20000"/>
              </a:spcBef>
              <a:buClr>
                <a:srgbClr val="000099"/>
              </a:buClr>
              <a:buFont typeface="Wingdings" pitchFamily="2" charset="2"/>
              <a:buChar char="ü"/>
            </a:pPr>
            <a:r>
              <a:rPr lang="en-US" altLang="ko-KR" sz="1200">
                <a:latin typeface="Arial" pitchFamily="34" charset="0"/>
                <a:ea typeface="돋움" pitchFamily="50" charset="-127"/>
              </a:rPr>
              <a:t>R4 : IF a3 AND c6 THEN a4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ko-KR"/>
              <a:t>Adjacency Matrix</a:t>
            </a:r>
          </a:p>
        </p:txBody>
      </p:sp>
      <p:graphicFrame>
        <p:nvGraphicFramePr>
          <p:cNvPr id="146435" name="Group 3"/>
          <p:cNvGraphicFramePr>
            <a:graphicFrameLocks noGrp="1"/>
          </p:cNvGraphicFramePr>
          <p:nvPr/>
        </p:nvGraphicFramePr>
        <p:xfrm>
          <a:off x="1474788" y="1412875"/>
          <a:ext cx="6553200" cy="1295400"/>
        </p:xfrm>
        <a:graphic>
          <a:graphicData uri="http://schemas.openxmlformats.org/drawingml/2006/table">
            <a:tbl>
              <a:tblPr/>
              <a:tblGrid>
                <a:gridCol w="6553200"/>
              </a:tblGrid>
              <a:tr h="1295400">
                <a:tc>
                  <a:txBody>
                    <a:bodyPr/>
                    <a:lstStyle/>
                    <a:p>
                      <a:pPr marL="0" marR="0" lvl="0" indent="0" algn="l" defTabSz="914400" rtl="0" eaLnBrk="1" fontAlgn="base" latinLnBrk="1" hangingPunct="1">
                        <a:lnSpc>
                          <a:spcPct val="70000"/>
                        </a:lnSpc>
                        <a:spcBef>
                          <a:spcPct val="0"/>
                        </a:spcBef>
                        <a:spcAft>
                          <a:spcPct val="0"/>
                        </a:spcAft>
                        <a:buClrTx/>
                        <a:buSzTx/>
                        <a:buFontTx/>
                        <a:buNone/>
                        <a:tabLst/>
                      </a:pPr>
                      <a:r>
                        <a:rPr kumimoji="1" lang="en-US" altLang="ko-KR" sz="2400" b="0" i="0" u="none" strike="noStrike" cap="none" normalizeH="0" baseline="0" smtClean="0">
                          <a:ln>
                            <a:noFill/>
                          </a:ln>
                          <a:solidFill>
                            <a:schemeClr val="tx1"/>
                          </a:solidFill>
                          <a:effectLst/>
                          <a:latin typeface="굴림" pitchFamily="50" charset="-127"/>
                          <a:ea typeface="굴림" pitchFamily="50" charset="-127"/>
                        </a:rPr>
                        <a:t> </a:t>
                      </a:r>
                    </a:p>
                    <a:p>
                      <a:pPr marL="0" marR="0" lvl="0" indent="0" algn="l" defTabSz="914400" rtl="0" eaLnBrk="1" fontAlgn="base" latinLnBrk="1" hangingPunct="1">
                        <a:lnSpc>
                          <a:spcPct val="70000"/>
                        </a:lnSpc>
                        <a:spcBef>
                          <a:spcPct val="0"/>
                        </a:spcBef>
                        <a:spcAft>
                          <a:spcPct val="0"/>
                        </a:spcAft>
                        <a:buClrTx/>
                        <a:buSzTx/>
                        <a:buFontTx/>
                        <a:buNone/>
                        <a:tabLst/>
                      </a:pPr>
                      <a:r>
                        <a:rPr kumimoji="1" lang="en-US" altLang="ko-KR" sz="2400" b="0" i="0" u="none" strike="noStrike" cap="none" normalizeH="0" baseline="0" smtClean="0">
                          <a:ln>
                            <a:noFill/>
                          </a:ln>
                          <a:solidFill>
                            <a:schemeClr val="tx1"/>
                          </a:solidFill>
                          <a:effectLst/>
                          <a:latin typeface="굴림" pitchFamily="50" charset="-127"/>
                          <a:ea typeface="굴림" pitchFamily="50" charset="-127"/>
                        </a:rPr>
                        <a:t>b</a:t>
                      </a:r>
                      <a:r>
                        <a:rPr kumimoji="1" lang="en-US" altLang="ko-KR" sz="2400" b="0" i="0" u="none" strike="noStrike" cap="none" normalizeH="0" baseline="-25000" smtClean="0">
                          <a:ln>
                            <a:noFill/>
                          </a:ln>
                          <a:solidFill>
                            <a:schemeClr val="tx1"/>
                          </a:solidFill>
                          <a:effectLst/>
                          <a:latin typeface="굴림" pitchFamily="50" charset="-127"/>
                          <a:ea typeface="굴림" pitchFamily="50" charset="-127"/>
                        </a:rPr>
                        <a:t>ij</a:t>
                      </a:r>
                      <a:r>
                        <a:rPr kumimoji="1" lang="en-US" altLang="ko-KR" sz="2400" b="0" i="0" u="none" strike="noStrike" cap="none" normalizeH="0" baseline="0" smtClean="0">
                          <a:ln>
                            <a:noFill/>
                          </a:ln>
                          <a:solidFill>
                            <a:schemeClr val="tx1"/>
                          </a:solidFill>
                          <a:effectLst/>
                          <a:latin typeface="굴림" pitchFamily="50" charset="-127"/>
                          <a:ea typeface="굴림" pitchFamily="50" charset="-127"/>
                        </a:rPr>
                        <a:t> = </a:t>
                      </a:r>
                      <a:endParaRPr kumimoji="1" lang="en-US" altLang="ko-KR" sz="2400" b="0" i="0" u="none" strike="noStrike" cap="none" normalizeH="0" baseline="-25000" smtClean="0">
                        <a:ln>
                          <a:noFill/>
                        </a:ln>
                        <a:solidFill>
                          <a:schemeClr val="tx1"/>
                        </a:solidFill>
                        <a:effectLst/>
                        <a:latin typeface="굴림" pitchFamily="50" charset="-127"/>
                        <a:ea typeface="굴림" pitchFamily="50" charset="-127"/>
                      </a:endParaRPr>
                    </a:p>
                  </a:txBody>
                  <a:tcPr marL="90000" marR="90000" marT="46800" marB="46800" horzOverflow="overflow">
                    <a:lnL cap="flat">
                      <a:noFill/>
                    </a:lnL>
                    <a:lnR cap="flat">
                      <a:noFill/>
                    </a:lnR>
                    <a:lnT cap="flat">
                      <a:noFill/>
                    </a:lnT>
                    <a:lnB cap="flat">
                      <a:noFill/>
                    </a:lnB>
                    <a:lnTlToBr>
                      <a:noFill/>
                    </a:lnTlToBr>
                    <a:lnBlToTr>
                      <a:noFill/>
                    </a:lnBlToTr>
                    <a:noFill/>
                  </a:tcPr>
                </a:tc>
              </a:tr>
            </a:tbl>
          </a:graphicData>
        </a:graphic>
      </p:graphicFrame>
      <p:sp>
        <p:nvSpPr>
          <p:cNvPr id="146441" name="AutoShape 9"/>
          <p:cNvSpPr>
            <a:spLocks/>
          </p:cNvSpPr>
          <p:nvPr/>
        </p:nvSpPr>
        <p:spPr bwMode="auto">
          <a:xfrm>
            <a:off x="2201863" y="1477963"/>
            <a:ext cx="76200" cy="990600"/>
          </a:xfrm>
          <a:prstGeom prst="leftBrace">
            <a:avLst>
              <a:gd name="adj1" fmla="val 108333"/>
              <a:gd name="adj2" fmla="val 50000"/>
            </a:avLst>
          </a:prstGeom>
          <a:noFill/>
          <a:ln w="9525">
            <a:solidFill>
              <a:schemeClr val="tx1"/>
            </a:solidFill>
            <a:round/>
            <a:headEnd/>
            <a:tailEnd/>
          </a:ln>
          <a:effectLst/>
        </p:spPr>
        <p:txBody>
          <a:bodyPr wrap="none" anchor="ctr"/>
          <a:lstStyle/>
          <a:p>
            <a:endParaRPr lang="en-US"/>
          </a:p>
        </p:txBody>
      </p:sp>
      <p:sp>
        <p:nvSpPr>
          <p:cNvPr id="146442" name="Text Box 10"/>
          <p:cNvSpPr txBox="1">
            <a:spLocks noChangeArrowheads="1"/>
          </p:cNvSpPr>
          <p:nvPr/>
        </p:nvSpPr>
        <p:spPr bwMode="auto">
          <a:xfrm>
            <a:off x="2341563" y="1485900"/>
            <a:ext cx="5715000" cy="914400"/>
          </a:xfrm>
          <a:prstGeom prst="rect">
            <a:avLst/>
          </a:prstGeom>
          <a:noFill/>
          <a:ln w="9525">
            <a:noFill/>
            <a:miter lim="800000"/>
            <a:headEnd/>
            <a:tailEnd/>
          </a:ln>
          <a:effectLst/>
        </p:spPr>
        <p:txBody>
          <a:bodyPr>
            <a:spAutoFit/>
          </a:bodyPr>
          <a:lstStyle/>
          <a:p>
            <a:pPr algn="l" eaLnBrk="0" latinLnBrk="0" hangingPunct="0">
              <a:lnSpc>
                <a:spcPct val="110000"/>
              </a:lnSpc>
              <a:spcBef>
                <a:spcPct val="50000"/>
              </a:spcBef>
              <a:buFont typeface="Wingdings" pitchFamily="2" charset="2"/>
              <a:buNone/>
            </a:pPr>
            <a:r>
              <a:rPr kumimoji="0" lang="en-US" altLang="ko-KR" sz="2000">
                <a:latin typeface="Times New Roman" pitchFamily="18" charset="0"/>
              </a:rPr>
              <a:t>+ : if A(R</a:t>
            </a:r>
            <a:r>
              <a:rPr kumimoji="0" lang="en-US" altLang="ko-KR" sz="2000" baseline="-25000">
                <a:latin typeface="Times New Roman" pitchFamily="18" charset="0"/>
              </a:rPr>
              <a:t>i</a:t>
            </a:r>
            <a:r>
              <a:rPr kumimoji="0" lang="en-US" altLang="ko-KR" sz="2000">
                <a:latin typeface="Times New Roman" pitchFamily="18" charset="0"/>
              </a:rPr>
              <a:t>) ⊆ C(R</a:t>
            </a:r>
            <a:r>
              <a:rPr kumimoji="0" lang="en-US" altLang="ko-KR" sz="2000" baseline="-25000">
                <a:latin typeface="Times New Roman" pitchFamily="18" charset="0"/>
              </a:rPr>
              <a:t>j</a:t>
            </a:r>
            <a:r>
              <a:rPr kumimoji="0" lang="en-US" altLang="ko-KR" sz="2000">
                <a:latin typeface="Times New Roman" pitchFamily="18" charset="0"/>
              </a:rPr>
              <a:t>)</a:t>
            </a:r>
          </a:p>
          <a:p>
            <a:pPr algn="l" eaLnBrk="0" latinLnBrk="0" hangingPunct="0">
              <a:lnSpc>
                <a:spcPct val="110000"/>
              </a:lnSpc>
              <a:spcBef>
                <a:spcPct val="50000"/>
              </a:spcBef>
              <a:buFont typeface="Wingdings" pitchFamily="2" charset="2"/>
              <a:buNone/>
            </a:pPr>
            <a:r>
              <a:rPr kumimoji="0" lang="en-US" altLang="ko-KR" sz="2000">
                <a:latin typeface="Times New Roman" pitchFamily="18" charset="0"/>
              </a:rPr>
              <a:t>0 : no relationship between rules R</a:t>
            </a:r>
            <a:r>
              <a:rPr kumimoji="0" lang="en-US" altLang="ko-KR" sz="2000" baseline="-25000">
                <a:latin typeface="Times New Roman" pitchFamily="18" charset="0"/>
              </a:rPr>
              <a:t>i</a:t>
            </a:r>
            <a:r>
              <a:rPr kumimoji="0" lang="en-US" altLang="ko-KR" sz="2000">
                <a:latin typeface="Times New Roman" pitchFamily="18" charset="0"/>
              </a:rPr>
              <a:t> and R</a:t>
            </a:r>
            <a:r>
              <a:rPr kumimoji="0" lang="en-US" altLang="ko-KR" sz="2000" baseline="-25000">
                <a:latin typeface="Times New Roman" pitchFamily="18" charset="0"/>
              </a:rPr>
              <a:t>j</a:t>
            </a:r>
            <a:r>
              <a:rPr kumimoji="0" lang="en-US" altLang="ko-KR" sz="2000">
                <a:latin typeface="Times New Roman" pitchFamily="18" charset="0"/>
              </a:rPr>
              <a:t> exists</a:t>
            </a:r>
          </a:p>
        </p:txBody>
      </p:sp>
      <p:grpSp>
        <p:nvGrpSpPr>
          <p:cNvPr id="146443" name="Group 11"/>
          <p:cNvGrpSpPr>
            <a:grpSpLocks/>
          </p:cNvGrpSpPr>
          <p:nvPr/>
        </p:nvGrpSpPr>
        <p:grpSpPr bwMode="auto">
          <a:xfrm>
            <a:off x="468313" y="2852738"/>
            <a:ext cx="4076700" cy="2800350"/>
            <a:chOff x="385" y="1933"/>
            <a:chExt cx="2223" cy="1541"/>
          </a:xfrm>
        </p:grpSpPr>
        <p:pic>
          <p:nvPicPr>
            <p:cNvPr id="146444" name="Picture 12"/>
            <p:cNvPicPr>
              <a:picLocks noChangeAspect="1" noChangeArrowheads="1"/>
            </p:cNvPicPr>
            <p:nvPr/>
          </p:nvPicPr>
          <p:blipFill>
            <a:blip r:embed="rId2" cstate="print">
              <a:lum bright="-30000" contrast="48000"/>
            </a:blip>
            <a:srcRect/>
            <a:stretch>
              <a:fillRect/>
            </a:stretch>
          </p:blipFill>
          <p:spPr bwMode="auto">
            <a:xfrm>
              <a:off x="431" y="1979"/>
              <a:ext cx="2177" cy="1495"/>
            </a:xfrm>
            <a:prstGeom prst="rect">
              <a:avLst/>
            </a:prstGeom>
            <a:noFill/>
            <a:ln>
              <a:noFill/>
            </a:ln>
            <a:effectLst/>
          </p:spPr>
        </p:pic>
        <p:sp>
          <p:nvSpPr>
            <p:cNvPr id="146445" name="Rectangle 13"/>
            <p:cNvSpPr>
              <a:spLocks noChangeArrowheads="1"/>
            </p:cNvSpPr>
            <p:nvPr/>
          </p:nvSpPr>
          <p:spPr bwMode="auto">
            <a:xfrm>
              <a:off x="385" y="1933"/>
              <a:ext cx="181" cy="137"/>
            </a:xfrm>
            <a:prstGeom prst="rect">
              <a:avLst/>
            </a:prstGeom>
            <a:solidFill>
              <a:schemeClr val="bg1"/>
            </a:solidFill>
            <a:ln w="9525">
              <a:noFill/>
              <a:miter lim="800000"/>
              <a:headEnd/>
              <a:tailEnd/>
            </a:ln>
            <a:effectLst/>
          </p:spPr>
          <p:txBody>
            <a:bodyPr wrap="none" lIns="93600" tIns="46800" rIns="93600" bIns="46800" anchor="ctr">
              <a:spAutoFit/>
            </a:bodyPr>
            <a:lstStyle/>
            <a:p>
              <a:endParaRPr lang="en-US"/>
            </a:p>
          </p:txBody>
        </p:sp>
      </p:grpSp>
      <p:pic>
        <p:nvPicPr>
          <p:cNvPr id="146446" name="Picture 14"/>
          <p:cNvPicPr>
            <a:picLocks noGrp="1" noChangeAspect="1" noChangeArrowheads="1"/>
          </p:cNvPicPr>
          <p:nvPr>
            <p:ph sz="half" idx="1"/>
          </p:nvPr>
        </p:nvPicPr>
        <p:blipFill>
          <a:blip r:embed="rId3" cstate="print">
            <a:lum bright="-30000" contrast="48000"/>
          </a:blip>
          <a:srcRect/>
          <a:stretch>
            <a:fillRect/>
          </a:stretch>
        </p:blipFill>
        <p:spPr>
          <a:xfrm>
            <a:off x="6227763" y="3787775"/>
            <a:ext cx="2114550" cy="1647825"/>
          </a:xfrm>
          <a:noFill/>
          <a:ln/>
        </p:spPr>
      </p:pic>
      <p:sp>
        <p:nvSpPr>
          <p:cNvPr id="146447" name="AutoShape 15"/>
          <p:cNvSpPr>
            <a:spLocks noChangeArrowheads="1"/>
          </p:cNvSpPr>
          <p:nvPr/>
        </p:nvSpPr>
        <p:spPr bwMode="auto">
          <a:xfrm>
            <a:off x="5003800" y="4221163"/>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46448" name="Rectangle 16"/>
          <p:cNvSpPr>
            <a:spLocks noChangeArrowheads="1"/>
          </p:cNvSpPr>
          <p:nvPr/>
        </p:nvSpPr>
        <p:spPr bwMode="auto">
          <a:xfrm>
            <a:off x="5938838" y="3500438"/>
            <a:ext cx="2881312" cy="2305050"/>
          </a:xfrm>
          <a:prstGeom prst="rect">
            <a:avLst/>
          </a:prstGeom>
          <a:noFill/>
          <a:ln w="25400">
            <a:solidFill>
              <a:srgbClr val="3366FF"/>
            </a:solidFill>
            <a:miter lim="800000"/>
            <a:headEnd/>
            <a:tailEnd/>
          </a:ln>
          <a:effectLst/>
        </p:spPr>
        <p:txBody>
          <a:bodyPr wrap="none" lIns="93600" tIns="46800" rIns="93600" bIns="46800" anchor="ctr">
            <a:spAutoFit/>
          </a:bodyPr>
          <a:lstStyle/>
          <a:p>
            <a:endParaRPr lang="en-US"/>
          </a:p>
        </p:txBody>
      </p:sp>
      <p:sp>
        <p:nvSpPr>
          <p:cNvPr id="146449" name="Rectangle 17"/>
          <p:cNvSpPr>
            <a:spLocks noChangeArrowheads="1"/>
          </p:cNvSpPr>
          <p:nvPr/>
        </p:nvSpPr>
        <p:spPr bwMode="auto">
          <a:xfrm>
            <a:off x="5834063" y="2724150"/>
            <a:ext cx="1800225" cy="671513"/>
          </a:xfrm>
          <a:prstGeom prst="rect">
            <a:avLst/>
          </a:prstGeom>
          <a:noFill/>
          <a:ln w="9525">
            <a:noFill/>
            <a:miter lim="800000"/>
            <a:headEnd/>
            <a:tailEnd/>
          </a:ln>
          <a:effectLst/>
        </p:spPr>
        <p:txBody>
          <a:bodyPr lIns="93600" tIns="46800" rIns="93600" bIns="46800">
            <a:spAutoFit/>
          </a:bodyPr>
          <a:lstStyle/>
          <a:p>
            <a:pPr algn="l" latinLnBrk="0">
              <a:lnSpc>
                <a:spcPct val="190000"/>
              </a:lnSpc>
              <a:spcBef>
                <a:spcPct val="20000"/>
              </a:spcBef>
              <a:buClr>
                <a:srgbClr val="000099"/>
              </a:buClr>
              <a:buFont typeface="Wingdings" pitchFamily="2" charset="2"/>
              <a:buChar char="v"/>
            </a:pPr>
            <a:r>
              <a:rPr lang="en-US" altLang="ko-KR" sz="2000" b="1">
                <a:solidFill>
                  <a:schemeClr val="accent2"/>
                </a:solidFill>
                <a:latin typeface="Arial" pitchFamily="34" charset="0"/>
                <a:ea typeface="돋움" pitchFamily="50" charset="-127"/>
              </a:rPr>
              <a:t> Example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a:ln/>
        </p:spPr>
        <p:txBody>
          <a:bodyPr/>
          <a:lstStyle/>
          <a:p>
            <a:pPr marL="685800" indent="-685800">
              <a:lnSpc>
                <a:spcPct val="70000"/>
              </a:lnSpc>
            </a:pPr>
            <a:r>
              <a:rPr lang="en-US" altLang="ko-KR"/>
              <a:t>Inference (Dynamic) Anomalies</a:t>
            </a:r>
          </a:p>
        </p:txBody>
      </p:sp>
      <p:pic>
        <p:nvPicPr>
          <p:cNvPr id="147459" name="Picture 3" descr="dynamic"/>
          <p:cNvPicPr>
            <a:picLocks noGrp="1" noChangeAspect="1" noChangeArrowheads="1"/>
          </p:cNvPicPr>
          <p:nvPr>
            <p:ph idx="1"/>
          </p:nvPr>
        </p:nvPicPr>
        <p:blipFill>
          <a:blip r:embed="rId2" cstate="print">
            <a:lum bright="-30000" contrast="54000"/>
          </a:blip>
          <a:srcRect/>
          <a:stretch>
            <a:fillRect/>
          </a:stretch>
        </p:blipFill>
        <p:spPr>
          <a:xfrm>
            <a:off x="107950" y="1196975"/>
            <a:ext cx="1439863" cy="1001713"/>
          </a:xfrm>
          <a:noFill/>
          <a:ln w="15875">
            <a:solidFill>
              <a:srgbClr val="969696"/>
            </a:solidFill>
          </a:ln>
        </p:spPr>
      </p:pic>
      <p:pic>
        <p:nvPicPr>
          <p:cNvPr id="147460" name="Picture 4" descr="a1"/>
          <p:cNvPicPr>
            <a:picLocks noChangeAspect="1" noChangeArrowheads="1"/>
          </p:cNvPicPr>
          <p:nvPr/>
        </p:nvPicPr>
        <p:blipFill>
          <a:blip r:embed="rId3" cstate="print">
            <a:lum bright="-30000" contrast="54000"/>
          </a:blip>
          <a:srcRect/>
          <a:stretch>
            <a:fillRect/>
          </a:stretch>
        </p:blipFill>
        <p:spPr bwMode="auto">
          <a:xfrm>
            <a:off x="539750" y="2349500"/>
            <a:ext cx="2990850" cy="2095500"/>
          </a:xfrm>
          <a:prstGeom prst="rect">
            <a:avLst/>
          </a:prstGeom>
          <a:noFill/>
          <a:ln w="12700">
            <a:noFill/>
            <a:miter lim="800000"/>
            <a:headEnd/>
            <a:tailEnd/>
          </a:ln>
        </p:spPr>
      </p:pic>
      <p:pic>
        <p:nvPicPr>
          <p:cNvPr id="147461" name="Picture 5" descr="a2"/>
          <p:cNvPicPr>
            <a:picLocks noChangeAspect="1" noChangeArrowheads="1"/>
          </p:cNvPicPr>
          <p:nvPr/>
        </p:nvPicPr>
        <p:blipFill>
          <a:blip r:embed="rId4" cstate="print">
            <a:lum bright="-30000" contrast="54000"/>
          </a:blip>
          <a:srcRect/>
          <a:stretch>
            <a:fillRect/>
          </a:stretch>
        </p:blipFill>
        <p:spPr bwMode="auto">
          <a:xfrm>
            <a:off x="5294313" y="2276475"/>
            <a:ext cx="2990850" cy="2152650"/>
          </a:xfrm>
          <a:prstGeom prst="rect">
            <a:avLst/>
          </a:prstGeom>
          <a:noFill/>
        </p:spPr>
      </p:pic>
      <p:sp>
        <p:nvSpPr>
          <p:cNvPr id="147462" name="AutoShape 6"/>
          <p:cNvSpPr>
            <a:spLocks noChangeArrowheads="1"/>
          </p:cNvSpPr>
          <p:nvPr/>
        </p:nvSpPr>
        <p:spPr bwMode="auto">
          <a:xfrm>
            <a:off x="4211638" y="3141663"/>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47463" name="Rectangle 7"/>
          <p:cNvSpPr>
            <a:spLocks noChangeArrowheads="1"/>
          </p:cNvSpPr>
          <p:nvPr/>
        </p:nvSpPr>
        <p:spPr bwMode="auto">
          <a:xfrm>
            <a:off x="3671888" y="4975225"/>
            <a:ext cx="5472112" cy="1439863"/>
          </a:xfrm>
          <a:prstGeom prst="rect">
            <a:avLst/>
          </a:prstGeom>
          <a:noFill/>
          <a:ln w="9525">
            <a:noFill/>
            <a:miter lim="800000"/>
            <a:headEnd/>
            <a:tailEnd/>
          </a:ln>
          <a:effectLst/>
        </p:spPr>
        <p:txBody>
          <a:bodyPr lIns="92075" tIns="46038" rIns="92075" bIns="46038"/>
          <a:lstStyle/>
          <a:p>
            <a:pPr marL="342900" indent="-342900" algn="l" defTabSz="762000" latinLnBrk="0">
              <a:lnSpc>
                <a:spcPct val="120000"/>
              </a:lnSpc>
              <a:spcBef>
                <a:spcPct val="20000"/>
              </a:spcBef>
              <a:buClr>
                <a:srgbClr val="000099"/>
              </a:buClr>
              <a:buFont typeface="Wingdings" pitchFamily="2" charset="2"/>
              <a:buChar char="n"/>
            </a:pPr>
            <a:r>
              <a:rPr lang="en-US" altLang="ko-KR" sz="1600" u="sng">
                <a:latin typeface="Arial" pitchFamily="34" charset="0"/>
                <a:ea typeface="돋움" pitchFamily="50" charset="-127"/>
              </a:rPr>
              <a:t>The  order in which the production rules</a:t>
            </a:r>
            <a:r>
              <a:rPr lang="en-US" altLang="ko-KR" sz="1600">
                <a:latin typeface="Arial" pitchFamily="34" charset="0"/>
                <a:ea typeface="돋움" pitchFamily="50" charset="-127"/>
              </a:rPr>
              <a:t> can be fired is R1, R2, R5, R3, R4</a:t>
            </a:r>
          </a:p>
          <a:p>
            <a:pPr marL="342900" indent="-342900" algn="l" defTabSz="762000" latinLnBrk="0">
              <a:lnSpc>
                <a:spcPct val="120000"/>
              </a:lnSpc>
              <a:spcBef>
                <a:spcPct val="20000"/>
              </a:spcBef>
              <a:buClr>
                <a:srgbClr val="000099"/>
              </a:buClr>
              <a:buFont typeface="Wingdings" pitchFamily="2" charset="2"/>
              <a:buChar char="n"/>
            </a:pPr>
            <a:r>
              <a:rPr lang="en-US" altLang="ko-KR" sz="1600">
                <a:latin typeface="Arial" pitchFamily="34" charset="0"/>
                <a:ea typeface="돋움" pitchFamily="50" charset="-127"/>
              </a:rPr>
              <a:t>The element (R4, R6) in the </a:t>
            </a:r>
            <a:r>
              <a:rPr lang="en-US" altLang="ko-KR" sz="1600" u="sng">
                <a:latin typeface="Arial" pitchFamily="34" charset="0"/>
                <a:ea typeface="돋움" pitchFamily="50" charset="-127"/>
              </a:rPr>
              <a:t>upper diagonal indicates that there  exists a cycle</a:t>
            </a:r>
            <a:r>
              <a:rPr lang="en-US" altLang="ko-KR" sz="1600">
                <a:latin typeface="Arial" pitchFamily="34" charset="0"/>
                <a:ea typeface="돋움" pitchFamily="50" charset="-127"/>
              </a:rPr>
              <a:t> between rules R4 and R6</a:t>
            </a:r>
          </a:p>
        </p:txBody>
      </p:sp>
      <p:sp>
        <p:nvSpPr>
          <p:cNvPr id="147464" name="AutoShape 8"/>
          <p:cNvSpPr>
            <a:spLocks noChangeArrowheads="1"/>
          </p:cNvSpPr>
          <p:nvPr/>
        </p:nvSpPr>
        <p:spPr bwMode="auto">
          <a:xfrm rot="5232808">
            <a:off x="6587332" y="4364831"/>
            <a:ext cx="431800" cy="719137"/>
          </a:xfrm>
          <a:prstGeom prst="notchedRightArrow">
            <a:avLst>
              <a:gd name="adj1" fmla="val 50000"/>
              <a:gd name="adj2" fmla="val 25000"/>
            </a:avLst>
          </a:prstGeom>
          <a:gradFill rotWithShape="1">
            <a:gsLst>
              <a:gs pos="0">
                <a:schemeClr val="bg2">
                  <a:gamma/>
                  <a:shade val="50980"/>
                  <a:invGamma/>
                </a:schemeClr>
              </a:gs>
              <a:gs pos="50000">
                <a:schemeClr val="bg2"/>
              </a:gs>
              <a:gs pos="100000">
                <a:schemeClr val="bg2">
                  <a:gamma/>
                  <a:shade val="50980"/>
                  <a:invGamma/>
                </a:schemeClr>
              </a:gs>
            </a:gsLst>
            <a:lin ang="5400000" scaled="1"/>
          </a:gradFill>
          <a:ln w="9525">
            <a:noFill/>
            <a:miter lim="800000"/>
            <a:headEnd/>
            <a:tailEnd/>
          </a:ln>
          <a:effectLst/>
        </p:spPr>
        <p:txBody>
          <a:bodyPr wrap="none" lIns="93600" tIns="46800" rIns="93600" bIns="46800" anchor="ctr">
            <a:spAutoFit/>
          </a:bodyPr>
          <a:lstStyle/>
          <a:p>
            <a:endParaRPr lang="en-US"/>
          </a:p>
        </p:txBody>
      </p:sp>
      <p:sp>
        <p:nvSpPr>
          <p:cNvPr id="147465" name="Text Box 9"/>
          <p:cNvSpPr txBox="1">
            <a:spLocks noChangeArrowheads="1"/>
          </p:cNvSpPr>
          <p:nvPr/>
        </p:nvSpPr>
        <p:spPr bwMode="auto">
          <a:xfrm>
            <a:off x="3636963" y="3860800"/>
            <a:ext cx="1511300" cy="603250"/>
          </a:xfrm>
          <a:prstGeom prst="rect">
            <a:avLst/>
          </a:prstGeom>
          <a:noFill/>
          <a:ln w="9525">
            <a:noFill/>
            <a:miter lim="800000"/>
            <a:headEnd/>
            <a:tailEnd/>
          </a:ln>
          <a:effectLst/>
        </p:spPr>
        <p:txBody>
          <a:bodyPr lIns="93600" tIns="46800" rIns="93600" bIns="46800">
            <a:spAutoFit/>
          </a:bodyPr>
          <a:lstStyle/>
          <a:p>
            <a:pPr latinLnBrk="0">
              <a:lnSpc>
                <a:spcPct val="120000"/>
              </a:lnSpc>
              <a:spcBef>
                <a:spcPct val="50000"/>
              </a:spcBef>
              <a:buFont typeface="Symbol" pitchFamily="18" charset="2"/>
              <a:buNone/>
            </a:pPr>
            <a:r>
              <a:rPr lang="en-US" altLang="ko-KR" sz="1400">
                <a:latin typeface="Arial" pitchFamily="34" charset="0"/>
                <a:ea typeface="돋움" pitchFamily="50" charset="-127"/>
              </a:rPr>
              <a:t>Triangularization algorithm</a:t>
            </a:r>
          </a:p>
        </p:txBody>
      </p:sp>
      <p:sp>
        <p:nvSpPr>
          <p:cNvPr id="147466" name="AutoShape 10"/>
          <p:cNvSpPr>
            <a:spLocks noChangeArrowheads="1"/>
          </p:cNvSpPr>
          <p:nvPr/>
        </p:nvSpPr>
        <p:spPr bwMode="auto">
          <a:xfrm>
            <a:off x="7759700" y="3716338"/>
            <a:ext cx="290513" cy="311150"/>
          </a:xfrm>
          <a:prstGeom prst="flowChartConnector">
            <a:avLst/>
          </a:prstGeom>
          <a:noFill/>
          <a:ln w="25400">
            <a:solidFill>
              <a:srgbClr val="FF0000"/>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p>
        </p:txBody>
      </p:sp>
      <p:sp>
        <p:nvSpPr>
          <p:cNvPr id="66563" name="Rectangle 3"/>
          <p:cNvSpPr>
            <a:spLocks noGrp="1" noChangeArrowheads="1"/>
          </p:cNvSpPr>
          <p:nvPr>
            <p:ph type="body" idx="1"/>
          </p:nvPr>
        </p:nvSpPr>
        <p:spPr/>
        <p:txBody>
          <a:bodyPr/>
          <a:lstStyle/>
          <a:p>
            <a:r>
              <a:rPr lang="en-US" altLang="ko-KR" sz="2000" b="1"/>
              <a:t>Four approaches</a:t>
            </a:r>
            <a:r>
              <a:rPr lang="en-US" altLang="ko-KR" sz="2000"/>
              <a:t> </a:t>
            </a:r>
          </a:p>
          <a:p>
            <a:pPr lvl="1"/>
            <a:r>
              <a:rPr lang="en-US" altLang="ko-KR" sz="2000"/>
              <a:t>Bayesian approach, Certainty factor, Dempster-Sharper theory of evidence, Fuzzy Sets and Fuzzy logics</a:t>
            </a:r>
          </a:p>
          <a:p>
            <a:r>
              <a:rPr lang="en-US" altLang="ko-KR" sz="2000">
                <a:solidFill>
                  <a:srgbClr val="3399FF"/>
                </a:solidFill>
              </a:rPr>
              <a:t>Certainty Factor</a:t>
            </a:r>
            <a:r>
              <a:rPr lang="en-US" altLang="ko-KR">
                <a:solidFill>
                  <a:srgbClr val="3399FF"/>
                </a:solidFill>
              </a:rPr>
              <a:t>  </a:t>
            </a:r>
            <a:r>
              <a:rPr lang="en-US" altLang="ko-KR" sz="2000"/>
              <a:t>Varies slightly in its implementation</a:t>
            </a:r>
            <a:endParaRPr lang="en-US" altLang="ko-KR"/>
          </a:p>
          <a:p>
            <a:endParaRPr lang="en-US" altLang="ko-KR"/>
          </a:p>
          <a:p>
            <a:endParaRPr lang="en-US" altLang="ko-KR" sz="2000"/>
          </a:p>
          <a:p>
            <a:r>
              <a:rPr lang="en-US" altLang="ko-KR" sz="2000"/>
              <a:t>Certainty factor </a:t>
            </a:r>
            <a:r>
              <a:rPr lang="en-US" altLang="ko-KR" sz="2000" i="1"/>
              <a:t>c</a:t>
            </a:r>
            <a:r>
              <a:rPr lang="en-US" altLang="ko-KR" sz="2000"/>
              <a:t> ∈ (0, 1)</a:t>
            </a:r>
          </a:p>
          <a:p>
            <a:r>
              <a:rPr lang="en-US" altLang="ko-KR" sz="2000"/>
              <a:t>The formulas for calculating certainty factors</a:t>
            </a:r>
          </a:p>
          <a:p>
            <a:pPr lvl="1"/>
            <a:r>
              <a:rPr lang="en-US" altLang="ko-KR" sz="2000"/>
              <a:t>Rule 1</a:t>
            </a:r>
          </a:p>
        </p:txBody>
      </p:sp>
      <p:sp>
        <p:nvSpPr>
          <p:cNvPr id="66564" name="Rectangle 4"/>
          <p:cNvSpPr>
            <a:spLocks noChangeArrowheads="1"/>
          </p:cNvSpPr>
          <p:nvPr/>
        </p:nvSpPr>
        <p:spPr bwMode="auto">
          <a:xfrm>
            <a:off x="2195513" y="3068638"/>
            <a:ext cx="4968875" cy="576262"/>
          </a:xfrm>
          <a:prstGeom prst="rect">
            <a:avLst/>
          </a:prstGeom>
          <a:noFill/>
          <a:ln w="9525" algn="ctr">
            <a:solidFill>
              <a:schemeClr val="tx1"/>
            </a:solidFill>
            <a:miter lim="800000"/>
            <a:headEnd/>
            <a:tailEnd/>
          </a:ln>
          <a:effectLst/>
        </p:spPr>
        <p:txBody>
          <a:bodyPr wrap="none" anchor="ctr"/>
          <a:lstStyle/>
          <a:p>
            <a:pPr algn="l"/>
            <a:r>
              <a:rPr lang="en-US" altLang="ko-KR"/>
              <a:t>	 IF	EVIDENCE</a:t>
            </a:r>
          </a:p>
          <a:p>
            <a:pPr algn="l"/>
            <a:r>
              <a:rPr lang="en-US" altLang="ko-KR"/>
              <a:t>	THEN	HYPOTHESYS(CF)</a:t>
            </a:r>
          </a:p>
        </p:txBody>
      </p:sp>
      <p:grpSp>
        <p:nvGrpSpPr>
          <p:cNvPr id="66565" name="Group 5"/>
          <p:cNvGrpSpPr>
            <a:grpSpLocks/>
          </p:cNvGrpSpPr>
          <p:nvPr/>
        </p:nvGrpSpPr>
        <p:grpSpPr bwMode="auto">
          <a:xfrm>
            <a:off x="1835150" y="4724400"/>
            <a:ext cx="5834063" cy="1439863"/>
            <a:chOff x="336" y="1920"/>
            <a:chExt cx="3840" cy="1632"/>
          </a:xfrm>
        </p:grpSpPr>
        <p:sp>
          <p:nvSpPr>
            <p:cNvPr id="66566" name="Rectangle 6"/>
            <p:cNvSpPr>
              <a:spLocks noChangeArrowheads="1"/>
            </p:cNvSpPr>
            <p:nvPr/>
          </p:nvSpPr>
          <p:spPr bwMode="auto">
            <a:xfrm>
              <a:off x="960" y="2832"/>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400"/>
                <a:t>       </a:t>
              </a:r>
              <a:r>
                <a:rPr lang="en-US" altLang="ko-KR" sz="1600"/>
                <a:t>CF(D</a:t>
              </a:r>
              <a:r>
                <a:rPr lang="en-US" altLang="ko-KR" sz="1600" baseline="-25000"/>
                <a:t>1</a:t>
              </a:r>
              <a:r>
                <a:rPr lang="en-US" altLang="ko-KR" sz="1600"/>
                <a:t>)=CF(R</a:t>
              </a:r>
              <a:r>
                <a:rPr lang="en-US" altLang="ko-KR" sz="1600" baseline="-25000"/>
                <a:t>1</a:t>
              </a:r>
              <a:r>
                <a:rPr lang="en-US" altLang="ko-KR" sz="1600"/>
                <a:t>)=CF(A</a:t>
              </a:r>
              <a:r>
                <a:rPr lang="en-US" altLang="ko-KR" sz="1600" baseline="-25000"/>
                <a:t>1</a:t>
              </a:r>
              <a:r>
                <a:rPr lang="en-US" altLang="ko-KR" sz="1600"/>
                <a:t> AND B</a:t>
              </a:r>
              <a:r>
                <a:rPr lang="en-US" altLang="ko-KR" sz="1600" baseline="-25000"/>
                <a:t>1</a:t>
              </a:r>
              <a:r>
                <a:rPr lang="en-US" altLang="ko-KR" sz="1600"/>
                <a:t>)</a:t>
              </a:r>
            </a:p>
            <a:p>
              <a:pPr algn="l">
                <a:lnSpc>
                  <a:spcPct val="90000"/>
                </a:lnSpc>
                <a:spcBef>
                  <a:spcPct val="20000"/>
                </a:spcBef>
                <a:buClr>
                  <a:schemeClr val="folHlink"/>
                </a:buClr>
                <a:buSzPct val="90000"/>
                <a:buFont typeface="Wingdings" pitchFamily="2" charset="2"/>
                <a:buNone/>
              </a:pPr>
              <a:r>
                <a:rPr lang="en-US" altLang="ko-KR" sz="1600"/>
                <a:t>                               = min{C</a:t>
              </a:r>
              <a:r>
                <a:rPr lang="en-US" altLang="ko-KR" sz="1600" baseline="-25000"/>
                <a:t>A1</a:t>
              </a:r>
              <a:r>
                <a:rPr lang="en-US" altLang="ko-KR" sz="1600"/>
                <a:t>, C</a:t>
              </a:r>
              <a:r>
                <a:rPr lang="en-US" altLang="ko-KR" sz="1600" baseline="-25000"/>
                <a:t>B1</a:t>
              </a:r>
              <a:r>
                <a:rPr lang="en-US" altLang="ko-KR" sz="1600"/>
                <a:t>} </a:t>
              </a:r>
            </a:p>
          </p:txBody>
        </p:sp>
        <p:sp>
          <p:nvSpPr>
            <p:cNvPr id="66567" name="Line 7"/>
            <p:cNvSpPr>
              <a:spLocks noChangeShapeType="1"/>
            </p:cNvSpPr>
            <p:nvPr/>
          </p:nvSpPr>
          <p:spPr bwMode="auto">
            <a:xfrm>
              <a:off x="960" y="2832"/>
              <a:ext cx="3216" cy="0"/>
            </a:xfrm>
            <a:prstGeom prst="line">
              <a:avLst/>
            </a:prstGeom>
            <a:noFill/>
            <a:ln w="12700">
              <a:solidFill>
                <a:schemeClr val="tx1"/>
              </a:solidFill>
              <a:round/>
              <a:headEnd/>
              <a:tailEnd/>
            </a:ln>
            <a:effectLst/>
          </p:spPr>
          <p:txBody>
            <a:bodyPr/>
            <a:lstStyle/>
            <a:p>
              <a:endParaRPr lang="en-US"/>
            </a:p>
          </p:txBody>
        </p:sp>
        <p:sp>
          <p:nvSpPr>
            <p:cNvPr id="66568" name="Line 8"/>
            <p:cNvSpPr>
              <a:spLocks noChangeShapeType="1"/>
            </p:cNvSpPr>
            <p:nvPr/>
          </p:nvSpPr>
          <p:spPr bwMode="auto">
            <a:xfrm>
              <a:off x="960" y="3552"/>
              <a:ext cx="3216" cy="0"/>
            </a:xfrm>
            <a:prstGeom prst="line">
              <a:avLst/>
            </a:prstGeom>
            <a:noFill/>
            <a:ln w="28575">
              <a:solidFill>
                <a:schemeClr val="tx1"/>
              </a:solidFill>
              <a:round/>
              <a:headEnd/>
              <a:tailEnd/>
            </a:ln>
            <a:effectLst/>
          </p:spPr>
          <p:txBody>
            <a:bodyPr/>
            <a:lstStyle/>
            <a:p>
              <a:endParaRPr lang="en-US"/>
            </a:p>
          </p:txBody>
        </p:sp>
        <p:sp>
          <p:nvSpPr>
            <p:cNvPr id="66569" name="Line 9"/>
            <p:cNvSpPr>
              <a:spLocks noChangeShapeType="1"/>
            </p:cNvSpPr>
            <p:nvPr/>
          </p:nvSpPr>
          <p:spPr bwMode="auto">
            <a:xfrm>
              <a:off x="960" y="2832"/>
              <a:ext cx="0" cy="720"/>
            </a:xfrm>
            <a:prstGeom prst="line">
              <a:avLst/>
            </a:prstGeom>
            <a:noFill/>
            <a:ln w="12700">
              <a:solidFill>
                <a:schemeClr val="tx1"/>
              </a:solidFill>
              <a:round/>
              <a:headEnd/>
              <a:tailEnd/>
            </a:ln>
            <a:effectLst/>
          </p:spPr>
          <p:txBody>
            <a:bodyPr/>
            <a:lstStyle/>
            <a:p>
              <a:endParaRPr lang="en-US"/>
            </a:p>
          </p:txBody>
        </p:sp>
        <p:sp>
          <p:nvSpPr>
            <p:cNvPr id="66570" name="Line 10"/>
            <p:cNvSpPr>
              <a:spLocks noChangeShapeType="1"/>
            </p:cNvSpPr>
            <p:nvPr/>
          </p:nvSpPr>
          <p:spPr bwMode="auto">
            <a:xfrm>
              <a:off x="4176" y="2832"/>
              <a:ext cx="0" cy="720"/>
            </a:xfrm>
            <a:prstGeom prst="line">
              <a:avLst/>
            </a:prstGeom>
            <a:noFill/>
            <a:ln w="28575">
              <a:solidFill>
                <a:schemeClr val="tx1"/>
              </a:solidFill>
              <a:round/>
              <a:headEnd/>
              <a:tailEnd/>
            </a:ln>
            <a:effectLst/>
          </p:spPr>
          <p:txBody>
            <a:bodyPr/>
            <a:lstStyle/>
            <a:p>
              <a:endParaRPr lang="en-US"/>
            </a:p>
          </p:txBody>
        </p:sp>
        <p:sp>
          <p:nvSpPr>
            <p:cNvPr id="66571" name="Rectangle 11"/>
            <p:cNvSpPr>
              <a:spLocks noChangeArrowheads="1"/>
            </p:cNvSpPr>
            <p:nvPr/>
          </p:nvSpPr>
          <p:spPr bwMode="auto">
            <a:xfrm>
              <a:off x="960" y="1920"/>
              <a:ext cx="3216" cy="720"/>
            </a:xfrm>
            <a:prstGeom prst="rect">
              <a:avLst/>
            </a:prstGeom>
            <a:solidFill>
              <a:srgbClr val="CCFF66"/>
            </a:solidFill>
            <a:ln w="9525">
              <a:noFill/>
              <a:miter lim="800000"/>
              <a:headEnd/>
              <a:tailEnd/>
            </a:ln>
            <a:effectLst/>
          </p:spPr>
          <p:txBody>
            <a:bodyPr anchor="ctr"/>
            <a:lstStyle/>
            <a:p>
              <a:pPr lvl="1" algn="l">
                <a:lnSpc>
                  <a:spcPct val="90000"/>
                </a:lnSpc>
                <a:spcBef>
                  <a:spcPct val="20000"/>
                </a:spcBef>
                <a:buClr>
                  <a:schemeClr val="accent1"/>
                </a:buClr>
                <a:buSzPct val="75000"/>
                <a:buFont typeface="Wingdings" pitchFamily="2" charset="2"/>
                <a:buNone/>
              </a:pPr>
              <a:r>
                <a:rPr lang="en-US" altLang="ko-KR" sz="1600"/>
                <a:t>IF A</a:t>
              </a:r>
              <a:r>
                <a:rPr lang="en-US" altLang="ko-KR" sz="1600" baseline="-25000"/>
                <a:t>1</a:t>
              </a:r>
              <a:r>
                <a:rPr lang="en-US" altLang="ko-KR" sz="1600"/>
                <a:t> AND B</a:t>
              </a:r>
              <a:r>
                <a:rPr lang="en-US" altLang="ko-KR" sz="1600" baseline="-25000"/>
                <a:t>1</a:t>
              </a:r>
              <a:r>
                <a:rPr lang="en-US" altLang="ko-KR" sz="1600"/>
                <a:t> THEN D</a:t>
              </a:r>
              <a:r>
                <a:rPr lang="en-US" altLang="ko-KR" sz="1600" baseline="-25000"/>
                <a:t>1</a:t>
              </a:r>
            </a:p>
            <a:p>
              <a:pPr lvl="1" algn="l">
                <a:lnSpc>
                  <a:spcPct val="90000"/>
                </a:lnSpc>
                <a:spcBef>
                  <a:spcPct val="20000"/>
                </a:spcBef>
                <a:buClr>
                  <a:schemeClr val="accent1"/>
                </a:buClr>
                <a:buSzPct val="75000"/>
                <a:buFont typeface="Wingdings" pitchFamily="2" charset="2"/>
                <a:buNone/>
              </a:pPr>
              <a:r>
                <a:rPr lang="en-US" altLang="ko-KR" sz="1600"/>
                <a:t>CF(A</a:t>
              </a:r>
              <a:r>
                <a:rPr lang="en-US" altLang="ko-KR" sz="1600" baseline="-25000"/>
                <a:t>1</a:t>
              </a:r>
              <a:r>
                <a:rPr lang="en-US" altLang="ko-KR" sz="1600"/>
                <a:t>)=C</a:t>
              </a:r>
              <a:r>
                <a:rPr lang="en-US" altLang="ko-KR" sz="1600" baseline="-25000"/>
                <a:t>A1, </a:t>
              </a:r>
              <a:r>
                <a:rPr lang="en-US" altLang="ko-KR" sz="1600"/>
                <a:t>  CF(B</a:t>
              </a:r>
              <a:r>
                <a:rPr lang="en-US" altLang="ko-KR" sz="1600" baseline="-25000"/>
                <a:t>1</a:t>
              </a:r>
              <a:r>
                <a:rPr lang="en-US" altLang="ko-KR" sz="1600"/>
                <a:t>)=C</a:t>
              </a:r>
              <a:r>
                <a:rPr lang="en-US" altLang="ko-KR" sz="1600" baseline="-25000"/>
                <a:t>B1</a:t>
              </a:r>
            </a:p>
          </p:txBody>
        </p:sp>
        <p:sp>
          <p:nvSpPr>
            <p:cNvPr id="66572" name="Line 12"/>
            <p:cNvSpPr>
              <a:spLocks noChangeShapeType="1"/>
            </p:cNvSpPr>
            <p:nvPr/>
          </p:nvSpPr>
          <p:spPr bwMode="auto">
            <a:xfrm>
              <a:off x="960" y="1920"/>
              <a:ext cx="3216" cy="0"/>
            </a:xfrm>
            <a:prstGeom prst="line">
              <a:avLst/>
            </a:prstGeom>
            <a:noFill/>
            <a:ln w="12700">
              <a:solidFill>
                <a:schemeClr val="tx1"/>
              </a:solidFill>
              <a:round/>
              <a:headEnd/>
              <a:tailEnd/>
            </a:ln>
            <a:effectLst/>
          </p:spPr>
          <p:txBody>
            <a:bodyPr/>
            <a:lstStyle/>
            <a:p>
              <a:endParaRPr lang="en-US"/>
            </a:p>
          </p:txBody>
        </p:sp>
        <p:sp>
          <p:nvSpPr>
            <p:cNvPr id="66573" name="Line 13"/>
            <p:cNvSpPr>
              <a:spLocks noChangeShapeType="1"/>
            </p:cNvSpPr>
            <p:nvPr/>
          </p:nvSpPr>
          <p:spPr bwMode="auto">
            <a:xfrm>
              <a:off x="960" y="2640"/>
              <a:ext cx="3216" cy="0"/>
            </a:xfrm>
            <a:prstGeom prst="line">
              <a:avLst/>
            </a:prstGeom>
            <a:noFill/>
            <a:ln w="28575">
              <a:solidFill>
                <a:schemeClr val="tx1"/>
              </a:solidFill>
              <a:round/>
              <a:headEnd/>
              <a:tailEnd/>
            </a:ln>
            <a:effectLst/>
          </p:spPr>
          <p:txBody>
            <a:bodyPr/>
            <a:lstStyle/>
            <a:p>
              <a:endParaRPr lang="en-US"/>
            </a:p>
          </p:txBody>
        </p:sp>
        <p:sp>
          <p:nvSpPr>
            <p:cNvPr id="66574" name="Line 14"/>
            <p:cNvSpPr>
              <a:spLocks noChangeShapeType="1"/>
            </p:cNvSpPr>
            <p:nvPr/>
          </p:nvSpPr>
          <p:spPr bwMode="auto">
            <a:xfrm>
              <a:off x="960" y="1920"/>
              <a:ext cx="0" cy="720"/>
            </a:xfrm>
            <a:prstGeom prst="line">
              <a:avLst/>
            </a:prstGeom>
            <a:noFill/>
            <a:ln w="12700">
              <a:solidFill>
                <a:schemeClr val="tx1"/>
              </a:solidFill>
              <a:round/>
              <a:headEnd/>
              <a:tailEnd/>
            </a:ln>
            <a:effectLst/>
          </p:spPr>
          <p:txBody>
            <a:bodyPr/>
            <a:lstStyle/>
            <a:p>
              <a:endParaRPr lang="en-US"/>
            </a:p>
          </p:txBody>
        </p:sp>
        <p:sp>
          <p:nvSpPr>
            <p:cNvPr id="66575" name="Line 15"/>
            <p:cNvSpPr>
              <a:spLocks noChangeShapeType="1"/>
            </p:cNvSpPr>
            <p:nvPr/>
          </p:nvSpPr>
          <p:spPr bwMode="auto">
            <a:xfrm>
              <a:off x="4176" y="1920"/>
              <a:ext cx="0" cy="720"/>
            </a:xfrm>
            <a:prstGeom prst="line">
              <a:avLst/>
            </a:prstGeom>
            <a:noFill/>
            <a:ln w="28575">
              <a:solidFill>
                <a:schemeClr val="tx1"/>
              </a:solidFill>
              <a:round/>
              <a:headEnd/>
              <a:tailEnd/>
            </a:ln>
            <a:effectLst/>
          </p:spPr>
          <p:txBody>
            <a:bodyPr/>
            <a:lstStyle/>
            <a:p>
              <a:endParaRPr lang="en-US"/>
            </a:p>
          </p:txBody>
        </p:sp>
        <p:sp>
          <p:nvSpPr>
            <p:cNvPr id="66576" name="AutoShape 16"/>
            <p:cNvSpPr>
              <a:spLocks noChangeArrowheads="1"/>
            </p:cNvSpPr>
            <p:nvPr/>
          </p:nvSpPr>
          <p:spPr bwMode="auto">
            <a:xfrm>
              <a:off x="336" y="2208"/>
              <a:ext cx="528" cy="1104"/>
            </a:xfrm>
            <a:prstGeom prst="curvedRightArrow">
              <a:avLst>
                <a:gd name="adj1" fmla="val 41818"/>
                <a:gd name="adj2" fmla="val 83636"/>
                <a:gd name="adj3" fmla="val 33333"/>
              </a:avLst>
            </a:prstGeom>
            <a:solidFill>
              <a:srgbClr val="FFFFFF"/>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a:p>
        </p:txBody>
      </p:sp>
      <p:sp>
        <p:nvSpPr>
          <p:cNvPr id="67587" name="Rectangle 3"/>
          <p:cNvSpPr>
            <a:spLocks noGrp="1" noChangeArrowheads="1"/>
          </p:cNvSpPr>
          <p:nvPr>
            <p:ph type="body" sz="half" idx="1"/>
          </p:nvPr>
        </p:nvSpPr>
        <p:spPr>
          <a:xfrm>
            <a:off x="971550" y="1412875"/>
            <a:ext cx="7545388" cy="647700"/>
          </a:xfrm>
        </p:spPr>
        <p:txBody>
          <a:bodyPr/>
          <a:lstStyle/>
          <a:p>
            <a:pPr lvl="1"/>
            <a:r>
              <a:rPr lang="en-US" altLang="ko-KR" sz="1800"/>
              <a:t>Rule2</a:t>
            </a:r>
          </a:p>
          <a:p>
            <a:pPr lvl="1"/>
            <a:endParaRPr lang="en-US" altLang="ko-KR" sz="1800"/>
          </a:p>
          <a:p>
            <a:pPr lvl="1"/>
            <a:endParaRPr lang="en-US" altLang="ko-KR" sz="1800"/>
          </a:p>
          <a:p>
            <a:pPr lvl="1"/>
            <a:endParaRPr lang="en-US" altLang="ko-KR" sz="1800"/>
          </a:p>
          <a:p>
            <a:pPr lvl="1"/>
            <a:endParaRPr lang="en-US" altLang="ko-KR" sz="1800"/>
          </a:p>
          <a:p>
            <a:pPr lvl="1"/>
            <a:endParaRPr lang="en-US" altLang="ko-KR" sz="1800"/>
          </a:p>
          <a:p>
            <a:pPr lvl="1"/>
            <a:r>
              <a:rPr lang="en-US" altLang="ko-KR" sz="1800"/>
              <a:t>Rule 3</a:t>
            </a:r>
          </a:p>
          <a:p>
            <a:pPr lvl="1"/>
            <a:endParaRPr lang="en-US" altLang="ko-KR" sz="1800"/>
          </a:p>
        </p:txBody>
      </p:sp>
      <p:grpSp>
        <p:nvGrpSpPr>
          <p:cNvPr id="67588" name="Group 4"/>
          <p:cNvGrpSpPr>
            <a:grpSpLocks/>
          </p:cNvGrpSpPr>
          <p:nvPr/>
        </p:nvGrpSpPr>
        <p:grpSpPr bwMode="auto">
          <a:xfrm>
            <a:off x="1693863" y="1844675"/>
            <a:ext cx="5830887" cy="1439863"/>
            <a:chOff x="432" y="1152"/>
            <a:chExt cx="3744" cy="1248"/>
          </a:xfrm>
        </p:grpSpPr>
        <p:grpSp>
          <p:nvGrpSpPr>
            <p:cNvPr id="67589" name="Group 5"/>
            <p:cNvGrpSpPr>
              <a:grpSpLocks/>
            </p:cNvGrpSpPr>
            <p:nvPr/>
          </p:nvGrpSpPr>
          <p:grpSpPr bwMode="auto">
            <a:xfrm>
              <a:off x="960" y="1680"/>
              <a:ext cx="3216" cy="720"/>
              <a:chOff x="960" y="2064"/>
              <a:chExt cx="3216" cy="720"/>
            </a:xfrm>
          </p:grpSpPr>
          <p:sp>
            <p:nvSpPr>
              <p:cNvPr id="67590" name="Rectangle 6"/>
              <p:cNvSpPr>
                <a:spLocks noChangeArrowheads="1"/>
              </p:cNvSpPr>
              <p:nvPr/>
            </p:nvSpPr>
            <p:spPr bwMode="auto">
              <a:xfrm>
                <a:off x="960" y="2064"/>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400"/>
                  <a:t>       </a:t>
                </a:r>
                <a:r>
                  <a:rPr lang="en-US" altLang="ko-KR" sz="1600"/>
                  <a:t>CF(D</a:t>
                </a:r>
                <a:r>
                  <a:rPr lang="en-US" altLang="ko-KR" sz="1600" baseline="-25000"/>
                  <a:t>2</a:t>
                </a:r>
                <a:r>
                  <a:rPr lang="en-US" altLang="ko-KR" sz="1600"/>
                  <a:t>)=CF(R</a:t>
                </a:r>
                <a:r>
                  <a:rPr lang="en-US" altLang="ko-KR" sz="1600" baseline="-25000"/>
                  <a:t>2</a:t>
                </a:r>
                <a:r>
                  <a:rPr lang="en-US" altLang="ko-KR" sz="1600"/>
                  <a:t>)=CF(A</a:t>
                </a:r>
                <a:r>
                  <a:rPr lang="en-US" altLang="ko-KR" sz="1600" baseline="-25000"/>
                  <a:t>2</a:t>
                </a:r>
                <a:r>
                  <a:rPr lang="en-US" altLang="ko-KR" sz="1600"/>
                  <a:t> OR B</a:t>
                </a:r>
                <a:r>
                  <a:rPr lang="en-US" altLang="ko-KR" sz="1600" baseline="-25000"/>
                  <a:t>2</a:t>
                </a:r>
                <a:r>
                  <a:rPr lang="en-US" altLang="ko-KR" sz="1600"/>
                  <a:t>)</a:t>
                </a:r>
              </a:p>
              <a:p>
                <a:pPr algn="l">
                  <a:lnSpc>
                    <a:spcPct val="90000"/>
                  </a:lnSpc>
                  <a:spcBef>
                    <a:spcPct val="20000"/>
                  </a:spcBef>
                  <a:buClr>
                    <a:schemeClr val="folHlink"/>
                  </a:buClr>
                  <a:buSzPct val="90000"/>
                  <a:buFont typeface="Wingdings" pitchFamily="2" charset="2"/>
                  <a:buNone/>
                </a:pPr>
                <a:r>
                  <a:rPr lang="en-US" altLang="ko-KR" sz="1600"/>
                  <a:t>                    = max{C</a:t>
                </a:r>
                <a:r>
                  <a:rPr lang="en-US" altLang="ko-KR" sz="1600" baseline="-25000"/>
                  <a:t>A2</a:t>
                </a:r>
                <a:r>
                  <a:rPr lang="en-US" altLang="ko-KR" sz="1600"/>
                  <a:t>, C</a:t>
                </a:r>
                <a:r>
                  <a:rPr lang="en-US" altLang="ko-KR" sz="1600" baseline="-25000"/>
                  <a:t>B2</a:t>
                </a:r>
                <a:r>
                  <a:rPr lang="en-US" altLang="ko-KR" sz="1600"/>
                  <a:t>} </a:t>
                </a:r>
              </a:p>
            </p:txBody>
          </p:sp>
          <p:sp>
            <p:nvSpPr>
              <p:cNvPr id="67591" name="Line 7"/>
              <p:cNvSpPr>
                <a:spLocks noChangeShapeType="1"/>
              </p:cNvSpPr>
              <p:nvPr/>
            </p:nvSpPr>
            <p:spPr bwMode="auto">
              <a:xfrm>
                <a:off x="960" y="2064"/>
                <a:ext cx="3216" cy="0"/>
              </a:xfrm>
              <a:prstGeom prst="line">
                <a:avLst/>
              </a:prstGeom>
              <a:noFill/>
              <a:ln w="12700">
                <a:solidFill>
                  <a:schemeClr val="tx1"/>
                </a:solidFill>
                <a:round/>
                <a:headEnd/>
                <a:tailEnd/>
              </a:ln>
              <a:effectLst/>
            </p:spPr>
            <p:txBody>
              <a:bodyPr/>
              <a:lstStyle/>
              <a:p>
                <a:endParaRPr lang="en-US"/>
              </a:p>
            </p:txBody>
          </p:sp>
          <p:sp>
            <p:nvSpPr>
              <p:cNvPr id="67592" name="Line 8"/>
              <p:cNvSpPr>
                <a:spLocks noChangeShapeType="1"/>
              </p:cNvSpPr>
              <p:nvPr/>
            </p:nvSpPr>
            <p:spPr bwMode="auto">
              <a:xfrm>
                <a:off x="960" y="2784"/>
                <a:ext cx="3216" cy="0"/>
              </a:xfrm>
              <a:prstGeom prst="line">
                <a:avLst/>
              </a:prstGeom>
              <a:noFill/>
              <a:ln w="28575">
                <a:solidFill>
                  <a:schemeClr val="tx1"/>
                </a:solidFill>
                <a:round/>
                <a:headEnd/>
                <a:tailEnd/>
              </a:ln>
              <a:effectLst/>
            </p:spPr>
            <p:txBody>
              <a:bodyPr/>
              <a:lstStyle/>
              <a:p>
                <a:endParaRPr lang="en-US"/>
              </a:p>
            </p:txBody>
          </p:sp>
          <p:sp>
            <p:nvSpPr>
              <p:cNvPr id="67593" name="Line 9"/>
              <p:cNvSpPr>
                <a:spLocks noChangeShapeType="1"/>
              </p:cNvSpPr>
              <p:nvPr/>
            </p:nvSpPr>
            <p:spPr bwMode="auto">
              <a:xfrm>
                <a:off x="960" y="2064"/>
                <a:ext cx="0" cy="720"/>
              </a:xfrm>
              <a:prstGeom prst="line">
                <a:avLst/>
              </a:prstGeom>
              <a:noFill/>
              <a:ln w="12700">
                <a:solidFill>
                  <a:schemeClr val="tx1"/>
                </a:solidFill>
                <a:round/>
                <a:headEnd/>
                <a:tailEnd/>
              </a:ln>
              <a:effectLst/>
            </p:spPr>
            <p:txBody>
              <a:bodyPr/>
              <a:lstStyle/>
              <a:p>
                <a:endParaRPr lang="en-US"/>
              </a:p>
            </p:txBody>
          </p:sp>
          <p:sp>
            <p:nvSpPr>
              <p:cNvPr id="67594" name="Line 10"/>
              <p:cNvSpPr>
                <a:spLocks noChangeShapeType="1"/>
              </p:cNvSpPr>
              <p:nvPr/>
            </p:nvSpPr>
            <p:spPr bwMode="auto">
              <a:xfrm>
                <a:off x="4176" y="2064"/>
                <a:ext cx="0" cy="720"/>
              </a:xfrm>
              <a:prstGeom prst="line">
                <a:avLst/>
              </a:prstGeom>
              <a:noFill/>
              <a:ln w="28575">
                <a:solidFill>
                  <a:schemeClr val="tx1"/>
                </a:solidFill>
                <a:round/>
                <a:headEnd/>
                <a:tailEnd/>
              </a:ln>
              <a:effectLst/>
            </p:spPr>
            <p:txBody>
              <a:bodyPr/>
              <a:lstStyle/>
              <a:p>
                <a:endParaRPr lang="en-US"/>
              </a:p>
            </p:txBody>
          </p:sp>
        </p:grpSp>
        <p:grpSp>
          <p:nvGrpSpPr>
            <p:cNvPr id="67595" name="Group 11"/>
            <p:cNvGrpSpPr>
              <a:grpSpLocks/>
            </p:cNvGrpSpPr>
            <p:nvPr/>
          </p:nvGrpSpPr>
          <p:grpSpPr bwMode="auto">
            <a:xfrm>
              <a:off x="960" y="1152"/>
              <a:ext cx="3216" cy="336"/>
              <a:chOff x="960" y="1152"/>
              <a:chExt cx="3216" cy="720"/>
            </a:xfrm>
          </p:grpSpPr>
          <p:sp>
            <p:nvSpPr>
              <p:cNvPr id="67596" name="Rectangle 12"/>
              <p:cNvSpPr>
                <a:spLocks noChangeArrowheads="1"/>
              </p:cNvSpPr>
              <p:nvPr/>
            </p:nvSpPr>
            <p:spPr bwMode="auto">
              <a:xfrm>
                <a:off x="960" y="1152"/>
                <a:ext cx="3216" cy="720"/>
              </a:xfrm>
              <a:prstGeom prst="rect">
                <a:avLst/>
              </a:prstGeom>
              <a:solidFill>
                <a:srgbClr val="CCFF66"/>
              </a:solidFill>
              <a:ln w="9525">
                <a:noFill/>
                <a:miter lim="800000"/>
                <a:headEnd/>
                <a:tailEnd/>
              </a:ln>
              <a:effectLst/>
            </p:spPr>
            <p:txBody>
              <a:bodyPr anchor="ctr"/>
              <a:lstStyle/>
              <a:p>
                <a:pPr lvl="1" algn="l">
                  <a:lnSpc>
                    <a:spcPct val="90000"/>
                  </a:lnSpc>
                  <a:spcBef>
                    <a:spcPct val="20000"/>
                  </a:spcBef>
                  <a:buClr>
                    <a:schemeClr val="accent1"/>
                  </a:buClr>
                  <a:buSzPct val="75000"/>
                  <a:buFont typeface="Wingdings" pitchFamily="2" charset="2"/>
                  <a:buNone/>
                </a:pPr>
                <a:r>
                  <a:rPr lang="en-US" altLang="ko-KR" sz="1600"/>
                  <a:t>IF A</a:t>
                </a:r>
                <a:r>
                  <a:rPr lang="en-US" altLang="ko-KR" sz="1600" baseline="-25000"/>
                  <a:t>2</a:t>
                </a:r>
                <a:r>
                  <a:rPr lang="en-US" altLang="ko-KR" sz="1600"/>
                  <a:t> OR B</a:t>
                </a:r>
                <a:r>
                  <a:rPr lang="en-US" altLang="ko-KR" sz="1600" baseline="-25000"/>
                  <a:t>2</a:t>
                </a:r>
                <a:r>
                  <a:rPr lang="en-US" altLang="ko-KR" sz="1600"/>
                  <a:t> THEN D</a:t>
                </a:r>
                <a:r>
                  <a:rPr lang="en-US" altLang="ko-KR" sz="1600" baseline="-25000"/>
                  <a:t>2</a:t>
                </a:r>
              </a:p>
            </p:txBody>
          </p:sp>
          <p:sp>
            <p:nvSpPr>
              <p:cNvPr id="67597" name="Line 13"/>
              <p:cNvSpPr>
                <a:spLocks noChangeShapeType="1"/>
              </p:cNvSpPr>
              <p:nvPr/>
            </p:nvSpPr>
            <p:spPr bwMode="auto">
              <a:xfrm>
                <a:off x="960" y="1152"/>
                <a:ext cx="3216" cy="0"/>
              </a:xfrm>
              <a:prstGeom prst="line">
                <a:avLst/>
              </a:prstGeom>
              <a:noFill/>
              <a:ln w="12700">
                <a:solidFill>
                  <a:schemeClr val="tx1"/>
                </a:solidFill>
                <a:round/>
                <a:headEnd/>
                <a:tailEnd/>
              </a:ln>
              <a:effectLst/>
            </p:spPr>
            <p:txBody>
              <a:bodyPr/>
              <a:lstStyle/>
              <a:p>
                <a:endParaRPr lang="en-US"/>
              </a:p>
            </p:txBody>
          </p:sp>
          <p:sp>
            <p:nvSpPr>
              <p:cNvPr id="67598" name="Line 14"/>
              <p:cNvSpPr>
                <a:spLocks noChangeShapeType="1"/>
              </p:cNvSpPr>
              <p:nvPr/>
            </p:nvSpPr>
            <p:spPr bwMode="auto">
              <a:xfrm>
                <a:off x="960" y="1872"/>
                <a:ext cx="3216" cy="0"/>
              </a:xfrm>
              <a:prstGeom prst="line">
                <a:avLst/>
              </a:prstGeom>
              <a:noFill/>
              <a:ln w="28575">
                <a:solidFill>
                  <a:schemeClr val="tx1"/>
                </a:solidFill>
                <a:round/>
                <a:headEnd/>
                <a:tailEnd/>
              </a:ln>
              <a:effectLst/>
            </p:spPr>
            <p:txBody>
              <a:bodyPr/>
              <a:lstStyle/>
              <a:p>
                <a:endParaRPr lang="en-US"/>
              </a:p>
            </p:txBody>
          </p:sp>
          <p:sp>
            <p:nvSpPr>
              <p:cNvPr id="67599" name="Line 15"/>
              <p:cNvSpPr>
                <a:spLocks noChangeShapeType="1"/>
              </p:cNvSpPr>
              <p:nvPr/>
            </p:nvSpPr>
            <p:spPr bwMode="auto">
              <a:xfrm>
                <a:off x="960" y="1152"/>
                <a:ext cx="0" cy="720"/>
              </a:xfrm>
              <a:prstGeom prst="line">
                <a:avLst/>
              </a:prstGeom>
              <a:noFill/>
              <a:ln w="12700">
                <a:solidFill>
                  <a:schemeClr val="tx1"/>
                </a:solidFill>
                <a:round/>
                <a:headEnd/>
                <a:tailEnd/>
              </a:ln>
              <a:effectLst/>
            </p:spPr>
            <p:txBody>
              <a:bodyPr/>
              <a:lstStyle/>
              <a:p>
                <a:endParaRPr lang="en-US"/>
              </a:p>
            </p:txBody>
          </p:sp>
          <p:sp>
            <p:nvSpPr>
              <p:cNvPr id="67600" name="Line 16"/>
              <p:cNvSpPr>
                <a:spLocks noChangeShapeType="1"/>
              </p:cNvSpPr>
              <p:nvPr/>
            </p:nvSpPr>
            <p:spPr bwMode="auto">
              <a:xfrm>
                <a:off x="4176" y="1152"/>
                <a:ext cx="0" cy="720"/>
              </a:xfrm>
              <a:prstGeom prst="line">
                <a:avLst/>
              </a:prstGeom>
              <a:noFill/>
              <a:ln w="28575">
                <a:solidFill>
                  <a:schemeClr val="tx1"/>
                </a:solidFill>
                <a:round/>
                <a:headEnd/>
                <a:tailEnd/>
              </a:ln>
              <a:effectLst/>
            </p:spPr>
            <p:txBody>
              <a:bodyPr/>
              <a:lstStyle/>
              <a:p>
                <a:endParaRPr lang="en-US"/>
              </a:p>
            </p:txBody>
          </p:sp>
        </p:grpSp>
        <p:sp>
          <p:nvSpPr>
            <p:cNvPr id="67601" name="AutoShape 17"/>
            <p:cNvSpPr>
              <a:spLocks noChangeArrowheads="1"/>
            </p:cNvSpPr>
            <p:nvPr/>
          </p:nvSpPr>
          <p:spPr bwMode="auto">
            <a:xfrm>
              <a:off x="432" y="1296"/>
              <a:ext cx="432" cy="912"/>
            </a:xfrm>
            <a:prstGeom prst="curvedRightArrow">
              <a:avLst>
                <a:gd name="adj1" fmla="val 42222"/>
                <a:gd name="adj2" fmla="val 84444"/>
                <a:gd name="adj3" fmla="val 33333"/>
              </a:avLst>
            </a:prstGeom>
            <a:solidFill>
              <a:srgbClr val="FFFFFF"/>
            </a:solidFill>
            <a:ln w="9525">
              <a:solidFill>
                <a:schemeClr val="tx1"/>
              </a:solidFill>
              <a:miter lim="800000"/>
              <a:headEnd/>
              <a:tailEnd/>
            </a:ln>
            <a:effectLst/>
          </p:spPr>
          <p:txBody>
            <a:bodyPr wrap="none" anchor="ctr"/>
            <a:lstStyle/>
            <a:p>
              <a:endParaRPr lang="en-US"/>
            </a:p>
          </p:txBody>
        </p:sp>
      </p:grpSp>
      <p:graphicFrame>
        <p:nvGraphicFramePr>
          <p:cNvPr id="67606" name="Object 22"/>
          <p:cNvGraphicFramePr>
            <a:graphicFrameLocks noChangeAspect="1"/>
          </p:cNvGraphicFramePr>
          <p:nvPr>
            <p:ph sz="half" idx="2"/>
          </p:nvPr>
        </p:nvGraphicFramePr>
        <p:xfrm>
          <a:off x="6402388" y="3057525"/>
          <a:ext cx="755650" cy="1427163"/>
        </p:xfrm>
        <a:graphic>
          <a:graphicData uri="http://schemas.openxmlformats.org/presentationml/2006/ole">
            <p:oleObj spid="_x0000_s67606" name="Equation" r:id="rId3" imgW="114120" imgH="215640" progId="Equation.3">
              <p:embed/>
            </p:oleObj>
          </a:graphicData>
        </a:graphic>
      </p:graphicFrame>
      <p:grpSp>
        <p:nvGrpSpPr>
          <p:cNvPr id="67623" name="Group 39"/>
          <p:cNvGrpSpPr>
            <a:grpSpLocks/>
          </p:cNvGrpSpPr>
          <p:nvPr/>
        </p:nvGrpSpPr>
        <p:grpSpPr bwMode="auto">
          <a:xfrm>
            <a:off x="1835150" y="3860800"/>
            <a:ext cx="5834063" cy="1439863"/>
            <a:chOff x="336" y="1920"/>
            <a:chExt cx="3840" cy="1632"/>
          </a:xfrm>
        </p:grpSpPr>
        <p:sp>
          <p:nvSpPr>
            <p:cNvPr id="67624" name="Rectangle 40"/>
            <p:cNvSpPr>
              <a:spLocks noChangeArrowheads="1"/>
            </p:cNvSpPr>
            <p:nvPr/>
          </p:nvSpPr>
          <p:spPr bwMode="auto">
            <a:xfrm>
              <a:off x="960" y="2832"/>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400"/>
                <a:t>       </a:t>
              </a:r>
              <a:r>
                <a:rPr lang="en-US" altLang="ko-KR" sz="1600"/>
                <a:t>CF(D</a:t>
              </a:r>
              <a:r>
                <a:rPr lang="en-US" altLang="ko-KR" sz="1600" baseline="-25000"/>
                <a:t>1</a:t>
              </a:r>
              <a:r>
                <a:rPr lang="en-US" altLang="ko-KR" sz="1600"/>
                <a:t>)=  min{C</a:t>
              </a:r>
              <a:r>
                <a:rPr lang="en-US" altLang="ko-KR" sz="1600" baseline="-25000"/>
                <a:t>A1</a:t>
              </a:r>
              <a:r>
                <a:rPr lang="en-US" altLang="ko-KR" sz="1600"/>
                <a:t>, C</a:t>
              </a:r>
              <a:r>
                <a:rPr lang="en-US" altLang="ko-KR" sz="1600" baseline="-25000"/>
                <a:t>B1</a:t>
              </a:r>
              <a:r>
                <a:rPr lang="en-US" altLang="ko-KR" sz="1600"/>
                <a:t>} c</a:t>
              </a:r>
            </a:p>
          </p:txBody>
        </p:sp>
        <p:sp>
          <p:nvSpPr>
            <p:cNvPr id="67625" name="Line 41"/>
            <p:cNvSpPr>
              <a:spLocks noChangeShapeType="1"/>
            </p:cNvSpPr>
            <p:nvPr/>
          </p:nvSpPr>
          <p:spPr bwMode="auto">
            <a:xfrm>
              <a:off x="960" y="2832"/>
              <a:ext cx="3216" cy="0"/>
            </a:xfrm>
            <a:prstGeom prst="line">
              <a:avLst/>
            </a:prstGeom>
            <a:noFill/>
            <a:ln w="12700">
              <a:solidFill>
                <a:schemeClr val="tx1"/>
              </a:solidFill>
              <a:round/>
              <a:headEnd/>
              <a:tailEnd/>
            </a:ln>
            <a:effectLst/>
          </p:spPr>
          <p:txBody>
            <a:bodyPr/>
            <a:lstStyle/>
            <a:p>
              <a:endParaRPr lang="en-US"/>
            </a:p>
          </p:txBody>
        </p:sp>
        <p:sp>
          <p:nvSpPr>
            <p:cNvPr id="67626" name="Line 42"/>
            <p:cNvSpPr>
              <a:spLocks noChangeShapeType="1"/>
            </p:cNvSpPr>
            <p:nvPr/>
          </p:nvSpPr>
          <p:spPr bwMode="auto">
            <a:xfrm>
              <a:off x="960" y="3552"/>
              <a:ext cx="3216" cy="0"/>
            </a:xfrm>
            <a:prstGeom prst="line">
              <a:avLst/>
            </a:prstGeom>
            <a:noFill/>
            <a:ln w="28575">
              <a:solidFill>
                <a:schemeClr val="tx1"/>
              </a:solidFill>
              <a:round/>
              <a:headEnd/>
              <a:tailEnd/>
            </a:ln>
            <a:effectLst/>
          </p:spPr>
          <p:txBody>
            <a:bodyPr/>
            <a:lstStyle/>
            <a:p>
              <a:endParaRPr lang="en-US"/>
            </a:p>
          </p:txBody>
        </p:sp>
        <p:sp>
          <p:nvSpPr>
            <p:cNvPr id="67627" name="Line 43"/>
            <p:cNvSpPr>
              <a:spLocks noChangeShapeType="1"/>
            </p:cNvSpPr>
            <p:nvPr/>
          </p:nvSpPr>
          <p:spPr bwMode="auto">
            <a:xfrm>
              <a:off x="960" y="2832"/>
              <a:ext cx="0" cy="720"/>
            </a:xfrm>
            <a:prstGeom prst="line">
              <a:avLst/>
            </a:prstGeom>
            <a:noFill/>
            <a:ln w="12700">
              <a:solidFill>
                <a:schemeClr val="tx1"/>
              </a:solidFill>
              <a:round/>
              <a:headEnd/>
              <a:tailEnd/>
            </a:ln>
            <a:effectLst/>
          </p:spPr>
          <p:txBody>
            <a:bodyPr/>
            <a:lstStyle/>
            <a:p>
              <a:endParaRPr lang="en-US"/>
            </a:p>
          </p:txBody>
        </p:sp>
        <p:sp>
          <p:nvSpPr>
            <p:cNvPr id="67628" name="Line 44"/>
            <p:cNvSpPr>
              <a:spLocks noChangeShapeType="1"/>
            </p:cNvSpPr>
            <p:nvPr/>
          </p:nvSpPr>
          <p:spPr bwMode="auto">
            <a:xfrm>
              <a:off x="4176" y="2832"/>
              <a:ext cx="0" cy="720"/>
            </a:xfrm>
            <a:prstGeom prst="line">
              <a:avLst/>
            </a:prstGeom>
            <a:noFill/>
            <a:ln w="28575">
              <a:solidFill>
                <a:schemeClr val="tx1"/>
              </a:solidFill>
              <a:round/>
              <a:headEnd/>
              <a:tailEnd/>
            </a:ln>
            <a:effectLst/>
          </p:spPr>
          <p:txBody>
            <a:bodyPr/>
            <a:lstStyle/>
            <a:p>
              <a:endParaRPr lang="en-US"/>
            </a:p>
          </p:txBody>
        </p:sp>
        <p:sp>
          <p:nvSpPr>
            <p:cNvPr id="67629" name="Rectangle 45"/>
            <p:cNvSpPr>
              <a:spLocks noChangeArrowheads="1"/>
            </p:cNvSpPr>
            <p:nvPr/>
          </p:nvSpPr>
          <p:spPr bwMode="auto">
            <a:xfrm>
              <a:off x="960" y="1920"/>
              <a:ext cx="3216" cy="720"/>
            </a:xfrm>
            <a:prstGeom prst="rect">
              <a:avLst/>
            </a:prstGeom>
            <a:solidFill>
              <a:srgbClr val="CCFF66"/>
            </a:solidFill>
            <a:ln w="9525">
              <a:noFill/>
              <a:miter lim="800000"/>
              <a:headEnd/>
              <a:tailEnd/>
            </a:ln>
            <a:effectLst/>
          </p:spPr>
          <p:txBody>
            <a:bodyPr anchor="ctr"/>
            <a:lstStyle/>
            <a:p>
              <a:pPr lvl="1" algn="l">
                <a:lnSpc>
                  <a:spcPct val="90000"/>
                </a:lnSpc>
                <a:spcBef>
                  <a:spcPct val="20000"/>
                </a:spcBef>
                <a:buClr>
                  <a:schemeClr val="accent1"/>
                </a:buClr>
                <a:buSzPct val="75000"/>
                <a:buFont typeface="Wingdings" pitchFamily="2" charset="2"/>
                <a:buNone/>
              </a:pPr>
              <a:r>
                <a:rPr lang="en-US" altLang="ko-KR" sz="1600"/>
                <a:t>IF A</a:t>
              </a:r>
              <a:r>
                <a:rPr lang="en-US" altLang="ko-KR" sz="1600" baseline="-25000"/>
                <a:t>1</a:t>
              </a:r>
              <a:r>
                <a:rPr lang="en-US" altLang="ko-KR" sz="1600"/>
                <a:t> AND B</a:t>
              </a:r>
              <a:r>
                <a:rPr lang="en-US" altLang="ko-KR" sz="1600" baseline="-25000"/>
                <a:t>1</a:t>
              </a:r>
              <a:r>
                <a:rPr lang="en-US" altLang="ko-KR" sz="1600"/>
                <a:t> THEN D</a:t>
              </a:r>
              <a:r>
                <a:rPr lang="en-US" altLang="ko-KR" sz="1600" baseline="-25000"/>
                <a:t>1		</a:t>
              </a:r>
              <a:r>
                <a:rPr lang="en-US" altLang="ko-KR" sz="1600"/>
                <a:t>CF=c</a:t>
              </a:r>
            </a:p>
          </p:txBody>
        </p:sp>
        <p:sp>
          <p:nvSpPr>
            <p:cNvPr id="67630" name="Line 46"/>
            <p:cNvSpPr>
              <a:spLocks noChangeShapeType="1"/>
            </p:cNvSpPr>
            <p:nvPr/>
          </p:nvSpPr>
          <p:spPr bwMode="auto">
            <a:xfrm>
              <a:off x="960" y="1920"/>
              <a:ext cx="3216" cy="0"/>
            </a:xfrm>
            <a:prstGeom prst="line">
              <a:avLst/>
            </a:prstGeom>
            <a:noFill/>
            <a:ln w="12700">
              <a:solidFill>
                <a:schemeClr val="tx1"/>
              </a:solidFill>
              <a:round/>
              <a:headEnd/>
              <a:tailEnd/>
            </a:ln>
            <a:effectLst/>
          </p:spPr>
          <p:txBody>
            <a:bodyPr/>
            <a:lstStyle/>
            <a:p>
              <a:endParaRPr lang="en-US"/>
            </a:p>
          </p:txBody>
        </p:sp>
        <p:sp>
          <p:nvSpPr>
            <p:cNvPr id="67631" name="Line 47"/>
            <p:cNvSpPr>
              <a:spLocks noChangeShapeType="1"/>
            </p:cNvSpPr>
            <p:nvPr/>
          </p:nvSpPr>
          <p:spPr bwMode="auto">
            <a:xfrm>
              <a:off x="960" y="2640"/>
              <a:ext cx="3216" cy="0"/>
            </a:xfrm>
            <a:prstGeom prst="line">
              <a:avLst/>
            </a:prstGeom>
            <a:noFill/>
            <a:ln w="28575">
              <a:solidFill>
                <a:schemeClr val="tx1"/>
              </a:solidFill>
              <a:round/>
              <a:headEnd/>
              <a:tailEnd/>
            </a:ln>
            <a:effectLst/>
          </p:spPr>
          <p:txBody>
            <a:bodyPr/>
            <a:lstStyle/>
            <a:p>
              <a:endParaRPr lang="en-US"/>
            </a:p>
          </p:txBody>
        </p:sp>
        <p:sp>
          <p:nvSpPr>
            <p:cNvPr id="67632" name="Line 48"/>
            <p:cNvSpPr>
              <a:spLocks noChangeShapeType="1"/>
            </p:cNvSpPr>
            <p:nvPr/>
          </p:nvSpPr>
          <p:spPr bwMode="auto">
            <a:xfrm>
              <a:off x="960" y="1920"/>
              <a:ext cx="0" cy="720"/>
            </a:xfrm>
            <a:prstGeom prst="line">
              <a:avLst/>
            </a:prstGeom>
            <a:noFill/>
            <a:ln w="12700">
              <a:solidFill>
                <a:schemeClr val="tx1"/>
              </a:solidFill>
              <a:round/>
              <a:headEnd/>
              <a:tailEnd/>
            </a:ln>
            <a:effectLst/>
          </p:spPr>
          <p:txBody>
            <a:bodyPr/>
            <a:lstStyle/>
            <a:p>
              <a:endParaRPr lang="en-US"/>
            </a:p>
          </p:txBody>
        </p:sp>
        <p:sp>
          <p:nvSpPr>
            <p:cNvPr id="67633" name="Line 49"/>
            <p:cNvSpPr>
              <a:spLocks noChangeShapeType="1"/>
            </p:cNvSpPr>
            <p:nvPr/>
          </p:nvSpPr>
          <p:spPr bwMode="auto">
            <a:xfrm>
              <a:off x="4176" y="1920"/>
              <a:ext cx="0" cy="720"/>
            </a:xfrm>
            <a:prstGeom prst="line">
              <a:avLst/>
            </a:prstGeom>
            <a:noFill/>
            <a:ln w="28575">
              <a:solidFill>
                <a:schemeClr val="tx1"/>
              </a:solidFill>
              <a:round/>
              <a:headEnd/>
              <a:tailEnd/>
            </a:ln>
            <a:effectLst/>
          </p:spPr>
          <p:txBody>
            <a:bodyPr/>
            <a:lstStyle/>
            <a:p>
              <a:endParaRPr lang="en-US"/>
            </a:p>
          </p:txBody>
        </p:sp>
        <p:sp>
          <p:nvSpPr>
            <p:cNvPr id="67634" name="AutoShape 50"/>
            <p:cNvSpPr>
              <a:spLocks noChangeArrowheads="1"/>
            </p:cNvSpPr>
            <p:nvPr/>
          </p:nvSpPr>
          <p:spPr bwMode="auto">
            <a:xfrm>
              <a:off x="336" y="2208"/>
              <a:ext cx="528" cy="1104"/>
            </a:xfrm>
            <a:prstGeom prst="curvedRightArrow">
              <a:avLst>
                <a:gd name="adj1" fmla="val 41818"/>
                <a:gd name="adj2" fmla="val 83636"/>
                <a:gd name="adj3" fmla="val 33333"/>
              </a:avLst>
            </a:prstGeom>
            <a:solidFill>
              <a:srgbClr val="FFFFFF"/>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endParaRPr lang="en-US"/>
          </a:p>
        </p:txBody>
      </p:sp>
      <p:sp>
        <p:nvSpPr>
          <p:cNvPr id="95235" name="Rectangle 3"/>
          <p:cNvSpPr>
            <a:spLocks noGrp="1" noChangeArrowheads="1"/>
          </p:cNvSpPr>
          <p:nvPr>
            <p:ph type="body" idx="1"/>
          </p:nvPr>
        </p:nvSpPr>
        <p:spPr/>
        <p:txBody>
          <a:bodyPr/>
          <a:lstStyle/>
          <a:p>
            <a:pPr lvl="1"/>
            <a:r>
              <a:rPr lang="en-US"/>
              <a:t>Rule 4</a:t>
            </a:r>
          </a:p>
          <a:p>
            <a:pPr lvl="1"/>
            <a:endParaRPr lang="en-US"/>
          </a:p>
          <a:p>
            <a:pPr lvl="1"/>
            <a:endParaRPr lang="en-US"/>
          </a:p>
          <a:p>
            <a:pPr lvl="1"/>
            <a:endParaRPr lang="en-US"/>
          </a:p>
          <a:p>
            <a:pPr lvl="1"/>
            <a:endParaRPr lang="en-US"/>
          </a:p>
          <a:p>
            <a:pPr lvl="1"/>
            <a:r>
              <a:rPr lang="en-US"/>
              <a:t>Two production rules:</a:t>
            </a:r>
          </a:p>
          <a:p>
            <a:pPr lvl="1"/>
            <a:endParaRPr lang="en-US"/>
          </a:p>
          <a:p>
            <a:pPr lvl="1"/>
            <a:endParaRPr lang="en-US"/>
          </a:p>
          <a:p>
            <a:pPr lvl="1"/>
            <a:endParaRPr lang="en-US"/>
          </a:p>
          <a:p>
            <a:pPr lvl="1"/>
            <a:endParaRPr lang="en-US"/>
          </a:p>
          <a:p>
            <a:pPr lvl="1">
              <a:buFont typeface="Wingdings" pitchFamily="2" charset="2"/>
              <a:buNone/>
            </a:pPr>
            <a:endParaRPr lang="ar-SA">
              <a:cs typeface="Arial" pitchFamily="34" charset="0"/>
            </a:endParaRPr>
          </a:p>
          <a:p>
            <a:pPr lvl="1">
              <a:buFont typeface="Wingdings" pitchFamily="2" charset="2"/>
              <a:buNone/>
            </a:pPr>
            <a:endParaRPr lang="es-MX">
              <a:cs typeface="Arial" pitchFamily="34" charset="0"/>
            </a:endParaRPr>
          </a:p>
        </p:txBody>
      </p:sp>
      <p:grpSp>
        <p:nvGrpSpPr>
          <p:cNvPr id="95236" name="Group 4"/>
          <p:cNvGrpSpPr>
            <a:grpSpLocks/>
          </p:cNvGrpSpPr>
          <p:nvPr/>
        </p:nvGrpSpPr>
        <p:grpSpPr bwMode="auto">
          <a:xfrm>
            <a:off x="1693863" y="1844675"/>
            <a:ext cx="5830887" cy="1439863"/>
            <a:chOff x="432" y="1152"/>
            <a:chExt cx="3744" cy="1248"/>
          </a:xfrm>
        </p:grpSpPr>
        <p:grpSp>
          <p:nvGrpSpPr>
            <p:cNvPr id="95237" name="Group 5"/>
            <p:cNvGrpSpPr>
              <a:grpSpLocks/>
            </p:cNvGrpSpPr>
            <p:nvPr/>
          </p:nvGrpSpPr>
          <p:grpSpPr bwMode="auto">
            <a:xfrm>
              <a:off x="960" y="1680"/>
              <a:ext cx="3216" cy="720"/>
              <a:chOff x="960" y="2064"/>
              <a:chExt cx="3216" cy="720"/>
            </a:xfrm>
          </p:grpSpPr>
          <p:sp>
            <p:nvSpPr>
              <p:cNvPr id="95238" name="Rectangle 6"/>
              <p:cNvSpPr>
                <a:spLocks noChangeArrowheads="1"/>
              </p:cNvSpPr>
              <p:nvPr/>
            </p:nvSpPr>
            <p:spPr bwMode="auto">
              <a:xfrm>
                <a:off x="960" y="2064"/>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400"/>
                  <a:t>       </a:t>
                </a:r>
                <a:r>
                  <a:rPr lang="en-US" altLang="ko-KR" sz="1600"/>
                  <a:t>CF(D</a:t>
                </a:r>
                <a:r>
                  <a:rPr lang="en-US" altLang="ko-KR" sz="1600" baseline="-25000"/>
                  <a:t>2</a:t>
                </a:r>
                <a:r>
                  <a:rPr lang="en-US" altLang="ko-KR" sz="1600"/>
                  <a:t>)= max{C</a:t>
                </a:r>
                <a:r>
                  <a:rPr lang="en-US" altLang="ko-KR" sz="1600" baseline="-25000"/>
                  <a:t>A2</a:t>
                </a:r>
                <a:r>
                  <a:rPr lang="en-US" altLang="ko-KR" sz="1600"/>
                  <a:t>, C</a:t>
                </a:r>
                <a:r>
                  <a:rPr lang="en-US" altLang="ko-KR" sz="1600" baseline="-25000"/>
                  <a:t>B2</a:t>
                </a:r>
                <a:r>
                  <a:rPr lang="en-US" altLang="ko-KR" sz="1600"/>
                  <a:t>} c</a:t>
                </a:r>
              </a:p>
            </p:txBody>
          </p:sp>
          <p:sp>
            <p:nvSpPr>
              <p:cNvPr id="95239" name="Line 7"/>
              <p:cNvSpPr>
                <a:spLocks noChangeShapeType="1"/>
              </p:cNvSpPr>
              <p:nvPr/>
            </p:nvSpPr>
            <p:spPr bwMode="auto">
              <a:xfrm>
                <a:off x="960" y="2064"/>
                <a:ext cx="3216" cy="0"/>
              </a:xfrm>
              <a:prstGeom prst="line">
                <a:avLst/>
              </a:prstGeom>
              <a:noFill/>
              <a:ln w="12700">
                <a:solidFill>
                  <a:schemeClr val="tx1"/>
                </a:solidFill>
                <a:round/>
                <a:headEnd/>
                <a:tailEnd/>
              </a:ln>
              <a:effectLst/>
            </p:spPr>
            <p:txBody>
              <a:bodyPr/>
              <a:lstStyle/>
              <a:p>
                <a:endParaRPr lang="en-US"/>
              </a:p>
            </p:txBody>
          </p:sp>
          <p:sp>
            <p:nvSpPr>
              <p:cNvPr id="95240" name="Line 8"/>
              <p:cNvSpPr>
                <a:spLocks noChangeShapeType="1"/>
              </p:cNvSpPr>
              <p:nvPr/>
            </p:nvSpPr>
            <p:spPr bwMode="auto">
              <a:xfrm>
                <a:off x="960" y="2784"/>
                <a:ext cx="3216" cy="0"/>
              </a:xfrm>
              <a:prstGeom prst="line">
                <a:avLst/>
              </a:prstGeom>
              <a:noFill/>
              <a:ln w="28575">
                <a:solidFill>
                  <a:schemeClr val="tx1"/>
                </a:solidFill>
                <a:round/>
                <a:headEnd/>
                <a:tailEnd/>
              </a:ln>
              <a:effectLst/>
            </p:spPr>
            <p:txBody>
              <a:bodyPr/>
              <a:lstStyle/>
              <a:p>
                <a:endParaRPr lang="en-US"/>
              </a:p>
            </p:txBody>
          </p:sp>
          <p:sp>
            <p:nvSpPr>
              <p:cNvPr id="95241" name="Line 9"/>
              <p:cNvSpPr>
                <a:spLocks noChangeShapeType="1"/>
              </p:cNvSpPr>
              <p:nvPr/>
            </p:nvSpPr>
            <p:spPr bwMode="auto">
              <a:xfrm>
                <a:off x="960" y="2064"/>
                <a:ext cx="0" cy="720"/>
              </a:xfrm>
              <a:prstGeom prst="line">
                <a:avLst/>
              </a:prstGeom>
              <a:noFill/>
              <a:ln w="12700">
                <a:solidFill>
                  <a:schemeClr val="tx1"/>
                </a:solidFill>
                <a:round/>
                <a:headEnd/>
                <a:tailEnd/>
              </a:ln>
              <a:effectLst/>
            </p:spPr>
            <p:txBody>
              <a:bodyPr/>
              <a:lstStyle/>
              <a:p>
                <a:endParaRPr lang="en-US"/>
              </a:p>
            </p:txBody>
          </p:sp>
          <p:sp>
            <p:nvSpPr>
              <p:cNvPr id="95242" name="Line 10"/>
              <p:cNvSpPr>
                <a:spLocks noChangeShapeType="1"/>
              </p:cNvSpPr>
              <p:nvPr/>
            </p:nvSpPr>
            <p:spPr bwMode="auto">
              <a:xfrm>
                <a:off x="4176" y="2064"/>
                <a:ext cx="0" cy="720"/>
              </a:xfrm>
              <a:prstGeom prst="line">
                <a:avLst/>
              </a:prstGeom>
              <a:noFill/>
              <a:ln w="28575">
                <a:solidFill>
                  <a:schemeClr val="tx1"/>
                </a:solidFill>
                <a:round/>
                <a:headEnd/>
                <a:tailEnd/>
              </a:ln>
              <a:effectLst/>
            </p:spPr>
            <p:txBody>
              <a:bodyPr/>
              <a:lstStyle/>
              <a:p>
                <a:endParaRPr lang="en-US"/>
              </a:p>
            </p:txBody>
          </p:sp>
        </p:grpSp>
        <p:grpSp>
          <p:nvGrpSpPr>
            <p:cNvPr id="95243" name="Group 11"/>
            <p:cNvGrpSpPr>
              <a:grpSpLocks/>
            </p:cNvGrpSpPr>
            <p:nvPr/>
          </p:nvGrpSpPr>
          <p:grpSpPr bwMode="auto">
            <a:xfrm>
              <a:off x="960" y="1152"/>
              <a:ext cx="3216" cy="336"/>
              <a:chOff x="960" y="1152"/>
              <a:chExt cx="3216" cy="720"/>
            </a:xfrm>
          </p:grpSpPr>
          <p:sp>
            <p:nvSpPr>
              <p:cNvPr id="95244" name="Rectangle 12"/>
              <p:cNvSpPr>
                <a:spLocks noChangeArrowheads="1"/>
              </p:cNvSpPr>
              <p:nvPr/>
            </p:nvSpPr>
            <p:spPr bwMode="auto">
              <a:xfrm>
                <a:off x="960" y="1152"/>
                <a:ext cx="3216" cy="720"/>
              </a:xfrm>
              <a:prstGeom prst="rect">
                <a:avLst/>
              </a:prstGeom>
              <a:solidFill>
                <a:srgbClr val="CCFF66"/>
              </a:solidFill>
              <a:ln w="9525">
                <a:noFill/>
                <a:miter lim="800000"/>
                <a:headEnd/>
                <a:tailEnd/>
              </a:ln>
              <a:effectLst/>
            </p:spPr>
            <p:txBody>
              <a:bodyPr anchor="ctr"/>
              <a:lstStyle/>
              <a:p>
                <a:pPr lvl="1" algn="l">
                  <a:lnSpc>
                    <a:spcPct val="90000"/>
                  </a:lnSpc>
                  <a:spcBef>
                    <a:spcPct val="20000"/>
                  </a:spcBef>
                  <a:buClr>
                    <a:schemeClr val="accent1"/>
                  </a:buClr>
                  <a:buSzPct val="75000"/>
                  <a:buFont typeface="Wingdings" pitchFamily="2" charset="2"/>
                  <a:buNone/>
                </a:pPr>
                <a:r>
                  <a:rPr lang="en-US" altLang="ko-KR" sz="1600"/>
                  <a:t>IF A</a:t>
                </a:r>
                <a:r>
                  <a:rPr lang="en-US" altLang="ko-KR" sz="1600" baseline="-25000"/>
                  <a:t>2</a:t>
                </a:r>
                <a:r>
                  <a:rPr lang="en-US" altLang="ko-KR" sz="1600"/>
                  <a:t> OR B</a:t>
                </a:r>
                <a:r>
                  <a:rPr lang="en-US" altLang="ko-KR" sz="1600" baseline="-25000"/>
                  <a:t>2</a:t>
                </a:r>
                <a:r>
                  <a:rPr lang="en-US" altLang="ko-KR" sz="1600"/>
                  <a:t> THEN D</a:t>
                </a:r>
                <a:r>
                  <a:rPr lang="en-US" altLang="ko-KR" sz="1600" baseline="-25000"/>
                  <a:t>2	</a:t>
                </a:r>
                <a:r>
                  <a:rPr lang="en-US" altLang="ko-KR" sz="1600"/>
                  <a:t>	CF=c</a:t>
                </a:r>
              </a:p>
            </p:txBody>
          </p:sp>
          <p:sp>
            <p:nvSpPr>
              <p:cNvPr id="95245" name="Line 13"/>
              <p:cNvSpPr>
                <a:spLocks noChangeShapeType="1"/>
              </p:cNvSpPr>
              <p:nvPr/>
            </p:nvSpPr>
            <p:spPr bwMode="auto">
              <a:xfrm>
                <a:off x="960" y="1152"/>
                <a:ext cx="3216" cy="0"/>
              </a:xfrm>
              <a:prstGeom prst="line">
                <a:avLst/>
              </a:prstGeom>
              <a:noFill/>
              <a:ln w="12700">
                <a:solidFill>
                  <a:schemeClr val="tx1"/>
                </a:solidFill>
                <a:round/>
                <a:headEnd/>
                <a:tailEnd/>
              </a:ln>
              <a:effectLst/>
            </p:spPr>
            <p:txBody>
              <a:bodyPr/>
              <a:lstStyle/>
              <a:p>
                <a:endParaRPr lang="en-US"/>
              </a:p>
            </p:txBody>
          </p:sp>
          <p:sp>
            <p:nvSpPr>
              <p:cNvPr id="95246" name="Line 14"/>
              <p:cNvSpPr>
                <a:spLocks noChangeShapeType="1"/>
              </p:cNvSpPr>
              <p:nvPr/>
            </p:nvSpPr>
            <p:spPr bwMode="auto">
              <a:xfrm>
                <a:off x="960" y="1872"/>
                <a:ext cx="3216" cy="0"/>
              </a:xfrm>
              <a:prstGeom prst="line">
                <a:avLst/>
              </a:prstGeom>
              <a:noFill/>
              <a:ln w="28575">
                <a:solidFill>
                  <a:schemeClr val="tx1"/>
                </a:solidFill>
                <a:round/>
                <a:headEnd/>
                <a:tailEnd/>
              </a:ln>
              <a:effectLst/>
            </p:spPr>
            <p:txBody>
              <a:bodyPr/>
              <a:lstStyle/>
              <a:p>
                <a:endParaRPr lang="en-US"/>
              </a:p>
            </p:txBody>
          </p:sp>
          <p:sp>
            <p:nvSpPr>
              <p:cNvPr id="95247" name="Line 15"/>
              <p:cNvSpPr>
                <a:spLocks noChangeShapeType="1"/>
              </p:cNvSpPr>
              <p:nvPr/>
            </p:nvSpPr>
            <p:spPr bwMode="auto">
              <a:xfrm>
                <a:off x="960" y="1152"/>
                <a:ext cx="0" cy="720"/>
              </a:xfrm>
              <a:prstGeom prst="line">
                <a:avLst/>
              </a:prstGeom>
              <a:noFill/>
              <a:ln w="12700">
                <a:solidFill>
                  <a:schemeClr val="tx1"/>
                </a:solidFill>
                <a:round/>
                <a:headEnd/>
                <a:tailEnd/>
              </a:ln>
              <a:effectLst/>
            </p:spPr>
            <p:txBody>
              <a:bodyPr/>
              <a:lstStyle/>
              <a:p>
                <a:endParaRPr lang="en-US"/>
              </a:p>
            </p:txBody>
          </p:sp>
          <p:sp>
            <p:nvSpPr>
              <p:cNvPr id="95248" name="Line 16"/>
              <p:cNvSpPr>
                <a:spLocks noChangeShapeType="1"/>
              </p:cNvSpPr>
              <p:nvPr/>
            </p:nvSpPr>
            <p:spPr bwMode="auto">
              <a:xfrm>
                <a:off x="4176" y="1152"/>
                <a:ext cx="0" cy="720"/>
              </a:xfrm>
              <a:prstGeom prst="line">
                <a:avLst/>
              </a:prstGeom>
              <a:noFill/>
              <a:ln w="28575">
                <a:solidFill>
                  <a:schemeClr val="tx1"/>
                </a:solidFill>
                <a:round/>
                <a:headEnd/>
                <a:tailEnd/>
              </a:ln>
              <a:effectLst/>
            </p:spPr>
            <p:txBody>
              <a:bodyPr/>
              <a:lstStyle/>
              <a:p>
                <a:endParaRPr lang="en-US"/>
              </a:p>
            </p:txBody>
          </p:sp>
        </p:grpSp>
        <p:sp>
          <p:nvSpPr>
            <p:cNvPr id="95249" name="AutoShape 17"/>
            <p:cNvSpPr>
              <a:spLocks noChangeArrowheads="1"/>
            </p:cNvSpPr>
            <p:nvPr/>
          </p:nvSpPr>
          <p:spPr bwMode="auto">
            <a:xfrm>
              <a:off x="432" y="1296"/>
              <a:ext cx="432" cy="912"/>
            </a:xfrm>
            <a:prstGeom prst="curvedRightArrow">
              <a:avLst>
                <a:gd name="adj1" fmla="val 42222"/>
                <a:gd name="adj2" fmla="val 84444"/>
                <a:gd name="adj3" fmla="val 33333"/>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95250" name="Group 18"/>
          <p:cNvGrpSpPr>
            <a:grpSpLocks/>
          </p:cNvGrpSpPr>
          <p:nvPr/>
        </p:nvGrpSpPr>
        <p:grpSpPr bwMode="auto">
          <a:xfrm>
            <a:off x="1835150" y="4437063"/>
            <a:ext cx="5834063" cy="2016125"/>
            <a:chOff x="432" y="1152"/>
            <a:chExt cx="3744" cy="1248"/>
          </a:xfrm>
        </p:grpSpPr>
        <p:grpSp>
          <p:nvGrpSpPr>
            <p:cNvPr id="95251" name="Group 19"/>
            <p:cNvGrpSpPr>
              <a:grpSpLocks/>
            </p:cNvGrpSpPr>
            <p:nvPr/>
          </p:nvGrpSpPr>
          <p:grpSpPr bwMode="auto">
            <a:xfrm>
              <a:off x="960" y="1680"/>
              <a:ext cx="3216" cy="720"/>
              <a:chOff x="960" y="2064"/>
              <a:chExt cx="3216" cy="720"/>
            </a:xfrm>
          </p:grpSpPr>
          <p:sp>
            <p:nvSpPr>
              <p:cNvPr id="95252" name="Rectangle 20"/>
              <p:cNvSpPr>
                <a:spLocks noChangeArrowheads="1"/>
              </p:cNvSpPr>
              <p:nvPr/>
            </p:nvSpPr>
            <p:spPr bwMode="auto">
              <a:xfrm>
                <a:off x="960" y="2064"/>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400"/>
                  <a:t>       </a:t>
                </a:r>
                <a:r>
                  <a:rPr lang="en-US" altLang="ko-KR" sz="1600"/>
                  <a:t>CF(R1, R2)= c1+c2-c1*c2</a:t>
                </a:r>
              </a:p>
              <a:p>
                <a:pPr algn="l">
                  <a:lnSpc>
                    <a:spcPct val="90000"/>
                  </a:lnSpc>
                  <a:spcBef>
                    <a:spcPct val="20000"/>
                  </a:spcBef>
                  <a:buClr>
                    <a:schemeClr val="folHlink"/>
                  </a:buClr>
                  <a:buSzPct val="90000"/>
                  <a:buFont typeface="Wingdings" pitchFamily="2" charset="2"/>
                  <a:buNone/>
                </a:pPr>
                <a:r>
                  <a:rPr lang="en-US" altLang="ko-KR" sz="1600"/>
                  <a:t>		= c1+c2(1-c1)</a:t>
                </a:r>
              </a:p>
            </p:txBody>
          </p:sp>
          <p:sp>
            <p:nvSpPr>
              <p:cNvPr id="95253" name="Line 21"/>
              <p:cNvSpPr>
                <a:spLocks noChangeShapeType="1"/>
              </p:cNvSpPr>
              <p:nvPr/>
            </p:nvSpPr>
            <p:spPr bwMode="auto">
              <a:xfrm>
                <a:off x="960" y="2064"/>
                <a:ext cx="3216" cy="0"/>
              </a:xfrm>
              <a:prstGeom prst="line">
                <a:avLst/>
              </a:prstGeom>
              <a:noFill/>
              <a:ln w="12700">
                <a:solidFill>
                  <a:schemeClr val="tx1"/>
                </a:solidFill>
                <a:round/>
                <a:headEnd/>
                <a:tailEnd/>
              </a:ln>
              <a:effectLst/>
            </p:spPr>
            <p:txBody>
              <a:bodyPr/>
              <a:lstStyle/>
              <a:p>
                <a:endParaRPr lang="en-US"/>
              </a:p>
            </p:txBody>
          </p:sp>
          <p:sp>
            <p:nvSpPr>
              <p:cNvPr id="95254" name="Line 22"/>
              <p:cNvSpPr>
                <a:spLocks noChangeShapeType="1"/>
              </p:cNvSpPr>
              <p:nvPr/>
            </p:nvSpPr>
            <p:spPr bwMode="auto">
              <a:xfrm>
                <a:off x="960" y="2784"/>
                <a:ext cx="3216" cy="0"/>
              </a:xfrm>
              <a:prstGeom prst="line">
                <a:avLst/>
              </a:prstGeom>
              <a:noFill/>
              <a:ln w="28575">
                <a:solidFill>
                  <a:schemeClr val="tx1"/>
                </a:solidFill>
                <a:round/>
                <a:headEnd/>
                <a:tailEnd/>
              </a:ln>
              <a:effectLst/>
            </p:spPr>
            <p:txBody>
              <a:bodyPr/>
              <a:lstStyle/>
              <a:p>
                <a:endParaRPr lang="en-US"/>
              </a:p>
            </p:txBody>
          </p:sp>
          <p:sp>
            <p:nvSpPr>
              <p:cNvPr id="95255" name="Line 23"/>
              <p:cNvSpPr>
                <a:spLocks noChangeShapeType="1"/>
              </p:cNvSpPr>
              <p:nvPr/>
            </p:nvSpPr>
            <p:spPr bwMode="auto">
              <a:xfrm>
                <a:off x="960" y="2064"/>
                <a:ext cx="0" cy="720"/>
              </a:xfrm>
              <a:prstGeom prst="line">
                <a:avLst/>
              </a:prstGeom>
              <a:noFill/>
              <a:ln w="12700">
                <a:solidFill>
                  <a:schemeClr val="tx1"/>
                </a:solidFill>
                <a:round/>
                <a:headEnd/>
                <a:tailEnd/>
              </a:ln>
              <a:effectLst/>
            </p:spPr>
            <p:txBody>
              <a:bodyPr/>
              <a:lstStyle/>
              <a:p>
                <a:endParaRPr lang="en-US"/>
              </a:p>
            </p:txBody>
          </p:sp>
          <p:sp>
            <p:nvSpPr>
              <p:cNvPr id="95256" name="Line 24"/>
              <p:cNvSpPr>
                <a:spLocks noChangeShapeType="1"/>
              </p:cNvSpPr>
              <p:nvPr/>
            </p:nvSpPr>
            <p:spPr bwMode="auto">
              <a:xfrm>
                <a:off x="4176" y="2064"/>
                <a:ext cx="0" cy="720"/>
              </a:xfrm>
              <a:prstGeom prst="line">
                <a:avLst/>
              </a:prstGeom>
              <a:noFill/>
              <a:ln w="28575">
                <a:solidFill>
                  <a:schemeClr val="tx1"/>
                </a:solidFill>
                <a:round/>
                <a:headEnd/>
                <a:tailEnd/>
              </a:ln>
              <a:effectLst/>
            </p:spPr>
            <p:txBody>
              <a:bodyPr/>
              <a:lstStyle/>
              <a:p>
                <a:endParaRPr lang="en-US"/>
              </a:p>
            </p:txBody>
          </p:sp>
        </p:grpSp>
        <p:grpSp>
          <p:nvGrpSpPr>
            <p:cNvPr id="95257" name="Group 25"/>
            <p:cNvGrpSpPr>
              <a:grpSpLocks/>
            </p:cNvGrpSpPr>
            <p:nvPr/>
          </p:nvGrpSpPr>
          <p:grpSpPr bwMode="auto">
            <a:xfrm>
              <a:off x="960" y="1152"/>
              <a:ext cx="3216" cy="336"/>
              <a:chOff x="960" y="1152"/>
              <a:chExt cx="3216" cy="720"/>
            </a:xfrm>
          </p:grpSpPr>
          <p:sp>
            <p:nvSpPr>
              <p:cNvPr id="95258" name="Rectangle 26"/>
              <p:cNvSpPr>
                <a:spLocks noChangeArrowheads="1"/>
              </p:cNvSpPr>
              <p:nvPr/>
            </p:nvSpPr>
            <p:spPr bwMode="auto">
              <a:xfrm>
                <a:off x="960" y="1152"/>
                <a:ext cx="3216" cy="720"/>
              </a:xfrm>
              <a:prstGeom prst="rect">
                <a:avLst/>
              </a:prstGeom>
              <a:solidFill>
                <a:srgbClr val="CCFF66"/>
              </a:solidFill>
              <a:ln w="9525">
                <a:noFill/>
                <a:miter lim="800000"/>
                <a:headEnd/>
                <a:tailEnd/>
              </a:ln>
              <a:effectLst/>
            </p:spPr>
            <p:txBody>
              <a:bodyPr anchor="ctr"/>
              <a:lstStyle/>
              <a:p>
                <a:pPr lvl="1" algn="l">
                  <a:lnSpc>
                    <a:spcPct val="90000"/>
                  </a:lnSpc>
                  <a:spcBef>
                    <a:spcPct val="20000"/>
                  </a:spcBef>
                  <a:buClr>
                    <a:schemeClr val="accent1"/>
                  </a:buClr>
                  <a:buSzPct val="75000"/>
                  <a:buFont typeface="Wingdings" pitchFamily="2" charset="2"/>
                  <a:buNone/>
                </a:pPr>
                <a:r>
                  <a:rPr lang="en-US" altLang="ko-KR" sz="1600" b="1"/>
                  <a:t>Rule</a:t>
                </a:r>
                <a:r>
                  <a:rPr lang="en-US" altLang="ko-KR" sz="1600"/>
                  <a:t> 1: IF A</a:t>
                </a:r>
                <a:r>
                  <a:rPr lang="en-US" altLang="ko-KR" sz="1600" baseline="-25000"/>
                  <a:t>1</a:t>
                </a:r>
                <a:r>
                  <a:rPr lang="en-US" altLang="ko-KR" sz="1600"/>
                  <a:t> AND B</a:t>
                </a:r>
                <a:r>
                  <a:rPr lang="en-US" altLang="ko-KR" sz="1600" baseline="-25000"/>
                  <a:t>1</a:t>
                </a:r>
                <a:r>
                  <a:rPr lang="en-US" altLang="ko-KR" sz="1600"/>
                  <a:t> THEN D</a:t>
                </a:r>
                <a:r>
                  <a:rPr lang="en-US" altLang="ko-KR" sz="1600" baseline="-25000"/>
                  <a:t>1	</a:t>
                </a:r>
                <a:r>
                  <a:rPr lang="en-US" altLang="ko-KR" sz="1600"/>
                  <a:t>CF=c1</a:t>
                </a:r>
              </a:p>
              <a:p>
                <a:pPr lvl="1" algn="l">
                  <a:lnSpc>
                    <a:spcPct val="90000"/>
                  </a:lnSpc>
                  <a:spcBef>
                    <a:spcPct val="20000"/>
                  </a:spcBef>
                  <a:buClr>
                    <a:schemeClr val="accent1"/>
                  </a:buClr>
                  <a:buSzPct val="75000"/>
                  <a:buFont typeface="Wingdings" pitchFamily="2" charset="2"/>
                  <a:buNone/>
                </a:pPr>
                <a:r>
                  <a:rPr lang="en-US" altLang="ko-KR" sz="1600" b="1"/>
                  <a:t>Rule</a:t>
                </a:r>
                <a:r>
                  <a:rPr lang="en-US" altLang="ko-KR" sz="1600"/>
                  <a:t> 2: IF A</a:t>
                </a:r>
                <a:r>
                  <a:rPr lang="en-US" altLang="ko-KR" sz="1600" baseline="-25000"/>
                  <a:t>2</a:t>
                </a:r>
                <a:r>
                  <a:rPr lang="en-US" altLang="ko-KR" sz="1600"/>
                  <a:t> OR B</a:t>
                </a:r>
                <a:r>
                  <a:rPr lang="en-US" altLang="ko-KR" sz="1600" baseline="-25000"/>
                  <a:t>2</a:t>
                </a:r>
                <a:r>
                  <a:rPr lang="en-US" altLang="ko-KR" sz="1600"/>
                  <a:t> THEN D</a:t>
                </a:r>
                <a:r>
                  <a:rPr lang="en-US" altLang="ko-KR" sz="1600" baseline="-25000"/>
                  <a:t>2	</a:t>
                </a:r>
                <a:r>
                  <a:rPr lang="en-US" altLang="ko-KR" sz="1600"/>
                  <a:t>CF=c2</a:t>
                </a:r>
              </a:p>
            </p:txBody>
          </p:sp>
          <p:sp>
            <p:nvSpPr>
              <p:cNvPr id="95259" name="Line 27"/>
              <p:cNvSpPr>
                <a:spLocks noChangeShapeType="1"/>
              </p:cNvSpPr>
              <p:nvPr/>
            </p:nvSpPr>
            <p:spPr bwMode="auto">
              <a:xfrm>
                <a:off x="960" y="1152"/>
                <a:ext cx="3216" cy="0"/>
              </a:xfrm>
              <a:prstGeom prst="line">
                <a:avLst/>
              </a:prstGeom>
              <a:noFill/>
              <a:ln w="12700">
                <a:solidFill>
                  <a:schemeClr val="tx1"/>
                </a:solidFill>
                <a:round/>
                <a:headEnd/>
                <a:tailEnd/>
              </a:ln>
              <a:effectLst/>
            </p:spPr>
            <p:txBody>
              <a:bodyPr/>
              <a:lstStyle/>
              <a:p>
                <a:endParaRPr lang="en-US"/>
              </a:p>
            </p:txBody>
          </p:sp>
          <p:sp>
            <p:nvSpPr>
              <p:cNvPr id="95260" name="Line 28"/>
              <p:cNvSpPr>
                <a:spLocks noChangeShapeType="1"/>
              </p:cNvSpPr>
              <p:nvPr/>
            </p:nvSpPr>
            <p:spPr bwMode="auto">
              <a:xfrm>
                <a:off x="960" y="1872"/>
                <a:ext cx="3216" cy="0"/>
              </a:xfrm>
              <a:prstGeom prst="line">
                <a:avLst/>
              </a:prstGeom>
              <a:noFill/>
              <a:ln w="28575">
                <a:solidFill>
                  <a:schemeClr val="tx1"/>
                </a:solidFill>
                <a:round/>
                <a:headEnd/>
                <a:tailEnd/>
              </a:ln>
              <a:effectLst/>
            </p:spPr>
            <p:txBody>
              <a:bodyPr/>
              <a:lstStyle/>
              <a:p>
                <a:endParaRPr lang="en-US"/>
              </a:p>
            </p:txBody>
          </p:sp>
          <p:sp>
            <p:nvSpPr>
              <p:cNvPr id="95261" name="Line 29"/>
              <p:cNvSpPr>
                <a:spLocks noChangeShapeType="1"/>
              </p:cNvSpPr>
              <p:nvPr/>
            </p:nvSpPr>
            <p:spPr bwMode="auto">
              <a:xfrm>
                <a:off x="960" y="1152"/>
                <a:ext cx="0" cy="720"/>
              </a:xfrm>
              <a:prstGeom prst="line">
                <a:avLst/>
              </a:prstGeom>
              <a:noFill/>
              <a:ln w="12700">
                <a:solidFill>
                  <a:schemeClr val="tx1"/>
                </a:solidFill>
                <a:round/>
                <a:headEnd/>
                <a:tailEnd/>
              </a:ln>
              <a:effectLst/>
            </p:spPr>
            <p:txBody>
              <a:bodyPr/>
              <a:lstStyle/>
              <a:p>
                <a:endParaRPr lang="en-US"/>
              </a:p>
            </p:txBody>
          </p:sp>
          <p:sp>
            <p:nvSpPr>
              <p:cNvPr id="95262" name="Line 30"/>
              <p:cNvSpPr>
                <a:spLocks noChangeShapeType="1"/>
              </p:cNvSpPr>
              <p:nvPr/>
            </p:nvSpPr>
            <p:spPr bwMode="auto">
              <a:xfrm>
                <a:off x="4176" y="1152"/>
                <a:ext cx="0" cy="720"/>
              </a:xfrm>
              <a:prstGeom prst="line">
                <a:avLst/>
              </a:prstGeom>
              <a:noFill/>
              <a:ln w="28575">
                <a:solidFill>
                  <a:schemeClr val="tx1"/>
                </a:solidFill>
                <a:round/>
                <a:headEnd/>
                <a:tailEnd/>
              </a:ln>
              <a:effectLst/>
            </p:spPr>
            <p:txBody>
              <a:bodyPr/>
              <a:lstStyle/>
              <a:p>
                <a:endParaRPr lang="en-US"/>
              </a:p>
            </p:txBody>
          </p:sp>
        </p:grpSp>
        <p:sp>
          <p:nvSpPr>
            <p:cNvPr id="95263" name="AutoShape 31"/>
            <p:cNvSpPr>
              <a:spLocks noChangeArrowheads="1"/>
            </p:cNvSpPr>
            <p:nvPr/>
          </p:nvSpPr>
          <p:spPr bwMode="auto">
            <a:xfrm>
              <a:off x="432" y="1296"/>
              <a:ext cx="432" cy="912"/>
            </a:xfrm>
            <a:prstGeom prst="curvedRightArrow">
              <a:avLst>
                <a:gd name="adj1" fmla="val 42222"/>
                <a:gd name="adj2" fmla="val 84444"/>
                <a:gd name="adj3" fmla="val 33333"/>
              </a:avLst>
            </a:prstGeom>
            <a:solidFill>
              <a:srgbClr val="FFFFFF"/>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en-US"/>
          </a:p>
        </p:txBody>
      </p:sp>
      <p:sp>
        <p:nvSpPr>
          <p:cNvPr id="96259" name="Rectangle 3"/>
          <p:cNvSpPr>
            <a:spLocks noGrp="1" noChangeArrowheads="1"/>
          </p:cNvSpPr>
          <p:nvPr>
            <p:ph type="body" idx="1"/>
          </p:nvPr>
        </p:nvSpPr>
        <p:spPr/>
        <p:txBody>
          <a:bodyPr/>
          <a:lstStyle/>
          <a:p>
            <a:pPr lvl="1"/>
            <a:r>
              <a:rPr lang="en-US"/>
              <a:t>Three production rules:</a:t>
            </a:r>
          </a:p>
          <a:p>
            <a:pPr lvl="1"/>
            <a:endParaRPr lang="en-US"/>
          </a:p>
          <a:p>
            <a:pPr lvl="1"/>
            <a:endParaRPr lang="en-US"/>
          </a:p>
          <a:p>
            <a:pPr lvl="1"/>
            <a:endParaRPr lang="en-US"/>
          </a:p>
          <a:p>
            <a:pPr lvl="1"/>
            <a:endParaRPr lang="en-US"/>
          </a:p>
          <a:p>
            <a:endParaRPr lang="en-US"/>
          </a:p>
        </p:txBody>
      </p:sp>
      <p:grpSp>
        <p:nvGrpSpPr>
          <p:cNvPr id="96261" name="Group 5"/>
          <p:cNvGrpSpPr>
            <a:grpSpLocks/>
          </p:cNvGrpSpPr>
          <p:nvPr/>
        </p:nvGrpSpPr>
        <p:grpSpPr bwMode="auto">
          <a:xfrm>
            <a:off x="1258888" y="2276475"/>
            <a:ext cx="6481762" cy="1163638"/>
            <a:chOff x="960" y="2064"/>
            <a:chExt cx="3216" cy="720"/>
          </a:xfrm>
        </p:grpSpPr>
        <p:sp>
          <p:nvSpPr>
            <p:cNvPr id="96262" name="Rectangle 6"/>
            <p:cNvSpPr>
              <a:spLocks noChangeArrowheads="1"/>
            </p:cNvSpPr>
            <p:nvPr/>
          </p:nvSpPr>
          <p:spPr bwMode="auto">
            <a:xfrm>
              <a:off x="960" y="2064"/>
              <a:ext cx="3216" cy="720"/>
            </a:xfrm>
            <a:prstGeom prst="rect">
              <a:avLst/>
            </a:prstGeom>
            <a:solidFill>
              <a:srgbClr val="99FFCC"/>
            </a:solidFill>
            <a:ln w="9525">
              <a:noFill/>
              <a:miter lim="800000"/>
              <a:headEnd/>
              <a:tailEnd/>
            </a:ln>
            <a:effectLst/>
          </p:spPr>
          <p:txBody>
            <a:bodyPr anchor="ctr"/>
            <a:lstStyle/>
            <a:p>
              <a:pPr algn="l">
                <a:lnSpc>
                  <a:spcPct val="90000"/>
                </a:lnSpc>
                <a:spcBef>
                  <a:spcPct val="20000"/>
                </a:spcBef>
                <a:buClr>
                  <a:schemeClr val="folHlink"/>
                </a:buClr>
                <a:buSzPct val="90000"/>
                <a:buFont typeface="Wingdings" pitchFamily="2" charset="2"/>
                <a:buNone/>
              </a:pPr>
              <a:r>
                <a:rPr lang="en-US" altLang="ko-KR" sz="2800" b="1"/>
                <a:t>       </a:t>
              </a:r>
              <a:r>
                <a:rPr lang="en-US" altLang="ko-KR" b="1"/>
                <a:t>CF(R1, R2, R3)= CF(R1, R2) + CF(R3) [1-CF(R1, R3)]</a:t>
              </a:r>
            </a:p>
          </p:txBody>
        </p:sp>
        <p:sp>
          <p:nvSpPr>
            <p:cNvPr id="96263" name="Line 7"/>
            <p:cNvSpPr>
              <a:spLocks noChangeShapeType="1"/>
            </p:cNvSpPr>
            <p:nvPr/>
          </p:nvSpPr>
          <p:spPr bwMode="auto">
            <a:xfrm>
              <a:off x="960" y="2064"/>
              <a:ext cx="3216" cy="0"/>
            </a:xfrm>
            <a:prstGeom prst="line">
              <a:avLst/>
            </a:prstGeom>
            <a:noFill/>
            <a:ln w="12700">
              <a:solidFill>
                <a:schemeClr val="tx1"/>
              </a:solidFill>
              <a:round/>
              <a:headEnd/>
              <a:tailEnd/>
            </a:ln>
            <a:effectLst/>
          </p:spPr>
          <p:txBody>
            <a:bodyPr/>
            <a:lstStyle/>
            <a:p>
              <a:endParaRPr lang="en-US"/>
            </a:p>
          </p:txBody>
        </p:sp>
        <p:sp>
          <p:nvSpPr>
            <p:cNvPr id="96264" name="Line 8"/>
            <p:cNvSpPr>
              <a:spLocks noChangeShapeType="1"/>
            </p:cNvSpPr>
            <p:nvPr/>
          </p:nvSpPr>
          <p:spPr bwMode="auto">
            <a:xfrm>
              <a:off x="960" y="2784"/>
              <a:ext cx="3216" cy="0"/>
            </a:xfrm>
            <a:prstGeom prst="line">
              <a:avLst/>
            </a:prstGeom>
            <a:noFill/>
            <a:ln w="28575">
              <a:solidFill>
                <a:schemeClr val="tx1"/>
              </a:solidFill>
              <a:round/>
              <a:headEnd/>
              <a:tailEnd/>
            </a:ln>
            <a:effectLst/>
          </p:spPr>
          <p:txBody>
            <a:bodyPr/>
            <a:lstStyle/>
            <a:p>
              <a:endParaRPr lang="en-US"/>
            </a:p>
          </p:txBody>
        </p:sp>
        <p:sp>
          <p:nvSpPr>
            <p:cNvPr id="96265" name="Line 9"/>
            <p:cNvSpPr>
              <a:spLocks noChangeShapeType="1"/>
            </p:cNvSpPr>
            <p:nvPr/>
          </p:nvSpPr>
          <p:spPr bwMode="auto">
            <a:xfrm>
              <a:off x="960" y="2064"/>
              <a:ext cx="0" cy="720"/>
            </a:xfrm>
            <a:prstGeom prst="line">
              <a:avLst/>
            </a:prstGeom>
            <a:noFill/>
            <a:ln w="12700">
              <a:solidFill>
                <a:schemeClr val="tx1"/>
              </a:solidFill>
              <a:round/>
              <a:headEnd/>
              <a:tailEnd/>
            </a:ln>
            <a:effectLst/>
          </p:spPr>
          <p:txBody>
            <a:bodyPr/>
            <a:lstStyle/>
            <a:p>
              <a:endParaRPr lang="en-US"/>
            </a:p>
          </p:txBody>
        </p:sp>
        <p:sp>
          <p:nvSpPr>
            <p:cNvPr id="96266" name="Line 10"/>
            <p:cNvSpPr>
              <a:spLocks noChangeShapeType="1"/>
            </p:cNvSpPr>
            <p:nvPr/>
          </p:nvSpPr>
          <p:spPr bwMode="auto">
            <a:xfrm>
              <a:off x="4176" y="2064"/>
              <a:ext cx="0" cy="720"/>
            </a:xfrm>
            <a:prstGeom prst="line">
              <a:avLst/>
            </a:prstGeom>
            <a:noFill/>
            <a:ln w="2857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565150" y="2155825"/>
            <a:ext cx="7989888" cy="1368425"/>
          </a:xfrm>
          <a:noFill/>
          <a:ln/>
        </p:spPr>
        <p:txBody>
          <a:bodyPr/>
          <a:lstStyle/>
          <a:p>
            <a:pPr>
              <a:lnSpc>
                <a:spcPct val="160000"/>
              </a:lnSpc>
            </a:pPr>
            <a:r>
              <a:rPr lang="en-US" altLang="ko-KR"/>
              <a:t>Knowledge-Based Systems</a:t>
            </a:r>
            <a:br>
              <a:rPr lang="en-US" altLang="ko-KR"/>
            </a:br>
            <a:r>
              <a:rPr lang="en-US" altLang="ko-KR" sz="2400"/>
              <a:t>(Knowledge Consistency)</a:t>
            </a:r>
          </a:p>
        </p:txBody>
      </p:sp>
      <p:sp>
        <p:nvSpPr>
          <p:cNvPr id="125955"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ko-KR"/>
              <a:t>Requirement</a:t>
            </a:r>
          </a:p>
        </p:txBody>
      </p:sp>
      <p:sp>
        <p:nvSpPr>
          <p:cNvPr id="126979" name="Rectangle 3"/>
          <p:cNvSpPr>
            <a:spLocks noGrp="1" noChangeArrowheads="1"/>
          </p:cNvSpPr>
          <p:nvPr>
            <p:ph type="body" idx="1"/>
          </p:nvPr>
        </p:nvSpPr>
        <p:spPr>
          <a:xfrm>
            <a:off x="381000" y="1557338"/>
            <a:ext cx="8382000" cy="4538662"/>
          </a:xfrm>
        </p:spPr>
        <p:txBody>
          <a:bodyPr/>
          <a:lstStyle/>
          <a:p>
            <a:pPr>
              <a:lnSpc>
                <a:spcPct val="160000"/>
              </a:lnSpc>
            </a:pPr>
            <a:r>
              <a:rPr lang="en-US" altLang="ko-KR" dirty="0"/>
              <a:t>Why is the knowledge consistency needed?</a:t>
            </a:r>
          </a:p>
          <a:p>
            <a:pPr lvl="1">
              <a:lnSpc>
                <a:spcPct val="160000"/>
              </a:lnSpc>
            </a:pPr>
            <a:r>
              <a:rPr lang="en-US" altLang="ko-KR" dirty="0"/>
              <a:t>Elicitation of production rules is a difficult step in building a knowledge-based system</a:t>
            </a:r>
          </a:p>
          <a:p>
            <a:pPr lvl="1">
              <a:lnSpc>
                <a:spcPct val="160000"/>
              </a:lnSpc>
            </a:pPr>
            <a:r>
              <a:rPr lang="en-US" altLang="ko-KR" dirty="0"/>
              <a:t>Errors associated with knowledge elicitation result in various inconsistencies and redundancies among production rules. This is especially likely to happen while developing large knowledge bases, in particular when the knowledge is elicited form multiple sources</a:t>
            </a:r>
            <a:endParaRPr lang="en-US" altLang="ko-KR" dirty="0">
              <a:solidFill>
                <a:schemeClr val="accent2"/>
              </a:solidFill>
            </a:endParaRPr>
          </a:p>
          <a:p>
            <a:pPr lvl="1">
              <a:lnSpc>
                <a:spcPct val="160000"/>
              </a:lnSpc>
              <a:buFont typeface="Wingdings" pitchFamily="2" charset="2"/>
              <a:buNone/>
            </a:pPr>
            <a:endParaRPr lang="en-US" altLang="ko-KR"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1979613" y="3152775"/>
            <a:ext cx="5616575" cy="936625"/>
          </a:xfrm>
        </p:spPr>
        <p:txBody>
          <a:bodyPr/>
          <a:lstStyle/>
          <a:p>
            <a:pPr>
              <a:lnSpc>
                <a:spcPct val="130000"/>
              </a:lnSpc>
              <a:spcBef>
                <a:spcPct val="0"/>
              </a:spcBef>
              <a:buClr>
                <a:schemeClr val="accent2"/>
              </a:buClr>
              <a:buFont typeface="Wingdings" pitchFamily="2" charset="2"/>
              <a:buChar char="ü"/>
            </a:pPr>
            <a:r>
              <a:rPr lang="en-US" altLang="ko-KR" sz="1600"/>
              <a:t>C(R</a:t>
            </a:r>
            <a:r>
              <a:rPr lang="en-US" altLang="ko-KR" sz="1600" baseline="-25000"/>
              <a:t>i</a:t>
            </a:r>
            <a:r>
              <a:rPr lang="en-US" altLang="ko-KR" sz="1600"/>
              <a:t>)</a:t>
            </a:r>
            <a:r>
              <a:rPr lang="en-US" altLang="ko-KR" sz="2000" b="0">
                <a:latin typeface="Arial" pitchFamily="34" charset="0"/>
                <a:ea typeface="돋움" pitchFamily="50" charset="-127"/>
              </a:rPr>
              <a:t> = </a:t>
            </a:r>
            <a:r>
              <a:rPr lang="en-US" altLang="ko-KR" sz="2000" b="0" i="1">
                <a:latin typeface="Arial" pitchFamily="34" charset="0"/>
                <a:ea typeface="돋움" pitchFamily="50" charset="-127"/>
              </a:rPr>
              <a:t>condition clause</a:t>
            </a:r>
            <a:r>
              <a:rPr lang="en-US" altLang="ko-KR" sz="2000" b="0">
                <a:latin typeface="Arial" pitchFamily="34" charset="0"/>
                <a:ea typeface="돋움" pitchFamily="50" charset="-127"/>
              </a:rPr>
              <a:t> </a:t>
            </a:r>
            <a:r>
              <a:rPr lang="en-US" altLang="ko-KR" sz="2000" b="0">
                <a:solidFill>
                  <a:schemeClr val="bg2"/>
                </a:solidFill>
                <a:latin typeface="Arial" pitchFamily="34" charset="0"/>
                <a:ea typeface="돋움" pitchFamily="50" charset="-127"/>
              </a:rPr>
              <a:t>of production rule</a:t>
            </a:r>
            <a:r>
              <a:rPr lang="en-US" altLang="ko-KR" sz="2000" b="0">
                <a:latin typeface="Arial" pitchFamily="34" charset="0"/>
                <a:ea typeface="돋움" pitchFamily="50" charset="-127"/>
              </a:rPr>
              <a:t> </a:t>
            </a:r>
          </a:p>
          <a:p>
            <a:pPr>
              <a:lnSpc>
                <a:spcPct val="130000"/>
              </a:lnSpc>
              <a:spcBef>
                <a:spcPct val="0"/>
              </a:spcBef>
              <a:buClr>
                <a:schemeClr val="accent2"/>
              </a:buClr>
              <a:buFont typeface="Wingdings" pitchFamily="2" charset="2"/>
              <a:buChar char="ü"/>
            </a:pPr>
            <a:r>
              <a:rPr lang="en-US" altLang="ko-KR" sz="1600"/>
              <a:t>A(R</a:t>
            </a:r>
            <a:r>
              <a:rPr lang="en-US" altLang="ko-KR" sz="1600" baseline="-25000"/>
              <a:t>i</a:t>
            </a:r>
            <a:r>
              <a:rPr lang="en-US" altLang="ko-KR" sz="1600"/>
              <a:t>)</a:t>
            </a:r>
            <a:r>
              <a:rPr lang="en-US" altLang="ko-KR" sz="2000" b="0">
                <a:latin typeface="Arial" pitchFamily="34" charset="0"/>
                <a:ea typeface="돋움" pitchFamily="50" charset="-127"/>
              </a:rPr>
              <a:t> = </a:t>
            </a:r>
            <a:r>
              <a:rPr lang="en-US" altLang="ko-KR" sz="2000" b="0" i="1">
                <a:latin typeface="Arial" pitchFamily="34" charset="0"/>
                <a:ea typeface="돋움" pitchFamily="50" charset="-127"/>
              </a:rPr>
              <a:t>action part</a:t>
            </a:r>
            <a:r>
              <a:rPr lang="en-US" altLang="ko-KR" sz="2000" b="0">
                <a:latin typeface="Arial" pitchFamily="34" charset="0"/>
                <a:ea typeface="돋움" pitchFamily="50" charset="-127"/>
              </a:rPr>
              <a:t> </a:t>
            </a:r>
            <a:r>
              <a:rPr lang="en-US" altLang="ko-KR" sz="2000" b="0">
                <a:solidFill>
                  <a:schemeClr val="bg2"/>
                </a:solidFill>
                <a:latin typeface="Arial" pitchFamily="34" charset="0"/>
                <a:ea typeface="돋움" pitchFamily="50" charset="-127"/>
              </a:rPr>
              <a:t>of a production rule</a:t>
            </a:r>
          </a:p>
        </p:txBody>
      </p:sp>
      <p:sp>
        <p:nvSpPr>
          <p:cNvPr id="128003" name="Rectangle 3"/>
          <p:cNvSpPr>
            <a:spLocks noGrp="1" noChangeArrowheads="1"/>
          </p:cNvSpPr>
          <p:nvPr>
            <p:ph type="title"/>
          </p:nvPr>
        </p:nvSpPr>
        <p:spPr>
          <a:noFill/>
          <a:ln/>
        </p:spPr>
        <p:txBody>
          <a:bodyPr/>
          <a:lstStyle/>
          <a:p>
            <a:pPr marL="685800" indent="-685800">
              <a:lnSpc>
                <a:spcPct val="80000"/>
              </a:lnSpc>
            </a:pPr>
            <a:r>
              <a:rPr lang="en-US" altLang="ko-KR"/>
              <a:t>Production Rule</a:t>
            </a:r>
          </a:p>
        </p:txBody>
      </p:sp>
      <p:sp>
        <p:nvSpPr>
          <p:cNvPr id="128004" name="Rectangle 4"/>
          <p:cNvSpPr>
            <a:spLocks noChangeArrowheads="1"/>
          </p:cNvSpPr>
          <p:nvPr/>
        </p:nvSpPr>
        <p:spPr bwMode="auto">
          <a:xfrm>
            <a:off x="2970213" y="2287588"/>
            <a:ext cx="3132137" cy="396875"/>
          </a:xfrm>
          <a:prstGeom prst="rect">
            <a:avLst/>
          </a:prstGeom>
          <a:noFill/>
          <a:ln w="9525">
            <a:noFill/>
            <a:miter lim="800000"/>
            <a:headEnd/>
            <a:tailEnd/>
          </a:ln>
          <a:effectLst/>
        </p:spPr>
        <p:txBody>
          <a:bodyPr wrap="none" lIns="93600" tIns="46800" rIns="93600" bIns="46800">
            <a:spAutoFit/>
          </a:bodyPr>
          <a:lstStyle/>
          <a:p>
            <a:pPr algn="l" latinLnBrk="0">
              <a:spcBef>
                <a:spcPct val="50000"/>
              </a:spcBef>
              <a:buFont typeface="Symbol" pitchFamily="18" charset="2"/>
              <a:buNone/>
            </a:pPr>
            <a:r>
              <a:rPr lang="en-US" altLang="ko-KR" sz="2000" b="1">
                <a:latin typeface="Verdana" pitchFamily="34" charset="0"/>
                <a:ea typeface="바탕체" pitchFamily="17" charset="-127"/>
              </a:rPr>
              <a:t>IF C(R</a:t>
            </a:r>
            <a:r>
              <a:rPr lang="en-US" altLang="ko-KR" sz="2000" b="1" baseline="-25000">
                <a:latin typeface="Verdana" pitchFamily="34" charset="0"/>
                <a:ea typeface="바탕체" pitchFamily="17" charset="-127"/>
              </a:rPr>
              <a:t>i</a:t>
            </a:r>
            <a:r>
              <a:rPr lang="en-US" altLang="ko-KR" sz="2000" b="1">
                <a:latin typeface="Verdana" pitchFamily="34" charset="0"/>
                <a:ea typeface="바탕체" pitchFamily="17" charset="-127"/>
              </a:rPr>
              <a:t>)  THEN  A(R</a:t>
            </a:r>
            <a:r>
              <a:rPr lang="en-US" altLang="ko-KR" sz="2000" b="1" baseline="-25000">
                <a:latin typeface="Arial" pitchFamily="34" charset="0"/>
                <a:ea typeface="돋움" pitchFamily="50" charset="-127"/>
              </a:rPr>
              <a:t>i</a:t>
            </a:r>
            <a:r>
              <a:rPr lang="en-US" altLang="ko-KR" sz="2000" b="1">
                <a:latin typeface="Verdana" pitchFamily="34" charset="0"/>
                <a:ea typeface="바탕체" pitchFamily="17" charset="-127"/>
              </a:rPr>
              <a:t>)</a:t>
            </a:r>
          </a:p>
        </p:txBody>
      </p:sp>
      <p:sp>
        <p:nvSpPr>
          <p:cNvPr id="128005" name="Rectangle 5"/>
          <p:cNvSpPr>
            <a:spLocks noChangeArrowheads="1"/>
          </p:cNvSpPr>
          <p:nvPr/>
        </p:nvSpPr>
        <p:spPr bwMode="auto">
          <a:xfrm>
            <a:off x="2773363" y="2071688"/>
            <a:ext cx="3527425" cy="792162"/>
          </a:xfrm>
          <a:prstGeom prst="rect">
            <a:avLst/>
          </a:prstGeom>
          <a:noFill/>
          <a:ln w="25400">
            <a:solidFill>
              <a:srgbClr val="CC0099"/>
            </a:solidFill>
            <a:miter lim="800000"/>
            <a:headEnd/>
            <a:tailEnd/>
          </a:ln>
          <a:effectLst/>
        </p:spPr>
        <p:txBody>
          <a:bodyPr wrap="none" lIns="93600" tIns="46800" rIns="93600" bIns="46800" anchor="ctr">
            <a:spAutoFit/>
          </a:bodyPr>
          <a:lstStyle/>
          <a:p>
            <a:endParaRPr lang="en-US"/>
          </a:p>
        </p:txBody>
      </p:sp>
      <p:sp>
        <p:nvSpPr>
          <p:cNvPr id="128006" name="Rectangle 6"/>
          <p:cNvSpPr>
            <a:spLocks noChangeArrowheads="1"/>
          </p:cNvSpPr>
          <p:nvPr/>
        </p:nvSpPr>
        <p:spPr bwMode="auto">
          <a:xfrm>
            <a:off x="539750" y="1379538"/>
            <a:ext cx="7704138" cy="576262"/>
          </a:xfrm>
          <a:prstGeom prst="rect">
            <a:avLst/>
          </a:prstGeom>
          <a:noFill/>
          <a:ln w="9525">
            <a:noFill/>
            <a:miter lim="800000"/>
            <a:headEnd/>
            <a:tailEnd/>
          </a:ln>
          <a:effectLst/>
        </p:spPr>
        <p:txBody>
          <a:bodyPr lIns="92075" tIns="46038" rIns="92075" bIns="46038"/>
          <a:lstStyle/>
          <a:p>
            <a:pPr marL="342900" indent="-342900" algn="l" defTabSz="762000" latinLnBrk="0">
              <a:lnSpc>
                <a:spcPct val="90000"/>
              </a:lnSpc>
              <a:spcBef>
                <a:spcPct val="20000"/>
              </a:spcBef>
              <a:buClr>
                <a:srgbClr val="000099"/>
              </a:buClr>
              <a:buFont typeface="Wingdings" pitchFamily="2" charset="2"/>
              <a:buChar char="n"/>
            </a:pPr>
            <a:r>
              <a:rPr lang="en-US" altLang="ko-KR" b="1">
                <a:solidFill>
                  <a:schemeClr val="accent2"/>
                </a:solidFill>
                <a:latin typeface="Verdana" pitchFamily="34" charset="0"/>
                <a:ea typeface="바탕체" pitchFamily="17" charset="-127"/>
              </a:rPr>
              <a:t>A rule base consists of a number of production rules </a:t>
            </a:r>
            <a:r>
              <a:rPr lang="en-US" altLang="ko-KR" b="1">
                <a:solidFill>
                  <a:srgbClr val="CC0099"/>
                </a:solidFill>
                <a:latin typeface="Verdana" pitchFamily="34" charset="0"/>
                <a:ea typeface="바탕체" pitchFamily="17" charset="-127"/>
              </a:rPr>
              <a:t>R</a:t>
            </a:r>
            <a:r>
              <a:rPr lang="en-US" altLang="ko-KR" b="1" baseline="-25000">
                <a:solidFill>
                  <a:srgbClr val="CC0099"/>
                </a:solidFill>
                <a:latin typeface="Verdana" pitchFamily="34" charset="0"/>
                <a:ea typeface="바탕체" pitchFamily="17" charset="-127"/>
              </a:rPr>
              <a:t>i</a:t>
            </a:r>
          </a:p>
        </p:txBody>
      </p:sp>
      <p:sp>
        <p:nvSpPr>
          <p:cNvPr id="128007" name="Rectangle 7"/>
          <p:cNvSpPr>
            <a:spLocks noChangeArrowheads="1"/>
          </p:cNvSpPr>
          <p:nvPr/>
        </p:nvSpPr>
        <p:spPr bwMode="auto">
          <a:xfrm>
            <a:off x="506413" y="4365625"/>
            <a:ext cx="8353425" cy="2016125"/>
          </a:xfrm>
          <a:prstGeom prst="rect">
            <a:avLst/>
          </a:prstGeom>
          <a:noFill/>
          <a:ln w="9525">
            <a:noFill/>
            <a:miter lim="800000"/>
            <a:headEnd/>
            <a:tailEnd/>
          </a:ln>
          <a:effectLst/>
        </p:spPr>
        <p:txBody>
          <a:bodyPr lIns="92075" tIns="46038" rIns="92075" bIns="46038"/>
          <a:lstStyle/>
          <a:p>
            <a:pPr marL="342900" indent="-342900" algn="l" defTabSz="762000" latinLnBrk="0">
              <a:lnSpc>
                <a:spcPct val="90000"/>
              </a:lnSpc>
              <a:spcBef>
                <a:spcPct val="20000"/>
              </a:spcBef>
              <a:buClr>
                <a:srgbClr val="000099"/>
              </a:buClr>
              <a:buFont typeface="Wingdings" pitchFamily="2" charset="2"/>
              <a:buChar char="v"/>
            </a:pPr>
            <a:r>
              <a:rPr lang="en-US" altLang="ko-KR" b="1">
                <a:solidFill>
                  <a:schemeClr val="accent2"/>
                </a:solidFill>
                <a:latin typeface="Verdana" pitchFamily="34" charset="0"/>
                <a:ea typeface="바탕체" pitchFamily="17" charset="-127"/>
              </a:rPr>
              <a:t>Example </a:t>
            </a:r>
          </a:p>
          <a:p>
            <a:pPr marL="342900" indent="-342900" algn="l" defTabSz="762000" latinLnBrk="0">
              <a:lnSpc>
                <a:spcPct val="40000"/>
              </a:lnSpc>
              <a:spcBef>
                <a:spcPct val="20000"/>
              </a:spcBef>
              <a:buClr>
                <a:srgbClr val="000099"/>
              </a:buClr>
              <a:buFont typeface="Wingdings" pitchFamily="2" charset="2"/>
              <a:buChar char="n"/>
            </a:pPr>
            <a:endParaRPr lang="en-US" altLang="ko-KR" b="1">
              <a:solidFill>
                <a:schemeClr val="accent2"/>
              </a:solidFill>
              <a:latin typeface="Verdana" pitchFamily="34" charset="0"/>
              <a:ea typeface="바탕체" pitchFamily="17" charset="-127"/>
            </a:endParaRPr>
          </a:p>
          <a:p>
            <a:pPr marL="742950" lvl="1" indent="-285750" algn="l" defTabSz="762000" latinLnBrk="0">
              <a:lnSpc>
                <a:spcPct val="90000"/>
              </a:lnSpc>
              <a:spcBef>
                <a:spcPct val="20000"/>
              </a:spcBef>
              <a:buClr>
                <a:srgbClr val="000099"/>
              </a:buClr>
              <a:buFont typeface="Wingdings" pitchFamily="2" charset="2"/>
              <a:buNone/>
            </a:pPr>
            <a:r>
              <a:rPr lang="en-US" altLang="ko-KR" sz="2000">
                <a:latin typeface="Arial" pitchFamily="34" charset="0"/>
                <a:ea typeface="돋움" pitchFamily="50" charset="-127"/>
              </a:rPr>
              <a:t>&lt; Production rule R</a:t>
            </a:r>
            <a:r>
              <a:rPr lang="en-US" altLang="ko-KR" sz="2000" baseline="-25000">
                <a:latin typeface="Arial" pitchFamily="34" charset="0"/>
                <a:ea typeface="돋움" pitchFamily="50" charset="-127"/>
              </a:rPr>
              <a:t>1</a:t>
            </a:r>
            <a:r>
              <a:rPr lang="en-US" altLang="ko-KR" sz="2000">
                <a:latin typeface="Arial" pitchFamily="34" charset="0"/>
                <a:ea typeface="돋움" pitchFamily="50" charset="-127"/>
              </a:rPr>
              <a:t> &gt;</a:t>
            </a:r>
          </a:p>
          <a:p>
            <a:pPr marL="742950" lvl="1" indent="-285750" algn="l" defTabSz="762000" latinLnBrk="0">
              <a:lnSpc>
                <a:spcPct val="20000"/>
              </a:lnSpc>
              <a:spcBef>
                <a:spcPct val="20000"/>
              </a:spcBef>
              <a:buClr>
                <a:srgbClr val="000099"/>
              </a:buClr>
              <a:buFont typeface="Wingdings" pitchFamily="2" charset="2"/>
              <a:buNone/>
            </a:pPr>
            <a:endParaRPr lang="en-US" altLang="ko-KR" sz="2000">
              <a:latin typeface="Arial" pitchFamily="34" charset="0"/>
              <a:ea typeface="돋움" pitchFamily="50" charset="-127"/>
            </a:endParaRPr>
          </a:p>
          <a:p>
            <a:pPr marL="742950" lvl="1" indent="-285750" algn="l" defTabSz="762000" latinLnBrk="0">
              <a:lnSpc>
                <a:spcPct val="130000"/>
              </a:lnSpc>
              <a:spcBef>
                <a:spcPct val="20000"/>
              </a:spcBef>
              <a:buClr>
                <a:srgbClr val="000099"/>
              </a:buClr>
              <a:buFont typeface="Wingdings" pitchFamily="2" charset="2"/>
              <a:buChar char="ü"/>
            </a:pPr>
            <a:r>
              <a:rPr lang="en-US" altLang="ko-KR" sz="1600">
                <a:latin typeface="Arial" pitchFamily="34" charset="0"/>
                <a:ea typeface="돋움" pitchFamily="50" charset="-127"/>
              </a:rPr>
              <a:t>IF machine M</a:t>
            </a:r>
            <a:r>
              <a:rPr lang="en-US" altLang="ko-KR" sz="1600" baseline="-25000">
                <a:latin typeface="Arial" pitchFamily="34" charset="0"/>
                <a:ea typeface="돋움" pitchFamily="50" charset="-127"/>
              </a:rPr>
              <a:t>1</a:t>
            </a:r>
            <a:r>
              <a:rPr lang="en-US" altLang="ko-KR" sz="1600">
                <a:latin typeface="Arial" pitchFamily="34" charset="0"/>
                <a:ea typeface="돋움" pitchFamily="50" charset="-127"/>
              </a:rPr>
              <a:t> is available AND tool t</a:t>
            </a:r>
            <a:r>
              <a:rPr lang="en-US" altLang="ko-KR" sz="1600" baseline="-25000">
                <a:latin typeface="Arial" pitchFamily="34" charset="0"/>
                <a:ea typeface="돋움" pitchFamily="50" charset="-127"/>
              </a:rPr>
              <a:t>4</a:t>
            </a:r>
            <a:r>
              <a:rPr lang="en-US" altLang="ko-KR" sz="1600">
                <a:latin typeface="Arial" pitchFamily="34" charset="0"/>
                <a:ea typeface="돋움" pitchFamily="50" charset="-127"/>
              </a:rPr>
              <a:t> is loaded in tool magazine T</a:t>
            </a:r>
            <a:r>
              <a:rPr lang="en-US" altLang="ko-KR" sz="1600" baseline="-25000">
                <a:latin typeface="Arial" pitchFamily="34" charset="0"/>
                <a:ea typeface="돋움" pitchFamily="50" charset="-127"/>
              </a:rPr>
              <a:t>3</a:t>
            </a:r>
          </a:p>
          <a:p>
            <a:pPr marL="742950" lvl="1" indent="-285750" algn="l" defTabSz="762000" latinLnBrk="0">
              <a:lnSpc>
                <a:spcPct val="130000"/>
              </a:lnSpc>
              <a:spcBef>
                <a:spcPct val="20000"/>
              </a:spcBef>
              <a:buClr>
                <a:srgbClr val="000099"/>
              </a:buClr>
              <a:buFont typeface="Wingdings" pitchFamily="2" charset="2"/>
              <a:buChar char="ü"/>
            </a:pPr>
            <a:r>
              <a:rPr lang="en-US" altLang="ko-KR" sz="1600">
                <a:latin typeface="Arial" pitchFamily="34" charset="0"/>
                <a:ea typeface="돋움" pitchFamily="50" charset="-127"/>
              </a:rPr>
              <a:t>THEN release part p</a:t>
            </a:r>
            <a:r>
              <a:rPr lang="en-US" altLang="ko-KR" sz="1600" baseline="-25000">
                <a:latin typeface="Arial" pitchFamily="34" charset="0"/>
                <a:ea typeface="돋움" pitchFamily="50" charset="-127"/>
              </a:rPr>
              <a:t>6</a:t>
            </a:r>
            <a:r>
              <a:rPr lang="en-US" altLang="ko-KR" sz="1600">
                <a:latin typeface="Arial" pitchFamily="34" charset="0"/>
                <a:ea typeface="돋움" pitchFamily="50" charset="-127"/>
              </a:rPr>
              <a:t> for processing on machine M</a:t>
            </a:r>
            <a:r>
              <a:rPr lang="en-US" altLang="ko-KR" sz="1600" baseline="-25000">
                <a:latin typeface="Arial" pitchFamily="34" charset="0"/>
                <a:ea typeface="돋움" pitchFamily="50" charset="-127"/>
              </a:rPr>
              <a:t>1</a:t>
            </a:r>
            <a:r>
              <a:rPr lang="en-US" altLang="ko-KR" sz="1600">
                <a:latin typeface="Arial" pitchFamily="34" charset="0"/>
                <a:ea typeface="돋움" pitchFamily="50" charset="-127"/>
              </a:rPr>
              <a:t> </a:t>
            </a:r>
          </a:p>
        </p:txBody>
      </p:sp>
      <p:grpSp>
        <p:nvGrpSpPr>
          <p:cNvPr id="128008" name="Group 8"/>
          <p:cNvGrpSpPr>
            <a:grpSpLocks/>
          </p:cNvGrpSpPr>
          <p:nvPr/>
        </p:nvGrpSpPr>
        <p:grpSpPr bwMode="auto">
          <a:xfrm>
            <a:off x="1320800" y="5340350"/>
            <a:ext cx="7061200" cy="336550"/>
            <a:chOff x="832" y="3430"/>
            <a:chExt cx="4448" cy="212"/>
          </a:xfrm>
        </p:grpSpPr>
        <p:sp>
          <p:nvSpPr>
            <p:cNvPr id="128009" name="Rectangle 9"/>
            <p:cNvSpPr>
              <a:spLocks noChangeArrowheads="1"/>
            </p:cNvSpPr>
            <p:nvPr/>
          </p:nvSpPr>
          <p:spPr bwMode="auto">
            <a:xfrm>
              <a:off x="832" y="3458"/>
              <a:ext cx="3946" cy="182"/>
            </a:xfrm>
            <a:prstGeom prst="rect">
              <a:avLst/>
            </a:prstGeom>
            <a:noFill/>
            <a:ln w="12700">
              <a:solidFill>
                <a:srgbClr val="CC0099"/>
              </a:solidFill>
              <a:miter lim="800000"/>
              <a:headEnd/>
              <a:tailEnd/>
            </a:ln>
            <a:effectLst/>
          </p:spPr>
          <p:txBody>
            <a:bodyPr wrap="none" lIns="93600" tIns="46800" rIns="93600" bIns="46800" anchor="ctr">
              <a:spAutoFit/>
            </a:bodyPr>
            <a:lstStyle/>
            <a:p>
              <a:endParaRPr lang="en-US"/>
            </a:p>
          </p:txBody>
        </p:sp>
        <p:sp>
          <p:nvSpPr>
            <p:cNvPr id="128010" name="Text Box 10"/>
            <p:cNvSpPr txBox="1">
              <a:spLocks noChangeArrowheads="1"/>
            </p:cNvSpPr>
            <p:nvPr/>
          </p:nvSpPr>
          <p:spPr bwMode="auto">
            <a:xfrm>
              <a:off x="4781" y="3430"/>
              <a:ext cx="499" cy="21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b="1">
                  <a:solidFill>
                    <a:srgbClr val="CC0099"/>
                  </a:solidFill>
                  <a:latin typeface="Arial" pitchFamily="34" charset="0"/>
                  <a:ea typeface="돋움" pitchFamily="50" charset="-127"/>
                </a:rPr>
                <a:t>C(R</a:t>
              </a:r>
              <a:r>
                <a:rPr lang="en-US" altLang="ko-KR" sz="1600" b="1" baseline="-25000">
                  <a:solidFill>
                    <a:srgbClr val="CC0099"/>
                  </a:solidFill>
                  <a:latin typeface="Arial" pitchFamily="34" charset="0"/>
                  <a:ea typeface="돋움" pitchFamily="50" charset="-127"/>
                </a:rPr>
                <a:t>1</a:t>
              </a:r>
              <a:r>
                <a:rPr lang="en-US" altLang="ko-KR" sz="1600" b="1">
                  <a:solidFill>
                    <a:srgbClr val="CC0099"/>
                  </a:solidFill>
                  <a:latin typeface="Arial" pitchFamily="34" charset="0"/>
                  <a:ea typeface="돋움" pitchFamily="50" charset="-127"/>
                </a:rPr>
                <a:t>)</a:t>
              </a:r>
            </a:p>
          </p:txBody>
        </p:sp>
      </p:grpSp>
      <p:grpSp>
        <p:nvGrpSpPr>
          <p:cNvPr id="128011" name="Group 11"/>
          <p:cNvGrpSpPr>
            <a:grpSpLocks/>
          </p:cNvGrpSpPr>
          <p:nvPr/>
        </p:nvGrpSpPr>
        <p:grpSpPr bwMode="auto">
          <a:xfrm>
            <a:off x="1320800" y="5700713"/>
            <a:ext cx="7067550" cy="336550"/>
            <a:chOff x="832" y="3657"/>
            <a:chExt cx="4452" cy="212"/>
          </a:xfrm>
        </p:grpSpPr>
        <p:sp>
          <p:nvSpPr>
            <p:cNvPr id="128012" name="Rectangle 12"/>
            <p:cNvSpPr>
              <a:spLocks noChangeArrowheads="1"/>
            </p:cNvSpPr>
            <p:nvPr/>
          </p:nvSpPr>
          <p:spPr bwMode="auto">
            <a:xfrm>
              <a:off x="832" y="3681"/>
              <a:ext cx="3946" cy="182"/>
            </a:xfrm>
            <a:prstGeom prst="rect">
              <a:avLst/>
            </a:prstGeom>
            <a:noFill/>
            <a:ln w="12700">
              <a:solidFill>
                <a:srgbClr val="CC0099"/>
              </a:solidFill>
              <a:miter lim="800000"/>
              <a:headEnd/>
              <a:tailEnd/>
            </a:ln>
            <a:effectLst/>
          </p:spPr>
          <p:txBody>
            <a:bodyPr wrap="none" lIns="93600" tIns="46800" rIns="93600" bIns="46800" anchor="ctr">
              <a:spAutoFit/>
            </a:bodyPr>
            <a:lstStyle/>
            <a:p>
              <a:endParaRPr lang="en-US"/>
            </a:p>
          </p:txBody>
        </p:sp>
        <p:sp>
          <p:nvSpPr>
            <p:cNvPr id="128013" name="Text Box 13"/>
            <p:cNvSpPr txBox="1">
              <a:spLocks noChangeArrowheads="1"/>
            </p:cNvSpPr>
            <p:nvPr/>
          </p:nvSpPr>
          <p:spPr bwMode="auto">
            <a:xfrm>
              <a:off x="4785" y="3657"/>
              <a:ext cx="499" cy="212"/>
            </a:xfrm>
            <a:prstGeom prst="rect">
              <a:avLst/>
            </a:prstGeom>
            <a:noFill/>
            <a:ln w="9525">
              <a:noFill/>
              <a:miter lim="800000"/>
              <a:headEnd/>
              <a:tailEnd/>
            </a:ln>
            <a:effectLst/>
          </p:spPr>
          <p:txBody>
            <a:bodyPr lIns="93600" tIns="46800" rIns="93600" bIns="46800">
              <a:spAutoFit/>
            </a:bodyPr>
            <a:lstStyle/>
            <a:p>
              <a:pPr algn="l" latinLnBrk="0">
                <a:spcBef>
                  <a:spcPct val="50000"/>
                </a:spcBef>
                <a:buFont typeface="Symbol" pitchFamily="18" charset="2"/>
                <a:buNone/>
              </a:pPr>
              <a:r>
                <a:rPr lang="en-US" altLang="ko-KR" sz="1600" b="1">
                  <a:solidFill>
                    <a:srgbClr val="CC0099"/>
                  </a:solidFill>
                  <a:latin typeface="Arial" pitchFamily="34" charset="0"/>
                  <a:ea typeface="돋움" pitchFamily="50" charset="-127"/>
                </a:rPr>
                <a:t>A(R</a:t>
              </a:r>
              <a:r>
                <a:rPr lang="en-US" altLang="ko-KR" sz="1600" b="1" baseline="-25000">
                  <a:solidFill>
                    <a:srgbClr val="CC0099"/>
                  </a:solidFill>
                  <a:latin typeface="Arial" pitchFamily="34" charset="0"/>
                  <a:ea typeface="돋움" pitchFamily="50" charset="-127"/>
                </a:rPr>
                <a:t>1</a:t>
              </a:r>
              <a:r>
                <a:rPr lang="en-US" altLang="ko-KR" sz="1600" b="1">
                  <a:solidFill>
                    <a:srgbClr val="CC0099"/>
                  </a:solidFill>
                  <a:latin typeface="Arial" pitchFamily="34" charset="0"/>
                  <a:ea typeface="돋움" pitchFamily="50" charset="-127"/>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7"/>
                                        </p:tgtEl>
                                        <p:attrNameLst>
                                          <p:attrName>style.visibility</p:attrName>
                                        </p:attrNameLst>
                                      </p:cBhvr>
                                      <p:to>
                                        <p:strVal val="visible"/>
                                      </p:to>
                                    </p:set>
                                    <p:animEffect transition="in" filter="dissolve">
                                      <p:cBhvr>
                                        <p:cTn id="7" dur="500"/>
                                        <p:tgtEl>
                                          <p:spTgt spid="1280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 calcmode="lin" valueType="num">
                                      <p:cBhvr additive="base">
                                        <p:cTn id="12" dur="500" fill="hold"/>
                                        <p:tgtEl>
                                          <p:spTgt spid="128008"/>
                                        </p:tgtEl>
                                        <p:attrNameLst>
                                          <p:attrName>ppt_x</p:attrName>
                                        </p:attrNameLst>
                                      </p:cBhvr>
                                      <p:tavLst>
                                        <p:tav tm="0">
                                          <p:val>
                                            <p:strVal val="#ppt_x"/>
                                          </p:val>
                                        </p:tav>
                                        <p:tav tm="100000">
                                          <p:val>
                                            <p:strVal val="#ppt_x"/>
                                          </p:val>
                                        </p:tav>
                                      </p:tavLst>
                                    </p:anim>
                                    <p:anim calcmode="lin" valueType="num">
                                      <p:cBhvr additive="base">
                                        <p:cTn id="13" dur="500" fill="hold"/>
                                        <p:tgtEl>
                                          <p:spTgt spid="12800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011"/>
                                        </p:tgtEl>
                                        <p:attrNameLst>
                                          <p:attrName>style.visibility</p:attrName>
                                        </p:attrNameLst>
                                      </p:cBhvr>
                                      <p:to>
                                        <p:strVal val="visible"/>
                                      </p:to>
                                    </p:set>
                                    <p:anim calcmode="lin" valueType="num">
                                      <p:cBhvr additive="base">
                                        <p:cTn id="18" dur="500" fill="hold"/>
                                        <p:tgtEl>
                                          <p:spTgt spid="128011"/>
                                        </p:tgtEl>
                                        <p:attrNameLst>
                                          <p:attrName>ppt_x</p:attrName>
                                        </p:attrNameLst>
                                      </p:cBhvr>
                                      <p:tavLst>
                                        <p:tav tm="0">
                                          <p:val>
                                            <p:strVal val="#ppt_x"/>
                                          </p:val>
                                        </p:tav>
                                        <p:tav tm="100000">
                                          <p:val>
                                            <p:strVal val="#ppt_x"/>
                                          </p:val>
                                        </p:tav>
                                      </p:tavLst>
                                    </p:anim>
                                    <p:anim calcmode="lin" valueType="num">
                                      <p:cBhvr additive="base">
                                        <p:cTn id="19" dur="500" fill="hold"/>
                                        <p:tgtEl>
                                          <p:spTgt spid="128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Lst>
  </p:timing>
</p:sld>
</file>

<file path=ppt/theme/theme1.xml><?xml version="1.0" encoding="utf-8"?>
<a:theme xmlns:a="http://schemas.openxmlformats.org/drawingml/2006/main" name="민호마스터">
  <a:themeElements>
    <a:clrScheme name="민호마스터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민호마스터">
      <a:majorFont>
        <a:latin typeface="Albertus Extra Bold"/>
        <a:ea typeface="Arial Unicode MS"/>
        <a:cs typeface="Times New Roman"/>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민호마스터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민호마스터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민호마스터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민호마스터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민호마스터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민호마스터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민호마스터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민호마스터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민호마스터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민호마스터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KE_Format(jisu)">
  <a:themeElements>
    <a:clrScheme name="DKE_Format(jisu)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KE_Format(jisu)">
      <a:majorFont>
        <a:latin typeface="Arial"/>
        <a:ea typeface="바탕체"/>
        <a:cs typeface=""/>
      </a:majorFont>
      <a:minorFont>
        <a:latin typeface="Verdana"/>
        <a:ea typeface="바탕체"/>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DKE_Format(jisu)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KE_Format(jis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KE_Format(jisu)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KE_Format(jisu)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KE_Format(jisu)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KE_Format(jisu)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KE_Format(jisu)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4537</TotalTime>
  <Words>1723</Words>
  <Application>Microsoft Office PowerPoint</Application>
  <PresentationFormat>On-screen Show (4:3)</PresentationFormat>
  <Paragraphs>340</Paragraphs>
  <Slides>28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민호마스터</vt:lpstr>
      <vt:lpstr>DKE_Format(jisu)</vt:lpstr>
      <vt:lpstr>Equation</vt:lpstr>
      <vt:lpstr> IE 469 Manufacturing Systems 469 صنع نظم التصنيع</vt:lpstr>
      <vt:lpstr>Uncertainty in Rule Bases</vt:lpstr>
      <vt:lpstr>Slide 3</vt:lpstr>
      <vt:lpstr>Slide 4</vt:lpstr>
      <vt:lpstr>Slide 5</vt:lpstr>
      <vt:lpstr>Slide 6</vt:lpstr>
      <vt:lpstr>Knowledge-Based Systems (Knowledge Consistency)</vt:lpstr>
      <vt:lpstr>Requirement</vt:lpstr>
      <vt:lpstr>Production Rule</vt:lpstr>
      <vt:lpstr>Knowledge Anomalies</vt:lpstr>
      <vt:lpstr>Static Anomalies</vt:lpstr>
      <vt:lpstr>Inference Anomalies</vt:lpstr>
      <vt:lpstr>Slide 13</vt:lpstr>
      <vt:lpstr>Incidence Matrix</vt:lpstr>
      <vt:lpstr>Detection with Simple Action Clause (1)</vt:lpstr>
      <vt:lpstr>Detection with Simple Action Clause (2)</vt:lpstr>
      <vt:lpstr>Detection with Simple Action Clause (3)</vt:lpstr>
      <vt:lpstr>Detection with Simple Action Clause (4)</vt:lpstr>
      <vt:lpstr>Detection with Compound Condition &amp; Action Clauses (1)</vt:lpstr>
      <vt:lpstr>Detection with Compound Condition &amp; Action Clauses (2)</vt:lpstr>
      <vt:lpstr>Detection with Compound Condition &amp; Action Clauses (3)</vt:lpstr>
      <vt:lpstr>Detection with Compound Condition &amp; Action Clauses (4)</vt:lpstr>
      <vt:lpstr>Detection with Compound Condition &amp; Action Clauses (5)</vt:lpstr>
      <vt:lpstr>Detection with Compound Condition &amp; Action Clauses (6)</vt:lpstr>
      <vt:lpstr>Slide 25</vt:lpstr>
      <vt:lpstr>AND/OR Graph</vt:lpstr>
      <vt:lpstr>Adjacency Matrix</vt:lpstr>
      <vt:lpstr>Inference (Dynamic) Anomalies</vt:lpstr>
    </vt:vector>
  </TitlesOfParts>
  <Company>postech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Based system</dc:title>
  <dc:creator>min ho Ryu</dc:creator>
  <cp:lastModifiedBy>emad</cp:lastModifiedBy>
  <cp:revision>39</cp:revision>
  <dcterms:created xsi:type="dcterms:W3CDTF">2002-03-19T11:00:39Z</dcterms:created>
  <dcterms:modified xsi:type="dcterms:W3CDTF">2012-01-31T07:31:22Z</dcterms:modified>
</cp:coreProperties>
</file>