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5"/>
  </p:notesMasterIdLst>
  <p:handoutMasterIdLst>
    <p:handoutMasterId r:id="rId66"/>
  </p:handoutMasterIdLst>
  <p:sldIdLst>
    <p:sldId id="489" r:id="rId2"/>
    <p:sldId id="298" r:id="rId3"/>
    <p:sldId id="591" r:id="rId4"/>
    <p:sldId id="592" r:id="rId5"/>
    <p:sldId id="593" r:id="rId6"/>
    <p:sldId id="462" r:id="rId7"/>
    <p:sldId id="463" r:id="rId8"/>
    <p:sldId id="301" r:id="rId9"/>
    <p:sldId id="442" r:id="rId10"/>
    <p:sldId id="439" r:id="rId11"/>
    <p:sldId id="440" r:id="rId12"/>
    <p:sldId id="441" r:id="rId13"/>
    <p:sldId id="602" r:id="rId14"/>
    <p:sldId id="472" r:id="rId15"/>
    <p:sldId id="516" r:id="rId16"/>
    <p:sldId id="517" r:id="rId17"/>
    <p:sldId id="579" r:id="rId18"/>
    <p:sldId id="518" r:id="rId19"/>
    <p:sldId id="580" r:id="rId20"/>
    <p:sldId id="578" r:id="rId21"/>
    <p:sldId id="574" r:id="rId22"/>
    <p:sldId id="476" r:id="rId23"/>
    <p:sldId id="477" r:id="rId24"/>
    <p:sldId id="473" r:id="rId25"/>
    <p:sldId id="478" r:id="rId26"/>
    <p:sldId id="475" r:id="rId27"/>
    <p:sldId id="479" r:id="rId28"/>
    <p:sldId id="573" r:id="rId29"/>
    <p:sldId id="459" r:id="rId30"/>
    <p:sldId id="458" r:id="rId31"/>
    <p:sldId id="594" r:id="rId32"/>
    <p:sldId id="595" r:id="rId33"/>
    <p:sldId id="597" r:id="rId34"/>
    <p:sldId id="596" r:id="rId35"/>
    <p:sldId id="598" r:id="rId36"/>
    <p:sldId id="303" r:id="rId37"/>
    <p:sldId id="480" r:id="rId38"/>
    <p:sldId id="569" r:id="rId39"/>
    <p:sldId id="570" r:id="rId40"/>
    <p:sldId id="460" r:id="rId41"/>
    <p:sldId id="497" r:id="rId42"/>
    <p:sldId id="498" r:id="rId43"/>
    <p:sldId id="499" r:id="rId44"/>
    <p:sldId id="500" r:id="rId45"/>
    <p:sldId id="474" r:id="rId46"/>
    <p:sldId id="481" r:id="rId47"/>
    <p:sldId id="493" r:id="rId48"/>
    <p:sldId id="461" r:id="rId49"/>
    <p:sldId id="305" r:id="rId50"/>
    <p:sldId id="375" r:id="rId51"/>
    <p:sldId id="599" r:id="rId52"/>
    <p:sldId id="600" r:id="rId53"/>
    <p:sldId id="302" r:id="rId54"/>
    <p:sldId id="452" r:id="rId55"/>
    <p:sldId id="453" r:id="rId56"/>
    <p:sldId id="454" r:id="rId57"/>
    <p:sldId id="304" r:id="rId58"/>
    <p:sldId id="581" r:id="rId59"/>
    <p:sldId id="443" r:id="rId60"/>
    <p:sldId id="444" r:id="rId61"/>
    <p:sldId id="445" r:id="rId62"/>
    <p:sldId id="576" r:id="rId63"/>
    <p:sldId id="374" r:id="rId64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r" defTabSz="914400" rtl="1" eaLnBrk="1" latinLnBrk="0" hangingPunct="1"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r" defTabSz="914400" rtl="1" eaLnBrk="1" latinLnBrk="0" hangingPunct="1"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r" defTabSz="914400" rtl="1" eaLnBrk="1" latinLnBrk="0" hangingPunct="1"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r" defTabSz="914400" rtl="1" eaLnBrk="1" latinLnBrk="0" hangingPunct="1">
      <a:defRPr sz="4000" kern="1200" baseline="-250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800000"/>
    <a:srgbClr val="000066"/>
    <a:srgbClr val="CCCCFF"/>
    <a:srgbClr val="66FF33"/>
    <a:srgbClr val="CC0000"/>
    <a:srgbClr val="FF6600"/>
    <a:srgbClr val="FFCC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1" autoAdjust="0"/>
    <p:restoredTop sz="86570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56"/>
    </p:cViewPr>
  </p:sorterViewPr>
  <p:notesViewPr>
    <p:cSldViewPr>
      <p:cViewPr varScale="1">
        <p:scale>
          <a:sx n="51" d="100"/>
          <a:sy n="51" d="100"/>
        </p:scale>
        <p:origin x="-1932" y="-102"/>
      </p:cViewPr>
      <p:guideLst>
        <p:guide orient="horz" pos="2177"/>
        <p:guide pos="29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ChangeArrowheads="1"/>
          </p:cNvSpPr>
          <p:nvPr/>
        </p:nvSpPr>
        <p:spPr bwMode="auto">
          <a:xfrm>
            <a:off x="677571" y="447090"/>
            <a:ext cx="5513627" cy="3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8" tIns="46419" rIns="92838" bIns="46419">
            <a:spAutoFit/>
          </a:bodyPr>
          <a:lstStyle/>
          <a:p>
            <a:pPr algn="ctr" defTabSz="922611"/>
            <a:r>
              <a:rPr lang="en-US" sz="1600" baseline="0" dirty="0">
                <a:latin typeface="Times New Roman" pitchFamily="18" charset="0"/>
              </a:rPr>
              <a:t>IE460: Computer Integrated Manufacturing</a:t>
            </a:r>
          </a:p>
        </p:txBody>
      </p:sp>
      <p:sp>
        <p:nvSpPr>
          <p:cNvPr id="4100" name="Rectangle 205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64" y="8916068"/>
            <a:ext cx="3103763" cy="4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8" tIns="0" rIns="19208" bIns="0" numCol="1" anchor="b" anchorCtr="0" compatLnSpc="1">
            <a:prstTxWarp prst="textNoShape">
              <a:avLst/>
            </a:prstTxWarp>
          </a:bodyPr>
          <a:lstStyle>
            <a:lvl1pPr algn="r" defTabSz="922611">
              <a:defRPr sz="1000" i="1" baseline="0">
                <a:latin typeface="Times New Roman" pitchFamily="18" charset="0"/>
              </a:defRPr>
            </a:lvl1pPr>
          </a:lstStyle>
          <a:p>
            <a:fld id="{C336D2F0-BA45-462B-A6C6-C468A9DB89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Rectangle 205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8164" y="8916068"/>
            <a:ext cx="3103763" cy="4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08" tIns="0" rIns="19208" bIns="0" numCol="1" anchor="b" anchorCtr="0" compatLnSpc="1">
            <a:prstTxWarp prst="textNoShape">
              <a:avLst/>
            </a:prstTxWarp>
          </a:bodyPr>
          <a:lstStyle>
            <a:lvl1pPr defTabSz="922611">
              <a:defRPr sz="1000" i="1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4374" cy="4615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7" tIns="46099" rIns="92197" bIns="46099" numCol="1" anchor="t" anchorCtr="0" compatLnSpc="1">
            <a:prstTxWarp prst="textNoShape">
              <a:avLst/>
            </a:prstTxWarp>
          </a:bodyPr>
          <a:lstStyle>
            <a:lvl1pPr defTabSz="922611">
              <a:defRPr sz="1200"/>
            </a:lvl1pPr>
          </a:lstStyle>
          <a:p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76006" cy="4615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7" tIns="46099" rIns="92197" bIns="46099" numCol="1" anchor="t" anchorCtr="0" compatLnSpc="1">
            <a:prstTxWarp prst="textNoShape">
              <a:avLst/>
            </a:prstTxWarp>
          </a:bodyPr>
          <a:lstStyle>
            <a:lvl1pPr algn="r" defTabSz="922611">
              <a:defRPr sz="1200"/>
            </a:lvl1pPr>
          </a:lstStyle>
          <a:p>
            <a:endParaRPr lang="en-US"/>
          </a:p>
        </p:txBody>
      </p:sp>
      <p:sp>
        <p:nvSpPr>
          <p:cNvPr id="414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92150"/>
            <a:ext cx="4710113" cy="3532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4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76" y="4454818"/>
            <a:ext cx="5227905" cy="42248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7" tIns="46099" rIns="92197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09635"/>
            <a:ext cx="3074374" cy="4615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7" tIns="46099" rIns="92197" bIns="46099" numCol="1" anchor="b" anchorCtr="0" compatLnSpc="1">
            <a:prstTxWarp prst="textNoShape">
              <a:avLst/>
            </a:prstTxWarp>
          </a:bodyPr>
          <a:lstStyle>
            <a:lvl1pPr defTabSz="922611">
              <a:defRPr sz="1200"/>
            </a:lvl1pPr>
          </a:lstStyle>
          <a:p>
            <a:endParaRPr lang="en-US"/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909635"/>
            <a:ext cx="3076006" cy="4615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7" tIns="46099" rIns="92197" bIns="46099" numCol="1" anchor="b" anchorCtr="0" compatLnSpc="1">
            <a:prstTxWarp prst="textNoShape">
              <a:avLst/>
            </a:prstTxWarp>
          </a:bodyPr>
          <a:lstStyle>
            <a:lvl1pPr algn="r" defTabSz="922611">
              <a:defRPr sz="1200"/>
            </a:lvl1pPr>
          </a:lstStyle>
          <a:p>
            <a:fld id="{CF362618-38E2-4B12-B21E-540A19EFA1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62618-38E2-4B12-B21E-540A19EFA1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E50F5-704E-42BD-B2A3-504D3A858D9D}" type="slidenum">
              <a:rPr lang="en-US"/>
              <a:pPr/>
              <a:t>14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Unbounded channel</a:t>
            </a:r>
          </a:p>
          <a:p>
            <a:endParaRPr lang="en-US"/>
          </a:p>
          <a:p>
            <a:r>
              <a:rPr lang="en-US"/>
              <a:t>PNs are an infinite state model  but most properties are decidable with finite time and memory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ECBCC-C110-4427-9931-333344F7BFD2}" type="slidenum">
              <a:rPr lang="en-US"/>
              <a:pPr/>
              <a:t>15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98FFF-8574-4855-9B8C-1F7043F36815}" type="slidenum">
              <a:rPr lang="en-US"/>
              <a:pPr/>
              <a:t>16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6550-5565-4B0C-928D-3BFAF6DF32D6}" type="slidenum">
              <a:rPr lang="en-US"/>
              <a:pPr/>
              <a:t>17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4DC2E-3231-4570-9545-F6252B42294D}" type="slidenum">
              <a:rPr lang="en-US"/>
              <a:pPr/>
              <a:t>18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F815A-6C60-4AAB-ADC0-6501D6CD6A26}" type="slidenum">
              <a:rPr lang="en-US"/>
              <a:pPr/>
              <a:t>19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14385-C0F5-4353-92DC-4583C9E407B8}" type="slidenum">
              <a:rPr lang="en-US"/>
              <a:pPr/>
              <a:t>20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BE8BF-5662-4855-BD2D-CB1911097979}" type="slidenum">
              <a:rPr lang="en-US"/>
              <a:pPr/>
              <a:t>21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95F46-D3A8-452B-A7A2-399E5F0E1D8A}" type="slidenum">
              <a:rPr lang="en-US"/>
              <a:pPr/>
              <a:t>22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Bounded channel with complementary arcs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648AD-FF0A-4014-B88F-B6B91C2BD2FD}" type="slidenum">
              <a:rPr lang="en-US"/>
              <a:pPr/>
              <a:t>23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0CE62-FBC2-4830-ACFC-3CEF6A42E407}" type="slidenum">
              <a:rPr lang="en-US"/>
              <a:pPr/>
              <a:t>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D6B30-A5F4-4C4F-A3DA-1B84EB120261}" type="slidenum">
              <a:rPr lang="en-US"/>
              <a:pPr/>
              <a:t>24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648FA-8E0A-4F09-8BDD-518A3332A7D7}" type="slidenum">
              <a:rPr lang="en-US"/>
              <a:pPr/>
              <a:t>25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7F2F0-26F0-44C3-9F7A-04D72DA66411}" type="slidenum">
              <a:rPr lang="en-US"/>
              <a:pPr/>
              <a:t>26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8A3F0-D298-4E57-AE54-33EF493AE468}" type="slidenum">
              <a:rPr lang="en-US"/>
              <a:pPr/>
              <a:t>27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66EBC-B409-43AA-8693-C1B7E285BC25}" type="slidenum">
              <a:rPr lang="en-US"/>
              <a:pPr/>
              <a:t>28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Unbounded channel</a:t>
            </a:r>
          </a:p>
          <a:p>
            <a:endParaRPr lang="en-US"/>
          </a:p>
          <a:p>
            <a:r>
              <a:rPr lang="en-US"/>
              <a:t>PNs are an infinite state model  but most properties are decidable with finite time and memory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6118B-D835-42BD-A82D-4EBBECC9DFE6}" type="slidenum">
              <a:rPr lang="en-US"/>
              <a:pPr/>
              <a:t>29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interesting properties are behavioral because we know the initial marking of the system and we are interested in analysis that start from there.</a:t>
            </a:r>
          </a:p>
          <a:p>
            <a:r>
              <a:rPr lang="en-US"/>
              <a:t>Structural properties are properties that hold for any initial marking, therefore they are too restrictive. Usually we know the initial marking of the system we design.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51EF3-3EC4-4D0A-B88C-679062FB4428}" type="slidenum">
              <a:rPr lang="en-US"/>
              <a:pPr/>
              <a:t>30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reachability  problem is decidable.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4695E-D1CF-4B0F-9DCD-E600ABE5CD7F}" type="slidenum">
              <a:rPr lang="en-US"/>
              <a:pPr/>
              <a:t>35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A37B2-9A68-4B2C-97A2-5EC53ED71A78}" type="slidenum">
              <a:rPr lang="en-US"/>
              <a:pPr/>
              <a:t>36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transition  is not live because it can be fired only once and after that is dead.</a:t>
            </a:r>
          </a:p>
          <a:p>
            <a:r>
              <a:rPr lang="en-US"/>
              <a:t>The net is not live but it is deadlock free because I can keep firing the two transitions on the right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44CAE-3E80-45BE-B394-E7A41B238E20}" type="slidenum">
              <a:rPr lang="en-US"/>
              <a:pPr/>
              <a:t>37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D5B0E-BFD4-4BAB-8574-3B9898B8CB5C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places and transitions represent.</a:t>
            </a:r>
          </a:p>
          <a:p>
            <a:r>
              <a:rPr lang="en-US"/>
              <a:t>Places represent state</a:t>
            </a:r>
          </a:p>
          <a:p>
            <a:r>
              <a:rPr lang="en-US"/>
              <a:t>Transitions actions</a:t>
            </a:r>
          </a:p>
          <a:p>
            <a:endParaRPr lang="en-US"/>
          </a:p>
          <a:p>
            <a:r>
              <a:rPr lang="en-US"/>
              <a:t>See also as condition/event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8422E-8964-4F25-984C-6FE05C8C71E9}" type="slidenum">
              <a:rPr lang="en-US"/>
              <a:pPr/>
              <a:t>38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AE9F9-2121-4335-86E3-C92523DB08ED}" type="slidenum">
              <a:rPr lang="en-US"/>
              <a:pPr/>
              <a:t>39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69B69-5F5C-4C71-AFEC-CF6810782766}" type="slidenum">
              <a:rPr lang="en-US"/>
              <a:pPr/>
              <a:t>40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Finite number of token can accumulate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09E3-3E9D-4351-9037-CDC790BF60D1}" type="slidenum">
              <a:rPr lang="en-US"/>
              <a:pPr/>
              <a:t>41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8EF3B-00DF-4F5E-9360-6A599E8CDCDF}" type="slidenum">
              <a:rPr lang="en-US"/>
              <a:pPr/>
              <a:t>42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26CAE-8CC2-489A-A72A-9B8FA2251839}" type="slidenum">
              <a:rPr lang="en-US"/>
              <a:pPr/>
              <a:t>43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37F0-91D3-4A00-B7A1-A07DFBB6E16B}" type="slidenum">
              <a:rPr lang="en-US"/>
              <a:pPr/>
              <a:t>44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60B9D-A19B-41FC-92B0-9B8CFA9F5396}" type="slidenum">
              <a:rPr lang="en-US"/>
              <a:pPr/>
              <a:t>45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46410-CFEF-4C84-A886-6165CBAD6B7A}" type="slidenum">
              <a:rPr lang="en-US"/>
              <a:pPr/>
              <a:t>46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net is not coservative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2849D-A996-4C62-A307-8040F1653C9C}" type="slidenum">
              <a:rPr lang="en-US"/>
              <a:pPr/>
              <a:t>47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conservative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E87A6-3B64-45B5-8669-7C84E47EB2A0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Firing rule: only PN rule.</a:t>
            </a:r>
          </a:p>
          <a:p>
            <a:r>
              <a:rPr lang="en-US"/>
              <a:t>May or may not fire: asynchronicity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3D51B-AD07-49F7-8645-AAB5B907BCBF}" type="slidenum">
              <a:rPr lang="en-US"/>
              <a:pPr/>
              <a:t>48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us consider now analysis techniques.</a:t>
            </a:r>
          </a:p>
          <a:p>
            <a:r>
              <a:rPr lang="en-US"/>
              <a:t>They are of two types.</a:t>
            </a:r>
          </a:p>
          <a:p>
            <a:r>
              <a:rPr lang="en-US"/>
              <a:t>Structural: incidence matrix and algebraic techniques.</a:t>
            </a:r>
          </a:p>
          <a:p>
            <a:r>
              <a:rPr lang="en-US"/>
              <a:t>PNs firing rules have links to linear algebra.</a:t>
            </a:r>
          </a:p>
          <a:p>
            <a:r>
              <a:rPr lang="en-US"/>
              <a:t>State-based: Reachability tree </a:t>
            </a:r>
          </a:p>
          <a:p>
            <a:r>
              <a:rPr lang="en-US"/>
              <a:t>State-based are exhaustive but expensive.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3E42A-CD01-4135-A484-A1DB4A8B6BC8}" type="slidenum">
              <a:rPr lang="en-US"/>
              <a:pPr/>
              <a:t>49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 an incidence matrix that gives info about  the PN structure: I/O  relationship between nodes.</a:t>
            </a:r>
          </a:p>
          <a:p>
            <a:r>
              <a:rPr lang="en-US"/>
              <a:t>Necessary condition is that exists a solution. Not sufficient!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A215A-AFB5-4BB8-963E-50818EBF15AF}" type="slidenum">
              <a:rPr lang="en-US"/>
              <a:pPr/>
              <a:t>50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solution is one of the vectors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A9BBF-CF4C-410F-B3E5-FF5D4D3FC6D1}" type="slidenum">
              <a:rPr lang="en-US"/>
              <a:pPr/>
              <a:t>53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E220A-AA05-437E-9B9A-FEDB1388477D}" type="slidenum">
              <a:rPr lang="en-US"/>
              <a:pPr/>
              <a:t>54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F4FB4-6E03-437E-BE72-B9D173FEFDD9}" type="slidenum">
              <a:rPr lang="en-US"/>
              <a:pPr/>
              <a:t>55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1DA5D-F149-473F-94D1-F369232211F1}" type="slidenum">
              <a:rPr lang="en-US"/>
              <a:pPr/>
              <a:t>56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6FF18-159A-4808-AC19-C30404CED74B}" type="slidenum">
              <a:rPr lang="en-US"/>
              <a:pPr/>
              <a:t>57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 coverability tree starting from initial marking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67572-51A8-4C60-8D15-F52CA325981A}" type="slidenum">
              <a:rPr lang="en-US"/>
              <a:pPr/>
              <a:t>58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 coverability tree starting from initial marking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2FD7-15E1-4952-B4C6-08CB8AE31211}" type="slidenum">
              <a:rPr lang="en-US"/>
              <a:pPr/>
              <a:t>59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31755-EDFD-403F-94F3-E71EEC669CAE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Concurrency</a:t>
            </a:r>
          </a:p>
          <a:p>
            <a:endParaRPr lang="en-US"/>
          </a:p>
          <a:p>
            <a:r>
              <a:rPr lang="en-US"/>
              <a:t>Sequencing</a:t>
            </a:r>
          </a:p>
          <a:p>
            <a:endParaRPr lang="en-US"/>
          </a:p>
          <a:p>
            <a:r>
              <a:rPr lang="en-US"/>
              <a:t>Conflict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9B26B-1417-4ABD-A2CA-846A18554722}" type="slidenum">
              <a:rPr lang="en-US"/>
              <a:pPr/>
              <a:t>60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65F31-FB40-4298-AE35-C0EBFAF1E419}" type="slidenum">
              <a:rPr lang="en-US"/>
              <a:pPr/>
              <a:t>61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D9934-599A-492B-98E8-5CDFC47A38E1}" type="slidenum">
              <a:rPr lang="en-US"/>
              <a:pPr/>
              <a:t>62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 the omega symbol that means infinite accumulation of tokens.</a:t>
            </a:r>
          </a:p>
          <a:p>
            <a:r>
              <a:rPr lang="en-US"/>
              <a:t>It cannot solve reachability problems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FEA7E-8635-4E8C-BF35-DC8F7A672988}" type="slidenum">
              <a:rPr lang="en-US"/>
              <a:pPr/>
              <a:t>63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Stochastic PNs have exponentially distributed random variable expressing the delay between the enabling and the firing of a transition. </a:t>
            </a:r>
          </a:p>
          <a:p>
            <a:r>
              <a:rPr lang="en-US"/>
              <a:t>GSPNs have immediate transitions that take negligible amount of time.</a:t>
            </a:r>
          </a:p>
          <a:p>
            <a:endParaRPr lang="en-US"/>
          </a:p>
          <a:p>
            <a:r>
              <a:rPr lang="en-US"/>
              <a:t>Place Charts Nets: exponential reduction in size. Good for preemption.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3D57E-4865-4D1A-AEB5-9E70EE08F158}" type="slidenum">
              <a:rPr lang="en-US"/>
              <a:pPr/>
              <a:t>9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6D6-1DB9-4DAA-820D-98B57E91CA00}" type="slidenum">
              <a:rPr lang="en-US"/>
              <a:pPr/>
              <a:t>10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81E68-5B9A-4A92-B37D-826C29C086FB}" type="slidenum">
              <a:rPr lang="en-US"/>
              <a:pPr/>
              <a:t>11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6CBD2-E149-412B-9D67-2F4FE1DA0609}" type="slidenum">
              <a:rPr lang="en-US"/>
              <a:pPr/>
              <a:t>12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6807-A591-4D15-9C89-16C236AD6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F918-841F-4796-8282-FF6D4B20D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36DC-CAC3-4D55-BF7B-B57438DA0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595269-1A18-4425-8E47-F9DEEE79B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762069-12C4-44E6-BE05-9E5E8FB32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616D30-E505-47A7-9D8D-34686D5A6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37954-B820-490D-9FE3-F656162AF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7DC6B-7C2F-4B89-9AAD-CD697D029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85D1E-D255-4855-A654-698A33258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980C9-A690-483D-B937-BD2FDB65A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BDA46-A07A-4BCB-831B-F8A6D0002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65C1-5516-45EF-9205-3D536263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FFCD-BB25-4237-8D2F-205421082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CA554-9CBA-4AE7-8B54-6D34BCDE4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+mn-lt"/>
              </a:defRPr>
            </a:lvl1pPr>
          </a:lstStyle>
          <a:p>
            <a:fld id="{60D970A0-AAE0-481C-9E95-0BD9FDFF9A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124200"/>
            <a:ext cx="7772400" cy="1524000"/>
          </a:xfrm>
        </p:spPr>
        <p:txBody>
          <a:bodyPr/>
          <a:lstStyle/>
          <a:p>
            <a:r>
              <a:rPr lang="en-US" sz="7200" b="1" dirty="0"/>
              <a:t>Petri Nets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6807-A591-4D15-9C89-16C236AD616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1676400"/>
          </a:xfrm>
          <a:prstGeom prst="rect">
            <a:avLst/>
          </a:prstGeom>
          <a:solidFill>
            <a:srgbClr val="CCFF99"/>
          </a:solidFill>
          <a:ln w="76200" cmpd="tri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lnSpc>
                <a:spcPct val="120000"/>
              </a:lnSpc>
            </a:pPr>
            <a:r>
              <a:rPr lang="ar-SA" sz="4000" b="1" dirty="0">
                <a:latin typeface="Simplified Arabic" pitchFamily="2" charset="-78"/>
                <a:cs typeface="Simplified Arabic" pitchFamily="2" charset="-78"/>
              </a:rPr>
              <a:t> </a:t>
            </a:r>
            <a:r>
              <a:rPr lang="en-US" sz="4000" b="1" dirty="0" smtClean="0">
                <a:latin typeface="Simplified Arabic" pitchFamily="2" charset="-78"/>
                <a:cs typeface="Simplified Arabic" pitchFamily="2" charset="-78"/>
              </a:rPr>
              <a:t>IE 469 Manufacturing Systems</a:t>
            </a:r>
            <a:endParaRPr lang="ar-SA" sz="4000" b="1" dirty="0">
              <a:latin typeface="Simplified Arabic" pitchFamily="2" charset="-78"/>
              <a:cs typeface="Simplified Arabic" pitchFamily="2" charset="-78"/>
            </a:endParaRPr>
          </a:p>
          <a:p>
            <a:pPr algn="ctr" rtl="0" eaLnBrk="0" hangingPunct="0">
              <a:lnSpc>
                <a:spcPct val="120000"/>
              </a:lnSpc>
            </a:pPr>
            <a:r>
              <a:rPr lang="ar-SA" sz="4000" b="1" dirty="0" smtClean="0">
                <a:latin typeface="Simplified Arabic" pitchFamily="2" charset="-78"/>
                <a:cs typeface="Simplified Arabic" pitchFamily="2" charset="-78"/>
              </a:rPr>
              <a:t>4</a:t>
            </a:r>
            <a:r>
              <a:rPr lang="ar-EG" sz="4000" b="1" dirty="0" smtClean="0">
                <a:latin typeface="Simplified Arabic" pitchFamily="2" charset="-78"/>
                <a:cs typeface="Simplified Arabic" pitchFamily="2" charset="-78"/>
              </a:rPr>
              <a:t>69</a:t>
            </a:r>
            <a:r>
              <a:rPr lang="ar-SA" sz="4000" b="1" dirty="0" smtClean="0">
                <a:latin typeface="Simplified Arabic" pitchFamily="2" charset="-78"/>
                <a:cs typeface="Simplified Arabic" pitchFamily="2" charset="-78"/>
              </a:rPr>
              <a:t> </a:t>
            </a:r>
            <a:r>
              <a:rPr lang="ar-SA" sz="4000" b="1" dirty="0">
                <a:latin typeface="Simplified Arabic" pitchFamily="2" charset="-78"/>
                <a:cs typeface="Simplified Arabic" pitchFamily="2" charset="-78"/>
              </a:rPr>
              <a:t>صنع </a:t>
            </a:r>
            <a:r>
              <a:rPr lang="ar-SA" sz="4000" b="1" dirty="0" smtClean="0">
                <a:latin typeface="Simplified Arabic" pitchFamily="2" charset="-78"/>
                <a:cs typeface="Simplified Arabic" pitchFamily="2" charset="-78"/>
              </a:rPr>
              <a:t>نظم </a:t>
            </a:r>
            <a:r>
              <a:rPr lang="ar-SA" sz="4000" b="1" dirty="0">
                <a:latin typeface="Simplified Arabic" pitchFamily="2" charset="-78"/>
                <a:cs typeface="Simplified Arabic" pitchFamily="2" charset="-78"/>
              </a:rPr>
              <a:t>التصنيع</a:t>
            </a:r>
            <a:endParaRPr lang="en-US" sz="4000" b="1" dirty="0">
              <a:latin typeface="Simplified Arabic" pitchFamily="2" charset="-78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Concurrency, causality, choice</a:t>
            </a:r>
            <a:endParaRPr lang="en-US"/>
          </a:p>
        </p:txBody>
      </p:sp>
      <p:sp>
        <p:nvSpPr>
          <p:cNvPr id="248835" name="Oval 1027"/>
          <p:cNvSpPr>
            <a:spLocks noChangeArrowheads="1"/>
          </p:cNvSpPr>
          <p:nvPr/>
        </p:nvSpPr>
        <p:spPr bwMode="auto">
          <a:xfrm>
            <a:off x="12255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Line 1028"/>
          <p:cNvSpPr>
            <a:spLocks noChangeShapeType="1"/>
          </p:cNvSpPr>
          <p:nvPr/>
        </p:nvSpPr>
        <p:spPr bwMode="auto">
          <a:xfrm>
            <a:off x="18288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Rectangle 1029"/>
          <p:cNvSpPr>
            <a:spLocks noChangeArrowheads="1"/>
          </p:cNvSpPr>
          <p:nvPr/>
        </p:nvSpPr>
        <p:spPr bwMode="auto">
          <a:xfrm>
            <a:off x="2520950" y="22463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1031"/>
          <p:cNvSpPr>
            <a:spLocks noChangeArrowheads="1"/>
          </p:cNvSpPr>
          <p:nvPr/>
        </p:nvSpPr>
        <p:spPr bwMode="auto">
          <a:xfrm>
            <a:off x="34353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Rectangle 1032"/>
          <p:cNvSpPr>
            <a:spLocks noChangeArrowheads="1"/>
          </p:cNvSpPr>
          <p:nvPr/>
        </p:nvSpPr>
        <p:spPr bwMode="auto">
          <a:xfrm>
            <a:off x="2520950" y="33131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1033"/>
          <p:cNvSpPr>
            <a:spLocks noChangeArrowheads="1"/>
          </p:cNvSpPr>
          <p:nvPr/>
        </p:nvSpPr>
        <p:spPr bwMode="auto">
          <a:xfrm>
            <a:off x="12255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34"/>
          <p:cNvSpPr>
            <a:spLocks noChangeArrowheads="1"/>
          </p:cNvSpPr>
          <p:nvPr/>
        </p:nvSpPr>
        <p:spPr bwMode="auto">
          <a:xfrm>
            <a:off x="34353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035"/>
          <p:cNvSpPr>
            <a:spLocks noChangeShapeType="1"/>
          </p:cNvSpPr>
          <p:nvPr/>
        </p:nvSpPr>
        <p:spPr bwMode="auto">
          <a:xfrm>
            <a:off x="18288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Line 1036"/>
          <p:cNvSpPr>
            <a:spLocks noChangeShapeType="1"/>
          </p:cNvSpPr>
          <p:nvPr/>
        </p:nvSpPr>
        <p:spPr bwMode="auto">
          <a:xfrm>
            <a:off x="27432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Line 1037"/>
          <p:cNvSpPr>
            <a:spLocks noChangeShapeType="1"/>
          </p:cNvSpPr>
          <p:nvPr/>
        </p:nvSpPr>
        <p:spPr bwMode="auto">
          <a:xfrm>
            <a:off x="27432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Oval 1038"/>
          <p:cNvSpPr>
            <a:spLocks noChangeArrowheads="1"/>
          </p:cNvSpPr>
          <p:nvPr/>
        </p:nvSpPr>
        <p:spPr bwMode="auto">
          <a:xfrm>
            <a:off x="1454150" y="34655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7" name="Oval 1039"/>
          <p:cNvSpPr>
            <a:spLocks noChangeArrowheads="1"/>
          </p:cNvSpPr>
          <p:nvPr/>
        </p:nvSpPr>
        <p:spPr bwMode="auto">
          <a:xfrm>
            <a:off x="3810000" y="35353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8" name="Oval 1040"/>
          <p:cNvSpPr>
            <a:spLocks noChangeArrowheads="1"/>
          </p:cNvSpPr>
          <p:nvPr/>
        </p:nvSpPr>
        <p:spPr bwMode="auto">
          <a:xfrm>
            <a:off x="3587750" y="35417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9" name="Oval 1041"/>
          <p:cNvSpPr>
            <a:spLocks noChangeArrowheads="1"/>
          </p:cNvSpPr>
          <p:nvPr/>
        </p:nvSpPr>
        <p:spPr bwMode="auto">
          <a:xfrm>
            <a:off x="51879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0" name="Line 1042"/>
          <p:cNvSpPr>
            <a:spLocks noChangeShapeType="1"/>
          </p:cNvSpPr>
          <p:nvPr/>
        </p:nvSpPr>
        <p:spPr bwMode="auto">
          <a:xfrm flipV="1">
            <a:off x="5792788" y="5029200"/>
            <a:ext cx="608012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Rectangle 1043"/>
          <p:cNvSpPr>
            <a:spLocks noChangeArrowheads="1"/>
          </p:cNvSpPr>
          <p:nvPr/>
        </p:nvSpPr>
        <p:spPr bwMode="auto">
          <a:xfrm>
            <a:off x="6407150" y="4730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2" name="Rectangle 1044"/>
          <p:cNvSpPr>
            <a:spLocks noChangeArrowheads="1"/>
          </p:cNvSpPr>
          <p:nvPr/>
        </p:nvSpPr>
        <p:spPr bwMode="auto">
          <a:xfrm>
            <a:off x="6407150" y="5797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3" name="Rectangle 1045"/>
          <p:cNvSpPr>
            <a:spLocks noChangeArrowheads="1"/>
          </p:cNvSpPr>
          <p:nvPr/>
        </p:nvSpPr>
        <p:spPr bwMode="auto">
          <a:xfrm>
            <a:off x="42735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4" name="Line 1046"/>
          <p:cNvSpPr>
            <a:spLocks noChangeShapeType="1"/>
          </p:cNvSpPr>
          <p:nvPr/>
        </p:nvSpPr>
        <p:spPr bwMode="auto">
          <a:xfrm>
            <a:off x="5791200" y="5562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5" name="Oval 1047"/>
          <p:cNvSpPr>
            <a:spLocks noChangeArrowheads="1"/>
          </p:cNvSpPr>
          <p:nvPr/>
        </p:nvSpPr>
        <p:spPr bwMode="auto">
          <a:xfrm>
            <a:off x="29781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6" name="Line 1048"/>
          <p:cNvSpPr>
            <a:spLocks noChangeShapeType="1"/>
          </p:cNvSpPr>
          <p:nvPr/>
        </p:nvSpPr>
        <p:spPr bwMode="auto">
          <a:xfrm>
            <a:off x="44958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7" name="Line 1049"/>
          <p:cNvSpPr>
            <a:spLocks noChangeShapeType="1"/>
          </p:cNvSpPr>
          <p:nvPr/>
        </p:nvSpPr>
        <p:spPr bwMode="auto">
          <a:xfrm>
            <a:off x="35814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Rectangle 1051"/>
          <p:cNvSpPr>
            <a:spLocks noChangeArrowheads="1"/>
          </p:cNvSpPr>
          <p:nvPr/>
        </p:nvSpPr>
        <p:spPr bwMode="auto">
          <a:xfrm>
            <a:off x="1905000" y="44196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3600" b="1"/>
              <a:t>Causality, sequencing</a:t>
            </a:r>
          </a:p>
        </p:txBody>
      </p:sp>
      <p:sp>
        <p:nvSpPr>
          <p:cNvPr id="248861" name="Rectangle 1053"/>
          <p:cNvSpPr>
            <a:spLocks noChangeArrowheads="1"/>
          </p:cNvSpPr>
          <p:nvPr/>
        </p:nvSpPr>
        <p:spPr bwMode="auto">
          <a:xfrm>
            <a:off x="2063750" y="5187950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Oval 1054"/>
          <p:cNvSpPr>
            <a:spLocks noChangeArrowheads="1"/>
          </p:cNvSpPr>
          <p:nvPr/>
        </p:nvSpPr>
        <p:spPr bwMode="auto">
          <a:xfrm>
            <a:off x="7683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3" name="Line 1055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4" name="Line 1056"/>
          <p:cNvSpPr>
            <a:spLocks noChangeShapeType="1"/>
          </p:cNvSpPr>
          <p:nvPr/>
        </p:nvSpPr>
        <p:spPr bwMode="auto">
          <a:xfrm>
            <a:off x="13716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5" name="Oval 1057"/>
          <p:cNvSpPr>
            <a:spLocks noChangeArrowheads="1"/>
          </p:cNvSpPr>
          <p:nvPr/>
        </p:nvSpPr>
        <p:spPr bwMode="auto">
          <a:xfrm>
            <a:off x="3200400" y="5410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1030"/>
          <p:cNvSpPr>
            <a:spLocks noChangeArrowheads="1"/>
          </p:cNvSpPr>
          <p:nvPr/>
        </p:nvSpPr>
        <p:spPr bwMode="auto">
          <a:xfrm>
            <a:off x="3657600" y="25447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Text Box 1058"/>
          <p:cNvSpPr txBox="1">
            <a:spLocks noChangeArrowheads="1"/>
          </p:cNvSpPr>
          <p:nvPr/>
        </p:nvSpPr>
        <p:spPr bwMode="auto">
          <a:xfrm>
            <a:off x="2422525" y="1635125"/>
            <a:ext cx="466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248867" name="Text Box 1059"/>
          <p:cNvSpPr txBox="1">
            <a:spLocks noChangeArrowheads="1"/>
          </p:cNvSpPr>
          <p:nvPr/>
        </p:nvSpPr>
        <p:spPr bwMode="auto">
          <a:xfrm>
            <a:off x="2422525" y="3763963"/>
            <a:ext cx="4730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248868" name="Text Box 1060"/>
          <p:cNvSpPr txBox="1">
            <a:spLocks noChangeArrowheads="1"/>
          </p:cNvSpPr>
          <p:nvPr/>
        </p:nvSpPr>
        <p:spPr bwMode="auto">
          <a:xfrm>
            <a:off x="1981200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248869" name="Text Box 1061"/>
          <p:cNvSpPr txBox="1">
            <a:spLocks noChangeArrowheads="1"/>
          </p:cNvSpPr>
          <p:nvPr/>
        </p:nvSpPr>
        <p:spPr bwMode="auto">
          <a:xfrm>
            <a:off x="4175125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t4</a:t>
            </a:r>
          </a:p>
        </p:txBody>
      </p:sp>
      <p:sp>
        <p:nvSpPr>
          <p:cNvPr id="248870" name="Text Box 1062"/>
          <p:cNvSpPr txBox="1">
            <a:spLocks noChangeArrowheads="1"/>
          </p:cNvSpPr>
          <p:nvPr/>
        </p:nvSpPr>
        <p:spPr bwMode="auto">
          <a:xfrm>
            <a:off x="6308725" y="41195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t5</a:t>
            </a:r>
          </a:p>
        </p:txBody>
      </p:sp>
      <p:sp>
        <p:nvSpPr>
          <p:cNvPr id="248871" name="Text Box 1063"/>
          <p:cNvSpPr txBox="1">
            <a:spLocks noChangeArrowheads="1"/>
          </p:cNvSpPr>
          <p:nvPr/>
        </p:nvSpPr>
        <p:spPr bwMode="auto">
          <a:xfrm>
            <a:off x="6330950" y="62484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t6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Concurrency, causality, choice</a:t>
            </a:r>
            <a:endParaRPr lang="en-US"/>
          </a:p>
        </p:txBody>
      </p:sp>
      <p:sp>
        <p:nvSpPr>
          <p:cNvPr id="251907" name="Oval 1027"/>
          <p:cNvSpPr>
            <a:spLocks noChangeArrowheads="1"/>
          </p:cNvSpPr>
          <p:nvPr/>
        </p:nvSpPr>
        <p:spPr bwMode="auto">
          <a:xfrm>
            <a:off x="12255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Line 1028"/>
          <p:cNvSpPr>
            <a:spLocks noChangeShapeType="1"/>
          </p:cNvSpPr>
          <p:nvPr/>
        </p:nvSpPr>
        <p:spPr bwMode="auto">
          <a:xfrm>
            <a:off x="18288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Rectangle 1029"/>
          <p:cNvSpPr>
            <a:spLocks noChangeArrowheads="1"/>
          </p:cNvSpPr>
          <p:nvPr/>
        </p:nvSpPr>
        <p:spPr bwMode="auto">
          <a:xfrm>
            <a:off x="2520950" y="22463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1030"/>
          <p:cNvSpPr>
            <a:spLocks noChangeArrowheads="1"/>
          </p:cNvSpPr>
          <p:nvPr/>
        </p:nvSpPr>
        <p:spPr bwMode="auto">
          <a:xfrm>
            <a:off x="34353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Rectangle 1031"/>
          <p:cNvSpPr>
            <a:spLocks noChangeArrowheads="1"/>
          </p:cNvSpPr>
          <p:nvPr/>
        </p:nvSpPr>
        <p:spPr bwMode="auto">
          <a:xfrm>
            <a:off x="2520950" y="33131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1032"/>
          <p:cNvSpPr>
            <a:spLocks noChangeArrowheads="1"/>
          </p:cNvSpPr>
          <p:nvPr/>
        </p:nvSpPr>
        <p:spPr bwMode="auto">
          <a:xfrm>
            <a:off x="12255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1033"/>
          <p:cNvSpPr>
            <a:spLocks noChangeArrowheads="1"/>
          </p:cNvSpPr>
          <p:nvPr/>
        </p:nvSpPr>
        <p:spPr bwMode="auto">
          <a:xfrm>
            <a:off x="34353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34"/>
          <p:cNvSpPr>
            <a:spLocks noChangeShapeType="1"/>
          </p:cNvSpPr>
          <p:nvPr/>
        </p:nvSpPr>
        <p:spPr bwMode="auto">
          <a:xfrm>
            <a:off x="18288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035"/>
          <p:cNvSpPr>
            <a:spLocks noChangeShapeType="1"/>
          </p:cNvSpPr>
          <p:nvPr/>
        </p:nvSpPr>
        <p:spPr bwMode="auto">
          <a:xfrm>
            <a:off x="27432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036"/>
          <p:cNvSpPr>
            <a:spLocks noChangeShapeType="1"/>
          </p:cNvSpPr>
          <p:nvPr/>
        </p:nvSpPr>
        <p:spPr bwMode="auto">
          <a:xfrm>
            <a:off x="27432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Oval 1037"/>
          <p:cNvSpPr>
            <a:spLocks noChangeArrowheads="1"/>
          </p:cNvSpPr>
          <p:nvPr/>
        </p:nvSpPr>
        <p:spPr bwMode="auto">
          <a:xfrm>
            <a:off x="1454150" y="34655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Oval 1038"/>
          <p:cNvSpPr>
            <a:spLocks noChangeArrowheads="1"/>
          </p:cNvSpPr>
          <p:nvPr/>
        </p:nvSpPr>
        <p:spPr bwMode="auto">
          <a:xfrm>
            <a:off x="3810000" y="35353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Oval 1039"/>
          <p:cNvSpPr>
            <a:spLocks noChangeArrowheads="1"/>
          </p:cNvSpPr>
          <p:nvPr/>
        </p:nvSpPr>
        <p:spPr bwMode="auto">
          <a:xfrm>
            <a:off x="3587750" y="35417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Oval 1040"/>
          <p:cNvSpPr>
            <a:spLocks noChangeArrowheads="1"/>
          </p:cNvSpPr>
          <p:nvPr/>
        </p:nvSpPr>
        <p:spPr bwMode="auto">
          <a:xfrm>
            <a:off x="51879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Line 1041"/>
          <p:cNvSpPr>
            <a:spLocks noChangeShapeType="1"/>
          </p:cNvSpPr>
          <p:nvPr/>
        </p:nvSpPr>
        <p:spPr bwMode="auto">
          <a:xfrm flipV="1">
            <a:off x="5792788" y="5029200"/>
            <a:ext cx="608012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2" name="Rectangle 1042"/>
          <p:cNvSpPr>
            <a:spLocks noChangeArrowheads="1"/>
          </p:cNvSpPr>
          <p:nvPr/>
        </p:nvSpPr>
        <p:spPr bwMode="auto">
          <a:xfrm>
            <a:off x="6407150" y="4730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3" name="Rectangle 1043"/>
          <p:cNvSpPr>
            <a:spLocks noChangeArrowheads="1"/>
          </p:cNvSpPr>
          <p:nvPr/>
        </p:nvSpPr>
        <p:spPr bwMode="auto">
          <a:xfrm>
            <a:off x="6407150" y="5797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4" name="Rectangle 1044"/>
          <p:cNvSpPr>
            <a:spLocks noChangeArrowheads="1"/>
          </p:cNvSpPr>
          <p:nvPr/>
        </p:nvSpPr>
        <p:spPr bwMode="auto">
          <a:xfrm>
            <a:off x="4273550" y="5187950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5" name="Line 1045"/>
          <p:cNvSpPr>
            <a:spLocks noChangeShapeType="1"/>
          </p:cNvSpPr>
          <p:nvPr/>
        </p:nvSpPr>
        <p:spPr bwMode="auto">
          <a:xfrm>
            <a:off x="5791200" y="5562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6" name="Oval 1046"/>
          <p:cNvSpPr>
            <a:spLocks noChangeArrowheads="1"/>
          </p:cNvSpPr>
          <p:nvPr/>
        </p:nvSpPr>
        <p:spPr bwMode="auto">
          <a:xfrm>
            <a:off x="29781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7" name="Line 1047"/>
          <p:cNvSpPr>
            <a:spLocks noChangeShapeType="1"/>
          </p:cNvSpPr>
          <p:nvPr/>
        </p:nvSpPr>
        <p:spPr bwMode="auto">
          <a:xfrm>
            <a:off x="44958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Line 1048"/>
          <p:cNvSpPr>
            <a:spLocks noChangeShapeType="1"/>
          </p:cNvSpPr>
          <p:nvPr/>
        </p:nvSpPr>
        <p:spPr bwMode="auto">
          <a:xfrm>
            <a:off x="35814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Rectangle 1051"/>
          <p:cNvSpPr>
            <a:spLocks noChangeArrowheads="1"/>
          </p:cNvSpPr>
          <p:nvPr/>
        </p:nvSpPr>
        <p:spPr bwMode="auto">
          <a:xfrm>
            <a:off x="6918325" y="5241925"/>
            <a:ext cx="123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Choice,</a:t>
            </a:r>
          </a:p>
          <a:p>
            <a:r>
              <a:rPr lang="en-US" sz="3600" b="1"/>
              <a:t>conflict</a:t>
            </a:r>
          </a:p>
        </p:txBody>
      </p:sp>
      <p:sp>
        <p:nvSpPr>
          <p:cNvPr id="251932" name="Rectangle 1052"/>
          <p:cNvSpPr>
            <a:spLocks noChangeArrowheads="1"/>
          </p:cNvSpPr>
          <p:nvPr/>
        </p:nvSpPr>
        <p:spPr bwMode="auto">
          <a:xfrm>
            <a:off x="20637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3" name="Oval 1053"/>
          <p:cNvSpPr>
            <a:spLocks noChangeArrowheads="1"/>
          </p:cNvSpPr>
          <p:nvPr/>
        </p:nvSpPr>
        <p:spPr bwMode="auto">
          <a:xfrm>
            <a:off x="7683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4" name="Line 1054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5" name="Line 1055"/>
          <p:cNvSpPr>
            <a:spLocks noChangeShapeType="1"/>
          </p:cNvSpPr>
          <p:nvPr/>
        </p:nvSpPr>
        <p:spPr bwMode="auto">
          <a:xfrm>
            <a:off x="13716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Oval 1056"/>
          <p:cNvSpPr>
            <a:spLocks noChangeArrowheads="1"/>
          </p:cNvSpPr>
          <p:nvPr/>
        </p:nvSpPr>
        <p:spPr bwMode="auto">
          <a:xfrm>
            <a:off x="5410200" y="5410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7" name="Oval 1057"/>
          <p:cNvSpPr>
            <a:spLocks noChangeArrowheads="1"/>
          </p:cNvSpPr>
          <p:nvPr/>
        </p:nvSpPr>
        <p:spPr bwMode="auto">
          <a:xfrm>
            <a:off x="3657600" y="25447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8" name="Text Box 1058"/>
          <p:cNvSpPr txBox="1">
            <a:spLocks noChangeArrowheads="1"/>
          </p:cNvSpPr>
          <p:nvPr/>
        </p:nvSpPr>
        <p:spPr bwMode="auto">
          <a:xfrm>
            <a:off x="2422525" y="1635125"/>
            <a:ext cx="466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251939" name="Text Box 1059"/>
          <p:cNvSpPr txBox="1">
            <a:spLocks noChangeArrowheads="1"/>
          </p:cNvSpPr>
          <p:nvPr/>
        </p:nvSpPr>
        <p:spPr bwMode="auto">
          <a:xfrm>
            <a:off x="2422525" y="3763963"/>
            <a:ext cx="4730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251940" name="Text Box 1060"/>
          <p:cNvSpPr txBox="1">
            <a:spLocks noChangeArrowheads="1"/>
          </p:cNvSpPr>
          <p:nvPr/>
        </p:nvSpPr>
        <p:spPr bwMode="auto">
          <a:xfrm>
            <a:off x="1981200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251941" name="Text Box 1061"/>
          <p:cNvSpPr txBox="1">
            <a:spLocks noChangeArrowheads="1"/>
          </p:cNvSpPr>
          <p:nvPr/>
        </p:nvSpPr>
        <p:spPr bwMode="auto">
          <a:xfrm>
            <a:off x="4175125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t4</a:t>
            </a:r>
          </a:p>
        </p:txBody>
      </p:sp>
      <p:sp>
        <p:nvSpPr>
          <p:cNvPr id="251942" name="Text Box 1062"/>
          <p:cNvSpPr txBox="1">
            <a:spLocks noChangeArrowheads="1"/>
          </p:cNvSpPr>
          <p:nvPr/>
        </p:nvSpPr>
        <p:spPr bwMode="auto">
          <a:xfrm>
            <a:off x="6308725" y="41195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t5</a:t>
            </a:r>
          </a:p>
        </p:txBody>
      </p:sp>
      <p:sp>
        <p:nvSpPr>
          <p:cNvPr id="251943" name="Text Box 1063"/>
          <p:cNvSpPr txBox="1">
            <a:spLocks noChangeArrowheads="1"/>
          </p:cNvSpPr>
          <p:nvPr/>
        </p:nvSpPr>
        <p:spPr bwMode="auto">
          <a:xfrm>
            <a:off x="6330950" y="62484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t6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Concurrency, causality, choice</a:t>
            </a:r>
            <a:endParaRPr lang="en-US"/>
          </a:p>
        </p:txBody>
      </p:sp>
      <p:sp>
        <p:nvSpPr>
          <p:cNvPr id="252931" name="Oval 1027"/>
          <p:cNvSpPr>
            <a:spLocks noChangeArrowheads="1"/>
          </p:cNvSpPr>
          <p:nvPr/>
        </p:nvSpPr>
        <p:spPr bwMode="auto">
          <a:xfrm>
            <a:off x="12255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Line 1028"/>
          <p:cNvSpPr>
            <a:spLocks noChangeShapeType="1"/>
          </p:cNvSpPr>
          <p:nvPr/>
        </p:nvSpPr>
        <p:spPr bwMode="auto">
          <a:xfrm>
            <a:off x="18288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1029"/>
          <p:cNvSpPr>
            <a:spLocks noChangeArrowheads="1"/>
          </p:cNvSpPr>
          <p:nvPr/>
        </p:nvSpPr>
        <p:spPr bwMode="auto">
          <a:xfrm>
            <a:off x="2520950" y="22463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1030"/>
          <p:cNvSpPr>
            <a:spLocks noChangeArrowheads="1"/>
          </p:cNvSpPr>
          <p:nvPr/>
        </p:nvSpPr>
        <p:spPr bwMode="auto">
          <a:xfrm>
            <a:off x="34353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Rectangle 1031"/>
          <p:cNvSpPr>
            <a:spLocks noChangeArrowheads="1"/>
          </p:cNvSpPr>
          <p:nvPr/>
        </p:nvSpPr>
        <p:spPr bwMode="auto">
          <a:xfrm>
            <a:off x="2520950" y="33131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1032"/>
          <p:cNvSpPr>
            <a:spLocks noChangeArrowheads="1"/>
          </p:cNvSpPr>
          <p:nvPr/>
        </p:nvSpPr>
        <p:spPr bwMode="auto">
          <a:xfrm>
            <a:off x="12255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1033"/>
          <p:cNvSpPr>
            <a:spLocks noChangeArrowheads="1"/>
          </p:cNvSpPr>
          <p:nvPr/>
        </p:nvSpPr>
        <p:spPr bwMode="auto">
          <a:xfrm>
            <a:off x="34353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Line 1034"/>
          <p:cNvSpPr>
            <a:spLocks noChangeShapeType="1"/>
          </p:cNvSpPr>
          <p:nvPr/>
        </p:nvSpPr>
        <p:spPr bwMode="auto">
          <a:xfrm>
            <a:off x="18288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Line 1035"/>
          <p:cNvSpPr>
            <a:spLocks noChangeShapeType="1"/>
          </p:cNvSpPr>
          <p:nvPr/>
        </p:nvSpPr>
        <p:spPr bwMode="auto">
          <a:xfrm>
            <a:off x="27432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036"/>
          <p:cNvSpPr>
            <a:spLocks noChangeShapeType="1"/>
          </p:cNvSpPr>
          <p:nvPr/>
        </p:nvSpPr>
        <p:spPr bwMode="auto">
          <a:xfrm>
            <a:off x="27432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Oval 1037"/>
          <p:cNvSpPr>
            <a:spLocks noChangeArrowheads="1"/>
          </p:cNvSpPr>
          <p:nvPr/>
        </p:nvSpPr>
        <p:spPr bwMode="auto">
          <a:xfrm>
            <a:off x="1454150" y="34655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038"/>
          <p:cNvSpPr>
            <a:spLocks noChangeArrowheads="1"/>
          </p:cNvSpPr>
          <p:nvPr/>
        </p:nvSpPr>
        <p:spPr bwMode="auto">
          <a:xfrm>
            <a:off x="3810000" y="35353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Oval 1039"/>
          <p:cNvSpPr>
            <a:spLocks noChangeArrowheads="1"/>
          </p:cNvSpPr>
          <p:nvPr/>
        </p:nvSpPr>
        <p:spPr bwMode="auto">
          <a:xfrm>
            <a:off x="3587750" y="35417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4" name="Oval 1040"/>
          <p:cNvSpPr>
            <a:spLocks noChangeArrowheads="1"/>
          </p:cNvSpPr>
          <p:nvPr/>
        </p:nvSpPr>
        <p:spPr bwMode="auto">
          <a:xfrm>
            <a:off x="51879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5" name="Line 1041"/>
          <p:cNvSpPr>
            <a:spLocks noChangeShapeType="1"/>
          </p:cNvSpPr>
          <p:nvPr/>
        </p:nvSpPr>
        <p:spPr bwMode="auto">
          <a:xfrm flipV="1">
            <a:off x="5792788" y="5029200"/>
            <a:ext cx="608012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6" name="Rectangle 1042"/>
          <p:cNvSpPr>
            <a:spLocks noChangeArrowheads="1"/>
          </p:cNvSpPr>
          <p:nvPr/>
        </p:nvSpPr>
        <p:spPr bwMode="auto">
          <a:xfrm>
            <a:off x="6407150" y="4730750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7" name="Rectangle 1043"/>
          <p:cNvSpPr>
            <a:spLocks noChangeArrowheads="1"/>
          </p:cNvSpPr>
          <p:nvPr/>
        </p:nvSpPr>
        <p:spPr bwMode="auto">
          <a:xfrm>
            <a:off x="6407150" y="5797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Rectangle 1044"/>
          <p:cNvSpPr>
            <a:spLocks noChangeArrowheads="1"/>
          </p:cNvSpPr>
          <p:nvPr/>
        </p:nvSpPr>
        <p:spPr bwMode="auto">
          <a:xfrm>
            <a:off x="42735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9" name="Line 1045"/>
          <p:cNvSpPr>
            <a:spLocks noChangeShapeType="1"/>
          </p:cNvSpPr>
          <p:nvPr/>
        </p:nvSpPr>
        <p:spPr bwMode="auto">
          <a:xfrm>
            <a:off x="5791200" y="5562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0" name="Oval 1046"/>
          <p:cNvSpPr>
            <a:spLocks noChangeArrowheads="1"/>
          </p:cNvSpPr>
          <p:nvPr/>
        </p:nvSpPr>
        <p:spPr bwMode="auto">
          <a:xfrm>
            <a:off x="29781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1" name="Line 1047"/>
          <p:cNvSpPr>
            <a:spLocks noChangeShapeType="1"/>
          </p:cNvSpPr>
          <p:nvPr/>
        </p:nvSpPr>
        <p:spPr bwMode="auto">
          <a:xfrm>
            <a:off x="44958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2" name="Line 1048"/>
          <p:cNvSpPr>
            <a:spLocks noChangeShapeType="1"/>
          </p:cNvSpPr>
          <p:nvPr/>
        </p:nvSpPr>
        <p:spPr bwMode="auto">
          <a:xfrm>
            <a:off x="35814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Rectangle 1051"/>
          <p:cNvSpPr>
            <a:spLocks noChangeArrowheads="1"/>
          </p:cNvSpPr>
          <p:nvPr/>
        </p:nvSpPr>
        <p:spPr bwMode="auto">
          <a:xfrm>
            <a:off x="6918325" y="5241925"/>
            <a:ext cx="123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Choice,</a:t>
            </a:r>
          </a:p>
          <a:p>
            <a:r>
              <a:rPr lang="en-US" sz="3600" b="1"/>
              <a:t>conflict</a:t>
            </a:r>
          </a:p>
        </p:txBody>
      </p:sp>
      <p:sp>
        <p:nvSpPr>
          <p:cNvPr id="252956" name="Rectangle 1052"/>
          <p:cNvSpPr>
            <a:spLocks noChangeArrowheads="1"/>
          </p:cNvSpPr>
          <p:nvPr/>
        </p:nvSpPr>
        <p:spPr bwMode="auto">
          <a:xfrm>
            <a:off x="20637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1053"/>
          <p:cNvSpPr>
            <a:spLocks noChangeArrowheads="1"/>
          </p:cNvSpPr>
          <p:nvPr/>
        </p:nvSpPr>
        <p:spPr bwMode="auto">
          <a:xfrm>
            <a:off x="7683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Line 1054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1055"/>
          <p:cNvSpPr>
            <a:spLocks noChangeShapeType="1"/>
          </p:cNvSpPr>
          <p:nvPr/>
        </p:nvSpPr>
        <p:spPr bwMode="auto">
          <a:xfrm>
            <a:off x="13716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1" name="Oval 1057"/>
          <p:cNvSpPr>
            <a:spLocks noChangeArrowheads="1"/>
          </p:cNvSpPr>
          <p:nvPr/>
        </p:nvSpPr>
        <p:spPr bwMode="auto">
          <a:xfrm>
            <a:off x="3657600" y="25447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2" name="Text Box 1058"/>
          <p:cNvSpPr txBox="1">
            <a:spLocks noChangeArrowheads="1"/>
          </p:cNvSpPr>
          <p:nvPr/>
        </p:nvSpPr>
        <p:spPr bwMode="auto">
          <a:xfrm>
            <a:off x="2422525" y="1635125"/>
            <a:ext cx="466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252963" name="Text Box 1059"/>
          <p:cNvSpPr txBox="1">
            <a:spLocks noChangeArrowheads="1"/>
          </p:cNvSpPr>
          <p:nvPr/>
        </p:nvSpPr>
        <p:spPr bwMode="auto">
          <a:xfrm>
            <a:off x="2422525" y="3763963"/>
            <a:ext cx="4730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252964" name="Text Box 1060"/>
          <p:cNvSpPr txBox="1">
            <a:spLocks noChangeArrowheads="1"/>
          </p:cNvSpPr>
          <p:nvPr/>
        </p:nvSpPr>
        <p:spPr bwMode="auto">
          <a:xfrm>
            <a:off x="1981200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252965" name="Text Box 1061"/>
          <p:cNvSpPr txBox="1">
            <a:spLocks noChangeArrowheads="1"/>
          </p:cNvSpPr>
          <p:nvPr/>
        </p:nvSpPr>
        <p:spPr bwMode="auto">
          <a:xfrm>
            <a:off x="4175125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t4</a:t>
            </a:r>
          </a:p>
        </p:txBody>
      </p:sp>
      <p:sp>
        <p:nvSpPr>
          <p:cNvPr id="252966" name="Text Box 1062"/>
          <p:cNvSpPr txBox="1">
            <a:spLocks noChangeArrowheads="1"/>
          </p:cNvSpPr>
          <p:nvPr/>
        </p:nvSpPr>
        <p:spPr bwMode="auto">
          <a:xfrm>
            <a:off x="6308725" y="41195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t5</a:t>
            </a:r>
          </a:p>
        </p:txBody>
      </p:sp>
      <p:sp>
        <p:nvSpPr>
          <p:cNvPr id="252967" name="Text Box 1063"/>
          <p:cNvSpPr txBox="1">
            <a:spLocks noChangeArrowheads="1"/>
          </p:cNvSpPr>
          <p:nvPr/>
        </p:nvSpPr>
        <p:spPr bwMode="auto">
          <a:xfrm>
            <a:off x="6330950" y="62484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t6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6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599"/>
            <a:ext cx="6705600" cy="54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1" name="Oval 11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3" name="Oval 13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Oval 14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2100" name="AutoShape 20"/>
          <p:cNvCxnSpPr>
            <a:cxnSpLocks noChangeShapeType="1"/>
            <a:stCxn id="302090" idx="2"/>
            <a:endCxn id="302086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2102" name="AutoShape 22"/>
          <p:cNvCxnSpPr>
            <a:cxnSpLocks noChangeShapeType="1"/>
            <a:stCxn id="302097" idx="2"/>
            <a:endCxn id="302093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2103" name="AutoShape 23"/>
          <p:cNvCxnSpPr>
            <a:cxnSpLocks noChangeShapeType="1"/>
            <a:stCxn id="302089" idx="2"/>
            <a:endCxn id="302087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04" name="AutoShape 24"/>
          <p:cNvCxnSpPr>
            <a:cxnSpLocks noChangeShapeType="1"/>
            <a:stCxn id="302087" idx="4"/>
            <a:endCxn id="302090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06" name="AutoShape 26"/>
          <p:cNvCxnSpPr>
            <a:cxnSpLocks noChangeShapeType="1"/>
            <a:stCxn id="302086" idx="4"/>
            <a:endCxn id="302089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08" name="AutoShape 28"/>
          <p:cNvCxnSpPr>
            <a:cxnSpLocks noChangeShapeType="1"/>
            <a:stCxn id="302093" idx="4"/>
            <a:endCxn id="302096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09" name="AutoShape 29"/>
          <p:cNvCxnSpPr>
            <a:cxnSpLocks noChangeShapeType="1"/>
            <a:stCxn id="302096" idx="2"/>
            <a:endCxn id="302094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10" name="AutoShape 30"/>
          <p:cNvCxnSpPr>
            <a:cxnSpLocks noChangeShapeType="1"/>
            <a:stCxn id="302094" idx="4"/>
            <a:endCxn id="302097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2112" name="AutoShape 32"/>
          <p:cNvCxnSpPr>
            <a:cxnSpLocks noChangeShapeType="1"/>
            <a:stCxn id="302091" idx="7"/>
            <a:endCxn id="302096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2113" name="AutoShape 33"/>
          <p:cNvCxnSpPr>
            <a:cxnSpLocks noChangeShapeType="1"/>
            <a:stCxn id="302091" idx="3"/>
            <a:endCxn id="302090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2116" name="Text Box 36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2118" name="Oval 38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19" name="Oval 39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56355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6364" name="AutoShape 12"/>
          <p:cNvCxnSpPr>
            <a:cxnSpLocks noChangeShapeType="1"/>
            <a:stCxn id="356358" idx="2"/>
            <a:endCxn id="356355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6365" name="AutoShape 13"/>
          <p:cNvCxnSpPr>
            <a:cxnSpLocks noChangeShapeType="1"/>
            <a:stCxn id="356363" idx="2"/>
            <a:endCxn id="356360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6366" name="AutoShape 14"/>
          <p:cNvCxnSpPr>
            <a:cxnSpLocks noChangeShapeType="1"/>
            <a:stCxn id="356357" idx="2"/>
            <a:endCxn id="356356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67" name="AutoShape 15"/>
          <p:cNvCxnSpPr>
            <a:cxnSpLocks noChangeShapeType="1"/>
            <a:stCxn id="356356" idx="4"/>
            <a:endCxn id="356358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68" name="AutoShape 16"/>
          <p:cNvCxnSpPr>
            <a:cxnSpLocks noChangeShapeType="1"/>
            <a:stCxn id="356355" idx="4"/>
            <a:endCxn id="356357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69" name="AutoShape 17"/>
          <p:cNvCxnSpPr>
            <a:cxnSpLocks noChangeShapeType="1"/>
            <a:stCxn id="356360" idx="4"/>
            <a:endCxn id="356362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70" name="AutoShape 18"/>
          <p:cNvCxnSpPr>
            <a:cxnSpLocks noChangeShapeType="1"/>
            <a:stCxn id="356362" idx="2"/>
            <a:endCxn id="356361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71" name="AutoShape 19"/>
          <p:cNvCxnSpPr>
            <a:cxnSpLocks noChangeShapeType="1"/>
            <a:stCxn id="356361" idx="4"/>
            <a:endCxn id="356363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6372" name="AutoShape 20"/>
          <p:cNvCxnSpPr>
            <a:cxnSpLocks noChangeShapeType="1"/>
            <a:stCxn id="356359" idx="7"/>
            <a:endCxn id="356362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6373" name="AutoShape 21"/>
          <p:cNvCxnSpPr>
            <a:cxnSpLocks noChangeShapeType="1"/>
            <a:stCxn id="356359" idx="3"/>
            <a:endCxn id="356358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56374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56375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56376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56377" name="Oval 25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78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57379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7388" name="AutoShape 12"/>
          <p:cNvCxnSpPr>
            <a:cxnSpLocks noChangeShapeType="1"/>
            <a:stCxn id="357382" idx="2"/>
            <a:endCxn id="357379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7389" name="AutoShape 13"/>
          <p:cNvCxnSpPr>
            <a:cxnSpLocks noChangeShapeType="1"/>
            <a:stCxn id="357387" idx="2"/>
            <a:endCxn id="357384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7390" name="AutoShape 14"/>
          <p:cNvCxnSpPr>
            <a:cxnSpLocks noChangeShapeType="1"/>
            <a:stCxn id="357381" idx="2"/>
            <a:endCxn id="357380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1" name="AutoShape 15"/>
          <p:cNvCxnSpPr>
            <a:cxnSpLocks noChangeShapeType="1"/>
            <a:stCxn id="357380" idx="4"/>
            <a:endCxn id="357382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2" name="AutoShape 16"/>
          <p:cNvCxnSpPr>
            <a:cxnSpLocks noChangeShapeType="1"/>
            <a:stCxn id="357379" idx="4"/>
            <a:endCxn id="357381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3" name="AutoShape 17"/>
          <p:cNvCxnSpPr>
            <a:cxnSpLocks noChangeShapeType="1"/>
            <a:stCxn id="357384" idx="4"/>
            <a:endCxn id="357386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4" name="AutoShape 18"/>
          <p:cNvCxnSpPr>
            <a:cxnSpLocks noChangeShapeType="1"/>
            <a:stCxn id="357386" idx="2"/>
            <a:endCxn id="357385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5" name="AutoShape 19"/>
          <p:cNvCxnSpPr>
            <a:cxnSpLocks noChangeShapeType="1"/>
            <a:stCxn id="357385" idx="4"/>
            <a:endCxn id="357387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7396" name="AutoShape 20"/>
          <p:cNvCxnSpPr>
            <a:cxnSpLocks noChangeShapeType="1"/>
            <a:stCxn id="357383" idx="7"/>
            <a:endCxn id="357386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7397" name="AutoShape 21"/>
          <p:cNvCxnSpPr>
            <a:cxnSpLocks noChangeShapeType="1"/>
            <a:stCxn id="357383" idx="3"/>
            <a:endCxn id="357382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57400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57401" name="Oval 25"/>
          <p:cNvSpPr>
            <a:spLocks noChangeArrowheads="1"/>
          </p:cNvSpPr>
          <p:nvPr/>
        </p:nvSpPr>
        <p:spPr bwMode="auto">
          <a:xfrm>
            <a:off x="44196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402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403" name="Oval 27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515075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6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9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80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81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084" name="AutoShape 12"/>
          <p:cNvCxnSpPr>
            <a:cxnSpLocks noChangeShapeType="1"/>
            <a:stCxn id="515078" idx="2"/>
            <a:endCxn id="515075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5085" name="AutoShape 13"/>
          <p:cNvCxnSpPr>
            <a:cxnSpLocks noChangeShapeType="1"/>
            <a:stCxn id="515083" idx="2"/>
            <a:endCxn id="515080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5086" name="AutoShape 14"/>
          <p:cNvCxnSpPr>
            <a:cxnSpLocks noChangeShapeType="1"/>
            <a:stCxn id="515077" idx="2"/>
            <a:endCxn id="515076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87" name="AutoShape 15"/>
          <p:cNvCxnSpPr>
            <a:cxnSpLocks noChangeShapeType="1"/>
            <a:stCxn id="515076" idx="4"/>
            <a:endCxn id="515078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88" name="AutoShape 16"/>
          <p:cNvCxnSpPr>
            <a:cxnSpLocks noChangeShapeType="1"/>
            <a:stCxn id="515075" idx="4"/>
            <a:endCxn id="515077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89" name="AutoShape 17"/>
          <p:cNvCxnSpPr>
            <a:cxnSpLocks noChangeShapeType="1"/>
            <a:stCxn id="515080" idx="4"/>
            <a:endCxn id="515082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90" name="AutoShape 18"/>
          <p:cNvCxnSpPr>
            <a:cxnSpLocks noChangeShapeType="1"/>
            <a:stCxn id="515082" idx="2"/>
            <a:endCxn id="515081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91" name="AutoShape 19"/>
          <p:cNvCxnSpPr>
            <a:cxnSpLocks noChangeShapeType="1"/>
            <a:stCxn id="515081" idx="4"/>
            <a:endCxn id="515083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5092" name="AutoShape 20"/>
          <p:cNvCxnSpPr>
            <a:cxnSpLocks noChangeShapeType="1"/>
            <a:stCxn id="515079" idx="7"/>
            <a:endCxn id="515082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5093" name="AutoShape 21"/>
          <p:cNvCxnSpPr>
            <a:cxnSpLocks noChangeShapeType="1"/>
            <a:stCxn id="515079" idx="3"/>
            <a:endCxn id="515078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15094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515095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515096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515097" name="Oval 25"/>
          <p:cNvSpPr>
            <a:spLocks noChangeArrowheads="1"/>
          </p:cNvSpPr>
          <p:nvPr/>
        </p:nvSpPr>
        <p:spPr bwMode="auto">
          <a:xfrm>
            <a:off x="44196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98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100" name="Oval 28"/>
          <p:cNvSpPr>
            <a:spLocks noChangeArrowheads="1"/>
          </p:cNvSpPr>
          <p:nvPr/>
        </p:nvSpPr>
        <p:spPr bwMode="auto">
          <a:xfrm>
            <a:off x="26670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58403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12" name="AutoShape 12"/>
          <p:cNvCxnSpPr>
            <a:cxnSpLocks noChangeShapeType="1"/>
            <a:stCxn id="358406" idx="2"/>
            <a:endCxn id="358403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8413" name="AutoShape 13"/>
          <p:cNvCxnSpPr>
            <a:cxnSpLocks noChangeShapeType="1"/>
            <a:stCxn id="358411" idx="2"/>
            <a:endCxn id="358408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8414" name="AutoShape 14"/>
          <p:cNvCxnSpPr>
            <a:cxnSpLocks noChangeShapeType="1"/>
            <a:stCxn id="358405" idx="2"/>
            <a:endCxn id="358404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15" name="AutoShape 15"/>
          <p:cNvCxnSpPr>
            <a:cxnSpLocks noChangeShapeType="1"/>
            <a:stCxn id="358404" idx="4"/>
            <a:endCxn id="358406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16" name="AutoShape 16"/>
          <p:cNvCxnSpPr>
            <a:cxnSpLocks noChangeShapeType="1"/>
            <a:stCxn id="358403" idx="4"/>
            <a:endCxn id="358405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17" name="AutoShape 17"/>
          <p:cNvCxnSpPr>
            <a:cxnSpLocks noChangeShapeType="1"/>
            <a:stCxn id="358408" idx="4"/>
            <a:endCxn id="358410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18" name="AutoShape 18"/>
          <p:cNvCxnSpPr>
            <a:cxnSpLocks noChangeShapeType="1"/>
            <a:stCxn id="358410" idx="2"/>
            <a:endCxn id="358409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19" name="AutoShape 19"/>
          <p:cNvCxnSpPr>
            <a:cxnSpLocks noChangeShapeType="1"/>
            <a:stCxn id="358409" idx="4"/>
            <a:endCxn id="358411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58420" name="AutoShape 20"/>
          <p:cNvCxnSpPr>
            <a:cxnSpLocks noChangeShapeType="1"/>
            <a:stCxn id="358407" idx="7"/>
            <a:endCxn id="358410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58421" name="AutoShape 21"/>
          <p:cNvCxnSpPr>
            <a:cxnSpLocks noChangeShapeType="1"/>
            <a:stCxn id="358407" idx="3"/>
            <a:endCxn id="358406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Oval 27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Oval 28"/>
          <p:cNvSpPr>
            <a:spLocks noChangeArrowheads="1"/>
          </p:cNvSpPr>
          <p:nvPr/>
        </p:nvSpPr>
        <p:spPr bwMode="auto">
          <a:xfrm>
            <a:off x="4343400" y="4038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517123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4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7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8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9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132" name="AutoShape 12"/>
          <p:cNvCxnSpPr>
            <a:cxnSpLocks noChangeShapeType="1"/>
            <a:stCxn id="517126" idx="2"/>
            <a:endCxn id="517123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7133" name="AutoShape 13"/>
          <p:cNvCxnSpPr>
            <a:cxnSpLocks noChangeShapeType="1"/>
            <a:stCxn id="517131" idx="2"/>
            <a:endCxn id="517128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7134" name="AutoShape 14"/>
          <p:cNvCxnSpPr>
            <a:cxnSpLocks noChangeShapeType="1"/>
            <a:stCxn id="517125" idx="2"/>
            <a:endCxn id="517124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35" name="AutoShape 15"/>
          <p:cNvCxnSpPr>
            <a:cxnSpLocks noChangeShapeType="1"/>
            <a:stCxn id="517124" idx="4"/>
            <a:endCxn id="517126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36" name="AutoShape 16"/>
          <p:cNvCxnSpPr>
            <a:cxnSpLocks noChangeShapeType="1"/>
            <a:stCxn id="517123" idx="4"/>
            <a:endCxn id="517125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37" name="AutoShape 17"/>
          <p:cNvCxnSpPr>
            <a:cxnSpLocks noChangeShapeType="1"/>
            <a:stCxn id="517128" idx="4"/>
            <a:endCxn id="517130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38" name="AutoShape 18"/>
          <p:cNvCxnSpPr>
            <a:cxnSpLocks noChangeShapeType="1"/>
            <a:stCxn id="517130" idx="2"/>
            <a:endCxn id="517129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39" name="AutoShape 19"/>
          <p:cNvCxnSpPr>
            <a:cxnSpLocks noChangeShapeType="1"/>
            <a:stCxn id="517129" idx="4"/>
            <a:endCxn id="517131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7140" name="AutoShape 20"/>
          <p:cNvCxnSpPr>
            <a:cxnSpLocks noChangeShapeType="1"/>
            <a:stCxn id="517127" idx="7"/>
            <a:endCxn id="517130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7141" name="AutoShape 21"/>
          <p:cNvCxnSpPr>
            <a:cxnSpLocks noChangeShapeType="1"/>
            <a:stCxn id="517127" idx="3"/>
            <a:endCxn id="517126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17142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517145" name="Oval 25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7" name="Oval 27"/>
          <p:cNvSpPr>
            <a:spLocks noChangeArrowheads="1"/>
          </p:cNvSpPr>
          <p:nvPr/>
        </p:nvSpPr>
        <p:spPr bwMode="auto">
          <a:xfrm>
            <a:off x="4343400" y="4038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8" name="Oval 28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9" name="Oval 29"/>
          <p:cNvSpPr>
            <a:spLocks noChangeArrowheads="1"/>
          </p:cNvSpPr>
          <p:nvPr/>
        </p:nvSpPr>
        <p:spPr bwMode="auto">
          <a:xfrm>
            <a:off x="26670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Outline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Petri nets</a:t>
            </a:r>
          </a:p>
          <a:p>
            <a:pPr lvl="1"/>
            <a:r>
              <a:rPr lang="en-US" b="1"/>
              <a:t>Introduction</a:t>
            </a:r>
          </a:p>
          <a:p>
            <a:pPr lvl="1"/>
            <a:r>
              <a:rPr lang="en-US" b="1"/>
              <a:t>Examples</a:t>
            </a:r>
          </a:p>
          <a:p>
            <a:pPr lvl="1"/>
            <a:r>
              <a:rPr lang="en-US" b="1"/>
              <a:t>Properties</a:t>
            </a:r>
          </a:p>
          <a:p>
            <a:pPr lvl="1"/>
            <a:r>
              <a:rPr lang="en-US" b="1"/>
              <a:t>Analysis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513027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28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1" name="Oval 7"/>
          <p:cNvSpPr>
            <a:spLocks noChangeArrowheads="1"/>
          </p:cNvSpPr>
          <p:nvPr/>
        </p:nvSpPr>
        <p:spPr bwMode="auto">
          <a:xfrm>
            <a:off x="4203700" y="3962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2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3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4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5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3036" name="AutoShape 12"/>
          <p:cNvCxnSpPr>
            <a:cxnSpLocks noChangeShapeType="1"/>
            <a:stCxn id="513030" idx="2"/>
            <a:endCxn id="513027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3037" name="AutoShape 13"/>
          <p:cNvCxnSpPr>
            <a:cxnSpLocks noChangeShapeType="1"/>
            <a:stCxn id="513035" idx="2"/>
            <a:endCxn id="513032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3038" name="AutoShape 14"/>
          <p:cNvCxnSpPr>
            <a:cxnSpLocks noChangeShapeType="1"/>
            <a:stCxn id="513029" idx="2"/>
            <a:endCxn id="513028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39" name="AutoShape 15"/>
          <p:cNvCxnSpPr>
            <a:cxnSpLocks noChangeShapeType="1"/>
            <a:stCxn id="513028" idx="4"/>
            <a:endCxn id="513030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40" name="AutoShape 16"/>
          <p:cNvCxnSpPr>
            <a:cxnSpLocks noChangeShapeType="1"/>
            <a:stCxn id="513027" idx="4"/>
            <a:endCxn id="513029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41" name="AutoShape 17"/>
          <p:cNvCxnSpPr>
            <a:cxnSpLocks noChangeShapeType="1"/>
            <a:stCxn id="513032" idx="4"/>
            <a:endCxn id="513034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42" name="AutoShape 18"/>
          <p:cNvCxnSpPr>
            <a:cxnSpLocks noChangeShapeType="1"/>
            <a:stCxn id="513034" idx="2"/>
            <a:endCxn id="513033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43" name="AutoShape 19"/>
          <p:cNvCxnSpPr>
            <a:cxnSpLocks noChangeShapeType="1"/>
            <a:stCxn id="513033" idx="4"/>
            <a:endCxn id="513035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13044" name="AutoShape 20"/>
          <p:cNvCxnSpPr>
            <a:cxnSpLocks noChangeShapeType="1"/>
            <a:stCxn id="513031" idx="7"/>
            <a:endCxn id="513034" idx="0"/>
          </p:cNvCxnSpPr>
          <p:nvPr/>
        </p:nvCxnSpPr>
        <p:spPr bwMode="auto">
          <a:xfrm rot="16200000">
            <a:off x="5136357" y="2783681"/>
            <a:ext cx="846138" cy="16922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13045" name="AutoShape 21"/>
          <p:cNvCxnSpPr>
            <a:cxnSpLocks noChangeShapeType="1"/>
            <a:stCxn id="513031" idx="3"/>
            <a:endCxn id="513030" idx="2"/>
          </p:cNvCxnSpPr>
          <p:nvPr/>
        </p:nvCxnSpPr>
        <p:spPr bwMode="auto">
          <a:xfrm rot="5400000">
            <a:off x="3096420" y="4133056"/>
            <a:ext cx="836612" cy="15525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513047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513048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513049" name="Oval 25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50" name="Oval 26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51" name="Oval 27"/>
          <p:cNvSpPr>
            <a:spLocks noChangeArrowheads="1"/>
          </p:cNvSpPr>
          <p:nvPr/>
        </p:nvSpPr>
        <p:spPr bwMode="auto">
          <a:xfrm>
            <a:off x="4343400" y="4048125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52" name="Oval 28"/>
          <p:cNvSpPr>
            <a:spLocks noChangeArrowheads="1"/>
          </p:cNvSpPr>
          <p:nvPr/>
        </p:nvSpPr>
        <p:spPr bwMode="auto">
          <a:xfrm>
            <a:off x="4572000" y="4276725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53" name="Oval 29"/>
          <p:cNvSpPr>
            <a:spLocks noChangeArrowheads="1"/>
          </p:cNvSpPr>
          <p:nvPr/>
        </p:nvSpPr>
        <p:spPr bwMode="auto">
          <a:xfrm>
            <a:off x="4343400" y="4352925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502787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88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1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2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3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2796" name="AutoShape 12"/>
          <p:cNvCxnSpPr>
            <a:cxnSpLocks noChangeShapeType="1"/>
            <a:stCxn id="502790" idx="2"/>
            <a:endCxn id="502787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02797" name="AutoShape 13"/>
          <p:cNvCxnSpPr>
            <a:cxnSpLocks noChangeShapeType="1"/>
            <a:stCxn id="502795" idx="2"/>
            <a:endCxn id="502792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02798" name="AutoShape 14"/>
          <p:cNvCxnSpPr>
            <a:cxnSpLocks noChangeShapeType="1"/>
            <a:stCxn id="502789" idx="2"/>
            <a:endCxn id="502788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799" name="AutoShape 15"/>
          <p:cNvCxnSpPr>
            <a:cxnSpLocks noChangeShapeType="1"/>
            <a:stCxn id="502788" idx="4"/>
            <a:endCxn id="502790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800" name="AutoShape 16"/>
          <p:cNvCxnSpPr>
            <a:cxnSpLocks noChangeShapeType="1"/>
            <a:stCxn id="502787" idx="4"/>
            <a:endCxn id="502789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801" name="AutoShape 17"/>
          <p:cNvCxnSpPr>
            <a:cxnSpLocks noChangeShapeType="1"/>
            <a:stCxn id="502792" idx="4"/>
            <a:endCxn id="502794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802" name="AutoShape 18"/>
          <p:cNvCxnSpPr>
            <a:cxnSpLocks noChangeShapeType="1"/>
            <a:stCxn id="502794" idx="2"/>
            <a:endCxn id="502793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803" name="AutoShape 19"/>
          <p:cNvCxnSpPr>
            <a:cxnSpLocks noChangeShapeType="1"/>
            <a:stCxn id="502793" idx="4"/>
            <a:endCxn id="502795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502804" name="AutoShape 20"/>
          <p:cNvCxnSpPr>
            <a:cxnSpLocks noChangeShapeType="1"/>
            <a:stCxn id="502791" idx="7"/>
            <a:endCxn id="502794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502805" name="AutoShape 21"/>
          <p:cNvCxnSpPr>
            <a:cxnSpLocks noChangeShapeType="1"/>
            <a:stCxn id="502791" idx="3"/>
            <a:endCxn id="502790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02806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502807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502808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502809" name="Oval 25"/>
          <p:cNvSpPr>
            <a:spLocks noChangeArrowheads="1"/>
          </p:cNvSpPr>
          <p:nvPr/>
        </p:nvSpPr>
        <p:spPr bwMode="auto">
          <a:xfrm>
            <a:off x="6324600" y="4114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10" name="Oval 26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11" name="Oval 27"/>
          <p:cNvSpPr>
            <a:spLocks noChangeArrowheads="1"/>
          </p:cNvSpPr>
          <p:nvPr/>
        </p:nvSpPr>
        <p:spPr bwMode="auto">
          <a:xfrm>
            <a:off x="4343400" y="4038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12" name="Oval 28"/>
          <p:cNvSpPr>
            <a:spLocks noChangeArrowheads="1"/>
          </p:cNvSpPr>
          <p:nvPr/>
        </p:nvSpPr>
        <p:spPr bwMode="auto">
          <a:xfrm>
            <a:off x="4343400" y="43434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6179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6188" name="AutoShape 12"/>
          <p:cNvCxnSpPr>
            <a:cxnSpLocks noChangeShapeType="1"/>
            <a:stCxn id="306182" idx="2"/>
            <a:endCxn id="306179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6189" name="AutoShape 13"/>
          <p:cNvCxnSpPr>
            <a:cxnSpLocks noChangeShapeType="1"/>
            <a:stCxn id="306187" idx="2"/>
            <a:endCxn id="306184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6190" name="AutoShape 14"/>
          <p:cNvCxnSpPr>
            <a:cxnSpLocks noChangeShapeType="1"/>
            <a:stCxn id="306181" idx="2"/>
            <a:endCxn id="306180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1" name="AutoShape 15"/>
          <p:cNvCxnSpPr>
            <a:cxnSpLocks noChangeShapeType="1"/>
            <a:stCxn id="306180" idx="4"/>
            <a:endCxn id="306182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2" name="AutoShape 16"/>
          <p:cNvCxnSpPr>
            <a:cxnSpLocks noChangeShapeType="1"/>
            <a:stCxn id="306179" idx="4"/>
            <a:endCxn id="306181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3" name="AutoShape 17"/>
          <p:cNvCxnSpPr>
            <a:cxnSpLocks noChangeShapeType="1"/>
            <a:stCxn id="306184" idx="4"/>
            <a:endCxn id="306186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4" name="AutoShape 18"/>
          <p:cNvCxnSpPr>
            <a:cxnSpLocks noChangeShapeType="1"/>
            <a:stCxn id="306186" idx="2"/>
            <a:endCxn id="306185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5" name="AutoShape 19"/>
          <p:cNvCxnSpPr>
            <a:cxnSpLocks noChangeShapeType="1"/>
            <a:stCxn id="306185" idx="4"/>
            <a:endCxn id="306187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6196" name="AutoShape 20"/>
          <p:cNvCxnSpPr>
            <a:cxnSpLocks noChangeShapeType="1"/>
            <a:stCxn id="306183" idx="7"/>
            <a:endCxn id="306186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6197" name="AutoShape 21"/>
          <p:cNvCxnSpPr>
            <a:cxnSpLocks noChangeShapeType="1"/>
            <a:stCxn id="306183" idx="3"/>
            <a:endCxn id="306182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6201" name="Oval 25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2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3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6204" name="AutoShape 28"/>
          <p:cNvCxnSpPr>
            <a:cxnSpLocks noChangeShapeType="1"/>
            <a:stCxn id="306186" idx="2"/>
            <a:endCxn id="306203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6205" name="AutoShape 29"/>
          <p:cNvCxnSpPr>
            <a:cxnSpLocks noChangeShapeType="1"/>
            <a:stCxn id="306203" idx="4"/>
            <a:endCxn id="306182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306206" name="Oval 30"/>
          <p:cNvSpPr>
            <a:spLocks noChangeArrowheads="1"/>
          </p:cNvSpPr>
          <p:nvPr/>
        </p:nvSpPr>
        <p:spPr bwMode="auto">
          <a:xfrm>
            <a:off x="4495800" y="5410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7" name="Oval 31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8227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8236" name="AutoShape 12"/>
          <p:cNvCxnSpPr>
            <a:cxnSpLocks noChangeShapeType="1"/>
            <a:stCxn id="308230" idx="2"/>
            <a:endCxn id="308227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8237" name="AutoShape 13"/>
          <p:cNvCxnSpPr>
            <a:cxnSpLocks noChangeShapeType="1"/>
            <a:stCxn id="308235" idx="2"/>
            <a:endCxn id="308232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8238" name="AutoShape 14"/>
          <p:cNvCxnSpPr>
            <a:cxnSpLocks noChangeShapeType="1"/>
            <a:stCxn id="308229" idx="2"/>
            <a:endCxn id="308228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39" name="AutoShape 15"/>
          <p:cNvCxnSpPr>
            <a:cxnSpLocks noChangeShapeType="1"/>
            <a:stCxn id="308228" idx="4"/>
            <a:endCxn id="308230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0" name="AutoShape 16"/>
          <p:cNvCxnSpPr>
            <a:cxnSpLocks noChangeShapeType="1"/>
            <a:stCxn id="308227" idx="4"/>
            <a:endCxn id="308229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1" name="AutoShape 17"/>
          <p:cNvCxnSpPr>
            <a:cxnSpLocks noChangeShapeType="1"/>
            <a:stCxn id="308232" idx="4"/>
            <a:endCxn id="308234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2" name="AutoShape 18"/>
          <p:cNvCxnSpPr>
            <a:cxnSpLocks noChangeShapeType="1"/>
            <a:stCxn id="308234" idx="2"/>
            <a:endCxn id="308233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3" name="AutoShape 19"/>
          <p:cNvCxnSpPr>
            <a:cxnSpLocks noChangeShapeType="1"/>
            <a:stCxn id="308233" idx="4"/>
            <a:endCxn id="308235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4" name="AutoShape 20"/>
          <p:cNvCxnSpPr>
            <a:cxnSpLocks noChangeShapeType="1"/>
            <a:stCxn id="308231" idx="7"/>
            <a:endCxn id="308234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45" name="AutoShape 21"/>
          <p:cNvCxnSpPr>
            <a:cxnSpLocks noChangeShapeType="1"/>
            <a:stCxn id="308231" idx="3"/>
            <a:endCxn id="308230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8247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8248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8249" name="Oval 25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0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1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8252" name="AutoShape 28"/>
          <p:cNvCxnSpPr>
            <a:cxnSpLocks noChangeShapeType="1"/>
            <a:stCxn id="308234" idx="2"/>
            <a:endCxn id="308251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8253" name="AutoShape 29"/>
          <p:cNvCxnSpPr>
            <a:cxnSpLocks noChangeShapeType="1"/>
            <a:stCxn id="308251" idx="4"/>
            <a:endCxn id="308230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4495800" y="5410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55" name="Oval 31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3107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3116" name="AutoShape 12"/>
          <p:cNvCxnSpPr>
            <a:cxnSpLocks noChangeShapeType="1"/>
            <a:stCxn id="303110" idx="2"/>
            <a:endCxn id="303107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3117" name="AutoShape 13"/>
          <p:cNvCxnSpPr>
            <a:cxnSpLocks noChangeShapeType="1"/>
            <a:stCxn id="303115" idx="2"/>
            <a:endCxn id="303112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3118" name="AutoShape 14"/>
          <p:cNvCxnSpPr>
            <a:cxnSpLocks noChangeShapeType="1"/>
            <a:stCxn id="303109" idx="2"/>
            <a:endCxn id="303108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19" name="AutoShape 15"/>
          <p:cNvCxnSpPr>
            <a:cxnSpLocks noChangeShapeType="1"/>
            <a:stCxn id="303108" idx="4"/>
            <a:endCxn id="303110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0" name="AutoShape 16"/>
          <p:cNvCxnSpPr>
            <a:cxnSpLocks noChangeShapeType="1"/>
            <a:stCxn id="303107" idx="4"/>
            <a:endCxn id="303109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1" name="AutoShape 17"/>
          <p:cNvCxnSpPr>
            <a:cxnSpLocks noChangeShapeType="1"/>
            <a:stCxn id="303112" idx="4"/>
            <a:endCxn id="303114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2" name="AutoShape 18"/>
          <p:cNvCxnSpPr>
            <a:cxnSpLocks noChangeShapeType="1"/>
            <a:stCxn id="303114" idx="2"/>
            <a:endCxn id="303113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3" name="AutoShape 19"/>
          <p:cNvCxnSpPr>
            <a:cxnSpLocks noChangeShapeType="1"/>
            <a:stCxn id="303113" idx="4"/>
            <a:endCxn id="303115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4" name="AutoShape 20"/>
          <p:cNvCxnSpPr>
            <a:cxnSpLocks noChangeShapeType="1"/>
            <a:stCxn id="303111" idx="7"/>
            <a:endCxn id="303114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25" name="AutoShape 21"/>
          <p:cNvCxnSpPr>
            <a:cxnSpLocks noChangeShapeType="1"/>
            <a:stCxn id="303111" idx="3"/>
            <a:endCxn id="303110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3127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3128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3129" name="Oval 25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30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31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3132" name="AutoShape 28"/>
          <p:cNvCxnSpPr>
            <a:cxnSpLocks noChangeShapeType="1"/>
            <a:stCxn id="303114" idx="2"/>
            <a:endCxn id="303131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3133" name="AutoShape 29"/>
          <p:cNvCxnSpPr>
            <a:cxnSpLocks noChangeShapeType="1"/>
            <a:stCxn id="303131" idx="4"/>
            <a:endCxn id="303110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03135" name="Oval 31"/>
          <p:cNvSpPr>
            <a:spLocks noChangeArrowheads="1"/>
          </p:cNvSpPr>
          <p:nvPr/>
        </p:nvSpPr>
        <p:spPr bwMode="auto">
          <a:xfrm>
            <a:off x="44196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36" name="Oval 32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9251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7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9260" name="AutoShape 12"/>
          <p:cNvCxnSpPr>
            <a:cxnSpLocks noChangeShapeType="1"/>
            <a:stCxn id="309254" idx="2"/>
            <a:endCxn id="309251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9261" name="AutoShape 13"/>
          <p:cNvCxnSpPr>
            <a:cxnSpLocks noChangeShapeType="1"/>
            <a:stCxn id="309259" idx="2"/>
            <a:endCxn id="309256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9262" name="AutoShape 14"/>
          <p:cNvCxnSpPr>
            <a:cxnSpLocks noChangeShapeType="1"/>
            <a:stCxn id="309253" idx="2"/>
            <a:endCxn id="309252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3" name="AutoShape 15"/>
          <p:cNvCxnSpPr>
            <a:cxnSpLocks noChangeShapeType="1"/>
            <a:stCxn id="309252" idx="4"/>
            <a:endCxn id="309254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4" name="AutoShape 16"/>
          <p:cNvCxnSpPr>
            <a:cxnSpLocks noChangeShapeType="1"/>
            <a:stCxn id="309251" idx="4"/>
            <a:endCxn id="309253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5" name="AutoShape 17"/>
          <p:cNvCxnSpPr>
            <a:cxnSpLocks noChangeShapeType="1"/>
            <a:stCxn id="309256" idx="4"/>
            <a:endCxn id="309258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6" name="AutoShape 18"/>
          <p:cNvCxnSpPr>
            <a:cxnSpLocks noChangeShapeType="1"/>
            <a:stCxn id="309258" idx="2"/>
            <a:endCxn id="309257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7" name="AutoShape 19"/>
          <p:cNvCxnSpPr>
            <a:cxnSpLocks noChangeShapeType="1"/>
            <a:stCxn id="309257" idx="4"/>
            <a:endCxn id="309259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8" name="AutoShape 20"/>
          <p:cNvCxnSpPr>
            <a:cxnSpLocks noChangeShapeType="1"/>
            <a:stCxn id="309255" idx="7"/>
            <a:endCxn id="309258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69" name="AutoShape 21"/>
          <p:cNvCxnSpPr>
            <a:cxnSpLocks noChangeShapeType="1"/>
            <a:stCxn id="309255" idx="3"/>
            <a:endCxn id="309254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9272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9273" name="Oval 25"/>
          <p:cNvSpPr>
            <a:spLocks noChangeArrowheads="1"/>
          </p:cNvSpPr>
          <p:nvPr/>
        </p:nvSpPr>
        <p:spPr bwMode="auto">
          <a:xfrm>
            <a:off x="26670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4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5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9276" name="AutoShape 28"/>
          <p:cNvCxnSpPr>
            <a:cxnSpLocks noChangeShapeType="1"/>
            <a:stCxn id="309258" idx="2"/>
            <a:endCxn id="309275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9277" name="AutoShape 29"/>
          <p:cNvCxnSpPr>
            <a:cxnSpLocks noChangeShapeType="1"/>
            <a:stCxn id="309275" idx="4"/>
            <a:endCxn id="309254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09278" name="Oval 30"/>
          <p:cNvSpPr>
            <a:spLocks noChangeArrowheads="1"/>
          </p:cNvSpPr>
          <p:nvPr/>
        </p:nvSpPr>
        <p:spPr bwMode="auto">
          <a:xfrm>
            <a:off x="4419600" y="4191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9" name="Oval 31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05155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5164" name="AutoShape 12"/>
          <p:cNvCxnSpPr>
            <a:cxnSpLocks noChangeShapeType="1"/>
            <a:stCxn id="305158" idx="2"/>
            <a:endCxn id="305155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5165" name="AutoShape 13"/>
          <p:cNvCxnSpPr>
            <a:cxnSpLocks noChangeShapeType="1"/>
            <a:stCxn id="305163" idx="2"/>
            <a:endCxn id="305160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5166" name="AutoShape 14"/>
          <p:cNvCxnSpPr>
            <a:cxnSpLocks noChangeShapeType="1"/>
            <a:stCxn id="305157" idx="2"/>
            <a:endCxn id="305156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67" name="AutoShape 15"/>
          <p:cNvCxnSpPr>
            <a:cxnSpLocks noChangeShapeType="1"/>
            <a:stCxn id="305156" idx="4"/>
            <a:endCxn id="305158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68" name="AutoShape 16"/>
          <p:cNvCxnSpPr>
            <a:cxnSpLocks noChangeShapeType="1"/>
            <a:stCxn id="305155" idx="4"/>
            <a:endCxn id="305157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69" name="AutoShape 17"/>
          <p:cNvCxnSpPr>
            <a:cxnSpLocks noChangeShapeType="1"/>
            <a:stCxn id="305160" idx="4"/>
            <a:endCxn id="305162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70" name="AutoShape 18"/>
          <p:cNvCxnSpPr>
            <a:cxnSpLocks noChangeShapeType="1"/>
            <a:stCxn id="305162" idx="2"/>
            <a:endCxn id="305161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71" name="AutoShape 19"/>
          <p:cNvCxnSpPr>
            <a:cxnSpLocks noChangeShapeType="1"/>
            <a:stCxn id="305161" idx="4"/>
            <a:endCxn id="305163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72" name="AutoShape 20"/>
          <p:cNvCxnSpPr>
            <a:cxnSpLocks noChangeShapeType="1"/>
            <a:stCxn id="305159" idx="7"/>
            <a:endCxn id="305162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73" name="AutoShape 21"/>
          <p:cNvCxnSpPr>
            <a:cxnSpLocks noChangeShapeType="1"/>
            <a:stCxn id="305159" idx="3"/>
            <a:endCxn id="305158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05177" name="Oval 25"/>
          <p:cNvSpPr>
            <a:spLocks noChangeArrowheads="1"/>
          </p:cNvSpPr>
          <p:nvPr/>
        </p:nvSpPr>
        <p:spPr bwMode="auto">
          <a:xfrm>
            <a:off x="26670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78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79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5180" name="AutoShape 28"/>
          <p:cNvCxnSpPr>
            <a:cxnSpLocks noChangeShapeType="1"/>
            <a:stCxn id="305162" idx="2"/>
            <a:endCxn id="305179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5181" name="AutoShape 29"/>
          <p:cNvCxnSpPr>
            <a:cxnSpLocks noChangeShapeType="1"/>
            <a:stCxn id="305179" idx="4"/>
            <a:endCxn id="305158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4419600" y="4267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Producer-Consumer Problem</a:t>
            </a:r>
            <a:endParaRPr lang="en-US"/>
          </a:p>
        </p:txBody>
      </p:sp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2439988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2439988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2354263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354263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4203700" y="39528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6107113" y="20574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107113" y="39131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021388" y="32067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6021388" y="50625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0284" name="AutoShape 12"/>
          <p:cNvCxnSpPr>
            <a:cxnSpLocks noChangeShapeType="1"/>
            <a:stCxn id="310278" idx="2"/>
            <a:endCxn id="310275" idx="0"/>
          </p:cNvCxnSpPr>
          <p:nvPr/>
        </p:nvCxnSpPr>
        <p:spPr bwMode="auto">
          <a:xfrm rot="5400000" flipH="1" flipV="1">
            <a:off x="1104107" y="36917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10285" name="AutoShape 13"/>
          <p:cNvCxnSpPr>
            <a:cxnSpLocks noChangeShapeType="1"/>
            <a:stCxn id="310283" idx="2"/>
            <a:endCxn id="310280" idx="0"/>
          </p:cNvCxnSpPr>
          <p:nvPr/>
        </p:nvCxnSpPr>
        <p:spPr bwMode="auto">
          <a:xfrm rot="5400000" flipH="1" flipV="1">
            <a:off x="4771232" y="36917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10286" name="AutoShape 14"/>
          <p:cNvCxnSpPr>
            <a:cxnSpLocks noChangeShapeType="1"/>
            <a:stCxn id="310277" idx="2"/>
            <a:endCxn id="310276" idx="0"/>
          </p:cNvCxnSpPr>
          <p:nvPr/>
        </p:nvCxnSpPr>
        <p:spPr bwMode="auto">
          <a:xfrm rot="5400000">
            <a:off x="2517775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87" name="AutoShape 15"/>
          <p:cNvCxnSpPr>
            <a:cxnSpLocks noChangeShapeType="1"/>
            <a:stCxn id="310276" idx="4"/>
            <a:endCxn id="310278" idx="0"/>
          </p:cNvCxnSpPr>
          <p:nvPr/>
        </p:nvCxnSpPr>
        <p:spPr bwMode="auto">
          <a:xfrm rot="5400000">
            <a:off x="2473325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88" name="AutoShape 16"/>
          <p:cNvCxnSpPr>
            <a:cxnSpLocks noChangeShapeType="1"/>
            <a:stCxn id="310275" idx="4"/>
            <a:endCxn id="310277" idx="0"/>
          </p:cNvCxnSpPr>
          <p:nvPr/>
        </p:nvCxnSpPr>
        <p:spPr bwMode="auto">
          <a:xfrm rot="5400000">
            <a:off x="2473325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89" name="AutoShape 17"/>
          <p:cNvCxnSpPr>
            <a:cxnSpLocks noChangeShapeType="1"/>
            <a:stCxn id="310280" idx="4"/>
            <a:endCxn id="310282" idx="0"/>
          </p:cNvCxnSpPr>
          <p:nvPr/>
        </p:nvCxnSpPr>
        <p:spPr bwMode="auto">
          <a:xfrm rot="5400000">
            <a:off x="6140450" y="29416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90" name="AutoShape 18"/>
          <p:cNvCxnSpPr>
            <a:cxnSpLocks noChangeShapeType="1"/>
            <a:stCxn id="310282" idx="2"/>
            <a:endCxn id="310281" idx="0"/>
          </p:cNvCxnSpPr>
          <p:nvPr/>
        </p:nvCxnSpPr>
        <p:spPr bwMode="auto">
          <a:xfrm rot="5400000">
            <a:off x="6184900" y="36925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91" name="AutoShape 19"/>
          <p:cNvCxnSpPr>
            <a:cxnSpLocks noChangeShapeType="1"/>
            <a:stCxn id="310281" idx="4"/>
            <a:endCxn id="310283" idx="0"/>
          </p:cNvCxnSpPr>
          <p:nvPr/>
        </p:nvCxnSpPr>
        <p:spPr bwMode="auto">
          <a:xfrm rot="5400000">
            <a:off x="6140450" y="47974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92" name="AutoShape 20"/>
          <p:cNvCxnSpPr>
            <a:cxnSpLocks noChangeShapeType="1"/>
            <a:stCxn id="310279" idx="7"/>
            <a:endCxn id="310282" idx="0"/>
          </p:cNvCxnSpPr>
          <p:nvPr/>
        </p:nvCxnSpPr>
        <p:spPr bwMode="auto">
          <a:xfrm rot="16200000">
            <a:off x="5141119" y="2778919"/>
            <a:ext cx="836613" cy="1692275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293" name="AutoShape 21"/>
          <p:cNvCxnSpPr>
            <a:cxnSpLocks noChangeShapeType="1"/>
            <a:stCxn id="310279" idx="3"/>
            <a:endCxn id="310278" idx="2"/>
          </p:cNvCxnSpPr>
          <p:nvPr/>
        </p:nvCxnSpPr>
        <p:spPr bwMode="auto">
          <a:xfrm rot="5400000">
            <a:off x="3091657" y="4128294"/>
            <a:ext cx="846137" cy="1552575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2895600" y="26670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Produce</a:t>
            </a:r>
            <a:endParaRPr lang="en-US"/>
          </a:p>
        </p:txBody>
      </p:sp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5105400" y="51816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Consume</a:t>
            </a:r>
          </a:p>
        </p:txBody>
      </p:sp>
      <p:sp>
        <p:nvSpPr>
          <p:cNvPr id="310296" name="Text Box 24"/>
          <p:cNvSpPr txBox="1">
            <a:spLocks noChangeArrowheads="1"/>
          </p:cNvSpPr>
          <p:nvPr/>
        </p:nvSpPr>
        <p:spPr bwMode="auto">
          <a:xfrm>
            <a:off x="3641725" y="3357563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Buffer</a:t>
            </a:r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2667000" y="4114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Oval 26"/>
          <p:cNvSpPr>
            <a:spLocks noChangeArrowheads="1"/>
          </p:cNvSpPr>
          <p:nvPr/>
        </p:nvSpPr>
        <p:spPr bwMode="auto">
          <a:xfrm>
            <a:off x="6324600" y="22860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4267200" y="5324475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0300" name="AutoShape 28"/>
          <p:cNvCxnSpPr>
            <a:cxnSpLocks noChangeShapeType="1"/>
            <a:stCxn id="310282" idx="2"/>
            <a:endCxn id="310299" idx="0"/>
          </p:cNvCxnSpPr>
          <p:nvPr/>
        </p:nvCxnSpPr>
        <p:spPr bwMode="auto">
          <a:xfrm rot="5400000">
            <a:off x="4559301" y="3478212"/>
            <a:ext cx="1852612" cy="1839913"/>
          </a:xfrm>
          <a:prstGeom prst="curvedConnector3">
            <a:avLst>
              <a:gd name="adj1" fmla="val 4995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0301" name="AutoShape 29"/>
          <p:cNvCxnSpPr>
            <a:cxnSpLocks noChangeShapeType="1"/>
            <a:stCxn id="310299" idx="4"/>
            <a:endCxn id="310278" idx="0"/>
          </p:cNvCxnSpPr>
          <p:nvPr/>
        </p:nvCxnSpPr>
        <p:spPr bwMode="auto">
          <a:xfrm rot="16200000" flipV="1">
            <a:off x="3211513" y="4589463"/>
            <a:ext cx="881062" cy="1827212"/>
          </a:xfrm>
          <a:prstGeom prst="curvedConnector5">
            <a:avLst>
              <a:gd name="adj1" fmla="val -25944"/>
              <a:gd name="adj2" fmla="val 47611"/>
              <a:gd name="adj3" fmla="val 12594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310302" name="Oval 30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3" name="Oval 31"/>
          <p:cNvSpPr>
            <a:spLocks noChangeArrowheads="1"/>
          </p:cNvSpPr>
          <p:nvPr/>
        </p:nvSpPr>
        <p:spPr bwMode="auto">
          <a:xfrm>
            <a:off x="4419600" y="4267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/>
          <a:lstStyle/>
          <a:p>
            <a:r>
              <a:rPr lang="en-US" b="1"/>
              <a:t>Producer-Consumer with priority</a:t>
            </a:r>
            <a:endParaRPr lang="en-US"/>
          </a:p>
        </p:txBody>
      </p:sp>
      <p:sp>
        <p:nvSpPr>
          <p:cNvPr id="496643" name="Oval 3"/>
          <p:cNvSpPr>
            <a:spLocks noChangeArrowheads="1"/>
          </p:cNvSpPr>
          <p:nvPr/>
        </p:nvSpPr>
        <p:spPr bwMode="auto">
          <a:xfrm>
            <a:off x="4327525" y="1371600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4" name="Oval 4"/>
          <p:cNvSpPr>
            <a:spLocks noChangeArrowheads="1"/>
          </p:cNvSpPr>
          <p:nvPr/>
        </p:nvSpPr>
        <p:spPr bwMode="auto">
          <a:xfrm>
            <a:off x="4327525" y="2555875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4267200" y="2105025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4267200" y="3289300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Oval 7"/>
          <p:cNvSpPr>
            <a:spLocks noChangeArrowheads="1"/>
          </p:cNvSpPr>
          <p:nvPr/>
        </p:nvSpPr>
        <p:spPr bwMode="auto">
          <a:xfrm>
            <a:off x="5573713" y="2581275"/>
            <a:ext cx="420687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8" name="Oval 8"/>
          <p:cNvSpPr>
            <a:spLocks noChangeArrowheads="1"/>
          </p:cNvSpPr>
          <p:nvPr/>
        </p:nvSpPr>
        <p:spPr bwMode="auto">
          <a:xfrm>
            <a:off x="6916738" y="1371600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9" name="Oval 9"/>
          <p:cNvSpPr>
            <a:spLocks noChangeArrowheads="1"/>
          </p:cNvSpPr>
          <p:nvPr/>
        </p:nvSpPr>
        <p:spPr bwMode="auto">
          <a:xfrm>
            <a:off x="6916738" y="2555875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6856413" y="2105025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6856413" y="3289300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6652" name="AutoShape 12"/>
          <p:cNvCxnSpPr>
            <a:cxnSpLocks noChangeShapeType="1"/>
            <a:stCxn id="496646" idx="2"/>
            <a:endCxn id="496643" idx="0"/>
          </p:cNvCxnSpPr>
          <p:nvPr/>
        </p:nvCxnSpPr>
        <p:spPr bwMode="auto">
          <a:xfrm rot="5400000" flipH="1" flipV="1">
            <a:off x="3495675" y="2414588"/>
            <a:ext cx="2087563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53" name="AutoShape 13"/>
          <p:cNvCxnSpPr>
            <a:cxnSpLocks noChangeShapeType="1"/>
            <a:stCxn id="496651" idx="2"/>
            <a:endCxn id="496648" idx="0"/>
          </p:cNvCxnSpPr>
          <p:nvPr/>
        </p:nvCxnSpPr>
        <p:spPr bwMode="auto">
          <a:xfrm rot="5400000" flipH="1" flipV="1">
            <a:off x="6084887" y="2414588"/>
            <a:ext cx="2087563" cy="1588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54" name="AutoShape 14"/>
          <p:cNvCxnSpPr>
            <a:cxnSpLocks noChangeShapeType="1"/>
            <a:stCxn id="496645" idx="2"/>
            <a:endCxn id="496644" idx="0"/>
          </p:cNvCxnSpPr>
          <p:nvPr/>
        </p:nvCxnSpPr>
        <p:spPr bwMode="auto">
          <a:xfrm rot="5400000">
            <a:off x="4398169" y="2415382"/>
            <a:ext cx="2809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55" name="AutoShape 15"/>
          <p:cNvCxnSpPr>
            <a:cxnSpLocks noChangeShapeType="1"/>
            <a:stCxn id="496644" idx="4"/>
            <a:endCxn id="496646" idx="0"/>
          </p:cNvCxnSpPr>
          <p:nvPr/>
        </p:nvCxnSpPr>
        <p:spPr bwMode="auto">
          <a:xfrm rot="5400000">
            <a:off x="4369594" y="3120232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56" name="AutoShape 16"/>
          <p:cNvCxnSpPr>
            <a:cxnSpLocks noChangeShapeType="1"/>
            <a:stCxn id="496643" idx="4"/>
            <a:endCxn id="496645" idx="0"/>
          </p:cNvCxnSpPr>
          <p:nvPr/>
        </p:nvCxnSpPr>
        <p:spPr bwMode="auto">
          <a:xfrm rot="5400000">
            <a:off x="4369594" y="1935957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57" name="AutoShape 17"/>
          <p:cNvCxnSpPr>
            <a:cxnSpLocks noChangeShapeType="1"/>
            <a:stCxn id="496648" idx="4"/>
            <a:endCxn id="496650" idx="0"/>
          </p:cNvCxnSpPr>
          <p:nvPr/>
        </p:nvCxnSpPr>
        <p:spPr bwMode="auto">
          <a:xfrm rot="5400000">
            <a:off x="6958806" y="1935957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58" name="AutoShape 18"/>
          <p:cNvCxnSpPr>
            <a:cxnSpLocks noChangeShapeType="1"/>
            <a:stCxn id="496650" idx="2"/>
            <a:endCxn id="496649" idx="0"/>
          </p:cNvCxnSpPr>
          <p:nvPr/>
        </p:nvCxnSpPr>
        <p:spPr bwMode="auto">
          <a:xfrm rot="5400000">
            <a:off x="6987381" y="2415382"/>
            <a:ext cx="2809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59" name="AutoShape 19"/>
          <p:cNvCxnSpPr>
            <a:cxnSpLocks noChangeShapeType="1"/>
            <a:stCxn id="496649" idx="4"/>
            <a:endCxn id="496651" idx="0"/>
          </p:cNvCxnSpPr>
          <p:nvPr/>
        </p:nvCxnSpPr>
        <p:spPr bwMode="auto">
          <a:xfrm rot="5400000">
            <a:off x="6958806" y="3120232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60" name="AutoShape 20"/>
          <p:cNvCxnSpPr>
            <a:cxnSpLocks noChangeShapeType="1"/>
            <a:stCxn id="496647" idx="7"/>
            <a:endCxn id="496650" idx="0"/>
          </p:cNvCxnSpPr>
          <p:nvPr/>
        </p:nvCxnSpPr>
        <p:spPr bwMode="auto">
          <a:xfrm rot="16200000">
            <a:off x="6262688" y="1774825"/>
            <a:ext cx="534988" cy="1195387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61" name="AutoShape 21"/>
          <p:cNvCxnSpPr>
            <a:cxnSpLocks noChangeShapeType="1"/>
            <a:stCxn id="496647" idx="3"/>
            <a:endCxn id="496646" idx="2"/>
          </p:cNvCxnSpPr>
          <p:nvPr/>
        </p:nvCxnSpPr>
        <p:spPr bwMode="auto">
          <a:xfrm rot="5400000">
            <a:off x="4817269" y="2640807"/>
            <a:ext cx="539750" cy="1096962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496665" name="Oval 25"/>
          <p:cNvSpPr>
            <a:spLocks noChangeArrowheads="1"/>
          </p:cNvSpPr>
          <p:nvPr/>
        </p:nvSpPr>
        <p:spPr bwMode="auto">
          <a:xfrm>
            <a:off x="4487863" y="1517650"/>
            <a:ext cx="107950" cy="96838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6" name="Oval 26"/>
          <p:cNvSpPr>
            <a:spLocks noChangeArrowheads="1"/>
          </p:cNvSpPr>
          <p:nvPr/>
        </p:nvSpPr>
        <p:spPr bwMode="auto">
          <a:xfrm>
            <a:off x="7070725" y="1517650"/>
            <a:ext cx="107950" cy="96838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69" name="Oval 29"/>
          <p:cNvSpPr>
            <a:spLocks noChangeArrowheads="1"/>
          </p:cNvSpPr>
          <p:nvPr/>
        </p:nvSpPr>
        <p:spPr bwMode="auto">
          <a:xfrm>
            <a:off x="4327525" y="4270375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0" name="Oval 30"/>
          <p:cNvSpPr>
            <a:spLocks noChangeArrowheads="1"/>
          </p:cNvSpPr>
          <p:nvPr/>
        </p:nvSpPr>
        <p:spPr bwMode="auto">
          <a:xfrm>
            <a:off x="4327525" y="5454650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267200" y="5003800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2" name="Rectangle 32"/>
          <p:cNvSpPr>
            <a:spLocks noChangeArrowheads="1"/>
          </p:cNvSpPr>
          <p:nvPr/>
        </p:nvSpPr>
        <p:spPr bwMode="auto">
          <a:xfrm>
            <a:off x="4267200" y="6188075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3" name="Oval 33"/>
          <p:cNvSpPr>
            <a:spLocks noChangeArrowheads="1"/>
          </p:cNvSpPr>
          <p:nvPr/>
        </p:nvSpPr>
        <p:spPr bwMode="auto">
          <a:xfrm>
            <a:off x="5573713" y="5480050"/>
            <a:ext cx="420687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4" name="Oval 34"/>
          <p:cNvSpPr>
            <a:spLocks noChangeArrowheads="1"/>
          </p:cNvSpPr>
          <p:nvPr/>
        </p:nvSpPr>
        <p:spPr bwMode="auto">
          <a:xfrm>
            <a:off x="6916738" y="4270375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5" name="Oval 35"/>
          <p:cNvSpPr>
            <a:spLocks noChangeArrowheads="1"/>
          </p:cNvSpPr>
          <p:nvPr/>
        </p:nvSpPr>
        <p:spPr bwMode="auto">
          <a:xfrm>
            <a:off x="6916738" y="5454650"/>
            <a:ext cx="422275" cy="395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6" name="Rectangle 36"/>
          <p:cNvSpPr>
            <a:spLocks noChangeArrowheads="1"/>
          </p:cNvSpPr>
          <p:nvPr/>
        </p:nvSpPr>
        <p:spPr bwMode="auto">
          <a:xfrm>
            <a:off x="6856413" y="5003800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77" name="Rectangle 37"/>
          <p:cNvSpPr>
            <a:spLocks noChangeArrowheads="1"/>
          </p:cNvSpPr>
          <p:nvPr/>
        </p:nvSpPr>
        <p:spPr bwMode="auto">
          <a:xfrm>
            <a:off x="6856413" y="6188075"/>
            <a:ext cx="542925" cy="16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6678" name="AutoShape 38"/>
          <p:cNvCxnSpPr>
            <a:cxnSpLocks noChangeShapeType="1"/>
            <a:stCxn id="496672" idx="2"/>
            <a:endCxn id="496669" idx="0"/>
          </p:cNvCxnSpPr>
          <p:nvPr/>
        </p:nvCxnSpPr>
        <p:spPr bwMode="auto">
          <a:xfrm rot="5400000" flipH="1" flipV="1">
            <a:off x="3495675" y="5313363"/>
            <a:ext cx="2087563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79" name="AutoShape 39"/>
          <p:cNvCxnSpPr>
            <a:cxnSpLocks noChangeShapeType="1"/>
            <a:stCxn id="496677" idx="2"/>
            <a:endCxn id="496674" idx="0"/>
          </p:cNvCxnSpPr>
          <p:nvPr/>
        </p:nvCxnSpPr>
        <p:spPr bwMode="auto">
          <a:xfrm rot="5400000" flipH="1" flipV="1">
            <a:off x="6084887" y="5313363"/>
            <a:ext cx="2087563" cy="1588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80" name="AutoShape 40"/>
          <p:cNvCxnSpPr>
            <a:cxnSpLocks noChangeShapeType="1"/>
            <a:stCxn id="496671" idx="2"/>
            <a:endCxn id="496670" idx="0"/>
          </p:cNvCxnSpPr>
          <p:nvPr/>
        </p:nvCxnSpPr>
        <p:spPr bwMode="auto">
          <a:xfrm rot="5400000">
            <a:off x="4398169" y="5314157"/>
            <a:ext cx="2809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1" name="AutoShape 41"/>
          <p:cNvCxnSpPr>
            <a:cxnSpLocks noChangeShapeType="1"/>
            <a:stCxn id="496670" idx="4"/>
            <a:endCxn id="496672" idx="0"/>
          </p:cNvCxnSpPr>
          <p:nvPr/>
        </p:nvCxnSpPr>
        <p:spPr bwMode="auto">
          <a:xfrm rot="5400000">
            <a:off x="4369594" y="6019007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2" name="AutoShape 42"/>
          <p:cNvCxnSpPr>
            <a:cxnSpLocks noChangeShapeType="1"/>
            <a:stCxn id="496669" idx="4"/>
            <a:endCxn id="496671" idx="0"/>
          </p:cNvCxnSpPr>
          <p:nvPr/>
        </p:nvCxnSpPr>
        <p:spPr bwMode="auto">
          <a:xfrm rot="5400000">
            <a:off x="4369594" y="4834732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3" name="AutoShape 43"/>
          <p:cNvCxnSpPr>
            <a:cxnSpLocks noChangeShapeType="1"/>
            <a:stCxn id="496674" idx="4"/>
            <a:endCxn id="496676" idx="0"/>
          </p:cNvCxnSpPr>
          <p:nvPr/>
        </p:nvCxnSpPr>
        <p:spPr bwMode="auto">
          <a:xfrm rot="5400000">
            <a:off x="6958806" y="4834732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4" name="AutoShape 44"/>
          <p:cNvCxnSpPr>
            <a:cxnSpLocks noChangeShapeType="1"/>
            <a:stCxn id="496676" idx="2"/>
            <a:endCxn id="496675" idx="0"/>
          </p:cNvCxnSpPr>
          <p:nvPr/>
        </p:nvCxnSpPr>
        <p:spPr bwMode="auto">
          <a:xfrm rot="5400000">
            <a:off x="6987381" y="5314157"/>
            <a:ext cx="2809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5" name="AutoShape 45"/>
          <p:cNvCxnSpPr>
            <a:cxnSpLocks noChangeShapeType="1"/>
            <a:stCxn id="496675" idx="4"/>
            <a:endCxn id="496677" idx="0"/>
          </p:cNvCxnSpPr>
          <p:nvPr/>
        </p:nvCxnSpPr>
        <p:spPr bwMode="auto">
          <a:xfrm rot="5400000">
            <a:off x="6958806" y="6019007"/>
            <a:ext cx="3381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496686" name="AutoShape 46"/>
          <p:cNvCxnSpPr>
            <a:cxnSpLocks noChangeShapeType="1"/>
            <a:stCxn id="496673" idx="7"/>
            <a:endCxn id="496676" idx="0"/>
          </p:cNvCxnSpPr>
          <p:nvPr/>
        </p:nvCxnSpPr>
        <p:spPr bwMode="auto">
          <a:xfrm rot="16200000">
            <a:off x="6262688" y="4673600"/>
            <a:ext cx="534988" cy="1195387"/>
          </a:xfrm>
          <a:prstGeom prst="curvedConnector3">
            <a:avLst>
              <a:gd name="adj1" fmla="val 12732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496687" name="AutoShape 47"/>
          <p:cNvCxnSpPr>
            <a:cxnSpLocks noChangeShapeType="1"/>
            <a:stCxn id="496673" idx="3"/>
            <a:endCxn id="496672" idx="2"/>
          </p:cNvCxnSpPr>
          <p:nvPr/>
        </p:nvCxnSpPr>
        <p:spPr bwMode="auto">
          <a:xfrm rot="5400000">
            <a:off x="4817269" y="5539582"/>
            <a:ext cx="539750" cy="1096962"/>
          </a:xfrm>
          <a:prstGeom prst="curvedConnector3">
            <a:avLst>
              <a:gd name="adj1" fmla="val 127019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496691" name="Oval 51"/>
          <p:cNvSpPr>
            <a:spLocks noChangeArrowheads="1"/>
          </p:cNvSpPr>
          <p:nvPr/>
        </p:nvSpPr>
        <p:spPr bwMode="auto">
          <a:xfrm>
            <a:off x="4487863" y="4416425"/>
            <a:ext cx="107950" cy="96838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92" name="Oval 52"/>
          <p:cNvSpPr>
            <a:spLocks noChangeArrowheads="1"/>
          </p:cNvSpPr>
          <p:nvPr/>
        </p:nvSpPr>
        <p:spPr bwMode="auto">
          <a:xfrm>
            <a:off x="7070725" y="4416425"/>
            <a:ext cx="107950" cy="96838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93" name="Oval 53"/>
          <p:cNvSpPr>
            <a:spLocks noChangeArrowheads="1"/>
          </p:cNvSpPr>
          <p:nvPr/>
        </p:nvSpPr>
        <p:spPr bwMode="auto">
          <a:xfrm>
            <a:off x="6934200" y="4953000"/>
            <a:ext cx="76200" cy="76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96" name="Line 56"/>
          <p:cNvSpPr>
            <a:spLocks noChangeShapeType="1"/>
          </p:cNvSpPr>
          <p:nvPr/>
        </p:nvSpPr>
        <p:spPr bwMode="auto">
          <a:xfrm>
            <a:off x="5867400" y="2971800"/>
            <a:ext cx="1066800" cy="1981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97" name="Text Box 57"/>
          <p:cNvSpPr txBox="1">
            <a:spLocks noChangeArrowheads="1"/>
          </p:cNvSpPr>
          <p:nvPr/>
        </p:nvSpPr>
        <p:spPr bwMode="auto">
          <a:xfrm>
            <a:off x="288925" y="1905000"/>
            <a:ext cx="2176463" cy="1695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Consumer B can </a:t>
            </a:r>
          </a:p>
          <a:p>
            <a:r>
              <a:rPr lang="en-US" sz="3200" b="1">
                <a:latin typeface="Times New Roman" pitchFamily="18" charset="0"/>
              </a:rPr>
              <a:t>consume only if </a:t>
            </a:r>
          </a:p>
          <a:p>
            <a:r>
              <a:rPr lang="en-US" sz="3200" b="1">
                <a:latin typeface="Times New Roman" pitchFamily="18" charset="0"/>
              </a:rPr>
              <a:t>buffer A is empty</a:t>
            </a:r>
          </a:p>
          <a:p>
            <a:endParaRPr lang="en-US" sz="3200" b="1">
              <a:latin typeface="Times New Roman" pitchFamily="18" charset="0"/>
            </a:endParaRPr>
          </a:p>
          <a:p>
            <a:r>
              <a:rPr lang="en-US" sz="3200" b="1">
                <a:latin typeface="Times New Roman" pitchFamily="18" charset="0"/>
              </a:rPr>
              <a:t>Inhibitor arcs</a:t>
            </a:r>
            <a:endParaRPr lang="en-US" sz="3600" b="1"/>
          </a:p>
        </p:txBody>
      </p:sp>
      <p:sp>
        <p:nvSpPr>
          <p:cNvPr id="496698" name="Text Box 58"/>
          <p:cNvSpPr txBox="1">
            <a:spLocks noChangeArrowheads="1"/>
          </p:cNvSpPr>
          <p:nvPr/>
        </p:nvSpPr>
        <p:spPr bwMode="auto">
          <a:xfrm>
            <a:off x="5622925" y="12366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96699" name="Text Box 59"/>
          <p:cNvSpPr txBox="1">
            <a:spLocks noChangeArrowheads="1"/>
          </p:cNvSpPr>
          <p:nvPr/>
        </p:nvSpPr>
        <p:spPr bwMode="auto">
          <a:xfrm>
            <a:off x="5638800" y="4132263"/>
            <a:ext cx="39370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PN properties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3813" cy="4800600"/>
          </a:xfrm>
        </p:spPr>
        <p:txBody>
          <a:bodyPr/>
          <a:lstStyle/>
          <a:p>
            <a:r>
              <a:rPr lang="en-US" sz="2800" b="1"/>
              <a:t>Behavioral: depend on the initial marking (most interesting)</a:t>
            </a:r>
          </a:p>
          <a:p>
            <a:pPr lvl="1"/>
            <a:r>
              <a:rPr lang="en-US" sz="2400" b="1"/>
              <a:t>Reachability</a:t>
            </a:r>
          </a:p>
          <a:p>
            <a:pPr lvl="1"/>
            <a:r>
              <a:rPr lang="en-US" sz="2400" b="1"/>
              <a:t>Boundedness</a:t>
            </a:r>
          </a:p>
          <a:p>
            <a:pPr lvl="1"/>
            <a:r>
              <a:rPr lang="en-US" sz="2400" b="1"/>
              <a:t>Schedulability</a:t>
            </a:r>
          </a:p>
          <a:p>
            <a:pPr lvl="1"/>
            <a:r>
              <a:rPr lang="en-US" sz="2400" b="1"/>
              <a:t>Liveness</a:t>
            </a:r>
          </a:p>
          <a:p>
            <a:pPr lvl="1"/>
            <a:r>
              <a:rPr lang="en-US" sz="2400" b="1"/>
              <a:t>Conservation</a:t>
            </a:r>
          </a:p>
          <a:p>
            <a:r>
              <a:rPr lang="en-US" sz="2800" b="1"/>
              <a:t>Structural: do not depend on the initial marking   (often too restrictive)</a:t>
            </a:r>
          </a:p>
          <a:p>
            <a:pPr lvl="1"/>
            <a:r>
              <a:rPr lang="en-US" sz="2400" b="1"/>
              <a:t>Consistency</a:t>
            </a:r>
          </a:p>
          <a:p>
            <a:pPr lvl="1"/>
            <a:r>
              <a:rPr lang="en-US" sz="2400" b="1"/>
              <a:t>Structural boundedness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800" b="1"/>
              <a:t>Petri net models and graphical representation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A Petri net (PN) is defined as a directed bipartite graph having a structure, C, and a marking, M.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we use the definition C = (P, T, </a:t>
            </a:r>
            <a:r>
              <a:rPr lang="en-US" sz="2800" b="1" dirty="0" smtClean="0"/>
              <a:t>I, </a:t>
            </a:r>
            <a:r>
              <a:rPr lang="en-US" sz="2800" b="1" dirty="0"/>
              <a:t>O), where: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P = a set of places. P = {pl, p2, p3,... </a:t>
            </a:r>
            <a:r>
              <a:rPr lang="en-US" sz="2800" b="1" dirty="0" err="1"/>
              <a:t>pn</a:t>
            </a:r>
            <a:r>
              <a:rPr lang="en-US" sz="2800" b="1" dirty="0"/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T = a set of transitions. T = {t 1, t2, t3 ... tm}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I = a mapping from places to transitions. (PXT) </a:t>
            </a:r>
            <a:r>
              <a:rPr lang="en-US" sz="2800" b="1" dirty="0">
                <a:sym typeface="Wingdings" pitchFamily="2" charset="2"/>
              </a:rPr>
              <a:t>N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O= a mapping from transitions to places. (PXT) 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b="1" dirty="0"/>
              <a:t>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Each of these concepts has a graphical representation. The place is represented by a circle, the transition by a bar, and the input and output mapping by a set of directed arcs.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Reachability</a:t>
            </a: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1981200"/>
          </a:xfrm>
        </p:spPr>
        <p:txBody>
          <a:bodyPr/>
          <a:lstStyle/>
          <a:p>
            <a:r>
              <a:rPr lang="en-US" sz="2800" b="1"/>
              <a:t>Marking M is </a:t>
            </a:r>
            <a:r>
              <a:rPr lang="en-US" sz="2800" b="1">
                <a:solidFill>
                  <a:srgbClr val="FF9900"/>
                </a:solidFill>
              </a:rPr>
              <a:t>reachable</a:t>
            </a:r>
            <a:r>
              <a:rPr lang="en-US" sz="2800" b="1"/>
              <a:t> from marking M</a:t>
            </a:r>
            <a:r>
              <a:rPr lang="en-US" sz="2000" b="1"/>
              <a:t>0</a:t>
            </a:r>
            <a:r>
              <a:rPr lang="en-US" sz="2800" b="1"/>
              <a:t> if there exists a </a:t>
            </a:r>
            <a:r>
              <a:rPr lang="en-US" sz="2800" b="1">
                <a:solidFill>
                  <a:srgbClr val="FF9900"/>
                </a:solidFill>
              </a:rPr>
              <a:t>sequence of firings</a:t>
            </a:r>
            <a:r>
              <a:rPr lang="en-US" sz="2800" b="1"/>
              <a:t> </a:t>
            </a:r>
            <a:r>
              <a:rPr lang="en-US" b="1">
                <a:latin typeface="Symbol" pitchFamily="18" charset="2"/>
              </a:rPr>
              <a:t>s</a:t>
            </a:r>
            <a:r>
              <a:rPr lang="en-US" sz="2800" b="1">
                <a:latin typeface="Symbol" pitchFamily="18" charset="2"/>
              </a:rPr>
              <a:t> = </a:t>
            </a:r>
            <a:r>
              <a:rPr lang="en-US" sz="2800" b="1"/>
              <a:t>M</a:t>
            </a:r>
            <a:r>
              <a:rPr lang="en-US" sz="2000" b="1"/>
              <a:t>0</a:t>
            </a:r>
            <a:r>
              <a:rPr lang="en-US" sz="2800" b="1"/>
              <a:t> t</a:t>
            </a:r>
            <a:r>
              <a:rPr lang="en-US" sz="2000" b="1"/>
              <a:t>1</a:t>
            </a:r>
            <a:r>
              <a:rPr lang="en-US" sz="2800" b="1"/>
              <a:t> M</a:t>
            </a:r>
            <a:r>
              <a:rPr lang="en-US" sz="2000" b="1"/>
              <a:t>1</a:t>
            </a:r>
            <a:r>
              <a:rPr lang="en-US" sz="2800" b="1"/>
              <a:t> t</a:t>
            </a:r>
            <a:r>
              <a:rPr lang="en-US" sz="2000" b="1"/>
              <a:t>2</a:t>
            </a:r>
            <a:r>
              <a:rPr lang="en-US" sz="2800" b="1"/>
              <a:t> M</a:t>
            </a:r>
            <a:r>
              <a:rPr lang="en-US" sz="2000" b="1"/>
              <a:t>2</a:t>
            </a:r>
            <a:r>
              <a:rPr lang="en-US" sz="2800" b="1"/>
              <a:t>… M that transforms M</a:t>
            </a:r>
            <a:r>
              <a:rPr lang="en-US" sz="2000" b="1"/>
              <a:t>0</a:t>
            </a:r>
            <a:r>
              <a:rPr lang="en-US" sz="2800" b="1"/>
              <a:t> to M.</a:t>
            </a:r>
          </a:p>
          <a:p>
            <a:r>
              <a:rPr lang="en-US" sz="2800" b="1"/>
              <a:t>The reachability problem is decidable.</a:t>
            </a:r>
          </a:p>
        </p:txBody>
      </p:sp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914400" y="4352925"/>
            <a:ext cx="396875" cy="395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1970088" y="3759200"/>
            <a:ext cx="396875" cy="395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489325" y="4418013"/>
            <a:ext cx="396875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1970088" y="5011738"/>
            <a:ext cx="396875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2895600" y="3956050"/>
            <a:ext cx="0" cy="528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2895600" y="4681538"/>
            <a:ext cx="0" cy="461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7" name="Line 11"/>
          <p:cNvSpPr>
            <a:spLocks noChangeShapeType="1"/>
          </p:cNvSpPr>
          <p:nvPr/>
        </p:nvSpPr>
        <p:spPr bwMode="auto">
          <a:xfrm>
            <a:off x="1641475" y="4286250"/>
            <a:ext cx="0" cy="527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Line 12"/>
          <p:cNvSpPr>
            <a:spLocks noChangeShapeType="1"/>
          </p:cNvSpPr>
          <p:nvPr/>
        </p:nvSpPr>
        <p:spPr bwMode="auto">
          <a:xfrm>
            <a:off x="1311275" y="4484688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9" name="Line 13"/>
          <p:cNvSpPr>
            <a:spLocks noChangeShapeType="1"/>
          </p:cNvSpPr>
          <p:nvPr/>
        </p:nvSpPr>
        <p:spPr bwMode="auto">
          <a:xfrm>
            <a:off x="1311275" y="461645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 flipH="1">
            <a:off x="1641475" y="4087813"/>
            <a:ext cx="395288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 flipV="1">
            <a:off x="2366963" y="4946650"/>
            <a:ext cx="52863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 flipV="1">
            <a:off x="2895600" y="4681538"/>
            <a:ext cx="593725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>
            <a:off x="2895600" y="4221163"/>
            <a:ext cx="593725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1641475" y="4616450"/>
            <a:ext cx="395288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5" name="Line 19"/>
          <p:cNvSpPr>
            <a:spLocks noChangeShapeType="1"/>
          </p:cNvSpPr>
          <p:nvPr/>
        </p:nvSpPr>
        <p:spPr bwMode="auto">
          <a:xfrm flipH="1" flipV="1">
            <a:off x="2366963" y="3956050"/>
            <a:ext cx="528637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7" name="Oval 21"/>
          <p:cNvSpPr>
            <a:spLocks noChangeArrowheads="1"/>
          </p:cNvSpPr>
          <p:nvPr/>
        </p:nvSpPr>
        <p:spPr bwMode="auto">
          <a:xfrm>
            <a:off x="1046163" y="4484688"/>
            <a:ext cx="131762" cy="131762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8" name="Oval 22"/>
          <p:cNvSpPr>
            <a:spLocks noChangeArrowheads="1"/>
          </p:cNvSpPr>
          <p:nvPr/>
        </p:nvSpPr>
        <p:spPr bwMode="auto">
          <a:xfrm>
            <a:off x="2103438" y="5143500"/>
            <a:ext cx="131762" cy="131763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9" name="Text Box 23"/>
          <p:cNvSpPr txBox="1">
            <a:spLocks noChangeArrowheads="1"/>
          </p:cNvSpPr>
          <p:nvPr/>
        </p:nvSpPr>
        <p:spPr bwMode="auto">
          <a:xfrm>
            <a:off x="1443038" y="39560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t1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0" name="Text Box 24"/>
          <p:cNvSpPr txBox="1">
            <a:spLocks noChangeArrowheads="1"/>
          </p:cNvSpPr>
          <p:nvPr/>
        </p:nvSpPr>
        <p:spPr bwMode="auto">
          <a:xfrm>
            <a:off x="914400" y="39560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p1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1" name="Text Box 25"/>
          <p:cNvSpPr txBox="1">
            <a:spLocks noChangeArrowheads="1"/>
          </p:cNvSpPr>
          <p:nvPr/>
        </p:nvSpPr>
        <p:spPr bwMode="auto">
          <a:xfrm>
            <a:off x="1971675" y="3429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p2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2" name="Text Box 26"/>
          <p:cNvSpPr txBox="1">
            <a:spLocks noChangeArrowheads="1"/>
          </p:cNvSpPr>
          <p:nvPr/>
        </p:nvSpPr>
        <p:spPr bwMode="auto">
          <a:xfrm>
            <a:off x="2697163" y="36274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t2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3" name="Text Box 27"/>
          <p:cNvSpPr txBox="1">
            <a:spLocks noChangeArrowheads="1"/>
          </p:cNvSpPr>
          <p:nvPr/>
        </p:nvSpPr>
        <p:spPr bwMode="auto">
          <a:xfrm>
            <a:off x="3489325" y="40227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p4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2763838" y="52101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t3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5" name="Text Box 29"/>
          <p:cNvSpPr txBox="1">
            <a:spLocks noChangeArrowheads="1"/>
          </p:cNvSpPr>
          <p:nvPr/>
        </p:nvSpPr>
        <p:spPr bwMode="auto">
          <a:xfrm>
            <a:off x="1970088" y="5410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p3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5726" name="Text Box 30"/>
          <p:cNvSpPr txBox="1">
            <a:spLocks noChangeArrowheads="1"/>
          </p:cNvSpPr>
          <p:nvPr/>
        </p:nvSpPr>
        <p:spPr bwMode="auto">
          <a:xfrm>
            <a:off x="990600" y="5807075"/>
            <a:ext cx="191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>
                <a:latin typeface="Symbol" pitchFamily="18" charset="2"/>
              </a:rPr>
              <a:t>M</a:t>
            </a:r>
            <a:r>
              <a:rPr lang="en-US" sz="1800" baseline="0">
                <a:latin typeface="Symbol" pitchFamily="18" charset="2"/>
              </a:rPr>
              <a:t>0 </a:t>
            </a:r>
            <a:r>
              <a:rPr lang="en-US" sz="2400" baseline="0">
                <a:latin typeface="Times New Roman" pitchFamily="18" charset="0"/>
              </a:rPr>
              <a:t>= (1,0,1,0)</a:t>
            </a:r>
          </a:p>
          <a:p>
            <a:r>
              <a:rPr lang="en-US" sz="2400" baseline="0">
                <a:latin typeface="Times New Roman" pitchFamily="18" charset="0"/>
              </a:rPr>
              <a:t>M = (1,1,0,0)</a:t>
            </a:r>
          </a:p>
        </p:txBody>
      </p:sp>
      <p:sp>
        <p:nvSpPr>
          <p:cNvPr id="285744" name="Text Box 48"/>
          <p:cNvSpPr txBox="1">
            <a:spLocks noChangeArrowheads="1"/>
          </p:cNvSpPr>
          <p:nvPr/>
        </p:nvSpPr>
        <p:spPr bwMode="auto">
          <a:xfrm>
            <a:off x="5715000" y="3810000"/>
            <a:ext cx="1935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>
                <a:latin typeface="Symbol" pitchFamily="18" charset="2"/>
              </a:rPr>
              <a:t>M</a:t>
            </a:r>
            <a:r>
              <a:rPr lang="en-US" sz="1800" baseline="0">
                <a:latin typeface="Symbol" pitchFamily="18" charset="2"/>
              </a:rPr>
              <a:t>0 </a:t>
            </a:r>
            <a:r>
              <a:rPr lang="en-US" sz="2400" baseline="0">
                <a:latin typeface="Times New Roman" pitchFamily="18" charset="0"/>
              </a:rPr>
              <a:t>= (1,0,1,0)</a:t>
            </a:r>
          </a:p>
          <a:p>
            <a:r>
              <a:rPr lang="en-US" sz="2400" baseline="0">
                <a:latin typeface="Times New Roman" pitchFamily="18" charset="0"/>
              </a:rPr>
              <a:t>             t3</a:t>
            </a:r>
          </a:p>
          <a:p>
            <a:endParaRPr lang="en-US" sz="2400" baseline="0">
              <a:latin typeface="Times New Roman" pitchFamily="18" charset="0"/>
            </a:endParaRPr>
          </a:p>
          <a:p>
            <a:r>
              <a:rPr lang="en-US" sz="2400" baseline="0">
                <a:latin typeface="Times New Roman" pitchFamily="18" charset="0"/>
              </a:rPr>
              <a:t>M</a:t>
            </a:r>
            <a:r>
              <a:rPr lang="en-US" sz="1800" baseline="0">
                <a:latin typeface="Times New Roman" pitchFamily="18" charset="0"/>
              </a:rPr>
              <a:t>1</a:t>
            </a:r>
            <a:r>
              <a:rPr lang="en-US" sz="2400" baseline="0">
                <a:latin typeface="Times New Roman" pitchFamily="18" charset="0"/>
              </a:rPr>
              <a:t> = (1,0,0,1)</a:t>
            </a:r>
          </a:p>
          <a:p>
            <a:r>
              <a:rPr lang="en-US" sz="2400" baseline="0">
                <a:latin typeface="Times New Roman" pitchFamily="18" charset="0"/>
              </a:rPr>
              <a:t>             t2</a:t>
            </a:r>
          </a:p>
          <a:p>
            <a:endParaRPr lang="en-US" sz="2400" baseline="0">
              <a:latin typeface="Times New Roman" pitchFamily="18" charset="0"/>
            </a:endParaRPr>
          </a:p>
          <a:p>
            <a:r>
              <a:rPr lang="en-US" sz="2400" baseline="0">
                <a:latin typeface="Times New Roman" pitchFamily="18" charset="0"/>
              </a:rPr>
              <a:t>M = (1,1,0,0)</a:t>
            </a:r>
          </a:p>
        </p:txBody>
      </p:sp>
      <p:sp>
        <p:nvSpPr>
          <p:cNvPr id="285745" name="Line 49"/>
          <p:cNvSpPr>
            <a:spLocks noChangeShapeType="1"/>
          </p:cNvSpPr>
          <p:nvPr/>
        </p:nvSpPr>
        <p:spPr bwMode="auto">
          <a:xfrm>
            <a:off x="66294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46" name="Line 50"/>
          <p:cNvSpPr>
            <a:spLocks noChangeShapeType="1"/>
          </p:cNvSpPr>
          <p:nvPr/>
        </p:nvSpPr>
        <p:spPr bwMode="auto">
          <a:xfrm>
            <a:off x="6629400" y="5410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458200" cy="3581400"/>
          </a:xfrm>
        </p:spPr>
        <p:txBody>
          <a:bodyPr/>
          <a:lstStyle/>
          <a:p>
            <a:pPr algn="justLow">
              <a:buFontTx/>
              <a:buNone/>
            </a:pPr>
            <a:r>
              <a:rPr lang="en-US" sz="2400"/>
              <a:t>When the transition t</a:t>
            </a:r>
            <a:r>
              <a:rPr lang="en-US" sz="2400" baseline="-25000"/>
              <a:t>j</a:t>
            </a:r>
            <a:r>
              <a:rPr lang="en-US" sz="2400"/>
              <a:t> fires it results in a new marking M’, (by removing I(pi, tj) tokens from each of its input places and adding O(pi, tj) tokens to each of its output places. Then, M’ is reachable from M as: </a:t>
            </a:r>
            <a:r>
              <a:rPr lang="en-US" sz="2400" b="1"/>
              <a:t>M’(pi)=M(pi)+O(pi,tj)-I(pi,tj)</a:t>
            </a:r>
          </a:p>
          <a:p>
            <a:pPr algn="justLow">
              <a:buFontTx/>
              <a:buNone/>
            </a:pPr>
            <a:r>
              <a:rPr lang="en-US" sz="2400" b="1"/>
              <a:t>Example: </a:t>
            </a:r>
            <a:r>
              <a:rPr lang="en-US" sz="2400"/>
              <a:t>The following figure shows the change in state from M</a:t>
            </a:r>
            <a:r>
              <a:rPr lang="en-US" sz="2400" baseline="-25000"/>
              <a:t>k-1</a:t>
            </a:r>
            <a:r>
              <a:rPr lang="en-US" sz="2400"/>
              <a:t> to M</a:t>
            </a:r>
            <a:r>
              <a:rPr lang="en-US" sz="2400" baseline="-25000"/>
              <a:t>k</a:t>
            </a:r>
            <a:r>
              <a:rPr lang="en-US" sz="2400"/>
              <a:t> by firing t1.Let u be a firing vector, where u</a:t>
            </a:r>
            <a:r>
              <a:rPr lang="en-US" sz="2400" baseline="30000"/>
              <a:t>T</a:t>
            </a:r>
            <a:r>
              <a:rPr lang="en-US" sz="2400"/>
              <a:t>=[u(t1), u(t2), u(t3)]. Then</a:t>
            </a:r>
          </a:p>
          <a:p>
            <a:pPr algn="justLow">
              <a:buFontTx/>
              <a:buNone/>
            </a:pPr>
            <a:r>
              <a:rPr lang="en-US" sz="2400"/>
              <a:t>		M</a:t>
            </a:r>
            <a:r>
              <a:rPr lang="en-US" sz="2400" baseline="-25000"/>
              <a:t>k </a:t>
            </a:r>
            <a:r>
              <a:rPr lang="en-US" sz="2400"/>
              <a:t>= M</a:t>
            </a:r>
            <a:r>
              <a:rPr lang="en-US" sz="2400" baseline="-25000"/>
              <a:t>k-1</a:t>
            </a:r>
            <a:r>
              <a:rPr lang="en-US" sz="2400"/>
              <a:t>+Ou</a:t>
            </a:r>
            <a:r>
              <a:rPr lang="en-US" sz="2400" baseline="-25000"/>
              <a:t>k</a:t>
            </a:r>
            <a:r>
              <a:rPr lang="en-US" sz="2400"/>
              <a:t>-Iu</a:t>
            </a:r>
            <a:r>
              <a:rPr lang="en-US" sz="2400" baseline="-25000"/>
              <a:t>k </a:t>
            </a:r>
            <a:r>
              <a:rPr lang="en-US" sz="2400"/>
              <a:t>=M</a:t>
            </a:r>
            <a:r>
              <a:rPr lang="en-US" sz="2400" baseline="-25000"/>
              <a:t>k-1</a:t>
            </a:r>
            <a:r>
              <a:rPr lang="en-US" sz="2400"/>
              <a:t>+Au</a:t>
            </a:r>
            <a:r>
              <a:rPr lang="en-US" sz="2400" baseline="-25000"/>
              <a:t>k</a:t>
            </a:r>
            <a:endParaRPr lang="en-US" sz="2400"/>
          </a:p>
          <a:p>
            <a:pPr algn="justLow">
              <a:buFontTx/>
              <a:buNone/>
            </a:pPr>
            <a:endParaRPr lang="en-US" sz="2400"/>
          </a:p>
          <a:p>
            <a:pPr algn="justLow">
              <a:buFontTx/>
              <a:buNone/>
            </a:pPr>
            <a:endParaRPr lang="en-US" sz="2400"/>
          </a:p>
        </p:txBody>
      </p:sp>
      <p:graphicFrame>
        <p:nvGraphicFramePr>
          <p:cNvPr id="54989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667000" y="3886200"/>
          <a:ext cx="4114800" cy="2533650"/>
        </p:xfrm>
        <a:graphic>
          <a:graphicData uri="http://schemas.openxmlformats.org/presentationml/2006/ole">
            <p:oleObj spid="_x0000_s549895" name="Equation" r:id="rId3" imgW="1485720" imgH="9144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5269-1A18-4425-8E47-F9DEEE79B8E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30000"/>
          </a:blip>
          <a:srcRect l="9375" t="60370" r="8333"/>
          <a:stretch>
            <a:fillRect/>
          </a:stretch>
        </p:blipFill>
        <p:spPr>
          <a:xfrm>
            <a:off x="457200" y="1524000"/>
            <a:ext cx="8458200" cy="3584575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D1E-D255-4855-A654-698A3325815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4000"/>
              <a:t>Petri net invariants 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An invariant of a PN depends on its topology.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/>
              <a:t>P-invariant.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/>
              <a:t>T-invariant.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/>
              <a:t>If there exists a set of non-negative integers x such that x</a:t>
            </a:r>
            <a:r>
              <a:rPr lang="en-US" baseline="30000"/>
              <a:t>T</a:t>
            </a:r>
            <a:r>
              <a:rPr lang="en-US"/>
              <a:t>A=0, then x is called a P-invariant of the PN.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Let x be a weighting vector of places x=[w1, w2, w3, …wn].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40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There are (n-r) minimal P-invariants.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n= number of places. r= the rank of A.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36000"/>
          </a:blip>
          <a:srcRect l="24161" t="13432" r="5705" b="18730"/>
          <a:stretch>
            <a:fillRect/>
          </a:stretch>
        </p:blipFill>
        <p:spPr>
          <a:xfrm>
            <a:off x="1752600" y="304800"/>
            <a:ext cx="5867400" cy="3021013"/>
          </a:xfrm>
          <a:noFill/>
          <a:ln/>
        </p:spPr>
      </p:pic>
      <p:pic>
        <p:nvPicPr>
          <p:cNvPr id="55501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30000"/>
          </a:blip>
          <a:srcRect l="9375" t="60370" r="52771" b="12610"/>
          <a:stretch>
            <a:fillRect/>
          </a:stretch>
        </p:blipFill>
        <p:spPr>
          <a:xfrm>
            <a:off x="5181600" y="3733800"/>
            <a:ext cx="3276600" cy="2884488"/>
          </a:xfrm>
          <a:noFill/>
          <a:ln w="12700" cap="flat">
            <a:solidFill>
              <a:srgbClr val="CC0000"/>
            </a:solidFill>
            <a:headEnd type="none" w="sm" len="sm"/>
            <a:tailEnd type="none" w="sm" len="sm"/>
          </a:ln>
        </p:spPr>
      </p:pic>
      <p:pic>
        <p:nvPicPr>
          <p:cNvPr id="555021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12000" contrast="24000"/>
          </a:blip>
          <a:srcRect l="52823" t="32899" r="14285" b="6917"/>
          <a:stretch>
            <a:fillRect/>
          </a:stretch>
        </p:blipFill>
        <p:spPr>
          <a:xfrm>
            <a:off x="457200" y="3810000"/>
            <a:ext cx="4267200" cy="2765425"/>
          </a:xfrm>
          <a:noFill/>
          <a:ln/>
        </p:spPr>
      </p:pic>
      <p:sp>
        <p:nvSpPr>
          <p:cNvPr id="555024" name="Rectangle 16"/>
          <p:cNvSpPr>
            <a:spLocks noChangeArrowheads="1"/>
          </p:cNvSpPr>
          <p:nvPr/>
        </p:nvSpPr>
        <p:spPr bwMode="auto">
          <a:xfrm>
            <a:off x="304800" y="3048000"/>
            <a:ext cx="6096000" cy="677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6000"/>
              </a:lnSpc>
              <a:spcBef>
                <a:spcPct val="50000"/>
              </a:spcBef>
            </a:pPr>
            <a:r>
              <a:rPr lang="en-US"/>
              <a:t>which has the following </a:t>
            </a:r>
            <a:r>
              <a:rPr lang="en-US" b="1"/>
              <a:t>solutions: </a:t>
            </a:r>
            <a:endParaRPr lang="en-US" baseline="0">
              <a:latin typeface="Times New Roman" pitchFamily="18" charset="0"/>
            </a:endParaRPr>
          </a:p>
        </p:txBody>
      </p:sp>
      <p:sp>
        <p:nvSpPr>
          <p:cNvPr id="555025" name="Rectangle 17"/>
          <p:cNvSpPr>
            <a:spLocks noChangeArrowheads="1"/>
          </p:cNvSpPr>
          <p:nvPr/>
        </p:nvSpPr>
        <p:spPr bwMode="auto">
          <a:xfrm>
            <a:off x="457200" y="4419600"/>
            <a:ext cx="4038600" cy="13716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2069-12C4-44E6-BE05-9E5E8FB3240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sz="4000"/>
              <a:t>T-invariant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7848600" cy="2362200"/>
          </a:xfrm>
        </p:spPr>
        <p:txBody>
          <a:bodyPr/>
          <a:lstStyle/>
          <a:p>
            <a:pPr algn="justLow">
              <a:buFontTx/>
              <a:buNone/>
            </a:pPr>
            <a:r>
              <a:rPr lang="en-US" sz="2800"/>
              <a:t>A vector y of non-negative integers is a T-invariant if there exists  a marking M and a firing sequence back to M whose firing count vector is y.</a:t>
            </a:r>
          </a:p>
          <a:p>
            <a:pPr algn="justLow">
              <a:buFontTx/>
              <a:buNone/>
            </a:pPr>
            <a:r>
              <a:rPr lang="en-US" sz="2800"/>
              <a:t>A T-invariant is a solution to the equation Ay=0. Let y be a vector y=[u1, u2, u3, …..um].</a:t>
            </a:r>
          </a:p>
        </p:txBody>
      </p:sp>
      <p:pic>
        <p:nvPicPr>
          <p:cNvPr id="5611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>
          <a:xfrm>
            <a:off x="304800" y="3276600"/>
            <a:ext cx="4038600" cy="3275013"/>
          </a:xfrm>
          <a:noFill/>
          <a:ln w="12700" cap="flat">
            <a:solidFill>
              <a:srgbClr val="CC0000"/>
            </a:solidFill>
            <a:headEnd type="none" w="sm" len="sm"/>
            <a:tailEnd type="none" w="sm" len="sm"/>
          </a:ln>
        </p:spPr>
      </p:pic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5867400" y="4419600"/>
            <a:ext cx="1841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4953000" y="3276600"/>
            <a:ext cx="3505200" cy="33909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Low"/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Which yields the T-invariant y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=(1,1,1). </a:t>
            </a:r>
          </a:p>
          <a:p>
            <a:pPr algn="justLow"/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y defines the number of times each transition must be fire in one complete cycle from 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back to it self. In general there are (m-r) T-invariants. </a:t>
            </a:r>
          </a:p>
          <a:p>
            <a:pPr algn="justLow"/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m= number of transitions.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5269-1A18-4425-8E47-F9DEEE79B8E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>
                <a:solidFill>
                  <a:srgbClr val="FF9900"/>
                </a:solidFill>
              </a:rPr>
              <a:t>Liveness</a:t>
            </a:r>
            <a:r>
              <a:rPr lang="en-US" sz="2800" b="1"/>
              <a:t>: from any marking any transition can become fireable</a:t>
            </a:r>
          </a:p>
          <a:p>
            <a:pPr lvl="1"/>
            <a:r>
              <a:rPr lang="en-US" sz="2400" b="1"/>
              <a:t>Liveness implies deadlock freedom, not viceversa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Liveness</a:t>
            </a:r>
            <a:endParaRPr 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153035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1508125" y="3870325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Not live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2286000" y="4419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>
                <a:solidFill>
                  <a:srgbClr val="FF9900"/>
                </a:solidFill>
              </a:rPr>
              <a:t>Liveness</a:t>
            </a:r>
            <a:r>
              <a:rPr lang="en-US" sz="2800" b="1"/>
              <a:t>: from any marking any transition can become fireable</a:t>
            </a:r>
          </a:p>
          <a:p>
            <a:pPr lvl="1"/>
            <a:r>
              <a:rPr lang="en-US" sz="2400" b="1"/>
              <a:t>Liveness implies deadlock freedom, not viceversa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Liveness</a:t>
            </a:r>
            <a:endParaRPr lang="en-US"/>
          </a:p>
        </p:txBody>
      </p:sp>
      <p:sp>
        <p:nvSpPr>
          <p:cNvPr id="311300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2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Oval 8"/>
          <p:cNvSpPr>
            <a:spLocks noChangeArrowheads="1"/>
          </p:cNvSpPr>
          <p:nvPr/>
        </p:nvSpPr>
        <p:spPr bwMode="auto">
          <a:xfrm>
            <a:off x="374650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5" name="Rectangle 19"/>
          <p:cNvSpPr>
            <a:spLocks noChangeArrowheads="1"/>
          </p:cNvSpPr>
          <p:nvPr/>
        </p:nvSpPr>
        <p:spPr bwMode="auto">
          <a:xfrm>
            <a:off x="1508125" y="3870325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Not live</a:t>
            </a:r>
          </a:p>
        </p:txBody>
      </p:sp>
      <p:sp>
        <p:nvSpPr>
          <p:cNvPr id="311316" name="Line 20"/>
          <p:cNvSpPr>
            <a:spLocks noChangeShapeType="1"/>
          </p:cNvSpPr>
          <p:nvPr/>
        </p:nvSpPr>
        <p:spPr bwMode="auto">
          <a:xfrm>
            <a:off x="2286000" y="4419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>
                <a:solidFill>
                  <a:srgbClr val="FF9900"/>
                </a:solidFill>
              </a:rPr>
              <a:t>Liveness</a:t>
            </a:r>
            <a:r>
              <a:rPr lang="en-US" sz="2800" b="1"/>
              <a:t>: from any marking any transition can become fireable</a:t>
            </a:r>
          </a:p>
          <a:p>
            <a:pPr lvl="1"/>
            <a:r>
              <a:rPr lang="en-US" sz="2400" b="1"/>
              <a:t>Liveness implies deadlock freedom, not viceversa</a:t>
            </a:r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Liveness</a:t>
            </a:r>
            <a:endParaRPr lang="en-US"/>
          </a:p>
        </p:txBody>
      </p:sp>
      <p:sp>
        <p:nvSpPr>
          <p:cNvPr id="455684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3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4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5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6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5791200" y="39624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Deadlock-free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595630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12954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>
                <a:solidFill>
                  <a:srgbClr val="FF9900"/>
                </a:solidFill>
              </a:rPr>
              <a:t>Liveness</a:t>
            </a:r>
            <a:r>
              <a:rPr lang="en-US" sz="2800" b="1"/>
              <a:t>: from any marking any transition can become fireable</a:t>
            </a:r>
          </a:p>
          <a:p>
            <a:pPr lvl="1"/>
            <a:r>
              <a:rPr lang="en-US" sz="2400" b="1"/>
              <a:t>Liveness implies deadlock freedom, not viceversa</a:t>
            </a:r>
            <a:endParaRPr lang="en-US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Liveness</a:t>
            </a:r>
            <a:endParaRPr lang="en-US"/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4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6" name="Oval 8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7" name="Line 9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8" name="Rectangle 10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39" name="Line 11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40" name="Line 12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41" name="Rectangle 13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44" name="Rectangle 16"/>
          <p:cNvSpPr>
            <a:spLocks noChangeArrowheads="1"/>
          </p:cNvSpPr>
          <p:nvPr/>
        </p:nvSpPr>
        <p:spPr bwMode="auto">
          <a:xfrm>
            <a:off x="5791200" y="39624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Deadlock-free</a:t>
            </a:r>
          </a:p>
        </p:txBody>
      </p:sp>
      <p:sp>
        <p:nvSpPr>
          <p:cNvPr id="457745" name="Oval 17"/>
          <p:cNvSpPr>
            <a:spLocks noChangeArrowheads="1"/>
          </p:cNvSpPr>
          <p:nvPr/>
        </p:nvSpPr>
        <p:spPr bwMode="auto">
          <a:xfrm>
            <a:off x="374650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2819400"/>
          </a:xfrm>
        </p:spPr>
        <p:txBody>
          <a:bodyPr/>
          <a:lstStyle/>
          <a:p>
            <a:pPr algn="justLow">
              <a:buFontTx/>
              <a:buNone/>
            </a:pPr>
            <a:r>
              <a:rPr lang="en-US" b="1"/>
              <a:t>In this illustration there are four places, P = {p 1, p2, p3, p4}, and three transitions, T = {t 1, t2, t3}. There are also eight directed arcs which define I and O</a:t>
            </a:r>
          </a:p>
          <a:p>
            <a:r>
              <a:rPr lang="en-US" b="1"/>
              <a:t>Tokens: black dots</a:t>
            </a:r>
            <a:endParaRPr lang="en-US" sz="3600" b="1"/>
          </a:p>
          <a:p>
            <a:pPr algn="justLow">
              <a:buFontTx/>
              <a:buNone/>
            </a:pPr>
            <a:endParaRPr lang="en-US" sz="2800"/>
          </a:p>
        </p:txBody>
      </p:sp>
      <p:grpSp>
        <p:nvGrpSpPr>
          <p:cNvPr id="543774" name="Group 30"/>
          <p:cNvGrpSpPr>
            <a:grpSpLocks/>
          </p:cNvGrpSpPr>
          <p:nvPr/>
        </p:nvGrpSpPr>
        <p:grpSpPr bwMode="auto">
          <a:xfrm>
            <a:off x="2514600" y="3276600"/>
            <a:ext cx="4343400" cy="3338513"/>
            <a:chOff x="1584" y="1680"/>
            <a:chExt cx="2736" cy="2103"/>
          </a:xfrm>
        </p:grpSpPr>
        <p:sp>
          <p:nvSpPr>
            <p:cNvPr id="543748" name="Oval 4"/>
            <p:cNvSpPr>
              <a:spLocks noChangeArrowheads="1"/>
            </p:cNvSpPr>
            <p:nvPr/>
          </p:nvSpPr>
          <p:spPr bwMode="auto">
            <a:xfrm>
              <a:off x="1584" y="2516"/>
              <a:ext cx="365" cy="3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49" name="Oval 5"/>
            <p:cNvSpPr>
              <a:spLocks noChangeArrowheads="1"/>
            </p:cNvSpPr>
            <p:nvPr/>
          </p:nvSpPr>
          <p:spPr bwMode="auto">
            <a:xfrm>
              <a:off x="2556" y="1948"/>
              <a:ext cx="365" cy="3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0" name="Oval 6"/>
            <p:cNvSpPr>
              <a:spLocks noChangeArrowheads="1"/>
            </p:cNvSpPr>
            <p:nvPr/>
          </p:nvSpPr>
          <p:spPr bwMode="auto">
            <a:xfrm>
              <a:off x="3955" y="2578"/>
              <a:ext cx="365" cy="3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1" name="Oval 7"/>
            <p:cNvSpPr>
              <a:spLocks noChangeArrowheads="1"/>
            </p:cNvSpPr>
            <p:nvPr/>
          </p:nvSpPr>
          <p:spPr bwMode="auto">
            <a:xfrm>
              <a:off x="2556" y="3146"/>
              <a:ext cx="365" cy="3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2" name="Line 8"/>
            <p:cNvSpPr>
              <a:spLocks noChangeShapeType="1"/>
            </p:cNvSpPr>
            <p:nvPr/>
          </p:nvSpPr>
          <p:spPr bwMode="auto">
            <a:xfrm>
              <a:off x="3408" y="2136"/>
              <a:ext cx="0" cy="5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3" name="Line 9"/>
            <p:cNvSpPr>
              <a:spLocks noChangeShapeType="1"/>
            </p:cNvSpPr>
            <p:nvPr/>
          </p:nvSpPr>
          <p:spPr bwMode="auto">
            <a:xfrm>
              <a:off x="3408" y="2830"/>
              <a:ext cx="0" cy="4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4" name="Line 10"/>
            <p:cNvSpPr>
              <a:spLocks noChangeShapeType="1"/>
            </p:cNvSpPr>
            <p:nvPr/>
          </p:nvSpPr>
          <p:spPr bwMode="auto">
            <a:xfrm>
              <a:off x="2253" y="2452"/>
              <a:ext cx="0" cy="5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5" name="Line 11"/>
            <p:cNvSpPr>
              <a:spLocks noChangeShapeType="1"/>
            </p:cNvSpPr>
            <p:nvPr/>
          </p:nvSpPr>
          <p:spPr bwMode="auto">
            <a:xfrm>
              <a:off x="1949" y="2642"/>
              <a:ext cx="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6" name="Line 12"/>
            <p:cNvSpPr>
              <a:spLocks noChangeShapeType="1"/>
            </p:cNvSpPr>
            <p:nvPr/>
          </p:nvSpPr>
          <p:spPr bwMode="auto">
            <a:xfrm>
              <a:off x="1949" y="2768"/>
              <a:ext cx="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7" name="Line 13"/>
            <p:cNvSpPr>
              <a:spLocks noChangeShapeType="1"/>
            </p:cNvSpPr>
            <p:nvPr/>
          </p:nvSpPr>
          <p:spPr bwMode="auto">
            <a:xfrm flipH="1">
              <a:off x="2253" y="2262"/>
              <a:ext cx="364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8" name="Line 14"/>
            <p:cNvSpPr>
              <a:spLocks noChangeShapeType="1"/>
            </p:cNvSpPr>
            <p:nvPr/>
          </p:nvSpPr>
          <p:spPr bwMode="auto">
            <a:xfrm flipV="1">
              <a:off x="2921" y="3084"/>
              <a:ext cx="48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59" name="Line 15"/>
            <p:cNvSpPr>
              <a:spLocks noChangeShapeType="1"/>
            </p:cNvSpPr>
            <p:nvPr/>
          </p:nvSpPr>
          <p:spPr bwMode="auto">
            <a:xfrm flipV="1">
              <a:off x="3408" y="2830"/>
              <a:ext cx="547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0" name="Line 16"/>
            <p:cNvSpPr>
              <a:spLocks noChangeShapeType="1"/>
            </p:cNvSpPr>
            <p:nvPr/>
          </p:nvSpPr>
          <p:spPr bwMode="auto">
            <a:xfrm>
              <a:off x="3408" y="2390"/>
              <a:ext cx="547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1" name="Line 17"/>
            <p:cNvSpPr>
              <a:spLocks noChangeShapeType="1"/>
            </p:cNvSpPr>
            <p:nvPr/>
          </p:nvSpPr>
          <p:spPr bwMode="auto">
            <a:xfrm>
              <a:off x="2253" y="2768"/>
              <a:ext cx="36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2" name="Line 18"/>
            <p:cNvSpPr>
              <a:spLocks noChangeShapeType="1"/>
            </p:cNvSpPr>
            <p:nvPr/>
          </p:nvSpPr>
          <p:spPr bwMode="auto">
            <a:xfrm flipH="1" flipV="1">
              <a:off x="2921" y="2136"/>
              <a:ext cx="487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3" name="Oval 19"/>
            <p:cNvSpPr>
              <a:spLocks noChangeArrowheads="1"/>
            </p:cNvSpPr>
            <p:nvPr/>
          </p:nvSpPr>
          <p:spPr bwMode="auto">
            <a:xfrm>
              <a:off x="1705" y="2642"/>
              <a:ext cx="122" cy="126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4" name="Oval 20"/>
            <p:cNvSpPr>
              <a:spLocks noChangeArrowheads="1"/>
            </p:cNvSpPr>
            <p:nvPr/>
          </p:nvSpPr>
          <p:spPr bwMode="auto">
            <a:xfrm>
              <a:off x="2679" y="3272"/>
              <a:ext cx="121" cy="126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5" name="Text Box 21"/>
            <p:cNvSpPr txBox="1">
              <a:spLocks noChangeArrowheads="1"/>
            </p:cNvSpPr>
            <p:nvPr/>
          </p:nvSpPr>
          <p:spPr bwMode="auto">
            <a:xfrm>
              <a:off x="2172" y="220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t1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66" name="Text Box 22"/>
            <p:cNvSpPr txBox="1">
              <a:spLocks noChangeArrowheads="1"/>
            </p:cNvSpPr>
            <p:nvPr/>
          </p:nvSpPr>
          <p:spPr bwMode="auto">
            <a:xfrm>
              <a:off x="1660" y="2265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p1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67" name="Text Box 23"/>
            <p:cNvSpPr txBox="1">
              <a:spLocks noChangeArrowheads="1"/>
            </p:cNvSpPr>
            <p:nvPr/>
          </p:nvSpPr>
          <p:spPr bwMode="auto">
            <a:xfrm>
              <a:off x="2620" y="168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p2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68" name="Text Box 24"/>
            <p:cNvSpPr txBox="1">
              <a:spLocks noChangeArrowheads="1"/>
            </p:cNvSpPr>
            <p:nvPr/>
          </p:nvSpPr>
          <p:spPr bwMode="auto">
            <a:xfrm>
              <a:off x="3324" y="1929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t2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69" name="Text Box 25"/>
            <p:cNvSpPr txBox="1">
              <a:spLocks noChangeArrowheads="1"/>
            </p:cNvSpPr>
            <p:nvPr/>
          </p:nvSpPr>
          <p:spPr bwMode="auto">
            <a:xfrm>
              <a:off x="4012" y="2361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p4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70" name="Text Box 26"/>
            <p:cNvSpPr txBox="1">
              <a:spLocks noChangeArrowheads="1"/>
            </p:cNvSpPr>
            <p:nvPr/>
          </p:nvSpPr>
          <p:spPr bwMode="auto">
            <a:xfrm>
              <a:off x="3324" y="33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t3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71" name="Text Box 27"/>
            <p:cNvSpPr txBox="1">
              <a:spLocks noChangeArrowheads="1"/>
            </p:cNvSpPr>
            <p:nvPr/>
          </p:nvSpPr>
          <p:spPr bwMode="auto">
            <a:xfrm>
              <a:off x="2620" y="355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aseline="0">
                  <a:latin typeface="Times New Roman" pitchFamily="18" charset="0"/>
                </a:rPr>
                <a:t>p3</a:t>
              </a:r>
              <a:endParaRPr lang="en-US" sz="2400" baseline="0">
                <a:latin typeface="Times New Roman" pitchFamily="18" charset="0"/>
              </a:endParaRPr>
            </a:p>
          </p:txBody>
        </p:sp>
        <p:sp>
          <p:nvSpPr>
            <p:cNvPr id="543772" name="Text Box 28"/>
            <p:cNvSpPr txBox="1">
              <a:spLocks noChangeArrowheads="1"/>
            </p:cNvSpPr>
            <p:nvPr/>
          </p:nvSpPr>
          <p:spPr bwMode="auto">
            <a:xfrm>
              <a:off x="3504" y="2055"/>
              <a:ext cx="224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773" name="Text Box 29"/>
            <p:cNvSpPr txBox="1">
              <a:spLocks noChangeArrowheads="1"/>
            </p:cNvSpPr>
            <p:nvPr/>
          </p:nvSpPr>
          <p:spPr bwMode="auto">
            <a:xfrm>
              <a:off x="3542" y="2919"/>
              <a:ext cx="224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9900"/>
                </a:solidFill>
              </a:rPr>
              <a:t>Boundedness</a:t>
            </a:r>
            <a:r>
              <a:rPr lang="en-US" sz="2800" b="1"/>
              <a:t>: the number of tokens in any place cannot grow indefinitely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(1-bounded also called </a:t>
            </a:r>
            <a:r>
              <a:rPr lang="en-US" sz="2400" b="1" i="1"/>
              <a:t>safe</a:t>
            </a:r>
            <a:r>
              <a:rPr lang="en-US" sz="2400" b="1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Application: places represent buffers and registers (check there is no overflow)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Boundedness</a:t>
            </a:r>
            <a:endParaRPr lang="en-US"/>
          </a:p>
        </p:txBody>
      </p:sp>
      <p:sp>
        <p:nvSpPr>
          <p:cNvPr id="287748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153035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3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61" name="Oval 17"/>
          <p:cNvSpPr>
            <a:spLocks noChangeArrowheads="1"/>
          </p:cNvSpPr>
          <p:nvPr/>
        </p:nvSpPr>
        <p:spPr bwMode="auto">
          <a:xfrm>
            <a:off x="5721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>
            <a:off x="5027613" y="5715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689725" y="5546725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Unbounded</a:t>
            </a:r>
          </a:p>
        </p:txBody>
      </p:sp>
      <p:sp>
        <p:nvSpPr>
          <p:cNvPr id="287766" name="Line 22"/>
          <p:cNvSpPr>
            <a:spLocks noChangeShapeType="1"/>
          </p:cNvSpPr>
          <p:nvPr/>
        </p:nvSpPr>
        <p:spPr bwMode="auto">
          <a:xfrm flipH="1">
            <a:off x="6477000" y="609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9900"/>
                </a:solidFill>
              </a:rPr>
              <a:t>Boundedness</a:t>
            </a:r>
            <a:r>
              <a:rPr lang="en-US" sz="2800" b="1"/>
              <a:t>: the number of tokens in any place cannot grow indefinitely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(1-bounded also called </a:t>
            </a:r>
            <a:r>
              <a:rPr lang="en-US" sz="2400" b="1" i="1"/>
              <a:t>safe</a:t>
            </a:r>
            <a:r>
              <a:rPr lang="en-US" sz="2400" b="1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Application: places represent buffers and registers (check there is no overflow)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Boundedness</a:t>
            </a:r>
            <a:endParaRPr lang="en-US"/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746500" y="5035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3" name="Oval 17"/>
          <p:cNvSpPr>
            <a:spLocks noChangeArrowheads="1"/>
          </p:cNvSpPr>
          <p:nvPr/>
        </p:nvSpPr>
        <p:spPr bwMode="auto">
          <a:xfrm>
            <a:off x="5721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5027613" y="5715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6689725" y="5546725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Unbounded</a:t>
            </a:r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H="1">
            <a:off x="6477000" y="609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9900"/>
                </a:solidFill>
              </a:rPr>
              <a:t>Boundedness</a:t>
            </a:r>
            <a:r>
              <a:rPr lang="en-US" sz="2800" b="1"/>
              <a:t>: the number of tokens in any place cannot grow indefinitely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(1-bounded also called </a:t>
            </a:r>
            <a:r>
              <a:rPr lang="en-US" sz="2400" b="1" i="1"/>
              <a:t>safe</a:t>
            </a:r>
            <a:r>
              <a:rPr lang="en-US" sz="2400" b="1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Application: places represent buffers and registers (check there is no overflow)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Boundedness</a:t>
            </a:r>
            <a:endParaRPr lang="en-US"/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0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2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3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Oval 17"/>
          <p:cNvSpPr>
            <a:spLocks noChangeArrowheads="1"/>
          </p:cNvSpPr>
          <p:nvPr/>
        </p:nvSpPr>
        <p:spPr bwMode="auto">
          <a:xfrm>
            <a:off x="5721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5027613" y="5715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6689725" y="5546725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Unbounded</a:t>
            </a:r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H="1">
            <a:off x="6477000" y="609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1" name="Oval 21"/>
          <p:cNvSpPr>
            <a:spLocks noChangeArrowheads="1"/>
          </p:cNvSpPr>
          <p:nvPr/>
        </p:nvSpPr>
        <p:spPr bwMode="auto">
          <a:xfrm>
            <a:off x="5956300" y="6172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2" name="Oval 22"/>
          <p:cNvSpPr>
            <a:spLocks noChangeArrowheads="1"/>
          </p:cNvSpPr>
          <p:nvPr/>
        </p:nvSpPr>
        <p:spPr bwMode="auto">
          <a:xfrm>
            <a:off x="5956300" y="50419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9900"/>
                </a:solidFill>
              </a:rPr>
              <a:t>Boundedness</a:t>
            </a:r>
            <a:r>
              <a:rPr lang="en-US" sz="2800" b="1"/>
              <a:t>: the number of tokens in any place cannot grow indefinitely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(1-bounded also called </a:t>
            </a:r>
            <a:r>
              <a:rPr lang="en-US" sz="2400" b="1" i="1"/>
              <a:t>safe</a:t>
            </a:r>
            <a:r>
              <a:rPr lang="en-US" sz="2400" b="1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Application: places represent buffers and registers (check there is no overflow)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Boundedness</a:t>
            </a:r>
            <a:endParaRPr lang="en-US"/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746500" y="5029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5721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5027613" y="5715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6689725" y="5546725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Unbounded</a:t>
            </a:r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 flipH="1">
            <a:off x="6477000" y="609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65" name="Oval 21"/>
          <p:cNvSpPr>
            <a:spLocks noChangeArrowheads="1"/>
          </p:cNvSpPr>
          <p:nvPr/>
        </p:nvSpPr>
        <p:spPr bwMode="auto">
          <a:xfrm>
            <a:off x="5956300" y="6172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2590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9900"/>
                </a:solidFill>
              </a:rPr>
              <a:t>Boundedness</a:t>
            </a:r>
            <a:r>
              <a:rPr lang="en-US" sz="2800" b="1"/>
              <a:t>: the number of tokens in any place cannot grow indefinitely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(1-bounded also called </a:t>
            </a:r>
            <a:r>
              <a:rPr lang="en-US" sz="2400" b="1" i="1"/>
              <a:t>safe</a:t>
            </a:r>
            <a:r>
              <a:rPr lang="en-US" sz="2400" b="1"/>
              <a:t>)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Application: places represent buffers and registers (check there is no overflow)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Boundedness</a:t>
            </a:r>
            <a:endParaRPr lang="en-US"/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13017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35115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4" name="Line 6"/>
          <p:cNvSpPr>
            <a:spLocks noChangeShapeType="1"/>
          </p:cNvSpPr>
          <p:nvPr/>
        </p:nvSpPr>
        <p:spPr bwMode="auto">
          <a:xfrm>
            <a:off x="4113213" y="5181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4806950" y="5340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721350" y="4806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V="1">
            <a:off x="5029200" y="5181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4806950" y="4197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0" name="Line 12"/>
          <p:cNvSpPr>
            <a:spLocks noChangeShapeType="1"/>
          </p:cNvSpPr>
          <p:nvPr/>
        </p:nvSpPr>
        <p:spPr bwMode="auto">
          <a:xfrm flipH="1" flipV="1">
            <a:off x="50292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 flipH="1">
            <a:off x="4114800" y="4572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2597150" y="4806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28194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19050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5" name="Oval 17"/>
          <p:cNvSpPr>
            <a:spLocks noChangeArrowheads="1"/>
          </p:cNvSpPr>
          <p:nvPr/>
        </p:nvSpPr>
        <p:spPr bwMode="auto">
          <a:xfrm>
            <a:off x="5721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5027613" y="5715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6689725" y="5546725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Unbounded</a:t>
            </a:r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 flipH="1">
            <a:off x="6477000" y="6096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89" name="Oval 21"/>
          <p:cNvSpPr>
            <a:spLocks noChangeArrowheads="1"/>
          </p:cNvSpPr>
          <p:nvPr/>
        </p:nvSpPr>
        <p:spPr bwMode="auto">
          <a:xfrm>
            <a:off x="5956300" y="61087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90" name="Oval 22"/>
          <p:cNvSpPr>
            <a:spLocks noChangeArrowheads="1"/>
          </p:cNvSpPr>
          <p:nvPr/>
        </p:nvSpPr>
        <p:spPr bwMode="auto">
          <a:xfrm>
            <a:off x="5943600" y="63246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91" name="Oval 23"/>
          <p:cNvSpPr>
            <a:spLocks noChangeArrowheads="1"/>
          </p:cNvSpPr>
          <p:nvPr/>
        </p:nvSpPr>
        <p:spPr bwMode="auto">
          <a:xfrm>
            <a:off x="5943600" y="50292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Conservation</a:t>
            </a:r>
            <a:endParaRPr 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b="1">
                <a:solidFill>
                  <a:srgbClr val="FF9900"/>
                </a:solidFill>
              </a:rPr>
              <a:t>Conservation</a:t>
            </a:r>
            <a:r>
              <a:rPr lang="en-US" sz="2800" b="1"/>
              <a:t>: the total number of tokens in the net is constant</a:t>
            </a:r>
            <a:endParaRPr lang="en-US" b="1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439988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2439988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2354263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2354263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4203700" y="42672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8" name="Oval 10"/>
          <p:cNvSpPr>
            <a:spLocks noChangeArrowheads="1"/>
          </p:cNvSpPr>
          <p:nvPr/>
        </p:nvSpPr>
        <p:spPr bwMode="auto">
          <a:xfrm>
            <a:off x="6107113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9" name="Oval 11"/>
          <p:cNvSpPr>
            <a:spLocks noChangeArrowheads="1"/>
          </p:cNvSpPr>
          <p:nvPr/>
        </p:nvSpPr>
        <p:spPr bwMode="auto">
          <a:xfrm>
            <a:off x="6107113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6021388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6021388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4142" name="AutoShape 14"/>
          <p:cNvCxnSpPr>
            <a:cxnSpLocks noChangeShapeType="1"/>
            <a:stCxn id="304136" idx="2"/>
            <a:endCxn id="304133" idx="0"/>
          </p:cNvCxnSpPr>
          <p:nvPr/>
        </p:nvCxnSpPr>
        <p:spPr bwMode="auto">
          <a:xfrm rot="5400000" flipH="1" flipV="1">
            <a:off x="1104107" y="46823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4143" name="AutoShape 15"/>
          <p:cNvCxnSpPr>
            <a:cxnSpLocks noChangeShapeType="1"/>
            <a:stCxn id="304141" idx="2"/>
            <a:endCxn id="304138" idx="0"/>
          </p:cNvCxnSpPr>
          <p:nvPr/>
        </p:nvCxnSpPr>
        <p:spPr bwMode="auto">
          <a:xfrm rot="5400000" flipH="1" flipV="1">
            <a:off x="4771232" y="46823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04144" name="AutoShape 16"/>
          <p:cNvCxnSpPr>
            <a:cxnSpLocks noChangeShapeType="1"/>
            <a:stCxn id="304135" idx="2"/>
            <a:endCxn id="304134" idx="0"/>
          </p:cNvCxnSpPr>
          <p:nvPr/>
        </p:nvCxnSpPr>
        <p:spPr bwMode="auto">
          <a:xfrm rot="5400000">
            <a:off x="2517775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45" name="AutoShape 17"/>
          <p:cNvCxnSpPr>
            <a:cxnSpLocks noChangeShapeType="1"/>
            <a:stCxn id="304134" idx="4"/>
            <a:endCxn id="304136" idx="0"/>
          </p:cNvCxnSpPr>
          <p:nvPr/>
        </p:nvCxnSpPr>
        <p:spPr bwMode="auto">
          <a:xfrm rot="5400000">
            <a:off x="2473325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46" name="AutoShape 18"/>
          <p:cNvCxnSpPr>
            <a:cxnSpLocks noChangeShapeType="1"/>
            <a:stCxn id="304133" idx="4"/>
            <a:endCxn id="304135" idx="0"/>
          </p:cNvCxnSpPr>
          <p:nvPr/>
        </p:nvCxnSpPr>
        <p:spPr bwMode="auto">
          <a:xfrm rot="5400000">
            <a:off x="2473325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47" name="AutoShape 19"/>
          <p:cNvCxnSpPr>
            <a:cxnSpLocks noChangeShapeType="1"/>
            <a:stCxn id="304138" idx="4"/>
            <a:endCxn id="304140" idx="0"/>
          </p:cNvCxnSpPr>
          <p:nvPr/>
        </p:nvCxnSpPr>
        <p:spPr bwMode="auto">
          <a:xfrm rot="5400000">
            <a:off x="6140450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48" name="AutoShape 20"/>
          <p:cNvCxnSpPr>
            <a:cxnSpLocks noChangeShapeType="1"/>
            <a:stCxn id="304140" idx="2"/>
            <a:endCxn id="304139" idx="0"/>
          </p:cNvCxnSpPr>
          <p:nvPr/>
        </p:nvCxnSpPr>
        <p:spPr bwMode="auto">
          <a:xfrm rot="5400000">
            <a:off x="6184900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49" name="AutoShape 21"/>
          <p:cNvCxnSpPr>
            <a:cxnSpLocks noChangeShapeType="1"/>
            <a:stCxn id="304139" idx="4"/>
            <a:endCxn id="304141" idx="0"/>
          </p:cNvCxnSpPr>
          <p:nvPr/>
        </p:nvCxnSpPr>
        <p:spPr bwMode="auto">
          <a:xfrm rot="5400000">
            <a:off x="6140450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50" name="AutoShape 22"/>
          <p:cNvCxnSpPr>
            <a:cxnSpLocks noChangeShapeType="1"/>
            <a:stCxn id="304137" idx="7"/>
            <a:endCxn id="304140" idx="0"/>
          </p:cNvCxnSpPr>
          <p:nvPr/>
        </p:nvCxnSpPr>
        <p:spPr bwMode="auto">
          <a:xfrm rot="16200000">
            <a:off x="5479257" y="3431381"/>
            <a:ext cx="160338" cy="16922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51" name="AutoShape 23"/>
          <p:cNvCxnSpPr>
            <a:cxnSpLocks noChangeShapeType="1"/>
            <a:stCxn id="304137" idx="3"/>
            <a:endCxn id="304136" idx="2"/>
          </p:cNvCxnSpPr>
          <p:nvPr/>
        </p:nvCxnSpPr>
        <p:spPr bwMode="auto">
          <a:xfrm rot="5400000">
            <a:off x="2753520" y="4780756"/>
            <a:ext cx="1522412" cy="1552575"/>
          </a:xfrm>
          <a:prstGeom prst="curvedConnector3">
            <a:avLst>
              <a:gd name="adj1" fmla="val 115014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04155" name="Oval 27"/>
          <p:cNvSpPr>
            <a:spLocks noChangeArrowheads="1"/>
          </p:cNvSpPr>
          <p:nvPr/>
        </p:nvSpPr>
        <p:spPr bwMode="auto">
          <a:xfrm>
            <a:off x="2667000" y="3276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56" name="Oval 28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4157" name="AutoShape 29"/>
          <p:cNvCxnSpPr>
            <a:cxnSpLocks noChangeShapeType="1"/>
            <a:stCxn id="304137" idx="1"/>
            <a:endCxn id="304135" idx="0"/>
          </p:cNvCxnSpPr>
          <p:nvPr/>
        </p:nvCxnSpPr>
        <p:spPr bwMode="auto">
          <a:xfrm rot="5400000" flipH="1">
            <a:off x="3434557" y="3501231"/>
            <a:ext cx="160338" cy="15525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04158" name="AutoShape 30"/>
          <p:cNvCxnSpPr>
            <a:cxnSpLocks noChangeShapeType="1"/>
            <a:stCxn id="304141" idx="2"/>
            <a:endCxn id="304137" idx="5"/>
          </p:cNvCxnSpPr>
          <p:nvPr/>
        </p:nvCxnSpPr>
        <p:spPr bwMode="auto">
          <a:xfrm rot="16200000" flipV="1">
            <a:off x="4798220" y="4710906"/>
            <a:ext cx="1522412" cy="1692275"/>
          </a:xfrm>
          <a:prstGeom prst="curvedConnector3">
            <a:avLst>
              <a:gd name="adj1" fmla="val -1501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4419600" y="4495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60" name="Rectangle 32"/>
          <p:cNvSpPr>
            <a:spLocks noChangeArrowheads="1"/>
          </p:cNvSpPr>
          <p:nvPr/>
        </p:nvSpPr>
        <p:spPr bwMode="auto">
          <a:xfrm>
            <a:off x="3276600" y="3276600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Not conservative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Conservation</a:t>
            </a:r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b="1">
                <a:solidFill>
                  <a:srgbClr val="FF9900"/>
                </a:solidFill>
              </a:rPr>
              <a:t>Conservation</a:t>
            </a:r>
            <a:r>
              <a:rPr lang="en-US" sz="2800" b="1"/>
              <a:t>: the total number of tokens in the net is constant</a:t>
            </a:r>
            <a:endParaRPr lang="en-US" b="1"/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2439988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2439988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2354263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2354263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4203700" y="42672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6107113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Oval 10"/>
          <p:cNvSpPr>
            <a:spLocks noChangeArrowheads="1"/>
          </p:cNvSpPr>
          <p:nvPr/>
        </p:nvSpPr>
        <p:spPr bwMode="auto">
          <a:xfrm>
            <a:off x="6107113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6021388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6021388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2333" name="AutoShape 13"/>
          <p:cNvCxnSpPr>
            <a:cxnSpLocks noChangeShapeType="1"/>
            <a:stCxn id="312327" idx="2"/>
            <a:endCxn id="312324" idx="0"/>
          </p:cNvCxnSpPr>
          <p:nvPr/>
        </p:nvCxnSpPr>
        <p:spPr bwMode="auto">
          <a:xfrm rot="5400000" flipH="1" flipV="1">
            <a:off x="1104107" y="46823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12334" name="AutoShape 14"/>
          <p:cNvCxnSpPr>
            <a:cxnSpLocks noChangeShapeType="1"/>
            <a:stCxn id="312332" idx="2"/>
            <a:endCxn id="312329" idx="0"/>
          </p:cNvCxnSpPr>
          <p:nvPr/>
        </p:nvCxnSpPr>
        <p:spPr bwMode="auto">
          <a:xfrm rot="5400000" flipH="1" flipV="1">
            <a:off x="4771232" y="46823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12335" name="AutoShape 15"/>
          <p:cNvCxnSpPr>
            <a:cxnSpLocks noChangeShapeType="1"/>
            <a:stCxn id="312326" idx="2"/>
            <a:endCxn id="312325" idx="0"/>
          </p:cNvCxnSpPr>
          <p:nvPr/>
        </p:nvCxnSpPr>
        <p:spPr bwMode="auto">
          <a:xfrm rot="5400000">
            <a:off x="2517775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36" name="AutoShape 16"/>
          <p:cNvCxnSpPr>
            <a:cxnSpLocks noChangeShapeType="1"/>
            <a:stCxn id="312325" idx="4"/>
            <a:endCxn id="312327" idx="0"/>
          </p:cNvCxnSpPr>
          <p:nvPr/>
        </p:nvCxnSpPr>
        <p:spPr bwMode="auto">
          <a:xfrm rot="5400000">
            <a:off x="2473325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37" name="AutoShape 17"/>
          <p:cNvCxnSpPr>
            <a:cxnSpLocks noChangeShapeType="1"/>
            <a:stCxn id="312324" idx="4"/>
            <a:endCxn id="312326" idx="0"/>
          </p:cNvCxnSpPr>
          <p:nvPr/>
        </p:nvCxnSpPr>
        <p:spPr bwMode="auto">
          <a:xfrm rot="5400000">
            <a:off x="2473325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38" name="AutoShape 18"/>
          <p:cNvCxnSpPr>
            <a:cxnSpLocks noChangeShapeType="1"/>
            <a:stCxn id="312329" idx="4"/>
            <a:endCxn id="312331" idx="0"/>
          </p:cNvCxnSpPr>
          <p:nvPr/>
        </p:nvCxnSpPr>
        <p:spPr bwMode="auto">
          <a:xfrm rot="5400000">
            <a:off x="6140450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39" name="AutoShape 19"/>
          <p:cNvCxnSpPr>
            <a:cxnSpLocks noChangeShapeType="1"/>
            <a:stCxn id="312331" idx="2"/>
            <a:endCxn id="312330" idx="0"/>
          </p:cNvCxnSpPr>
          <p:nvPr/>
        </p:nvCxnSpPr>
        <p:spPr bwMode="auto">
          <a:xfrm rot="5400000">
            <a:off x="6184900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40" name="AutoShape 20"/>
          <p:cNvCxnSpPr>
            <a:cxnSpLocks noChangeShapeType="1"/>
            <a:stCxn id="312330" idx="4"/>
            <a:endCxn id="312332" idx="0"/>
          </p:cNvCxnSpPr>
          <p:nvPr/>
        </p:nvCxnSpPr>
        <p:spPr bwMode="auto">
          <a:xfrm rot="5400000">
            <a:off x="6140450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41" name="AutoShape 21"/>
          <p:cNvCxnSpPr>
            <a:cxnSpLocks noChangeShapeType="1"/>
            <a:stCxn id="312328" idx="7"/>
            <a:endCxn id="312331" idx="0"/>
          </p:cNvCxnSpPr>
          <p:nvPr/>
        </p:nvCxnSpPr>
        <p:spPr bwMode="auto">
          <a:xfrm rot="16200000">
            <a:off x="5479257" y="3431381"/>
            <a:ext cx="160338" cy="16922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42" name="AutoShape 22"/>
          <p:cNvCxnSpPr>
            <a:cxnSpLocks noChangeShapeType="1"/>
            <a:stCxn id="312328" idx="3"/>
            <a:endCxn id="312327" idx="2"/>
          </p:cNvCxnSpPr>
          <p:nvPr/>
        </p:nvCxnSpPr>
        <p:spPr bwMode="auto">
          <a:xfrm rot="5400000">
            <a:off x="2753520" y="4780756"/>
            <a:ext cx="1522412" cy="1552575"/>
          </a:xfrm>
          <a:prstGeom prst="curvedConnector3">
            <a:avLst>
              <a:gd name="adj1" fmla="val 115014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12343" name="Oval 23"/>
          <p:cNvSpPr>
            <a:spLocks noChangeArrowheads="1"/>
          </p:cNvSpPr>
          <p:nvPr/>
        </p:nvSpPr>
        <p:spPr bwMode="auto">
          <a:xfrm>
            <a:off x="2667000" y="51054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Oval 24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2345" name="AutoShape 25"/>
          <p:cNvCxnSpPr>
            <a:cxnSpLocks noChangeShapeType="1"/>
            <a:stCxn id="312328" idx="1"/>
            <a:endCxn id="312326" idx="0"/>
          </p:cNvCxnSpPr>
          <p:nvPr/>
        </p:nvCxnSpPr>
        <p:spPr bwMode="auto">
          <a:xfrm rot="5400000" flipH="1">
            <a:off x="3434557" y="3501231"/>
            <a:ext cx="160338" cy="15525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12346" name="AutoShape 26"/>
          <p:cNvCxnSpPr>
            <a:cxnSpLocks noChangeShapeType="1"/>
            <a:stCxn id="312332" idx="2"/>
            <a:endCxn id="312328" idx="5"/>
          </p:cNvCxnSpPr>
          <p:nvPr/>
        </p:nvCxnSpPr>
        <p:spPr bwMode="auto">
          <a:xfrm rot="16200000" flipV="1">
            <a:off x="4798220" y="4710906"/>
            <a:ext cx="1522412" cy="1692275"/>
          </a:xfrm>
          <a:prstGeom prst="curvedConnector3">
            <a:avLst>
              <a:gd name="adj1" fmla="val -1501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312348" name="Rectangle 28"/>
          <p:cNvSpPr>
            <a:spLocks noChangeArrowheads="1"/>
          </p:cNvSpPr>
          <p:nvPr/>
        </p:nvSpPr>
        <p:spPr bwMode="auto">
          <a:xfrm>
            <a:off x="3276600" y="3276600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Not conservative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Conservation</a:t>
            </a:r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b="1">
                <a:solidFill>
                  <a:srgbClr val="FF9900"/>
                </a:solidFill>
              </a:rPr>
              <a:t>Conservation</a:t>
            </a:r>
            <a:r>
              <a:rPr lang="en-US" sz="2800" b="1"/>
              <a:t>: the total number of tokens in the net is constant</a:t>
            </a:r>
            <a:endParaRPr lang="en-US" b="1"/>
          </a:p>
        </p:txBody>
      </p:sp>
      <p:sp>
        <p:nvSpPr>
          <p:cNvPr id="332804" name="Oval 4"/>
          <p:cNvSpPr>
            <a:spLocks noChangeArrowheads="1"/>
          </p:cNvSpPr>
          <p:nvPr/>
        </p:nvSpPr>
        <p:spPr bwMode="auto">
          <a:xfrm>
            <a:off x="2439988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5" name="Oval 5"/>
          <p:cNvSpPr>
            <a:spLocks noChangeArrowheads="1"/>
          </p:cNvSpPr>
          <p:nvPr/>
        </p:nvSpPr>
        <p:spPr bwMode="auto">
          <a:xfrm>
            <a:off x="2439988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2354263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2354263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Oval 8"/>
          <p:cNvSpPr>
            <a:spLocks noChangeArrowheads="1"/>
          </p:cNvSpPr>
          <p:nvPr/>
        </p:nvSpPr>
        <p:spPr bwMode="auto">
          <a:xfrm>
            <a:off x="4203700" y="42672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9" name="Oval 9"/>
          <p:cNvSpPr>
            <a:spLocks noChangeArrowheads="1"/>
          </p:cNvSpPr>
          <p:nvPr/>
        </p:nvSpPr>
        <p:spPr bwMode="auto">
          <a:xfrm>
            <a:off x="6107113" y="3048000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Oval 10"/>
          <p:cNvSpPr>
            <a:spLocks noChangeArrowheads="1"/>
          </p:cNvSpPr>
          <p:nvPr/>
        </p:nvSpPr>
        <p:spPr bwMode="auto">
          <a:xfrm>
            <a:off x="6107113" y="4903788"/>
            <a:ext cx="596900" cy="619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6021388" y="4197350"/>
            <a:ext cx="768350" cy="265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Rectangle 12"/>
          <p:cNvSpPr>
            <a:spLocks noChangeArrowheads="1"/>
          </p:cNvSpPr>
          <p:nvPr/>
        </p:nvSpPr>
        <p:spPr bwMode="auto">
          <a:xfrm>
            <a:off x="6021388" y="6053138"/>
            <a:ext cx="768350" cy="265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2813" name="AutoShape 13"/>
          <p:cNvCxnSpPr>
            <a:cxnSpLocks noChangeShapeType="1"/>
            <a:stCxn id="332807" idx="2"/>
            <a:endCxn id="332804" idx="0"/>
          </p:cNvCxnSpPr>
          <p:nvPr/>
        </p:nvCxnSpPr>
        <p:spPr bwMode="auto">
          <a:xfrm rot="5400000" flipH="1" flipV="1">
            <a:off x="1104107" y="4682331"/>
            <a:ext cx="3270250" cy="1587"/>
          </a:xfrm>
          <a:prstGeom prst="curvedConnector5">
            <a:avLst>
              <a:gd name="adj1" fmla="val -6991"/>
              <a:gd name="adj2" fmla="val -7490000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32814" name="AutoShape 14"/>
          <p:cNvCxnSpPr>
            <a:cxnSpLocks noChangeShapeType="1"/>
            <a:stCxn id="332812" idx="2"/>
            <a:endCxn id="332809" idx="0"/>
          </p:cNvCxnSpPr>
          <p:nvPr/>
        </p:nvCxnSpPr>
        <p:spPr bwMode="auto">
          <a:xfrm rot="5400000" flipH="1" flipV="1">
            <a:off x="4771232" y="4682331"/>
            <a:ext cx="3270250" cy="1587"/>
          </a:xfrm>
          <a:prstGeom prst="curvedConnector5">
            <a:avLst>
              <a:gd name="adj1" fmla="val -6991"/>
              <a:gd name="adj2" fmla="val 74299995"/>
              <a:gd name="adj3" fmla="val 106991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332815" name="AutoShape 15"/>
          <p:cNvCxnSpPr>
            <a:cxnSpLocks noChangeShapeType="1"/>
            <a:stCxn id="332806" idx="2"/>
            <a:endCxn id="332805" idx="0"/>
          </p:cNvCxnSpPr>
          <p:nvPr/>
        </p:nvCxnSpPr>
        <p:spPr bwMode="auto">
          <a:xfrm rot="5400000">
            <a:off x="2517775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16" name="AutoShape 16"/>
          <p:cNvCxnSpPr>
            <a:cxnSpLocks noChangeShapeType="1"/>
            <a:stCxn id="332805" idx="4"/>
            <a:endCxn id="332807" idx="0"/>
          </p:cNvCxnSpPr>
          <p:nvPr/>
        </p:nvCxnSpPr>
        <p:spPr bwMode="auto">
          <a:xfrm rot="5400000">
            <a:off x="2473325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17" name="AutoShape 17"/>
          <p:cNvCxnSpPr>
            <a:cxnSpLocks noChangeShapeType="1"/>
            <a:stCxn id="332804" idx="4"/>
            <a:endCxn id="332806" idx="0"/>
          </p:cNvCxnSpPr>
          <p:nvPr/>
        </p:nvCxnSpPr>
        <p:spPr bwMode="auto">
          <a:xfrm rot="5400000">
            <a:off x="2473325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18" name="AutoShape 18"/>
          <p:cNvCxnSpPr>
            <a:cxnSpLocks noChangeShapeType="1"/>
            <a:stCxn id="332809" idx="4"/>
            <a:endCxn id="332811" idx="0"/>
          </p:cNvCxnSpPr>
          <p:nvPr/>
        </p:nvCxnSpPr>
        <p:spPr bwMode="auto">
          <a:xfrm rot="5400000">
            <a:off x="6140450" y="3932238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19" name="AutoShape 19"/>
          <p:cNvCxnSpPr>
            <a:cxnSpLocks noChangeShapeType="1"/>
            <a:stCxn id="332811" idx="2"/>
            <a:endCxn id="332810" idx="0"/>
          </p:cNvCxnSpPr>
          <p:nvPr/>
        </p:nvCxnSpPr>
        <p:spPr bwMode="auto">
          <a:xfrm rot="5400000">
            <a:off x="6184900" y="4683126"/>
            <a:ext cx="4413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20" name="AutoShape 20"/>
          <p:cNvCxnSpPr>
            <a:cxnSpLocks noChangeShapeType="1"/>
            <a:stCxn id="332810" idx="4"/>
            <a:endCxn id="332812" idx="0"/>
          </p:cNvCxnSpPr>
          <p:nvPr/>
        </p:nvCxnSpPr>
        <p:spPr bwMode="auto">
          <a:xfrm rot="5400000">
            <a:off x="6140450" y="5788026"/>
            <a:ext cx="5302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21" name="AutoShape 21"/>
          <p:cNvCxnSpPr>
            <a:cxnSpLocks noChangeShapeType="1"/>
            <a:stCxn id="332808" idx="7"/>
            <a:endCxn id="332811" idx="0"/>
          </p:cNvCxnSpPr>
          <p:nvPr/>
        </p:nvCxnSpPr>
        <p:spPr bwMode="auto">
          <a:xfrm rot="16200000">
            <a:off x="5479257" y="3431381"/>
            <a:ext cx="160338" cy="16922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22" name="AutoShape 22"/>
          <p:cNvCxnSpPr>
            <a:cxnSpLocks noChangeShapeType="1"/>
            <a:stCxn id="332808" idx="3"/>
            <a:endCxn id="332807" idx="2"/>
          </p:cNvCxnSpPr>
          <p:nvPr/>
        </p:nvCxnSpPr>
        <p:spPr bwMode="auto">
          <a:xfrm rot="5400000">
            <a:off x="2753520" y="4780756"/>
            <a:ext cx="1522412" cy="1552575"/>
          </a:xfrm>
          <a:prstGeom prst="curvedConnector3">
            <a:avLst>
              <a:gd name="adj1" fmla="val 115014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32823" name="Oval 23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24" name="Oval 24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2825" name="AutoShape 25"/>
          <p:cNvCxnSpPr>
            <a:cxnSpLocks noChangeShapeType="1"/>
            <a:stCxn id="332808" idx="1"/>
            <a:endCxn id="332806" idx="0"/>
          </p:cNvCxnSpPr>
          <p:nvPr/>
        </p:nvCxnSpPr>
        <p:spPr bwMode="auto">
          <a:xfrm rot="5400000" flipH="1">
            <a:off x="3434557" y="3501231"/>
            <a:ext cx="160338" cy="1552575"/>
          </a:xfrm>
          <a:prstGeom prst="curvedConnector3">
            <a:avLst>
              <a:gd name="adj1" fmla="val 24257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332826" name="AutoShape 26"/>
          <p:cNvCxnSpPr>
            <a:cxnSpLocks noChangeShapeType="1"/>
            <a:stCxn id="332812" idx="2"/>
            <a:endCxn id="332808" idx="5"/>
          </p:cNvCxnSpPr>
          <p:nvPr/>
        </p:nvCxnSpPr>
        <p:spPr bwMode="auto">
          <a:xfrm rot="16200000" flipV="1">
            <a:off x="4798220" y="4710906"/>
            <a:ext cx="1522412" cy="1692275"/>
          </a:xfrm>
          <a:prstGeom prst="curvedConnector3">
            <a:avLst>
              <a:gd name="adj1" fmla="val -15014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332827" name="Rectangle 27"/>
          <p:cNvSpPr>
            <a:spLocks noChangeArrowheads="1"/>
          </p:cNvSpPr>
          <p:nvPr/>
        </p:nvSpPr>
        <p:spPr bwMode="auto">
          <a:xfrm>
            <a:off x="3276600" y="327660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Conservative</a:t>
            </a: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2803525" y="44608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2</a:t>
            </a: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2</a:t>
            </a:r>
            <a:endParaRPr lang="en-US"/>
          </a:p>
        </p:txBody>
      </p:sp>
      <p:sp>
        <p:nvSpPr>
          <p:cNvPr id="332830" name="Oval 30"/>
          <p:cNvSpPr>
            <a:spLocks noChangeArrowheads="1"/>
          </p:cNvSpPr>
          <p:nvPr/>
        </p:nvSpPr>
        <p:spPr bwMode="auto">
          <a:xfrm>
            <a:off x="2667000" y="5257800"/>
            <a:ext cx="152400" cy="1524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Analysis techniques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Structural analysis techniques</a:t>
            </a:r>
          </a:p>
          <a:p>
            <a:pPr lvl="1"/>
            <a:r>
              <a:rPr lang="en-US" sz="2400" b="1"/>
              <a:t>Incidence matrix</a:t>
            </a:r>
          </a:p>
          <a:p>
            <a:pPr lvl="1"/>
            <a:r>
              <a:rPr lang="en-US" sz="2400" b="1"/>
              <a:t>T- and P- Invariants</a:t>
            </a:r>
          </a:p>
          <a:p>
            <a:r>
              <a:rPr lang="en-US" sz="2800" b="1"/>
              <a:t>State Space Analysis techniques</a:t>
            </a:r>
          </a:p>
          <a:p>
            <a:pPr lvl="1"/>
            <a:r>
              <a:rPr lang="en-US" sz="2400" b="1"/>
              <a:t>Coverability Tree</a:t>
            </a:r>
          </a:p>
          <a:p>
            <a:pPr lvl="1"/>
            <a:r>
              <a:rPr lang="en-US" sz="2400" b="1"/>
              <a:t>Reachability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Incidence Matrix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686800" cy="20574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Necessary condition for marking M to be reachable from initial marking M</a:t>
            </a:r>
            <a:r>
              <a:rPr lang="en-US" sz="2800" b="1" baseline="-25000"/>
              <a:t>0</a:t>
            </a:r>
            <a:r>
              <a:rPr lang="en-US" sz="2800" b="1"/>
              <a:t>:</a:t>
            </a:r>
          </a:p>
          <a:p>
            <a:pPr>
              <a:buFontTx/>
              <a:buNone/>
            </a:pPr>
            <a:r>
              <a:rPr lang="en-US" sz="2800" b="1"/>
              <a:t>	there exists </a:t>
            </a:r>
            <a:r>
              <a:rPr lang="en-US" sz="2800" b="1">
                <a:solidFill>
                  <a:srgbClr val="FF9900"/>
                </a:solidFill>
              </a:rPr>
              <a:t>firing vector</a:t>
            </a:r>
            <a:r>
              <a:rPr lang="en-US" sz="2800" b="1"/>
              <a:t> v s.t.:</a:t>
            </a:r>
          </a:p>
          <a:p>
            <a:pPr>
              <a:buFontTx/>
              <a:buNone/>
            </a:pPr>
            <a:r>
              <a:rPr lang="en-US" sz="2800" b="1"/>
              <a:t>		M = M</a:t>
            </a:r>
            <a:r>
              <a:rPr lang="en-US" sz="2800" b="1" baseline="-25000"/>
              <a:t>0</a:t>
            </a:r>
            <a:r>
              <a:rPr lang="en-US" sz="2800" b="1"/>
              <a:t> + A v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311150" y="2216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520950" y="2216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3122613" y="25908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816350" y="2749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539750" y="244475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4730750" y="2216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V="1">
            <a:off x="4038600" y="25908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816350" y="1606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 flipV="1">
            <a:off x="4038600" y="1981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3124200" y="1981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1606550" y="22161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1828800" y="2514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914400" y="2514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441325" y="1660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2574925" y="1660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708525" y="1660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1508125" y="1660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3336925" y="1279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3260725" y="3032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grpSp>
        <p:nvGrpSpPr>
          <p:cNvPr id="71707" name="Group 27"/>
          <p:cNvGrpSpPr>
            <a:grpSpLocks/>
          </p:cNvGrpSpPr>
          <p:nvPr/>
        </p:nvGrpSpPr>
        <p:grpSpPr bwMode="auto">
          <a:xfrm>
            <a:off x="4937125" y="3062288"/>
            <a:ext cx="2921000" cy="1373187"/>
            <a:chOff x="3110" y="1929"/>
            <a:chExt cx="1840" cy="865"/>
          </a:xfrm>
        </p:grpSpPr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3110" y="2217"/>
              <a:ext cx="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A=</a:t>
              </a: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495" y="1929"/>
              <a:ext cx="145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-1	0	0</a:t>
              </a:r>
            </a:p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	1	-1</a:t>
              </a:r>
            </a:p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	-1	1</a:t>
              </a:r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3504" y="1968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4896" y="1968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5470525" y="2498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384925" y="2498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7299325" y="2498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79089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7908925" y="3413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7908925" y="38703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36000"/>
          </a:blip>
          <a:srcRect l="2831" r="943" b="21545"/>
          <a:stretch>
            <a:fillRect/>
          </a:stretch>
        </p:blipFill>
        <p:spPr>
          <a:xfrm>
            <a:off x="1295400" y="228600"/>
            <a:ext cx="6781800" cy="2690813"/>
          </a:xfrm>
          <a:noFill/>
          <a:ln w="12700" cap="flat">
            <a:solidFill>
              <a:srgbClr val="CC0000"/>
            </a:solidFill>
            <a:headEnd type="none" w="sm" len="sm"/>
            <a:tailEnd type="none" w="sm" len="sm"/>
          </a:ln>
        </p:spPr>
      </p:pic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1143000" y="2590800"/>
            <a:ext cx="6705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Petri net, unmarked and marked. </a:t>
            </a:r>
            <a:endParaRPr lang="en-US" sz="2800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228600" y="3200400"/>
            <a:ext cx="8686800" cy="677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6000"/>
              </a:lnSpc>
              <a:spcBef>
                <a:spcPct val="50000"/>
              </a:spcBef>
            </a:pPr>
            <a:r>
              <a:rPr lang="en-US"/>
              <a:t>mappings can be described in matrix form as follows: </a:t>
            </a:r>
            <a:endParaRPr lang="en-US" baseline="0">
              <a:latin typeface="Times New Roman" pitchFamily="18" charset="0"/>
            </a:endParaRPr>
          </a:p>
        </p:txBody>
      </p:sp>
      <p:pic>
        <p:nvPicPr>
          <p:cNvPr id="544780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>
          <a:xfrm>
            <a:off x="838200" y="3886200"/>
            <a:ext cx="7010400" cy="2360613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D1E-D255-4855-A654-698A332581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State equations</a:t>
            </a:r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311150" y="2063750"/>
            <a:ext cx="5016500" cy="1882775"/>
            <a:chOff x="196" y="1300"/>
            <a:chExt cx="3160" cy="1186"/>
          </a:xfrm>
        </p:grpSpPr>
        <p:sp>
          <p:nvSpPr>
            <p:cNvPr id="72707" name="Oval 3"/>
            <p:cNvSpPr>
              <a:spLocks noChangeArrowheads="1"/>
            </p:cNvSpPr>
            <p:nvPr/>
          </p:nvSpPr>
          <p:spPr bwMode="auto">
            <a:xfrm>
              <a:off x="196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8" name="Oval 4"/>
            <p:cNvSpPr>
              <a:spLocks noChangeArrowheads="1"/>
            </p:cNvSpPr>
            <p:nvPr/>
          </p:nvSpPr>
          <p:spPr bwMode="auto">
            <a:xfrm>
              <a:off x="1588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>
              <a:off x="1967" y="1920"/>
              <a:ext cx="433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404" y="2020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Oval 7"/>
            <p:cNvSpPr>
              <a:spLocks noChangeArrowheads="1"/>
            </p:cNvSpPr>
            <p:nvPr/>
          </p:nvSpPr>
          <p:spPr bwMode="auto">
            <a:xfrm>
              <a:off x="340" y="1828"/>
              <a:ext cx="88" cy="8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8"/>
            <p:cNvSpPr>
              <a:spLocks noChangeArrowheads="1"/>
            </p:cNvSpPr>
            <p:nvPr/>
          </p:nvSpPr>
          <p:spPr bwMode="auto">
            <a:xfrm>
              <a:off x="2980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 flipV="1">
              <a:off x="2544" y="1920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2404" y="1300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 flipH="1" flipV="1">
              <a:off x="2544" y="1536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Line 12"/>
            <p:cNvSpPr>
              <a:spLocks noChangeShapeType="1"/>
            </p:cNvSpPr>
            <p:nvPr/>
          </p:nvSpPr>
          <p:spPr bwMode="auto">
            <a:xfrm flipH="1">
              <a:off x="1968" y="1536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1012" y="1684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>
              <a:off x="1152" y="187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576" y="187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278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p1</a:t>
              </a:r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1622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p2</a:t>
              </a:r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2966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p3</a:t>
              </a:r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950" y="133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t1</a:t>
              </a:r>
            </a:p>
          </p:txBody>
        </p:sp>
        <p:sp>
          <p:nvSpPr>
            <p:cNvPr id="72724" name="Rectangle 20"/>
            <p:cNvSpPr>
              <a:spLocks noChangeArrowheads="1"/>
            </p:cNvSpPr>
            <p:nvPr/>
          </p:nvSpPr>
          <p:spPr bwMode="auto">
            <a:xfrm>
              <a:off x="2054" y="219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t3</a:t>
              </a:r>
            </a:p>
          </p:txBody>
        </p:sp>
      </p:grp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5851525" y="2147888"/>
            <a:ext cx="2921000" cy="1373187"/>
            <a:chOff x="3686" y="1353"/>
            <a:chExt cx="1840" cy="865"/>
          </a:xfrm>
        </p:grpSpPr>
        <p:sp>
          <p:nvSpPr>
            <p:cNvPr id="72726" name="Rectangle 22"/>
            <p:cNvSpPr>
              <a:spLocks noChangeArrowheads="1"/>
            </p:cNvSpPr>
            <p:nvPr/>
          </p:nvSpPr>
          <p:spPr bwMode="auto">
            <a:xfrm>
              <a:off x="3686" y="1641"/>
              <a:ext cx="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A=</a:t>
              </a:r>
            </a:p>
          </p:txBody>
        </p:sp>
        <p:sp>
          <p:nvSpPr>
            <p:cNvPr id="72727" name="Rectangle 23"/>
            <p:cNvSpPr>
              <a:spLocks noChangeArrowheads="1"/>
            </p:cNvSpPr>
            <p:nvPr/>
          </p:nvSpPr>
          <p:spPr bwMode="auto">
            <a:xfrm>
              <a:off x="4071" y="1353"/>
              <a:ext cx="145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-1	0	0</a:t>
              </a:r>
            </a:p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	1	-1</a:t>
              </a:r>
            </a:p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	-1	1</a:t>
              </a:r>
            </a:p>
          </p:txBody>
        </p:sp>
        <p:sp>
          <p:nvSpPr>
            <p:cNvPr id="72728" name="Line 24"/>
            <p:cNvSpPr>
              <a:spLocks noChangeShapeType="1"/>
            </p:cNvSpPr>
            <p:nvPr/>
          </p:nvSpPr>
          <p:spPr bwMode="auto">
            <a:xfrm>
              <a:off x="4080" y="1392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>
              <a:off x="5472" y="1392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16002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E.g. reachability of M =|</a:t>
            </a:r>
            <a:r>
              <a:rPr lang="en-US" sz="2800" b="1">
                <a:solidFill>
                  <a:srgbClr val="800000"/>
                </a:solidFill>
              </a:rPr>
              <a:t>0 0 1</a:t>
            </a:r>
            <a:r>
              <a:rPr lang="en-US" sz="2800" b="1"/>
              <a:t>|</a:t>
            </a:r>
            <a:r>
              <a:rPr lang="en-US" sz="2800" b="1" baseline="30000"/>
              <a:t>T</a:t>
            </a:r>
            <a:r>
              <a:rPr lang="en-US" sz="2800" b="1"/>
              <a:t> from M</a:t>
            </a:r>
            <a:r>
              <a:rPr lang="en-US" sz="2800" b="1" baseline="-25000"/>
              <a:t>0</a:t>
            </a:r>
            <a:r>
              <a:rPr lang="en-US" sz="2800" b="1"/>
              <a:t> = |</a:t>
            </a:r>
            <a:r>
              <a:rPr lang="en-US" sz="2800" b="1">
                <a:solidFill>
                  <a:schemeClr val="accent2"/>
                </a:solidFill>
              </a:rPr>
              <a:t>1 0  0</a:t>
            </a:r>
            <a:r>
              <a:rPr lang="en-US" sz="2800" b="1"/>
              <a:t>|</a:t>
            </a:r>
            <a:r>
              <a:rPr lang="en-US" sz="2800" b="1" baseline="30000"/>
              <a:t>T</a:t>
            </a:r>
            <a:r>
              <a:rPr lang="en-US" b="1"/>
              <a:t> 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3336925" y="1889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grpSp>
        <p:nvGrpSpPr>
          <p:cNvPr id="72749" name="Group 45"/>
          <p:cNvGrpSpPr>
            <a:grpSpLocks/>
          </p:cNvGrpSpPr>
          <p:nvPr/>
        </p:nvGrpSpPr>
        <p:grpSpPr bwMode="auto">
          <a:xfrm>
            <a:off x="3124200" y="4357688"/>
            <a:ext cx="5029200" cy="1373187"/>
            <a:chOff x="1968" y="2745"/>
            <a:chExt cx="3168" cy="865"/>
          </a:xfrm>
        </p:grpSpPr>
        <p:sp>
          <p:nvSpPr>
            <p:cNvPr id="72734" name="Line 30"/>
            <p:cNvSpPr>
              <a:spLocks noChangeShapeType="1"/>
            </p:cNvSpPr>
            <p:nvPr/>
          </p:nvSpPr>
          <p:spPr bwMode="auto">
            <a:xfrm>
              <a:off x="2976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Rectangle 31"/>
            <p:cNvSpPr>
              <a:spLocks noChangeArrowheads="1"/>
            </p:cNvSpPr>
            <p:nvPr/>
          </p:nvSpPr>
          <p:spPr bwMode="auto">
            <a:xfrm>
              <a:off x="2679" y="2745"/>
              <a:ext cx="22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  <a:p>
              <a:r>
                <a:rPr lang="en-US" sz="2800" b="1" baseline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  <a:p>
              <a:r>
                <a:rPr lang="en-US" sz="2800" b="1" baseline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72736" name="Line 32"/>
            <p:cNvSpPr>
              <a:spLocks noChangeShapeType="1"/>
            </p:cNvSpPr>
            <p:nvPr/>
          </p:nvSpPr>
          <p:spPr bwMode="auto">
            <a:xfrm>
              <a:off x="2640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Rectangle 33"/>
            <p:cNvSpPr>
              <a:spLocks noChangeArrowheads="1"/>
            </p:cNvSpPr>
            <p:nvPr/>
          </p:nvSpPr>
          <p:spPr bwMode="auto">
            <a:xfrm>
              <a:off x="3014" y="3014"/>
              <a:ext cx="2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grpSp>
          <p:nvGrpSpPr>
            <p:cNvPr id="72741" name="Group 37"/>
            <p:cNvGrpSpPr>
              <a:grpSpLocks/>
            </p:cNvGrpSpPr>
            <p:nvPr/>
          </p:nvGrpSpPr>
          <p:grpSpPr bwMode="auto">
            <a:xfrm>
              <a:off x="3255" y="2745"/>
              <a:ext cx="1455" cy="865"/>
              <a:chOff x="3255" y="2745"/>
              <a:chExt cx="1455" cy="865"/>
            </a:xfrm>
          </p:grpSpPr>
          <p:sp>
            <p:nvSpPr>
              <p:cNvPr id="72738" name="Rectangle 34"/>
              <p:cNvSpPr>
                <a:spLocks noChangeArrowheads="1"/>
              </p:cNvSpPr>
              <p:nvPr/>
            </p:nvSpPr>
            <p:spPr bwMode="auto">
              <a:xfrm>
                <a:off x="3255" y="2745"/>
                <a:ext cx="1455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800" b="1" baseline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	0	0</a:t>
                </a:r>
              </a:p>
              <a:p>
                <a:r>
                  <a:rPr lang="en-US" sz="2800" b="1" baseline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	1	-1</a:t>
                </a:r>
              </a:p>
              <a:p>
                <a:r>
                  <a:rPr lang="en-US" sz="2800" b="1" baseline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	-1	1</a:t>
                </a:r>
              </a:p>
            </p:txBody>
          </p:sp>
          <p:sp>
            <p:nvSpPr>
              <p:cNvPr id="72739" name="Line 35"/>
              <p:cNvSpPr>
                <a:spLocks noChangeShapeType="1"/>
              </p:cNvSpPr>
              <p:nvPr/>
            </p:nvSpPr>
            <p:spPr bwMode="auto">
              <a:xfrm>
                <a:off x="3264" y="2784"/>
                <a:ext cx="0" cy="7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0" name="Line 36"/>
              <p:cNvSpPr>
                <a:spLocks noChangeShapeType="1"/>
              </p:cNvSpPr>
              <p:nvPr/>
            </p:nvSpPr>
            <p:spPr bwMode="auto">
              <a:xfrm>
                <a:off x="4656" y="2784"/>
                <a:ext cx="0" cy="7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42" name="Line 38"/>
            <p:cNvSpPr>
              <a:spLocks noChangeShapeType="1"/>
            </p:cNvSpPr>
            <p:nvPr/>
          </p:nvSpPr>
          <p:spPr bwMode="auto">
            <a:xfrm>
              <a:off x="2304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3" name="Rectangle 39"/>
            <p:cNvSpPr>
              <a:spLocks noChangeArrowheads="1"/>
            </p:cNvSpPr>
            <p:nvPr/>
          </p:nvSpPr>
          <p:spPr bwMode="auto">
            <a:xfrm>
              <a:off x="2007" y="2745"/>
              <a:ext cx="22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  <a:p>
              <a:r>
                <a:rPr lang="en-US" sz="2800" b="1" baseline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  <a:p>
              <a:r>
                <a:rPr lang="en-US" sz="2800" b="1" baseline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sz="28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44" name="Line 40"/>
            <p:cNvSpPr>
              <a:spLocks noChangeShapeType="1"/>
            </p:cNvSpPr>
            <p:nvPr/>
          </p:nvSpPr>
          <p:spPr bwMode="auto">
            <a:xfrm>
              <a:off x="1968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Rectangle 41"/>
            <p:cNvSpPr>
              <a:spLocks noChangeArrowheads="1"/>
            </p:cNvSpPr>
            <p:nvPr/>
          </p:nvSpPr>
          <p:spPr bwMode="auto">
            <a:xfrm>
              <a:off x="2342" y="3014"/>
              <a:ext cx="2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  <p:sp>
          <p:nvSpPr>
            <p:cNvPr id="72746" name="Line 42"/>
            <p:cNvSpPr>
              <a:spLocks noChangeShapeType="1"/>
            </p:cNvSpPr>
            <p:nvPr/>
          </p:nvSpPr>
          <p:spPr bwMode="auto">
            <a:xfrm>
              <a:off x="5136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Rectangle 43"/>
            <p:cNvSpPr>
              <a:spLocks noChangeArrowheads="1"/>
            </p:cNvSpPr>
            <p:nvPr/>
          </p:nvSpPr>
          <p:spPr bwMode="auto">
            <a:xfrm>
              <a:off x="4839" y="2745"/>
              <a:ext cx="22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72748" name="Line 44"/>
            <p:cNvSpPr>
              <a:spLocks noChangeShapeType="1"/>
            </p:cNvSpPr>
            <p:nvPr/>
          </p:nvSpPr>
          <p:spPr bwMode="auto">
            <a:xfrm>
              <a:off x="4800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54" name="Group 50"/>
          <p:cNvGrpSpPr>
            <a:grpSpLocks/>
          </p:cNvGrpSpPr>
          <p:nvPr/>
        </p:nvGrpSpPr>
        <p:grpSpPr bwMode="auto">
          <a:xfrm>
            <a:off x="288925" y="4357688"/>
            <a:ext cx="1387475" cy="1373187"/>
            <a:chOff x="182" y="2745"/>
            <a:chExt cx="874" cy="865"/>
          </a:xfrm>
        </p:grpSpPr>
        <p:sp>
          <p:nvSpPr>
            <p:cNvPr id="72750" name="Rectangle 46"/>
            <p:cNvSpPr>
              <a:spLocks noChangeArrowheads="1"/>
            </p:cNvSpPr>
            <p:nvPr/>
          </p:nvSpPr>
          <p:spPr bwMode="auto">
            <a:xfrm>
              <a:off x="182" y="3033"/>
              <a:ext cx="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 sz="2800" b="1" baseline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  <p:sp>
          <p:nvSpPr>
            <p:cNvPr id="72751" name="Line 47"/>
            <p:cNvSpPr>
              <a:spLocks noChangeShapeType="1"/>
            </p:cNvSpPr>
            <p:nvPr/>
          </p:nvSpPr>
          <p:spPr bwMode="auto">
            <a:xfrm>
              <a:off x="1056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2" name="Rectangle 48"/>
            <p:cNvSpPr>
              <a:spLocks noChangeArrowheads="1"/>
            </p:cNvSpPr>
            <p:nvPr/>
          </p:nvSpPr>
          <p:spPr bwMode="auto">
            <a:xfrm>
              <a:off x="759" y="2745"/>
              <a:ext cx="22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  <a:p>
              <a:r>
                <a:rPr lang="en-US" sz="2800" b="1" baseline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72753" name="Line 49"/>
            <p:cNvSpPr>
              <a:spLocks noChangeShapeType="1"/>
            </p:cNvSpPr>
            <p:nvPr/>
          </p:nvSpPr>
          <p:spPr bwMode="auto">
            <a:xfrm>
              <a:off x="720" y="2793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3000"/>
          </a:xfrm>
        </p:spPr>
        <p:txBody>
          <a:bodyPr/>
          <a:lstStyle/>
          <a:p>
            <a:r>
              <a:rPr lang="en-US"/>
              <a:t>Reachability</a:t>
            </a:r>
          </a:p>
        </p:txBody>
      </p:sp>
      <p:sp>
        <p:nvSpPr>
          <p:cNvPr id="5652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x</a:t>
            </a:r>
            <a:r>
              <a:rPr lang="en-US" sz="2800" baseline="30000"/>
              <a:t>T</a:t>
            </a:r>
            <a:r>
              <a:rPr lang="en-US" sz="2800"/>
              <a:t>M’ = x</a:t>
            </a:r>
            <a:r>
              <a:rPr lang="en-US" sz="2800" baseline="30000"/>
              <a:t>T</a:t>
            </a:r>
            <a:r>
              <a:rPr lang="en-US" sz="2800"/>
              <a:t>M</a:t>
            </a:r>
            <a:r>
              <a:rPr lang="en-US" sz="2800" baseline="-25000"/>
              <a:t>0</a:t>
            </a:r>
            <a:endParaRPr lang="en-US" sz="2800"/>
          </a:p>
          <a:p>
            <a:pPr>
              <a:buFontTx/>
              <a:buNone/>
            </a:pPr>
            <a:r>
              <a:rPr lang="en-US" sz="2800"/>
              <a:t>Example:</a:t>
            </a:r>
          </a:p>
          <a:p>
            <a:pPr>
              <a:buFontTx/>
              <a:buNone/>
            </a:pPr>
            <a:r>
              <a:rPr lang="en-US" sz="2800"/>
              <a:t>Show that M=(0 0 1 1) is reachable from M</a:t>
            </a:r>
            <a:r>
              <a:rPr lang="en-US" sz="2800" baseline="-25000"/>
              <a:t>0</a:t>
            </a:r>
            <a:r>
              <a:rPr lang="en-US" sz="2800"/>
              <a:t> but M =(1 0 1 0) is not reachable from M</a:t>
            </a:r>
            <a:r>
              <a:rPr lang="en-US" sz="2800" baseline="-25000"/>
              <a:t>0</a:t>
            </a:r>
            <a:r>
              <a:rPr lang="en-US" sz="2800"/>
              <a:t>.</a:t>
            </a:r>
          </a:p>
          <a:p>
            <a:pPr>
              <a:buFontTx/>
              <a:buNone/>
            </a:pPr>
            <a:r>
              <a:rPr lang="en-US" sz="2800"/>
              <a:t>Testing: M=(0 0 1 1) </a:t>
            </a:r>
          </a:p>
        </p:txBody>
      </p:sp>
      <p:graphicFrame>
        <p:nvGraphicFramePr>
          <p:cNvPr id="565257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1038225" y="4495800"/>
          <a:ext cx="3181350" cy="1817688"/>
        </p:xfrm>
        <a:graphic>
          <a:graphicData uri="http://schemas.openxmlformats.org/presentationml/2006/ole">
            <p:oleObj spid="_x0000_s565257" name="Equation" r:id="rId3" imgW="1955520" imgH="1117440" progId="Equation.3">
              <p:embed/>
            </p:oleObj>
          </a:graphicData>
        </a:graphic>
      </p:graphicFrame>
      <p:pic>
        <p:nvPicPr>
          <p:cNvPr id="5652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bright="-12000" contrast="30000"/>
          </a:blip>
          <a:srcRect l="9375" t="60370" r="52771" b="12610"/>
          <a:stretch>
            <a:fillRect/>
          </a:stretch>
        </p:blipFill>
        <p:spPr>
          <a:xfrm>
            <a:off x="5791200" y="762000"/>
            <a:ext cx="3100388" cy="1676400"/>
          </a:xfrm>
          <a:noFill/>
          <a:ln w="12700" cap="flat">
            <a:solidFill>
              <a:srgbClr val="CC0000"/>
            </a:solidFill>
            <a:headEnd type="none" w="sm" len="sm"/>
            <a:tailEnd type="none" w="sm" len="sm"/>
          </a:ln>
        </p:spPr>
      </p:pic>
      <p:graphicFrame>
        <p:nvGraphicFramePr>
          <p:cNvPr id="56525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5381625" y="4495800"/>
          <a:ext cx="3181350" cy="1817688"/>
        </p:xfrm>
        <a:graphic>
          <a:graphicData uri="http://schemas.openxmlformats.org/presentationml/2006/ole">
            <p:oleObj spid="_x0000_s565259" name="Equation" r:id="rId5" imgW="1955520" imgH="111744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D30-E505-47A7-9D8D-34686D5A611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Testing M=(1 0 1 0)</a:t>
            </a:r>
          </a:p>
        </p:txBody>
      </p:sp>
      <p:graphicFrame>
        <p:nvGraphicFramePr>
          <p:cNvPr id="5703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600200" y="2971800"/>
          <a:ext cx="4267200" cy="2438400"/>
        </p:xfrm>
        <a:graphic>
          <a:graphicData uri="http://schemas.openxmlformats.org/presentationml/2006/ole">
            <p:oleObj spid="_x0000_s570374" name="معادلة" r:id="rId3" imgW="1955520" imgH="11174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5269-1A18-4425-8E47-F9DEEE79B8E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Reachability graph</a:t>
            </a:r>
          </a:p>
        </p:txBody>
      </p: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463550" y="1736725"/>
            <a:ext cx="5016500" cy="2209800"/>
            <a:chOff x="292" y="1094"/>
            <a:chExt cx="3160" cy="1392"/>
          </a:xfrm>
        </p:grpSpPr>
        <p:sp>
          <p:nvSpPr>
            <p:cNvPr id="69635" name="Oval 3"/>
            <p:cNvSpPr>
              <a:spLocks noChangeArrowheads="1"/>
            </p:cNvSpPr>
            <p:nvPr/>
          </p:nvSpPr>
          <p:spPr bwMode="auto">
            <a:xfrm>
              <a:off x="292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6" name="Oval 4"/>
            <p:cNvSpPr>
              <a:spLocks noChangeArrowheads="1"/>
            </p:cNvSpPr>
            <p:nvPr/>
          </p:nvSpPr>
          <p:spPr bwMode="auto">
            <a:xfrm>
              <a:off x="1684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2063" y="1920"/>
              <a:ext cx="433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500" y="2020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auto">
            <a:xfrm>
              <a:off x="436" y="1828"/>
              <a:ext cx="88" cy="8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auto">
            <a:xfrm>
              <a:off x="3076" y="1684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 flipV="1">
              <a:off x="2640" y="1920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2500" y="1300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 flipH="1" flipV="1">
              <a:off x="2640" y="1536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 flipH="1">
              <a:off x="2064" y="1536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1108" y="1684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>
              <a:off x="1248" y="187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672" y="187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374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p1</a:t>
              </a:r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1718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p2</a:t>
              </a:r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3062" y="133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p3</a:t>
              </a:r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1046" y="133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t1</a:t>
              </a:r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2198" y="109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t2</a:t>
              </a:r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2150" y="219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t3</a:t>
              </a:r>
            </a:p>
          </p:txBody>
        </p:sp>
      </p:grp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6308725" y="21177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</a:t>
            </a:r>
          </a:p>
        </p:txBody>
      </p:sp>
      <p:sp>
        <p:nvSpPr>
          <p:cNvPr id="69664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25425" y="5029200"/>
            <a:ext cx="8461375" cy="137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For bounded nets the Coverability Tree is called Reachability Tree since it contains all possible reachable markings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Reachability graph</a:t>
            </a:r>
          </a:p>
        </p:txBody>
      </p:sp>
      <p:sp>
        <p:nvSpPr>
          <p:cNvPr id="264196" name="Oval 4"/>
          <p:cNvSpPr>
            <a:spLocks noChangeArrowheads="1"/>
          </p:cNvSpPr>
          <p:nvPr/>
        </p:nvSpPr>
        <p:spPr bwMode="auto">
          <a:xfrm>
            <a:off x="4635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26733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8" name="Line 6"/>
          <p:cNvSpPr>
            <a:spLocks noChangeShapeType="1"/>
          </p:cNvSpPr>
          <p:nvPr/>
        </p:nvSpPr>
        <p:spPr bwMode="auto">
          <a:xfrm>
            <a:off x="3275013" y="3048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3968750" y="3206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0" name="Oval 8"/>
          <p:cNvSpPr>
            <a:spLocks noChangeArrowheads="1"/>
          </p:cNvSpPr>
          <p:nvPr/>
        </p:nvSpPr>
        <p:spPr bwMode="auto">
          <a:xfrm>
            <a:off x="2895600" y="28956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48831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 flipV="1">
            <a:off x="4191000" y="3048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3968750" y="2063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4" name="Line 12"/>
          <p:cNvSpPr>
            <a:spLocks noChangeShapeType="1"/>
          </p:cNvSpPr>
          <p:nvPr/>
        </p:nvSpPr>
        <p:spPr bwMode="auto">
          <a:xfrm flipH="1" flipV="1">
            <a:off x="41910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H="1">
            <a:off x="32766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1758950" y="2673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>
            <a:off x="19812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>
            <a:off x="10668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5937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27273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48609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1660525" y="2117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4213" name="Rectangle 21"/>
          <p:cNvSpPr>
            <a:spLocks noChangeArrowheads="1"/>
          </p:cNvSpPr>
          <p:nvPr/>
        </p:nvSpPr>
        <p:spPr bwMode="auto">
          <a:xfrm>
            <a:off x="3489325" y="1736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3413125" y="34893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6308725" y="21177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</a:t>
            </a:r>
          </a:p>
        </p:txBody>
      </p:sp>
      <p:sp>
        <p:nvSpPr>
          <p:cNvPr id="264216" name="Line 24"/>
          <p:cNvSpPr>
            <a:spLocks noChangeShapeType="1"/>
          </p:cNvSpPr>
          <p:nvPr/>
        </p:nvSpPr>
        <p:spPr bwMode="auto">
          <a:xfrm>
            <a:off x="6705600" y="2667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6308725" y="30321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</a:t>
            </a: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6842125" y="2651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422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25425" y="5029200"/>
            <a:ext cx="8461375" cy="137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For bounded nets the Coverability Tree is called Reachability Tree since it contains all possible reachable markings</a:t>
            </a:r>
            <a:endParaRPr lang="en-US" b="1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Reachability graph</a:t>
            </a:r>
          </a:p>
        </p:txBody>
      </p:sp>
      <p:sp>
        <p:nvSpPr>
          <p:cNvPr id="265220" name="Oval 1028"/>
          <p:cNvSpPr>
            <a:spLocks noChangeArrowheads="1"/>
          </p:cNvSpPr>
          <p:nvPr/>
        </p:nvSpPr>
        <p:spPr bwMode="auto">
          <a:xfrm>
            <a:off x="4635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1" name="Oval 1029"/>
          <p:cNvSpPr>
            <a:spLocks noChangeArrowheads="1"/>
          </p:cNvSpPr>
          <p:nvPr/>
        </p:nvSpPr>
        <p:spPr bwMode="auto">
          <a:xfrm>
            <a:off x="26733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Line 1030"/>
          <p:cNvSpPr>
            <a:spLocks noChangeShapeType="1"/>
          </p:cNvSpPr>
          <p:nvPr/>
        </p:nvSpPr>
        <p:spPr bwMode="auto">
          <a:xfrm>
            <a:off x="3275013" y="3048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Rectangle 1031"/>
          <p:cNvSpPr>
            <a:spLocks noChangeArrowheads="1"/>
          </p:cNvSpPr>
          <p:nvPr/>
        </p:nvSpPr>
        <p:spPr bwMode="auto">
          <a:xfrm>
            <a:off x="3968750" y="3206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Oval 1033"/>
          <p:cNvSpPr>
            <a:spLocks noChangeArrowheads="1"/>
          </p:cNvSpPr>
          <p:nvPr/>
        </p:nvSpPr>
        <p:spPr bwMode="auto">
          <a:xfrm>
            <a:off x="48831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Line 1034"/>
          <p:cNvSpPr>
            <a:spLocks noChangeShapeType="1"/>
          </p:cNvSpPr>
          <p:nvPr/>
        </p:nvSpPr>
        <p:spPr bwMode="auto">
          <a:xfrm flipV="1">
            <a:off x="4191000" y="3048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Rectangle 1035"/>
          <p:cNvSpPr>
            <a:spLocks noChangeArrowheads="1"/>
          </p:cNvSpPr>
          <p:nvPr/>
        </p:nvSpPr>
        <p:spPr bwMode="auto">
          <a:xfrm>
            <a:off x="3968750" y="2063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Line 1036"/>
          <p:cNvSpPr>
            <a:spLocks noChangeShapeType="1"/>
          </p:cNvSpPr>
          <p:nvPr/>
        </p:nvSpPr>
        <p:spPr bwMode="auto">
          <a:xfrm flipH="1" flipV="1">
            <a:off x="41910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Line 1037"/>
          <p:cNvSpPr>
            <a:spLocks noChangeShapeType="1"/>
          </p:cNvSpPr>
          <p:nvPr/>
        </p:nvSpPr>
        <p:spPr bwMode="auto">
          <a:xfrm flipH="1">
            <a:off x="32766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Rectangle 1038"/>
          <p:cNvSpPr>
            <a:spLocks noChangeArrowheads="1"/>
          </p:cNvSpPr>
          <p:nvPr/>
        </p:nvSpPr>
        <p:spPr bwMode="auto">
          <a:xfrm>
            <a:off x="1758950" y="2673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1" name="Line 1039"/>
          <p:cNvSpPr>
            <a:spLocks noChangeShapeType="1"/>
          </p:cNvSpPr>
          <p:nvPr/>
        </p:nvSpPr>
        <p:spPr bwMode="auto">
          <a:xfrm>
            <a:off x="19812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2" name="Line 1040"/>
          <p:cNvSpPr>
            <a:spLocks noChangeShapeType="1"/>
          </p:cNvSpPr>
          <p:nvPr/>
        </p:nvSpPr>
        <p:spPr bwMode="auto">
          <a:xfrm>
            <a:off x="10668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3" name="Rectangle 1041"/>
          <p:cNvSpPr>
            <a:spLocks noChangeArrowheads="1"/>
          </p:cNvSpPr>
          <p:nvPr/>
        </p:nvSpPr>
        <p:spPr bwMode="auto">
          <a:xfrm>
            <a:off x="5937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65234" name="Rectangle 1042"/>
          <p:cNvSpPr>
            <a:spLocks noChangeArrowheads="1"/>
          </p:cNvSpPr>
          <p:nvPr/>
        </p:nvSpPr>
        <p:spPr bwMode="auto">
          <a:xfrm>
            <a:off x="27273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65235" name="Rectangle 1043"/>
          <p:cNvSpPr>
            <a:spLocks noChangeArrowheads="1"/>
          </p:cNvSpPr>
          <p:nvPr/>
        </p:nvSpPr>
        <p:spPr bwMode="auto">
          <a:xfrm>
            <a:off x="48609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65236" name="Rectangle 1044"/>
          <p:cNvSpPr>
            <a:spLocks noChangeArrowheads="1"/>
          </p:cNvSpPr>
          <p:nvPr/>
        </p:nvSpPr>
        <p:spPr bwMode="auto">
          <a:xfrm>
            <a:off x="1660525" y="2117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5237" name="Rectangle 1045"/>
          <p:cNvSpPr>
            <a:spLocks noChangeArrowheads="1"/>
          </p:cNvSpPr>
          <p:nvPr/>
        </p:nvSpPr>
        <p:spPr bwMode="auto">
          <a:xfrm>
            <a:off x="3489325" y="1736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65238" name="Rectangle 1046"/>
          <p:cNvSpPr>
            <a:spLocks noChangeArrowheads="1"/>
          </p:cNvSpPr>
          <p:nvPr/>
        </p:nvSpPr>
        <p:spPr bwMode="auto">
          <a:xfrm>
            <a:off x="3413125" y="34893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65239" name="Rectangle 1047"/>
          <p:cNvSpPr>
            <a:spLocks noChangeArrowheads="1"/>
          </p:cNvSpPr>
          <p:nvPr/>
        </p:nvSpPr>
        <p:spPr bwMode="auto">
          <a:xfrm>
            <a:off x="6308725" y="21177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</a:t>
            </a:r>
          </a:p>
        </p:txBody>
      </p:sp>
      <p:sp>
        <p:nvSpPr>
          <p:cNvPr id="265240" name="Line 1048"/>
          <p:cNvSpPr>
            <a:spLocks noChangeShapeType="1"/>
          </p:cNvSpPr>
          <p:nvPr/>
        </p:nvSpPr>
        <p:spPr bwMode="auto">
          <a:xfrm>
            <a:off x="6705600" y="2667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41" name="Rectangle 1049"/>
          <p:cNvSpPr>
            <a:spLocks noChangeArrowheads="1"/>
          </p:cNvSpPr>
          <p:nvPr/>
        </p:nvSpPr>
        <p:spPr bwMode="auto">
          <a:xfrm>
            <a:off x="6308725" y="30321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</a:t>
            </a:r>
          </a:p>
        </p:txBody>
      </p:sp>
      <p:sp>
        <p:nvSpPr>
          <p:cNvPr id="265242" name="Rectangle 1050"/>
          <p:cNvSpPr>
            <a:spLocks noChangeArrowheads="1"/>
          </p:cNvSpPr>
          <p:nvPr/>
        </p:nvSpPr>
        <p:spPr bwMode="auto">
          <a:xfrm>
            <a:off x="6308725" y="43275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001</a:t>
            </a:r>
          </a:p>
        </p:txBody>
      </p:sp>
      <p:sp>
        <p:nvSpPr>
          <p:cNvPr id="265243" name="Rectangle 1051"/>
          <p:cNvSpPr>
            <a:spLocks noChangeArrowheads="1"/>
          </p:cNvSpPr>
          <p:nvPr/>
        </p:nvSpPr>
        <p:spPr bwMode="auto">
          <a:xfrm>
            <a:off x="6842125" y="2651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5244" name="Rectangle 1052"/>
          <p:cNvSpPr>
            <a:spLocks noChangeArrowheads="1"/>
          </p:cNvSpPr>
          <p:nvPr/>
        </p:nvSpPr>
        <p:spPr bwMode="auto">
          <a:xfrm>
            <a:off x="7070725" y="3794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65246" name="Line 1054"/>
          <p:cNvSpPr>
            <a:spLocks noChangeShapeType="1"/>
          </p:cNvSpPr>
          <p:nvPr/>
        </p:nvSpPr>
        <p:spPr bwMode="auto">
          <a:xfrm>
            <a:off x="6858000" y="3581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4" name="Oval 1032"/>
          <p:cNvSpPr>
            <a:spLocks noChangeArrowheads="1"/>
          </p:cNvSpPr>
          <p:nvPr/>
        </p:nvSpPr>
        <p:spPr bwMode="auto">
          <a:xfrm>
            <a:off x="5105400" y="28956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52" name="Rectangle 1060"/>
          <p:cNvSpPr>
            <a:spLocks noGrp="1" noChangeArrowheads="1"/>
          </p:cNvSpPr>
          <p:nvPr>
            <p:ph type="body" idx="1"/>
          </p:nvPr>
        </p:nvSpPr>
        <p:spPr>
          <a:xfrm>
            <a:off x="225425" y="5029200"/>
            <a:ext cx="8461375" cy="137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For bounded nets the Coverability Tree is called Reachability Tree since it contains all possible reachable markings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Reachability graph</a:t>
            </a:r>
          </a:p>
        </p:txBody>
      </p:sp>
      <p:sp>
        <p:nvSpPr>
          <p:cNvPr id="266244" name="Oval 1028"/>
          <p:cNvSpPr>
            <a:spLocks noChangeArrowheads="1"/>
          </p:cNvSpPr>
          <p:nvPr/>
        </p:nvSpPr>
        <p:spPr bwMode="auto">
          <a:xfrm>
            <a:off x="4635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5" name="Oval 1029"/>
          <p:cNvSpPr>
            <a:spLocks noChangeArrowheads="1"/>
          </p:cNvSpPr>
          <p:nvPr/>
        </p:nvSpPr>
        <p:spPr bwMode="auto">
          <a:xfrm>
            <a:off x="26733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6" name="Line 1030"/>
          <p:cNvSpPr>
            <a:spLocks noChangeShapeType="1"/>
          </p:cNvSpPr>
          <p:nvPr/>
        </p:nvSpPr>
        <p:spPr bwMode="auto">
          <a:xfrm>
            <a:off x="3275013" y="30480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7" name="Rectangle 1031"/>
          <p:cNvSpPr>
            <a:spLocks noChangeArrowheads="1"/>
          </p:cNvSpPr>
          <p:nvPr/>
        </p:nvSpPr>
        <p:spPr bwMode="auto">
          <a:xfrm>
            <a:off x="3968750" y="3206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8" name="Oval 1032"/>
          <p:cNvSpPr>
            <a:spLocks noChangeArrowheads="1"/>
          </p:cNvSpPr>
          <p:nvPr/>
        </p:nvSpPr>
        <p:spPr bwMode="auto">
          <a:xfrm>
            <a:off x="2895600" y="28956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9" name="Oval 1033"/>
          <p:cNvSpPr>
            <a:spLocks noChangeArrowheads="1"/>
          </p:cNvSpPr>
          <p:nvPr/>
        </p:nvSpPr>
        <p:spPr bwMode="auto">
          <a:xfrm>
            <a:off x="4883150" y="2673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Line 1034"/>
          <p:cNvSpPr>
            <a:spLocks noChangeShapeType="1"/>
          </p:cNvSpPr>
          <p:nvPr/>
        </p:nvSpPr>
        <p:spPr bwMode="auto">
          <a:xfrm flipV="1">
            <a:off x="4191000" y="30480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1" name="Rectangle 1035"/>
          <p:cNvSpPr>
            <a:spLocks noChangeArrowheads="1"/>
          </p:cNvSpPr>
          <p:nvPr/>
        </p:nvSpPr>
        <p:spPr bwMode="auto">
          <a:xfrm>
            <a:off x="3968750" y="2063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2" name="Line 1036"/>
          <p:cNvSpPr>
            <a:spLocks noChangeShapeType="1"/>
          </p:cNvSpPr>
          <p:nvPr/>
        </p:nvSpPr>
        <p:spPr bwMode="auto">
          <a:xfrm flipH="1" flipV="1">
            <a:off x="41910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3" name="Line 1037"/>
          <p:cNvSpPr>
            <a:spLocks noChangeShapeType="1"/>
          </p:cNvSpPr>
          <p:nvPr/>
        </p:nvSpPr>
        <p:spPr bwMode="auto">
          <a:xfrm flipH="1">
            <a:off x="32766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4" name="Rectangle 1038"/>
          <p:cNvSpPr>
            <a:spLocks noChangeArrowheads="1"/>
          </p:cNvSpPr>
          <p:nvPr/>
        </p:nvSpPr>
        <p:spPr bwMode="auto">
          <a:xfrm>
            <a:off x="1758950" y="2673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5" name="Line 1039"/>
          <p:cNvSpPr>
            <a:spLocks noChangeShapeType="1"/>
          </p:cNvSpPr>
          <p:nvPr/>
        </p:nvSpPr>
        <p:spPr bwMode="auto">
          <a:xfrm>
            <a:off x="19812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6" name="Line 1040"/>
          <p:cNvSpPr>
            <a:spLocks noChangeShapeType="1"/>
          </p:cNvSpPr>
          <p:nvPr/>
        </p:nvSpPr>
        <p:spPr bwMode="auto">
          <a:xfrm>
            <a:off x="1066800" y="2971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7" name="Rectangle 1041"/>
          <p:cNvSpPr>
            <a:spLocks noChangeArrowheads="1"/>
          </p:cNvSpPr>
          <p:nvPr/>
        </p:nvSpPr>
        <p:spPr bwMode="auto">
          <a:xfrm>
            <a:off x="5937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66258" name="Rectangle 1042"/>
          <p:cNvSpPr>
            <a:spLocks noChangeArrowheads="1"/>
          </p:cNvSpPr>
          <p:nvPr/>
        </p:nvSpPr>
        <p:spPr bwMode="auto">
          <a:xfrm>
            <a:off x="27273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66259" name="Rectangle 1043"/>
          <p:cNvSpPr>
            <a:spLocks noChangeArrowheads="1"/>
          </p:cNvSpPr>
          <p:nvPr/>
        </p:nvSpPr>
        <p:spPr bwMode="auto">
          <a:xfrm>
            <a:off x="4860925" y="211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66260" name="Rectangle 1044"/>
          <p:cNvSpPr>
            <a:spLocks noChangeArrowheads="1"/>
          </p:cNvSpPr>
          <p:nvPr/>
        </p:nvSpPr>
        <p:spPr bwMode="auto">
          <a:xfrm>
            <a:off x="1660525" y="2117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6261" name="Rectangle 1045"/>
          <p:cNvSpPr>
            <a:spLocks noChangeArrowheads="1"/>
          </p:cNvSpPr>
          <p:nvPr/>
        </p:nvSpPr>
        <p:spPr bwMode="auto">
          <a:xfrm>
            <a:off x="3489325" y="17367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66262" name="Rectangle 1046"/>
          <p:cNvSpPr>
            <a:spLocks noChangeArrowheads="1"/>
          </p:cNvSpPr>
          <p:nvPr/>
        </p:nvSpPr>
        <p:spPr bwMode="auto">
          <a:xfrm>
            <a:off x="3413125" y="34893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66263" name="Rectangle 1047"/>
          <p:cNvSpPr>
            <a:spLocks noChangeArrowheads="1"/>
          </p:cNvSpPr>
          <p:nvPr/>
        </p:nvSpPr>
        <p:spPr bwMode="auto">
          <a:xfrm>
            <a:off x="6308725" y="21177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</a:t>
            </a:r>
          </a:p>
        </p:txBody>
      </p:sp>
      <p:sp>
        <p:nvSpPr>
          <p:cNvPr id="266264" name="Line 1048"/>
          <p:cNvSpPr>
            <a:spLocks noChangeShapeType="1"/>
          </p:cNvSpPr>
          <p:nvPr/>
        </p:nvSpPr>
        <p:spPr bwMode="auto">
          <a:xfrm>
            <a:off x="6705600" y="2667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5" name="Rectangle 1049"/>
          <p:cNvSpPr>
            <a:spLocks noChangeArrowheads="1"/>
          </p:cNvSpPr>
          <p:nvPr/>
        </p:nvSpPr>
        <p:spPr bwMode="auto">
          <a:xfrm>
            <a:off x="6308725" y="30321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</a:t>
            </a:r>
          </a:p>
        </p:txBody>
      </p:sp>
      <p:sp>
        <p:nvSpPr>
          <p:cNvPr id="266266" name="Rectangle 1050"/>
          <p:cNvSpPr>
            <a:spLocks noChangeArrowheads="1"/>
          </p:cNvSpPr>
          <p:nvPr/>
        </p:nvSpPr>
        <p:spPr bwMode="auto">
          <a:xfrm>
            <a:off x="6308725" y="43275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001</a:t>
            </a:r>
          </a:p>
        </p:txBody>
      </p:sp>
      <p:sp>
        <p:nvSpPr>
          <p:cNvPr id="266267" name="Rectangle 1051"/>
          <p:cNvSpPr>
            <a:spLocks noChangeArrowheads="1"/>
          </p:cNvSpPr>
          <p:nvPr/>
        </p:nvSpPr>
        <p:spPr bwMode="auto">
          <a:xfrm>
            <a:off x="6842125" y="2651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66268" name="Rectangle 1052"/>
          <p:cNvSpPr>
            <a:spLocks noChangeArrowheads="1"/>
          </p:cNvSpPr>
          <p:nvPr/>
        </p:nvSpPr>
        <p:spPr bwMode="auto">
          <a:xfrm>
            <a:off x="7070725" y="3794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66269" name="Rectangle 1053"/>
          <p:cNvSpPr>
            <a:spLocks noChangeArrowheads="1"/>
          </p:cNvSpPr>
          <p:nvPr/>
        </p:nvSpPr>
        <p:spPr bwMode="auto">
          <a:xfrm>
            <a:off x="5927725" y="3717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66270" name="Line 1054"/>
          <p:cNvSpPr>
            <a:spLocks noChangeShapeType="1"/>
          </p:cNvSpPr>
          <p:nvPr/>
        </p:nvSpPr>
        <p:spPr bwMode="auto">
          <a:xfrm>
            <a:off x="6858000" y="35814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1" name="Line 1055"/>
          <p:cNvSpPr>
            <a:spLocks noChangeShapeType="1"/>
          </p:cNvSpPr>
          <p:nvPr/>
        </p:nvSpPr>
        <p:spPr bwMode="auto">
          <a:xfrm flipV="1">
            <a:off x="6477000" y="3579813"/>
            <a:ext cx="0" cy="839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6" name="Rectangle 1060"/>
          <p:cNvSpPr>
            <a:spLocks noGrp="1" noChangeArrowheads="1"/>
          </p:cNvSpPr>
          <p:nvPr>
            <p:ph type="body" idx="1"/>
          </p:nvPr>
        </p:nvSpPr>
        <p:spPr>
          <a:xfrm>
            <a:off x="225425" y="5029200"/>
            <a:ext cx="8461375" cy="137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For bounded nets the Coverability Tree is called Reachability Tree since it contains all possible reachable markings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82000" cy="4800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70000"/>
              </a:lnSpc>
            </a:pPr>
            <a:r>
              <a:rPr lang="en-US" sz="2400" b="1"/>
              <a:t>Build a (finite) tree representation of the markings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/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400" b="1">
                <a:solidFill>
                  <a:srgbClr val="FF9900"/>
                </a:solidFill>
              </a:rPr>
              <a:t>Karp-Miller algorithm</a:t>
            </a:r>
            <a:endParaRPr lang="en-US" sz="2400" b="1"/>
          </a:p>
          <a:p>
            <a:r>
              <a:rPr lang="en-US" sz="2000" b="1"/>
              <a:t>Label initial marking M0 as the root of the tree and tag it as </a:t>
            </a:r>
            <a:r>
              <a:rPr lang="en-US" sz="2000" b="1" i="1"/>
              <a:t>new</a:t>
            </a:r>
          </a:p>
          <a:p>
            <a:r>
              <a:rPr lang="en-US" sz="2000" b="1"/>
              <a:t>While new markings exist do:</a:t>
            </a:r>
          </a:p>
          <a:p>
            <a:pPr lvl="1"/>
            <a:r>
              <a:rPr lang="en-US" sz="1800" b="1"/>
              <a:t>select a new marking M</a:t>
            </a:r>
          </a:p>
          <a:p>
            <a:pPr lvl="1"/>
            <a:r>
              <a:rPr lang="en-US" sz="1800" b="1"/>
              <a:t>if M is identical to a marking on the path from the root to M, then tag M as </a:t>
            </a:r>
            <a:r>
              <a:rPr lang="en-US" sz="1800" b="1" i="1"/>
              <a:t>old</a:t>
            </a:r>
            <a:r>
              <a:rPr lang="en-US" sz="1800" b="1"/>
              <a:t> and go to another new marking</a:t>
            </a:r>
          </a:p>
          <a:p>
            <a:pPr lvl="1"/>
            <a:r>
              <a:rPr lang="en-US" sz="1800" b="1"/>
              <a:t>if no transitions are enabled at M, tag M </a:t>
            </a:r>
            <a:r>
              <a:rPr lang="en-US" sz="1800" b="1" i="1"/>
              <a:t>dead-end</a:t>
            </a:r>
          </a:p>
          <a:p>
            <a:pPr lvl="1"/>
            <a:r>
              <a:rPr lang="en-US" sz="1800" b="1"/>
              <a:t>while there exist enabled transitions at M do:</a:t>
            </a:r>
          </a:p>
          <a:p>
            <a:pPr lvl="2"/>
            <a:r>
              <a:rPr lang="en-US" sz="1600" b="1"/>
              <a:t>obtain the marking M’ that results from firing t at M</a:t>
            </a:r>
          </a:p>
          <a:p>
            <a:pPr lvl="2"/>
            <a:r>
              <a:rPr lang="en-US" sz="1600" b="1"/>
              <a:t>on the path from the root to M if there exists a marking M’’ such that M’(p)&gt;=M’’(p) for each place p and M’ is different from M’’, then replace M’(p) by </a:t>
            </a:r>
            <a:r>
              <a:rPr lang="en-US" sz="1600" b="1">
                <a:latin typeface="Symbol" pitchFamily="18" charset="2"/>
              </a:rPr>
              <a:t>w</a:t>
            </a:r>
            <a:r>
              <a:rPr lang="en-US" sz="1600" b="1"/>
              <a:t> for each p such that M’(p) &gt;M’’(p)</a:t>
            </a:r>
          </a:p>
          <a:p>
            <a:pPr lvl="2"/>
            <a:r>
              <a:rPr lang="en-US" sz="1600" b="1"/>
              <a:t>introduce M’ as a node, draw an arc with label t from M to M’ and tag M’ as </a:t>
            </a:r>
            <a:r>
              <a:rPr lang="en-US" sz="1600" b="1" i="1"/>
              <a:t>new</a:t>
            </a:r>
            <a:r>
              <a:rPr lang="en-US" sz="1600" b="1"/>
              <a:t>.</a:t>
            </a:r>
          </a:p>
          <a:p>
            <a:endParaRPr lang="en-US" sz="2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3813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Boundedness is decidable</a:t>
            </a:r>
          </a:p>
          <a:p>
            <a:pPr>
              <a:buFontTx/>
              <a:buNone/>
            </a:pPr>
            <a:r>
              <a:rPr lang="en-US" sz="2800" b="1"/>
              <a:t>	with </a:t>
            </a:r>
            <a:r>
              <a:rPr lang="en-US" sz="2800" b="1" i="1"/>
              <a:t>coverability tree</a:t>
            </a:r>
            <a:endParaRPr lang="en-US" sz="2800" b="1"/>
          </a:p>
        </p:txBody>
      </p:sp>
      <p:grpSp>
        <p:nvGrpSpPr>
          <p:cNvPr id="520196" name="Group 4"/>
          <p:cNvGrpSpPr>
            <a:grpSpLocks/>
          </p:cNvGrpSpPr>
          <p:nvPr/>
        </p:nvGrpSpPr>
        <p:grpSpPr bwMode="auto">
          <a:xfrm>
            <a:off x="768350" y="2574925"/>
            <a:ext cx="5016500" cy="2676525"/>
            <a:chOff x="484" y="1622"/>
            <a:chExt cx="3160" cy="1686"/>
          </a:xfrm>
        </p:grpSpPr>
        <p:sp>
          <p:nvSpPr>
            <p:cNvPr id="520197" name="Oval 5"/>
            <p:cNvSpPr>
              <a:spLocks noChangeArrowheads="1"/>
            </p:cNvSpPr>
            <p:nvPr/>
          </p:nvSpPr>
          <p:spPr bwMode="auto">
            <a:xfrm>
              <a:off x="484" y="221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8" name="Oval 6"/>
            <p:cNvSpPr>
              <a:spLocks noChangeArrowheads="1"/>
            </p:cNvSpPr>
            <p:nvPr/>
          </p:nvSpPr>
          <p:spPr bwMode="auto">
            <a:xfrm>
              <a:off x="1876" y="221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9" name="Line 7"/>
            <p:cNvSpPr>
              <a:spLocks noChangeShapeType="1"/>
            </p:cNvSpPr>
            <p:nvPr/>
          </p:nvSpPr>
          <p:spPr bwMode="auto">
            <a:xfrm>
              <a:off x="2255" y="2448"/>
              <a:ext cx="433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0" name="Rectangle 8"/>
            <p:cNvSpPr>
              <a:spLocks noChangeArrowheads="1"/>
            </p:cNvSpPr>
            <p:nvPr/>
          </p:nvSpPr>
          <p:spPr bwMode="auto">
            <a:xfrm>
              <a:off x="2692" y="2548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1" name="Oval 9"/>
            <p:cNvSpPr>
              <a:spLocks noChangeArrowheads="1"/>
            </p:cNvSpPr>
            <p:nvPr/>
          </p:nvSpPr>
          <p:spPr bwMode="auto">
            <a:xfrm>
              <a:off x="628" y="2356"/>
              <a:ext cx="88" cy="8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2" name="Oval 10"/>
            <p:cNvSpPr>
              <a:spLocks noChangeArrowheads="1"/>
            </p:cNvSpPr>
            <p:nvPr/>
          </p:nvSpPr>
          <p:spPr bwMode="auto">
            <a:xfrm>
              <a:off x="3268" y="221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3" name="Line 11"/>
            <p:cNvSpPr>
              <a:spLocks noChangeShapeType="1"/>
            </p:cNvSpPr>
            <p:nvPr/>
          </p:nvSpPr>
          <p:spPr bwMode="auto">
            <a:xfrm flipV="1">
              <a:off x="2832" y="2448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4" name="Rectangle 12"/>
            <p:cNvSpPr>
              <a:spLocks noChangeArrowheads="1"/>
            </p:cNvSpPr>
            <p:nvPr/>
          </p:nvSpPr>
          <p:spPr bwMode="auto">
            <a:xfrm>
              <a:off x="2692" y="1828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5" name="Line 13"/>
            <p:cNvSpPr>
              <a:spLocks noChangeShapeType="1"/>
            </p:cNvSpPr>
            <p:nvPr/>
          </p:nvSpPr>
          <p:spPr bwMode="auto">
            <a:xfrm flipH="1" flipV="1">
              <a:off x="2832" y="2064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6" name="Line 14"/>
            <p:cNvSpPr>
              <a:spLocks noChangeShapeType="1"/>
            </p:cNvSpPr>
            <p:nvPr/>
          </p:nvSpPr>
          <p:spPr bwMode="auto">
            <a:xfrm flipH="1">
              <a:off x="2256" y="2064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7" name="Rectangle 15"/>
            <p:cNvSpPr>
              <a:spLocks noChangeArrowheads="1"/>
            </p:cNvSpPr>
            <p:nvPr/>
          </p:nvSpPr>
          <p:spPr bwMode="auto">
            <a:xfrm>
              <a:off x="1300" y="2212"/>
              <a:ext cx="136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8" name="Line 16"/>
            <p:cNvSpPr>
              <a:spLocks noChangeShapeType="1"/>
            </p:cNvSpPr>
            <p:nvPr/>
          </p:nvSpPr>
          <p:spPr bwMode="auto">
            <a:xfrm>
              <a:off x="1440" y="240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09" name="Line 17"/>
            <p:cNvSpPr>
              <a:spLocks noChangeShapeType="1"/>
            </p:cNvSpPr>
            <p:nvPr/>
          </p:nvSpPr>
          <p:spPr bwMode="auto">
            <a:xfrm>
              <a:off x="864" y="240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10" name="Oval 18"/>
            <p:cNvSpPr>
              <a:spLocks noChangeArrowheads="1"/>
            </p:cNvSpPr>
            <p:nvPr/>
          </p:nvSpPr>
          <p:spPr bwMode="auto">
            <a:xfrm>
              <a:off x="3268" y="2932"/>
              <a:ext cx="376" cy="3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11" name="Line 19"/>
            <p:cNvSpPr>
              <a:spLocks noChangeShapeType="1"/>
            </p:cNvSpPr>
            <p:nvPr/>
          </p:nvSpPr>
          <p:spPr bwMode="auto">
            <a:xfrm>
              <a:off x="2831" y="2784"/>
              <a:ext cx="433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12" name="Rectangle 20"/>
            <p:cNvSpPr>
              <a:spLocks noChangeArrowheads="1"/>
            </p:cNvSpPr>
            <p:nvPr/>
          </p:nvSpPr>
          <p:spPr bwMode="auto">
            <a:xfrm>
              <a:off x="566" y="186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p1</a:t>
              </a:r>
            </a:p>
          </p:txBody>
        </p:sp>
        <p:sp>
          <p:nvSpPr>
            <p:cNvPr id="520213" name="Rectangle 21"/>
            <p:cNvSpPr>
              <a:spLocks noChangeArrowheads="1"/>
            </p:cNvSpPr>
            <p:nvPr/>
          </p:nvSpPr>
          <p:spPr bwMode="auto">
            <a:xfrm>
              <a:off x="1910" y="186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p2</a:t>
              </a:r>
            </a:p>
          </p:txBody>
        </p:sp>
        <p:sp>
          <p:nvSpPr>
            <p:cNvPr id="520214" name="Rectangle 22"/>
            <p:cNvSpPr>
              <a:spLocks noChangeArrowheads="1"/>
            </p:cNvSpPr>
            <p:nvPr/>
          </p:nvSpPr>
          <p:spPr bwMode="auto">
            <a:xfrm>
              <a:off x="3254" y="186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p3</a:t>
              </a:r>
            </a:p>
          </p:txBody>
        </p:sp>
        <p:sp>
          <p:nvSpPr>
            <p:cNvPr id="520215" name="Rectangle 23"/>
            <p:cNvSpPr>
              <a:spLocks noChangeArrowheads="1"/>
            </p:cNvSpPr>
            <p:nvPr/>
          </p:nvSpPr>
          <p:spPr bwMode="auto">
            <a:xfrm>
              <a:off x="3302" y="2630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p4</a:t>
              </a:r>
            </a:p>
          </p:txBody>
        </p:sp>
        <p:sp>
          <p:nvSpPr>
            <p:cNvPr id="520216" name="Rectangle 24"/>
            <p:cNvSpPr>
              <a:spLocks noChangeArrowheads="1"/>
            </p:cNvSpPr>
            <p:nvPr/>
          </p:nvSpPr>
          <p:spPr bwMode="auto">
            <a:xfrm>
              <a:off x="1238" y="186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t1</a:t>
              </a:r>
            </a:p>
          </p:txBody>
        </p:sp>
        <p:sp>
          <p:nvSpPr>
            <p:cNvPr id="520217" name="Rectangle 25"/>
            <p:cNvSpPr>
              <a:spLocks noChangeArrowheads="1"/>
            </p:cNvSpPr>
            <p:nvPr/>
          </p:nvSpPr>
          <p:spPr bwMode="auto">
            <a:xfrm>
              <a:off x="2390" y="162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t2</a:t>
              </a:r>
            </a:p>
          </p:txBody>
        </p:sp>
        <p:sp>
          <p:nvSpPr>
            <p:cNvPr id="520218" name="Rectangle 26"/>
            <p:cNvSpPr>
              <a:spLocks noChangeArrowheads="1"/>
            </p:cNvSpPr>
            <p:nvPr/>
          </p:nvSpPr>
          <p:spPr bwMode="auto">
            <a:xfrm>
              <a:off x="2342" y="272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600" b="1"/>
                <a:t>t3</a:t>
              </a:r>
            </a:p>
          </p:txBody>
        </p:sp>
      </p:grpSp>
      <p:sp>
        <p:nvSpPr>
          <p:cNvPr id="520219" name="Rectangle 27"/>
          <p:cNvSpPr>
            <a:spLocks noChangeArrowheads="1"/>
          </p:cNvSpPr>
          <p:nvPr/>
        </p:nvSpPr>
        <p:spPr bwMode="auto">
          <a:xfrm>
            <a:off x="7146925" y="15081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1000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3813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Boundedness is decidable</a:t>
            </a:r>
          </a:p>
          <a:p>
            <a:pPr>
              <a:buFontTx/>
              <a:buNone/>
            </a:pPr>
            <a:r>
              <a:rPr lang="en-US" sz="2800" b="1"/>
              <a:t>	with </a:t>
            </a:r>
            <a:r>
              <a:rPr lang="en-US" sz="2800" b="1" i="1"/>
              <a:t>coverability tree</a:t>
            </a:r>
          </a:p>
        </p:txBody>
      </p:sp>
      <p:sp>
        <p:nvSpPr>
          <p:cNvPr id="254981" name="Oval 5"/>
          <p:cNvSpPr>
            <a:spLocks noChangeArrowheads="1"/>
          </p:cNvSpPr>
          <p:nvPr/>
        </p:nvSpPr>
        <p:spPr bwMode="auto">
          <a:xfrm>
            <a:off x="7683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29781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3579813" y="38862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4273550" y="4044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3200400" y="3733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51879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 flipV="1">
            <a:off x="4495800" y="3886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4273550" y="2901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 flipV="1">
            <a:off x="44958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5814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2063750" y="3511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22860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13716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5187950" y="4654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>
            <a:off x="4494213" y="4419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8985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30321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51657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5241925" y="4175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p4</a:t>
            </a: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1965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3794125" y="2574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3717925" y="4327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7146925" y="15081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1000</a:t>
            </a:r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>
            <a:off x="7543800" y="2057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7146925" y="2422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0100</a:t>
            </a:r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7680325" y="2041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Petri Net</a:t>
            </a: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3813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 dirty="0"/>
              <a:t>A PN (N,M</a:t>
            </a:r>
            <a:r>
              <a:rPr lang="en-US" sz="2000" b="1" dirty="0"/>
              <a:t>0</a:t>
            </a:r>
            <a:r>
              <a:rPr lang="en-US" sz="2800" b="1" dirty="0"/>
              <a:t>) is a Petri Net Graph N</a:t>
            </a:r>
          </a:p>
          <a:p>
            <a:pPr lvl="1">
              <a:lnSpc>
                <a:spcPct val="110000"/>
              </a:lnSpc>
            </a:pPr>
            <a:r>
              <a:rPr lang="en-US" sz="2400" b="1" dirty="0">
                <a:solidFill>
                  <a:srgbClr val="FF9900"/>
                </a:solidFill>
              </a:rPr>
              <a:t>places</a:t>
            </a:r>
            <a:r>
              <a:rPr lang="en-US" sz="2400" b="1" dirty="0"/>
              <a:t>: represent distributed state by holding </a:t>
            </a:r>
            <a:r>
              <a:rPr lang="en-US" sz="2400" b="1" dirty="0" smtClean="0"/>
              <a:t>tokens         (Activities)</a:t>
            </a:r>
            <a:endParaRPr lang="en-US" sz="2400" b="1" dirty="0"/>
          </a:p>
          <a:p>
            <a:pPr lvl="2">
              <a:lnSpc>
                <a:spcPct val="110000"/>
              </a:lnSpc>
            </a:pPr>
            <a:r>
              <a:rPr lang="en-US" sz="2000" b="1" dirty="0"/>
              <a:t>marking (state) M is an n-vector (m</a:t>
            </a:r>
            <a:r>
              <a:rPr lang="en-US" sz="1600" b="1" dirty="0"/>
              <a:t>1</a:t>
            </a:r>
            <a:r>
              <a:rPr lang="en-US" sz="2000" b="1" dirty="0"/>
              <a:t>,m</a:t>
            </a:r>
            <a:r>
              <a:rPr lang="en-US" sz="1600" b="1" dirty="0"/>
              <a:t>2</a:t>
            </a:r>
            <a:r>
              <a:rPr lang="en-US" sz="2000" b="1" dirty="0"/>
              <a:t>,m</a:t>
            </a:r>
            <a:r>
              <a:rPr lang="en-US" sz="1600" b="1" dirty="0"/>
              <a:t>3</a:t>
            </a:r>
            <a:r>
              <a:rPr lang="en-US" sz="2000" b="1" dirty="0"/>
              <a:t>…), where m</a:t>
            </a:r>
            <a:r>
              <a:rPr lang="en-US" sz="1600" b="1" dirty="0"/>
              <a:t>i</a:t>
            </a:r>
            <a:r>
              <a:rPr lang="en-US" sz="2000" b="1" dirty="0"/>
              <a:t> is the non-negative number of tokens in place p</a:t>
            </a:r>
            <a:r>
              <a:rPr lang="en-US" sz="1600" b="1" dirty="0"/>
              <a:t>i</a:t>
            </a:r>
            <a:r>
              <a:rPr lang="en-US" sz="2000" b="1" dirty="0"/>
              <a:t>.</a:t>
            </a:r>
          </a:p>
          <a:p>
            <a:pPr lvl="2">
              <a:lnSpc>
                <a:spcPct val="110000"/>
              </a:lnSpc>
            </a:pPr>
            <a:r>
              <a:rPr lang="en-US" sz="2000" b="1" dirty="0"/>
              <a:t>initial marking (M</a:t>
            </a:r>
            <a:r>
              <a:rPr lang="en-US" sz="2000" b="1" baseline="-25000" dirty="0"/>
              <a:t>0</a:t>
            </a:r>
            <a:r>
              <a:rPr lang="en-US" sz="2000" b="1" dirty="0"/>
              <a:t>) is initial state</a:t>
            </a:r>
          </a:p>
          <a:p>
            <a:pPr lvl="1">
              <a:lnSpc>
                <a:spcPct val="110000"/>
              </a:lnSpc>
            </a:pPr>
            <a:r>
              <a:rPr lang="en-US" sz="2400" b="1" dirty="0">
                <a:solidFill>
                  <a:srgbClr val="FF9900"/>
                </a:solidFill>
              </a:rPr>
              <a:t>transitions</a:t>
            </a:r>
            <a:r>
              <a:rPr lang="en-US" sz="2400" b="1" dirty="0"/>
              <a:t>: represent actions/events</a:t>
            </a:r>
          </a:p>
          <a:p>
            <a:pPr lvl="2">
              <a:lnSpc>
                <a:spcPct val="110000"/>
              </a:lnSpc>
            </a:pPr>
            <a:r>
              <a:rPr lang="en-US" sz="2000" b="1" dirty="0"/>
              <a:t>enabled transition: enough tokens in predecessors</a:t>
            </a:r>
          </a:p>
          <a:p>
            <a:pPr lvl="2">
              <a:lnSpc>
                <a:spcPct val="110000"/>
              </a:lnSpc>
            </a:pPr>
            <a:r>
              <a:rPr lang="en-US" sz="2000" b="1" dirty="0"/>
              <a:t>firing transition: modifies marking</a:t>
            </a:r>
          </a:p>
          <a:p>
            <a:pPr>
              <a:lnSpc>
                <a:spcPct val="110000"/>
              </a:lnSpc>
            </a:pPr>
            <a:r>
              <a:rPr lang="en-US" sz="2800" b="1" dirty="0"/>
              <a:t>…and an initial marking M</a:t>
            </a:r>
            <a:r>
              <a:rPr lang="en-US" sz="2000" b="1" dirty="0"/>
              <a:t>0</a:t>
            </a:r>
            <a:r>
              <a:rPr lang="en-US" sz="2800" b="1" dirty="0"/>
              <a:t>.</a:t>
            </a:r>
          </a:p>
        </p:txBody>
      </p:sp>
      <p:sp>
        <p:nvSpPr>
          <p:cNvPr id="289828" name="Oval 36"/>
          <p:cNvSpPr>
            <a:spLocks noChangeArrowheads="1"/>
          </p:cNvSpPr>
          <p:nvPr/>
        </p:nvSpPr>
        <p:spPr bwMode="auto">
          <a:xfrm>
            <a:off x="5867400" y="5310188"/>
            <a:ext cx="392113" cy="401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Oval 37"/>
          <p:cNvSpPr>
            <a:spLocks noChangeArrowheads="1"/>
          </p:cNvSpPr>
          <p:nvPr/>
        </p:nvSpPr>
        <p:spPr bwMode="auto">
          <a:xfrm>
            <a:off x="6910388" y="4705350"/>
            <a:ext cx="392112" cy="401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Oval 38"/>
          <p:cNvSpPr>
            <a:spLocks noChangeArrowheads="1"/>
          </p:cNvSpPr>
          <p:nvPr/>
        </p:nvSpPr>
        <p:spPr bwMode="auto">
          <a:xfrm>
            <a:off x="8412163" y="5375275"/>
            <a:ext cx="392112" cy="403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1" name="Oval 39"/>
          <p:cNvSpPr>
            <a:spLocks noChangeArrowheads="1"/>
          </p:cNvSpPr>
          <p:nvPr/>
        </p:nvSpPr>
        <p:spPr bwMode="auto">
          <a:xfrm>
            <a:off x="6910388" y="5981700"/>
            <a:ext cx="392112" cy="4016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826375" y="4905375"/>
            <a:ext cx="0" cy="538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826375" y="5645150"/>
            <a:ext cx="0" cy="469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>
            <a:off x="6584950" y="5241925"/>
            <a:ext cx="0" cy="536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>
            <a:off x="6259513" y="5443538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259513" y="5578475"/>
            <a:ext cx="325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H="1">
            <a:off x="6584950" y="5038725"/>
            <a:ext cx="392113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 flipV="1">
            <a:off x="7302500" y="5915025"/>
            <a:ext cx="5238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39" name="Line 47"/>
          <p:cNvSpPr>
            <a:spLocks noChangeShapeType="1"/>
          </p:cNvSpPr>
          <p:nvPr/>
        </p:nvSpPr>
        <p:spPr bwMode="auto">
          <a:xfrm flipV="1">
            <a:off x="7826375" y="5645150"/>
            <a:ext cx="585788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7826375" y="5175250"/>
            <a:ext cx="585788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1" name="Line 49"/>
          <p:cNvSpPr>
            <a:spLocks noChangeShapeType="1"/>
          </p:cNvSpPr>
          <p:nvPr/>
        </p:nvSpPr>
        <p:spPr bwMode="auto">
          <a:xfrm>
            <a:off x="6584950" y="5578475"/>
            <a:ext cx="392113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 flipH="1" flipV="1">
            <a:off x="7302500" y="4905375"/>
            <a:ext cx="5238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3" name="Oval 51"/>
          <p:cNvSpPr>
            <a:spLocks noChangeArrowheads="1"/>
          </p:cNvSpPr>
          <p:nvPr/>
        </p:nvSpPr>
        <p:spPr bwMode="auto">
          <a:xfrm>
            <a:off x="5997575" y="5443538"/>
            <a:ext cx="130175" cy="134937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4" name="Oval 52"/>
          <p:cNvSpPr>
            <a:spLocks noChangeArrowheads="1"/>
          </p:cNvSpPr>
          <p:nvPr/>
        </p:nvSpPr>
        <p:spPr bwMode="auto">
          <a:xfrm>
            <a:off x="7043738" y="6115050"/>
            <a:ext cx="128587" cy="134938"/>
          </a:xfrm>
          <a:prstGeom prst="ellipse">
            <a:avLst/>
          </a:prstGeom>
          <a:solidFill>
            <a:srgbClr val="1C1C1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45" name="Text Box 53"/>
          <p:cNvSpPr txBox="1">
            <a:spLocks noChangeArrowheads="1"/>
          </p:cNvSpPr>
          <p:nvPr/>
        </p:nvSpPr>
        <p:spPr bwMode="auto">
          <a:xfrm>
            <a:off x="6477000" y="4876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t1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5948363" y="50434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p1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/>
        </p:nvSpPr>
        <p:spPr bwMode="auto">
          <a:xfrm>
            <a:off x="6981825" y="4419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p2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7726363" y="45100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t2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49" name="Text Box 57"/>
          <p:cNvSpPr txBox="1">
            <a:spLocks noChangeArrowheads="1"/>
          </p:cNvSpPr>
          <p:nvPr/>
        </p:nvSpPr>
        <p:spPr bwMode="auto">
          <a:xfrm>
            <a:off x="8472488" y="51466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p4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50" name="Text Box 58"/>
          <p:cNvSpPr txBox="1">
            <a:spLocks noChangeArrowheads="1"/>
          </p:cNvSpPr>
          <p:nvPr/>
        </p:nvSpPr>
        <p:spPr bwMode="auto">
          <a:xfrm>
            <a:off x="7696200" y="6096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t3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/>
        </p:nvSpPr>
        <p:spPr bwMode="auto">
          <a:xfrm>
            <a:off x="6981825" y="64119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aseline="0">
                <a:latin typeface="Times New Roman" pitchFamily="18" charset="0"/>
              </a:rPr>
              <a:t>p3</a:t>
            </a:r>
            <a:endParaRPr lang="en-US" sz="2400" baseline="0">
              <a:latin typeface="Times New Roman" pitchFamily="18" charset="0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8001000" y="4760913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2</a:t>
            </a:r>
            <a:endParaRPr lang="en-US"/>
          </a:p>
        </p:txBody>
      </p:sp>
      <p:sp>
        <p:nvSpPr>
          <p:cNvPr id="289853" name="Text Box 61"/>
          <p:cNvSpPr txBox="1">
            <a:spLocks noChangeArrowheads="1"/>
          </p:cNvSpPr>
          <p:nvPr/>
        </p:nvSpPr>
        <p:spPr bwMode="auto">
          <a:xfrm>
            <a:off x="8077200" y="5599113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/>
              <a:t>3</a:t>
            </a:r>
            <a:endParaRPr lang="en-US"/>
          </a:p>
        </p:txBody>
      </p:sp>
      <p:sp>
        <p:nvSpPr>
          <p:cNvPr id="289854" name="Text Box 62"/>
          <p:cNvSpPr txBox="1">
            <a:spLocks noChangeArrowheads="1"/>
          </p:cNvSpPr>
          <p:nvPr/>
        </p:nvSpPr>
        <p:spPr bwMode="auto">
          <a:xfrm>
            <a:off x="492125" y="5808663"/>
            <a:ext cx="54514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Places/Transition: conditions/events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2560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3813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Boundedness is decidable</a:t>
            </a:r>
          </a:p>
          <a:p>
            <a:pPr>
              <a:buFontTx/>
              <a:buNone/>
            </a:pPr>
            <a:r>
              <a:rPr lang="en-US" sz="2800" b="1"/>
              <a:t>	with </a:t>
            </a:r>
            <a:r>
              <a:rPr lang="en-US" sz="2800" b="1" i="1"/>
              <a:t>coverability tree</a:t>
            </a:r>
          </a:p>
        </p:txBody>
      </p:sp>
      <p:sp>
        <p:nvSpPr>
          <p:cNvPr id="256005" name="Oval 1029"/>
          <p:cNvSpPr>
            <a:spLocks noChangeArrowheads="1"/>
          </p:cNvSpPr>
          <p:nvPr/>
        </p:nvSpPr>
        <p:spPr bwMode="auto">
          <a:xfrm>
            <a:off x="7683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6" name="Oval 1030"/>
          <p:cNvSpPr>
            <a:spLocks noChangeArrowheads="1"/>
          </p:cNvSpPr>
          <p:nvPr/>
        </p:nvSpPr>
        <p:spPr bwMode="auto">
          <a:xfrm>
            <a:off x="29781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Line 1031"/>
          <p:cNvSpPr>
            <a:spLocks noChangeShapeType="1"/>
          </p:cNvSpPr>
          <p:nvPr/>
        </p:nvSpPr>
        <p:spPr bwMode="auto">
          <a:xfrm>
            <a:off x="3579813" y="38862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Rectangle 1032"/>
          <p:cNvSpPr>
            <a:spLocks noChangeArrowheads="1"/>
          </p:cNvSpPr>
          <p:nvPr/>
        </p:nvSpPr>
        <p:spPr bwMode="auto">
          <a:xfrm>
            <a:off x="4273550" y="4044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Oval 1034"/>
          <p:cNvSpPr>
            <a:spLocks noChangeArrowheads="1"/>
          </p:cNvSpPr>
          <p:nvPr/>
        </p:nvSpPr>
        <p:spPr bwMode="auto">
          <a:xfrm>
            <a:off x="51879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Line 1035"/>
          <p:cNvSpPr>
            <a:spLocks noChangeShapeType="1"/>
          </p:cNvSpPr>
          <p:nvPr/>
        </p:nvSpPr>
        <p:spPr bwMode="auto">
          <a:xfrm flipV="1">
            <a:off x="4495800" y="3886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2" name="Rectangle 1036"/>
          <p:cNvSpPr>
            <a:spLocks noChangeArrowheads="1"/>
          </p:cNvSpPr>
          <p:nvPr/>
        </p:nvSpPr>
        <p:spPr bwMode="auto">
          <a:xfrm>
            <a:off x="4273550" y="2901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3" name="Line 1037"/>
          <p:cNvSpPr>
            <a:spLocks noChangeShapeType="1"/>
          </p:cNvSpPr>
          <p:nvPr/>
        </p:nvSpPr>
        <p:spPr bwMode="auto">
          <a:xfrm flipH="1" flipV="1">
            <a:off x="44958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4" name="Line 1038"/>
          <p:cNvSpPr>
            <a:spLocks noChangeShapeType="1"/>
          </p:cNvSpPr>
          <p:nvPr/>
        </p:nvSpPr>
        <p:spPr bwMode="auto">
          <a:xfrm flipH="1">
            <a:off x="35814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5" name="Rectangle 1039"/>
          <p:cNvSpPr>
            <a:spLocks noChangeArrowheads="1"/>
          </p:cNvSpPr>
          <p:nvPr/>
        </p:nvSpPr>
        <p:spPr bwMode="auto">
          <a:xfrm>
            <a:off x="2063750" y="3511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6" name="Line 1040"/>
          <p:cNvSpPr>
            <a:spLocks noChangeShapeType="1"/>
          </p:cNvSpPr>
          <p:nvPr/>
        </p:nvSpPr>
        <p:spPr bwMode="auto">
          <a:xfrm>
            <a:off x="22860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7" name="Line 1041"/>
          <p:cNvSpPr>
            <a:spLocks noChangeShapeType="1"/>
          </p:cNvSpPr>
          <p:nvPr/>
        </p:nvSpPr>
        <p:spPr bwMode="auto">
          <a:xfrm>
            <a:off x="13716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8" name="Oval 1042"/>
          <p:cNvSpPr>
            <a:spLocks noChangeArrowheads="1"/>
          </p:cNvSpPr>
          <p:nvPr/>
        </p:nvSpPr>
        <p:spPr bwMode="auto">
          <a:xfrm>
            <a:off x="5187950" y="4654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9" name="Line 1043"/>
          <p:cNvSpPr>
            <a:spLocks noChangeShapeType="1"/>
          </p:cNvSpPr>
          <p:nvPr/>
        </p:nvSpPr>
        <p:spPr bwMode="auto">
          <a:xfrm>
            <a:off x="4494213" y="4419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0" name="Rectangle 1044"/>
          <p:cNvSpPr>
            <a:spLocks noChangeArrowheads="1"/>
          </p:cNvSpPr>
          <p:nvPr/>
        </p:nvSpPr>
        <p:spPr bwMode="auto">
          <a:xfrm>
            <a:off x="8985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56021" name="Rectangle 1045"/>
          <p:cNvSpPr>
            <a:spLocks noChangeArrowheads="1"/>
          </p:cNvSpPr>
          <p:nvPr/>
        </p:nvSpPr>
        <p:spPr bwMode="auto">
          <a:xfrm>
            <a:off x="30321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56022" name="Rectangle 1046"/>
          <p:cNvSpPr>
            <a:spLocks noChangeArrowheads="1"/>
          </p:cNvSpPr>
          <p:nvPr/>
        </p:nvSpPr>
        <p:spPr bwMode="auto">
          <a:xfrm>
            <a:off x="51657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56023" name="Rectangle 1047"/>
          <p:cNvSpPr>
            <a:spLocks noChangeArrowheads="1"/>
          </p:cNvSpPr>
          <p:nvPr/>
        </p:nvSpPr>
        <p:spPr bwMode="auto">
          <a:xfrm>
            <a:off x="5241925" y="4175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p4</a:t>
            </a:r>
          </a:p>
        </p:txBody>
      </p:sp>
      <p:sp>
        <p:nvSpPr>
          <p:cNvPr id="256024" name="Rectangle 1048"/>
          <p:cNvSpPr>
            <a:spLocks noChangeArrowheads="1"/>
          </p:cNvSpPr>
          <p:nvPr/>
        </p:nvSpPr>
        <p:spPr bwMode="auto">
          <a:xfrm>
            <a:off x="1965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56025" name="Rectangle 1049"/>
          <p:cNvSpPr>
            <a:spLocks noChangeArrowheads="1"/>
          </p:cNvSpPr>
          <p:nvPr/>
        </p:nvSpPr>
        <p:spPr bwMode="auto">
          <a:xfrm>
            <a:off x="3794125" y="2574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56026" name="Rectangle 1050"/>
          <p:cNvSpPr>
            <a:spLocks noChangeArrowheads="1"/>
          </p:cNvSpPr>
          <p:nvPr/>
        </p:nvSpPr>
        <p:spPr bwMode="auto">
          <a:xfrm>
            <a:off x="3717925" y="4327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56027" name="Rectangle 1051"/>
          <p:cNvSpPr>
            <a:spLocks noChangeArrowheads="1"/>
          </p:cNvSpPr>
          <p:nvPr/>
        </p:nvSpPr>
        <p:spPr bwMode="auto">
          <a:xfrm>
            <a:off x="7146925" y="15081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1000</a:t>
            </a:r>
          </a:p>
        </p:txBody>
      </p:sp>
      <p:sp>
        <p:nvSpPr>
          <p:cNvPr id="256028" name="Line 1052"/>
          <p:cNvSpPr>
            <a:spLocks noChangeShapeType="1"/>
          </p:cNvSpPr>
          <p:nvPr/>
        </p:nvSpPr>
        <p:spPr bwMode="auto">
          <a:xfrm>
            <a:off x="7543800" y="2057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9" name="Rectangle 1053"/>
          <p:cNvSpPr>
            <a:spLocks noChangeArrowheads="1"/>
          </p:cNvSpPr>
          <p:nvPr/>
        </p:nvSpPr>
        <p:spPr bwMode="auto">
          <a:xfrm>
            <a:off x="7146925" y="2422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0100</a:t>
            </a:r>
          </a:p>
        </p:txBody>
      </p:sp>
      <p:sp>
        <p:nvSpPr>
          <p:cNvPr id="256030" name="Rectangle 1054"/>
          <p:cNvSpPr>
            <a:spLocks noChangeArrowheads="1"/>
          </p:cNvSpPr>
          <p:nvPr/>
        </p:nvSpPr>
        <p:spPr bwMode="auto">
          <a:xfrm>
            <a:off x="7146925" y="33369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0011</a:t>
            </a:r>
          </a:p>
        </p:txBody>
      </p:sp>
      <p:sp>
        <p:nvSpPr>
          <p:cNvPr id="256031" name="Rectangle 1055"/>
          <p:cNvSpPr>
            <a:spLocks noChangeArrowheads="1"/>
          </p:cNvSpPr>
          <p:nvPr/>
        </p:nvSpPr>
        <p:spPr bwMode="auto">
          <a:xfrm>
            <a:off x="7680325" y="2041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56032" name="Rectangle 1056"/>
          <p:cNvSpPr>
            <a:spLocks noChangeArrowheads="1"/>
          </p:cNvSpPr>
          <p:nvPr/>
        </p:nvSpPr>
        <p:spPr bwMode="auto">
          <a:xfrm>
            <a:off x="7680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56035" name="Line 1059"/>
          <p:cNvSpPr>
            <a:spLocks noChangeShapeType="1"/>
          </p:cNvSpPr>
          <p:nvPr/>
        </p:nvSpPr>
        <p:spPr bwMode="auto">
          <a:xfrm>
            <a:off x="7543800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Oval 1033"/>
          <p:cNvSpPr>
            <a:spLocks noChangeArrowheads="1"/>
          </p:cNvSpPr>
          <p:nvPr/>
        </p:nvSpPr>
        <p:spPr bwMode="auto">
          <a:xfrm>
            <a:off x="5410200" y="3733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7" name="Oval 1061"/>
          <p:cNvSpPr>
            <a:spLocks noChangeArrowheads="1"/>
          </p:cNvSpPr>
          <p:nvPr/>
        </p:nvSpPr>
        <p:spPr bwMode="auto">
          <a:xfrm>
            <a:off x="5410200" y="4876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2570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3813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Boundedness is decidable</a:t>
            </a:r>
          </a:p>
          <a:p>
            <a:pPr>
              <a:buFontTx/>
              <a:buNone/>
            </a:pPr>
            <a:r>
              <a:rPr lang="en-US" sz="2800" b="1"/>
              <a:t>	with </a:t>
            </a:r>
            <a:r>
              <a:rPr lang="en-US" sz="2800" b="1" i="1"/>
              <a:t>coverability tree</a:t>
            </a:r>
            <a:endParaRPr lang="en-US" sz="2800" b="1"/>
          </a:p>
        </p:txBody>
      </p:sp>
      <p:sp>
        <p:nvSpPr>
          <p:cNvPr id="257029" name="Oval 1029"/>
          <p:cNvSpPr>
            <a:spLocks noChangeArrowheads="1"/>
          </p:cNvSpPr>
          <p:nvPr/>
        </p:nvSpPr>
        <p:spPr bwMode="auto">
          <a:xfrm>
            <a:off x="7683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Oval 1030"/>
          <p:cNvSpPr>
            <a:spLocks noChangeArrowheads="1"/>
          </p:cNvSpPr>
          <p:nvPr/>
        </p:nvSpPr>
        <p:spPr bwMode="auto">
          <a:xfrm>
            <a:off x="29781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Line 1031"/>
          <p:cNvSpPr>
            <a:spLocks noChangeShapeType="1"/>
          </p:cNvSpPr>
          <p:nvPr/>
        </p:nvSpPr>
        <p:spPr bwMode="auto">
          <a:xfrm>
            <a:off x="3579813" y="38862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Rectangle 1032"/>
          <p:cNvSpPr>
            <a:spLocks noChangeArrowheads="1"/>
          </p:cNvSpPr>
          <p:nvPr/>
        </p:nvSpPr>
        <p:spPr bwMode="auto">
          <a:xfrm>
            <a:off x="4273550" y="4044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Oval 1033"/>
          <p:cNvSpPr>
            <a:spLocks noChangeArrowheads="1"/>
          </p:cNvSpPr>
          <p:nvPr/>
        </p:nvSpPr>
        <p:spPr bwMode="auto">
          <a:xfrm>
            <a:off x="3200400" y="3733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Oval 1034"/>
          <p:cNvSpPr>
            <a:spLocks noChangeArrowheads="1"/>
          </p:cNvSpPr>
          <p:nvPr/>
        </p:nvSpPr>
        <p:spPr bwMode="auto">
          <a:xfrm>
            <a:off x="51879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Line 1035"/>
          <p:cNvSpPr>
            <a:spLocks noChangeShapeType="1"/>
          </p:cNvSpPr>
          <p:nvPr/>
        </p:nvSpPr>
        <p:spPr bwMode="auto">
          <a:xfrm flipV="1">
            <a:off x="4495800" y="3886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Rectangle 1036"/>
          <p:cNvSpPr>
            <a:spLocks noChangeArrowheads="1"/>
          </p:cNvSpPr>
          <p:nvPr/>
        </p:nvSpPr>
        <p:spPr bwMode="auto">
          <a:xfrm>
            <a:off x="4273550" y="2901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Line 1037"/>
          <p:cNvSpPr>
            <a:spLocks noChangeShapeType="1"/>
          </p:cNvSpPr>
          <p:nvPr/>
        </p:nvSpPr>
        <p:spPr bwMode="auto">
          <a:xfrm flipH="1" flipV="1">
            <a:off x="44958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8" name="Line 1038"/>
          <p:cNvSpPr>
            <a:spLocks noChangeShapeType="1"/>
          </p:cNvSpPr>
          <p:nvPr/>
        </p:nvSpPr>
        <p:spPr bwMode="auto">
          <a:xfrm flipH="1">
            <a:off x="35814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Rectangle 1039"/>
          <p:cNvSpPr>
            <a:spLocks noChangeArrowheads="1"/>
          </p:cNvSpPr>
          <p:nvPr/>
        </p:nvSpPr>
        <p:spPr bwMode="auto">
          <a:xfrm>
            <a:off x="2063750" y="3511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Line 1040"/>
          <p:cNvSpPr>
            <a:spLocks noChangeShapeType="1"/>
          </p:cNvSpPr>
          <p:nvPr/>
        </p:nvSpPr>
        <p:spPr bwMode="auto">
          <a:xfrm>
            <a:off x="22860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041"/>
          <p:cNvSpPr>
            <a:spLocks noChangeShapeType="1"/>
          </p:cNvSpPr>
          <p:nvPr/>
        </p:nvSpPr>
        <p:spPr bwMode="auto">
          <a:xfrm>
            <a:off x="13716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Oval 1042"/>
          <p:cNvSpPr>
            <a:spLocks noChangeArrowheads="1"/>
          </p:cNvSpPr>
          <p:nvPr/>
        </p:nvSpPr>
        <p:spPr bwMode="auto">
          <a:xfrm>
            <a:off x="5187950" y="4654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043"/>
          <p:cNvSpPr>
            <a:spLocks noChangeShapeType="1"/>
          </p:cNvSpPr>
          <p:nvPr/>
        </p:nvSpPr>
        <p:spPr bwMode="auto">
          <a:xfrm>
            <a:off x="4494213" y="4419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Rectangle 1044"/>
          <p:cNvSpPr>
            <a:spLocks noChangeArrowheads="1"/>
          </p:cNvSpPr>
          <p:nvPr/>
        </p:nvSpPr>
        <p:spPr bwMode="auto">
          <a:xfrm>
            <a:off x="8985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257045" name="Rectangle 1045"/>
          <p:cNvSpPr>
            <a:spLocks noChangeArrowheads="1"/>
          </p:cNvSpPr>
          <p:nvPr/>
        </p:nvSpPr>
        <p:spPr bwMode="auto">
          <a:xfrm>
            <a:off x="30321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257046" name="Rectangle 1046"/>
          <p:cNvSpPr>
            <a:spLocks noChangeArrowheads="1"/>
          </p:cNvSpPr>
          <p:nvPr/>
        </p:nvSpPr>
        <p:spPr bwMode="auto">
          <a:xfrm>
            <a:off x="51657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257047" name="Rectangle 1047"/>
          <p:cNvSpPr>
            <a:spLocks noChangeArrowheads="1"/>
          </p:cNvSpPr>
          <p:nvPr/>
        </p:nvSpPr>
        <p:spPr bwMode="auto">
          <a:xfrm>
            <a:off x="5241925" y="4175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p4</a:t>
            </a:r>
          </a:p>
        </p:txBody>
      </p:sp>
      <p:sp>
        <p:nvSpPr>
          <p:cNvPr id="257048" name="Rectangle 1048"/>
          <p:cNvSpPr>
            <a:spLocks noChangeArrowheads="1"/>
          </p:cNvSpPr>
          <p:nvPr/>
        </p:nvSpPr>
        <p:spPr bwMode="auto">
          <a:xfrm>
            <a:off x="1965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57049" name="Rectangle 1049"/>
          <p:cNvSpPr>
            <a:spLocks noChangeArrowheads="1"/>
          </p:cNvSpPr>
          <p:nvPr/>
        </p:nvSpPr>
        <p:spPr bwMode="auto">
          <a:xfrm>
            <a:off x="3794125" y="2574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57050" name="Rectangle 1050"/>
          <p:cNvSpPr>
            <a:spLocks noChangeArrowheads="1"/>
          </p:cNvSpPr>
          <p:nvPr/>
        </p:nvSpPr>
        <p:spPr bwMode="auto">
          <a:xfrm>
            <a:off x="3717925" y="4327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57051" name="Rectangle 1051"/>
          <p:cNvSpPr>
            <a:spLocks noChangeArrowheads="1"/>
          </p:cNvSpPr>
          <p:nvPr/>
        </p:nvSpPr>
        <p:spPr bwMode="auto">
          <a:xfrm>
            <a:off x="7146925" y="15081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1000</a:t>
            </a:r>
          </a:p>
        </p:txBody>
      </p:sp>
      <p:sp>
        <p:nvSpPr>
          <p:cNvPr id="257052" name="Line 1052"/>
          <p:cNvSpPr>
            <a:spLocks noChangeShapeType="1"/>
          </p:cNvSpPr>
          <p:nvPr/>
        </p:nvSpPr>
        <p:spPr bwMode="auto">
          <a:xfrm>
            <a:off x="7543800" y="2057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3" name="Rectangle 1053"/>
          <p:cNvSpPr>
            <a:spLocks noChangeArrowheads="1"/>
          </p:cNvSpPr>
          <p:nvPr/>
        </p:nvSpPr>
        <p:spPr bwMode="auto">
          <a:xfrm>
            <a:off x="7146925" y="2422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0100</a:t>
            </a:r>
          </a:p>
        </p:txBody>
      </p:sp>
      <p:sp>
        <p:nvSpPr>
          <p:cNvPr id="257054" name="Rectangle 1054"/>
          <p:cNvSpPr>
            <a:spLocks noChangeArrowheads="1"/>
          </p:cNvSpPr>
          <p:nvPr/>
        </p:nvSpPr>
        <p:spPr bwMode="auto">
          <a:xfrm>
            <a:off x="7146925" y="33369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0011</a:t>
            </a:r>
          </a:p>
        </p:txBody>
      </p:sp>
      <p:sp>
        <p:nvSpPr>
          <p:cNvPr id="257055" name="Rectangle 1055"/>
          <p:cNvSpPr>
            <a:spLocks noChangeArrowheads="1"/>
          </p:cNvSpPr>
          <p:nvPr/>
        </p:nvSpPr>
        <p:spPr bwMode="auto">
          <a:xfrm>
            <a:off x="7680325" y="2041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257056" name="Rectangle 1056"/>
          <p:cNvSpPr>
            <a:spLocks noChangeArrowheads="1"/>
          </p:cNvSpPr>
          <p:nvPr/>
        </p:nvSpPr>
        <p:spPr bwMode="auto">
          <a:xfrm>
            <a:off x="7680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257057" name="Rectangle 1057"/>
          <p:cNvSpPr>
            <a:spLocks noChangeArrowheads="1"/>
          </p:cNvSpPr>
          <p:nvPr/>
        </p:nvSpPr>
        <p:spPr bwMode="auto">
          <a:xfrm>
            <a:off x="7146925" y="42513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0101</a:t>
            </a:r>
          </a:p>
        </p:txBody>
      </p:sp>
      <p:sp>
        <p:nvSpPr>
          <p:cNvPr id="257058" name="Rectangle 1058"/>
          <p:cNvSpPr>
            <a:spLocks noChangeArrowheads="1"/>
          </p:cNvSpPr>
          <p:nvPr/>
        </p:nvSpPr>
        <p:spPr bwMode="auto">
          <a:xfrm>
            <a:off x="7604125" y="3794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257059" name="Line 1059"/>
          <p:cNvSpPr>
            <a:spLocks noChangeShapeType="1"/>
          </p:cNvSpPr>
          <p:nvPr/>
        </p:nvSpPr>
        <p:spPr bwMode="auto">
          <a:xfrm>
            <a:off x="7543800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0" name="Line 1060"/>
          <p:cNvSpPr>
            <a:spLocks noChangeShapeType="1"/>
          </p:cNvSpPr>
          <p:nvPr/>
        </p:nvSpPr>
        <p:spPr bwMode="auto">
          <a:xfrm>
            <a:off x="75438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1" name="Oval 1061"/>
          <p:cNvSpPr>
            <a:spLocks noChangeArrowheads="1"/>
          </p:cNvSpPr>
          <p:nvPr/>
        </p:nvSpPr>
        <p:spPr bwMode="auto">
          <a:xfrm>
            <a:off x="5410200" y="4876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Coverability Tree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3813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 err="1"/>
              <a:t>Boundedness</a:t>
            </a:r>
            <a:r>
              <a:rPr lang="en-US" b="1" dirty="0"/>
              <a:t> is decidable</a:t>
            </a:r>
          </a:p>
          <a:p>
            <a:pPr>
              <a:buFontTx/>
              <a:buNone/>
            </a:pPr>
            <a:r>
              <a:rPr lang="en-US" b="1" dirty="0"/>
              <a:t>	with </a:t>
            </a:r>
            <a:r>
              <a:rPr lang="en-US" b="1" i="1" dirty="0" err="1"/>
              <a:t>coverability</a:t>
            </a:r>
            <a:r>
              <a:rPr lang="en-US" b="1" i="1" dirty="0"/>
              <a:t> tree</a:t>
            </a:r>
          </a:p>
          <a:p>
            <a:pPr>
              <a:buFontTx/>
              <a:buNone/>
            </a:pPr>
            <a:endParaRPr lang="en-US" b="1" i="1" dirty="0"/>
          </a:p>
        </p:txBody>
      </p:sp>
      <p:sp>
        <p:nvSpPr>
          <p:cNvPr id="509956" name="Oval 4"/>
          <p:cNvSpPr>
            <a:spLocks noChangeArrowheads="1"/>
          </p:cNvSpPr>
          <p:nvPr/>
        </p:nvSpPr>
        <p:spPr bwMode="auto">
          <a:xfrm>
            <a:off x="7683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7" name="Oval 5"/>
          <p:cNvSpPr>
            <a:spLocks noChangeArrowheads="1"/>
          </p:cNvSpPr>
          <p:nvPr/>
        </p:nvSpPr>
        <p:spPr bwMode="auto">
          <a:xfrm>
            <a:off x="29781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>
            <a:off x="3579813" y="38862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4273550" y="4044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0" name="Oval 8"/>
          <p:cNvSpPr>
            <a:spLocks noChangeArrowheads="1"/>
          </p:cNvSpPr>
          <p:nvPr/>
        </p:nvSpPr>
        <p:spPr bwMode="auto">
          <a:xfrm>
            <a:off x="5187950" y="3511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 flipV="1">
            <a:off x="4495800" y="38862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2" name="Rectangle 10"/>
          <p:cNvSpPr>
            <a:spLocks noChangeArrowheads="1"/>
          </p:cNvSpPr>
          <p:nvPr/>
        </p:nvSpPr>
        <p:spPr bwMode="auto">
          <a:xfrm>
            <a:off x="4273550" y="2901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3" name="Line 11"/>
          <p:cNvSpPr>
            <a:spLocks noChangeShapeType="1"/>
          </p:cNvSpPr>
          <p:nvPr/>
        </p:nvSpPr>
        <p:spPr bwMode="auto">
          <a:xfrm flipH="1" flipV="1">
            <a:off x="44958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4" name="Line 12"/>
          <p:cNvSpPr>
            <a:spLocks noChangeShapeType="1"/>
          </p:cNvSpPr>
          <p:nvPr/>
        </p:nvSpPr>
        <p:spPr bwMode="auto">
          <a:xfrm flipH="1">
            <a:off x="3581400" y="32766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2063750" y="3511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6" name="Line 14"/>
          <p:cNvSpPr>
            <a:spLocks noChangeShapeType="1"/>
          </p:cNvSpPr>
          <p:nvPr/>
        </p:nvSpPr>
        <p:spPr bwMode="auto">
          <a:xfrm>
            <a:off x="22860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7" name="Line 15"/>
          <p:cNvSpPr>
            <a:spLocks noChangeShapeType="1"/>
          </p:cNvSpPr>
          <p:nvPr/>
        </p:nvSpPr>
        <p:spPr bwMode="auto">
          <a:xfrm>
            <a:off x="1371600" y="3810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8" name="Oval 16"/>
          <p:cNvSpPr>
            <a:spLocks noChangeArrowheads="1"/>
          </p:cNvSpPr>
          <p:nvPr/>
        </p:nvSpPr>
        <p:spPr bwMode="auto">
          <a:xfrm>
            <a:off x="5187950" y="4654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9" name="Line 17"/>
          <p:cNvSpPr>
            <a:spLocks noChangeShapeType="1"/>
          </p:cNvSpPr>
          <p:nvPr/>
        </p:nvSpPr>
        <p:spPr bwMode="auto">
          <a:xfrm>
            <a:off x="4494213" y="4419600"/>
            <a:ext cx="68738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70" name="Rectangle 18"/>
          <p:cNvSpPr>
            <a:spLocks noChangeArrowheads="1"/>
          </p:cNvSpPr>
          <p:nvPr/>
        </p:nvSpPr>
        <p:spPr bwMode="auto">
          <a:xfrm>
            <a:off x="8985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p1</a:t>
            </a:r>
          </a:p>
        </p:txBody>
      </p:sp>
      <p:sp>
        <p:nvSpPr>
          <p:cNvPr id="509971" name="Rectangle 19"/>
          <p:cNvSpPr>
            <a:spLocks noChangeArrowheads="1"/>
          </p:cNvSpPr>
          <p:nvPr/>
        </p:nvSpPr>
        <p:spPr bwMode="auto">
          <a:xfrm>
            <a:off x="30321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p2</a:t>
            </a:r>
          </a:p>
        </p:txBody>
      </p: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5165725" y="29559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p3</a:t>
            </a:r>
          </a:p>
        </p:txBody>
      </p:sp>
      <p:sp>
        <p:nvSpPr>
          <p:cNvPr id="509973" name="Rectangle 21"/>
          <p:cNvSpPr>
            <a:spLocks noChangeArrowheads="1"/>
          </p:cNvSpPr>
          <p:nvPr/>
        </p:nvSpPr>
        <p:spPr bwMode="auto">
          <a:xfrm>
            <a:off x="5241925" y="4175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p4</a:t>
            </a:r>
          </a:p>
        </p:txBody>
      </p:sp>
      <p:sp>
        <p:nvSpPr>
          <p:cNvPr id="509974" name="Rectangle 22"/>
          <p:cNvSpPr>
            <a:spLocks noChangeArrowheads="1"/>
          </p:cNvSpPr>
          <p:nvPr/>
        </p:nvSpPr>
        <p:spPr bwMode="auto">
          <a:xfrm>
            <a:off x="1965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509975" name="Rectangle 23"/>
          <p:cNvSpPr>
            <a:spLocks noChangeArrowheads="1"/>
          </p:cNvSpPr>
          <p:nvPr/>
        </p:nvSpPr>
        <p:spPr bwMode="auto">
          <a:xfrm>
            <a:off x="3794125" y="2574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509976" name="Rectangle 24"/>
          <p:cNvSpPr>
            <a:spLocks noChangeArrowheads="1"/>
          </p:cNvSpPr>
          <p:nvPr/>
        </p:nvSpPr>
        <p:spPr bwMode="auto">
          <a:xfrm>
            <a:off x="3717925" y="4327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509977" name="Rectangle 25"/>
          <p:cNvSpPr>
            <a:spLocks noChangeArrowheads="1"/>
          </p:cNvSpPr>
          <p:nvPr/>
        </p:nvSpPr>
        <p:spPr bwMode="auto">
          <a:xfrm>
            <a:off x="7146925" y="15081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1000</a:t>
            </a:r>
          </a:p>
        </p:txBody>
      </p:sp>
      <p:sp>
        <p:nvSpPr>
          <p:cNvPr id="509978" name="Line 26"/>
          <p:cNvSpPr>
            <a:spLocks noChangeShapeType="1"/>
          </p:cNvSpPr>
          <p:nvPr/>
        </p:nvSpPr>
        <p:spPr bwMode="auto">
          <a:xfrm>
            <a:off x="7543800" y="2057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79" name="Rectangle 27"/>
          <p:cNvSpPr>
            <a:spLocks noChangeArrowheads="1"/>
          </p:cNvSpPr>
          <p:nvPr/>
        </p:nvSpPr>
        <p:spPr bwMode="auto">
          <a:xfrm>
            <a:off x="7146925" y="24225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0100</a:t>
            </a:r>
          </a:p>
        </p:txBody>
      </p:sp>
      <p:sp>
        <p:nvSpPr>
          <p:cNvPr id="509980" name="Rectangle 28"/>
          <p:cNvSpPr>
            <a:spLocks noChangeArrowheads="1"/>
          </p:cNvSpPr>
          <p:nvPr/>
        </p:nvSpPr>
        <p:spPr bwMode="auto">
          <a:xfrm>
            <a:off x="7146925" y="333692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0011</a:t>
            </a:r>
          </a:p>
        </p:txBody>
      </p:sp>
      <p:sp>
        <p:nvSpPr>
          <p:cNvPr id="509981" name="Rectangle 29"/>
          <p:cNvSpPr>
            <a:spLocks noChangeArrowheads="1"/>
          </p:cNvSpPr>
          <p:nvPr/>
        </p:nvSpPr>
        <p:spPr bwMode="auto">
          <a:xfrm>
            <a:off x="7680325" y="20415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t1</a:t>
            </a:r>
          </a:p>
        </p:txBody>
      </p:sp>
      <p:sp>
        <p:nvSpPr>
          <p:cNvPr id="509982" name="Rectangle 30"/>
          <p:cNvSpPr>
            <a:spLocks noChangeArrowheads="1"/>
          </p:cNvSpPr>
          <p:nvPr/>
        </p:nvSpPr>
        <p:spPr bwMode="auto">
          <a:xfrm>
            <a:off x="7680325" y="29559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t3</a:t>
            </a:r>
          </a:p>
        </p:txBody>
      </p:sp>
      <p:sp>
        <p:nvSpPr>
          <p:cNvPr id="509983" name="Rectangle 31"/>
          <p:cNvSpPr>
            <a:spLocks noChangeArrowheads="1"/>
          </p:cNvSpPr>
          <p:nvPr/>
        </p:nvSpPr>
        <p:spPr bwMode="auto">
          <a:xfrm>
            <a:off x="7604125" y="3794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t2</a:t>
            </a:r>
          </a:p>
        </p:txBody>
      </p:sp>
      <p:sp>
        <p:nvSpPr>
          <p:cNvPr id="509984" name="Line 32"/>
          <p:cNvSpPr>
            <a:spLocks noChangeShapeType="1"/>
          </p:cNvSpPr>
          <p:nvPr/>
        </p:nvSpPr>
        <p:spPr bwMode="auto">
          <a:xfrm>
            <a:off x="7543800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85" name="Line 33"/>
          <p:cNvSpPr>
            <a:spLocks noChangeShapeType="1"/>
          </p:cNvSpPr>
          <p:nvPr/>
        </p:nvSpPr>
        <p:spPr bwMode="auto">
          <a:xfrm>
            <a:off x="75438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86" name="Oval 34"/>
          <p:cNvSpPr>
            <a:spLocks noChangeArrowheads="1"/>
          </p:cNvSpPr>
          <p:nvPr/>
        </p:nvSpPr>
        <p:spPr bwMode="auto">
          <a:xfrm>
            <a:off x="5346700" y="48895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87" name="Rectangle 35"/>
          <p:cNvSpPr>
            <a:spLocks noChangeArrowheads="1"/>
          </p:cNvSpPr>
          <p:nvPr/>
        </p:nvSpPr>
        <p:spPr bwMode="auto">
          <a:xfrm>
            <a:off x="7146925" y="4114800"/>
            <a:ext cx="93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3600" b="1" dirty="0"/>
              <a:t>010</a:t>
            </a:r>
            <a:r>
              <a:rPr lang="en-US" sz="4800" b="1" baseline="-14000" dirty="0">
                <a:solidFill>
                  <a:schemeClr val="accent2"/>
                </a:solidFill>
                <a:sym typeface="Symbol" pitchFamily="18" charset="2"/>
              </a:rPr>
              <a:t></a:t>
            </a:r>
            <a:endParaRPr lang="en-US" sz="3600" b="1" dirty="0"/>
          </a:p>
        </p:txBody>
      </p:sp>
      <p:sp>
        <p:nvSpPr>
          <p:cNvPr id="509988" name="Oval 36"/>
          <p:cNvSpPr>
            <a:spLocks noChangeArrowheads="1"/>
          </p:cNvSpPr>
          <p:nvPr/>
        </p:nvSpPr>
        <p:spPr bwMode="auto">
          <a:xfrm>
            <a:off x="5562600" y="4876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89" name="Oval 37"/>
          <p:cNvSpPr>
            <a:spLocks noChangeArrowheads="1"/>
          </p:cNvSpPr>
          <p:nvPr/>
        </p:nvSpPr>
        <p:spPr bwMode="auto">
          <a:xfrm>
            <a:off x="5410200" y="3733800"/>
            <a:ext cx="139700" cy="139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Petri Net extensions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0013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/>
              <a:t>Add interpretation to tokens and transitions</a:t>
            </a:r>
          </a:p>
          <a:p>
            <a:pPr lvl="1"/>
            <a:r>
              <a:rPr lang="en-US" sz="2400" b="1"/>
              <a:t>Colored nets (tokens have value)</a:t>
            </a:r>
          </a:p>
          <a:p>
            <a:r>
              <a:rPr lang="en-US" sz="2800" b="1"/>
              <a:t>Add time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Time/timed Petri Nets (deterministic delay)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type (duration, delay)</a:t>
            </a:r>
          </a:p>
          <a:p>
            <a:pPr lvl="2">
              <a:lnSpc>
                <a:spcPct val="90000"/>
              </a:lnSpc>
            </a:pPr>
            <a:r>
              <a:rPr lang="en-US" sz="2000" b="1"/>
              <a:t>where (place, transition)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Stochastic PNs (probabilistic delay)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Generalized Stochastic PNs (timed and immediate transitions)</a:t>
            </a:r>
          </a:p>
          <a:p>
            <a:r>
              <a:rPr lang="en-US" sz="2800" b="1"/>
              <a:t>Add hierarchy</a:t>
            </a:r>
          </a:p>
          <a:p>
            <a:pPr lvl="1"/>
            <a:r>
              <a:rPr lang="en-US" sz="2400" b="1"/>
              <a:t>Place Charts 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Transition firing rule</a:t>
            </a: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3813" cy="3048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 b="1"/>
              <a:t>A marking is changed according to the following rules: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 transition is </a:t>
            </a:r>
            <a:r>
              <a:rPr lang="en-US" sz="2400" b="1">
                <a:solidFill>
                  <a:srgbClr val="FF9900"/>
                </a:solidFill>
              </a:rPr>
              <a:t>enabled</a:t>
            </a:r>
            <a:r>
              <a:rPr lang="en-US" sz="2400" b="1"/>
              <a:t> if there are enough tokens in each input place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An enabled transition </a:t>
            </a:r>
            <a:r>
              <a:rPr lang="en-US" sz="2400" b="1">
                <a:solidFill>
                  <a:srgbClr val="FF9900"/>
                </a:solidFill>
              </a:rPr>
              <a:t>may or may not</a:t>
            </a:r>
            <a:r>
              <a:rPr lang="en-US" sz="2400" b="1"/>
              <a:t> fire</a:t>
            </a:r>
          </a:p>
          <a:p>
            <a:pPr lvl="1">
              <a:lnSpc>
                <a:spcPct val="110000"/>
              </a:lnSpc>
            </a:pPr>
            <a:r>
              <a:rPr lang="en-US" sz="2400" b="1"/>
              <a:t>The </a:t>
            </a:r>
            <a:r>
              <a:rPr lang="en-US" sz="2400" b="1">
                <a:solidFill>
                  <a:schemeClr val="tx2"/>
                </a:solidFill>
              </a:rPr>
              <a:t>firing</a:t>
            </a:r>
            <a:r>
              <a:rPr lang="en-US" sz="2400" b="1"/>
              <a:t> of a transition modifies marking by </a:t>
            </a:r>
            <a:r>
              <a:rPr lang="en-US" sz="2400" b="1">
                <a:solidFill>
                  <a:srgbClr val="FF9900"/>
                </a:solidFill>
              </a:rPr>
              <a:t>consuming</a:t>
            </a:r>
            <a:r>
              <a:rPr lang="en-US" sz="2400" b="1"/>
              <a:t> tokens from the input places and </a:t>
            </a:r>
            <a:r>
              <a:rPr lang="en-US" sz="2400" b="1">
                <a:solidFill>
                  <a:srgbClr val="FF9900"/>
                </a:solidFill>
              </a:rPr>
              <a:t>producing</a:t>
            </a:r>
            <a:r>
              <a:rPr lang="en-US" sz="2400" b="1"/>
              <a:t> tokens in the output places</a:t>
            </a:r>
            <a:endParaRPr lang="en-US"/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1225550" y="4425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2520950" y="4883150"/>
            <a:ext cx="215900" cy="596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3435350" y="4883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1225550" y="54927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828800" y="48006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 flipV="1">
            <a:off x="1828800" y="5334000"/>
            <a:ext cx="685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>
            <a:off x="2743200" y="5181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530350" y="5797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1301750" y="56451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1460500" y="46609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1" name="Rectangle 15"/>
          <p:cNvSpPr>
            <a:spLocks noChangeArrowheads="1"/>
          </p:cNvSpPr>
          <p:nvPr/>
        </p:nvSpPr>
        <p:spPr bwMode="auto">
          <a:xfrm>
            <a:off x="1889125" y="5146675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90832" name="Oval 16"/>
          <p:cNvSpPr>
            <a:spLocks noChangeArrowheads="1"/>
          </p:cNvSpPr>
          <p:nvPr/>
        </p:nvSpPr>
        <p:spPr bwMode="auto">
          <a:xfrm>
            <a:off x="5568950" y="4578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Rectangle 17"/>
          <p:cNvSpPr>
            <a:spLocks noChangeArrowheads="1"/>
          </p:cNvSpPr>
          <p:nvPr/>
        </p:nvSpPr>
        <p:spPr bwMode="auto">
          <a:xfrm>
            <a:off x="6864350" y="5035550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778750" y="50355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568950" y="56451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Line 20"/>
          <p:cNvSpPr>
            <a:spLocks noChangeShapeType="1"/>
          </p:cNvSpPr>
          <p:nvPr/>
        </p:nvSpPr>
        <p:spPr bwMode="auto">
          <a:xfrm>
            <a:off x="6172200" y="49530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7" name="Line 21"/>
          <p:cNvSpPr>
            <a:spLocks noChangeShapeType="1"/>
          </p:cNvSpPr>
          <p:nvPr/>
        </p:nvSpPr>
        <p:spPr bwMode="auto">
          <a:xfrm flipV="1">
            <a:off x="6172200" y="5486400"/>
            <a:ext cx="685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8" name="Line 22"/>
          <p:cNvSpPr>
            <a:spLocks noChangeShapeType="1"/>
          </p:cNvSpPr>
          <p:nvPr/>
        </p:nvSpPr>
        <p:spPr bwMode="auto">
          <a:xfrm>
            <a:off x="7086600" y="5334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9" name="Oval 23"/>
          <p:cNvSpPr>
            <a:spLocks noChangeArrowheads="1"/>
          </p:cNvSpPr>
          <p:nvPr/>
        </p:nvSpPr>
        <p:spPr bwMode="auto">
          <a:xfrm>
            <a:off x="7924800" y="52641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1" name="Rectangle 25"/>
          <p:cNvSpPr>
            <a:spLocks noChangeArrowheads="1"/>
          </p:cNvSpPr>
          <p:nvPr/>
        </p:nvSpPr>
        <p:spPr bwMode="auto">
          <a:xfrm>
            <a:off x="6156325" y="5299075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4419600" y="5257800"/>
            <a:ext cx="838200" cy="0"/>
          </a:xfrm>
          <a:prstGeom prst="line">
            <a:avLst/>
          </a:prstGeom>
          <a:noFill/>
          <a:ln w="57150" cmpd="tri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3" name="Rectangle 27"/>
          <p:cNvSpPr>
            <a:spLocks noChangeArrowheads="1"/>
          </p:cNvSpPr>
          <p:nvPr/>
        </p:nvSpPr>
        <p:spPr bwMode="auto">
          <a:xfrm>
            <a:off x="2520950" y="5949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>
            <a:off x="3435350" y="5949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1828800" y="58674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>
            <a:off x="2743200" y="624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7" name="Rectangle 31"/>
          <p:cNvSpPr>
            <a:spLocks noChangeArrowheads="1"/>
          </p:cNvSpPr>
          <p:nvPr/>
        </p:nvSpPr>
        <p:spPr bwMode="auto">
          <a:xfrm>
            <a:off x="6864350" y="61023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8" name="Oval 32"/>
          <p:cNvSpPr>
            <a:spLocks noChangeArrowheads="1"/>
          </p:cNvSpPr>
          <p:nvPr/>
        </p:nvSpPr>
        <p:spPr bwMode="auto">
          <a:xfrm>
            <a:off x="7778750" y="61023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9" name="Line 33"/>
          <p:cNvSpPr>
            <a:spLocks noChangeShapeType="1"/>
          </p:cNvSpPr>
          <p:nvPr/>
        </p:nvSpPr>
        <p:spPr bwMode="auto">
          <a:xfrm>
            <a:off x="6172200" y="60198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7086600" y="6400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51" name="Rectangle 35"/>
          <p:cNvSpPr>
            <a:spLocks noChangeArrowheads="1"/>
          </p:cNvSpPr>
          <p:nvPr/>
        </p:nvSpPr>
        <p:spPr bwMode="auto">
          <a:xfrm>
            <a:off x="1905000" y="5867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290852" name="Rectangle 36"/>
          <p:cNvSpPr>
            <a:spLocks noChangeArrowheads="1"/>
          </p:cNvSpPr>
          <p:nvPr/>
        </p:nvSpPr>
        <p:spPr bwMode="auto">
          <a:xfrm>
            <a:off x="2819400" y="4724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90853" name="Oval 37"/>
          <p:cNvSpPr>
            <a:spLocks noChangeArrowheads="1"/>
          </p:cNvSpPr>
          <p:nvPr/>
        </p:nvSpPr>
        <p:spPr bwMode="auto">
          <a:xfrm>
            <a:off x="8159750" y="525780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7162800" y="4800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290855" name="Rectangle 39"/>
          <p:cNvSpPr>
            <a:spLocks noChangeArrowheads="1"/>
          </p:cNvSpPr>
          <p:nvPr/>
        </p:nvSpPr>
        <p:spPr bwMode="auto">
          <a:xfrm>
            <a:off x="6324600" y="6019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Concurrency, causality, choice</a:t>
            </a:r>
            <a:endParaRPr lang="en-US"/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12255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8288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520950" y="22463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1530350" y="25511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4353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520950" y="3313113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12255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34353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8288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27432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7432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1454150" y="34655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1530350" y="36941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3587750" y="35417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51879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5792788" y="5029200"/>
            <a:ext cx="608012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6407150" y="4730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6407150" y="5797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42735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5791200" y="5562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29781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44958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35814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20637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7683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13716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996950" y="5416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2422525" y="1635125"/>
            <a:ext cx="466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2422525" y="3763963"/>
            <a:ext cx="4730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1981200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4175125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t4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6308725" y="41195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t5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6330950" y="62484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t6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Concurrency, causality, choice</a:t>
            </a:r>
            <a:endParaRPr lang="en-US"/>
          </a:p>
        </p:txBody>
      </p:sp>
      <p:sp>
        <p:nvSpPr>
          <p:cNvPr id="253955" name="Oval 1027"/>
          <p:cNvSpPr>
            <a:spLocks noChangeArrowheads="1"/>
          </p:cNvSpPr>
          <p:nvPr/>
        </p:nvSpPr>
        <p:spPr bwMode="auto">
          <a:xfrm>
            <a:off x="12255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6" name="Line 1028"/>
          <p:cNvSpPr>
            <a:spLocks noChangeShapeType="1"/>
          </p:cNvSpPr>
          <p:nvPr/>
        </p:nvSpPr>
        <p:spPr bwMode="auto">
          <a:xfrm>
            <a:off x="18288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Rectangle 1029"/>
          <p:cNvSpPr>
            <a:spLocks noChangeArrowheads="1"/>
          </p:cNvSpPr>
          <p:nvPr/>
        </p:nvSpPr>
        <p:spPr bwMode="auto">
          <a:xfrm>
            <a:off x="2520950" y="2246313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sp>
        <p:nvSpPr>
          <p:cNvPr id="253958" name="Oval 1030"/>
          <p:cNvSpPr>
            <a:spLocks noChangeArrowheads="1"/>
          </p:cNvSpPr>
          <p:nvPr/>
        </p:nvSpPr>
        <p:spPr bwMode="auto">
          <a:xfrm>
            <a:off x="3435350" y="22463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9" name="Rectangle 1031"/>
          <p:cNvSpPr>
            <a:spLocks noChangeArrowheads="1"/>
          </p:cNvSpPr>
          <p:nvPr/>
        </p:nvSpPr>
        <p:spPr bwMode="auto">
          <a:xfrm>
            <a:off x="2520950" y="3313113"/>
            <a:ext cx="2159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0" name="Oval 1032"/>
          <p:cNvSpPr>
            <a:spLocks noChangeArrowheads="1"/>
          </p:cNvSpPr>
          <p:nvPr/>
        </p:nvSpPr>
        <p:spPr bwMode="auto">
          <a:xfrm>
            <a:off x="12255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1" name="Oval 1033"/>
          <p:cNvSpPr>
            <a:spLocks noChangeArrowheads="1"/>
          </p:cNvSpPr>
          <p:nvPr/>
        </p:nvSpPr>
        <p:spPr bwMode="auto">
          <a:xfrm>
            <a:off x="3435350" y="3313113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2" name="Line 1034"/>
          <p:cNvSpPr>
            <a:spLocks noChangeShapeType="1"/>
          </p:cNvSpPr>
          <p:nvPr/>
        </p:nvSpPr>
        <p:spPr bwMode="auto">
          <a:xfrm>
            <a:off x="18288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3" name="Line 1035"/>
          <p:cNvSpPr>
            <a:spLocks noChangeShapeType="1"/>
          </p:cNvSpPr>
          <p:nvPr/>
        </p:nvSpPr>
        <p:spPr bwMode="auto">
          <a:xfrm>
            <a:off x="2743200" y="36115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4" name="Line 1036"/>
          <p:cNvSpPr>
            <a:spLocks noChangeShapeType="1"/>
          </p:cNvSpPr>
          <p:nvPr/>
        </p:nvSpPr>
        <p:spPr bwMode="auto">
          <a:xfrm>
            <a:off x="2743200" y="254476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5" name="Oval 1037"/>
          <p:cNvSpPr>
            <a:spLocks noChangeArrowheads="1"/>
          </p:cNvSpPr>
          <p:nvPr/>
        </p:nvSpPr>
        <p:spPr bwMode="auto">
          <a:xfrm>
            <a:off x="1454150" y="34655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6" name="Oval 1038"/>
          <p:cNvSpPr>
            <a:spLocks noChangeArrowheads="1"/>
          </p:cNvSpPr>
          <p:nvPr/>
        </p:nvSpPr>
        <p:spPr bwMode="auto">
          <a:xfrm>
            <a:off x="3810000" y="35353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7" name="Oval 1039"/>
          <p:cNvSpPr>
            <a:spLocks noChangeArrowheads="1"/>
          </p:cNvSpPr>
          <p:nvPr/>
        </p:nvSpPr>
        <p:spPr bwMode="auto">
          <a:xfrm>
            <a:off x="3587750" y="354171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8" name="Oval 1040"/>
          <p:cNvSpPr>
            <a:spLocks noChangeArrowheads="1"/>
          </p:cNvSpPr>
          <p:nvPr/>
        </p:nvSpPr>
        <p:spPr bwMode="auto">
          <a:xfrm>
            <a:off x="51879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9" name="Line 1041"/>
          <p:cNvSpPr>
            <a:spLocks noChangeShapeType="1"/>
          </p:cNvSpPr>
          <p:nvPr/>
        </p:nvSpPr>
        <p:spPr bwMode="auto">
          <a:xfrm flipV="1">
            <a:off x="5792788" y="5029200"/>
            <a:ext cx="608012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0" name="Rectangle 1042"/>
          <p:cNvSpPr>
            <a:spLocks noChangeArrowheads="1"/>
          </p:cNvSpPr>
          <p:nvPr/>
        </p:nvSpPr>
        <p:spPr bwMode="auto">
          <a:xfrm>
            <a:off x="6407150" y="47307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1" name="Rectangle 1043"/>
          <p:cNvSpPr>
            <a:spLocks noChangeArrowheads="1"/>
          </p:cNvSpPr>
          <p:nvPr/>
        </p:nvSpPr>
        <p:spPr bwMode="auto">
          <a:xfrm>
            <a:off x="6407150" y="57975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2" name="Rectangle 1044"/>
          <p:cNvSpPr>
            <a:spLocks noChangeArrowheads="1"/>
          </p:cNvSpPr>
          <p:nvPr/>
        </p:nvSpPr>
        <p:spPr bwMode="auto">
          <a:xfrm>
            <a:off x="42735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3" name="Line 1045"/>
          <p:cNvSpPr>
            <a:spLocks noChangeShapeType="1"/>
          </p:cNvSpPr>
          <p:nvPr/>
        </p:nvSpPr>
        <p:spPr bwMode="auto">
          <a:xfrm>
            <a:off x="5791200" y="5562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Oval 1046"/>
          <p:cNvSpPr>
            <a:spLocks noChangeArrowheads="1"/>
          </p:cNvSpPr>
          <p:nvPr/>
        </p:nvSpPr>
        <p:spPr bwMode="auto">
          <a:xfrm>
            <a:off x="29781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5" name="Line 1047"/>
          <p:cNvSpPr>
            <a:spLocks noChangeShapeType="1"/>
          </p:cNvSpPr>
          <p:nvPr/>
        </p:nvSpPr>
        <p:spPr bwMode="auto">
          <a:xfrm>
            <a:off x="44958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6" name="Line 1048"/>
          <p:cNvSpPr>
            <a:spLocks noChangeShapeType="1"/>
          </p:cNvSpPr>
          <p:nvPr/>
        </p:nvSpPr>
        <p:spPr bwMode="auto">
          <a:xfrm>
            <a:off x="35814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7" name="Rectangle 1049"/>
          <p:cNvSpPr>
            <a:spLocks noChangeArrowheads="1"/>
          </p:cNvSpPr>
          <p:nvPr/>
        </p:nvSpPr>
        <p:spPr bwMode="auto">
          <a:xfrm>
            <a:off x="4251325" y="2757488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/>
              <a:t>Concurrency</a:t>
            </a:r>
          </a:p>
        </p:txBody>
      </p:sp>
      <p:sp>
        <p:nvSpPr>
          <p:cNvPr id="253980" name="Rectangle 1052"/>
          <p:cNvSpPr>
            <a:spLocks noChangeArrowheads="1"/>
          </p:cNvSpPr>
          <p:nvPr/>
        </p:nvSpPr>
        <p:spPr bwMode="auto">
          <a:xfrm>
            <a:off x="2063750" y="5187950"/>
            <a:ext cx="215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1" name="Oval 1053"/>
          <p:cNvSpPr>
            <a:spLocks noChangeArrowheads="1"/>
          </p:cNvSpPr>
          <p:nvPr/>
        </p:nvSpPr>
        <p:spPr bwMode="auto">
          <a:xfrm>
            <a:off x="768350" y="5187950"/>
            <a:ext cx="5969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2" name="Line 1054"/>
          <p:cNvSpPr>
            <a:spLocks noChangeShapeType="1"/>
          </p:cNvSpPr>
          <p:nvPr/>
        </p:nvSpPr>
        <p:spPr bwMode="auto">
          <a:xfrm>
            <a:off x="22860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3" name="Line 1055"/>
          <p:cNvSpPr>
            <a:spLocks noChangeShapeType="1"/>
          </p:cNvSpPr>
          <p:nvPr/>
        </p:nvSpPr>
        <p:spPr bwMode="auto">
          <a:xfrm>
            <a:off x="1371600" y="548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Oval 1056"/>
          <p:cNvSpPr>
            <a:spLocks noChangeArrowheads="1"/>
          </p:cNvSpPr>
          <p:nvPr/>
        </p:nvSpPr>
        <p:spPr bwMode="auto">
          <a:xfrm>
            <a:off x="996950" y="5416550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5" name="Oval 1057"/>
          <p:cNvSpPr>
            <a:spLocks noChangeArrowheads="1"/>
          </p:cNvSpPr>
          <p:nvPr/>
        </p:nvSpPr>
        <p:spPr bwMode="auto">
          <a:xfrm>
            <a:off x="3657600" y="2544763"/>
            <a:ext cx="139700" cy="139700"/>
          </a:xfrm>
          <a:prstGeom prst="ellipse">
            <a:avLst/>
          </a:prstGeom>
          <a:solidFill>
            <a:srgbClr val="1C1C1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6" name="Text Box 1058"/>
          <p:cNvSpPr txBox="1">
            <a:spLocks noChangeArrowheads="1"/>
          </p:cNvSpPr>
          <p:nvPr/>
        </p:nvSpPr>
        <p:spPr bwMode="auto">
          <a:xfrm>
            <a:off x="2422525" y="1641475"/>
            <a:ext cx="466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253987" name="Text Box 1059"/>
          <p:cNvSpPr txBox="1">
            <a:spLocks noChangeArrowheads="1"/>
          </p:cNvSpPr>
          <p:nvPr/>
        </p:nvSpPr>
        <p:spPr bwMode="auto">
          <a:xfrm>
            <a:off x="2422525" y="3763963"/>
            <a:ext cx="473075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253988" name="Text Box 1060"/>
          <p:cNvSpPr txBox="1">
            <a:spLocks noChangeArrowheads="1"/>
          </p:cNvSpPr>
          <p:nvPr/>
        </p:nvSpPr>
        <p:spPr bwMode="auto">
          <a:xfrm>
            <a:off x="1981200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253989" name="Text Box 1061"/>
          <p:cNvSpPr txBox="1">
            <a:spLocks noChangeArrowheads="1"/>
          </p:cNvSpPr>
          <p:nvPr/>
        </p:nvSpPr>
        <p:spPr bwMode="auto">
          <a:xfrm>
            <a:off x="4175125" y="56388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t4</a:t>
            </a:r>
          </a:p>
        </p:txBody>
      </p:sp>
      <p:sp>
        <p:nvSpPr>
          <p:cNvPr id="253990" name="Text Box 1062"/>
          <p:cNvSpPr txBox="1">
            <a:spLocks noChangeArrowheads="1"/>
          </p:cNvSpPr>
          <p:nvPr/>
        </p:nvSpPr>
        <p:spPr bwMode="auto">
          <a:xfrm>
            <a:off x="6308725" y="4119563"/>
            <a:ext cx="450850" cy="503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t5</a:t>
            </a:r>
          </a:p>
        </p:txBody>
      </p:sp>
      <p:sp>
        <p:nvSpPr>
          <p:cNvPr id="253991" name="Text Box 1063"/>
          <p:cNvSpPr txBox="1">
            <a:spLocks noChangeArrowheads="1"/>
          </p:cNvSpPr>
          <p:nvPr/>
        </p:nvSpPr>
        <p:spPr bwMode="auto">
          <a:xfrm>
            <a:off x="6330950" y="6248400"/>
            <a:ext cx="450850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t6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7954-B820-490D-9FE3-F656162AF8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4415</TotalTime>
  <Words>2097</Words>
  <Application>Microsoft Office PowerPoint</Application>
  <PresentationFormat>On-screen Show (4:3)</PresentationFormat>
  <Paragraphs>636</Paragraphs>
  <Slides>63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Blank Presentation</vt:lpstr>
      <vt:lpstr>Equation</vt:lpstr>
      <vt:lpstr>معادلة</vt:lpstr>
      <vt:lpstr>Petri Nets</vt:lpstr>
      <vt:lpstr>Outline</vt:lpstr>
      <vt:lpstr>Petri net models and graphical representation</vt:lpstr>
      <vt:lpstr>Slide 4</vt:lpstr>
      <vt:lpstr>Slide 5</vt:lpstr>
      <vt:lpstr>Petri Net</vt:lpstr>
      <vt:lpstr>Transition firing rule</vt:lpstr>
      <vt:lpstr>Concurrency, causality, choice</vt:lpstr>
      <vt:lpstr>Concurrency, causality, choice</vt:lpstr>
      <vt:lpstr>Concurrency, causality, choice</vt:lpstr>
      <vt:lpstr>Concurrency, causality, choice</vt:lpstr>
      <vt:lpstr>Concurrency, causality, choice</vt:lpstr>
      <vt:lpstr>Example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Problem</vt:lpstr>
      <vt:lpstr>Producer-Consumer with priority</vt:lpstr>
      <vt:lpstr>PN properties</vt:lpstr>
      <vt:lpstr>Reachability</vt:lpstr>
      <vt:lpstr>Slide 31</vt:lpstr>
      <vt:lpstr>Slide 32</vt:lpstr>
      <vt:lpstr>Petri net invariants </vt:lpstr>
      <vt:lpstr>Slide 34</vt:lpstr>
      <vt:lpstr>T-invariant</vt:lpstr>
      <vt:lpstr>Liveness</vt:lpstr>
      <vt:lpstr>Liveness</vt:lpstr>
      <vt:lpstr>Liveness</vt:lpstr>
      <vt:lpstr>Liveness</vt:lpstr>
      <vt:lpstr>Boundedness</vt:lpstr>
      <vt:lpstr>Boundedness</vt:lpstr>
      <vt:lpstr>Boundedness</vt:lpstr>
      <vt:lpstr>Boundedness</vt:lpstr>
      <vt:lpstr>Boundedness</vt:lpstr>
      <vt:lpstr>Conservation</vt:lpstr>
      <vt:lpstr>Conservation</vt:lpstr>
      <vt:lpstr>Conservation</vt:lpstr>
      <vt:lpstr>Analysis techniques</vt:lpstr>
      <vt:lpstr>Incidence Matrix</vt:lpstr>
      <vt:lpstr>State equations</vt:lpstr>
      <vt:lpstr>Reachability</vt:lpstr>
      <vt:lpstr>Slide 52</vt:lpstr>
      <vt:lpstr>Reachability graph</vt:lpstr>
      <vt:lpstr>Reachability graph</vt:lpstr>
      <vt:lpstr>Reachability graph</vt:lpstr>
      <vt:lpstr>Reachability graph</vt:lpstr>
      <vt:lpstr>Coverability Tree</vt:lpstr>
      <vt:lpstr>Coverability Tree</vt:lpstr>
      <vt:lpstr>Coverability Tree</vt:lpstr>
      <vt:lpstr>Coverability Tree</vt:lpstr>
      <vt:lpstr>Coverability Tree</vt:lpstr>
      <vt:lpstr>Coverability Tree</vt:lpstr>
      <vt:lpstr>Petri Net extensions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Petri Nets ee249 Fall 2000</dc:title>
  <dc:creator>Marco Sgroi</dc:creator>
  <cp:lastModifiedBy>emad</cp:lastModifiedBy>
  <cp:revision>79</cp:revision>
  <cp:lastPrinted>1998-09-21T16:41:59Z</cp:lastPrinted>
  <dcterms:created xsi:type="dcterms:W3CDTF">2000-10-07T03:26:36Z</dcterms:created>
  <dcterms:modified xsi:type="dcterms:W3CDTF">2012-01-31T07:29:36Z</dcterms:modified>
</cp:coreProperties>
</file>