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[0:00 · 1 min]  Title
Good morning. We have finished chapter eight, and today we go back to chapter four for section four point five: indeterminate forms and L'Hopital's Rule.
This is a limit lecture, not an integration lecture, and it is one of the most useful tools in the whole course. It takes limits that look impossible and makes most of them a two-line calculation.
There is one rule today and seven forms it applies to. The rule is easy. Knowing which form you are looking at, and what to do when it is not a fraction, is the real content.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 3 min]  The problem
Start with the limit in the box: three x minus sine x, all over x, as x goes to zero.
Substitute x equals zero. The top gives zero minus zero, which is zero. The bottom gives zero. So you have zero over zero.
Now listen carefully, because this is the point of the whole lecture. Zero over zero is not a number, and it is not infinity, and it is not one. It tells you nothing at all. That is exactly why we call it indeterminate.
Look at the three examples underneath. Every one of them is zero over zero on substitution, and the three answers are zero, one half, and infinity. Same form, three different answers. So the form cannot decide the limit for you — you need another method.
Up to now your method has been algebra: factor and cancel, or multiply by the conjugate. That works sometimes. For three x minus sine x over x there is nothing to factor and nothing to rationalise. That is where today's rule comes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[4:00 · 5 min]  L'Hopital's Rule
Here is the rule. Read it with me.
Suppose f of a and g of a are both zero, both functions are differentiable near a, and g prime is not zero near a, except possibly at a itself. Then the limit of f over g equals the limit of f prime over g prime — provided that second limit exists, or is plus or minus infinity.
Now the three things to notice.
First, and I will say this more than once today: you differentiate the top and the bottom separately. This is not the quotient rule. There is no g squared anywhere in this rule. If I see the quotient rule in an exam answer, the whole question is wrong.
Second, you must check the form before you use the rule. Substitute first and confirm you really have zero over zero. If you do not, the rule does not apply and will give you a wrong answer — I will show you that on the next slide.
Third, the limit point a can be a number, or it can be plus or minus infinity, and it can be a one-sided limit. The rule works for all of them.
And the name: it is written L apostrophe H O P I T A L, a French name, pronounced lo-pee-TAL. The s that used to be in it became the circumflex accent.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[9:00 · 5 min]  How to use it — and the trap
The routine is three steps, and the first one is the one people skip.
Step one, substitute, and name the form. Write it down: zero over zero, or infinity over infinity. If it is neither, stop — the rule does not apply.
Step two, differentiate top and bottom separately.
Step three, try the limit again. If you get an indeterminate form a second time, apply the rule again. You may go round this loop several times.
Now the trap, on the right, and I want you to copy it.
Take the limit of x over cosine x as x goes to zero. Substitute: the top is zero, the bottom is one. Zero over one is zero. It is a perfectly ordinary limit and the answer is zero. There is no indeterminate form here at all.
But suppose a student does not check, and differentiates anyway. Top becomes one, bottom becomes minus sine x. Now you have one over minus sine x, which goes to minus infinity as x comes down to zero. The answer is completely wrong.
So the form check is not a formality. It is what makes the rule safe. Substitute first, always.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[14:00 · 5 min]  Example 1 — the 0/0 form
Three limits, all zero over zero. Watch the pattern: substitute, name the form, differentiate top and bottom, substitute again.
Part a is the one we opened with. Three x minus sine x over x. Form zero over zero. Differentiate: top gives three minus cosine x, bottom gives one. Now substitute: three minus one is two. The answer is two. One line.
Part b. Root one plus x, minus one, over x. Zero over zero again. The top differentiates to one over two root one plus x, the bottom to one. Substitute zero: one over two. A half. You have done this one at school with the conjugate; this is faster.
Part c. One minus cosine x over x plus x squared. Zero over zero. Differentiate: sine x over one plus two x. Substitute: zero over one, which is zero. And notice — zero over one is a genuine answer, not an indeterminate form. We stop here. Do not apply the rule a second time.
That last point matters. Once the form is no longer indeterminate, you are finished. Applying the rule again is the same mistake as the trap on the last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[19:00 · 4 min]  Example 2 — using the rule more than once
x minus sine x, over x cubed, as x goes to zero. This is the standard example for repeated use.
Substitute: zero over zero. Apply the rule. Top becomes one minus cosine x, bottom becomes three x squared.
Substitute again: one minus one is zero, over zero. Still indeterminate. So apply the rule again. Top becomes sine x, bottom becomes six x.
Substitute a third time: zero over zero. Again. Apply the rule a third time: cosine x over six.
Now substitute: cosine zero is one, so the answer is one sixth.
Three applications. Two points about this.
First, check the form before every single application. Students who stop checking usually go one step too far — and if you differentiate once more here you get minus sine x over zero, which is nonsense.
Second, this only works because the form stayed zero over zero each time. The moment it is not, you stop and read off the answer.
[Online: before each step, ask them to type the new form in the chat — zero over zero, or done. It keeps them checking.]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[23:00 · 3 min]  The infinity over infinity form
Good news, and it is short: the rule works unchanged when both top and bottom go to infinity.
It also works when they go to minus infinity, and in any mixture. All that matters is that both of them run away to infinity — then the quotient is indeterminate and the rule applies.
So in practice there are only two forms you can attack directly: zero over zero and infinity over infinity. Everything else today has to be turned into one of these two first.
One piece of advice before we do an example. With infinity over infinity, look for a shortcut before you differentiate. For a ratio of polynomials you already know the answer from the degrees, and for something like e to the x over x squared you can often see the result. L'Hopital always works, but it is not always the quickest road.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[26:00 · 4 min]  Example 3 — the infinity over infinity form
Three of them.
Part a. Secant x over one plus tangent x, as x approaches pi over two from below. Both secant and tangent run to infinity there, so the form is infinity over infinity. Differentiate: the top gives secant x tangent x, the bottom gives secant squared x. Cancel one secant from each — you are left with tangent x over secant x. Now write that in sines and cosines: sine over cosine, divided by one over cosine, which is just sine x. And sine of pi over two is one. The answer is one.
The lesson there: after you differentiate, simplify before you substitute. If you do not cancel the secant you get infinity over infinity again and you will go round for ever.
Part b. Natural log of x over two root x, as x goes to infinity. Infinity over infinity. Differentiate: one over x on top, one over root x on the bottom. That simplifies to root x over x, which is one over root x, and that goes to zero.
This one is worth remembering as a fact: the logarithm grows more slowly than any positive power of x. Always.
Part c. e to the x over x squared, as x goes to infinity. Infinity over infinity. Differentiate: e to the x over two x. Still infinity over infinity. Again: e to the x over two. That goes to infinity.
And there is the companion fact: the exponential beats every polynomial. These two facts are worth more to you than the rule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[30:00 · 3 min]  Try these first
Three limits. For each one, do only step one: substitute and name the form. Do not evaluate yet.
Give them two minutes, then take answers.
Part a: sine x over x as x goes to zero. Zero over zero — indeterminate, the rule applies, and the answer is one.
Part b: sine x over x as x goes to pi. Substitute: sine pi is zero, and the bottom is pi. Zero over pi is zero. Not indeterminate. The answer is simply zero, and the rule must not be used. Same expression as part a, different point, different story. That is the whole lesson of this slide.
Part c: x times sine of one over x, as x goes to infinity. The first factor goes to infinity, the second goes to zero. Zero times infinity. Indeterminate, but not a quotient — so the rule cannot be applied yet. That is exactly where we go next.
[Online: ask for the three forms in the chat before you reveal anything.]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[33:00 · 4 min]  Indeterminate products
Now the forms that are not fractions. The rule only knows how to handle a quotient, so our job in each case is to manufacture one.
First, zero times infinity. The fix is a small algebraic trick: move one factor to the denominator by taking its reciprocal. You have a choice of two, and the choice matters — one of them usually gives a mess, the other gives something clean. If your first attempt gets worse, go back and try the other.
Part c from the last slide: x times sine of one over x, as x goes to infinity. Infinity times zero. Move the x downstairs as one over x: now we have sine of one over x, over one over x. Substitute: zero over zero. Good, that is a form we can use.
Differentiate. The top: sine of one over x differentiates to cosine of one over x, times minus one over x squared. The bottom: one over x differentiates to minus one over x squared. Those two minus-one-over-x-squared factors cancel completely, and we are left with cosine of one over x, which goes to cosine of zero, which is one.
Second example: root x times natural log of x, as x goes to zero from the right. Root x goes to zero, log goes to minus infinity. Zero times infinity. Put the root x downstairs as x to the minus one half. Now it is log x over x to the minus one half, which is minus infinity over infinity. Differentiate: one over x, over minus one half x to the minus three halves. Simplify, and you get minus two root x, which goes to zero.
Here the sensible choice was to move the root, not the logarithm. Moving the logarithm would have given you one over log x in the denominator, and differentiating that is unpleasant.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[37:00 · 4 min]  Indeterminate differences
Infinity minus infinity. The temptation is to say it is zero. It is not — the two infinities may run away at quite different speeds, and the answer can be anything.
The fix is to combine the difference into a single fraction. Usually that means a common denominator; sometimes it means multiplying by a conjugate.
Example. One over sine x, minus one over x, as x goes to zero from the right. Each piece goes to infinity, so the form is infinity minus infinity.
Put them over the common denominator x sine x. The numerator is x minus sine x. Now substitute: zero over zero. A form we can work with.
Differentiate: the top gives one minus cosine x. The bottom, by the product rule, gives sine x plus x cosine x. Substitute: zero over zero again. Apply the rule a second time: the top gives sine x, the bottom gives two cosine x minus x sine x. Substitute: zero over two, which is zero.
So the answer is zero — but notice we had to earn it. It was not zero because the two infinities cancelled.
And a reminder on the second derivative of the bottom: sine x plus x cosine x needs the product rule on the second term. That is where the two cosines come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[41:00 · 4 min]  Indeterminate powers
The last three forms: one to the infinity, zero to the zero, and infinity to the zero.
All three are handled the same way, and it is the most mechanical procedure in the lecture. Four steps, on the left of the slide.
Step one: call the whole limit y. Step two: take the natural logarithm of both sides, and use the power law to bring the exponent down in front. Step three: find the limit of log y — and it will be a product, zero times infinity, which you already know how to turn into a quotient. Step four, and this is the step people forget: exponentiate. If log y goes to L, then y goes to e to the L.
I will say step four again. The limit of the logarithm is not the answer. You must put it back in the exponent at the end. Every year somebody writes the limit of log y and stops, and loses the marks.
One warning on the forms. One to the infinity is indeterminate, but infinity to the infinity is not — that is just infinity. And zero to the infinity is not indeterminate either; that is zero. Only the three on this slide are genuinely undecided.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[45:00 · 3 min]  Example 4 — powers worked
Two of them, and they follow the four steps exactly.
Part a: one plus one over x, all to the power x, as x goes to infinity. The bracket goes to one and the exponent goes to infinity, so the form is one to the infinity.
Let y be the expression. Then log y is x times log of one plus one over x. That is infinity times zero. Turn it into a quotient: log of one plus one over x, over one over x. Zero over zero.
Apply the rule. The top differentiates to one over one plus one over x, times minus one over x squared. The bottom differentiates to minus one over x squared. Those cancel, and we are left with one over one plus one over x, which goes to one.
So the limit of log y is one. Step four: the answer is e to the one, which is e. You have met this limit before — it is the definition of e.
Part b: x to the power x, as x goes to zero from the right. Zero to the zero.
Log y is x log x. That is zero times minus infinity. Write it as log x over one over x, which is minus infinity over infinity. Apply the rule: one over x, over minus one over x squared, which simplifies to minus x. That goes to zero.
So log y goes to zero, and the answer is e to the zero, which is one.
Both of them ended with step four. Please do not leave it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[48:00 · 2 min]  Summary
This is the slide to photograph. The whole lecture is in this table: you meet a form, you look up what to do with it.
Zero over zero and infinity over infinity: apply the rule directly. Zero times infinity: move one factor downstairs. Infinity minus infinity: common denominator, or a conjugate. The three powers: take the logarithm, then exponentiate at the end.
And the three warnings, underneath. Check the form before every application. Differentiate top and bottom separately — never the quotient rule. And for powers, finish with e to the L.
For practice, the exercises at the end of four point five. One to twenty-four are the two basic quotient forms, and the second half of the exercise set covers the products, differences and powers. Do a few from each block rather than twenty from the first.
Next time we start chapter nine, first-order differential 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8A1538"/>
        </a:solidFill>
      </p:bgPr>
    </p:bg>
    <p:spTree>
      <p:nvGrpSpPr>
        <p:cNvPr id="1" name=""/>
        <p:cNvGrpSpPr/>
        <p:nvPr/>
      </p:nvGrpSpPr>
      <p:grpSpPr>
        <a:xfrm>
          <a:off x="0" y="0"/>
          <a:ext cx="0" cy="0"/>
          <a:chOff x="0" y="0"/>
          <a:chExt cx="0" cy="0"/>
        </a:xfrm>
      </p:grpSpPr>
      <p:sp>
        <p:nvSpPr>
          <p:cNvPr id="3" name="Text 0"/>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EBC9D3"/>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4" name="Text 1"/>
          <p:cNvSpPr txBox="1"/>
          <p:nvPr/>
        </p:nvSpPr>
        <p:spPr>
          <a:xfrm>
            <a:off x="8229600" y="1188720"/>
            <a:ext cx="3931920" cy="4206240"/>
          </a:xfrm>
          <a:prstGeom prst="rect">
            <a:avLst/>
          </a:prstGeom>
          <a:noFill/>
          <a:ln/>
        </p:spPr>
        <p:txBody>
          <a:bodyPr wrap="square" lIns="0" tIns="0" rIns="0" bIns="0" rtlCol="0" anchor="ctr"/>
          <a:lstStyle/>
          <a:p>
            <a:pPr algn="ctr" indent="0" marL="0">
              <a:buNone/>
            </a:pPr>
            <a:r>
              <a:rPr lang="en-US" sz="20000" dirty="0">
                <a:solidFill>
                  <a:srgbClr val="9E3552"/>
                </a:solidFill>
                <a:latin typeface="Cambria" pitchFamily="34" charset="0"/>
                <a:ea typeface="Cambria" pitchFamily="34" charset="-122"/>
                <a:cs typeface="Cambria" pitchFamily="34" charset="-120"/>
              </a:rPr>
              <a:t>0/0</a:t>
            </a:r>
            <a:endParaRPr lang="en-US" sz="20000" dirty="0"/>
          </a:p>
        </p:txBody>
      </p:sp>
      <p:sp>
        <p:nvSpPr>
          <p:cNvPr id="5" name="Text 2"/>
          <p:cNvSpPr txBox="1"/>
          <p:nvPr/>
        </p:nvSpPr>
        <p:spPr>
          <a:xfrm>
            <a:off x="822960" y="1691640"/>
            <a:ext cx="7315200" cy="411480"/>
          </a:xfrm>
          <a:prstGeom prst="rect">
            <a:avLst/>
          </a:prstGeom>
          <a:noFill/>
          <a:ln/>
        </p:spPr>
        <p:txBody>
          <a:bodyPr wrap="square" lIns="0" tIns="0" rIns="0" bIns="0" rtlCol="0" anchor="ctr"/>
          <a:lstStyle/>
          <a:p>
            <a:pPr indent="0" marL="0">
              <a:buNone/>
            </a:pPr>
            <a:r>
              <a:rPr lang="en-US" sz="1800" b="1" spc="300" kern="0" dirty="0">
                <a:solidFill>
                  <a:srgbClr val="F3DFE4"/>
                </a:solidFill>
                <a:latin typeface="Calibri" pitchFamily="34" charset="0"/>
                <a:ea typeface="Calibri" pitchFamily="34" charset="-122"/>
                <a:cs typeface="Calibri" pitchFamily="34" charset="-120"/>
              </a:rPr>
              <a:t>Section 4.5</a:t>
            </a:r>
            <a:endParaRPr lang="en-US" sz="1800" dirty="0"/>
          </a:p>
        </p:txBody>
      </p:sp>
      <p:sp>
        <p:nvSpPr>
          <p:cNvPr id="6" name="Text 3"/>
          <p:cNvSpPr txBox="1"/>
          <p:nvPr/>
        </p:nvSpPr>
        <p:spPr>
          <a:xfrm>
            <a:off x="822960" y="2103120"/>
            <a:ext cx="7863840" cy="1645920"/>
          </a:xfrm>
          <a:prstGeom prst="rect">
            <a:avLst/>
          </a:prstGeom>
          <a:noFill/>
          <a:ln/>
        </p:spPr>
        <p:txBody>
          <a:bodyPr wrap="square" lIns="0" tIns="0" rIns="0" bIns="0" rtlCol="0" anchor="ctr"/>
          <a:lstStyle/>
          <a:p>
            <a:pPr indent="0" marL="0">
              <a:lnSpc>
                <a:spcPts val="4400"/>
              </a:lnSpc>
              <a:buNone/>
            </a:pPr>
            <a:r>
              <a:rPr lang="en-US" sz="4200" b="1" dirty="0">
                <a:solidFill>
                  <a:srgbClr val="FFFFFF"/>
                </a:solidFill>
                <a:latin typeface="Cambria" pitchFamily="34" charset="0"/>
                <a:ea typeface="Cambria" pitchFamily="34" charset="-122"/>
                <a:cs typeface="Cambria" pitchFamily="34" charset="-120"/>
              </a:rPr>
              <a:t>Indeterminate Forms</a:t>
            </a:r>
            <a:endParaRPr lang="en-US" sz="4200" dirty="0"/>
          </a:p>
          <a:p>
            <a:pPr indent="0" marL="0">
              <a:lnSpc>
                <a:spcPts val="4400"/>
              </a:lnSpc>
              <a:buNone/>
            </a:pPr>
            <a:r>
              <a:rPr lang="en-US" sz="4200" b="1" dirty="0">
                <a:solidFill>
                  <a:srgbClr val="FFFFFF"/>
                </a:solidFill>
                <a:latin typeface="Cambria" pitchFamily="34" charset="0"/>
                <a:ea typeface="Cambria" pitchFamily="34" charset="-122"/>
                <a:cs typeface="Cambria" pitchFamily="34" charset="-120"/>
              </a:rPr>
              <a:t>and L'Hôpital's Rule</a:t>
            </a:r>
            <a:endParaRPr lang="en-US" sz="4200" dirty="0"/>
          </a:p>
        </p:txBody>
      </p:sp>
      <p:sp>
        <p:nvSpPr>
          <p:cNvPr id="7" name="Text 4"/>
          <p:cNvSpPr txBox="1"/>
          <p:nvPr/>
        </p:nvSpPr>
        <p:spPr>
          <a:xfrm>
            <a:off x="822960" y="3886200"/>
            <a:ext cx="7772400" cy="457200"/>
          </a:xfrm>
          <a:prstGeom prst="rect">
            <a:avLst/>
          </a:prstGeom>
          <a:noFill/>
          <a:ln/>
        </p:spPr>
        <p:txBody>
          <a:bodyPr wrap="square" lIns="0" tIns="0" rIns="0" bIns="0" rtlCol="0" anchor="ctr"/>
          <a:lstStyle/>
          <a:p>
            <a:pPr indent="0" marL="0">
              <a:buNone/>
            </a:pPr>
            <a:r>
              <a:rPr lang="en-US" sz="1800" i="1" dirty="0">
                <a:solidFill>
                  <a:srgbClr val="F3DFE4"/>
                </a:solidFill>
                <a:latin typeface="Calibri" pitchFamily="34" charset="0"/>
                <a:ea typeface="Calibri" pitchFamily="34" charset="-122"/>
                <a:cs typeface="Calibri" pitchFamily="34" charset="-120"/>
              </a:rPr>
              <a:t>When substitution gives you nonsense, differentiate instead</a:t>
            </a:r>
            <a:endParaRPr lang="en-US" sz="1800" dirty="0"/>
          </a:p>
        </p:txBody>
      </p:sp>
      <p:sp>
        <p:nvSpPr>
          <p:cNvPr id="8" name="Shape 5"/>
          <p:cNvSpPr/>
          <p:nvPr/>
        </p:nvSpPr>
        <p:spPr>
          <a:xfrm>
            <a:off x="841248" y="4553712"/>
            <a:ext cx="2011680" cy="32004"/>
          </a:xfrm>
          <a:prstGeom prst="rect">
            <a:avLst/>
          </a:prstGeom>
          <a:solidFill>
            <a:srgbClr val="C77E92"/>
          </a:solidFill>
          <a:ln/>
        </p:spPr>
      </p:sp>
      <p:sp>
        <p:nvSpPr>
          <p:cNvPr id="9" name="Text 6"/>
          <p:cNvSpPr txBox="1"/>
          <p:nvPr/>
        </p:nvSpPr>
        <p:spPr>
          <a:xfrm>
            <a:off x="822960" y="4800600"/>
            <a:ext cx="7315200" cy="1097280"/>
          </a:xfrm>
          <a:prstGeom prst="rect">
            <a:avLst/>
          </a:prstGeom>
          <a:noFill/>
          <a:ln/>
        </p:spPr>
        <p:txBody>
          <a:bodyPr wrap="square" lIns="0" tIns="0" rIns="0" bIns="0" rtlCol="0" anchor="ctr"/>
          <a:lstStyle/>
          <a:p>
            <a:pPr indent="0" marL="0">
              <a:lnSpc>
                <a:spcPts val="2200"/>
              </a:lnSpc>
              <a:buNone/>
            </a:pPr>
            <a:r>
              <a:rPr lang="en-US" sz="1400" b="1" dirty="0">
                <a:solidFill>
                  <a:srgbClr val="F3DFE4"/>
                </a:solidFill>
                <a:latin typeface="Calibri" pitchFamily="34" charset="0"/>
                <a:ea typeface="Calibri" pitchFamily="34" charset="-122"/>
                <a:cs typeface="Calibri" pitchFamily="34" charset="-120"/>
              </a:rPr>
              <a:t>Math 111 · Integral Calculus</a:t>
            </a:r>
            <a:endParaRPr lang="en-US" sz="1400" dirty="0"/>
          </a:p>
          <a:p>
            <a:pPr indent="0" marL="0">
              <a:lnSpc>
                <a:spcPts val="2200"/>
              </a:lnSpc>
              <a:buNone/>
            </a:pPr>
            <a:r>
              <a:rPr lang="en-US" sz="1400" dirty="0">
                <a:solidFill>
                  <a:srgbClr val="F3DFE4"/>
                </a:solidFill>
                <a:latin typeface="Calibri" pitchFamily="34" charset="0"/>
                <a:ea typeface="Calibri" pitchFamily="34" charset="-122"/>
                <a:cs typeface="Calibri" pitchFamily="34" charset="-120"/>
              </a:rPr>
              <a:t>Thomas' Calculus: Early Transcendentals, 15th ed. (Global Edition)</a:t>
            </a:r>
            <a:endParaRPr lang="en-US" sz="1400" dirty="0"/>
          </a:p>
          <a:p>
            <a:pPr indent="0" marL="0">
              <a:lnSpc>
                <a:spcPts val="2200"/>
              </a:lnSpc>
              <a:buNone/>
            </a:pPr>
            <a:r>
              <a:rPr lang="en-US" sz="1400" dirty="0">
                <a:solidFill>
                  <a:srgbClr val="F3DFE4"/>
                </a:solidFill>
                <a:latin typeface="Calibri" pitchFamily="34" charset="0"/>
                <a:ea typeface="Calibri" pitchFamily="34" charset="-122"/>
                <a:cs typeface="Calibri" pitchFamily="34" charset="-120"/>
              </a:rPr>
              <a:t>Department of Mathematics, King Saud University</a:t>
            </a:r>
            <a:endParaRPr lang="en-US" sz="14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EBC9D3"/>
                </a:solidFill>
                <a:latin typeface="Calibri"/>
                <a:ea typeface="Calibri"/>
                <a:cs typeface="Calibri"/>
              </a:defRPr>
            </a:lvl1pPr>
          </a:lstStyle>
          <a:p>
            <a:pPr algn="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Shape 0"/>
          <p:cNvSpPr/>
          <p:nvPr/>
        </p:nvSpPr>
        <p:spPr>
          <a:xfrm>
            <a:off x="502920" y="384048"/>
            <a:ext cx="475488" cy="475488"/>
          </a:xfrm>
          <a:prstGeom prst="ellipse">
            <a:avLst/>
          </a:prstGeom>
          <a:solidFill>
            <a:srgbClr val="9B1B3C"/>
          </a:solidFill>
          <a:ln/>
        </p:spPr>
      </p:sp>
      <p:sp>
        <p:nvSpPr>
          <p:cNvPr id="4"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5"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The Problem</a:t>
            </a:r>
            <a:endParaRPr lang="en-US" sz="2900" dirty="0"/>
          </a:p>
        </p:txBody>
      </p:sp>
      <p:sp>
        <p:nvSpPr>
          <p:cNvPr id="6"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7"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What happens when substitution gives 0/0</a:t>
            </a:r>
            <a:endParaRPr lang="en-US" sz="1300" dirty="0"/>
          </a:p>
        </p:txBody>
      </p:sp>
      <p:sp>
        <p:nvSpPr>
          <p:cNvPr id="8" name="Shape 5"/>
          <p:cNvSpPr/>
          <p:nvPr/>
        </p:nvSpPr>
        <p:spPr>
          <a:xfrm>
            <a:off x="640080" y="1417320"/>
            <a:ext cx="10881360" cy="960120"/>
          </a:xfrm>
          <a:prstGeom prst="roundRect">
            <a:avLst>
              <a:gd name="adj" fmla="val 7619"/>
            </a:avLst>
          </a:prstGeom>
          <a:solidFill>
            <a:srgbClr val="DCEFF8"/>
          </a:solidFill>
          <a:ln w="12700">
            <a:solidFill>
              <a:srgbClr val="DCEFF8"/>
            </a:solidFill>
            <a:prstDash val="solid"/>
          </a:ln>
        </p:spPr>
      </p:sp>
      <p:sp>
        <p:nvSpPr>
          <p:cNvPr id="9" name="Text 6"/>
          <p:cNvSpPr txBox="1"/>
          <p:nvPr/>
        </p:nvSpPr>
        <p:spPr>
          <a:xfrm>
            <a:off x="640080" y="1417320"/>
            <a:ext cx="10881360" cy="960120"/>
          </a:xfrm>
          <a:prstGeom prst="rect">
            <a:avLst/>
          </a:prstGeom>
          <a:noFill/>
          <a:ln/>
        </p:spPr>
        <p:txBody>
          <a:bodyPr wrap="square" lIns="0" tIns="0" rIns="0" bIns="0" rtlCol="0" anchor="ctr"/>
          <a:lstStyle/>
          <a:p>
            <a:pPr algn="ctr" indent="0" marL="0">
              <a:buNone/>
            </a:pPr>
            <a:r>
              <a:rPr lang="en-US" sz="2100" b="1" dirty="0">
                <a:solidFill>
                  <a:srgbClr val="1E3A44"/>
                </a:solidFill>
                <a:latin typeface="Cambria" pitchFamily="34" charset="0"/>
                <a:ea typeface="Cambria" pitchFamily="34" charset="-122"/>
                <a:cs typeface="Cambria" pitchFamily="34" charset="-120"/>
              </a:rPr>
              <a:t>lim</a:t>
            </a:r>
            <a:pPr algn="ctr" indent="0" marL="0">
              <a:buNone/>
            </a:pPr>
            <a:r>
              <a:rPr lang="en-US" sz="2100" b="1" baseline="-40000" dirty="0">
                <a:solidFill>
                  <a:srgbClr val="1E3A44"/>
                </a:solidFill>
                <a:latin typeface="Cambria" pitchFamily="34" charset="0"/>
                <a:ea typeface="Cambria" pitchFamily="34" charset="-122"/>
                <a:cs typeface="Cambria" pitchFamily="34" charset="-120"/>
              </a:rPr>
              <a:t>x→0</a:t>
            </a:r>
            <a:pPr algn="ctr" indent="0" marL="0">
              <a:buNone/>
            </a:pPr>
            <a:r>
              <a:rPr lang="en-US" sz="2100" b="1" dirty="0">
                <a:solidFill>
                  <a:srgbClr val="1E3A44"/>
                </a:solidFill>
                <a:latin typeface="Cambria" pitchFamily="34" charset="0"/>
                <a:ea typeface="Cambria" pitchFamily="34" charset="-122"/>
                <a:cs typeface="Cambria" pitchFamily="34" charset="-120"/>
              </a:rPr>
              <a:t>  (3x − sin x) / x        substitute x = 0        →        0 / 0</a:t>
            </a:r>
            <a:endParaRPr lang="en-US" sz="2100" dirty="0"/>
          </a:p>
        </p:txBody>
      </p:sp>
      <p:sp>
        <p:nvSpPr>
          <p:cNvPr id="10" name="Text 7"/>
          <p:cNvSpPr txBox="1"/>
          <p:nvPr/>
        </p:nvSpPr>
        <p:spPr>
          <a:xfrm>
            <a:off x="914400" y="2523744"/>
            <a:ext cx="10332720" cy="292608"/>
          </a:xfrm>
          <a:prstGeom prst="rect">
            <a:avLst/>
          </a:prstGeom>
          <a:noFill/>
          <a:ln/>
        </p:spPr>
        <p:txBody>
          <a:bodyPr wrap="square" lIns="0" tIns="0" rIns="0" bIns="0" rtlCol="0" anchor="ctr"/>
          <a:lstStyle/>
          <a:p>
            <a:pPr indent="0" marL="0">
              <a:buNone/>
            </a:pPr>
            <a:r>
              <a:rPr lang="en-US" sz="1400" i="1" dirty="0">
                <a:solidFill>
                  <a:srgbClr val="0F7C9E"/>
                </a:solidFill>
                <a:latin typeface="Calibri" pitchFamily="34" charset="0"/>
                <a:ea typeface="Calibri" pitchFamily="34" charset="-122"/>
                <a:cs typeface="Calibri" pitchFamily="34" charset="-120"/>
              </a:rPr>
              <a:t>0/0 is not a number. It is a signal that the limit needs more work — on its own it tells you nothing:</a:t>
            </a:r>
            <a:endParaRPr lang="en-US" sz="1400" dirty="0"/>
          </a:p>
        </p:txBody>
      </p:sp>
      <p:sp>
        <p:nvSpPr>
          <p:cNvPr id="11" name="Shape 8"/>
          <p:cNvSpPr/>
          <p:nvPr/>
        </p:nvSpPr>
        <p:spPr>
          <a:xfrm>
            <a:off x="640080" y="2907792"/>
            <a:ext cx="3383280" cy="914400"/>
          </a:xfrm>
          <a:prstGeom prst="roundRect">
            <a:avLst>
              <a:gd name="adj" fmla="val 8000"/>
            </a:avLst>
          </a:prstGeom>
          <a:solidFill>
            <a:srgbClr val="EDF6FB"/>
          </a:solidFill>
          <a:ln w="12700">
            <a:solidFill>
              <a:srgbClr val="EDF6FB"/>
            </a:solidFill>
            <a:prstDash val="solid"/>
          </a:ln>
        </p:spPr>
      </p:sp>
      <p:sp>
        <p:nvSpPr>
          <p:cNvPr id="12" name="Text 9"/>
          <p:cNvSpPr txBox="1"/>
          <p:nvPr/>
        </p:nvSpPr>
        <p:spPr>
          <a:xfrm>
            <a:off x="640080" y="2980944"/>
            <a:ext cx="3383280" cy="457200"/>
          </a:xfrm>
          <a:prstGeom prst="rect">
            <a:avLst/>
          </a:prstGeom>
          <a:noFill/>
          <a:ln/>
        </p:spPr>
        <p:txBody>
          <a:bodyPr wrap="square" lIns="0" tIns="0" rIns="0" bIns="0" rtlCol="0" anchor="ctr"/>
          <a:lstStyle/>
          <a:p>
            <a:pPr algn="ctr" indent="0" marL="0">
              <a:buNone/>
            </a:pPr>
            <a:r>
              <a:rPr lang="en-US" sz="1600" dirty="0">
                <a:solidFill>
                  <a:srgbClr val="1E3A44"/>
                </a:solidFill>
                <a:latin typeface="Cambria" pitchFamily="34" charset="0"/>
                <a:ea typeface="Cambria" pitchFamily="34" charset="-122"/>
                <a:cs typeface="Cambria" pitchFamily="34" charset="-120"/>
              </a:rPr>
              <a:t>lim</a:t>
            </a:r>
            <a:pPr algn="ctr" indent="0" marL="0">
              <a:buNone/>
            </a:pPr>
            <a:r>
              <a:rPr lang="en-US" sz="1600" baseline="-40000" dirty="0">
                <a:solidFill>
                  <a:srgbClr val="1E3A44"/>
                </a:solidFill>
                <a:latin typeface="Cambria" pitchFamily="34" charset="0"/>
                <a:ea typeface="Cambria" pitchFamily="34" charset="-122"/>
                <a:cs typeface="Cambria" pitchFamily="34" charset="-120"/>
              </a:rPr>
              <a:t>x→0</a:t>
            </a:r>
            <a:pPr algn="ctr" indent="0" marL="0">
              <a:buNone/>
            </a:pPr>
            <a:r>
              <a:rPr lang="en-US" sz="1600" dirty="0">
                <a:solidFill>
                  <a:srgbClr val="1E3A44"/>
                </a:solidFill>
                <a:latin typeface="Cambria" pitchFamily="34" charset="0"/>
                <a:ea typeface="Cambria" pitchFamily="34" charset="-122"/>
                <a:cs typeface="Cambria" pitchFamily="34" charset="-120"/>
              </a:rPr>
              <a:t>  x</a:t>
            </a:r>
            <a:pPr algn="ctr" indent="0" marL="0">
              <a:buNone/>
            </a:pPr>
            <a:r>
              <a:rPr lang="en-US" sz="1600" baseline="30000" dirty="0">
                <a:solidFill>
                  <a:srgbClr val="1E3A44"/>
                </a:solidFill>
                <a:latin typeface="Cambria" pitchFamily="34" charset="0"/>
                <a:ea typeface="Cambria" pitchFamily="34" charset="-122"/>
                <a:cs typeface="Cambria" pitchFamily="34" charset="-120"/>
              </a:rPr>
              <a:t>2</a:t>
            </a:r>
            <a:pPr algn="ctr" indent="0" marL="0">
              <a:buNone/>
            </a:pPr>
            <a:r>
              <a:rPr lang="en-US" sz="1600" dirty="0">
                <a:solidFill>
                  <a:srgbClr val="1E3A44"/>
                </a:solidFill>
                <a:latin typeface="Cambria" pitchFamily="34" charset="0"/>
                <a:ea typeface="Cambria" pitchFamily="34" charset="-122"/>
                <a:cs typeface="Cambria" pitchFamily="34" charset="-120"/>
              </a:rPr>
              <a:t>/x</a:t>
            </a:r>
            <a:endParaRPr lang="en-US" sz="1600" dirty="0"/>
          </a:p>
        </p:txBody>
      </p:sp>
      <p:sp>
        <p:nvSpPr>
          <p:cNvPr id="13" name="Text 10"/>
          <p:cNvSpPr txBox="1"/>
          <p:nvPr/>
        </p:nvSpPr>
        <p:spPr>
          <a:xfrm>
            <a:off x="640080" y="3401568"/>
            <a:ext cx="3383280" cy="365760"/>
          </a:xfrm>
          <a:prstGeom prst="rect">
            <a:avLst/>
          </a:prstGeom>
          <a:noFill/>
          <a:ln/>
        </p:spPr>
        <p:txBody>
          <a:bodyPr wrap="square" lIns="0" tIns="0" rIns="0" bIns="0" rtlCol="0" anchor="ctr"/>
          <a:lstStyle/>
          <a:p>
            <a:pPr algn="ctr" indent="0" marL="0">
              <a:buNone/>
            </a:pPr>
            <a:r>
              <a:rPr lang="en-US" sz="1700" b="1" dirty="0">
                <a:solidFill>
                  <a:srgbClr val="0F7C9E"/>
                </a:solidFill>
                <a:latin typeface="Cambria" pitchFamily="34" charset="0"/>
                <a:ea typeface="Cambria" pitchFamily="34" charset="-122"/>
                <a:cs typeface="Cambria" pitchFamily="34" charset="-120"/>
              </a:rPr>
              <a:t>= 0</a:t>
            </a:r>
            <a:endParaRPr lang="en-US" sz="1700" dirty="0"/>
          </a:p>
        </p:txBody>
      </p:sp>
      <p:sp>
        <p:nvSpPr>
          <p:cNvPr id="14" name="Shape 11"/>
          <p:cNvSpPr/>
          <p:nvPr/>
        </p:nvSpPr>
        <p:spPr>
          <a:xfrm>
            <a:off x="4297680" y="2907792"/>
            <a:ext cx="3383280" cy="914400"/>
          </a:xfrm>
          <a:prstGeom prst="roundRect">
            <a:avLst>
              <a:gd name="adj" fmla="val 8000"/>
            </a:avLst>
          </a:prstGeom>
          <a:solidFill>
            <a:srgbClr val="EDF6FB"/>
          </a:solidFill>
          <a:ln w="12700">
            <a:solidFill>
              <a:srgbClr val="EDF6FB"/>
            </a:solidFill>
            <a:prstDash val="solid"/>
          </a:ln>
        </p:spPr>
      </p:sp>
      <p:sp>
        <p:nvSpPr>
          <p:cNvPr id="15" name="Text 12"/>
          <p:cNvSpPr txBox="1"/>
          <p:nvPr/>
        </p:nvSpPr>
        <p:spPr>
          <a:xfrm>
            <a:off x="4297680" y="2980944"/>
            <a:ext cx="3383280" cy="457200"/>
          </a:xfrm>
          <a:prstGeom prst="rect">
            <a:avLst/>
          </a:prstGeom>
          <a:noFill/>
          <a:ln/>
        </p:spPr>
        <p:txBody>
          <a:bodyPr wrap="square" lIns="0" tIns="0" rIns="0" bIns="0" rtlCol="0" anchor="ctr"/>
          <a:lstStyle/>
          <a:p>
            <a:pPr algn="ctr" indent="0" marL="0">
              <a:buNone/>
            </a:pPr>
            <a:r>
              <a:rPr lang="en-US" sz="1600" dirty="0">
                <a:solidFill>
                  <a:srgbClr val="1E3A44"/>
                </a:solidFill>
                <a:latin typeface="Cambria" pitchFamily="34" charset="0"/>
                <a:ea typeface="Cambria" pitchFamily="34" charset="-122"/>
                <a:cs typeface="Cambria" pitchFamily="34" charset="-120"/>
              </a:rPr>
              <a:t>lim</a:t>
            </a:r>
            <a:pPr algn="ctr" indent="0" marL="0">
              <a:buNone/>
            </a:pPr>
            <a:r>
              <a:rPr lang="en-US" sz="1600" baseline="-40000" dirty="0">
                <a:solidFill>
                  <a:srgbClr val="1E3A44"/>
                </a:solidFill>
                <a:latin typeface="Cambria" pitchFamily="34" charset="0"/>
                <a:ea typeface="Cambria" pitchFamily="34" charset="-122"/>
                <a:cs typeface="Cambria" pitchFamily="34" charset="-120"/>
              </a:rPr>
              <a:t>x→0</a:t>
            </a:r>
            <a:pPr algn="ctr" indent="0" marL="0">
              <a:buNone/>
            </a:pPr>
            <a:r>
              <a:rPr lang="en-US" sz="1600" dirty="0">
                <a:solidFill>
                  <a:srgbClr val="1E3A44"/>
                </a:solidFill>
                <a:latin typeface="Cambria" pitchFamily="34" charset="0"/>
                <a:ea typeface="Cambria" pitchFamily="34" charset="-122"/>
                <a:cs typeface="Cambria" pitchFamily="34" charset="-120"/>
              </a:rPr>
              <a:t>  x/x</a:t>
            </a:r>
            <a:endParaRPr lang="en-US" sz="1600" dirty="0"/>
          </a:p>
        </p:txBody>
      </p:sp>
      <p:sp>
        <p:nvSpPr>
          <p:cNvPr id="16" name="Text 13"/>
          <p:cNvSpPr txBox="1"/>
          <p:nvPr/>
        </p:nvSpPr>
        <p:spPr>
          <a:xfrm>
            <a:off x="4297680" y="3401568"/>
            <a:ext cx="3383280" cy="365760"/>
          </a:xfrm>
          <a:prstGeom prst="rect">
            <a:avLst/>
          </a:prstGeom>
          <a:noFill/>
          <a:ln/>
        </p:spPr>
        <p:txBody>
          <a:bodyPr wrap="square" lIns="0" tIns="0" rIns="0" bIns="0" rtlCol="0" anchor="ctr"/>
          <a:lstStyle/>
          <a:p>
            <a:pPr algn="ctr" indent="0" marL="0">
              <a:buNone/>
            </a:pPr>
            <a:r>
              <a:rPr lang="en-US" sz="1700" b="1" dirty="0">
                <a:solidFill>
                  <a:srgbClr val="0F7C9E"/>
                </a:solidFill>
                <a:latin typeface="Cambria" pitchFamily="34" charset="0"/>
                <a:ea typeface="Cambria" pitchFamily="34" charset="-122"/>
                <a:cs typeface="Cambria" pitchFamily="34" charset="-120"/>
              </a:rPr>
              <a:t>= 1</a:t>
            </a:r>
            <a:endParaRPr lang="en-US" sz="1700" dirty="0"/>
          </a:p>
        </p:txBody>
      </p:sp>
      <p:sp>
        <p:nvSpPr>
          <p:cNvPr id="17" name="Shape 14"/>
          <p:cNvSpPr/>
          <p:nvPr/>
        </p:nvSpPr>
        <p:spPr>
          <a:xfrm>
            <a:off x="7955280" y="2907792"/>
            <a:ext cx="3383280" cy="914400"/>
          </a:xfrm>
          <a:prstGeom prst="roundRect">
            <a:avLst>
              <a:gd name="adj" fmla="val 8000"/>
            </a:avLst>
          </a:prstGeom>
          <a:solidFill>
            <a:srgbClr val="EDF6FB"/>
          </a:solidFill>
          <a:ln w="12700">
            <a:solidFill>
              <a:srgbClr val="EDF6FB"/>
            </a:solidFill>
            <a:prstDash val="solid"/>
          </a:ln>
        </p:spPr>
      </p:sp>
      <p:sp>
        <p:nvSpPr>
          <p:cNvPr id="18" name="Text 15"/>
          <p:cNvSpPr txBox="1"/>
          <p:nvPr/>
        </p:nvSpPr>
        <p:spPr>
          <a:xfrm>
            <a:off x="7955280" y="2980944"/>
            <a:ext cx="3383280" cy="457200"/>
          </a:xfrm>
          <a:prstGeom prst="rect">
            <a:avLst/>
          </a:prstGeom>
          <a:noFill/>
          <a:ln/>
        </p:spPr>
        <p:txBody>
          <a:bodyPr wrap="square" lIns="0" tIns="0" rIns="0" bIns="0" rtlCol="0" anchor="ctr"/>
          <a:lstStyle/>
          <a:p>
            <a:pPr algn="ctr" indent="0" marL="0">
              <a:buNone/>
            </a:pPr>
            <a:r>
              <a:rPr lang="en-US" sz="1600" dirty="0">
                <a:solidFill>
                  <a:srgbClr val="1E3A44"/>
                </a:solidFill>
                <a:latin typeface="Cambria" pitchFamily="34" charset="0"/>
                <a:ea typeface="Cambria" pitchFamily="34" charset="-122"/>
                <a:cs typeface="Cambria" pitchFamily="34" charset="-120"/>
              </a:rPr>
              <a:t>lim</a:t>
            </a:r>
            <a:pPr algn="ctr" indent="0" marL="0">
              <a:buNone/>
            </a:pPr>
            <a:r>
              <a:rPr lang="en-US" sz="1600" baseline="-40000" dirty="0">
                <a:solidFill>
                  <a:srgbClr val="1E3A44"/>
                </a:solidFill>
                <a:latin typeface="Cambria" pitchFamily="34" charset="0"/>
                <a:ea typeface="Cambria" pitchFamily="34" charset="-122"/>
                <a:cs typeface="Cambria" pitchFamily="34" charset="-120"/>
              </a:rPr>
              <a:t>x→0</a:t>
            </a:r>
            <a:pPr algn="ctr" indent="0" marL="0">
              <a:buNone/>
            </a:pPr>
            <a:r>
              <a:rPr lang="en-US" sz="1600" dirty="0">
                <a:solidFill>
                  <a:srgbClr val="1E3A44"/>
                </a:solidFill>
                <a:latin typeface="Cambria" pitchFamily="34" charset="0"/>
                <a:ea typeface="Cambria" pitchFamily="34" charset="-122"/>
                <a:cs typeface="Cambria" pitchFamily="34" charset="-120"/>
              </a:rPr>
              <a:t>  x/x</a:t>
            </a:r>
            <a:pPr algn="ctr" indent="0" marL="0">
              <a:buNone/>
            </a:pPr>
            <a:r>
              <a:rPr lang="en-US" sz="1600" baseline="30000" dirty="0">
                <a:solidFill>
                  <a:srgbClr val="1E3A44"/>
                </a:solidFill>
                <a:latin typeface="Cambria" pitchFamily="34" charset="0"/>
                <a:ea typeface="Cambria" pitchFamily="34" charset="-122"/>
                <a:cs typeface="Cambria" pitchFamily="34" charset="-120"/>
              </a:rPr>
              <a:t>3</a:t>
            </a:r>
            <a:endParaRPr lang="en-US" sz="1600" dirty="0"/>
          </a:p>
        </p:txBody>
      </p:sp>
      <p:sp>
        <p:nvSpPr>
          <p:cNvPr id="19" name="Text 16"/>
          <p:cNvSpPr txBox="1"/>
          <p:nvPr/>
        </p:nvSpPr>
        <p:spPr>
          <a:xfrm>
            <a:off x="7955280" y="3401568"/>
            <a:ext cx="3383280" cy="365760"/>
          </a:xfrm>
          <a:prstGeom prst="rect">
            <a:avLst/>
          </a:prstGeom>
          <a:noFill/>
          <a:ln/>
        </p:spPr>
        <p:txBody>
          <a:bodyPr wrap="square" lIns="0" tIns="0" rIns="0" bIns="0" rtlCol="0" anchor="ctr"/>
          <a:lstStyle/>
          <a:p>
            <a:pPr algn="ctr" indent="0" marL="0">
              <a:buNone/>
            </a:pPr>
            <a:r>
              <a:rPr lang="en-US" sz="1700" b="1" dirty="0">
                <a:solidFill>
                  <a:srgbClr val="0F7C9E"/>
                </a:solidFill>
                <a:latin typeface="Cambria" pitchFamily="34" charset="0"/>
                <a:ea typeface="Cambria" pitchFamily="34" charset="-122"/>
                <a:cs typeface="Cambria" pitchFamily="34" charset="-120"/>
              </a:rPr>
              <a:t>= ∞</a:t>
            </a:r>
            <a:endParaRPr lang="en-US" sz="1700" dirty="0"/>
          </a:p>
        </p:txBody>
      </p:sp>
      <p:sp>
        <p:nvSpPr>
          <p:cNvPr id="20" name="Text 17"/>
          <p:cNvSpPr txBox="1"/>
          <p:nvPr/>
        </p:nvSpPr>
        <p:spPr>
          <a:xfrm>
            <a:off x="640080" y="3895344"/>
            <a:ext cx="10881360" cy="292608"/>
          </a:xfrm>
          <a:prstGeom prst="rect">
            <a:avLst/>
          </a:prstGeom>
          <a:noFill/>
          <a:ln/>
        </p:spPr>
        <p:txBody>
          <a:bodyPr wrap="square" lIns="0" tIns="0" rIns="0" bIns="0" rtlCol="0" anchor="ctr"/>
          <a:lstStyle/>
          <a:p>
            <a:pPr algn="ctr" indent="0" marL="0">
              <a:buNone/>
            </a:pPr>
            <a:r>
              <a:rPr lang="en-US" sz="1350" i="1" dirty="0">
                <a:solidFill>
                  <a:srgbClr val="6C8089"/>
                </a:solidFill>
                <a:latin typeface="Calibri" pitchFamily="34" charset="0"/>
                <a:ea typeface="Calibri" pitchFamily="34" charset="-122"/>
                <a:cs typeface="Calibri" pitchFamily="34" charset="-120"/>
              </a:rPr>
              <a:t>All three are 0/0 on substitution — and the answers are 0, 1 and ∞.</a:t>
            </a:r>
            <a:endParaRPr lang="en-US" sz="1350" dirty="0"/>
          </a:p>
        </p:txBody>
      </p:sp>
      <p:sp>
        <p:nvSpPr>
          <p:cNvPr id="21" name="Shape 18"/>
          <p:cNvSpPr/>
          <p:nvPr/>
        </p:nvSpPr>
        <p:spPr>
          <a:xfrm>
            <a:off x="640080" y="4343400"/>
            <a:ext cx="10881360" cy="1417320"/>
          </a:xfrm>
          <a:prstGeom prst="roundRect">
            <a:avLst>
              <a:gd name="adj" fmla="val 5161"/>
            </a:avLst>
          </a:prstGeom>
          <a:solidFill>
            <a:srgbClr val="F3DFE4"/>
          </a:solidFill>
          <a:ln w="15875">
            <a:solidFill>
              <a:srgbClr val="8A1538"/>
            </a:solidFill>
            <a:prstDash val="solid"/>
          </a:ln>
        </p:spPr>
      </p:sp>
      <p:sp>
        <p:nvSpPr>
          <p:cNvPr id="22" name="Text 19"/>
          <p:cNvSpPr txBox="1"/>
          <p:nvPr/>
        </p:nvSpPr>
        <p:spPr>
          <a:xfrm>
            <a:off x="960120" y="4480560"/>
            <a:ext cx="10241280" cy="320040"/>
          </a:xfrm>
          <a:prstGeom prst="rect">
            <a:avLst/>
          </a:prstGeom>
          <a:noFill/>
          <a:ln/>
        </p:spPr>
        <p:txBody>
          <a:bodyPr wrap="square" lIns="0" tIns="0" rIns="0" bIns="0" rtlCol="0" anchor="ctr"/>
          <a:lstStyle/>
          <a:p>
            <a:pPr indent="0" marL="0">
              <a:buNone/>
            </a:pPr>
            <a:r>
              <a:rPr lang="en-US" sz="1600" b="1" dirty="0">
                <a:solidFill>
                  <a:srgbClr val="8A1538"/>
                </a:solidFill>
                <a:latin typeface="Cambria" pitchFamily="34" charset="0"/>
                <a:ea typeface="Cambria" pitchFamily="34" charset="-122"/>
                <a:cs typeface="Cambria" pitchFamily="34" charset="-120"/>
              </a:rPr>
              <a:t>Why your old methods are not enough</a:t>
            </a:r>
            <a:endParaRPr lang="en-US" sz="1600" dirty="0"/>
          </a:p>
        </p:txBody>
      </p:sp>
      <p:sp>
        <p:nvSpPr>
          <p:cNvPr id="23" name="Text 20"/>
          <p:cNvSpPr txBox="1"/>
          <p:nvPr/>
        </p:nvSpPr>
        <p:spPr>
          <a:xfrm>
            <a:off x="960120" y="4828032"/>
            <a:ext cx="10241280" cy="822960"/>
          </a:xfrm>
          <a:prstGeom prst="rect">
            <a:avLst/>
          </a:prstGeom>
          <a:noFill/>
          <a:ln/>
        </p:spPr>
        <p:txBody>
          <a:bodyPr wrap="square" lIns="0" tIns="0" rIns="0" bIns="0" rtlCol="0" anchor="ctr"/>
          <a:lstStyle/>
          <a:p>
            <a:pPr indent="0" marL="0">
              <a:buNone/>
            </a:pPr>
            <a:r>
              <a:rPr lang="en-US" sz="1400" dirty="0">
                <a:solidFill>
                  <a:srgbClr val="1E3A44"/>
                </a:solidFill>
                <a:latin typeface="Calibri" pitchFamily="34" charset="0"/>
                <a:ea typeface="Calibri" pitchFamily="34" charset="-122"/>
                <a:cs typeface="Calibri" pitchFamily="34" charset="-120"/>
              </a:rPr>
              <a:t>For x² − 4 over x − 2 you factor and cancel. For √(1+x) − 1 over x you multiply by the conjugate. But 3x − sin x over x has nothing to factor and nothing to rationalise — the sine will not come apart. Today's rule handles all of them in one line.</a:t>
            </a:r>
            <a:endParaRPr lang="en-US" sz="14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Shape 0"/>
          <p:cNvSpPr/>
          <p:nvPr/>
        </p:nvSpPr>
        <p:spPr>
          <a:xfrm>
            <a:off x="502920" y="384048"/>
            <a:ext cx="475488" cy="475488"/>
          </a:xfrm>
          <a:prstGeom prst="ellipse">
            <a:avLst/>
          </a:prstGeom>
          <a:solidFill>
            <a:srgbClr val="9B1B3C"/>
          </a:solidFill>
          <a:ln/>
        </p:spPr>
      </p:sp>
      <p:sp>
        <p:nvSpPr>
          <p:cNvPr id="4"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5"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L'Hôpital's Rule</a:t>
            </a:r>
            <a:endParaRPr lang="en-US" sz="2900" dirty="0"/>
          </a:p>
        </p:txBody>
      </p:sp>
      <p:sp>
        <p:nvSpPr>
          <p:cNvPr id="6"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7"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The rule itself — and the one thing students get wrong</a:t>
            </a:r>
            <a:endParaRPr lang="en-US" sz="1300" dirty="0"/>
          </a:p>
        </p:txBody>
      </p:sp>
      <p:sp>
        <p:nvSpPr>
          <p:cNvPr id="8" name="Shape 5"/>
          <p:cNvSpPr/>
          <p:nvPr/>
        </p:nvSpPr>
        <p:spPr>
          <a:xfrm>
            <a:off x="640080" y="1371600"/>
            <a:ext cx="10881360" cy="1783080"/>
          </a:xfrm>
          <a:prstGeom prst="roundRect">
            <a:avLst>
              <a:gd name="adj" fmla="val 4103"/>
            </a:avLst>
          </a:prstGeom>
          <a:solidFill>
            <a:srgbClr val="F3DFE4"/>
          </a:solidFill>
          <a:ln w="15875">
            <a:solidFill>
              <a:srgbClr val="8A1538"/>
            </a:solidFill>
            <a:prstDash val="solid"/>
          </a:ln>
        </p:spPr>
      </p:sp>
      <p:sp>
        <p:nvSpPr>
          <p:cNvPr id="9" name="Text 6"/>
          <p:cNvSpPr txBox="1"/>
          <p:nvPr/>
        </p:nvSpPr>
        <p:spPr>
          <a:xfrm>
            <a:off x="960120" y="1481328"/>
            <a:ext cx="10241280" cy="548640"/>
          </a:xfrm>
          <a:prstGeom prst="rect">
            <a:avLst/>
          </a:prstGeom>
          <a:noFill/>
          <a:ln/>
        </p:spPr>
        <p:txBody>
          <a:bodyPr wrap="square" lIns="0" tIns="0" rIns="0" bIns="0" rtlCol="0" anchor="ctr"/>
          <a:lstStyle/>
          <a:p>
            <a:pPr indent="0" marL="0">
              <a:buNone/>
            </a:pPr>
            <a:r>
              <a:rPr lang="en-US" sz="1450" dirty="0">
                <a:solidFill>
                  <a:srgbClr val="1E3A44"/>
                </a:solidFill>
                <a:latin typeface="Calibri" pitchFamily="34" charset="0"/>
                <a:ea typeface="Calibri" pitchFamily="34" charset="-122"/>
                <a:cs typeface="Calibri" pitchFamily="34" charset="-120"/>
              </a:rPr>
              <a:t>Suppose  f(a) = g(a) = 0,  that f and g are differentiable on an open interval containing a, and that g′(x) ≠ 0 near a (except possibly at a).  Then</a:t>
            </a:r>
            <a:endParaRPr lang="en-US" sz="1450" dirty="0"/>
          </a:p>
        </p:txBody>
      </p:sp>
      <p:sp>
        <p:nvSpPr>
          <p:cNvPr id="10" name="Text 7"/>
          <p:cNvSpPr txBox="1"/>
          <p:nvPr/>
        </p:nvSpPr>
        <p:spPr>
          <a:xfrm>
            <a:off x="640080" y="2057400"/>
            <a:ext cx="10881360" cy="640080"/>
          </a:xfrm>
          <a:prstGeom prst="rect">
            <a:avLst/>
          </a:prstGeom>
          <a:noFill/>
          <a:ln/>
        </p:spPr>
        <p:txBody>
          <a:bodyPr wrap="square" lIns="0" tIns="0" rIns="0" bIns="0" rtlCol="0" anchor="ctr"/>
          <a:lstStyle/>
          <a:p>
            <a:pPr algn="ctr" indent="0" marL="0">
              <a:buNone/>
            </a:pPr>
            <a:r>
              <a:rPr lang="en-US" sz="2400" b="1" dirty="0">
                <a:solidFill>
                  <a:srgbClr val="8A1538"/>
                </a:solidFill>
                <a:latin typeface="Cambria" pitchFamily="34" charset="0"/>
                <a:ea typeface="Cambria" pitchFamily="34" charset="-122"/>
                <a:cs typeface="Cambria" pitchFamily="34" charset="-120"/>
              </a:rPr>
              <a:t>lim</a:t>
            </a:r>
            <a:pPr algn="ctr" indent="0" marL="0">
              <a:buNone/>
            </a:pPr>
            <a:r>
              <a:rPr lang="en-US" sz="2400" b="1" baseline="-40000" dirty="0">
                <a:solidFill>
                  <a:srgbClr val="8A1538"/>
                </a:solidFill>
                <a:latin typeface="Cambria" pitchFamily="34" charset="0"/>
                <a:ea typeface="Cambria" pitchFamily="34" charset="-122"/>
                <a:cs typeface="Cambria" pitchFamily="34" charset="-120"/>
              </a:rPr>
              <a:t>x→a</a:t>
            </a:r>
            <a:pPr algn="ctr" indent="0" marL="0">
              <a:buNone/>
            </a:pPr>
            <a:r>
              <a:rPr lang="en-US" sz="2400" b="1" dirty="0">
                <a:solidFill>
                  <a:srgbClr val="8A1538"/>
                </a:solidFill>
                <a:latin typeface="Cambria" pitchFamily="34" charset="0"/>
                <a:ea typeface="Cambria" pitchFamily="34" charset="-122"/>
                <a:cs typeface="Cambria" pitchFamily="34" charset="-120"/>
              </a:rPr>
              <a:t>  f(x)/g(x)      =      lim</a:t>
            </a:r>
            <a:pPr algn="ctr" indent="0" marL="0">
              <a:buNone/>
            </a:pPr>
            <a:r>
              <a:rPr lang="en-US" sz="2400" b="1" baseline="-40000" dirty="0">
                <a:solidFill>
                  <a:srgbClr val="8A1538"/>
                </a:solidFill>
                <a:latin typeface="Cambria" pitchFamily="34" charset="0"/>
                <a:ea typeface="Cambria" pitchFamily="34" charset="-122"/>
                <a:cs typeface="Cambria" pitchFamily="34" charset="-120"/>
              </a:rPr>
              <a:t>x→a</a:t>
            </a:r>
            <a:pPr algn="ctr" indent="0" marL="0">
              <a:buNone/>
            </a:pPr>
            <a:r>
              <a:rPr lang="en-US" sz="2400" b="1" dirty="0">
                <a:solidFill>
                  <a:srgbClr val="8A1538"/>
                </a:solidFill>
                <a:latin typeface="Cambria" pitchFamily="34" charset="0"/>
                <a:ea typeface="Cambria" pitchFamily="34" charset="-122"/>
                <a:cs typeface="Cambria" pitchFamily="34" charset="-120"/>
              </a:rPr>
              <a:t>  f′(x)/g′(x)</a:t>
            </a:r>
            <a:endParaRPr lang="en-US" sz="2400" dirty="0"/>
          </a:p>
        </p:txBody>
      </p:sp>
      <p:sp>
        <p:nvSpPr>
          <p:cNvPr id="11" name="Text 8"/>
          <p:cNvSpPr txBox="1"/>
          <p:nvPr/>
        </p:nvSpPr>
        <p:spPr>
          <a:xfrm>
            <a:off x="640080" y="2724912"/>
            <a:ext cx="10881360" cy="320040"/>
          </a:xfrm>
          <a:prstGeom prst="rect">
            <a:avLst/>
          </a:prstGeom>
          <a:noFill/>
          <a:ln/>
        </p:spPr>
        <p:txBody>
          <a:bodyPr wrap="square" lIns="0" tIns="0" rIns="0" bIns="0" rtlCol="0" anchor="ctr"/>
          <a:lstStyle/>
          <a:p>
            <a:pPr algn="ctr" indent="0" marL="0">
              <a:buNone/>
            </a:pPr>
            <a:r>
              <a:rPr lang="en-US" sz="1350" i="1" dirty="0">
                <a:solidFill>
                  <a:srgbClr val="6C8089"/>
                </a:solidFill>
                <a:latin typeface="Calibri" pitchFamily="34" charset="0"/>
                <a:ea typeface="Calibri" pitchFamily="34" charset="-122"/>
                <a:cs typeface="Calibri" pitchFamily="34" charset="-120"/>
              </a:rPr>
              <a:t>provided the limit on the right exists, or is + ∞ or − ∞.</a:t>
            </a:r>
            <a:endParaRPr lang="en-US" sz="1350" dirty="0"/>
          </a:p>
        </p:txBody>
      </p:sp>
      <p:sp>
        <p:nvSpPr>
          <p:cNvPr id="12" name="Shape 9"/>
          <p:cNvSpPr/>
          <p:nvPr/>
        </p:nvSpPr>
        <p:spPr>
          <a:xfrm>
            <a:off x="640080" y="3337560"/>
            <a:ext cx="5349240" cy="1371600"/>
          </a:xfrm>
          <a:prstGeom prst="roundRect">
            <a:avLst>
              <a:gd name="adj" fmla="val 5333"/>
            </a:avLst>
          </a:prstGeom>
          <a:solidFill>
            <a:srgbClr val="FDECEF"/>
          </a:solidFill>
          <a:ln w="15875">
            <a:solidFill>
              <a:srgbClr val="E03A5F"/>
            </a:solidFill>
            <a:prstDash val="solid"/>
          </a:ln>
        </p:spPr>
      </p:sp>
      <p:sp>
        <p:nvSpPr>
          <p:cNvPr id="13" name="Text 10"/>
          <p:cNvSpPr txBox="1"/>
          <p:nvPr/>
        </p:nvSpPr>
        <p:spPr>
          <a:xfrm>
            <a:off x="868680" y="3456432"/>
            <a:ext cx="4937760" cy="320040"/>
          </a:xfrm>
          <a:prstGeom prst="rect">
            <a:avLst/>
          </a:prstGeom>
          <a:noFill/>
          <a:ln/>
        </p:spPr>
        <p:txBody>
          <a:bodyPr wrap="square" lIns="0" tIns="0" rIns="0" bIns="0" rtlCol="0" anchor="ctr"/>
          <a:lstStyle/>
          <a:p>
            <a:pPr indent="0" marL="0">
              <a:buNone/>
            </a:pPr>
            <a:r>
              <a:rPr lang="en-US" sz="1600" b="1" dirty="0">
                <a:solidFill>
                  <a:srgbClr val="E03A5F"/>
                </a:solidFill>
                <a:latin typeface="Cambria" pitchFamily="34" charset="0"/>
                <a:ea typeface="Cambria" pitchFamily="34" charset="-122"/>
                <a:cs typeface="Cambria" pitchFamily="34" charset="-120"/>
              </a:rPr>
              <a:t>This is NOT the quotient rule</a:t>
            </a:r>
            <a:endParaRPr lang="en-US" sz="1600" dirty="0"/>
          </a:p>
        </p:txBody>
      </p:sp>
      <p:sp>
        <p:nvSpPr>
          <p:cNvPr id="14" name="Text 11"/>
          <p:cNvSpPr txBox="1"/>
          <p:nvPr/>
        </p:nvSpPr>
        <p:spPr>
          <a:xfrm>
            <a:off x="868680" y="3803904"/>
            <a:ext cx="4937760" cy="411480"/>
          </a:xfrm>
          <a:prstGeom prst="rect">
            <a:avLst/>
          </a:prstGeom>
          <a:noFill/>
          <a:ln/>
        </p:spPr>
        <p:txBody>
          <a:bodyPr wrap="square" lIns="0" tIns="0" rIns="0" bIns="0" rtlCol="0" anchor="ctr"/>
          <a:lstStyle/>
          <a:p>
            <a:pPr indent="0" marL="0">
              <a:buNone/>
            </a:pPr>
            <a:r>
              <a:rPr lang="en-US" sz="1500" dirty="0">
                <a:solidFill>
                  <a:srgbClr val="1E3A44"/>
                </a:solidFill>
                <a:latin typeface="Cambria" pitchFamily="34" charset="0"/>
                <a:ea typeface="Cambria" pitchFamily="34" charset="-122"/>
                <a:cs typeface="Cambria" pitchFamily="34" charset="-120"/>
              </a:rPr>
              <a:t>f′/g′        not        (f′g − fg′)/g</a:t>
            </a:r>
            <a:pPr indent="0" marL="0">
              <a:buNone/>
            </a:pPr>
            <a:r>
              <a:rPr lang="en-US" sz="1500" baseline="30000" dirty="0">
                <a:solidFill>
                  <a:srgbClr val="1E3A44"/>
                </a:solidFill>
                <a:latin typeface="Cambria" pitchFamily="34" charset="0"/>
                <a:ea typeface="Cambria" pitchFamily="34" charset="-122"/>
                <a:cs typeface="Cambria" pitchFamily="34" charset="-120"/>
              </a:rPr>
              <a:t>2</a:t>
            </a:r>
            <a:endParaRPr lang="en-US" sz="1500" dirty="0"/>
          </a:p>
        </p:txBody>
      </p:sp>
      <p:sp>
        <p:nvSpPr>
          <p:cNvPr id="15" name="Text 12"/>
          <p:cNvSpPr txBox="1"/>
          <p:nvPr/>
        </p:nvSpPr>
        <p:spPr>
          <a:xfrm>
            <a:off x="868680" y="4242816"/>
            <a:ext cx="4937760" cy="320040"/>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Differentiate the top and the bottom separately.</a:t>
            </a:r>
            <a:endParaRPr lang="en-US" sz="1300" dirty="0"/>
          </a:p>
        </p:txBody>
      </p:sp>
      <p:sp>
        <p:nvSpPr>
          <p:cNvPr id="16" name="Shape 13"/>
          <p:cNvSpPr/>
          <p:nvPr/>
        </p:nvSpPr>
        <p:spPr>
          <a:xfrm>
            <a:off x="6172200" y="3337560"/>
            <a:ext cx="5349240" cy="1371600"/>
          </a:xfrm>
          <a:prstGeom prst="roundRect">
            <a:avLst>
              <a:gd name="adj" fmla="val 5333"/>
            </a:avLst>
          </a:prstGeom>
          <a:solidFill>
            <a:srgbClr val="EDF6FB"/>
          </a:solidFill>
          <a:ln w="12700">
            <a:solidFill>
              <a:srgbClr val="EDF6FB"/>
            </a:solidFill>
            <a:prstDash val="solid"/>
          </a:ln>
        </p:spPr>
      </p:sp>
      <p:sp>
        <p:nvSpPr>
          <p:cNvPr id="17" name="Text 14"/>
          <p:cNvSpPr txBox="1"/>
          <p:nvPr/>
        </p:nvSpPr>
        <p:spPr>
          <a:xfrm>
            <a:off x="6400800" y="3456432"/>
            <a:ext cx="4937760" cy="320040"/>
          </a:xfrm>
          <a:prstGeom prst="rect">
            <a:avLst/>
          </a:prstGeom>
          <a:noFill/>
          <a:ln/>
        </p:spPr>
        <p:txBody>
          <a:bodyPr wrap="square" lIns="0" tIns="0" rIns="0" bIns="0" rtlCol="0" anchor="ctr"/>
          <a:lstStyle/>
          <a:p>
            <a:pPr indent="0" marL="0">
              <a:buNone/>
            </a:pPr>
            <a:r>
              <a:rPr lang="en-US" sz="1600" b="1" dirty="0">
                <a:solidFill>
                  <a:srgbClr val="0F7C9E"/>
                </a:solidFill>
                <a:latin typeface="Cambria" pitchFamily="34" charset="0"/>
                <a:ea typeface="Cambria" pitchFamily="34" charset="-122"/>
                <a:cs typeface="Cambria" pitchFamily="34" charset="-120"/>
              </a:rPr>
              <a:t>a may be any of these</a:t>
            </a:r>
            <a:endParaRPr lang="en-US" sz="1600" dirty="0"/>
          </a:p>
        </p:txBody>
      </p:sp>
      <p:sp>
        <p:nvSpPr>
          <p:cNvPr id="18" name="Text 15"/>
          <p:cNvSpPr txBox="1"/>
          <p:nvPr/>
        </p:nvSpPr>
        <p:spPr>
          <a:xfrm>
            <a:off x="6400800" y="3803904"/>
            <a:ext cx="4937760" cy="411480"/>
          </a:xfrm>
          <a:prstGeom prst="rect">
            <a:avLst/>
          </a:prstGeom>
          <a:noFill/>
          <a:ln/>
        </p:spPr>
        <p:txBody>
          <a:bodyPr wrap="square" lIns="0" tIns="0" rIns="0" bIns="0" rtlCol="0" anchor="ctr"/>
          <a:lstStyle/>
          <a:p>
            <a:pPr indent="0" marL="0">
              <a:buNone/>
            </a:pPr>
            <a:r>
              <a:rPr lang="en-US" sz="1500" dirty="0">
                <a:solidFill>
                  <a:srgbClr val="1E3A44"/>
                </a:solidFill>
                <a:latin typeface="Cambria" pitchFamily="34" charset="0"/>
                <a:ea typeface="Cambria" pitchFamily="34" charset="-122"/>
                <a:cs typeface="Cambria" pitchFamily="34" charset="-120"/>
              </a:rPr>
              <a:t>x → a        x → a</a:t>
            </a:r>
            <a:pPr indent="0" marL="0">
              <a:buNone/>
            </a:pPr>
            <a:r>
              <a:rPr lang="en-US" sz="1500" baseline="30000" dirty="0">
                <a:solidFill>
                  <a:srgbClr val="1E3A44"/>
                </a:solidFill>
                <a:latin typeface="Cambria" pitchFamily="34" charset="0"/>
                <a:ea typeface="Cambria" pitchFamily="34" charset="-122"/>
                <a:cs typeface="Cambria" pitchFamily="34" charset="-120"/>
              </a:rPr>
              <a:t>+</a:t>
            </a:r>
            <a:pPr indent="0" marL="0">
              <a:buNone/>
            </a:pPr>
            <a:r>
              <a:rPr lang="en-US" sz="1500" dirty="0">
                <a:solidFill>
                  <a:srgbClr val="1E3A44"/>
                </a:solidFill>
                <a:latin typeface="Cambria" pitchFamily="34" charset="0"/>
                <a:ea typeface="Cambria" pitchFamily="34" charset="-122"/>
                <a:cs typeface="Cambria" pitchFamily="34" charset="-120"/>
              </a:rPr>
              <a:t>        x → a</a:t>
            </a:r>
            <a:pPr indent="0" marL="0">
              <a:buNone/>
            </a:pPr>
            <a:r>
              <a:rPr lang="en-US" sz="1500" baseline="30000" dirty="0">
                <a:solidFill>
                  <a:srgbClr val="1E3A44"/>
                </a:solidFill>
                <a:latin typeface="Cambria" pitchFamily="34" charset="0"/>
                <a:ea typeface="Cambria" pitchFamily="34" charset="-122"/>
                <a:cs typeface="Cambria" pitchFamily="34" charset="-120"/>
              </a:rPr>
              <a:t>−</a:t>
            </a:r>
            <a:pPr indent="0" marL="0">
              <a:buNone/>
            </a:pPr>
            <a:r>
              <a:rPr lang="en-US" sz="1500" dirty="0">
                <a:solidFill>
                  <a:srgbClr val="1E3A44"/>
                </a:solidFill>
                <a:latin typeface="Cambria" pitchFamily="34" charset="0"/>
                <a:ea typeface="Cambria" pitchFamily="34" charset="-122"/>
                <a:cs typeface="Cambria" pitchFamily="34" charset="-120"/>
              </a:rPr>
              <a:t>        x → ± ∞</a:t>
            </a:r>
            <a:endParaRPr lang="en-US" sz="1500" dirty="0"/>
          </a:p>
        </p:txBody>
      </p:sp>
      <p:sp>
        <p:nvSpPr>
          <p:cNvPr id="19" name="Text 16"/>
          <p:cNvSpPr txBox="1"/>
          <p:nvPr/>
        </p:nvSpPr>
        <p:spPr>
          <a:xfrm>
            <a:off x="6400800" y="4242816"/>
            <a:ext cx="4937760" cy="320040"/>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The rule holds for one-sided limits and at infinity.</a:t>
            </a:r>
            <a:endParaRPr lang="en-US" sz="1300" dirty="0"/>
          </a:p>
        </p:txBody>
      </p:sp>
      <p:sp>
        <p:nvSpPr>
          <p:cNvPr id="20" name="Shape 17"/>
          <p:cNvSpPr/>
          <p:nvPr/>
        </p:nvSpPr>
        <p:spPr>
          <a:xfrm>
            <a:off x="640080" y="4892040"/>
            <a:ext cx="10881360" cy="868680"/>
          </a:xfrm>
          <a:prstGeom prst="roundRect">
            <a:avLst>
              <a:gd name="adj" fmla="val 8421"/>
            </a:avLst>
          </a:prstGeom>
          <a:solidFill>
            <a:srgbClr val="DCEFF8"/>
          </a:solidFill>
          <a:ln w="12700">
            <a:solidFill>
              <a:srgbClr val="DCEFF8"/>
            </a:solidFill>
            <a:prstDash val="solid"/>
          </a:ln>
        </p:spPr>
      </p:sp>
      <p:sp>
        <p:nvSpPr>
          <p:cNvPr id="21" name="Text 18"/>
          <p:cNvSpPr txBox="1"/>
          <p:nvPr/>
        </p:nvSpPr>
        <p:spPr>
          <a:xfrm>
            <a:off x="960120" y="4892040"/>
            <a:ext cx="10241280" cy="868680"/>
          </a:xfrm>
          <a:prstGeom prst="rect">
            <a:avLst/>
          </a:prstGeom>
          <a:noFill/>
          <a:ln/>
        </p:spPr>
        <p:txBody>
          <a:bodyPr wrap="square" lIns="0" tIns="0" rIns="0" bIns="0" rtlCol="0" anchor="ctr"/>
          <a:lstStyle/>
          <a:p>
            <a:pPr indent="0" marL="0">
              <a:buNone/>
            </a:pPr>
            <a:r>
              <a:rPr lang="en-US" sz="1400" dirty="0">
                <a:solidFill>
                  <a:srgbClr val="1E3A44"/>
                </a:solidFill>
                <a:latin typeface="Calibri" pitchFamily="34" charset="0"/>
                <a:ea typeface="Calibri" pitchFamily="34" charset="-122"/>
                <a:cs typeface="Calibri" pitchFamily="34" charset="-120"/>
              </a:rPr>
              <a:t>Check the form first, every time. Substitute, confirm you have 0/0, and only then differentiate. The rule says nothing about limits that are not indeterminate — and applying it to one gives the wrong answer.</a:t>
            </a:r>
            <a:endParaRPr lang="en-US" sz="14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Shape 0"/>
          <p:cNvSpPr/>
          <p:nvPr/>
        </p:nvSpPr>
        <p:spPr>
          <a:xfrm>
            <a:off x="502920" y="384048"/>
            <a:ext cx="475488" cy="475488"/>
          </a:xfrm>
          <a:prstGeom prst="ellipse">
            <a:avLst/>
          </a:prstGeom>
          <a:solidFill>
            <a:srgbClr val="9B1B3C"/>
          </a:solidFill>
          <a:ln/>
        </p:spPr>
      </p:sp>
      <p:sp>
        <p:nvSpPr>
          <p:cNvPr id="4"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5"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How to Use It</a:t>
            </a:r>
            <a:endParaRPr lang="en-US" sz="2900" dirty="0"/>
          </a:p>
        </p:txBody>
      </p:sp>
      <p:sp>
        <p:nvSpPr>
          <p:cNvPr id="6"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7"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Three steps — and the mistake that costs the whole question</a:t>
            </a:r>
            <a:endParaRPr lang="en-US" sz="1300" dirty="0"/>
          </a:p>
        </p:txBody>
      </p:sp>
      <p:sp>
        <p:nvSpPr>
          <p:cNvPr id="8" name="Shape 5"/>
          <p:cNvSpPr/>
          <p:nvPr/>
        </p:nvSpPr>
        <p:spPr>
          <a:xfrm>
            <a:off x="640080" y="1371600"/>
            <a:ext cx="5577840" cy="2834640"/>
          </a:xfrm>
          <a:prstGeom prst="roundRect">
            <a:avLst>
              <a:gd name="adj" fmla="val 2581"/>
            </a:avLst>
          </a:prstGeom>
          <a:solidFill>
            <a:srgbClr val="DCEFF8"/>
          </a:solidFill>
          <a:ln w="12700">
            <a:solidFill>
              <a:srgbClr val="DCEFF8"/>
            </a:solidFill>
            <a:prstDash val="solid"/>
          </a:ln>
        </p:spPr>
      </p:sp>
      <p:sp>
        <p:nvSpPr>
          <p:cNvPr id="9" name="Text 6"/>
          <p:cNvSpPr txBox="1"/>
          <p:nvPr/>
        </p:nvSpPr>
        <p:spPr>
          <a:xfrm>
            <a:off x="914400" y="1481328"/>
            <a:ext cx="5029200" cy="320040"/>
          </a:xfrm>
          <a:prstGeom prst="rect">
            <a:avLst/>
          </a:prstGeom>
          <a:noFill/>
          <a:ln/>
        </p:spPr>
        <p:txBody>
          <a:bodyPr wrap="square" lIns="0" tIns="0" rIns="0" bIns="0" rtlCol="0" anchor="ctr"/>
          <a:lstStyle/>
          <a:p>
            <a:pPr indent="0" marL="0">
              <a:buNone/>
            </a:pPr>
            <a:r>
              <a:rPr lang="en-US" sz="1700" b="1" dirty="0">
                <a:solidFill>
                  <a:srgbClr val="0F7C9E"/>
                </a:solidFill>
                <a:latin typeface="Cambria" pitchFamily="34" charset="0"/>
                <a:ea typeface="Cambria" pitchFamily="34" charset="-122"/>
                <a:cs typeface="Cambria" pitchFamily="34" charset="-120"/>
              </a:rPr>
              <a:t>The routine</a:t>
            </a:r>
            <a:endParaRPr lang="en-US" sz="1700" dirty="0"/>
          </a:p>
        </p:txBody>
      </p:sp>
      <p:sp>
        <p:nvSpPr>
          <p:cNvPr id="10" name="Shape 7"/>
          <p:cNvSpPr/>
          <p:nvPr/>
        </p:nvSpPr>
        <p:spPr>
          <a:xfrm>
            <a:off x="914400" y="1901952"/>
            <a:ext cx="329184" cy="329184"/>
          </a:xfrm>
          <a:prstGeom prst="ellipse">
            <a:avLst/>
          </a:prstGeom>
          <a:solidFill>
            <a:srgbClr val="0F7C9E"/>
          </a:solidFill>
          <a:ln/>
        </p:spPr>
      </p:sp>
      <p:sp>
        <p:nvSpPr>
          <p:cNvPr id="11" name="Text 8"/>
          <p:cNvSpPr txBox="1"/>
          <p:nvPr/>
        </p:nvSpPr>
        <p:spPr>
          <a:xfrm>
            <a:off x="914400" y="1901952"/>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12" name="Text 9"/>
          <p:cNvSpPr txBox="1"/>
          <p:nvPr/>
        </p:nvSpPr>
        <p:spPr>
          <a:xfrm>
            <a:off x="1371600" y="1874520"/>
            <a:ext cx="4572000" cy="274320"/>
          </a:xfrm>
          <a:prstGeom prst="rect">
            <a:avLst/>
          </a:prstGeom>
          <a:noFill/>
          <a:ln/>
        </p:spPr>
        <p:txBody>
          <a:bodyPr wrap="square" lIns="0" tIns="0" rIns="0" bIns="0" rtlCol="0" anchor="ctr"/>
          <a:lstStyle/>
          <a:p>
            <a:pPr indent="0" marL="0">
              <a:buNone/>
            </a:pPr>
            <a:r>
              <a:rPr lang="en-US" sz="1400" b="1" dirty="0">
                <a:solidFill>
                  <a:srgbClr val="1E3A44"/>
                </a:solidFill>
                <a:latin typeface="Calibri" pitchFamily="34" charset="0"/>
                <a:ea typeface="Calibri" pitchFamily="34" charset="-122"/>
                <a:cs typeface="Calibri" pitchFamily="34" charset="-120"/>
              </a:rPr>
              <a:t>Substitute, and name the form.</a:t>
            </a:r>
            <a:endParaRPr lang="en-US" sz="1400" dirty="0"/>
          </a:p>
        </p:txBody>
      </p:sp>
      <p:sp>
        <p:nvSpPr>
          <p:cNvPr id="13" name="Text 10"/>
          <p:cNvSpPr txBox="1"/>
          <p:nvPr/>
        </p:nvSpPr>
        <p:spPr>
          <a:xfrm>
            <a:off x="1371600" y="2148840"/>
            <a:ext cx="4572000" cy="27432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0/0 or ∞/∞ — if neither, stop.</a:t>
            </a:r>
            <a:endParaRPr lang="en-US" sz="1250" dirty="0"/>
          </a:p>
        </p:txBody>
      </p:sp>
      <p:sp>
        <p:nvSpPr>
          <p:cNvPr id="14" name="Shape 11"/>
          <p:cNvSpPr/>
          <p:nvPr/>
        </p:nvSpPr>
        <p:spPr>
          <a:xfrm>
            <a:off x="914400" y="2651760"/>
            <a:ext cx="329184" cy="329184"/>
          </a:xfrm>
          <a:prstGeom prst="ellipse">
            <a:avLst/>
          </a:prstGeom>
          <a:solidFill>
            <a:srgbClr val="0F7C9E"/>
          </a:solidFill>
          <a:ln/>
        </p:spPr>
      </p:sp>
      <p:sp>
        <p:nvSpPr>
          <p:cNvPr id="15" name="Text 12"/>
          <p:cNvSpPr txBox="1"/>
          <p:nvPr/>
        </p:nvSpPr>
        <p:spPr>
          <a:xfrm>
            <a:off x="914400" y="265176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6" name="Text 13"/>
          <p:cNvSpPr txBox="1"/>
          <p:nvPr/>
        </p:nvSpPr>
        <p:spPr>
          <a:xfrm>
            <a:off x="1371600" y="2624328"/>
            <a:ext cx="4572000" cy="274320"/>
          </a:xfrm>
          <a:prstGeom prst="rect">
            <a:avLst/>
          </a:prstGeom>
          <a:noFill/>
          <a:ln/>
        </p:spPr>
        <p:txBody>
          <a:bodyPr wrap="square" lIns="0" tIns="0" rIns="0" bIns="0" rtlCol="0" anchor="ctr"/>
          <a:lstStyle/>
          <a:p>
            <a:pPr indent="0" marL="0">
              <a:buNone/>
            </a:pPr>
            <a:r>
              <a:rPr lang="en-US" sz="1400" b="1" dirty="0">
                <a:solidFill>
                  <a:srgbClr val="1E3A44"/>
                </a:solidFill>
                <a:latin typeface="Calibri" pitchFamily="34" charset="0"/>
                <a:ea typeface="Calibri" pitchFamily="34" charset="-122"/>
                <a:cs typeface="Calibri" pitchFamily="34" charset="-120"/>
              </a:rPr>
              <a:t>Differentiate top and bottom.</a:t>
            </a:r>
            <a:endParaRPr lang="en-US" sz="1400" dirty="0"/>
          </a:p>
        </p:txBody>
      </p:sp>
      <p:sp>
        <p:nvSpPr>
          <p:cNvPr id="17" name="Text 14"/>
          <p:cNvSpPr txBox="1"/>
          <p:nvPr/>
        </p:nvSpPr>
        <p:spPr>
          <a:xfrm>
            <a:off x="1371600" y="2898648"/>
            <a:ext cx="4572000" cy="27432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separately, never the quotient rule</a:t>
            </a:r>
            <a:endParaRPr lang="en-US" sz="1250" dirty="0"/>
          </a:p>
        </p:txBody>
      </p:sp>
      <p:sp>
        <p:nvSpPr>
          <p:cNvPr id="18" name="Shape 15"/>
          <p:cNvSpPr/>
          <p:nvPr/>
        </p:nvSpPr>
        <p:spPr>
          <a:xfrm>
            <a:off x="914400" y="3401568"/>
            <a:ext cx="329184" cy="329184"/>
          </a:xfrm>
          <a:prstGeom prst="ellipse">
            <a:avLst/>
          </a:prstGeom>
          <a:solidFill>
            <a:srgbClr val="0F7C9E"/>
          </a:solidFill>
          <a:ln/>
        </p:spPr>
      </p:sp>
      <p:sp>
        <p:nvSpPr>
          <p:cNvPr id="19" name="Text 16"/>
          <p:cNvSpPr txBox="1"/>
          <p:nvPr/>
        </p:nvSpPr>
        <p:spPr>
          <a:xfrm>
            <a:off x="914400" y="3401568"/>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20" name="Text 17"/>
          <p:cNvSpPr txBox="1"/>
          <p:nvPr/>
        </p:nvSpPr>
        <p:spPr>
          <a:xfrm>
            <a:off x="1371600" y="3374136"/>
            <a:ext cx="4572000" cy="274320"/>
          </a:xfrm>
          <a:prstGeom prst="rect">
            <a:avLst/>
          </a:prstGeom>
          <a:noFill/>
          <a:ln/>
        </p:spPr>
        <p:txBody>
          <a:bodyPr wrap="square" lIns="0" tIns="0" rIns="0" bIns="0" rtlCol="0" anchor="ctr"/>
          <a:lstStyle/>
          <a:p>
            <a:pPr indent="0" marL="0">
              <a:buNone/>
            </a:pPr>
            <a:r>
              <a:rPr lang="en-US" sz="1400" b="1" dirty="0">
                <a:solidFill>
                  <a:srgbClr val="1E3A44"/>
                </a:solidFill>
                <a:latin typeface="Calibri" pitchFamily="34" charset="0"/>
                <a:ea typeface="Calibri" pitchFamily="34" charset="-122"/>
                <a:cs typeface="Calibri" pitchFamily="34" charset="-120"/>
              </a:rPr>
              <a:t>Try the limit again.</a:t>
            </a:r>
            <a:endParaRPr lang="en-US" sz="1400" dirty="0"/>
          </a:p>
        </p:txBody>
      </p:sp>
      <p:sp>
        <p:nvSpPr>
          <p:cNvPr id="21" name="Text 18"/>
          <p:cNvSpPr txBox="1"/>
          <p:nvPr/>
        </p:nvSpPr>
        <p:spPr>
          <a:xfrm>
            <a:off x="1371600" y="3648456"/>
            <a:ext cx="4572000" cy="27432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still indeterminate? apply the rule again</a:t>
            </a:r>
            <a:endParaRPr lang="en-US" sz="1250" dirty="0"/>
          </a:p>
        </p:txBody>
      </p:sp>
      <p:sp>
        <p:nvSpPr>
          <p:cNvPr id="22" name="Shape 19"/>
          <p:cNvSpPr/>
          <p:nvPr/>
        </p:nvSpPr>
        <p:spPr>
          <a:xfrm>
            <a:off x="6400800" y="1371600"/>
            <a:ext cx="5120640" cy="2834640"/>
          </a:xfrm>
          <a:prstGeom prst="roundRect">
            <a:avLst>
              <a:gd name="adj" fmla="val 2581"/>
            </a:avLst>
          </a:prstGeom>
          <a:solidFill>
            <a:srgbClr val="FDECEF"/>
          </a:solidFill>
          <a:ln w="15875">
            <a:solidFill>
              <a:srgbClr val="E03A5F"/>
            </a:solidFill>
            <a:prstDash val="solid"/>
          </a:ln>
        </p:spPr>
      </p:sp>
      <p:sp>
        <p:nvSpPr>
          <p:cNvPr id="23" name="Text 20"/>
          <p:cNvSpPr txBox="1"/>
          <p:nvPr/>
        </p:nvSpPr>
        <p:spPr>
          <a:xfrm>
            <a:off x="6675120" y="1481328"/>
            <a:ext cx="4572000" cy="320040"/>
          </a:xfrm>
          <a:prstGeom prst="rect">
            <a:avLst/>
          </a:prstGeom>
          <a:noFill/>
          <a:ln/>
        </p:spPr>
        <p:txBody>
          <a:bodyPr wrap="square" lIns="0" tIns="0" rIns="0" bIns="0" rtlCol="0" anchor="ctr"/>
          <a:lstStyle/>
          <a:p>
            <a:pPr indent="0" marL="0">
              <a:buNone/>
            </a:pPr>
            <a:r>
              <a:rPr lang="en-US" sz="1700" b="1" dirty="0">
                <a:solidFill>
                  <a:srgbClr val="E03A5F"/>
                </a:solidFill>
                <a:latin typeface="Cambria" pitchFamily="34" charset="0"/>
                <a:ea typeface="Cambria" pitchFamily="34" charset="-122"/>
                <a:cs typeface="Cambria" pitchFamily="34" charset="-120"/>
              </a:rPr>
              <a:t>The trap: skipping step 1</a:t>
            </a:r>
            <a:endParaRPr lang="en-US" sz="1700" dirty="0"/>
          </a:p>
        </p:txBody>
      </p:sp>
      <p:sp>
        <p:nvSpPr>
          <p:cNvPr id="24" name="Text 21"/>
          <p:cNvSpPr txBox="1"/>
          <p:nvPr/>
        </p:nvSpPr>
        <p:spPr>
          <a:xfrm>
            <a:off x="6675120" y="1847088"/>
            <a:ext cx="4572000" cy="384048"/>
          </a:xfrm>
          <a:prstGeom prst="rect">
            <a:avLst/>
          </a:prstGeom>
          <a:noFill/>
          <a:ln/>
        </p:spPr>
        <p:txBody>
          <a:bodyPr wrap="square" lIns="0" tIns="0" rIns="0" bIns="0" rtlCol="0" anchor="ctr"/>
          <a:lstStyle/>
          <a:p>
            <a:pPr indent="0" marL="0">
              <a:buNone/>
            </a:pPr>
            <a:r>
              <a:rPr lang="en-US" sz="1700" dirty="0">
                <a:solidFill>
                  <a:srgbClr val="1E3A44"/>
                </a:solidFill>
                <a:latin typeface="Cambria" pitchFamily="34" charset="0"/>
                <a:ea typeface="Cambria" pitchFamily="34" charset="-122"/>
                <a:cs typeface="Cambria" pitchFamily="34" charset="-120"/>
              </a:rPr>
              <a:t>lim</a:t>
            </a:r>
            <a:pPr indent="0" marL="0">
              <a:buNone/>
            </a:pPr>
            <a:r>
              <a:rPr lang="en-US" sz="1700" baseline="-40000" dirty="0">
                <a:solidFill>
                  <a:srgbClr val="1E3A44"/>
                </a:solidFill>
                <a:latin typeface="Cambria" pitchFamily="34" charset="0"/>
                <a:ea typeface="Cambria" pitchFamily="34" charset="-122"/>
                <a:cs typeface="Cambria" pitchFamily="34" charset="-120"/>
              </a:rPr>
              <a:t>x→0⁺</a:t>
            </a:r>
            <a:pPr indent="0" marL="0">
              <a:buNone/>
            </a:pPr>
            <a:r>
              <a:rPr lang="en-US" sz="1700" dirty="0">
                <a:solidFill>
                  <a:srgbClr val="1E3A44"/>
                </a:solidFill>
                <a:latin typeface="Cambria" pitchFamily="34" charset="0"/>
                <a:ea typeface="Cambria" pitchFamily="34" charset="-122"/>
                <a:cs typeface="Cambria" pitchFamily="34" charset="-120"/>
              </a:rPr>
              <a:t>  x / cos x</a:t>
            </a:r>
            <a:endParaRPr lang="en-US" sz="1700" dirty="0"/>
          </a:p>
        </p:txBody>
      </p:sp>
      <p:sp>
        <p:nvSpPr>
          <p:cNvPr id="25" name="Text 22"/>
          <p:cNvSpPr txBox="1"/>
          <p:nvPr/>
        </p:nvSpPr>
        <p:spPr>
          <a:xfrm>
            <a:off x="6675120" y="2249424"/>
            <a:ext cx="4572000" cy="457200"/>
          </a:xfrm>
          <a:prstGeom prst="rect">
            <a:avLst/>
          </a:prstGeom>
          <a:noFill/>
          <a:ln/>
        </p:spPr>
        <p:txBody>
          <a:bodyPr wrap="square" lIns="0" tIns="0" rIns="0" bIns="0" rtlCol="0" anchor="ctr"/>
          <a:lstStyle/>
          <a:p>
            <a:pPr indent="0" marL="0">
              <a:buNone/>
            </a:pPr>
            <a:r>
              <a:rPr lang="en-US" sz="1300" dirty="0">
                <a:solidFill>
                  <a:srgbClr val="1E3A44"/>
                </a:solidFill>
                <a:latin typeface="Calibri" pitchFamily="34" charset="0"/>
                <a:ea typeface="Calibri" pitchFamily="34" charset="-122"/>
                <a:cs typeface="Calibri" pitchFamily="34" charset="-120"/>
              </a:rPr>
              <a:t>Substitute: 0/1 = 0.  Not indeterminate — the answer is simply 0.</a:t>
            </a:r>
            <a:endParaRPr lang="en-US" sz="1300" dirty="0"/>
          </a:p>
        </p:txBody>
      </p:sp>
      <p:sp>
        <p:nvSpPr>
          <p:cNvPr id="26" name="Text 23"/>
          <p:cNvSpPr txBox="1"/>
          <p:nvPr/>
        </p:nvSpPr>
        <p:spPr>
          <a:xfrm>
            <a:off x="6675120" y="2761488"/>
            <a:ext cx="4572000" cy="256032"/>
          </a:xfrm>
          <a:prstGeom prst="rect">
            <a:avLst/>
          </a:prstGeom>
          <a:noFill/>
          <a:ln/>
        </p:spPr>
        <p:txBody>
          <a:bodyPr wrap="square" lIns="0" tIns="0" rIns="0" bIns="0" rtlCol="0" anchor="ctr"/>
          <a:lstStyle/>
          <a:p>
            <a:pPr indent="0" marL="0">
              <a:buNone/>
            </a:pPr>
            <a:r>
              <a:rPr lang="en-US" sz="1300" i="1" dirty="0">
                <a:solidFill>
                  <a:srgbClr val="E03A5F"/>
                </a:solidFill>
                <a:latin typeface="Calibri" pitchFamily="34" charset="0"/>
                <a:ea typeface="Calibri" pitchFamily="34" charset="-122"/>
                <a:cs typeface="Calibri" pitchFamily="34" charset="-120"/>
              </a:rPr>
              <a:t>Apply the rule anyway and you get:</a:t>
            </a:r>
            <a:endParaRPr lang="en-US" sz="1300" dirty="0"/>
          </a:p>
        </p:txBody>
      </p:sp>
      <p:sp>
        <p:nvSpPr>
          <p:cNvPr id="27" name="Text 24"/>
          <p:cNvSpPr txBox="1"/>
          <p:nvPr/>
        </p:nvSpPr>
        <p:spPr>
          <a:xfrm>
            <a:off x="6675120" y="3035808"/>
            <a:ext cx="4572000" cy="411480"/>
          </a:xfrm>
          <a:prstGeom prst="rect">
            <a:avLst/>
          </a:prstGeom>
          <a:noFill/>
          <a:ln/>
        </p:spPr>
        <p:txBody>
          <a:bodyPr wrap="square" lIns="0" tIns="0" rIns="0" bIns="0" rtlCol="0" anchor="ctr"/>
          <a:lstStyle/>
          <a:p>
            <a:pPr indent="0" marL="0">
              <a:buNone/>
            </a:pPr>
            <a:r>
              <a:rPr lang="en-US" sz="1600" b="1" dirty="0">
                <a:solidFill>
                  <a:srgbClr val="E03A5F"/>
                </a:solidFill>
                <a:latin typeface="Cambria" pitchFamily="34" charset="0"/>
                <a:ea typeface="Cambria" pitchFamily="34" charset="-122"/>
                <a:cs typeface="Cambria" pitchFamily="34" charset="-120"/>
              </a:rPr>
              <a:t>lim</a:t>
            </a:r>
            <a:pPr indent="0" marL="0">
              <a:buNone/>
            </a:pPr>
            <a:r>
              <a:rPr lang="en-US" sz="1600" b="1" baseline="-40000" dirty="0">
                <a:solidFill>
                  <a:srgbClr val="E03A5F"/>
                </a:solidFill>
                <a:latin typeface="Cambria" pitchFamily="34" charset="0"/>
                <a:ea typeface="Cambria" pitchFamily="34" charset="-122"/>
                <a:cs typeface="Cambria" pitchFamily="34" charset="-120"/>
              </a:rPr>
              <a:t>x→0⁺</a:t>
            </a:r>
            <a:pPr indent="0" marL="0">
              <a:buNone/>
            </a:pPr>
            <a:r>
              <a:rPr lang="en-US" sz="1600" b="1" dirty="0">
                <a:solidFill>
                  <a:srgbClr val="E03A5F"/>
                </a:solidFill>
                <a:latin typeface="Cambria" pitchFamily="34" charset="0"/>
                <a:ea typeface="Cambria" pitchFamily="34" charset="-122"/>
                <a:cs typeface="Cambria" pitchFamily="34" charset="-120"/>
              </a:rPr>
              <a:t>  1 / (− sin x)   =   − ∞</a:t>
            </a:r>
            <a:endParaRPr lang="en-US" sz="1600" dirty="0"/>
          </a:p>
        </p:txBody>
      </p:sp>
      <p:sp>
        <p:nvSpPr>
          <p:cNvPr id="28" name="Text 25"/>
          <p:cNvSpPr txBox="1"/>
          <p:nvPr/>
        </p:nvSpPr>
        <p:spPr>
          <a:xfrm>
            <a:off x="6675120" y="3511296"/>
            <a:ext cx="4572000" cy="548640"/>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Right rule, wrong place — and the answer is not even close.</a:t>
            </a:r>
            <a:endParaRPr lang="en-US" sz="1300" dirty="0"/>
          </a:p>
        </p:txBody>
      </p:sp>
      <p:sp>
        <p:nvSpPr>
          <p:cNvPr id="29" name="Shape 26"/>
          <p:cNvSpPr/>
          <p:nvPr/>
        </p:nvSpPr>
        <p:spPr>
          <a:xfrm>
            <a:off x="640080" y="4389120"/>
            <a:ext cx="10881360" cy="1371600"/>
          </a:xfrm>
          <a:prstGeom prst="roundRect">
            <a:avLst>
              <a:gd name="adj" fmla="val 5333"/>
            </a:avLst>
          </a:prstGeom>
          <a:solidFill>
            <a:srgbClr val="EDF6FB"/>
          </a:solidFill>
          <a:ln w="12700">
            <a:solidFill>
              <a:srgbClr val="EDF6FB"/>
            </a:solidFill>
            <a:prstDash val="solid"/>
          </a:ln>
        </p:spPr>
      </p:sp>
      <p:sp>
        <p:nvSpPr>
          <p:cNvPr id="30" name="Text 27"/>
          <p:cNvSpPr txBox="1"/>
          <p:nvPr/>
        </p:nvSpPr>
        <p:spPr>
          <a:xfrm>
            <a:off x="960120" y="4480560"/>
            <a:ext cx="10241280" cy="320040"/>
          </a:xfrm>
          <a:prstGeom prst="rect">
            <a:avLst/>
          </a:prstGeom>
          <a:noFill/>
          <a:ln/>
        </p:spPr>
        <p:txBody>
          <a:bodyPr wrap="square" lIns="0" tIns="0" rIns="0" bIns="0" rtlCol="0" anchor="ctr"/>
          <a:lstStyle/>
          <a:p>
            <a:pPr indent="0" marL="0">
              <a:buNone/>
            </a:pPr>
            <a:r>
              <a:rPr lang="en-US" sz="1600" b="1" dirty="0">
                <a:solidFill>
                  <a:srgbClr val="0F7C9E"/>
                </a:solidFill>
                <a:latin typeface="Cambria" pitchFamily="34" charset="0"/>
                <a:ea typeface="Cambria" pitchFamily="34" charset="-122"/>
                <a:cs typeface="Cambria" pitchFamily="34" charset="-120"/>
              </a:rPr>
              <a:t>The seven indeterminate forms</a:t>
            </a:r>
            <a:endParaRPr lang="en-US" sz="1600" dirty="0"/>
          </a:p>
        </p:txBody>
      </p:sp>
      <p:sp>
        <p:nvSpPr>
          <p:cNvPr id="31" name="Shape 28"/>
          <p:cNvSpPr/>
          <p:nvPr/>
        </p:nvSpPr>
        <p:spPr>
          <a:xfrm>
            <a:off x="960120" y="4846320"/>
            <a:ext cx="1325880" cy="548640"/>
          </a:xfrm>
          <a:prstGeom prst="roundRect">
            <a:avLst>
              <a:gd name="adj" fmla="val 13333"/>
            </a:avLst>
          </a:prstGeom>
          <a:solidFill>
            <a:srgbClr val="FFFFFF"/>
          </a:solidFill>
          <a:ln w="12700">
            <a:solidFill>
              <a:srgbClr val="FFFFFF"/>
            </a:solidFill>
            <a:prstDash val="solid"/>
          </a:ln>
        </p:spPr>
      </p:sp>
      <p:sp>
        <p:nvSpPr>
          <p:cNvPr id="32" name="Text 29"/>
          <p:cNvSpPr txBox="1"/>
          <p:nvPr/>
        </p:nvSpPr>
        <p:spPr>
          <a:xfrm>
            <a:off x="960120" y="4846320"/>
            <a:ext cx="1325880" cy="548640"/>
          </a:xfrm>
          <a:prstGeom prst="rect">
            <a:avLst/>
          </a:prstGeom>
          <a:noFill/>
          <a:ln/>
        </p:spPr>
        <p:txBody>
          <a:bodyPr wrap="square" lIns="0" tIns="0" rIns="0" bIns="0" rtlCol="0" anchor="ctr"/>
          <a:lstStyle/>
          <a:p>
            <a:pPr algn="ctr" indent="0" marL="0">
              <a:buNone/>
            </a:pPr>
            <a:r>
              <a:rPr lang="en-US" sz="1800" b="1" dirty="0">
                <a:solidFill>
                  <a:srgbClr val="0F7C9E"/>
                </a:solidFill>
                <a:latin typeface="Cambria" pitchFamily="34" charset="0"/>
                <a:ea typeface="Cambria" pitchFamily="34" charset="-122"/>
                <a:cs typeface="Cambria" pitchFamily="34" charset="-120"/>
              </a:rPr>
              <a:t>0/0</a:t>
            </a:r>
            <a:endParaRPr lang="en-US" sz="1800" dirty="0"/>
          </a:p>
        </p:txBody>
      </p:sp>
      <p:sp>
        <p:nvSpPr>
          <p:cNvPr id="33" name="Shape 30"/>
          <p:cNvSpPr/>
          <p:nvPr/>
        </p:nvSpPr>
        <p:spPr>
          <a:xfrm>
            <a:off x="2450592" y="4846320"/>
            <a:ext cx="1325880" cy="548640"/>
          </a:xfrm>
          <a:prstGeom prst="roundRect">
            <a:avLst>
              <a:gd name="adj" fmla="val 13333"/>
            </a:avLst>
          </a:prstGeom>
          <a:solidFill>
            <a:srgbClr val="FFFFFF"/>
          </a:solidFill>
          <a:ln w="12700">
            <a:solidFill>
              <a:srgbClr val="FFFFFF"/>
            </a:solidFill>
            <a:prstDash val="solid"/>
          </a:ln>
        </p:spPr>
      </p:sp>
      <p:sp>
        <p:nvSpPr>
          <p:cNvPr id="34" name="Text 31"/>
          <p:cNvSpPr txBox="1"/>
          <p:nvPr/>
        </p:nvSpPr>
        <p:spPr>
          <a:xfrm>
            <a:off x="2450592" y="4846320"/>
            <a:ext cx="1325880" cy="548640"/>
          </a:xfrm>
          <a:prstGeom prst="rect">
            <a:avLst/>
          </a:prstGeom>
          <a:noFill/>
          <a:ln/>
        </p:spPr>
        <p:txBody>
          <a:bodyPr wrap="square" lIns="0" tIns="0" rIns="0" bIns="0" rtlCol="0" anchor="ctr"/>
          <a:lstStyle/>
          <a:p>
            <a:pPr algn="ctr" indent="0" marL="0">
              <a:buNone/>
            </a:pPr>
            <a:r>
              <a:rPr lang="en-US" sz="1800" b="1" dirty="0">
                <a:solidFill>
                  <a:srgbClr val="0F7C9E"/>
                </a:solidFill>
                <a:latin typeface="Cambria" pitchFamily="34" charset="0"/>
                <a:ea typeface="Cambria" pitchFamily="34" charset="-122"/>
                <a:cs typeface="Cambria" pitchFamily="34" charset="-120"/>
              </a:rPr>
              <a:t>∞/∞</a:t>
            </a:r>
            <a:endParaRPr lang="en-US" sz="1800" dirty="0"/>
          </a:p>
        </p:txBody>
      </p:sp>
      <p:sp>
        <p:nvSpPr>
          <p:cNvPr id="35" name="Shape 32"/>
          <p:cNvSpPr/>
          <p:nvPr/>
        </p:nvSpPr>
        <p:spPr>
          <a:xfrm>
            <a:off x="3941064" y="4846320"/>
            <a:ext cx="1325880" cy="548640"/>
          </a:xfrm>
          <a:prstGeom prst="roundRect">
            <a:avLst>
              <a:gd name="adj" fmla="val 13333"/>
            </a:avLst>
          </a:prstGeom>
          <a:solidFill>
            <a:srgbClr val="FFFFFF"/>
          </a:solidFill>
          <a:ln w="12700">
            <a:solidFill>
              <a:srgbClr val="FFFFFF"/>
            </a:solidFill>
            <a:prstDash val="solid"/>
          </a:ln>
        </p:spPr>
      </p:sp>
      <p:sp>
        <p:nvSpPr>
          <p:cNvPr id="36" name="Text 33"/>
          <p:cNvSpPr txBox="1"/>
          <p:nvPr/>
        </p:nvSpPr>
        <p:spPr>
          <a:xfrm>
            <a:off x="3941064" y="4846320"/>
            <a:ext cx="1325880" cy="548640"/>
          </a:xfrm>
          <a:prstGeom prst="rect">
            <a:avLst/>
          </a:prstGeom>
          <a:noFill/>
          <a:ln/>
        </p:spPr>
        <p:txBody>
          <a:bodyPr wrap="square" lIns="0" tIns="0" rIns="0" bIns="0" rtlCol="0" anchor="ctr"/>
          <a:lstStyle/>
          <a:p>
            <a:pPr algn="ctr" indent="0" marL="0">
              <a:buNone/>
            </a:pPr>
            <a:r>
              <a:rPr lang="en-US" sz="1800" b="1" dirty="0">
                <a:solidFill>
                  <a:srgbClr val="1E3A44"/>
                </a:solidFill>
                <a:latin typeface="Cambria" pitchFamily="34" charset="0"/>
                <a:ea typeface="Cambria" pitchFamily="34" charset="-122"/>
                <a:cs typeface="Cambria" pitchFamily="34" charset="-120"/>
              </a:rPr>
              <a:t>0 · ∞</a:t>
            </a:r>
            <a:endParaRPr lang="en-US" sz="1800" dirty="0"/>
          </a:p>
        </p:txBody>
      </p:sp>
      <p:sp>
        <p:nvSpPr>
          <p:cNvPr id="37" name="Shape 34"/>
          <p:cNvSpPr/>
          <p:nvPr/>
        </p:nvSpPr>
        <p:spPr>
          <a:xfrm>
            <a:off x="5431536" y="4846320"/>
            <a:ext cx="1325880" cy="548640"/>
          </a:xfrm>
          <a:prstGeom prst="roundRect">
            <a:avLst>
              <a:gd name="adj" fmla="val 13333"/>
            </a:avLst>
          </a:prstGeom>
          <a:solidFill>
            <a:srgbClr val="FFFFFF"/>
          </a:solidFill>
          <a:ln w="12700">
            <a:solidFill>
              <a:srgbClr val="FFFFFF"/>
            </a:solidFill>
            <a:prstDash val="solid"/>
          </a:ln>
        </p:spPr>
      </p:sp>
      <p:sp>
        <p:nvSpPr>
          <p:cNvPr id="38" name="Text 35"/>
          <p:cNvSpPr txBox="1"/>
          <p:nvPr/>
        </p:nvSpPr>
        <p:spPr>
          <a:xfrm>
            <a:off x="5431536" y="4846320"/>
            <a:ext cx="1325880" cy="548640"/>
          </a:xfrm>
          <a:prstGeom prst="rect">
            <a:avLst/>
          </a:prstGeom>
          <a:noFill/>
          <a:ln/>
        </p:spPr>
        <p:txBody>
          <a:bodyPr wrap="square" lIns="0" tIns="0" rIns="0" bIns="0" rtlCol="0" anchor="ctr"/>
          <a:lstStyle/>
          <a:p>
            <a:pPr algn="ctr" indent="0" marL="0">
              <a:buNone/>
            </a:pPr>
            <a:r>
              <a:rPr lang="en-US" sz="1800" b="1" dirty="0">
                <a:solidFill>
                  <a:srgbClr val="1E3A44"/>
                </a:solidFill>
                <a:latin typeface="Cambria" pitchFamily="34" charset="0"/>
                <a:ea typeface="Cambria" pitchFamily="34" charset="-122"/>
                <a:cs typeface="Cambria" pitchFamily="34" charset="-120"/>
              </a:rPr>
              <a:t>∞ − ∞</a:t>
            </a:r>
            <a:endParaRPr lang="en-US" sz="1800" dirty="0"/>
          </a:p>
        </p:txBody>
      </p:sp>
      <p:sp>
        <p:nvSpPr>
          <p:cNvPr id="39" name="Shape 36"/>
          <p:cNvSpPr/>
          <p:nvPr/>
        </p:nvSpPr>
        <p:spPr>
          <a:xfrm>
            <a:off x="6922008" y="4846320"/>
            <a:ext cx="1325880" cy="548640"/>
          </a:xfrm>
          <a:prstGeom prst="roundRect">
            <a:avLst>
              <a:gd name="adj" fmla="val 13333"/>
            </a:avLst>
          </a:prstGeom>
          <a:solidFill>
            <a:srgbClr val="FFFFFF"/>
          </a:solidFill>
          <a:ln w="12700">
            <a:solidFill>
              <a:srgbClr val="FFFFFF"/>
            </a:solidFill>
            <a:prstDash val="solid"/>
          </a:ln>
        </p:spPr>
      </p:sp>
      <p:sp>
        <p:nvSpPr>
          <p:cNvPr id="40" name="Text 37"/>
          <p:cNvSpPr txBox="1"/>
          <p:nvPr/>
        </p:nvSpPr>
        <p:spPr>
          <a:xfrm>
            <a:off x="6922008" y="4846320"/>
            <a:ext cx="1325880" cy="548640"/>
          </a:xfrm>
          <a:prstGeom prst="rect">
            <a:avLst/>
          </a:prstGeom>
          <a:noFill/>
          <a:ln/>
        </p:spPr>
        <p:txBody>
          <a:bodyPr wrap="square" lIns="0" tIns="0" rIns="0" bIns="0" rtlCol="0" anchor="ctr"/>
          <a:lstStyle/>
          <a:p>
            <a:pPr algn="ctr" indent="0" marL="0">
              <a:buNone/>
            </a:pPr>
            <a:r>
              <a:rPr lang="en-US" sz="1800" b="1" dirty="0">
                <a:solidFill>
                  <a:srgbClr val="1E3A44"/>
                </a:solidFill>
                <a:latin typeface="Cambria" pitchFamily="34" charset="0"/>
                <a:ea typeface="Cambria" pitchFamily="34" charset="-122"/>
                <a:cs typeface="Cambria" pitchFamily="34" charset="-120"/>
              </a:rPr>
              <a:t>1</a:t>
            </a:r>
            <a:pPr algn="ctr" indent="0" marL="0">
              <a:buNone/>
            </a:pPr>
            <a:r>
              <a:rPr lang="en-US" sz="1800" b="1" baseline="30000" dirty="0">
                <a:solidFill>
                  <a:srgbClr val="1E3A44"/>
                </a:solidFill>
                <a:latin typeface="Cambria" pitchFamily="34" charset="0"/>
                <a:ea typeface="Cambria" pitchFamily="34" charset="-122"/>
                <a:cs typeface="Cambria" pitchFamily="34" charset="-120"/>
              </a:rPr>
              <a:t>∞</a:t>
            </a:r>
            <a:endParaRPr lang="en-US" sz="1800" dirty="0"/>
          </a:p>
        </p:txBody>
      </p:sp>
      <p:sp>
        <p:nvSpPr>
          <p:cNvPr id="41" name="Shape 38"/>
          <p:cNvSpPr/>
          <p:nvPr/>
        </p:nvSpPr>
        <p:spPr>
          <a:xfrm>
            <a:off x="8412480" y="4846320"/>
            <a:ext cx="1325880" cy="548640"/>
          </a:xfrm>
          <a:prstGeom prst="roundRect">
            <a:avLst>
              <a:gd name="adj" fmla="val 13333"/>
            </a:avLst>
          </a:prstGeom>
          <a:solidFill>
            <a:srgbClr val="FFFFFF"/>
          </a:solidFill>
          <a:ln w="12700">
            <a:solidFill>
              <a:srgbClr val="FFFFFF"/>
            </a:solidFill>
            <a:prstDash val="solid"/>
          </a:ln>
        </p:spPr>
      </p:sp>
      <p:sp>
        <p:nvSpPr>
          <p:cNvPr id="42" name="Text 39"/>
          <p:cNvSpPr txBox="1"/>
          <p:nvPr/>
        </p:nvSpPr>
        <p:spPr>
          <a:xfrm>
            <a:off x="8412480" y="4846320"/>
            <a:ext cx="1325880" cy="548640"/>
          </a:xfrm>
          <a:prstGeom prst="rect">
            <a:avLst/>
          </a:prstGeom>
          <a:noFill/>
          <a:ln/>
        </p:spPr>
        <p:txBody>
          <a:bodyPr wrap="square" lIns="0" tIns="0" rIns="0" bIns="0" rtlCol="0" anchor="ctr"/>
          <a:lstStyle/>
          <a:p>
            <a:pPr algn="ctr" indent="0" marL="0">
              <a:buNone/>
            </a:pPr>
            <a:r>
              <a:rPr lang="en-US" sz="1800" b="1" dirty="0">
                <a:solidFill>
                  <a:srgbClr val="1E3A44"/>
                </a:solidFill>
                <a:latin typeface="Cambria" pitchFamily="34" charset="0"/>
                <a:ea typeface="Cambria" pitchFamily="34" charset="-122"/>
                <a:cs typeface="Cambria" pitchFamily="34" charset="-120"/>
              </a:rPr>
              <a:t>0</a:t>
            </a:r>
            <a:pPr algn="ctr" indent="0" marL="0">
              <a:buNone/>
            </a:pPr>
            <a:r>
              <a:rPr lang="en-US" sz="1800" b="1" baseline="30000" dirty="0">
                <a:solidFill>
                  <a:srgbClr val="1E3A44"/>
                </a:solidFill>
                <a:latin typeface="Cambria" pitchFamily="34" charset="0"/>
                <a:ea typeface="Cambria" pitchFamily="34" charset="-122"/>
                <a:cs typeface="Cambria" pitchFamily="34" charset="-120"/>
              </a:rPr>
              <a:t>0</a:t>
            </a:r>
            <a:endParaRPr lang="en-US" sz="1800" dirty="0"/>
          </a:p>
        </p:txBody>
      </p:sp>
      <p:sp>
        <p:nvSpPr>
          <p:cNvPr id="43" name="Shape 40"/>
          <p:cNvSpPr/>
          <p:nvPr/>
        </p:nvSpPr>
        <p:spPr>
          <a:xfrm>
            <a:off x="9902952" y="4846320"/>
            <a:ext cx="1325880" cy="548640"/>
          </a:xfrm>
          <a:prstGeom prst="roundRect">
            <a:avLst>
              <a:gd name="adj" fmla="val 13333"/>
            </a:avLst>
          </a:prstGeom>
          <a:solidFill>
            <a:srgbClr val="FFFFFF"/>
          </a:solidFill>
          <a:ln w="12700">
            <a:solidFill>
              <a:srgbClr val="FFFFFF"/>
            </a:solidFill>
            <a:prstDash val="solid"/>
          </a:ln>
        </p:spPr>
      </p:sp>
      <p:sp>
        <p:nvSpPr>
          <p:cNvPr id="44" name="Text 41"/>
          <p:cNvSpPr txBox="1"/>
          <p:nvPr/>
        </p:nvSpPr>
        <p:spPr>
          <a:xfrm>
            <a:off x="9902952" y="4846320"/>
            <a:ext cx="1325880" cy="548640"/>
          </a:xfrm>
          <a:prstGeom prst="rect">
            <a:avLst/>
          </a:prstGeom>
          <a:noFill/>
          <a:ln/>
        </p:spPr>
        <p:txBody>
          <a:bodyPr wrap="square" lIns="0" tIns="0" rIns="0" bIns="0" rtlCol="0" anchor="ctr"/>
          <a:lstStyle/>
          <a:p>
            <a:pPr algn="ctr" indent="0" marL="0">
              <a:buNone/>
            </a:pPr>
            <a:r>
              <a:rPr lang="en-US" sz="1800" b="1" dirty="0">
                <a:solidFill>
                  <a:srgbClr val="1E3A44"/>
                </a:solidFill>
                <a:latin typeface="Cambria" pitchFamily="34" charset="0"/>
                <a:ea typeface="Cambria" pitchFamily="34" charset="-122"/>
                <a:cs typeface="Cambria" pitchFamily="34" charset="-120"/>
              </a:rPr>
              <a:t>∞</a:t>
            </a:r>
            <a:pPr algn="ctr" indent="0" marL="0">
              <a:buNone/>
            </a:pPr>
            <a:r>
              <a:rPr lang="en-US" sz="1800" b="1" baseline="30000" dirty="0">
                <a:solidFill>
                  <a:srgbClr val="1E3A44"/>
                </a:solidFill>
                <a:latin typeface="Cambria" pitchFamily="34" charset="0"/>
                <a:ea typeface="Cambria" pitchFamily="34" charset="-122"/>
                <a:cs typeface="Cambria" pitchFamily="34" charset="-120"/>
              </a:rPr>
              <a:t>0</a:t>
            </a:r>
            <a:endParaRPr lang="en-US" sz="1800" dirty="0"/>
          </a:p>
        </p:txBody>
      </p:sp>
      <p:sp>
        <p:nvSpPr>
          <p:cNvPr id="45" name="Text 42"/>
          <p:cNvSpPr txBox="1"/>
          <p:nvPr/>
        </p:nvSpPr>
        <p:spPr>
          <a:xfrm>
            <a:off x="640080" y="5779008"/>
            <a:ext cx="10881360" cy="292608"/>
          </a:xfrm>
          <a:prstGeom prst="rect">
            <a:avLst/>
          </a:prstGeom>
          <a:noFill/>
          <a:ln/>
        </p:spPr>
        <p:txBody>
          <a:bodyPr wrap="square" lIns="0" tIns="0" rIns="0" bIns="0" rtlCol="0" anchor="ctr"/>
          <a:lstStyle/>
          <a:p>
            <a:pPr algn="ctr" indent="0" marL="0">
              <a:buNone/>
            </a:pPr>
            <a:r>
              <a:rPr lang="en-US" sz="1300" i="1" dirty="0">
                <a:solidFill>
                  <a:srgbClr val="6C8089"/>
                </a:solidFill>
                <a:latin typeface="Calibri" pitchFamily="34" charset="0"/>
                <a:ea typeface="Calibri" pitchFamily="34" charset="-122"/>
                <a:cs typeface="Calibri" pitchFamily="34" charset="-120"/>
              </a:rPr>
              <a:t>The first two take the rule directly. The other five must be rewritten as a quotient first — the second half of today.</a:t>
            </a:r>
            <a:endParaRPr lang="en-US" sz="13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Shape 0"/>
          <p:cNvSpPr/>
          <p:nvPr/>
        </p:nvSpPr>
        <p:spPr>
          <a:xfrm>
            <a:off x="502920" y="384048"/>
            <a:ext cx="475488" cy="475488"/>
          </a:xfrm>
          <a:prstGeom prst="ellipse">
            <a:avLst/>
          </a:prstGeom>
          <a:solidFill>
            <a:srgbClr val="9B1B3C"/>
          </a:solidFill>
          <a:ln/>
        </p:spPr>
      </p:sp>
      <p:sp>
        <p:nvSpPr>
          <p:cNvPr id="4"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5"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Example 1 — the 0/0 form</a:t>
            </a:r>
            <a:endParaRPr lang="en-US" sz="2900" dirty="0"/>
          </a:p>
        </p:txBody>
      </p:sp>
      <p:sp>
        <p:nvSpPr>
          <p:cNvPr id="6"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7"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Substitute, differentiate top and bottom, substitute again</a:t>
            </a:r>
            <a:endParaRPr lang="en-US" sz="1300" dirty="0"/>
          </a:p>
        </p:txBody>
      </p:sp>
      <p:sp>
        <p:nvSpPr>
          <p:cNvPr id="8" name="Shape 5"/>
          <p:cNvSpPr/>
          <p:nvPr/>
        </p:nvSpPr>
        <p:spPr>
          <a:xfrm>
            <a:off x="640080" y="1463040"/>
            <a:ext cx="10881360" cy="1280160"/>
          </a:xfrm>
          <a:prstGeom prst="roundRect">
            <a:avLst>
              <a:gd name="adj" fmla="val 5714"/>
            </a:avLst>
          </a:prstGeom>
          <a:solidFill>
            <a:srgbClr val="DCEFF8"/>
          </a:solidFill>
          <a:ln w="12700">
            <a:solidFill>
              <a:srgbClr val="DCEFF8"/>
            </a:solidFill>
            <a:prstDash val="solid"/>
          </a:ln>
        </p:spPr>
      </p:sp>
      <p:sp>
        <p:nvSpPr>
          <p:cNvPr id="9" name="Text 6"/>
          <p:cNvSpPr txBox="1"/>
          <p:nvPr/>
        </p:nvSpPr>
        <p:spPr>
          <a:xfrm>
            <a:off x="868680" y="1463040"/>
            <a:ext cx="640080" cy="1280160"/>
          </a:xfrm>
          <a:prstGeom prst="rect">
            <a:avLst/>
          </a:prstGeom>
          <a:noFill/>
          <a:ln/>
        </p:spPr>
        <p:txBody>
          <a:bodyPr wrap="square" lIns="0" tIns="0" rIns="0" bIns="0" rtlCol="0" anchor="ctr"/>
          <a:lstStyle/>
          <a:p>
            <a:pPr indent="0" marL="0">
              <a:buNone/>
            </a:pPr>
            <a:r>
              <a:rPr lang="en-US" sz="1800" b="1" dirty="0">
                <a:solidFill>
                  <a:srgbClr val="0F7C9E"/>
                </a:solidFill>
                <a:latin typeface="Cambria" pitchFamily="34" charset="0"/>
                <a:ea typeface="Cambria" pitchFamily="34" charset="-122"/>
                <a:cs typeface="Cambria" pitchFamily="34" charset="-120"/>
              </a:rPr>
              <a:t>(a)</a:t>
            </a:r>
            <a:endParaRPr lang="en-US" sz="1800" dirty="0"/>
          </a:p>
        </p:txBody>
      </p:sp>
      <p:sp>
        <p:nvSpPr>
          <p:cNvPr id="10" name="Text 7"/>
          <p:cNvSpPr txBox="1"/>
          <p:nvPr/>
        </p:nvSpPr>
        <p:spPr>
          <a:xfrm>
            <a:off x="1508760" y="1572768"/>
            <a:ext cx="3840480" cy="502920"/>
          </a:xfrm>
          <a:prstGeom prst="rect">
            <a:avLst/>
          </a:prstGeom>
          <a:noFill/>
          <a:ln/>
        </p:spPr>
        <p:txBody>
          <a:bodyPr wrap="square" lIns="0" tIns="0" rIns="0" bIns="0" rtlCol="0" anchor="ctr"/>
          <a:lstStyle/>
          <a:p>
            <a:pPr indent="0" marL="0">
              <a:buNone/>
            </a:pPr>
            <a:r>
              <a:rPr lang="en-US" sz="1600" dirty="0">
                <a:solidFill>
                  <a:srgbClr val="1E3A44"/>
                </a:solidFill>
                <a:latin typeface="Cambria" pitchFamily="34" charset="0"/>
                <a:ea typeface="Cambria" pitchFamily="34" charset="-122"/>
                <a:cs typeface="Cambria" pitchFamily="34" charset="-120"/>
              </a:rPr>
              <a:t>lim</a:t>
            </a:r>
            <a:pPr indent="0" marL="0">
              <a:buNone/>
            </a:pPr>
            <a:r>
              <a:rPr lang="en-US" sz="1600" baseline="-40000" dirty="0">
                <a:solidFill>
                  <a:srgbClr val="1E3A44"/>
                </a:solidFill>
                <a:latin typeface="Cambria" pitchFamily="34" charset="0"/>
                <a:ea typeface="Cambria" pitchFamily="34" charset="-122"/>
                <a:cs typeface="Cambria" pitchFamily="34" charset="-120"/>
              </a:rPr>
              <a:t>x→0</a:t>
            </a:r>
            <a:pPr indent="0" marL="0">
              <a:buNone/>
            </a:pPr>
            <a:r>
              <a:rPr lang="en-US" sz="1600" dirty="0">
                <a:solidFill>
                  <a:srgbClr val="1E3A44"/>
                </a:solidFill>
                <a:latin typeface="Cambria" pitchFamily="34" charset="0"/>
                <a:ea typeface="Cambria" pitchFamily="34" charset="-122"/>
                <a:cs typeface="Cambria" pitchFamily="34" charset="-120"/>
              </a:rPr>
              <a:t>  (3x − sin x)/x</a:t>
            </a:r>
            <a:endParaRPr lang="en-US" sz="1600" dirty="0"/>
          </a:p>
        </p:txBody>
      </p:sp>
      <p:sp>
        <p:nvSpPr>
          <p:cNvPr id="11" name="Text 8"/>
          <p:cNvSpPr txBox="1"/>
          <p:nvPr/>
        </p:nvSpPr>
        <p:spPr>
          <a:xfrm>
            <a:off x="1508760" y="2121408"/>
            <a:ext cx="3840480" cy="365760"/>
          </a:xfrm>
          <a:prstGeom prst="rect">
            <a:avLst/>
          </a:prstGeom>
          <a:noFill/>
          <a:ln/>
        </p:spPr>
        <p:txBody>
          <a:bodyPr wrap="square" lIns="0" tIns="0" rIns="0" bIns="0" rtlCol="0" anchor="ctr"/>
          <a:lstStyle/>
          <a:p>
            <a:pPr indent="0" marL="0">
              <a:buNone/>
            </a:pPr>
            <a:r>
              <a:rPr lang="en-US" sz="1250" i="1" dirty="0">
                <a:solidFill>
                  <a:srgbClr val="E03A5F"/>
                </a:solidFill>
                <a:latin typeface="Calibri" pitchFamily="34" charset="0"/>
                <a:ea typeface="Calibri" pitchFamily="34" charset="-122"/>
                <a:cs typeface="Calibri" pitchFamily="34" charset="-120"/>
              </a:rPr>
              <a:t>0/0</a:t>
            </a:r>
            <a:endParaRPr lang="en-US" sz="1250" dirty="0"/>
          </a:p>
        </p:txBody>
      </p:sp>
      <p:sp>
        <p:nvSpPr>
          <p:cNvPr id="12" name="Text 9"/>
          <p:cNvSpPr txBox="1"/>
          <p:nvPr/>
        </p:nvSpPr>
        <p:spPr>
          <a:xfrm>
            <a:off x="5440680" y="1463040"/>
            <a:ext cx="457200" cy="1280160"/>
          </a:xfrm>
          <a:prstGeom prst="rect">
            <a:avLst/>
          </a:prstGeom>
          <a:noFill/>
          <a:ln/>
        </p:spPr>
        <p:txBody>
          <a:bodyPr wrap="square" lIns="0" tIns="0" rIns="0" bIns="0" rtlCol="0" anchor="ctr"/>
          <a:lstStyle/>
          <a:p>
            <a:pPr algn="ctr" indent="0" marL="0">
              <a:buNone/>
            </a:pPr>
            <a:r>
              <a:rPr lang="en-US" sz="2000" b="1" dirty="0">
                <a:solidFill>
                  <a:srgbClr val="6C8089"/>
                </a:solidFill>
                <a:latin typeface="Calibri" pitchFamily="34" charset="0"/>
                <a:ea typeface="Calibri" pitchFamily="34" charset="-122"/>
                <a:cs typeface="Calibri" pitchFamily="34" charset="-120"/>
              </a:rPr>
              <a:t>→</a:t>
            </a:r>
            <a:endParaRPr lang="en-US" sz="2000" dirty="0"/>
          </a:p>
        </p:txBody>
      </p:sp>
      <p:sp>
        <p:nvSpPr>
          <p:cNvPr id="13" name="Text 10"/>
          <p:cNvSpPr txBox="1"/>
          <p:nvPr/>
        </p:nvSpPr>
        <p:spPr>
          <a:xfrm>
            <a:off x="5943600" y="1463040"/>
            <a:ext cx="3840480" cy="1280160"/>
          </a:xfrm>
          <a:prstGeom prst="rect">
            <a:avLst/>
          </a:prstGeom>
          <a:noFill/>
          <a:ln/>
        </p:spPr>
        <p:txBody>
          <a:bodyPr wrap="square" lIns="0" tIns="0" rIns="0" bIns="0" rtlCol="0" anchor="ctr"/>
          <a:lstStyle/>
          <a:p>
            <a:pPr indent="0" marL="0">
              <a:buNone/>
            </a:pPr>
            <a:r>
              <a:rPr lang="en-US" sz="1600" dirty="0">
                <a:solidFill>
                  <a:srgbClr val="1E3A44"/>
                </a:solidFill>
                <a:latin typeface="Cambria" pitchFamily="34" charset="0"/>
                <a:ea typeface="Cambria" pitchFamily="34" charset="-122"/>
                <a:cs typeface="Cambria" pitchFamily="34" charset="-120"/>
              </a:rPr>
              <a:t>lim</a:t>
            </a:r>
            <a:pPr indent="0" marL="0">
              <a:buNone/>
            </a:pPr>
            <a:r>
              <a:rPr lang="en-US" sz="1600" baseline="-40000" dirty="0">
                <a:solidFill>
                  <a:srgbClr val="1E3A44"/>
                </a:solidFill>
                <a:latin typeface="Cambria" pitchFamily="34" charset="0"/>
                <a:ea typeface="Cambria" pitchFamily="34" charset="-122"/>
                <a:cs typeface="Cambria" pitchFamily="34" charset="-120"/>
              </a:rPr>
              <a:t>x→0</a:t>
            </a:r>
            <a:pPr indent="0" marL="0">
              <a:buNone/>
            </a:pPr>
            <a:r>
              <a:rPr lang="en-US" sz="1600" dirty="0">
                <a:solidFill>
                  <a:srgbClr val="1E3A44"/>
                </a:solidFill>
                <a:latin typeface="Cambria" pitchFamily="34" charset="0"/>
                <a:ea typeface="Cambria" pitchFamily="34" charset="-122"/>
                <a:cs typeface="Cambria" pitchFamily="34" charset="-120"/>
              </a:rPr>
              <a:t>  (3 − cos x)/1</a:t>
            </a:r>
            <a:endParaRPr lang="en-US" sz="1600" dirty="0"/>
          </a:p>
        </p:txBody>
      </p:sp>
      <p:sp>
        <p:nvSpPr>
          <p:cNvPr id="14" name="Text 11"/>
          <p:cNvSpPr txBox="1"/>
          <p:nvPr/>
        </p:nvSpPr>
        <p:spPr>
          <a:xfrm>
            <a:off x="9784080" y="1463040"/>
            <a:ext cx="1645920" cy="1280160"/>
          </a:xfrm>
          <a:prstGeom prst="rect">
            <a:avLst/>
          </a:prstGeom>
          <a:noFill/>
          <a:ln/>
        </p:spPr>
        <p:txBody>
          <a:bodyPr wrap="square" lIns="0" tIns="0" rIns="0" bIns="0" rtlCol="0" anchor="ctr"/>
          <a:lstStyle/>
          <a:p>
            <a:pPr algn="r" indent="0" marL="0">
              <a:buNone/>
            </a:pPr>
            <a:r>
              <a:rPr lang="en-US" sz="1800" b="1" dirty="0">
                <a:solidFill>
                  <a:srgbClr val="0F7C9E"/>
                </a:solidFill>
                <a:latin typeface="Cambria" pitchFamily="34" charset="0"/>
                <a:ea typeface="Cambria" pitchFamily="34" charset="-122"/>
                <a:cs typeface="Cambria" pitchFamily="34" charset="-120"/>
              </a:rPr>
              <a:t>= 3 − 1 = 2</a:t>
            </a:r>
            <a:endParaRPr lang="en-US" sz="1800" dirty="0"/>
          </a:p>
        </p:txBody>
      </p:sp>
      <p:sp>
        <p:nvSpPr>
          <p:cNvPr id="15" name="Shape 12"/>
          <p:cNvSpPr/>
          <p:nvPr/>
        </p:nvSpPr>
        <p:spPr>
          <a:xfrm>
            <a:off x="640080" y="2926080"/>
            <a:ext cx="10881360" cy="1280160"/>
          </a:xfrm>
          <a:prstGeom prst="roundRect">
            <a:avLst>
              <a:gd name="adj" fmla="val 5714"/>
            </a:avLst>
          </a:prstGeom>
          <a:solidFill>
            <a:srgbClr val="EDF6FB"/>
          </a:solidFill>
          <a:ln w="12700">
            <a:solidFill>
              <a:srgbClr val="EDF6FB"/>
            </a:solidFill>
            <a:prstDash val="solid"/>
          </a:ln>
        </p:spPr>
      </p:sp>
      <p:sp>
        <p:nvSpPr>
          <p:cNvPr id="16" name="Text 13"/>
          <p:cNvSpPr txBox="1"/>
          <p:nvPr/>
        </p:nvSpPr>
        <p:spPr>
          <a:xfrm>
            <a:off x="868680" y="2926080"/>
            <a:ext cx="640080" cy="1280160"/>
          </a:xfrm>
          <a:prstGeom prst="rect">
            <a:avLst/>
          </a:prstGeom>
          <a:noFill/>
          <a:ln/>
        </p:spPr>
        <p:txBody>
          <a:bodyPr wrap="square" lIns="0" tIns="0" rIns="0" bIns="0" rtlCol="0" anchor="ctr"/>
          <a:lstStyle/>
          <a:p>
            <a:pPr indent="0" marL="0">
              <a:buNone/>
            </a:pPr>
            <a:r>
              <a:rPr lang="en-US" sz="1800" b="1" dirty="0">
                <a:solidFill>
                  <a:srgbClr val="0F7C9E"/>
                </a:solidFill>
                <a:latin typeface="Cambria" pitchFamily="34" charset="0"/>
                <a:ea typeface="Cambria" pitchFamily="34" charset="-122"/>
                <a:cs typeface="Cambria" pitchFamily="34" charset="-120"/>
              </a:rPr>
              <a:t>(b)</a:t>
            </a:r>
            <a:endParaRPr lang="en-US" sz="1800" dirty="0"/>
          </a:p>
        </p:txBody>
      </p:sp>
      <p:sp>
        <p:nvSpPr>
          <p:cNvPr id="17" name="Text 14"/>
          <p:cNvSpPr txBox="1"/>
          <p:nvPr/>
        </p:nvSpPr>
        <p:spPr>
          <a:xfrm>
            <a:off x="1508760" y="3035808"/>
            <a:ext cx="3840480" cy="502920"/>
          </a:xfrm>
          <a:prstGeom prst="rect">
            <a:avLst/>
          </a:prstGeom>
          <a:noFill/>
          <a:ln/>
        </p:spPr>
        <p:txBody>
          <a:bodyPr wrap="square" lIns="0" tIns="0" rIns="0" bIns="0" rtlCol="0" anchor="ctr"/>
          <a:lstStyle/>
          <a:p>
            <a:pPr indent="0" marL="0">
              <a:buNone/>
            </a:pPr>
            <a:r>
              <a:rPr lang="en-US" sz="1600" dirty="0">
                <a:solidFill>
                  <a:srgbClr val="1E3A44"/>
                </a:solidFill>
                <a:latin typeface="Cambria" pitchFamily="34" charset="0"/>
                <a:ea typeface="Cambria" pitchFamily="34" charset="-122"/>
                <a:cs typeface="Cambria" pitchFamily="34" charset="-120"/>
              </a:rPr>
              <a:t>lim</a:t>
            </a:r>
            <a:pPr indent="0" marL="0">
              <a:buNone/>
            </a:pPr>
            <a:r>
              <a:rPr lang="en-US" sz="1600" baseline="-40000" dirty="0">
                <a:solidFill>
                  <a:srgbClr val="1E3A44"/>
                </a:solidFill>
                <a:latin typeface="Cambria" pitchFamily="34" charset="0"/>
                <a:ea typeface="Cambria" pitchFamily="34" charset="-122"/>
                <a:cs typeface="Cambria" pitchFamily="34" charset="-120"/>
              </a:rPr>
              <a:t>x→0</a:t>
            </a:r>
            <a:pPr indent="0" marL="0">
              <a:buNone/>
            </a:pPr>
            <a:r>
              <a:rPr lang="en-US" sz="1600" dirty="0">
                <a:solidFill>
                  <a:srgbClr val="1E3A44"/>
                </a:solidFill>
                <a:latin typeface="Cambria" pitchFamily="34" charset="0"/>
                <a:ea typeface="Cambria" pitchFamily="34" charset="-122"/>
                <a:cs typeface="Cambria" pitchFamily="34" charset="-120"/>
              </a:rPr>
              <a:t>  (√(1+x) − 1)/x</a:t>
            </a:r>
            <a:endParaRPr lang="en-US" sz="1600" dirty="0"/>
          </a:p>
        </p:txBody>
      </p:sp>
      <p:sp>
        <p:nvSpPr>
          <p:cNvPr id="18" name="Text 15"/>
          <p:cNvSpPr txBox="1"/>
          <p:nvPr/>
        </p:nvSpPr>
        <p:spPr>
          <a:xfrm>
            <a:off x="1508760" y="3584448"/>
            <a:ext cx="3840480" cy="365760"/>
          </a:xfrm>
          <a:prstGeom prst="rect">
            <a:avLst/>
          </a:prstGeom>
          <a:noFill/>
          <a:ln/>
        </p:spPr>
        <p:txBody>
          <a:bodyPr wrap="square" lIns="0" tIns="0" rIns="0" bIns="0" rtlCol="0" anchor="ctr"/>
          <a:lstStyle/>
          <a:p>
            <a:pPr indent="0" marL="0">
              <a:buNone/>
            </a:pPr>
            <a:r>
              <a:rPr lang="en-US" sz="1250" i="1" dirty="0">
                <a:solidFill>
                  <a:srgbClr val="E03A5F"/>
                </a:solidFill>
                <a:latin typeface="Calibri" pitchFamily="34" charset="0"/>
                <a:ea typeface="Calibri" pitchFamily="34" charset="-122"/>
                <a:cs typeface="Calibri" pitchFamily="34" charset="-120"/>
              </a:rPr>
              <a:t>0/0</a:t>
            </a:r>
            <a:endParaRPr lang="en-US" sz="1250" dirty="0"/>
          </a:p>
        </p:txBody>
      </p:sp>
      <p:sp>
        <p:nvSpPr>
          <p:cNvPr id="19" name="Text 16"/>
          <p:cNvSpPr txBox="1"/>
          <p:nvPr/>
        </p:nvSpPr>
        <p:spPr>
          <a:xfrm>
            <a:off x="5440680" y="2926080"/>
            <a:ext cx="457200" cy="1280160"/>
          </a:xfrm>
          <a:prstGeom prst="rect">
            <a:avLst/>
          </a:prstGeom>
          <a:noFill/>
          <a:ln/>
        </p:spPr>
        <p:txBody>
          <a:bodyPr wrap="square" lIns="0" tIns="0" rIns="0" bIns="0" rtlCol="0" anchor="ctr"/>
          <a:lstStyle/>
          <a:p>
            <a:pPr algn="ctr" indent="0" marL="0">
              <a:buNone/>
            </a:pPr>
            <a:r>
              <a:rPr lang="en-US" sz="2000" b="1" dirty="0">
                <a:solidFill>
                  <a:srgbClr val="6C8089"/>
                </a:solidFill>
                <a:latin typeface="Calibri" pitchFamily="34" charset="0"/>
                <a:ea typeface="Calibri" pitchFamily="34" charset="-122"/>
                <a:cs typeface="Calibri" pitchFamily="34" charset="-120"/>
              </a:rPr>
              <a:t>→</a:t>
            </a:r>
            <a:endParaRPr lang="en-US" sz="2000" dirty="0"/>
          </a:p>
        </p:txBody>
      </p:sp>
      <p:sp>
        <p:nvSpPr>
          <p:cNvPr id="20" name="Text 17"/>
          <p:cNvSpPr txBox="1"/>
          <p:nvPr/>
        </p:nvSpPr>
        <p:spPr>
          <a:xfrm>
            <a:off x="5943600" y="2926080"/>
            <a:ext cx="3840480" cy="1280160"/>
          </a:xfrm>
          <a:prstGeom prst="rect">
            <a:avLst/>
          </a:prstGeom>
          <a:noFill/>
          <a:ln/>
        </p:spPr>
        <p:txBody>
          <a:bodyPr wrap="square" lIns="0" tIns="0" rIns="0" bIns="0" rtlCol="0" anchor="ctr"/>
          <a:lstStyle/>
          <a:p>
            <a:pPr indent="0" marL="0">
              <a:buNone/>
            </a:pPr>
            <a:r>
              <a:rPr lang="en-US" sz="1600" dirty="0">
                <a:solidFill>
                  <a:srgbClr val="1E3A44"/>
                </a:solidFill>
                <a:latin typeface="Cambria" pitchFamily="34" charset="0"/>
                <a:ea typeface="Cambria" pitchFamily="34" charset="-122"/>
                <a:cs typeface="Cambria" pitchFamily="34" charset="-120"/>
              </a:rPr>
              <a:t>lim</a:t>
            </a:r>
            <a:pPr indent="0" marL="0">
              <a:buNone/>
            </a:pPr>
            <a:r>
              <a:rPr lang="en-US" sz="1600" baseline="-40000" dirty="0">
                <a:solidFill>
                  <a:srgbClr val="1E3A44"/>
                </a:solidFill>
                <a:latin typeface="Cambria" pitchFamily="34" charset="0"/>
                <a:ea typeface="Cambria" pitchFamily="34" charset="-122"/>
                <a:cs typeface="Cambria" pitchFamily="34" charset="-120"/>
              </a:rPr>
              <a:t>x→0</a:t>
            </a:r>
            <a:pPr indent="0" marL="0">
              <a:buNone/>
            </a:pPr>
            <a:r>
              <a:rPr lang="en-US" sz="1600" dirty="0">
                <a:solidFill>
                  <a:srgbClr val="1E3A44"/>
                </a:solidFill>
                <a:latin typeface="Cambria" pitchFamily="34" charset="0"/>
                <a:ea typeface="Cambria" pitchFamily="34" charset="-122"/>
                <a:cs typeface="Cambria" pitchFamily="34" charset="-120"/>
              </a:rPr>
              <a:t>  [1/(2√(1+x))] / 1</a:t>
            </a:r>
            <a:endParaRPr lang="en-US" sz="1600" dirty="0"/>
          </a:p>
        </p:txBody>
      </p:sp>
      <p:sp>
        <p:nvSpPr>
          <p:cNvPr id="21" name="Text 18"/>
          <p:cNvSpPr txBox="1"/>
          <p:nvPr/>
        </p:nvSpPr>
        <p:spPr>
          <a:xfrm>
            <a:off x="9784080" y="2926080"/>
            <a:ext cx="1645920" cy="1280160"/>
          </a:xfrm>
          <a:prstGeom prst="rect">
            <a:avLst/>
          </a:prstGeom>
          <a:noFill/>
          <a:ln/>
        </p:spPr>
        <p:txBody>
          <a:bodyPr wrap="square" lIns="0" tIns="0" rIns="0" bIns="0" rtlCol="0" anchor="ctr"/>
          <a:lstStyle/>
          <a:p>
            <a:pPr algn="r" indent="0" marL="0">
              <a:buNone/>
            </a:pPr>
            <a:r>
              <a:rPr lang="en-US" sz="1800" b="1" dirty="0">
                <a:solidFill>
                  <a:srgbClr val="0F7C9E"/>
                </a:solidFill>
                <a:latin typeface="Cambria" pitchFamily="34" charset="0"/>
                <a:ea typeface="Cambria" pitchFamily="34" charset="-122"/>
                <a:cs typeface="Cambria" pitchFamily="34" charset="-120"/>
              </a:rPr>
              <a:t>= 1/2</a:t>
            </a:r>
            <a:endParaRPr lang="en-US" sz="1800" dirty="0"/>
          </a:p>
        </p:txBody>
      </p:sp>
      <p:sp>
        <p:nvSpPr>
          <p:cNvPr id="22" name="Shape 19"/>
          <p:cNvSpPr/>
          <p:nvPr/>
        </p:nvSpPr>
        <p:spPr>
          <a:xfrm>
            <a:off x="640080" y="4389120"/>
            <a:ext cx="10881360" cy="1280160"/>
          </a:xfrm>
          <a:prstGeom prst="roundRect">
            <a:avLst>
              <a:gd name="adj" fmla="val 5714"/>
            </a:avLst>
          </a:prstGeom>
          <a:solidFill>
            <a:srgbClr val="DCEFF8"/>
          </a:solidFill>
          <a:ln w="12700">
            <a:solidFill>
              <a:srgbClr val="DCEFF8"/>
            </a:solidFill>
            <a:prstDash val="solid"/>
          </a:ln>
        </p:spPr>
      </p:sp>
      <p:sp>
        <p:nvSpPr>
          <p:cNvPr id="23" name="Text 20"/>
          <p:cNvSpPr txBox="1"/>
          <p:nvPr/>
        </p:nvSpPr>
        <p:spPr>
          <a:xfrm>
            <a:off x="868680" y="4389120"/>
            <a:ext cx="640080" cy="1280160"/>
          </a:xfrm>
          <a:prstGeom prst="rect">
            <a:avLst/>
          </a:prstGeom>
          <a:noFill/>
          <a:ln/>
        </p:spPr>
        <p:txBody>
          <a:bodyPr wrap="square" lIns="0" tIns="0" rIns="0" bIns="0" rtlCol="0" anchor="ctr"/>
          <a:lstStyle/>
          <a:p>
            <a:pPr indent="0" marL="0">
              <a:buNone/>
            </a:pPr>
            <a:r>
              <a:rPr lang="en-US" sz="1800" b="1" dirty="0">
                <a:solidFill>
                  <a:srgbClr val="0F7C9E"/>
                </a:solidFill>
                <a:latin typeface="Cambria" pitchFamily="34" charset="0"/>
                <a:ea typeface="Cambria" pitchFamily="34" charset="-122"/>
                <a:cs typeface="Cambria" pitchFamily="34" charset="-120"/>
              </a:rPr>
              <a:t>(c)</a:t>
            </a:r>
            <a:endParaRPr lang="en-US" sz="1800" dirty="0"/>
          </a:p>
        </p:txBody>
      </p:sp>
      <p:sp>
        <p:nvSpPr>
          <p:cNvPr id="24" name="Text 21"/>
          <p:cNvSpPr txBox="1"/>
          <p:nvPr/>
        </p:nvSpPr>
        <p:spPr>
          <a:xfrm>
            <a:off x="1508760" y="4498848"/>
            <a:ext cx="3840480" cy="502920"/>
          </a:xfrm>
          <a:prstGeom prst="rect">
            <a:avLst/>
          </a:prstGeom>
          <a:noFill/>
          <a:ln/>
        </p:spPr>
        <p:txBody>
          <a:bodyPr wrap="square" lIns="0" tIns="0" rIns="0" bIns="0" rtlCol="0" anchor="ctr"/>
          <a:lstStyle/>
          <a:p>
            <a:pPr indent="0" marL="0">
              <a:buNone/>
            </a:pPr>
            <a:r>
              <a:rPr lang="en-US" sz="1600" dirty="0">
                <a:solidFill>
                  <a:srgbClr val="1E3A44"/>
                </a:solidFill>
                <a:latin typeface="Cambria" pitchFamily="34" charset="0"/>
                <a:ea typeface="Cambria" pitchFamily="34" charset="-122"/>
                <a:cs typeface="Cambria" pitchFamily="34" charset="-120"/>
              </a:rPr>
              <a:t>lim</a:t>
            </a:r>
            <a:pPr indent="0" marL="0">
              <a:buNone/>
            </a:pPr>
            <a:r>
              <a:rPr lang="en-US" sz="1600" baseline="-40000" dirty="0">
                <a:solidFill>
                  <a:srgbClr val="1E3A44"/>
                </a:solidFill>
                <a:latin typeface="Cambria" pitchFamily="34" charset="0"/>
                <a:ea typeface="Cambria" pitchFamily="34" charset="-122"/>
                <a:cs typeface="Cambria" pitchFamily="34" charset="-120"/>
              </a:rPr>
              <a:t>x→0</a:t>
            </a:r>
            <a:pPr indent="0" marL="0">
              <a:buNone/>
            </a:pPr>
            <a:r>
              <a:rPr lang="en-US" sz="1600" dirty="0">
                <a:solidFill>
                  <a:srgbClr val="1E3A44"/>
                </a:solidFill>
                <a:latin typeface="Cambria" pitchFamily="34" charset="0"/>
                <a:ea typeface="Cambria" pitchFamily="34" charset="-122"/>
                <a:cs typeface="Cambria" pitchFamily="34" charset="-120"/>
              </a:rPr>
              <a:t>  (1 − cos x)/(x + x</a:t>
            </a:r>
            <a:pPr indent="0" marL="0">
              <a:buNone/>
            </a:pPr>
            <a:r>
              <a:rPr lang="en-US" sz="1600" baseline="30000" dirty="0">
                <a:solidFill>
                  <a:srgbClr val="1E3A44"/>
                </a:solidFill>
                <a:latin typeface="Cambria" pitchFamily="34" charset="0"/>
                <a:ea typeface="Cambria" pitchFamily="34" charset="-122"/>
                <a:cs typeface="Cambria" pitchFamily="34" charset="-120"/>
              </a:rPr>
              <a:t>2</a:t>
            </a:r>
            <a:pPr indent="0" marL="0">
              <a:buNone/>
            </a:pPr>
            <a:r>
              <a:rPr lang="en-US" sz="1600" dirty="0">
                <a:solidFill>
                  <a:srgbClr val="1E3A44"/>
                </a:solidFill>
                <a:latin typeface="Cambria" pitchFamily="34" charset="0"/>
                <a:ea typeface="Cambria" pitchFamily="34" charset="-122"/>
                <a:cs typeface="Cambria" pitchFamily="34" charset="-120"/>
              </a:rPr>
              <a:t>)</a:t>
            </a:r>
            <a:endParaRPr lang="en-US" sz="1600" dirty="0"/>
          </a:p>
        </p:txBody>
      </p:sp>
      <p:sp>
        <p:nvSpPr>
          <p:cNvPr id="25" name="Text 22"/>
          <p:cNvSpPr txBox="1"/>
          <p:nvPr/>
        </p:nvSpPr>
        <p:spPr>
          <a:xfrm>
            <a:off x="1508760" y="5047488"/>
            <a:ext cx="3840480" cy="365760"/>
          </a:xfrm>
          <a:prstGeom prst="rect">
            <a:avLst/>
          </a:prstGeom>
          <a:noFill/>
          <a:ln/>
        </p:spPr>
        <p:txBody>
          <a:bodyPr wrap="square" lIns="0" tIns="0" rIns="0" bIns="0" rtlCol="0" anchor="ctr"/>
          <a:lstStyle/>
          <a:p>
            <a:pPr indent="0" marL="0">
              <a:buNone/>
            </a:pPr>
            <a:r>
              <a:rPr lang="en-US" sz="1250" i="1" dirty="0">
                <a:solidFill>
                  <a:srgbClr val="E03A5F"/>
                </a:solidFill>
                <a:latin typeface="Calibri" pitchFamily="34" charset="0"/>
                <a:ea typeface="Calibri" pitchFamily="34" charset="-122"/>
                <a:cs typeface="Calibri" pitchFamily="34" charset="-120"/>
              </a:rPr>
              <a:t>0/0</a:t>
            </a:r>
            <a:endParaRPr lang="en-US" sz="1250" dirty="0"/>
          </a:p>
        </p:txBody>
      </p:sp>
      <p:sp>
        <p:nvSpPr>
          <p:cNvPr id="26" name="Text 23"/>
          <p:cNvSpPr txBox="1"/>
          <p:nvPr/>
        </p:nvSpPr>
        <p:spPr>
          <a:xfrm>
            <a:off x="5440680" y="4389120"/>
            <a:ext cx="457200" cy="1280160"/>
          </a:xfrm>
          <a:prstGeom prst="rect">
            <a:avLst/>
          </a:prstGeom>
          <a:noFill/>
          <a:ln/>
        </p:spPr>
        <p:txBody>
          <a:bodyPr wrap="square" lIns="0" tIns="0" rIns="0" bIns="0" rtlCol="0" anchor="ctr"/>
          <a:lstStyle/>
          <a:p>
            <a:pPr algn="ctr" indent="0" marL="0">
              <a:buNone/>
            </a:pPr>
            <a:r>
              <a:rPr lang="en-US" sz="2000" b="1" dirty="0">
                <a:solidFill>
                  <a:srgbClr val="6C8089"/>
                </a:solidFill>
                <a:latin typeface="Calibri" pitchFamily="34" charset="0"/>
                <a:ea typeface="Calibri" pitchFamily="34" charset="-122"/>
                <a:cs typeface="Calibri" pitchFamily="34" charset="-120"/>
              </a:rPr>
              <a:t>→</a:t>
            </a:r>
            <a:endParaRPr lang="en-US" sz="2000" dirty="0"/>
          </a:p>
        </p:txBody>
      </p:sp>
      <p:sp>
        <p:nvSpPr>
          <p:cNvPr id="27" name="Text 24"/>
          <p:cNvSpPr txBox="1"/>
          <p:nvPr/>
        </p:nvSpPr>
        <p:spPr>
          <a:xfrm>
            <a:off x="5943600" y="4389120"/>
            <a:ext cx="3840480" cy="1280160"/>
          </a:xfrm>
          <a:prstGeom prst="rect">
            <a:avLst/>
          </a:prstGeom>
          <a:noFill/>
          <a:ln/>
        </p:spPr>
        <p:txBody>
          <a:bodyPr wrap="square" lIns="0" tIns="0" rIns="0" bIns="0" rtlCol="0" anchor="ctr"/>
          <a:lstStyle/>
          <a:p>
            <a:pPr indent="0" marL="0">
              <a:buNone/>
            </a:pPr>
            <a:r>
              <a:rPr lang="en-US" sz="1600" dirty="0">
                <a:solidFill>
                  <a:srgbClr val="1E3A44"/>
                </a:solidFill>
                <a:latin typeface="Cambria" pitchFamily="34" charset="0"/>
                <a:ea typeface="Cambria" pitchFamily="34" charset="-122"/>
                <a:cs typeface="Cambria" pitchFamily="34" charset="-120"/>
              </a:rPr>
              <a:t>lim</a:t>
            </a:r>
            <a:pPr indent="0" marL="0">
              <a:buNone/>
            </a:pPr>
            <a:r>
              <a:rPr lang="en-US" sz="1600" baseline="-40000" dirty="0">
                <a:solidFill>
                  <a:srgbClr val="1E3A44"/>
                </a:solidFill>
                <a:latin typeface="Cambria" pitchFamily="34" charset="0"/>
                <a:ea typeface="Cambria" pitchFamily="34" charset="-122"/>
                <a:cs typeface="Cambria" pitchFamily="34" charset="-120"/>
              </a:rPr>
              <a:t>x→0</a:t>
            </a:r>
            <a:pPr indent="0" marL="0">
              <a:buNone/>
            </a:pPr>
            <a:r>
              <a:rPr lang="en-US" sz="1600" dirty="0">
                <a:solidFill>
                  <a:srgbClr val="1E3A44"/>
                </a:solidFill>
                <a:latin typeface="Cambria" pitchFamily="34" charset="0"/>
                <a:ea typeface="Cambria" pitchFamily="34" charset="-122"/>
                <a:cs typeface="Cambria" pitchFamily="34" charset="-120"/>
              </a:rPr>
              <a:t>  sin x/(1 + 2x)</a:t>
            </a:r>
            <a:endParaRPr lang="en-US" sz="1600" dirty="0"/>
          </a:p>
        </p:txBody>
      </p:sp>
      <p:sp>
        <p:nvSpPr>
          <p:cNvPr id="28" name="Text 25"/>
          <p:cNvSpPr txBox="1"/>
          <p:nvPr/>
        </p:nvSpPr>
        <p:spPr>
          <a:xfrm>
            <a:off x="9784080" y="4389120"/>
            <a:ext cx="1645920" cy="1280160"/>
          </a:xfrm>
          <a:prstGeom prst="rect">
            <a:avLst/>
          </a:prstGeom>
          <a:noFill/>
          <a:ln/>
        </p:spPr>
        <p:txBody>
          <a:bodyPr wrap="square" lIns="0" tIns="0" rIns="0" bIns="0" rtlCol="0" anchor="ctr"/>
          <a:lstStyle/>
          <a:p>
            <a:pPr algn="r" indent="0" marL="0">
              <a:buNone/>
            </a:pPr>
            <a:r>
              <a:rPr lang="en-US" sz="1800" b="1" dirty="0">
                <a:solidFill>
                  <a:srgbClr val="0F7C9E"/>
                </a:solidFill>
                <a:latin typeface="Cambria" pitchFamily="34" charset="0"/>
                <a:ea typeface="Cambria" pitchFamily="34" charset="-122"/>
                <a:cs typeface="Cambria" pitchFamily="34" charset="-120"/>
              </a:rPr>
              <a:t>= 0/1 = 0</a:t>
            </a:r>
            <a:endParaRPr lang="en-US" sz="1800" dirty="0"/>
          </a:p>
        </p:txBody>
      </p:sp>
      <p:sp>
        <p:nvSpPr>
          <p:cNvPr id="29" name="Text 26"/>
          <p:cNvSpPr txBox="1"/>
          <p:nvPr/>
        </p:nvSpPr>
        <p:spPr>
          <a:xfrm>
            <a:off x="640080" y="5870448"/>
            <a:ext cx="10881360" cy="320040"/>
          </a:xfrm>
          <a:prstGeom prst="rect">
            <a:avLst/>
          </a:prstGeom>
          <a:noFill/>
          <a:ln/>
        </p:spPr>
        <p:txBody>
          <a:bodyPr wrap="square" lIns="0" tIns="0" rIns="0" bIns="0" rtlCol="0" anchor="ctr"/>
          <a:lstStyle/>
          <a:p>
            <a:pPr algn="ctr" indent="0" marL="0">
              <a:buNone/>
            </a:pPr>
            <a:r>
              <a:rPr lang="en-US" sz="1350" i="1" dirty="0">
                <a:solidFill>
                  <a:srgbClr val="6C8089"/>
                </a:solidFill>
                <a:latin typeface="Calibri" pitchFamily="34" charset="0"/>
                <a:ea typeface="Calibri" pitchFamily="34" charset="-122"/>
                <a:cs typeface="Calibri" pitchFamily="34" charset="-120"/>
              </a:rPr>
              <a:t>In (c) the second form is 0/1, which is an answer, not an indeterminate form. Stop there — applying the rule again would be wrong.</a:t>
            </a:r>
            <a:endParaRPr lang="en-US" sz="13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Shape 0"/>
          <p:cNvSpPr/>
          <p:nvPr/>
        </p:nvSpPr>
        <p:spPr>
          <a:xfrm>
            <a:off x="502920" y="384048"/>
            <a:ext cx="475488" cy="475488"/>
          </a:xfrm>
          <a:prstGeom prst="ellipse">
            <a:avLst/>
          </a:prstGeom>
          <a:solidFill>
            <a:srgbClr val="9B1B3C"/>
          </a:solidFill>
          <a:ln/>
        </p:spPr>
      </p:sp>
      <p:sp>
        <p:nvSpPr>
          <p:cNvPr id="4"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5"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Example 2 — applying the rule more than once</a:t>
            </a:r>
            <a:endParaRPr lang="en-US" sz="2900" dirty="0"/>
          </a:p>
        </p:txBody>
      </p:sp>
      <p:sp>
        <p:nvSpPr>
          <p:cNvPr id="6"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7"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Evaluate  lim_{x→0} (x − sin x)/x³</a:t>
            </a:r>
            <a:endParaRPr lang="en-US" sz="1300" dirty="0"/>
          </a:p>
        </p:txBody>
      </p:sp>
      <p:sp>
        <p:nvSpPr>
          <p:cNvPr id="8" name="Shape 5"/>
          <p:cNvSpPr/>
          <p:nvPr/>
        </p:nvSpPr>
        <p:spPr>
          <a:xfrm>
            <a:off x="640080" y="1463040"/>
            <a:ext cx="10881360" cy="804672"/>
          </a:xfrm>
          <a:prstGeom prst="roundRect">
            <a:avLst>
              <a:gd name="adj" fmla="val 9091"/>
            </a:avLst>
          </a:prstGeom>
          <a:solidFill>
            <a:srgbClr val="DCEFF8"/>
          </a:solidFill>
          <a:ln w="12700">
            <a:solidFill>
              <a:srgbClr val="DCEFF8"/>
            </a:solidFill>
            <a:prstDash val="solid"/>
          </a:ln>
        </p:spPr>
      </p:sp>
      <p:sp>
        <p:nvSpPr>
          <p:cNvPr id="9" name="Text 6"/>
          <p:cNvSpPr txBox="1"/>
          <p:nvPr/>
        </p:nvSpPr>
        <p:spPr>
          <a:xfrm>
            <a:off x="914400" y="1463040"/>
            <a:ext cx="5120640" cy="804672"/>
          </a:xfrm>
          <a:prstGeom prst="rect">
            <a:avLst/>
          </a:prstGeom>
          <a:noFill/>
          <a:ln/>
        </p:spPr>
        <p:txBody>
          <a:bodyPr wrap="square" lIns="0" tIns="0" rIns="0" bIns="0" rtlCol="0" anchor="ctr"/>
          <a:lstStyle/>
          <a:p>
            <a:pPr indent="0" marL="0">
              <a:buNone/>
            </a:pPr>
            <a:r>
              <a:rPr lang="en-US" sz="1800" dirty="0">
                <a:solidFill>
                  <a:srgbClr val="1E3A44"/>
                </a:solidFill>
                <a:latin typeface="Cambria" pitchFamily="34" charset="0"/>
                <a:ea typeface="Cambria" pitchFamily="34" charset="-122"/>
                <a:cs typeface="Cambria" pitchFamily="34" charset="-120"/>
              </a:rPr>
              <a:t>lim</a:t>
            </a:r>
            <a:pPr indent="0" marL="0">
              <a:buNone/>
            </a:pPr>
            <a:r>
              <a:rPr lang="en-US" sz="1800" baseline="-40000" dirty="0">
                <a:solidFill>
                  <a:srgbClr val="1E3A44"/>
                </a:solidFill>
                <a:latin typeface="Cambria" pitchFamily="34" charset="0"/>
                <a:ea typeface="Cambria" pitchFamily="34" charset="-122"/>
                <a:cs typeface="Cambria" pitchFamily="34" charset="-120"/>
              </a:rPr>
              <a:t>x→0</a:t>
            </a:r>
            <a:pPr indent="0" marL="0">
              <a:buNone/>
            </a:pPr>
            <a:r>
              <a:rPr lang="en-US" sz="1800" dirty="0">
                <a:solidFill>
                  <a:srgbClr val="1E3A44"/>
                </a:solidFill>
                <a:latin typeface="Cambria" pitchFamily="34" charset="0"/>
                <a:ea typeface="Cambria" pitchFamily="34" charset="-122"/>
                <a:cs typeface="Cambria" pitchFamily="34" charset="-120"/>
              </a:rPr>
              <a:t>  (x − sin x)/x</a:t>
            </a:r>
            <a:pPr indent="0" marL="0">
              <a:buNone/>
            </a:pPr>
            <a:r>
              <a:rPr lang="en-US" sz="1800" baseline="30000" dirty="0">
                <a:solidFill>
                  <a:srgbClr val="1E3A44"/>
                </a:solidFill>
                <a:latin typeface="Cambria" pitchFamily="34" charset="0"/>
                <a:ea typeface="Cambria" pitchFamily="34" charset="-122"/>
                <a:cs typeface="Cambria" pitchFamily="34" charset="-120"/>
              </a:rPr>
              <a:t>3</a:t>
            </a:r>
            <a:endParaRPr lang="en-US" sz="1800" dirty="0"/>
          </a:p>
        </p:txBody>
      </p:sp>
      <p:sp>
        <p:nvSpPr>
          <p:cNvPr id="10" name="Shape 7"/>
          <p:cNvSpPr/>
          <p:nvPr/>
        </p:nvSpPr>
        <p:spPr>
          <a:xfrm>
            <a:off x="6217920" y="1636776"/>
            <a:ext cx="1188720" cy="457200"/>
          </a:xfrm>
          <a:prstGeom prst="roundRect">
            <a:avLst>
              <a:gd name="adj" fmla="val 16000"/>
            </a:avLst>
          </a:prstGeom>
          <a:solidFill>
            <a:srgbClr val="FDECEF"/>
          </a:solidFill>
          <a:ln w="12700">
            <a:solidFill>
              <a:srgbClr val="FDECEF"/>
            </a:solidFill>
            <a:prstDash val="solid"/>
          </a:ln>
        </p:spPr>
      </p:sp>
      <p:sp>
        <p:nvSpPr>
          <p:cNvPr id="11" name="Text 8"/>
          <p:cNvSpPr txBox="1"/>
          <p:nvPr/>
        </p:nvSpPr>
        <p:spPr>
          <a:xfrm>
            <a:off x="6217920" y="1636776"/>
            <a:ext cx="1188720" cy="457200"/>
          </a:xfrm>
          <a:prstGeom prst="rect">
            <a:avLst/>
          </a:prstGeom>
          <a:noFill/>
          <a:ln/>
        </p:spPr>
        <p:txBody>
          <a:bodyPr wrap="square" lIns="0" tIns="0" rIns="0" bIns="0" rtlCol="0" anchor="ctr"/>
          <a:lstStyle/>
          <a:p>
            <a:pPr algn="ctr" indent="0" marL="0">
              <a:buNone/>
            </a:pPr>
            <a:r>
              <a:rPr lang="en-US" sz="1500" b="1" dirty="0">
                <a:solidFill>
                  <a:srgbClr val="E03A5F"/>
                </a:solidFill>
                <a:latin typeface="Cambria" pitchFamily="34" charset="0"/>
                <a:ea typeface="Cambria" pitchFamily="34" charset="-122"/>
                <a:cs typeface="Cambria" pitchFamily="34" charset="-120"/>
              </a:rPr>
              <a:t>0/0</a:t>
            </a:r>
            <a:endParaRPr lang="en-US" sz="1500" dirty="0"/>
          </a:p>
        </p:txBody>
      </p:sp>
      <p:sp>
        <p:nvSpPr>
          <p:cNvPr id="12" name="Text 9"/>
          <p:cNvSpPr txBox="1"/>
          <p:nvPr/>
        </p:nvSpPr>
        <p:spPr>
          <a:xfrm>
            <a:off x="7680960" y="1463040"/>
            <a:ext cx="3657600" cy="804672"/>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apply the rule</a:t>
            </a:r>
            <a:endParaRPr lang="en-US" sz="1300" dirty="0"/>
          </a:p>
        </p:txBody>
      </p:sp>
      <p:sp>
        <p:nvSpPr>
          <p:cNvPr id="13" name="Shape 10"/>
          <p:cNvSpPr/>
          <p:nvPr/>
        </p:nvSpPr>
        <p:spPr>
          <a:xfrm>
            <a:off x="640080" y="2395728"/>
            <a:ext cx="10881360" cy="804672"/>
          </a:xfrm>
          <a:prstGeom prst="roundRect">
            <a:avLst>
              <a:gd name="adj" fmla="val 9091"/>
            </a:avLst>
          </a:prstGeom>
          <a:solidFill>
            <a:srgbClr val="DCEFF8"/>
          </a:solidFill>
          <a:ln w="12700">
            <a:solidFill>
              <a:srgbClr val="DCEFF8"/>
            </a:solidFill>
            <a:prstDash val="solid"/>
          </a:ln>
        </p:spPr>
      </p:sp>
      <p:sp>
        <p:nvSpPr>
          <p:cNvPr id="14" name="Text 11"/>
          <p:cNvSpPr txBox="1"/>
          <p:nvPr/>
        </p:nvSpPr>
        <p:spPr>
          <a:xfrm>
            <a:off x="914400" y="2395728"/>
            <a:ext cx="5120640" cy="804672"/>
          </a:xfrm>
          <a:prstGeom prst="rect">
            <a:avLst/>
          </a:prstGeom>
          <a:noFill/>
          <a:ln/>
        </p:spPr>
        <p:txBody>
          <a:bodyPr wrap="square" lIns="0" tIns="0" rIns="0" bIns="0" rtlCol="0" anchor="ctr"/>
          <a:lstStyle/>
          <a:p>
            <a:pPr indent="0" marL="0">
              <a:buNone/>
            </a:pPr>
            <a:r>
              <a:rPr lang="en-US" sz="1800" dirty="0">
                <a:solidFill>
                  <a:srgbClr val="1E3A44"/>
                </a:solidFill>
                <a:latin typeface="Cambria" pitchFamily="34" charset="0"/>
                <a:ea typeface="Cambria" pitchFamily="34" charset="-122"/>
                <a:cs typeface="Cambria" pitchFamily="34" charset="-120"/>
              </a:rPr>
              <a:t>lim</a:t>
            </a:r>
            <a:pPr indent="0" marL="0">
              <a:buNone/>
            </a:pPr>
            <a:r>
              <a:rPr lang="en-US" sz="1800" baseline="-40000" dirty="0">
                <a:solidFill>
                  <a:srgbClr val="1E3A44"/>
                </a:solidFill>
                <a:latin typeface="Cambria" pitchFamily="34" charset="0"/>
                <a:ea typeface="Cambria" pitchFamily="34" charset="-122"/>
                <a:cs typeface="Cambria" pitchFamily="34" charset="-120"/>
              </a:rPr>
              <a:t>x→0</a:t>
            </a:r>
            <a:pPr indent="0" marL="0">
              <a:buNone/>
            </a:pPr>
            <a:r>
              <a:rPr lang="en-US" sz="1800" dirty="0">
                <a:solidFill>
                  <a:srgbClr val="1E3A44"/>
                </a:solidFill>
                <a:latin typeface="Cambria" pitchFamily="34" charset="0"/>
                <a:ea typeface="Cambria" pitchFamily="34" charset="-122"/>
                <a:cs typeface="Cambria" pitchFamily="34" charset="-120"/>
              </a:rPr>
              <a:t>  (1 − cos x)/(3x</a:t>
            </a:r>
            <a:pPr indent="0" marL="0">
              <a:buNone/>
            </a:pPr>
            <a:r>
              <a:rPr lang="en-US" sz="1800" baseline="30000" dirty="0">
                <a:solidFill>
                  <a:srgbClr val="1E3A44"/>
                </a:solidFill>
                <a:latin typeface="Cambria" pitchFamily="34" charset="0"/>
                <a:ea typeface="Cambria" pitchFamily="34" charset="-122"/>
                <a:cs typeface="Cambria" pitchFamily="34" charset="-120"/>
              </a:rPr>
              <a:t>2</a:t>
            </a:r>
            <a:pPr indent="0" marL="0">
              <a:buNone/>
            </a:pPr>
            <a:r>
              <a:rPr lang="en-US" sz="1800" dirty="0">
                <a:solidFill>
                  <a:srgbClr val="1E3A44"/>
                </a:solidFill>
                <a:latin typeface="Cambria" pitchFamily="34" charset="0"/>
                <a:ea typeface="Cambria" pitchFamily="34" charset="-122"/>
                <a:cs typeface="Cambria" pitchFamily="34" charset="-120"/>
              </a:rPr>
              <a:t>)</a:t>
            </a:r>
            <a:endParaRPr lang="en-US" sz="1800" dirty="0"/>
          </a:p>
        </p:txBody>
      </p:sp>
      <p:sp>
        <p:nvSpPr>
          <p:cNvPr id="15" name="Shape 12"/>
          <p:cNvSpPr/>
          <p:nvPr/>
        </p:nvSpPr>
        <p:spPr>
          <a:xfrm>
            <a:off x="6217920" y="2569464"/>
            <a:ext cx="1188720" cy="457200"/>
          </a:xfrm>
          <a:prstGeom prst="roundRect">
            <a:avLst>
              <a:gd name="adj" fmla="val 16000"/>
            </a:avLst>
          </a:prstGeom>
          <a:solidFill>
            <a:srgbClr val="FDECEF"/>
          </a:solidFill>
          <a:ln w="12700">
            <a:solidFill>
              <a:srgbClr val="FDECEF"/>
            </a:solidFill>
            <a:prstDash val="solid"/>
          </a:ln>
        </p:spPr>
      </p:sp>
      <p:sp>
        <p:nvSpPr>
          <p:cNvPr id="16" name="Text 13"/>
          <p:cNvSpPr txBox="1"/>
          <p:nvPr/>
        </p:nvSpPr>
        <p:spPr>
          <a:xfrm>
            <a:off x="6217920" y="2569464"/>
            <a:ext cx="1188720" cy="457200"/>
          </a:xfrm>
          <a:prstGeom prst="rect">
            <a:avLst/>
          </a:prstGeom>
          <a:noFill/>
          <a:ln/>
        </p:spPr>
        <p:txBody>
          <a:bodyPr wrap="square" lIns="0" tIns="0" rIns="0" bIns="0" rtlCol="0" anchor="ctr"/>
          <a:lstStyle/>
          <a:p>
            <a:pPr algn="ctr" indent="0" marL="0">
              <a:buNone/>
            </a:pPr>
            <a:r>
              <a:rPr lang="en-US" sz="1500" b="1" dirty="0">
                <a:solidFill>
                  <a:srgbClr val="E03A5F"/>
                </a:solidFill>
                <a:latin typeface="Cambria" pitchFamily="34" charset="0"/>
                <a:ea typeface="Cambria" pitchFamily="34" charset="-122"/>
                <a:cs typeface="Cambria" pitchFamily="34" charset="-120"/>
              </a:rPr>
              <a:t>0/0</a:t>
            </a:r>
            <a:endParaRPr lang="en-US" sz="1500" dirty="0"/>
          </a:p>
        </p:txBody>
      </p:sp>
      <p:sp>
        <p:nvSpPr>
          <p:cNvPr id="17" name="Text 14"/>
          <p:cNvSpPr txBox="1"/>
          <p:nvPr/>
        </p:nvSpPr>
        <p:spPr>
          <a:xfrm>
            <a:off x="7680960" y="2395728"/>
            <a:ext cx="3657600" cy="804672"/>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still indeterminate — again</a:t>
            </a:r>
            <a:endParaRPr lang="en-US" sz="1300" dirty="0"/>
          </a:p>
        </p:txBody>
      </p:sp>
      <p:sp>
        <p:nvSpPr>
          <p:cNvPr id="18" name="Shape 15"/>
          <p:cNvSpPr/>
          <p:nvPr/>
        </p:nvSpPr>
        <p:spPr>
          <a:xfrm>
            <a:off x="640080" y="3328416"/>
            <a:ext cx="10881360" cy="804672"/>
          </a:xfrm>
          <a:prstGeom prst="roundRect">
            <a:avLst>
              <a:gd name="adj" fmla="val 9091"/>
            </a:avLst>
          </a:prstGeom>
          <a:solidFill>
            <a:srgbClr val="DCEFF8"/>
          </a:solidFill>
          <a:ln w="12700">
            <a:solidFill>
              <a:srgbClr val="DCEFF8"/>
            </a:solidFill>
            <a:prstDash val="solid"/>
          </a:ln>
        </p:spPr>
      </p:sp>
      <p:sp>
        <p:nvSpPr>
          <p:cNvPr id="19" name="Text 16"/>
          <p:cNvSpPr txBox="1"/>
          <p:nvPr/>
        </p:nvSpPr>
        <p:spPr>
          <a:xfrm>
            <a:off x="914400" y="3328416"/>
            <a:ext cx="5120640" cy="804672"/>
          </a:xfrm>
          <a:prstGeom prst="rect">
            <a:avLst/>
          </a:prstGeom>
          <a:noFill/>
          <a:ln/>
        </p:spPr>
        <p:txBody>
          <a:bodyPr wrap="square" lIns="0" tIns="0" rIns="0" bIns="0" rtlCol="0" anchor="ctr"/>
          <a:lstStyle/>
          <a:p>
            <a:pPr indent="0" marL="0">
              <a:buNone/>
            </a:pPr>
            <a:r>
              <a:rPr lang="en-US" sz="1800" dirty="0">
                <a:solidFill>
                  <a:srgbClr val="1E3A44"/>
                </a:solidFill>
                <a:latin typeface="Cambria" pitchFamily="34" charset="0"/>
                <a:ea typeface="Cambria" pitchFamily="34" charset="-122"/>
                <a:cs typeface="Cambria" pitchFamily="34" charset="-120"/>
              </a:rPr>
              <a:t>lim</a:t>
            </a:r>
            <a:pPr indent="0" marL="0">
              <a:buNone/>
            </a:pPr>
            <a:r>
              <a:rPr lang="en-US" sz="1800" baseline="-40000" dirty="0">
                <a:solidFill>
                  <a:srgbClr val="1E3A44"/>
                </a:solidFill>
                <a:latin typeface="Cambria" pitchFamily="34" charset="0"/>
                <a:ea typeface="Cambria" pitchFamily="34" charset="-122"/>
                <a:cs typeface="Cambria" pitchFamily="34" charset="-120"/>
              </a:rPr>
              <a:t>x→0</a:t>
            </a:r>
            <a:pPr indent="0" marL="0">
              <a:buNone/>
            </a:pPr>
            <a:r>
              <a:rPr lang="en-US" sz="1800" dirty="0">
                <a:solidFill>
                  <a:srgbClr val="1E3A44"/>
                </a:solidFill>
                <a:latin typeface="Cambria" pitchFamily="34" charset="0"/>
                <a:ea typeface="Cambria" pitchFamily="34" charset="-122"/>
                <a:cs typeface="Cambria" pitchFamily="34" charset="-120"/>
              </a:rPr>
              <a:t>  sin x/(6x)</a:t>
            </a:r>
            <a:endParaRPr lang="en-US" sz="1800" dirty="0"/>
          </a:p>
        </p:txBody>
      </p:sp>
      <p:sp>
        <p:nvSpPr>
          <p:cNvPr id="20" name="Shape 17"/>
          <p:cNvSpPr/>
          <p:nvPr/>
        </p:nvSpPr>
        <p:spPr>
          <a:xfrm>
            <a:off x="6217920" y="3502152"/>
            <a:ext cx="1188720" cy="457200"/>
          </a:xfrm>
          <a:prstGeom prst="roundRect">
            <a:avLst>
              <a:gd name="adj" fmla="val 16000"/>
            </a:avLst>
          </a:prstGeom>
          <a:solidFill>
            <a:srgbClr val="FDECEF"/>
          </a:solidFill>
          <a:ln w="12700">
            <a:solidFill>
              <a:srgbClr val="FDECEF"/>
            </a:solidFill>
            <a:prstDash val="solid"/>
          </a:ln>
        </p:spPr>
      </p:sp>
      <p:sp>
        <p:nvSpPr>
          <p:cNvPr id="21" name="Text 18"/>
          <p:cNvSpPr txBox="1"/>
          <p:nvPr/>
        </p:nvSpPr>
        <p:spPr>
          <a:xfrm>
            <a:off x="6217920" y="3502152"/>
            <a:ext cx="1188720" cy="457200"/>
          </a:xfrm>
          <a:prstGeom prst="rect">
            <a:avLst/>
          </a:prstGeom>
          <a:noFill/>
          <a:ln/>
        </p:spPr>
        <p:txBody>
          <a:bodyPr wrap="square" lIns="0" tIns="0" rIns="0" bIns="0" rtlCol="0" anchor="ctr"/>
          <a:lstStyle/>
          <a:p>
            <a:pPr algn="ctr" indent="0" marL="0">
              <a:buNone/>
            </a:pPr>
            <a:r>
              <a:rPr lang="en-US" sz="1500" b="1" dirty="0">
                <a:solidFill>
                  <a:srgbClr val="E03A5F"/>
                </a:solidFill>
                <a:latin typeface="Cambria" pitchFamily="34" charset="0"/>
                <a:ea typeface="Cambria" pitchFamily="34" charset="-122"/>
                <a:cs typeface="Cambria" pitchFamily="34" charset="-120"/>
              </a:rPr>
              <a:t>0/0</a:t>
            </a:r>
            <a:endParaRPr lang="en-US" sz="1500" dirty="0"/>
          </a:p>
        </p:txBody>
      </p:sp>
      <p:sp>
        <p:nvSpPr>
          <p:cNvPr id="22" name="Text 19"/>
          <p:cNvSpPr txBox="1"/>
          <p:nvPr/>
        </p:nvSpPr>
        <p:spPr>
          <a:xfrm>
            <a:off x="7680960" y="3328416"/>
            <a:ext cx="3657600" cy="804672"/>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still indeterminate — again</a:t>
            </a:r>
            <a:endParaRPr lang="en-US" sz="1300" dirty="0"/>
          </a:p>
        </p:txBody>
      </p:sp>
      <p:sp>
        <p:nvSpPr>
          <p:cNvPr id="23" name="Shape 20"/>
          <p:cNvSpPr/>
          <p:nvPr/>
        </p:nvSpPr>
        <p:spPr>
          <a:xfrm>
            <a:off x="640080" y="4261104"/>
            <a:ext cx="10881360" cy="804672"/>
          </a:xfrm>
          <a:prstGeom prst="roundRect">
            <a:avLst>
              <a:gd name="adj" fmla="val 9091"/>
            </a:avLst>
          </a:prstGeom>
          <a:solidFill>
            <a:srgbClr val="0F7C9E"/>
          </a:solidFill>
          <a:ln w="12700">
            <a:solidFill>
              <a:srgbClr val="0F7C9E"/>
            </a:solidFill>
            <a:prstDash val="solid"/>
          </a:ln>
        </p:spPr>
      </p:sp>
      <p:sp>
        <p:nvSpPr>
          <p:cNvPr id="24" name="Text 21"/>
          <p:cNvSpPr txBox="1"/>
          <p:nvPr/>
        </p:nvSpPr>
        <p:spPr>
          <a:xfrm>
            <a:off x="914400" y="4261104"/>
            <a:ext cx="5120640" cy="804672"/>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lim</a:t>
            </a:r>
            <a:pPr indent="0" marL="0">
              <a:buNone/>
            </a:pPr>
            <a:r>
              <a:rPr lang="en-US" sz="1800" b="1" baseline="-40000" dirty="0">
                <a:solidFill>
                  <a:srgbClr val="FFFFFF"/>
                </a:solidFill>
                <a:latin typeface="Cambria" pitchFamily="34" charset="0"/>
                <a:ea typeface="Cambria" pitchFamily="34" charset="-122"/>
                <a:cs typeface="Cambria" pitchFamily="34" charset="-120"/>
              </a:rPr>
              <a:t>x→0</a:t>
            </a:r>
            <a:pPr indent="0" marL="0">
              <a:buNone/>
            </a:pPr>
            <a:r>
              <a:rPr lang="en-US" sz="1800" b="1" dirty="0">
                <a:solidFill>
                  <a:srgbClr val="FFFFFF"/>
                </a:solidFill>
                <a:latin typeface="Cambria" pitchFamily="34" charset="0"/>
                <a:ea typeface="Cambria" pitchFamily="34" charset="-122"/>
                <a:cs typeface="Cambria" pitchFamily="34" charset="-120"/>
              </a:rPr>
              <a:t>  cos x/6</a:t>
            </a:r>
            <a:endParaRPr lang="en-US" sz="1800" dirty="0"/>
          </a:p>
        </p:txBody>
      </p:sp>
      <p:sp>
        <p:nvSpPr>
          <p:cNvPr id="25" name="Shape 22"/>
          <p:cNvSpPr/>
          <p:nvPr/>
        </p:nvSpPr>
        <p:spPr>
          <a:xfrm>
            <a:off x="6217920" y="4434840"/>
            <a:ext cx="1188720" cy="457200"/>
          </a:xfrm>
          <a:prstGeom prst="roundRect">
            <a:avLst>
              <a:gd name="adj" fmla="val 16000"/>
            </a:avLst>
          </a:prstGeom>
          <a:solidFill>
            <a:srgbClr val="FFFFFF"/>
          </a:solidFill>
          <a:ln w="12700">
            <a:solidFill>
              <a:srgbClr val="FFFFFF"/>
            </a:solidFill>
            <a:prstDash val="solid"/>
          </a:ln>
        </p:spPr>
      </p:sp>
      <p:sp>
        <p:nvSpPr>
          <p:cNvPr id="26" name="Text 23"/>
          <p:cNvSpPr txBox="1"/>
          <p:nvPr/>
        </p:nvSpPr>
        <p:spPr>
          <a:xfrm>
            <a:off x="6217920" y="4434840"/>
            <a:ext cx="1188720" cy="457200"/>
          </a:xfrm>
          <a:prstGeom prst="rect">
            <a:avLst/>
          </a:prstGeom>
          <a:noFill/>
          <a:ln/>
        </p:spPr>
        <p:txBody>
          <a:bodyPr wrap="square" lIns="0" tIns="0" rIns="0" bIns="0" rtlCol="0" anchor="ctr"/>
          <a:lstStyle/>
          <a:p>
            <a:pPr algn="ctr" indent="0" marL="0">
              <a:buNone/>
            </a:pPr>
            <a:r>
              <a:rPr lang="en-US" sz="1500" b="1" dirty="0">
                <a:solidFill>
                  <a:srgbClr val="0F7C9E"/>
                </a:solidFill>
                <a:latin typeface="Cambria" pitchFamily="34" charset="0"/>
                <a:ea typeface="Cambria" pitchFamily="34" charset="-122"/>
                <a:cs typeface="Cambria" pitchFamily="34" charset="-120"/>
              </a:rPr>
              <a:t>1/6</a:t>
            </a:r>
            <a:endParaRPr lang="en-US" sz="1500" dirty="0"/>
          </a:p>
        </p:txBody>
      </p:sp>
      <p:sp>
        <p:nvSpPr>
          <p:cNvPr id="27" name="Text 24"/>
          <p:cNvSpPr txBox="1"/>
          <p:nvPr/>
        </p:nvSpPr>
        <p:spPr>
          <a:xfrm>
            <a:off x="7680960" y="4261104"/>
            <a:ext cx="3657600" cy="804672"/>
          </a:xfrm>
          <a:prstGeom prst="rect">
            <a:avLst/>
          </a:prstGeom>
          <a:noFill/>
          <a:ln/>
        </p:spPr>
        <p:txBody>
          <a:bodyPr wrap="square" lIns="0" tIns="0" rIns="0" bIns="0" rtlCol="0" anchor="ctr"/>
          <a:lstStyle/>
          <a:p>
            <a:pPr indent="0" marL="0">
              <a:buNone/>
            </a:pPr>
            <a:r>
              <a:rPr lang="en-US" sz="1300" i="1" dirty="0">
                <a:solidFill>
                  <a:srgbClr val="EBC9D3"/>
                </a:solidFill>
                <a:latin typeface="Calibri" pitchFamily="34" charset="0"/>
                <a:ea typeface="Calibri" pitchFamily="34" charset="-122"/>
                <a:cs typeface="Calibri" pitchFamily="34" charset="-120"/>
              </a:rPr>
              <a:t>not indeterminate — stop and read it off</a:t>
            </a:r>
            <a:endParaRPr lang="en-US" sz="1300" dirty="0"/>
          </a:p>
        </p:txBody>
      </p:sp>
      <p:sp>
        <p:nvSpPr>
          <p:cNvPr id="28" name="Shape 25"/>
          <p:cNvSpPr/>
          <p:nvPr/>
        </p:nvSpPr>
        <p:spPr>
          <a:xfrm>
            <a:off x="640080" y="5303520"/>
            <a:ext cx="10881360" cy="777240"/>
          </a:xfrm>
          <a:prstGeom prst="roundRect">
            <a:avLst>
              <a:gd name="adj" fmla="val 9412"/>
            </a:avLst>
          </a:prstGeom>
          <a:solidFill>
            <a:srgbClr val="F3DFE4"/>
          </a:solidFill>
          <a:ln w="15875">
            <a:solidFill>
              <a:srgbClr val="8A1538"/>
            </a:solidFill>
            <a:prstDash val="solid"/>
          </a:ln>
        </p:spPr>
      </p:sp>
      <p:sp>
        <p:nvSpPr>
          <p:cNvPr id="29" name="Text 26"/>
          <p:cNvSpPr txBox="1"/>
          <p:nvPr/>
        </p:nvSpPr>
        <p:spPr>
          <a:xfrm>
            <a:off x="960120" y="5303520"/>
            <a:ext cx="10241280" cy="777240"/>
          </a:xfrm>
          <a:prstGeom prst="rect">
            <a:avLst/>
          </a:prstGeom>
          <a:noFill/>
          <a:ln/>
        </p:spPr>
        <p:txBody>
          <a:bodyPr wrap="square" lIns="0" tIns="0" rIns="0" bIns="0" rtlCol="0" anchor="ctr"/>
          <a:lstStyle/>
          <a:p>
            <a:pPr indent="0" marL="0">
              <a:buNone/>
            </a:pPr>
            <a:r>
              <a:rPr lang="en-US" sz="1350" dirty="0">
                <a:solidFill>
                  <a:srgbClr val="1E3A44"/>
                </a:solidFill>
                <a:latin typeface="Calibri" pitchFamily="34" charset="0"/>
                <a:ea typeface="Calibri" pitchFamily="34" charset="-122"/>
                <a:cs typeface="Calibri" pitchFamily="34" charset="-120"/>
              </a:rPr>
              <a:t>Check the form before every application. Here it is 0/0 three times running — but the fourth form is 1/6, so the work is finished. Differentiating once more would give −sin x over 0, which means nothing.</a:t>
            </a:r>
            <a:endParaRPr lang="en-US" sz="13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Shape 0"/>
          <p:cNvSpPr/>
          <p:nvPr/>
        </p:nvSpPr>
        <p:spPr>
          <a:xfrm>
            <a:off x="502920" y="384048"/>
            <a:ext cx="475488" cy="475488"/>
          </a:xfrm>
          <a:prstGeom prst="ellipse">
            <a:avLst/>
          </a:prstGeom>
          <a:solidFill>
            <a:srgbClr val="9B1B3C"/>
          </a:solidFill>
          <a:ln/>
        </p:spPr>
      </p:sp>
      <p:sp>
        <p:nvSpPr>
          <p:cNvPr id="4"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5"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The ∞/∞ Form</a:t>
            </a:r>
            <a:endParaRPr lang="en-US" sz="2900" dirty="0"/>
          </a:p>
        </p:txBody>
      </p:sp>
      <p:sp>
        <p:nvSpPr>
          <p:cNvPr id="6"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7"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The same rule, with no changes</a:t>
            </a:r>
            <a:endParaRPr lang="en-US" sz="1300" dirty="0"/>
          </a:p>
        </p:txBody>
      </p:sp>
      <p:sp>
        <p:nvSpPr>
          <p:cNvPr id="8" name="Shape 5"/>
          <p:cNvSpPr/>
          <p:nvPr/>
        </p:nvSpPr>
        <p:spPr>
          <a:xfrm>
            <a:off x="640080" y="1463040"/>
            <a:ext cx="10881360" cy="1554480"/>
          </a:xfrm>
          <a:prstGeom prst="roundRect">
            <a:avLst>
              <a:gd name="adj" fmla="val 4706"/>
            </a:avLst>
          </a:prstGeom>
          <a:solidFill>
            <a:srgbClr val="F3DFE4"/>
          </a:solidFill>
          <a:ln w="15875">
            <a:solidFill>
              <a:srgbClr val="8A1538"/>
            </a:solidFill>
            <a:prstDash val="solid"/>
          </a:ln>
        </p:spPr>
      </p:sp>
      <p:sp>
        <p:nvSpPr>
          <p:cNvPr id="9" name="Text 6"/>
          <p:cNvSpPr txBox="1"/>
          <p:nvPr/>
        </p:nvSpPr>
        <p:spPr>
          <a:xfrm>
            <a:off x="960120" y="1572768"/>
            <a:ext cx="10241280" cy="320040"/>
          </a:xfrm>
          <a:prstGeom prst="rect">
            <a:avLst/>
          </a:prstGeom>
          <a:noFill/>
          <a:ln/>
        </p:spPr>
        <p:txBody>
          <a:bodyPr wrap="square" lIns="0" tIns="0" rIns="0" bIns="0" rtlCol="0" anchor="ctr"/>
          <a:lstStyle/>
          <a:p>
            <a:pPr indent="0" marL="0">
              <a:buNone/>
            </a:pPr>
            <a:r>
              <a:rPr lang="en-US" sz="1450" dirty="0">
                <a:solidFill>
                  <a:srgbClr val="1E3A44"/>
                </a:solidFill>
                <a:latin typeface="Calibri" pitchFamily="34" charset="0"/>
                <a:ea typeface="Calibri" pitchFamily="34" charset="-122"/>
                <a:cs typeface="Calibri" pitchFamily="34" charset="-120"/>
              </a:rPr>
              <a:t>If  f(x) → ± ∞  and  g(x) → ± ∞  as  x → a,  then the quotient is indeterminate and</a:t>
            </a:r>
            <a:endParaRPr lang="en-US" sz="1450" dirty="0"/>
          </a:p>
        </p:txBody>
      </p:sp>
      <p:sp>
        <p:nvSpPr>
          <p:cNvPr id="10" name="Text 7"/>
          <p:cNvSpPr txBox="1"/>
          <p:nvPr/>
        </p:nvSpPr>
        <p:spPr>
          <a:xfrm>
            <a:off x="640080" y="1920240"/>
            <a:ext cx="10881360" cy="640080"/>
          </a:xfrm>
          <a:prstGeom prst="rect">
            <a:avLst/>
          </a:prstGeom>
          <a:noFill/>
          <a:ln/>
        </p:spPr>
        <p:txBody>
          <a:bodyPr wrap="square" lIns="0" tIns="0" rIns="0" bIns="0" rtlCol="0" anchor="ctr"/>
          <a:lstStyle/>
          <a:p>
            <a:pPr algn="ctr" indent="0" marL="0">
              <a:buNone/>
            </a:pPr>
            <a:r>
              <a:rPr lang="en-US" sz="2300" b="1" dirty="0">
                <a:solidFill>
                  <a:srgbClr val="8A1538"/>
                </a:solidFill>
                <a:latin typeface="Cambria" pitchFamily="34" charset="0"/>
                <a:ea typeface="Cambria" pitchFamily="34" charset="-122"/>
                <a:cs typeface="Cambria" pitchFamily="34" charset="-120"/>
              </a:rPr>
              <a:t>lim</a:t>
            </a:r>
            <a:pPr algn="ctr" indent="0" marL="0">
              <a:buNone/>
            </a:pPr>
            <a:r>
              <a:rPr lang="en-US" sz="2300" b="1" baseline="-40000" dirty="0">
                <a:solidFill>
                  <a:srgbClr val="8A1538"/>
                </a:solidFill>
                <a:latin typeface="Cambria" pitchFamily="34" charset="0"/>
                <a:ea typeface="Cambria" pitchFamily="34" charset="-122"/>
                <a:cs typeface="Cambria" pitchFamily="34" charset="-120"/>
              </a:rPr>
              <a:t>x→a</a:t>
            </a:r>
            <a:pPr algn="ctr" indent="0" marL="0">
              <a:buNone/>
            </a:pPr>
            <a:r>
              <a:rPr lang="en-US" sz="2300" b="1" dirty="0">
                <a:solidFill>
                  <a:srgbClr val="8A1538"/>
                </a:solidFill>
                <a:latin typeface="Cambria" pitchFamily="34" charset="0"/>
                <a:ea typeface="Cambria" pitchFamily="34" charset="-122"/>
                <a:cs typeface="Cambria" pitchFamily="34" charset="-120"/>
              </a:rPr>
              <a:t>  f(x)/g(x)      =      lim</a:t>
            </a:r>
            <a:pPr algn="ctr" indent="0" marL="0">
              <a:buNone/>
            </a:pPr>
            <a:r>
              <a:rPr lang="en-US" sz="2300" b="1" baseline="-40000" dirty="0">
                <a:solidFill>
                  <a:srgbClr val="8A1538"/>
                </a:solidFill>
                <a:latin typeface="Cambria" pitchFamily="34" charset="0"/>
                <a:ea typeface="Cambria" pitchFamily="34" charset="-122"/>
                <a:cs typeface="Cambria" pitchFamily="34" charset="-120"/>
              </a:rPr>
              <a:t>x→a</a:t>
            </a:r>
            <a:pPr algn="ctr" indent="0" marL="0">
              <a:buNone/>
            </a:pPr>
            <a:r>
              <a:rPr lang="en-US" sz="2300" b="1" dirty="0">
                <a:solidFill>
                  <a:srgbClr val="8A1538"/>
                </a:solidFill>
                <a:latin typeface="Cambria" pitchFamily="34" charset="0"/>
                <a:ea typeface="Cambria" pitchFamily="34" charset="-122"/>
                <a:cs typeface="Cambria" pitchFamily="34" charset="-120"/>
              </a:rPr>
              <a:t>  f′(x)/g′(x)</a:t>
            </a:r>
            <a:endParaRPr lang="en-US" sz="2300" dirty="0"/>
          </a:p>
        </p:txBody>
      </p:sp>
      <p:sp>
        <p:nvSpPr>
          <p:cNvPr id="11" name="Text 8"/>
          <p:cNvSpPr txBox="1"/>
          <p:nvPr/>
        </p:nvSpPr>
        <p:spPr>
          <a:xfrm>
            <a:off x="640080" y="2596896"/>
            <a:ext cx="10881360" cy="320040"/>
          </a:xfrm>
          <a:prstGeom prst="rect">
            <a:avLst/>
          </a:prstGeom>
          <a:noFill/>
          <a:ln/>
        </p:spPr>
        <p:txBody>
          <a:bodyPr wrap="square" lIns="0" tIns="0" rIns="0" bIns="0" rtlCol="0" anchor="ctr"/>
          <a:lstStyle/>
          <a:p>
            <a:pPr algn="ctr" indent="0" marL="0">
              <a:buNone/>
            </a:pPr>
            <a:r>
              <a:rPr lang="en-US" sz="1300" i="1" dirty="0">
                <a:solidFill>
                  <a:srgbClr val="6C8089"/>
                </a:solidFill>
                <a:latin typeface="Calibri" pitchFamily="34" charset="0"/>
                <a:ea typeface="Calibri" pitchFamily="34" charset="-122"/>
                <a:cs typeface="Calibri" pitchFamily="34" charset="-120"/>
              </a:rPr>
              <a:t>a may again be a number, one-sided, or ± ∞ — and the signs of the two infinities need not match.</a:t>
            </a:r>
            <a:endParaRPr lang="en-US" sz="1300" dirty="0"/>
          </a:p>
        </p:txBody>
      </p:sp>
      <p:sp>
        <p:nvSpPr>
          <p:cNvPr id="12" name="Shape 9"/>
          <p:cNvSpPr/>
          <p:nvPr/>
        </p:nvSpPr>
        <p:spPr>
          <a:xfrm>
            <a:off x="640080" y="3246120"/>
            <a:ext cx="5349240" cy="1325880"/>
          </a:xfrm>
          <a:prstGeom prst="roundRect">
            <a:avLst>
              <a:gd name="adj" fmla="val 5517"/>
            </a:avLst>
          </a:prstGeom>
          <a:solidFill>
            <a:srgbClr val="EDF6FB"/>
          </a:solidFill>
          <a:ln w="12700">
            <a:solidFill>
              <a:srgbClr val="EDF6FB"/>
            </a:solidFill>
            <a:prstDash val="solid"/>
          </a:ln>
        </p:spPr>
      </p:sp>
      <p:sp>
        <p:nvSpPr>
          <p:cNvPr id="13" name="Text 10"/>
          <p:cNvSpPr txBox="1"/>
          <p:nvPr/>
        </p:nvSpPr>
        <p:spPr>
          <a:xfrm>
            <a:off x="868680" y="3346704"/>
            <a:ext cx="4937760" cy="320040"/>
          </a:xfrm>
          <a:prstGeom prst="rect">
            <a:avLst/>
          </a:prstGeom>
          <a:noFill/>
          <a:ln/>
        </p:spPr>
        <p:txBody>
          <a:bodyPr wrap="square" lIns="0" tIns="0" rIns="0" bIns="0" rtlCol="0" anchor="ctr"/>
          <a:lstStyle/>
          <a:p>
            <a:pPr indent="0" marL="0">
              <a:buNone/>
            </a:pPr>
            <a:r>
              <a:rPr lang="en-US" sz="1600" b="1" dirty="0">
                <a:solidFill>
                  <a:srgbClr val="0F7C9E"/>
                </a:solidFill>
                <a:latin typeface="Cambria" pitchFamily="34" charset="0"/>
                <a:ea typeface="Cambria" pitchFamily="34" charset="-122"/>
                <a:cs typeface="Cambria" pitchFamily="34" charset="-120"/>
              </a:rPr>
              <a:t>Directly attackable</a:t>
            </a:r>
            <a:endParaRPr lang="en-US" sz="1600" dirty="0"/>
          </a:p>
        </p:txBody>
      </p:sp>
      <p:sp>
        <p:nvSpPr>
          <p:cNvPr id="14" name="Text 11"/>
          <p:cNvSpPr txBox="1"/>
          <p:nvPr/>
        </p:nvSpPr>
        <p:spPr>
          <a:xfrm>
            <a:off x="868680" y="3703320"/>
            <a:ext cx="4937760" cy="502920"/>
          </a:xfrm>
          <a:prstGeom prst="rect">
            <a:avLst/>
          </a:prstGeom>
          <a:noFill/>
          <a:ln/>
        </p:spPr>
        <p:txBody>
          <a:bodyPr wrap="square" lIns="0" tIns="0" rIns="0" bIns="0" rtlCol="0" anchor="ctr"/>
          <a:lstStyle/>
          <a:p>
            <a:pPr algn="ctr" indent="0" marL="0">
              <a:buNone/>
            </a:pPr>
            <a:r>
              <a:rPr lang="en-US" sz="2200" b="1" dirty="0">
                <a:solidFill>
                  <a:srgbClr val="0F7C9E"/>
                </a:solidFill>
                <a:latin typeface="Cambria" pitchFamily="34" charset="0"/>
                <a:ea typeface="Cambria" pitchFamily="34" charset="-122"/>
                <a:cs typeface="Cambria" pitchFamily="34" charset="-120"/>
              </a:rPr>
              <a:t>0/0          ∞/∞</a:t>
            </a:r>
            <a:endParaRPr lang="en-US" sz="2200" dirty="0"/>
          </a:p>
        </p:txBody>
      </p:sp>
      <p:sp>
        <p:nvSpPr>
          <p:cNvPr id="15" name="Text 12"/>
          <p:cNvSpPr txBox="1"/>
          <p:nvPr/>
        </p:nvSpPr>
        <p:spPr>
          <a:xfrm>
            <a:off x="868680" y="4206240"/>
            <a:ext cx="4937760" cy="274320"/>
          </a:xfrm>
          <a:prstGeom prst="rect">
            <a:avLst/>
          </a:prstGeom>
          <a:noFill/>
          <a:ln/>
        </p:spPr>
        <p:txBody>
          <a:bodyPr wrap="square" lIns="0" tIns="0" rIns="0" bIns="0" rtlCol="0" anchor="ctr"/>
          <a:lstStyle/>
          <a:p>
            <a:pPr algn="ctr" indent="0" marL="0">
              <a:buNone/>
            </a:pPr>
            <a:r>
              <a:rPr lang="en-US" sz="1300" i="1" dirty="0">
                <a:solidFill>
                  <a:srgbClr val="6C8089"/>
                </a:solidFill>
                <a:latin typeface="Calibri" pitchFamily="34" charset="0"/>
                <a:ea typeface="Calibri" pitchFamily="34" charset="-122"/>
                <a:cs typeface="Calibri" pitchFamily="34" charset="-120"/>
              </a:rPr>
              <a:t>These two only.</a:t>
            </a:r>
            <a:endParaRPr lang="en-US" sz="1300" dirty="0"/>
          </a:p>
        </p:txBody>
      </p:sp>
      <p:sp>
        <p:nvSpPr>
          <p:cNvPr id="16" name="Shape 13"/>
          <p:cNvSpPr/>
          <p:nvPr/>
        </p:nvSpPr>
        <p:spPr>
          <a:xfrm>
            <a:off x="6172200" y="3246120"/>
            <a:ext cx="5349240" cy="1325880"/>
          </a:xfrm>
          <a:prstGeom prst="roundRect">
            <a:avLst>
              <a:gd name="adj" fmla="val 5517"/>
            </a:avLst>
          </a:prstGeom>
          <a:solidFill>
            <a:srgbClr val="DCEFF8"/>
          </a:solidFill>
          <a:ln w="12700">
            <a:solidFill>
              <a:srgbClr val="DCEFF8"/>
            </a:solidFill>
            <a:prstDash val="solid"/>
          </a:ln>
        </p:spPr>
      </p:sp>
      <p:sp>
        <p:nvSpPr>
          <p:cNvPr id="17" name="Text 14"/>
          <p:cNvSpPr txBox="1"/>
          <p:nvPr/>
        </p:nvSpPr>
        <p:spPr>
          <a:xfrm>
            <a:off x="6400800" y="3346704"/>
            <a:ext cx="4937760" cy="320040"/>
          </a:xfrm>
          <a:prstGeom prst="rect">
            <a:avLst/>
          </a:prstGeom>
          <a:noFill/>
          <a:ln/>
        </p:spPr>
        <p:txBody>
          <a:bodyPr wrap="square" lIns="0" tIns="0" rIns="0" bIns="0" rtlCol="0" anchor="ctr"/>
          <a:lstStyle/>
          <a:p>
            <a:pPr indent="0" marL="0">
              <a:buNone/>
            </a:pPr>
            <a:r>
              <a:rPr lang="en-US" sz="1600" b="1" dirty="0">
                <a:solidFill>
                  <a:srgbClr val="8A1538"/>
                </a:solidFill>
                <a:latin typeface="Cambria" pitchFamily="34" charset="0"/>
                <a:ea typeface="Cambria" pitchFamily="34" charset="-122"/>
                <a:cs typeface="Cambria" pitchFamily="34" charset="-120"/>
              </a:rPr>
              <a:t>Must be rewritten first</a:t>
            </a:r>
            <a:endParaRPr lang="en-US" sz="1600" dirty="0"/>
          </a:p>
        </p:txBody>
      </p:sp>
      <p:sp>
        <p:nvSpPr>
          <p:cNvPr id="18" name="Text 15"/>
          <p:cNvSpPr txBox="1"/>
          <p:nvPr/>
        </p:nvSpPr>
        <p:spPr>
          <a:xfrm>
            <a:off x="6400800" y="3703320"/>
            <a:ext cx="4937760" cy="502920"/>
          </a:xfrm>
          <a:prstGeom prst="rect">
            <a:avLst/>
          </a:prstGeom>
          <a:noFill/>
          <a:ln/>
        </p:spPr>
        <p:txBody>
          <a:bodyPr wrap="square" lIns="0" tIns="0" rIns="0" bIns="0" rtlCol="0" anchor="ctr"/>
          <a:lstStyle/>
          <a:p>
            <a:pPr algn="ctr" indent="0" marL="0">
              <a:buNone/>
            </a:pPr>
            <a:r>
              <a:rPr lang="en-US" sz="1700" b="1" dirty="0">
                <a:solidFill>
                  <a:srgbClr val="1E3A44"/>
                </a:solidFill>
                <a:latin typeface="Cambria" pitchFamily="34" charset="0"/>
                <a:ea typeface="Cambria" pitchFamily="34" charset="-122"/>
                <a:cs typeface="Cambria" pitchFamily="34" charset="-120"/>
              </a:rPr>
              <a:t>0 · ∞     ∞ − ∞     1</a:t>
            </a:r>
            <a:pPr algn="ctr" indent="0" marL="0">
              <a:buNone/>
            </a:pPr>
            <a:r>
              <a:rPr lang="en-US" sz="1700" b="1" baseline="30000" dirty="0">
                <a:solidFill>
                  <a:srgbClr val="1E3A44"/>
                </a:solidFill>
                <a:latin typeface="Cambria" pitchFamily="34" charset="0"/>
                <a:ea typeface="Cambria" pitchFamily="34" charset="-122"/>
                <a:cs typeface="Cambria" pitchFamily="34" charset="-120"/>
              </a:rPr>
              <a:t>∞</a:t>
            </a:r>
            <a:pPr algn="ctr" indent="0" marL="0">
              <a:buNone/>
            </a:pPr>
            <a:r>
              <a:rPr lang="en-US" sz="1700" b="1" dirty="0">
                <a:solidFill>
                  <a:srgbClr val="1E3A44"/>
                </a:solidFill>
                <a:latin typeface="Cambria" pitchFamily="34" charset="0"/>
                <a:ea typeface="Cambria" pitchFamily="34" charset="-122"/>
                <a:cs typeface="Cambria" pitchFamily="34" charset="-120"/>
              </a:rPr>
              <a:t>     0</a:t>
            </a:r>
            <a:pPr algn="ctr" indent="0" marL="0">
              <a:buNone/>
            </a:pPr>
            <a:r>
              <a:rPr lang="en-US" sz="1700" b="1" baseline="30000" dirty="0">
                <a:solidFill>
                  <a:srgbClr val="1E3A44"/>
                </a:solidFill>
                <a:latin typeface="Cambria" pitchFamily="34" charset="0"/>
                <a:ea typeface="Cambria" pitchFamily="34" charset="-122"/>
                <a:cs typeface="Cambria" pitchFamily="34" charset="-120"/>
              </a:rPr>
              <a:t>0</a:t>
            </a:r>
            <a:pPr algn="ctr" indent="0" marL="0">
              <a:buNone/>
            </a:pPr>
            <a:r>
              <a:rPr lang="en-US" sz="1700" b="1" dirty="0">
                <a:solidFill>
                  <a:srgbClr val="1E3A44"/>
                </a:solidFill>
                <a:latin typeface="Cambria" pitchFamily="34" charset="0"/>
                <a:ea typeface="Cambria" pitchFamily="34" charset="-122"/>
                <a:cs typeface="Cambria" pitchFamily="34" charset="-120"/>
              </a:rPr>
              <a:t>     ∞</a:t>
            </a:r>
            <a:pPr algn="ctr" indent="0" marL="0">
              <a:buNone/>
            </a:pPr>
            <a:r>
              <a:rPr lang="en-US" sz="1700" b="1" baseline="30000" dirty="0">
                <a:solidFill>
                  <a:srgbClr val="1E3A44"/>
                </a:solidFill>
                <a:latin typeface="Cambria" pitchFamily="34" charset="0"/>
                <a:ea typeface="Cambria" pitchFamily="34" charset="-122"/>
                <a:cs typeface="Cambria" pitchFamily="34" charset="-120"/>
              </a:rPr>
              <a:t>0</a:t>
            </a:r>
            <a:endParaRPr lang="en-US" sz="1700" dirty="0"/>
          </a:p>
        </p:txBody>
      </p:sp>
      <p:sp>
        <p:nvSpPr>
          <p:cNvPr id="19" name="Text 16"/>
          <p:cNvSpPr txBox="1"/>
          <p:nvPr/>
        </p:nvSpPr>
        <p:spPr>
          <a:xfrm>
            <a:off x="6400800" y="4206240"/>
            <a:ext cx="4937760" cy="274320"/>
          </a:xfrm>
          <a:prstGeom prst="rect">
            <a:avLst/>
          </a:prstGeom>
          <a:noFill/>
          <a:ln/>
        </p:spPr>
        <p:txBody>
          <a:bodyPr wrap="square" lIns="0" tIns="0" rIns="0" bIns="0" rtlCol="0" anchor="ctr"/>
          <a:lstStyle/>
          <a:p>
            <a:pPr algn="ctr" indent="0" marL="0">
              <a:buNone/>
            </a:pPr>
            <a:r>
              <a:rPr lang="en-US" sz="1300" i="1" dirty="0">
                <a:solidFill>
                  <a:srgbClr val="6C8089"/>
                </a:solidFill>
                <a:latin typeface="Calibri" pitchFamily="34" charset="0"/>
                <a:ea typeface="Calibri" pitchFamily="34" charset="-122"/>
                <a:cs typeface="Calibri" pitchFamily="34" charset="-120"/>
              </a:rPr>
              <a:t>The second half of the lecture.</a:t>
            </a:r>
            <a:endParaRPr lang="en-US" sz="1300" dirty="0"/>
          </a:p>
        </p:txBody>
      </p:sp>
      <p:sp>
        <p:nvSpPr>
          <p:cNvPr id="20" name="Shape 17"/>
          <p:cNvSpPr/>
          <p:nvPr/>
        </p:nvSpPr>
        <p:spPr>
          <a:xfrm>
            <a:off x="640080" y="4754880"/>
            <a:ext cx="10881360" cy="1005840"/>
          </a:xfrm>
          <a:prstGeom prst="roundRect">
            <a:avLst>
              <a:gd name="adj" fmla="val 7273"/>
            </a:avLst>
          </a:prstGeom>
          <a:solidFill>
            <a:srgbClr val="DCEFF8"/>
          </a:solidFill>
          <a:ln w="12700">
            <a:solidFill>
              <a:srgbClr val="DCEFF8"/>
            </a:solidFill>
            <a:prstDash val="solid"/>
          </a:ln>
        </p:spPr>
      </p:sp>
      <p:sp>
        <p:nvSpPr>
          <p:cNvPr id="21" name="Text 18"/>
          <p:cNvSpPr txBox="1"/>
          <p:nvPr/>
        </p:nvSpPr>
        <p:spPr>
          <a:xfrm>
            <a:off x="960120" y="4846320"/>
            <a:ext cx="10241280" cy="274320"/>
          </a:xfrm>
          <a:prstGeom prst="rect">
            <a:avLst/>
          </a:prstGeom>
          <a:noFill/>
          <a:ln/>
        </p:spPr>
        <p:txBody>
          <a:bodyPr wrap="square" lIns="0" tIns="0" rIns="0" bIns="0" rtlCol="0" anchor="ctr"/>
          <a:lstStyle/>
          <a:p>
            <a:pPr indent="0" marL="0">
              <a:buNone/>
            </a:pPr>
            <a:r>
              <a:rPr lang="en-US" sz="1500" b="1" dirty="0">
                <a:solidFill>
                  <a:srgbClr val="0F7C9E"/>
                </a:solidFill>
                <a:latin typeface="Cambria" pitchFamily="34" charset="0"/>
                <a:ea typeface="Cambria" pitchFamily="34" charset="-122"/>
                <a:cs typeface="Cambria" pitchFamily="34" charset="-120"/>
              </a:rPr>
              <a:t>A word of advice</a:t>
            </a:r>
            <a:endParaRPr lang="en-US" sz="1500" dirty="0"/>
          </a:p>
        </p:txBody>
      </p:sp>
      <p:sp>
        <p:nvSpPr>
          <p:cNvPr id="22" name="Text 19"/>
          <p:cNvSpPr txBox="1"/>
          <p:nvPr/>
        </p:nvSpPr>
        <p:spPr>
          <a:xfrm>
            <a:off x="960120" y="5138928"/>
            <a:ext cx="10241280" cy="548640"/>
          </a:xfrm>
          <a:prstGeom prst="rect">
            <a:avLst/>
          </a:prstGeom>
          <a:noFill/>
          <a:ln/>
        </p:spPr>
        <p:txBody>
          <a:bodyPr wrap="square" lIns="0" tIns="0" rIns="0" bIns="0" rtlCol="0" anchor="ctr"/>
          <a:lstStyle/>
          <a:p>
            <a:pPr indent="0" marL="0">
              <a:buNone/>
            </a:pPr>
            <a:r>
              <a:rPr lang="en-US" sz="1350" dirty="0">
                <a:solidFill>
                  <a:srgbClr val="1E3A44"/>
                </a:solidFill>
                <a:latin typeface="Calibri" pitchFamily="34" charset="0"/>
                <a:ea typeface="Calibri" pitchFamily="34" charset="-122"/>
                <a:cs typeface="Calibri" pitchFamily="34" charset="-120"/>
              </a:rPr>
              <a:t>With ∞/∞, look for a shortcut before differentiating. For a ratio of polynomials the degrees already give you the answer. L'Hôpital always works, but it is not always the fastest road — and in an exam, speed is marks.</a:t>
            </a:r>
            <a:endParaRPr lang="en-US" sz="13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Shape 0"/>
          <p:cNvSpPr/>
          <p:nvPr/>
        </p:nvSpPr>
        <p:spPr>
          <a:xfrm>
            <a:off x="502920" y="384048"/>
            <a:ext cx="475488" cy="475488"/>
          </a:xfrm>
          <a:prstGeom prst="ellipse">
            <a:avLst/>
          </a:prstGeom>
          <a:solidFill>
            <a:srgbClr val="9B1B3C"/>
          </a:solidFill>
          <a:ln/>
        </p:spPr>
      </p:sp>
      <p:sp>
        <p:nvSpPr>
          <p:cNvPr id="4"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5"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Example 3 — the ∞/∞ form</a:t>
            </a:r>
            <a:endParaRPr lang="en-US" sz="2900" dirty="0"/>
          </a:p>
        </p:txBody>
      </p:sp>
      <p:sp>
        <p:nvSpPr>
          <p:cNvPr id="6"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7"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Simplify after differentiating, before you substitute again</a:t>
            </a:r>
            <a:endParaRPr lang="en-US" sz="1300" dirty="0"/>
          </a:p>
        </p:txBody>
      </p:sp>
      <p:sp>
        <p:nvSpPr>
          <p:cNvPr id="8" name="Shape 5"/>
          <p:cNvSpPr/>
          <p:nvPr/>
        </p:nvSpPr>
        <p:spPr>
          <a:xfrm>
            <a:off x="640080" y="1417320"/>
            <a:ext cx="10881360" cy="1417320"/>
          </a:xfrm>
          <a:prstGeom prst="roundRect">
            <a:avLst>
              <a:gd name="adj" fmla="val 5161"/>
            </a:avLst>
          </a:prstGeom>
          <a:solidFill>
            <a:srgbClr val="DCEFF8"/>
          </a:solidFill>
          <a:ln w="12700">
            <a:solidFill>
              <a:srgbClr val="DCEFF8"/>
            </a:solidFill>
            <a:prstDash val="solid"/>
          </a:ln>
        </p:spPr>
      </p:sp>
      <p:sp>
        <p:nvSpPr>
          <p:cNvPr id="9" name="Text 6"/>
          <p:cNvSpPr txBox="1"/>
          <p:nvPr/>
        </p:nvSpPr>
        <p:spPr>
          <a:xfrm>
            <a:off x="868680" y="1417320"/>
            <a:ext cx="548640" cy="1417320"/>
          </a:xfrm>
          <a:prstGeom prst="rect">
            <a:avLst/>
          </a:prstGeom>
          <a:noFill/>
          <a:ln/>
        </p:spPr>
        <p:txBody>
          <a:bodyPr wrap="square" lIns="0" tIns="0" rIns="0" bIns="0" rtlCol="0" anchor="ctr"/>
          <a:lstStyle/>
          <a:p>
            <a:pPr indent="0" marL="0">
              <a:buNone/>
            </a:pPr>
            <a:r>
              <a:rPr lang="en-US" sz="1700" b="1" dirty="0">
                <a:solidFill>
                  <a:srgbClr val="0F7C9E"/>
                </a:solidFill>
                <a:latin typeface="Cambria" pitchFamily="34" charset="0"/>
                <a:ea typeface="Cambria" pitchFamily="34" charset="-122"/>
                <a:cs typeface="Cambria" pitchFamily="34" charset="-120"/>
              </a:rPr>
              <a:t>(a)</a:t>
            </a:r>
            <a:endParaRPr lang="en-US" sz="1700" dirty="0"/>
          </a:p>
        </p:txBody>
      </p:sp>
      <p:sp>
        <p:nvSpPr>
          <p:cNvPr id="10" name="Text 7"/>
          <p:cNvSpPr txBox="1"/>
          <p:nvPr/>
        </p:nvSpPr>
        <p:spPr>
          <a:xfrm>
            <a:off x="1417320" y="1536192"/>
            <a:ext cx="3657600" cy="457200"/>
          </a:xfrm>
          <a:prstGeom prst="rect">
            <a:avLst/>
          </a:prstGeom>
          <a:noFill/>
          <a:ln/>
        </p:spPr>
        <p:txBody>
          <a:bodyPr wrap="square" lIns="0" tIns="0" rIns="0" bIns="0" rtlCol="0" anchor="ctr"/>
          <a:lstStyle/>
          <a:p>
            <a:pPr indent="0" marL="0">
              <a:buNone/>
            </a:pPr>
            <a:r>
              <a:rPr lang="en-US" sz="1600" dirty="0">
                <a:solidFill>
                  <a:srgbClr val="1E3A44"/>
                </a:solidFill>
                <a:latin typeface="Cambria" pitchFamily="34" charset="0"/>
                <a:ea typeface="Cambria" pitchFamily="34" charset="-122"/>
                <a:cs typeface="Cambria" pitchFamily="34" charset="-120"/>
              </a:rPr>
              <a:t>lim</a:t>
            </a:r>
            <a:pPr indent="0" marL="0">
              <a:buNone/>
            </a:pPr>
            <a:r>
              <a:rPr lang="en-US" sz="1600" baseline="-40000" dirty="0">
                <a:solidFill>
                  <a:srgbClr val="1E3A44"/>
                </a:solidFill>
                <a:latin typeface="Cambria" pitchFamily="34" charset="0"/>
                <a:ea typeface="Cambria" pitchFamily="34" charset="-122"/>
                <a:cs typeface="Cambria" pitchFamily="34" charset="-120"/>
              </a:rPr>
              <a:t>x→(π/2)⁻</a:t>
            </a:r>
            <a:pPr indent="0" marL="0">
              <a:buNone/>
            </a:pPr>
            <a:r>
              <a:rPr lang="en-US" sz="1600" dirty="0">
                <a:solidFill>
                  <a:srgbClr val="1E3A44"/>
                </a:solidFill>
                <a:latin typeface="Cambria" pitchFamily="34" charset="0"/>
                <a:ea typeface="Cambria" pitchFamily="34" charset="-122"/>
                <a:cs typeface="Cambria" pitchFamily="34" charset="-120"/>
              </a:rPr>
              <a:t>  sec x/(1 + tan x)</a:t>
            </a:r>
            <a:endParaRPr lang="en-US" sz="1600" dirty="0"/>
          </a:p>
        </p:txBody>
      </p:sp>
      <p:sp>
        <p:nvSpPr>
          <p:cNvPr id="11" name="Text 8"/>
          <p:cNvSpPr txBox="1"/>
          <p:nvPr/>
        </p:nvSpPr>
        <p:spPr>
          <a:xfrm>
            <a:off x="1417320" y="2011680"/>
            <a:ext cx="3657600" cy="320040"/>
          </a:xfrm>
          <a:prstGeom prst="rect">
            <a:avLst/>
          </a:prstGeom>
          <a:noFill/>
          <a:ln/>
        </p:spPr>
        <p:txBody>
          <a:bodyPr wrap="square" lIns="0" tIns="0" rIns="0" bIns="0" rtlCol="0" anchor="ctr"/>
          <a:lstStyle/>
          <a:p>
            <a:pPr indent="0" marL="0">
              <a:buNone/>
            </a:pPr>
            <a:r>
              <a:rPr lang="en-US" sz="1250" i="1" dirty="0">
                <a:solidFill>
                  <a:srgbClr val="E03A5F"/>
                </a:solidFill>
                <a:latin typeface="Calibri" pitchFamily="34" charset="0"/>
                <a:ea typeface="Calibri" pitchFamily="34" charset="-122"/>
                <a:cs typeface="Calibri" pitchFamily="34" charset="-120"/>
              </a:rPr>
              <a:t>∞/∞</a:t>
            </a:r>
            <a:endParaRPr lang="en-US" sz="1250" dirty="0"/>
          </a:p>
        </p:txBody>
      </p:sp>
      <p:sp>
        <p:nvSpPr>
          <p:cNvPr id="12" name="Text 9"/>
          <p:cNvSpPr txBox="1"/>
          <p:nvPr/>
        </p:nvSpPr>
        <p:spPr>
          <a:xfrm>
            <a:off x="5212080" y="1417320"/>
            <a:ext cx="6217920" cy="1417320"/>
          </a:xfrm>
          <a:prstGeom prst="rect">
            <a:avLst/>
          </a:prstGeom>
          <a:noFill/>
          <a:ln/>
        </p:spPr>
        <p:txBody>
          <a:bodyPr wrap="square" lIns="0" tIns="0" rIns="0" bIns="0" rtlCol="0" anchor="ctr"/>
          <a:lstStyle/>
          <a:p>
            <a:pPr indent="0" marL="0">
              <a:buNone/>
            </a:pPr>
            <a:r>
              <a:rPr lang="en-US" sz="1550" dirty="0">
                <a:solidFill>
                  <a:srgbClr val="1E3A44"/>
                </a:solidFill>
                <a:latin typeface="Cambria" pitchFamily="34" charset="0"/>
                <a:ea typeface="Cambria" pitchFamily="34" charset="-122"/>
                <a:cs typeface="Cambria" pitchFamily="34" charset="-120"/>
              </a:rPr>
              <a:t>=  lim  (sec x tan x)/(sec</a:t>
            </a:r>
            <a:pPr indent="0" marL="0">
              <a:buNone/>
            </a:pPr>
            <a:r>
              <a:rPr lang="en-US" sz="1550" baseline="30000" dirty="0">
                <a:solidFill>
                  <a:srgbClr val="1E3A44"/>
                </a:solidFill>
                <a:latin typeface="Cambria" pitchFamily="34" charset="0"/>
                <a:ea typeface="Cambria" pitchFamily="34" charset="-122"/>
                <a:cs typeface="Cambria" pitchFamily="34" charset="-120"/>
              </a:rPr>
              <a:t>2</a:t>
            </a:r>
            <a:pPr indent="0" marL="0">
              <a:buNone/>
            </a:pPr>
            <a:r>
              <a:rPr lang="en-US" sz="1550" dirty="0">
                <a:solidFill>
                  <a:srgbClr val="1E3A44"/>
                </a:solidFill>
                <a:latin typeface="Cambria" pitchFamily="34" charset="0"/>
                <a:ea typeface="Cambria" pitchFamily="34" charset="-122"/>
                <a:cs typeface="Cambria" pitchFamily="34" charset="-120"/>
              </a:rPr>
              <a:t> x)  =  lim  tan x/sec x  =  lim  sin x  =  1</a:t>
            </a:r>
            <a:endParaRPr lang="en-US" sz="1550" dirty="0"/>
          </a:p>
        </p:txBody>
      </p:sp>
      <p:sp>
        <p:nvSpPr>
          <p:cNvPr id="13" name="Text 10"/>
          <p:cNvSpPr txBox="1"/>
          <p:nvPr/>
        </p:nvSpPr>
        <p:spPr>
          <a:xfrm>
            <a:off x="5212080" y="2395728"/>
            <a:ext cx="6217920" cy="27432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cancel one sec x before substituting, or the form returns</a:t>
            </a:r>
            <a:endParaRPr lang="en-US" sz="1250" dirty="0"/>
          </a:p>
        </p:txBody>
      </p:sp>
      <p:sp>
        <p:nvSpPr>
          <p:cNvPr id="14" name="Shape 11"/>
          <p:cNvSpPr/>
          <p:nvPr/>
        </p:nvSpPr>
        <p:spPr>
          <a:xfrm>
            <a:off x="640080" y="2971800"/>
            <a:ext cx="10881360" cy="1280160"/>
          </a:xfrm>
          <a:prstGeom prst="roundRect">
            <a:avLst>
              <a:gd name="adj" fmla="val 5714"/>
            </a:avLst>
          </a:prstGeom>
          <a:solidFill>
            <a:srgbClr val="EDF6FB"/>
          </a:solidFill>
          <a:ln w="12700">
            <a:solidFill>
              <a:srgbClr val="EDF6FB"/>
            </a:solidFill>
            <a:prstDash val="solid"/>
          </a:ln>
        </p:spPr>
      </p:sp>
      <p:sp>
        <p:nvSpPr>
          <p:cNvPr id="15" name="Text 12"/>
          <p:cNvSpPr txBox="1"/>
          <p:nvPr/>
        </p:nvSpPr>
        <p:spPr>
          <a:xfrm>
            <a:off x="868680" y="2971800"/>
            <a:ext cx="548640" cy="1280160"/>
          </a:xfrm>
          <a:prstGeom prst="rect">
            <a:avLst/>
          </a:prstGeom>
          <a:noFill/>
          <a:ln/>
        </p:spPr>
        <p:txBody>
          <a:bodyPr wrap="square" lIns="0" tIns="0" rIns="0" bIns="0" rtlCol="0" anchor="ctr"/>
          <a:lstStyle/>
          <a:p>
            <a:pPr indent="0" marL="0">
              <a:buNone/>
            </a:pPr>
            <a:r>
              <a:rPr lang="en-US" sz="1700" b="1" dirty="0">
                <a:solidFill>
                  <a:srgbClr val="0F7C9E"/>
                </a:solidFill>
                <a:latin typeface="Cambria" pitchFamily="34" charset="0"/>
                <a:ea typeface="Cambria" pitchFamily="34" charset="-122"/>
                <a:cs typeface="Cambria" pitchFamily="34" charset="-120"/>
              </a:rPr>
              <a:t>(b)</a:t>
            </a:r>
            <a:endParaRPr lang="en-US" sz="1700" dirty="0"/>
          </a:p>
        </p:txBody>
      </p:sp>
      <p:sp>
        <p:nvSpPr>
          <p:cNvPr id="16" name="Text 13"/>
          <p:cNvSpPr txBox="1"/>
          <p:nvPr/>
        </p:nvSpPr>
        <p:spPr>
          <a:xfrm>
            <a:off x="1417320" y="3090672"/>
            <a:ext cx="3657600" cy="457200"/>
          </a:xfrm>
          <a:prstGeom prst="rect">
            <a:avLst/>
          </a:prstGeom>
          <a:noFill/>
          <a:ln/>
        </p:spPr>
        <p:txBody>
          <a:bodyPr wrap="square" lIns="0" tIns="0" rIns="0" bIns="0" rtlCol="0" anchor="ctr"/>
          <a:lstStyle/>
          <a:p>
            <a:pPr indent="0" marL="0">
              <a:buNone/>
            </a:pPr>
            <a:r>
              <a:rPr lang="en-US" sz="1600" dirty="0">
                <a:solidFill>
                  <a:srgbClr val="1E3A44"/>
                </a:solidFill>
                <a:latin typeface="Cambria" pitchFamily="34" charset="0"/>
                <a:ea typeface="Cambria" pitchFamily="34" charset="-122"/>
                <a:cs typeface="Cambria" pitchFamily="34" charset="-120"/>
              </a:rPr>
              <a:t>lim</a:t>
            </a:r>
            <a:pPr indent="0" marL="0">
              <a:buNone/>
            </a:pPr>
            <a:r>
              <a:rPr lang="en-US" sz="1600" baseline="-40000" dirty="0">
                <a:solidFill>
                  <a:srgbClr val="1E3A44"/>
                </a:solidFill>
                <a:latin typeface="Cambria" pitchFamily="34" charset="0"/>
                <a:ea typeface="Cambria" pitchFamily="34" charset="-122"/>
                <a:cs typeface="Cambria" pitchFamily="34" charset="-120"/>
              </a:rPr>
              <a:t>x→∞</a:t>
            </a:r>
            <a:pPr indent="0" marL="0">
              <a:buNone/>
            </a:pPr>
            <a:r>
              <a:rPr lang="en-US" sz="1600" dirty="0">
                <a:solidFill>
                  <a:srgbClr val="1E3A44"/>
                </a:solidFill>
                <a:latin typeface="Cambria" pitchFamily="34" charset="0"/>
                <a:ea typeface="Cambria" pitchFamily="34" charset="-122"/>
                <a:cs typeface="Cambria" pitchFamily="34" charset="-120"/>
              </a:rPr>
              <a:t>  ln x/(2√x)</a:t>
            </a:r>
            <a:endParaRPr lang="en-US" sz="1600" dirty="0"/>
          </a:p>
        </p:txBody>
      </p:sp>
      <p:sp>
        <p:nvSpPr>
          <p:cNvPr id="17" name="Text 14"/>
          <p:cNvSpPr txBox="1"/>
          <p:nvPr/>
        </p:nvSpPr>
        <p:spPr>
          <a:xfrm>
            <a:off x="1417320" y="3566160"/>
            <a:ext cx="3657600" cy="320040"/>
          </a:xfrm>
          <a:prstGeom prst="rect">
            <a:avLst/>
          </a:prstGeom>
          <a:noFill/>
          <a:ln/>
        </p:spPr>
        <p:txBody>
          <a:bodyPr wrap="square" lIns="0" tIns="0" rIns="0" bIns="0" rtlCol="0" anchor="ctr"/>
          <a:lstStyle/>
          <a:p>
            <a:pPr indent="0" marL="0">
              <a:buNone/>
            </a:pPr>
            <a:r>
              <a:rPr lang="en-US" sz="1250" i="1" dirty="0">
                <a:solidFill>
                  <a:srgbClr val="E03A5F"/>
                </a:solidFill>
                <a:latin typeface="Calibri" pitchFamily="34" charset="0"/>
                <a:ea typeface="Calibri" pitchFamily="34" charset="-122"/>
                <a:cs typeface="Calibri" pitchFamily="34" charset="-120"/>
              </a:rPr>
              <a:t>∞/∞</a:t>
            </a:r>
            <a:endParaRPr lang="en-US" sz="1250" dirty="0"/>
          </a:p>
        </p:txBody>
      </p:sp>
      <p:sp>
        <p:nvSpPr>
          <p:cNvPr id="18" name="Text 15"/>
          <p:cNvSpPr txBox="1"/>
          <p:nvPr/>
        </p:nvSpPr>
        <p:spPr>
          <a:xfrm>
            <a:off x="5212080" y="2971800"/>
            <a:ext cx="6217920" cy="1280160"/>
          </a:xfrm>
          <a:prstGeom prst="rect">
            <a:avLst/>
          </a:prstGeom>
          <a:noFill/>
          <a:ln/>
        </p:spPr>
        <p:txBody>
          <a:bodyPr wrap="square" lIns="0" tIns="0" rIns="0" bIns="0" rtlCol="0" anchor="ctr"/>
          <a:lstStyle/>
          <a:p>
            <a:pPr indent="0" marL="0">
              <a:buNone/>
            </a:pPr>
            <a:r>
              <a:rPr lang="en-US" sz="1550" dirty="0">
                <a:solidFill>
                  <a:srgbClr val="1E3A44"/>
                </a:solidFill>
                <a:latin typeface="Cambria" pitchFamily="34" charset="0"/>
                <a:ea typeface="Cambria" pitchFamily="34" charset="-122"/>
                <a:cs typeface="Cambria" pitchFamily="34" charset="-120"/>
              </a:rPr>
              <a:t>=  lim  (1/x)/(1/√x)  =  lim  1/√x  =  0</a:t>
            </a:r>
            <a:endParaRPr lang="en-US" sz="1550" dirty="0"/>
          </a:p>
        </p:txBody>
      </p:sp>
      <p:sp>
        <p:nvSpPr>
          <p:cNvPr id="19" name="Shape 16"/>
          <p:cNvSpPr/>
          <p:nvPr/>
        </p:nvSpPr>
        <p:spPr>
          <a:xfrm>
            <a:off x="640080" y="4389120"/>
            <a:ext cx="10881360" cy="1280160"/>
          </a:xfrm>
          <a:prstGeom prst="roundRect">
            <a:avLst>
              <a:gd name="adj" fmla="val 5714"/>
            </a:avLst>
          </a:prstGeom>
          <a:solidFill>
            <a:srgbClr val="DCEFF8"/>
          </a:solidFill>
          <a:ln w="12700">
            <a:solidFill>
              <a:srgbClr val="DCEFF8"/>
            </a:solidFill>
            <a:prstDash val="solid"/>
          </a:ln>
        </p:spPr>
      </p:sp>
      <p:sp>
        <p:nvSpPr>
          <p:cNvPr id="20" name="Text 17"/>
          <p:cNvSpPr txBox="1"/>
          <p:nvPr/>
        </p:nvSpPr>
        <p:spPr>
          <a:xfrm>
            <a:off x="868680" y="4389120"/>
            <a:ext cx="548640" cy="1280160"/>
          </a:xfrm>
          <a:prstGeom prst="rect">
            <a:avLst/>
          </a:prstGeom>
          <a:noFill/>
          <a:ln/>
        </p:spPr>
        <p:txBody>
          <a:bodyPr wrap="square" lIns="0" tIns="0" rIns="0" bIns="0" rtlCol="0" anchor="ctr"/>
          <a:lstStyle/>
          <a:p>
            <a:pPr indent="0" marL="0">
              <a:buNone/>
            </a:pPr>
            <a:r>
              <a:rPr lang="en-US" sz="1700" b="1" dirty="0">
                <a:solidFill>
                  <a:srgbClr val="0F7C9E"/>
                </a:solidFill>
                <a:latin typeface="Cambria" pitchFamily="34" charset="0"/>
                <a:ea typeface="Cambria" pitchFamily="34" charset="-122"/>
                <a:cs typeface="Cambria" pitchFamily="34" charset="-120"/>
              </a:rPr>
              <a:t>(c)</a:t>
            </a:r>
            <a:endParaRPr lang="en-US" sz="1700" dirty="0"/>
          </a:p>
        </p:txBody>
      </p:sp>
      <p:sp>
        <p:nvSpPr>
          <p:cNvPr id="21" name="Text 18"/>
          <p:cNvSpPr txBox="1"/>
          <p:nvPr/>
        </p:nvSpPr>
        <p:spPr>
          <a:xfrm>
            <a:off x="1417320" y="4507992"/>
            <a:ext cx="3657600" cy="457200"/>
          </a:xfrm>
          <a:prstGeom prst="rect">
            <a:avLst/>
          </a:prstGeom>
          <a:noFill/>
          <a:ln/>
        </p:spPr>
        <p:txBody>
          <a:bodyPr wrap="square" lIns="0" tIns="0" rIns="0" bIns="0" rtlCol="0" anchor="ctr"/>
          <a:lstStyle/>
          <a:p>
            <a:pPr indent="0" marL="0">
              <a:buNone/>
            </a:pPr>
            <a:r>
              <a:rPr lang="en-US" sz="1600" dirty="0">
                <a:solidFill>
                  <a:srgbClr val="1E3A44"/>
                </a:solidFill>
                <a:latin typeface="Cambria" pitchFamily="34" charset="0"/>
                <a:ea typeface="Cambria" pitchFamily="34" charset="-122"/>
                <a:cs typeface="Cambria" pitchFamily="34" charset="-120"/>
              </a:rPr>
              <a:t>lim</a:t>
            </a:r>
            <a:pPr indent="0" marL="0">
              <a:buNone/>
            </a:pPr>
            <a:r>
              <a:rPr lang="en-US" sz="1600" baseline="-40000" dirty="0">
                <a:solidFill>
                  <a:srgbClr val="1E3A44"/>
                </a:solidFill>
                <a:latin typeface="Cambria" pitchFamily="34" charset="0"/>
                <a:ea typeface="Cambria" pitchFamily="34" charset="-122"/>
                <a:cs typeface="Cambria" pitchFamily="34" charset="-120"/>
              </a:rPr>
              <a:t>x→∞</a:t>
            </a:r>
            <a:pPr indent="0" marL="0">
              <a:buNone/>
            </a:pPr>
            <a:r>
              <a:rPr lang="en-US" sz="1600" dirty="0">
                <a:solidFill>
                  <a:srgbClr val="1E3A44"/>
                </a:solidFill>
                <a:latin typeface="Cambria" pitchFamily="34" charset="0"/>
                <a:ea typeface="Cambria" pitchFamily="34" charset="-122"/>
                <a:cs typeface="Cambria" pitchFamily="34" charset="-120"/>
              </a:rPr>
              <a:t>  e</a:t>
            </a:r>
            <a:pPr indent="0" marL="0">
              <a:buNone/>
            </a:pPr>
            <a:r>
              <a:rPr lang="en-US" sz="1600" baseline="30000" dirty="0">
                <a:solidFill>
                  <a:srgbClr val="1E3A44"/>
                </a:solidFill>
                <a:latin typeface="Cambria" pitchFamily="34" charset="0"/>
                <a:ea typeface="Cambria" pitchFamily="34" charset="-122"/>
                <a:cs typeface="Cambria" pitchFamily="34" charset="-120"/>
              </a:rPr>
              <a:t>x</a:t>
            </a:r>
            <a:pPr indent="0" marL="0">
              <a:buNone/>
            </a:pPr>
            <a:r>
              <a:rPr lang="en-US" sz="1600" dirty="0">
                <a:solidFill>
                  <a:srgbClr val="1E3A44"/>
                </a:solidFill>
                <a:latin typeface="Cambria" pitchFamily="34" charset="0"/>
                <a:ea typeface="Cambria" pitchFamily="34" charset="-122"/>
                <a:cs typeface="Cambria" pitchFamily="34" charset="-120"/>
              </a:rPr>
              <a:t>/x</a:t>
            </a:r>
            <a:pPr indent="0" marL="0">
              <a:buNone/>
            </a:pPr>
            <a:r>
              <a:rPr lang="en-US" sz="1600" baseline="30000" dirty="0">
                <a:solidFill>
                  <a:srgbClr val="1E3A44"/>
                </a:solidFill>
                <a:latin typeface="Cambria" pitchFamily="34" charset="0"/>
                <a:ea typeface="Cambria" pitchFamily="34" charset="-122"/>
                <a:cs typeface="Cambria" pitchFamily="34" charset="-120"/>
              </a:rPr>
              <a:t>2</a:t>
            </a:r>
            <a:endParaRPr lang="en-US" sz="1600" dirty="0"/>
          </a:p>
        </p:txBody>
      </p:sp>
      <p:sp>
        <p:nvSpPr>
          <p:cNvPr id="22" name="Text 19"/>
          <p:cNvSpPr txBox="1"/>
          <p:nvPr/>
        </p:nvSpPr>
        <p:spPr>
          <a:xfrm>
            <a:off x="1417320" y="4983480"/>
            <a:ext cx="3657600" cy="320040"/>
          </a:xfrm>
          <a:prstGeom prst="rect">
            <a:avLst/>
          </a:prstGeom>
          <a:noFill/>
          <a:ln/>
        </p:spPr>
        <p:txBody>
          <a:bodyPr wrap="square" lIns="0" tIns="0" rIns="0" bIns="0" rtlCol="0" anchor="ctr"/>
          <a:lstStyle/>
          <a:p>
            <a:pPr indent="0" marL="0">
              <a:buNone/>
            </a:pPr>
            <a:r>
              <a:rPr lang="en-US" sz="1250" i="1" dirty="0">
                <a:solidFill>
                  <a:srgbClr val="E03A5F"/>
                </a:solidFill>
                <a:latin typeface="Calibri" pitchFamily="34" charset="0"/>
                <a:ea typeface="Calibri" pitchFamily="34" charset="-122"/>
                <a:cs typeface="Calibri" pitchFamily="34" charset="-120"/>
              </a:rPr>
              <a:t>∞/∞</a:t>
            </a:r>
            <a:endParaRPr lang="en-US" sz="1250" dirty="0"/>
          </a:p>
        </p:txBody>
      </p:sp>
      <p:sp>
        <p:nvSpPr>
          <p:cNvPr id="23" name="Text 20"/>
          <p:cNvSpPr txBox="1"/>
          <p:nvPr/>
        </p:nvSpPr>
        <p:spPr>
          <a:xfrm>
            <a:off x="5212080" y="4389120"/>
            <a:ext cx="6217920" cy="1280160"/>
          </a:xfrm>
          <a:prstGeom prst="rect">
            <a:avLst/>
          </a:prstGeom>
          <a:noFill/>
          <a:ln/>
        </p:spPr>
        <p:txBody>
          <a:bodyPr wrap="square" lIns="0" tIns="0" rIns="0" bIns="0" rtlCol="0" anchor="ctr"/>
          <a:lstStyle/>
          <a:p>
            <a:pPr indent="0" marL="0">
              <a:buNone/>
            </a:pPr>
            <a:r>
              <a:rPr lang="en-US" sz="1550" dirty="0">
                <a:solidFill>
                  <a:srgbClr val="1E3A44"/>
                </a:solidFill>
                <a:latin typeface="Cambria" pitchFamily="34" charset="0"/>
                <a:ea typeface="Cambria" pitchFamily="34" charset="-122"/>
                <a:cs typeface="Cambria" pitchFamily="34" charset="-120"/>
              </a:rPr>
              <a:t>=  lim  e</a:t>
            </a:r>
            <a:pPr indent="0" marL="0">
              <a:buNone/>
            </a:pPr>
            <a:r>
              <a:rPr lang="en-US" sz="1550" baseline="30000" dirty="0">
                <a:solidFill>
                  <a:srgbClr val="1E3A44"/>
                </a:solidFill>
                <a:latin typeface="Cambria" pitchFamily="34" charset="0"/>
                <a:ea typeface="Cambria" pitchFamily="34" charset="-122"/>
                <a:cs typeface="Cambria" pitchFamily="34" charset="-120"/>
              </a:rPr>
              <a:t>x</a:t>
            </a:r>
            <a:pPr indent="0" marL="0">
              <a:buNone/>
            </a:pPr>
            <a:r>
              <a:rPr lang="en-US" sz="1550" dirty="0">
                <a:solidFill>
                  <a:srgbClr val="1E3A44"/>
                </a:solidFill>
                <a:latin typeface="Cambria" pitchFamily="34" charset="0"/>
                <a:ea typeface="Cambria" pitchFamily="34" charset="-122"/>
                <a:cs typeface="Cambria" pitchFamily="34" charset="-120"/>
              </a:rPr>
              <a:t>/(2x)  =  lim  e</a:t>
            </a:r>
            <a:pPr indent="0" marL="0">
              <a:buNone/>
            </a:pPr>
            <a:r>
              <a:rPr lang="en-US" sz="1550" baseline="30000" dirty="0">
                <a:solidFill>
                  <a:srgbClr val="1E3A44"/>
                </a:solidFill>
                <a:latin typeface="Cambria" pitchFamily="34" charset="0"/>
                <a:ea typeface="Cambria" pitchFamily="34" charset="-122"/>
                <a:cs typeface="Cambria" pitchFamily="34" charset="-120"/>
              </a:rPr>
              <a:t>x</a:t>
            </a:r>
            <a:pPr indent="0" marL="0">
              <a:buNone/>
            </a:pPr>
            <a:r>
              <a:rPr lang="en-US" sz="1550" dirty="0">
                <a:solidFill>
                  <a:srgbClr val="1E3A44"/>
                </a:solidFill>
                <a:latin typeface="Cambria" pitchFamily="34" charset="0"/>
                <a:ea typeface="Cambria" pitchFamily="34" charset="-122"/>
                <a:cs typeface="Cambria" pitchFamily="34" charset="-120"/>
              </a:rPr>
              <a:t>/2  =  ∞</a:t>
            </a:r>
            <a:endParaRPr lang="en-US" sz="1550" dirty="0"/>
          </a:p>
        </p:txBody>
      </p:sp>
      <p:sp>
        <p:nvSpPr>
          <p:cNvPr id="24" name="Text 21"/>
          <p:cNvSpPr txBox="1"/>
          <p:nvPr/>
        </p:nvSpPr>
        <p:spPr>
          <a:xfrm>
            <a:off x="640080" y="5779008"/>
            <a:ext cx="10881360" cy="320040"/>
          </a:xfrm>
          <a:prstGeom prst="rect">
            <a:avLst/>
          </a:prstGeom>
          <a:noFill/>
          <a:ln/>
        </p:spPr>
        <p:txBody>
          <a:bodyPr wrap="square" lIns="0" tIns="0" rIns="0" bIns="0" rtlCol="0" anchor="ctr"/>
          <a:lstStyle/>
          <a:p>
            <a:pPr algn="ctr" indent="0" marL="0">
              <a:buNone/>
            </a:pPr>
            <a:r>
              <a:rPr lang="en-US" sz="1350" i="1" dirty="0">
                <a:solidFill>
                  <a:srgbClr val="6C8089"/>
                </a:solidFill>
                <a:latin typeface="Calibri" pitchFamily="34" charset="0"/>
                <a:ea typeface="Calibri" pitchFamily="34" charset="-122"/>
                <a:cs typeface="Calibri" pitchFamily="34" charset="-120"/>
              </a:rPr>
              <a:t>Two facts worth memorising: ln x grows more slowly than any positive power of x, and eˣ grows faster than any polynomial.</a:t>
            </a:r>
            <a:endParaRPr lang="en-US" sz="13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Shape 0"/>
          <p:cNvSpPr/>
          <p:nvPr/>
        </p:nvSpPr>
        <p:spPr>
          <a:xfrm>
            <a:off x="502920" y="384048"/>
            <a:ext cx="475488" cy="475488"/>
          </a:xfrm>
          <a:prstGeom prst="ellipse">
            <a:avLst/>
          </a:prstGeom>
          <a:solidFill>
            <a:srgbClr val="9B1B3C"/>
          </a:solidFill>
          <a:ln/>
        </p:spPr>
      </p:sp>
      <p:sp>
        <p:nvSpPr>
          <p:cNvPr id="4"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5"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Try These First</a:t>
            </a:r>
            <a:endParaRPr lang="en-US" sz="2900" dirty="0"/>
          </a:p>
        </p:txBody>
      </p:sp>
      <p:sp>
        <p:nvSpPr>
          <p:cNvPr id="6"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7"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Only step one: substitute and name the form. Do not evaluate yet.</a:t>
            </a:r>
            <a:endParaRPr lang="en-US" sz="1300" dirty="0"/>
          </a:p>
        </p:txBody>
      </p:sp>
      <p:sp>
        <p:nvSpPr>
          <p:cNvPr id="8" name="Shape 5"/>
          <p:cNvSpPr/>
          <p:nvPr/>
        </p:nvSpPr>
        <p:spPr>
          <a:xfrm>
            <a:off x="640080" y="1737360"/>
            <a:ext cx="10881360" cy="1143000"/>
          </a:xfrm>
          <a:prstGeom prst="roundRect">
            <a:avLst>
              <a:gd name="adj" fmla="val 6400"/>
            </a:avLst>
          </a:prstGeom>
          <a:solidFill>
            <a:srgbClr val="DCEFF8"/>
          </a:solidFill>
          <a:ln w="12700">
            <a:solidFill>
              <a:srgbClr val="DCEFF8"/>
            </a:solidFill>
            <a:prstDash val="solid"/>
          </a:ln>
        </p:spPr>
      </p:sp>
      <p:sp>
        <p:nvSpPr>
          <p:cNvPr id="9" name="Text 6"/>
          <p:cNvSpPr txBox="1"/>
          <p:nvPr/>
        </p:nvSpPr>
        <p:spPr>
          <a:xfrm>
            <a:off x="868680" y="1737360"/>
            <a:ext cx="731520" cy="1143000"/>
          </a:xfrm>
          <a:prstGeom prst="rect">
            <a:avLst/>
          </a:prstGeom>
          <a:noFill/>
          <a:ln/>
        </p:spPr>
        <p:txBody>
          <a:bodyPr wrap="square" lIns="0" tIns="0" rIns="0" bIns="0" rtlCol="0" anchor="ctr"/>
          <a:lstStyle/>
          <a:p>
            <a:pPr indent="0" marL="0">
              <a:buNone/>
            </a:pPr>
            <a:r>
              <a:rPr lang="en-US" sz="1900" b="1" dirty="0">
                <a:solidFill>
                  <a:srgbClr val="0F7C9E"/>
                </a:solidFill>
                <a:latin typeface="Cambria" pitchFamily="34" charset="0"/>
                <a:ea typeface="Cambria" pitchFamily="34" charset="-122"/>
                <a:cs typeface="Cambria" pitchFamily="34" charset="-120"/>
              </a:rPr>
              <a:t>(a)</a:t>
            </a:r>
            <a:endParaRPr lang="en-US" sz="1900" dirty="0"/>
          </a:p>
        </p:txBody>
      </p:sp>
      <p:sp>
        <p:nvSpPr>
          <p:cNvPr id="10" name="Text 7"/>
          <p:cNvSpPr txBox="1"/>
          <p:nvPr/>
        </p:nvSpPr>
        <p:spPr>
          <a:xfrm>
            <a:off x="1600200" y="1737360"/>
            <a:ext cx="5120640" cy="1143000"/>
          </a:xfrm>
          <a:prstGeom prst="rect">
            <a:avLst/>
          </a:prstGeom>
          <a:noFill/>
          <a:ln/>
        </p:spPr>
        <p:txBody>
          <a:bodyPr wrap="square" lIns="0" tIns="0" rIns="0" bIns="0" rtlCol="0" anchor="ctr"/>
          <a:lstStyle/>
          <a:p>
            <a:pPr indent="0" marL="0">
              <a:buNone/>
            </a:pPr>
            <a:r>
              <a:rPr lang="en-US" sz="2100" dirty="0">
                <a:solidFill>
                  <a:srgbClr val="1E3A44"/>
                </a:solidFill>
                <a:latin typeface="Cambria" pitchFamily="34" charset="0"/>
                <a:ea typeface="Cambria" pitchFamily="34" charset="-122"/>
                <a:cs typeface="Cambria" pitchFamily="34" charset="-120"/>
              </a:rPr>
              <a:t>lim</a:t>
            </a:r>
            <a:pPr indent="0" marL="0">
              <a:buNone/>
            </a:pPr>
            <a:r>
              <a:rPr lang="en-US" sz="2100" baseline="-40000" dirty="0">
                <a:solidFill>
                  <a:srgbClr val="1E3A44"/>
                </a:solidFill>
                <a:latin typeface="Cambria" pitchFamily="34" charset="0"/>
                <a:ea typeface="Cambria" pitchFamily="34" charset="-122"/>
                <a:cs typeface="Cambria" pitchFamily="34" charset="-120"/>
              </a:rPr>
              <a:t>x→0</a:t>
            </a:r>
            <a:pPr indent="0" marL="0">
              <a:buNone/>
            </a:pPr>
            <a:r>
              <a:rPr lang="en-US" sz="2100" dirty="0">
                <a:solidFill>
                  <a:srgbClr val="1E3A44"/>
                </a:solidFill>
                <a:latin typeface="Cambria" pitchFamily="34" charset="0"/>
                <a:ea typeface="Cambria" pitchFamily="34" charset="-122"/>
                <a:cs typeface="Cambria" pitchFamily="34" charset="-120"/>
              </a:rPr>
              <a:t>  (sin x)/x</a:t>
            </a:r>
            <a:endParaRPr lang="en-US" sz="2100" dirty="0"/>
          </a:p>
        </p:txBody>
      </p:sp>
      <p:sp>
        <p:nvSpPr>
          <p:cNvPr id="11" name="Text 8"/>
          <p:cNvSpPr txBox="1"/>
          <p:nvPr/>
        </p:nvSpPr>
        <p:spPr>
          <a:xfrm>
            <a:off x="6949440" y="1737360"/>
            <a:ext cx="4297680" cy="1143000"/>
          </a:xfrm>
          <a:prstGeom prst="rect">
            <a:avLst/>
          </a:prstGeom>
          <a:noFill/>
          <a:ln/>
        </p:spPr>
        <p:txBody>
          <a:bodyPr wrap="square" lIns="0" tIns="0" rIns="0" bIns="0" rtlCol="0" anchor="ctr"/>
          <a:lstStyle/>
          <a:p>
            <a:pPr indent="0" marL="0">
              <a:buNone/>
            </a:pPr>
            <a:r>
              <a:rPr lang="en-US" sz="1400" i="1" dirty="0">
                <a:solidFill>
                  <a:srgbClr val="6C8089"/>
                </a:solidFill>
                <a:latin typeface="Calibri" pitchFamily="34" charset="0"/>
                <a:ea typeface="Calibri" pitchFamily="34" charset="-122"/>
                <a:cs typeface="Calibri" pitchFamily="34" charset="-120"/>
              </a:rPr>
              <a:t>what form is it?</a:t>
            </a:r>
            <a:endParaRPr lang="en-US" sz="1400" dirty="0"/>
          </a:p>
        </p:txBody>
      </p:sp>
      <p:sp>
        <p:nvSpPr>
          <p:cNvPr id="12" name="Shape 9"/>
          <p:cNvSpPr/>
          <p:nvPr/>
        </p:nvSpPr>
        <p:spPr>
          <a:xfrm>
            <a:off x="640080" y="3108960"/>
            <a:ext cx="10881360" cy="1143000"/>
          </a:xfrm>
          <a:prstGeom prst="roundRect">
            <a:avLst>
              <a:gd name="adj" fmla="val 6400"/>
            </a:avLst>
          </a:prstGeom>
          <a:solidFill>
            <a:srgbClr val="EDF6FB"/>
          </a:solidFill>
          <a:ln w="12700">
            <a:solidFill>
              <a:srgbClr val="EDF6FB"/>
            </a:solidFill>
            <a:prstDash val="solid"/>
          </a:ln>
        </p:spPr>
      </p:sp>
      <p:sp>
        <p:nvSpPr>
          <p:cNvPr id="13" name="Text 10"/>
          <p:cNvSpPr txBox="1"/>
          <p:nvPr/>
        </p:nvSpPr>
        <p:spPr>
          <a:xfrm>
            <a:off x="868680" y="3108960"/>
            <a:ext cx="731520" cy="1143000"/>
          </a:xfrm>
          <a:prstGeom prst="rect">
            <a:avLst/>
          </a:prstGeom>
          <a:noFill/>
          <a:ln/>
        </p:spPr>
        <p:txBody>
          <a:bodyPr wrap="square" lIns="0" tIns="0" rIns="0" bIns="0" rtlCol="0" anchor="ctr"/>
          <a:lstStyle/>
          <a:p>
            <a:pPr indent="0" marL="0">
              <a:buNone/>
            </a:pPr>
            <a:r>
              <a:rPr lang="en-US" sz="1900" b="1" dirty="0">
                <a:solidFill>
                  <a:srgbClr val="0F7C9E"/>
                </a:solidFill>
                <a:latin typeface="Cambria" pitchFamily="34" charset="0"/>
                <a:ea typeface="Cambria" pitchFamily="34" charset="-122"/>
                <a:cs typeface="Cambria" pitchFamily="34" charset="-120"/>
              </a:rPr>
              <a:t>(b)</a:t>
            </a:r>
            <a:endParaRPr lang="en-US" sz="1900" dirty="0"/>
          </a:p>
        </p:txBody>
      </p:sp>
      <p:sp>
        <p:nvSpPr>
          <p:cNvPr id="14" name="Text 11"/>
          <p:cNvSpPr txBox="1"/>
          <p:nvPr/>
        </p:nvSpPr>
        <p:spPr>
          <a:xfrm>
            <a:off x="1600200" y="3108960"/>
            <a:ext cx="5120640" cy="1143000"/>
          </a:xfrm>
          <a:prstGeom prst="rect">
            <a:avLst/>
          </a:prstGeom>
          <a:noFill/>
          <a:ln/>
        </p:spPr>
        <p:txBody>
          <a:bodyPr wrap="square" lIns="0" tIns="0" rIns="0" bIns="0" rtlCol="0" anchor="ctr"/>
          <a:lstStyle/>
          <a:p>
            <a:pPr indent="0" marL="0">
              <a:buNone/>
            </a:pPr>
            <a:r>
              <a:rPr lang="en-US" sz="2100" dirty="0">
                <a:solidFill>
                  <a:srgbClr val="1E3A44"/>
                </a:solidFill>
                <a:latin typeface="Cambria" pitchFamily="34" charset="0"/>
                <a:ea typeface="Cambria" pitchFamily="34" charset="-122"/>
                <a:cs typeface="Cambria" pitchFamily="34" charset="-120"/>
              </a:rPr>
              <a:t>lim</a:t>
            </a:r>
            <a:pPr indent="0" marL="0">
              <a:buNone/>
            </a:pPr>
            <a:r>
              <a:rPr lang="en-US" sz="2100" baseline="-40000" dirty="0">
                <a:solidFill>
                  <a:srgbClr val="1E3A44"/>
                </a:solidFill>
                <a:latin typeface="Cambria" pitchFamily="34" charset="0"/>
                <a:ea typeface="Cambria" pitchFamily="34" charset="-122"/>
                <a:cs typeface="Cambria" pitchFamily="34" charset="-120"/>
              </a:rPr>
              <a:t>x→π</a:t>
            </a:r>
            <a:pPr indent="0" marL="0">
              <a:buNone/>
            </a:pPr>
            <a:r>
              <a:rPr lang="en-US" sz="2100" dirty="0">
                <a:solidFill>
                  <a:srgbClr val="1E3A44"/>
                </a:solidFill>
                <a:latin typeface="Cambria" pitchFamily="34" charset="0"/>
                <a:ea typeface="Cambria" pitchFamily="34" charset="-122"/>
                <a:cs typeface="Cambria" pitchFamily="34" charset="-120"/>
              </a:rPr>
              <a:t>  (sin x)/x</a:t>
            </a:r>
            <a:endParaRPr lang="en-US" sz="2100" dirty="0"/>
          </a:p>
        </p:txBody>
      </p:sp>
      <p:sp>
        <p:nvSpPr>
          <p:cNvPr id="15" name="Text 12"/>
          <p:cNvSpPr txBox="1"/>
          <p:nvPr/>
        </p:nvSpPr>
        <p:spPr>
          <a:xfrm>
            <a:off x="6949440" y="3108960"/>
            <a:ext cx="4297680" cy="1143000"/>
          </a:xfrm>
          <a:prstGeom prst="rect">
            <a:avLst/>
          </a:prstGeom>
          <a:noFill/>
          <a:ln/>
        </p:spPr>
        <p:txBody>
          <a:bodyPr wrap="square" lIns="0" tIns="0" rIns="0" bIns="0" rtlCol="0" anchor="ctr"/>
          <a:lstStyle/>
          <a:p>
            <a:pPr indent="0" marL="0">
              <a:buNone/>
            </a:pPr>
            <a:r>
              <a:rPr lang="en-US" sz="1400" i="1" dirty="0">
                <a:solidFill>
                  <a:srgbClr val="6C8089"/>
                </a:solidFill>
                <a:latin typeface="Calibri" pitchFamily="34" charset="0"/>
                <a:ea typeface="Calibri" pitchFamily="34" charset="-122"/>
                <a:cs typeface="Calibri" pitchFamily="34" charset="-120"/>
              </a:rPr>
              <a:t>what form is it?</a:t>
            </a:r>
            <a:endParaRPr lang="en-US" sz="1400" dirty="0"/>
          </a:p>
        </p:txBody>
      </p:sp>
      <p:sp>
        <p:nvSpPr>
          <p:cNvPr id="16" name="Shape 13"/>
          <p:cNvSpPr/>
          <p:nvPr/>
        </p:nvSpPr>
        <p:spPr>
          <a:xfrm>
            <a:off x="640080" y="4480560"/>
            <a:ext cx="10881360" cy="1143000"/>
          </a:xfrm>
          <a:prstGeom prst="roundRect">
            <a:avLst>
              <a:gd name="adj" fmla="val 6400"/>
            </a:avLst>
          </a:prstGeom>
          <a:solidFill>
            <a:srgbClr val="DCEFF8"/>
          </a:solidFill>
          <a:ln w="12700">
            <a:solidFill>
              <a:srgbClr val="DCEFF8"/>
            </a:solidFill>
            <a:prstDash val="solid"/>
          </a:ln>
        </p:spPr>
      </p:sp>
      <p:sp>
        <p:nvSpPr>
          <p:cNvPr id="17" name="Text 14"/>
          <p:cNvSpPr txBox="1"/>
          <p:nvPr/>
        </p:nvSpPr>
        <p:spPr>
          <a:xfrm>
            <a:off x="868680" y="4480560"/>
            <a:ext cx="731520" cy="1143000"/>
          </a:xfrm>
          <a:prstGeom prst="rect">
            <a:avLst/>
          </a:prstGeom>
          <a:noFill/>
          <a:ln/>
        </p:spPr>
        <p:txBody>
          <a:bodyPr wrap="square" lIns="0" tIns="0" rIns="0" bIns="0" rtlCol="0" anchor="ctr"/>
          <a:lstStyle/>
          <a:p>
            <a:pPr indent="0" marL="0">
              <a:buNone/>
            </a:pPr>
            <a:r>
              <a:rPr lang="en-US" sz="1900" b="1" dirty="0">
                <a:solidFill>
                  <a:srgbClr val="0F7C9E"/>
                </a:solidFill>
                <a:latin typeface="Cambria" pitchFamily="34" charset="0"/>
                <a:ea typeface="Cambria" pitchFamily="34" charset="-122"/>
                <a:cs typeface="Cambria" pitchFamily="34" charset="-120"/>
              </a:rPr>
              <a:t>(c)</a:t>
            </a:r>
            <a:endParaRPr lang="en-US" sz="1900" dirty="0"/>
          </a:p>
        </p:txBody>
      </p:sp>
      <p:sp>
        <p:nvSpPr>
          <p:cNvPr id="18" name="Text 15"/>
          <p:cNvSpPr txBox="1"/>
          <p:nvPr/>
        </p:nvSpPr>
        <p:spPr>
          <a:xfrm>
            <a:off x="1600200" y="4480560"/>
            <a:ext cx="5120640" cy="1143000"/>
          </a:xfrm>
          <a:prstGeom prst="rect">
            <a:avLst/>
          </a:prstGeom>
          <a:noFill/>
          <a:ln/>
        </p:spPr>
        <p:txBody>
          <a:bodyPr wrap="square" lIns="0" tIns="0" rIns="0" bIns="0" rtlCol="0" anchor="ctr"/>
          <a:lstStyle/>
          <a:p>
            <a:pPr indent="0" marL="0">
              <a:buNone/>
            </a:pPr>
            <a:r>
              <a:rPr lang="en-US" sz="2100" dirty="0">
                <a:solidFill>
                  <a:srgbClr val="1E3A44"/>
                </a:solidFill>
                <a:latin typeface="Cambria" pitchFamily="34" charset="0"/>
                <a:ea typeface="Cambria" pitchFamily="34" charset="-122"/>
                <a:cs typeface="Cambria" pitchFamily="34" charset="-120"/>
              </a:rPr>
              <a:t>lim</a:t>
            </a:r>
            <a:pPr indent="0" marL="0">
              <a:buNone/>
            </a:pPr>
            <a:r>
              <a:rPr lang="en-US" sz="2100" baseline="-40000" dirty="0">
                <a:solidFill>
                  <a:srgbClr val="1E3A44"/>
                </a:solidFill>
                <a:latin typeface="Cambria" pitchFamily="34" charset="0"/>
                <a:ea typeface="Cambria" pitchFamily="34" charset="-122"/>
                <a:cs typeface="Cambria" pitchFamily="34" charset="-120"/>
              </a:rPr>
              <a:t>x→∞</a:t>
            </a:r>
            <a:pPr indent="0" marL="0">
              <a:buNone/>
            </a:pPr>
            <a:r>
              <a:rPr lang="en-US" sz="2100" dirty="0">
                <a:solidFill>
                  <a:srgbClr val="1E3A44"/>
                </a:solidFill>
                <a:latin typeface="Cambria" pitchFamily="34" charset="0"/>
                <a:ea typeface="Cambria" pitchFamily="34" charset="-122"/>
                <a:cs typeface="Cambria" pitchFamily="34" charset="-120"/>
              </a:rPr>
              <a:t>  x sin(1/x)</a:t>
            </a:r>
            <a:endParaRPr lang="en-US" sz="2100" dirty="0"/>
          </a:p>
        </p:txBody>
      </p:sp>
      <p:sp>
        <p:nvSpPr>
          <p:cNvPr id="19" name="Text 16"/>
          <p:cNvSpPr txBox="1"/>
          <p:nvPr/>
        </p:nvSpPr>
        <p:spPr>
          <a:xfrm>
            <a:off x="6949440" y="4480560"/>
            <a:ext cx="4297680" cy="1143000"/>
          </a:xfrm>
          <a:prstGeom prst="rect">
            <a:avLst/>
          </a:prstGeom>
          <a:noFill/>
          <a:ln/>
        </p:spPr>
        <p:txBody>
          <a:bodyPr wrap="square" lIns="0" tIns="0" rIns="0" bIns="0" rtlCol="0" anchor="ctr"/>
          <a:lstStyle/>
          <a:p>
            <a:pPr indent="0" marL="0">
              <a:buNone/>
            </a:pPr>
            <a:r>
              <a:rPr lang="en-US" sz="1400" i="1" dirty="0">
                <a:solidFill>
                  <a:srgbClr val="6C8089"/>
                </a:solidFill>
                <a:latin typeface="Calibri" pitchFamily="34" charset="0"/>
                <a:ea typeface="Calibri" pitchFamily="34" charset="-122"/>
                <a:cs typeface="Calibri" pitchFamily="34" charset="-120"/>
              </a:rPr>
              <a:t>what form is it?</a:t>
            </a:r>
            <a:endParaRPr lang="en-US" sz="1400" dirty="0"/>
          </a:p>
        </p:txBody>
      </p:sp>
      <p:sp>
        <p:nvSpPr>
          <p:cNvPr id="20" name="Text 17"/>
          <p:cNvSpPr txBox="1"/>
          <p:nvPr/>
        </p:nvSpPr>
        <p:spPr>
          <a:xfrm>
            <a:off x="640080" y="5852160"/>
            <a:ext cx="10881360" cy="320040"/>
          </a:xfrm>
          <a:prstGeom prst="rect">
            <a:avLst/>
          </a:prstGeom>
          <a:noFill/>
          <a:ln/>
        </p:spPr>
        <p:txBody>
          <a:bodyPr wrap="square" lIns="0" tIns="0" rIns="0" bIns="0" rtlCol="0" anchor="ctr"/>
          <a:lstStyle/>
          <a:p>
            <a:pPr algn="ctr" indent="0" marL="0">
              <a:buNone/>
            </a:pPr>
            <a:r>
              <a:rPr lang="en-US" sz="1350" i="1" dirty="0">
                <a:solidFill>
                  <a:srgbClr val="6C8089"/>
                </a:solidFill>
                <a:latin typeface="Calibri" pitchFamily="34" charset="0"/>
                <a:ea typeface="Calibri" pitchFamily="34" charset="-122"/>
                <a:cs typeface="Calibri" pitchFamily="34" charset="-120"/>
              </a:rPr>
              <a:t>Two of these look almost identical. Only one of them is a job for L'Hôpital's Rule.</a:t>
            </a:r>
            <a:endParaRPr lang="en-US" sz="13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Shape 0"/>
          <p:cNvSpPr/>
          <p:nvPr/>
        </p:nvSpPr>
        <p:spPr>
          <a:xfrm>
            <a:off x="502920" y="384048"/>
            <a:ext cx="475488" cy="475488"/>
          </a:xfrm>
          <a:prstGeom prst="ellipse">
            <a:avLst/>
          </a:prstGeom>
          <a:solidFill>
            <a:srgbClr val="9B1B3C"/>
          </a:solidFill>
          <a:ln/>
        </p:spPr>
      </p:sp>
      <p:sp>
        <p:nvSpPr>
          <p:cNvPr id="4"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5"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Indeterminate Products:  0 · ∞</a:t>
            </a:r>
            <a:endParaRPr lang="en-US" sz="2900" dirty="0"/>
          </a:p>
        </p:txBody>
      </p:sp>
      <p:sp>
        <p:nvSpPr>
          <p:cNvPr id="6"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7"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Make a quotient by moving one factor downstairs</a:t>
            </a:r>
            <a:endParaRPr lang="en-US" sz="1300" dirty="0"/>
          </a:p>
        </p:txBody>
      </p:sp>
      <p:sp>
        <p:nvSpPr>
          <p:cNvPr id="8" name="Shape 5"/>
          <p:cNvSpPr/>
          <p:nvPr/>
        </p:nvSpPr>
        <p:spPr>
          <a:xfrm>
            <a:off x="640080" y="1371600"/>
            <a:ext cx="10881360" cy="914400"/>
          </a:xfrm>
          <a:prstGeom prst="roundRect">
            <a:avLst>
              <a:gd name="adj" fmla="val 8000"/>
            </a:avLst>
          </a:prstGeom>
          <a:solidFill>
            <a:srgbClr val="F3DFE4"/>
          </a:solidFill>
          <a:ln w="15875">
            <a:solidFill>
              <a:srgbClr val="8A1538"/>
            </a:solidFill>
            <a:prstDash val="solid"/>
          </a:ln>
        </p:spPr>
      </p:sp>
      <p:sp>
        <p:nvSpPr>
          <p:cNvPr id="9" name="Text 6"/>
          <p:cNvSpPr txBox="1"/>
          <p:nvPr/>
        </p:nvSpPr>
        <p:spPr>
          <a:xfrm>
            <a:off x="640080" y="1371600"/>
            <a:ext cx="10881360" cy="914400"/>
          </a:xfrm>
          <a:prstGeom prst="rect">
            <a:avLst/>
          </a:prstGeom>
          <a:noFill/>
          <a:ln/>
        </p:spPr>
        <p:txBody>
          <a:bodyPr wrap="square" lIns="0" tIns="0" rIns="0" bIns="0" rtlCol="0" anchor="ctr"/>
          <a:lstStyle/>
          <a:p>
            <a:pPr algn="ctr" indent="0" marL="0">
              <a:buNone/>
            </a:pPr>
            <a:r>
              <a:rPr lang="en-US" sz="2100" b="1" dirty="0">
                <a:solidFill>
                  <a:srgbClr val="8A1538"/>
                </a:solidFill>
                <a:latin typeface="Cambria" pitchFamily="34" charset="0"/>
                <a:ea typeface="Cambria" pitchFamily="34" charset="-122"/>
                <a:cs typeface="Cambria" pitchFamily="34" charset="-120"/>
              </a:rPr>
              <a:t>f · g      =      f / (1/g)        or        g / (1/f)</a:t>
            </a:r>
            <a:endParaRPr lang="en-US" sz="2100" dirty="0"/>
          </a:p>
        </p:txBody>
      </p:sp>
      <p:sp>
        <p:nvSpPr>
          <p:cNvPr id="10" name="Text 7"/>
          <p:cNvSpPr txBox="1"/>
          <p:nvPr/>
        </p:nvSpPr>
        <p:spPr>
          <a:xfrm>
            <a:off x="640080" y="2331720"/>
            <a:ext cx="10881360" cy="292608"/>
          </a:xfrm>
          <a:prstGeom prst="rect">
            <a:avLst/>
          </a:prstGeom>
          <a:noFill/>
          <a:ln/>
        </p:spPr>
        <p:txBody>
          <a:bodyPr wrap="square" lIns="0" tIns="0" rIns="0" bIns="0" rtlCol="0" anchor="ctr"/>
          <a:lstStyle/>
          <a:p>
            <a:pPr algn="ctr" indent="0" marL="0">
              <a:buNone/>
            </a:pPr>
            <a:r>
              <a:rPr lang="en-US" sz="1350" i="1" dirty="0">
                <a:solidFill>
                  <a:srgbClr val="6C8089"/>
                </a:solidFill>
                <a:latin typeface="Calibri" pitchFamily="34" charset="0"/>
                <a:ea typeface="Calibri" pitchFamily="34" charset="-122"/>
                <a:cs typeface="Calibri" pitchFamily="34" charset="-120"/>
              </a:rPr>
              <a:t>You have two choices. One is usually much cleaner than the other — if the first gets worse, go back and take the other.</a:t>
            </a:r>
            <a:endParaRPr lang="en-US" sz="1350" dirty="0"/>
          </a:p>
        </p:txBody>
      </p:sp>
      <p:sp>
        <p:nvSpPr>
          <p:cNvPr id="11" name="Shape 8"/>
          <p:cNvSpPr/>
          <p:nvPr/>
        </p:nvSpPr>
        <p:spPr>
          <a:xfrm>
            <a:off x="640080" y="2743200"/>
            <a:ext cx="10881360" cy="1371600"/>
          </a:xfrm>
          <a:prstGeom prst="roundRect">
            <a:avLst>
              <a:gd name="adj" fmla="val 5333"/>
            </a:avLst>
          </a:prstGeom>
          <a:solidFill>
            <a:srgbClr val="DCEFF8"/>
          </a:solidFill>
          <a:ln w="12700">
            <a:solidFill>
              <a:srgbClr val="DCEFF8"/>
            </a:solidFill>
            <a:prstDash val="solid"/>
          </a:ln>
        </p:spPr>
      </p:sp>
      <p:sp>
        <p:nvSpPr>
          <p:cNvPr id="12" name="Text 9"/>
          <p:cNvSpPr txBox="1"/>
          <p:nvPr/>
        </p:nvSpPr>
        <p:spPr>
          <a:xfrm>
            <a:off x="868680" y="2743200"/>
            <a:ext cx="548640" cy="1371600"/>
          </a:xfrm>
          <a:prstGeom prst="rect">
            <a:avLst/>
          </a:prstGeom>
          <a:noFill/>
          <a:ln/>
        </p:spPr>
        <p:txBody>
          <a:bodyPr wrap="square" lIns="0" tIns="0" rIns="0" bIns="0" rtlCol="0" anchor="ctr"/>
          <a:lstStyle/>
          <a:p>
            <a:pPr indent="0" marL="0">
              <a:buNone/>
            </a:pPr>
            <a:r>
              <a:rPr lang="en-US" sz="1700" b="1" dirty="0">
                <a:solidFill>
                  <a:srgbClr val="0F7C9E"/>
                </a:solidFill>
                <a:latin typeface="Cambria" pitchFamily="34" charset="0"/>
                <a:ea typeface="Cambria" pitchFamily="34" charset="-122"/>
                <a:cs typeface="Cambria" pitchFamily="34" charset="-120"/>
              </a:rPr>
              <a:t>(a)</a:t>
            </a:r>
            <a:endParaRPr lang="en-US" sz="1700" dirty="0"/>
          </a:p>
        </p:txBody>
      </p:sp>
      <p:sp>
        <p:nvSpPr>
          <p:cNvPr id="13" name="Text 10"/>
          <p:cNvSpPr txBox="1"/>
          <p:nvPr/>
        </p:nvSpPr>
        <p:spPr>
          <a:xfrm>
            <a:off x="1417320" y="2852928"/>
            <a:ext cx="3200400" cy="457200"/>
          </a:xfrm>
          <a:prstGeom prst="rect">
            <a:avLst/>
          </a:prstGeom>
          <a:noFill/>
          <a:ln/>
        </p:spPr>
        <p:txBody>
          <a:bodyPr wrap="square" lIns="0" tIns="0" rIns="0" bIns="0" rtlCol="0" anchor="ctr"/>
          <a:lstStyle/>
          <a:p>
            <a:pPr indent="0" marL="0">
              <a:buNone/>
            </a:pPr>
            <a:r>
              <a:rPr lang="en-US" sz="1600" dirty="0">
                <a:solidFill>
                  <a:srgbClr val="1E3A44"/>
                </a:solidFill>
                <a:latin typeface="Cambria" pitchFamily="34" charset="0"/>
                <a:ea typeface="Cambria" pitchFamily="34" charset="-122"/>
                <a:cs typeface="Cambria" pitchFamily="34" charset="-120"/>
              </a:rPr>
              <a:t>lim</a:t>
            </a:r>
            <a:pPr indent="0" marL="0">
              <a:buNone/>
            </a:pPr>
            <a:r>
              <a:rPr lang="en-US" sz="1600" baseline="-40000" dirty="0">
                <a:solidFill>
                  <a:srgbClr val="1E3A44"/>
                </a:solidFill>
                <a:latin typeface="Cambria" pitchFamily="34" charset="0"/>
                <a:ea typeface="Cambria" pitchFamily="34" charset="-122"/>
                <a:cs typeface="Cambria" pitchFamily="34" charset="-120"/>
              </a:rPr>
              <a:t>x→∞</a:t>
            </a:r>
            <a:pPr indent="0" marL="0">
              <a:buNone/>
            </a:pPr>
            <a:r>
              <a:rPr lang="en-US" sz="1600" dirty="0">
                <a:solidFill>
                  <a:srgbClr val="1E3A44"/>
                </a:solidFill>
                <a:latin typeface="Cambria" pitchFamily="34" charset="0"/>
                <a:ea typeface="Cambria" pitchFamily="34" charset="-122"/>
                <a:cs typeface="Cambria" pitchFamily="34" charset="-120"/>
              </a:rPr>
              <a:t>  x sin(1/x)</a:t>
            </a:r>
            <a:endParaRPr lang="en-US" sz="1600" dirty="0"/>
          </a:p>
        </p:txBody>
      </p:sp>
      <p:sp>
        <p:nvSpPr>
          <p:cNvPr id="14" name="Text 11"/>
          <p:cNvSpPr txBox="1"/>
          <p:nvPr/>
        </p:nvSpPr>
        <p:spPr>
          <a:xfrm>
            <a:off x="1417320" y="3328416"/>
            <a:ext cx="3200400" cy="292608"/>
          </a:xfrm>
          <a:prstGeom prst="rect">
            <a:avLst/>
          </a:prstGeom>
          <a:noFill/>
          <a:ln/>
        </p:spPr>
        <p:txBody>
          <a:bodyPr wrap="square" lIns="0" tIns="0" rIns="0" bIns="0" rtlCol="0" anchor="ctr"/>
          <a:lstStyle/>
          <a:p>
            <a:pPr indent="0" marL="0">
              <a:buNone/>
            </a:pPr>
            <a:r>
              <a:rPr lang="en-US" sz="1250" i="1" dirty="0">
                <a:solidFill>
                  <a:srgbClr val="E03A5F"/>
                </a:solidFill>
                <a:latin typeface="Calibri" pitchFamily="34" charset="0"/>
                <a:ea typeface="Calibri" pitchFamily="34" charset="-122"/>
                <a:cs typeface="Calibri" pitchFamily="34" charset="-120"/>
              </a:rPr>
              <a:t>∞ · 0</a:t>
            </a:r>
            <a:endParaRPr lang="en-US" sz="1250" dirty="0"/>
          </a:p>
        </p:txBody>
      </p:sp>
      <p:sp>
        <p:nvSpPr>
          <p:cNvPr id="15" name="Text 12"/>
          <p:cNvSpPr txBox="1"/>
          <p:nvPr/>
        </p:nvSpPr>
        <p:spPr>
          <a:xfrm>
            <a:off x="4754880" y="2743200"/>
            <a:ext cx="6675120" cy="1371600"/>
          </a:xfrm>
          <a:prstGeom prst="rect">
            <a:avLst/>
          </a:prstGeom>
          <a:noFill/>
          <a:ln/>
        </p:spPr>
        <p:txBody>
          <a:bodyPr wrap="square" lIns="0" tIns="0" rIns="0" bIns="0" rtlCol="0" anchor="ctr"/>
          <a:lstStyle/>
          <a:p>
            <a:pPr indent="0" marL="0">
              <a:buNone/>
            </a:pPr>
            <a:r>
              <a:rPr lang="en-US" sz="1500" dirty="0">
                <a:solidFill>
                  <a:srgbClr val="1E3A44"/>
                </a:solidFill>
                <a:latin typeface="Cambria" pitchFamily="34" charset="0"/>
                <a:ea typeface="Cambria" pitchFamily="34" charset="-122"/>
                <a:cs typeface="Cambria" pitchFamily="34" charset="-120"/>
              </a:rPr>
              <a:t>=  lim  sin(1/x)/(1/x)      [0/0]      =  lim  cos(1/x)  =  1</a:t>
            </a:r>
            <a:endParaRPr lang="en-US" sz="1500" dirty="0"/>
          </a:p>
        </p:txBody>
      </p:sp>
      <p:sp>
        <p:nvSpPr>
          <p:cNvPr id="16" name="Text 13"/>
          <p:cNvSpPr txBox="1"/>
          <p:nvPr/>
        </p:nvSpPr>
        <p:spPr>
          <a:xfrm>
            <a:off x="4754880" y="3675888"/>
            <a:ext cx="6675120" cy="27432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the −1/x² from each derivative cancels</a:t>
            </a:r>
            <a:endParaRPr lang="en-US" sz="1250" dirty="0"/>
          </a:p>
        </p:txBody>
      </p:sp>
      <p:sp>
        <p:nvSpPr>
          <p:cNvPr id="17" name="Shape 14"/>
          <p:cNvSpPr/>
          <p:nvPr/>
        </p:nvSpPr>
        <p:spPr>
          <a:xfrm>
            <a:off x="640080" y="4251960"/>
            <a:ext cx="10881360" cy="1371600"/>
          </a:xfrm>
          <a:prstGeom prst="roundRect">
            <a:avLst>
              <a:gd name="adj" fmla="val 5333"/>
            </a:avLst>
          </a:prstGeom>
          <a:solidFill>
            <a:srgbClr val="EDF6FB"/>
          </a:solidFill>
          <a:ln w="12700">
            <a:solidFill>
              <a:srgbClr val="EDF6FB"/>
            </a:solidFill>
            <a:prstDash val="solid"/>
          </a:ln>
        </p:spPr>
      </p:sp>
      <p:sp>
        <p:nvSpPr>
          <p:cNvPr id="18" name="Text 15"/>
          <p:cNvSpPr txBox="1"/>
          <p:nvPr/>
        </p:nvSpPr>
        <p:spPr>
          <a:xfrm>
            <a:off x="868680" y="4251960"/>
            <a:ext cx="548640" cy="1371600"/>
          </a:xfrm>
          <a:prstGeom prst="rect">
            <a:avLst/>
          </a:prstGeom>
          <a:noFill/>
          <a:ln/>
        </p:spPr>
        <p:txBody>
          <a:bodyPr wrap="square" lIns="0" tIns="0" rIns="0" bIns="0" rtlCol="0" anchor="ctr"/>
          <a:lstStyle/>
          <a:p>
            <a:pPr indent="0" marL="0">
              <a:buNone/>
            </a:pPr>
            <a:r>
              <a:rPr lang="en-US" sz="1700" b="1" dirty="0">
                <a:solidFill>
                  <a:srgbClr val="0F7C9E"/>
                </a:solidFill>
                <a:latin typeface="Cambria" pitchFamily="34" charset="0"/>
                <a:ea typeface="Cambria" pitchFamily="34" charset="-122"/>
                <a:cs typeface="Cambria" pitchFamily="34" charset="-120"/>
              </a:rPr>
              <a:t>(b)</a:t>
            </a:r>
            <a:endParaRPr lang="en-US" sz="1700" dirty="0"/>
          </a:p>
        </p:txBody>
      </p:sp>
      <p:sp>
        <p:nvSpPr>
          <p:cNvPr id="19" name="Text 16"/>
          <p:cNvSpPr txBox="1"/>
          <p:nvPr/>
        </p:nvSpPr>
        <p:spPr>
          <a:xfrm>
            <a:off x="1417320" y="4361688"/>
            <a:ext cx="3200400" cy="457200"/>
          </a:xfrm>
          <a:prstGeom prst="rect">
            <a:avLst/>
          </a:prstGeom>
          <a:noFill/>
          <a:ln/>
        </p:spPr>
        <p:txBody>
          <a:bodyPr wrap="square" lIns="0" tIns="0" rIns="0" bIns="0" rtlCol="0" anchor="ctr"/>
          <a:lstStyle/>
          <a:p>
            <a:pPr indent="0" marL="0">
              <a:buNone/>
            </a:pPr>
            <a:r>
              <a:rPr lang="en-US" sz="1600" dirty="0">
                <a:solidFill>
                  <a:srgbClr val="1E3A44"/>
                </a:solidFill>
                <a:latin typeface="Cambria" pitchFamily="34" charset="0"/>
                <a:ea typeface="Cambria" pitchFamily="34" charset="-122"/>
                <a:cs typeface="Cambria" pitchFamily="34" charset="-120"/>
              </a:rPr>
              <a:t>lim</a:t>
            </a:r>
            <a:pPr indent="0" marL="0">
              <a:buNone/>
            </a:pPr>
            <a:r>
              <a:rPr lang="en-US" sz="1600" baseline="-40000" dirty="0">
                <a:solidFill>
                  <a:srgbClr val="1E3A44"/>
                </a:solidFill>
                <a:latin typeface="Cambria" pitchFamily="34" charset="0"/>
                <a:ea typeface="Cambria" pitchFamily="34" charset="-122"/>
                <a:cs typeface="Cambria" pitchFamily="34" charset="-120"/>
              </a:rPr>
              <a:t>x→0⁺</a:t>
            </a:r>
            <a:pPr indent="0" marL="0">
              <a:buNone/>
            </a:pPr>
            <a:r>
              <a:rPr lang="en-US" sz="1600" dirty="0">
                <a:solidFill>
                  <a:srgbClr val="1E3A44"/>
                </a:solidFill>
                <a:latin typeface="Cambria" pitchFamily="34" charset="0"/>
                <a:ea typeface="Cambria" pitchFamily="34" charset="-122"/>
                <a:cs typeface="Cambria" pitchFamily="34" charset="-120"/>
              </a:rPr>
              <a:t>  √x ln x</a:t>
            </a:r>
            <a:endParaRPr lang="en-US" sz="1600" dirty="0"/>
          </a:p>
        </p:txBody>
      </p:sp>
      <p:sp>
        <p:nvSpPr>
          <p:cNvPr id="20" name="Text 17"/>
          <p:cNvSpPr txBox="1"/>
          <p:nvPr/>
        </p:nvSpPr>
        <p:spPr>
          <a:xfrm>
            <a:off x="1417320" y="4837176"/>
            <a:ext cx="3200400" cy="292608"/>
          </a:xfrm>
          <a:prstGeom prst="rect">
            <a:avLst/>
          </a:prstGeom>
          <a:noFill/>
          <a:ln/>
        </p:spPr>
        <p:txBody>
          <a:bodyPr wrap="square" lIns="0" tIns="0" rIns="0" bIns="0" rtlCol="0" anchor="ctr"/>
          <a:lstStyle/>
          <a:p>
            <a:pPr indent="0" marL="0">
              <a:buNone/>
            </a:pPr>
            <a:r>
              <a:rPr lang="en-US" sz="1250" i="1" dirty="0">
                <a:solidFill>
                  <a:srgbClr val="E03A5F"/>
                </a:solidFill>
                <a:latin typeface="Calibri" pitchFamily="34" charset="0"/>
                <a:ea typeface="Calibri" pitchFamily="34" charset="-122"/>
                <a:cs typeface="Calibri" pitchFamily="34" charset="-120"/>
              </a:rPr>
              <a:t>0 · (− ∞)</a:t>
            </a:r>
            <a:endParaRPr lang="en-US" sz="1250" dirty="0"/>
          </a:p>
        </p:txBody>
      </p:sp>
      <p:sp>
        <p:nvSpPr>
          <p:cNvPr id="21" name="Text 18"/>
          <p:cNvSpPr txBox="1"/>
          <p:nvPr/>
        </p:nvSpPr>
        <p:spPr>
          <a:xfrm>
            <a:off x="4754880" y="4251960"/>
            <a:ext cx="6675120" cy="1371600"/>
          </a:xfrm>
          <a:prstGeom prst="rect">
            <a:avLst/>
          </a:prstGeom>
          <a:noFill/>
          <a:ln/>
        </p:spPr>
        <p:txBody>
          <a:bodyPr wrap="square" lIns="0" tIns="0" rIns="0" bIns="0" rtlCol="0" anchor="ctr"/>
          <a:lstStyle/>
          <a:p>
            <a:pPr indent="0" marL="0">
              <a:buNone/>
            </a:pPr>
            <a:r>
              <a:rPr lang="en-US" sz="1400" dirty="0">
                <a:solidFill>
                  <a:srgbClr val="1E3A44"/>
                </a:solidFill>
                <a:latin typeface="Cambria" pitchFamily="34" charset="0"/>
                <a:ea typeface="Cambria" pitchFamily="34" charset="-122"/>
                <a:cs typeface="Cambria" pitchFamily="34" charset="-120"/>
              </a:rPr>
              <a:t>=  lim  ln x/x</a:t>
            </a:r>
            <a:pPr indent="0" marL="0">
              <a:buNone/>
            </a:pPr>
            <a:r>
              <a:rPr lang="en-US" sz="1400" baseline="30000" dirty="0">
                <a:solidFill>
                  <a:srgbClr val="1E3A44"/>
                </a:solidFill>
                <a:latin typeface="Cambria" pitchFamily="34" charset="0"/>
                <a:ea typeface="Cambria" pitchFamily="34" charset="-122"/>
                <a:cs typeface="Cambria" pitchFamily="34" charset="-120"/>
              </a:rPr>
              <a:t>−1/2</a:t>
            </a:r>
            <a:pPr indent="0" marL="0">
              <a:buNone/>
            </a:pPr>
            <a:r>
              <a:rPr lang="en-US" sz="1400" dirty="0">
                <a:solidFill>
                  <a:srgbClr val="1E3A44"/>
                </a:solidFill>
                <a:latin typeface="Cambria" pitchFamily="34" charset="0"/>
                <a:ea typeface="Cambria" pitchFamily="34" charset="-122"/>
                <a:cs typeface="Cambria" pitchFamily="34" charset="-120"/>
              </a:rPr>
              <a:t>      [− ∞/∞]      =  lim  (1/x)/(−½x</a:t>
            </a:r>
            <a:pPr indent="0" marL="0">
              <a:buNone/>
            </a:pPr>
            <a:r>
              <a:rPr lang="en-US" sz="1400" baseline="30000" dirty="0">
                <a:solidFill>
                  <a:srgbClr val="1E3A44"/>
                </a:solidFill>
                <a:latin typeface="Cambria" pitchFamily="34" charset="0"/>
                <a:ea typeface="Cambria" pitchFamily="34" charset="-122"/>
                <a:cs typeface="Cambria" pitchFamily="34" charset="-120"/>
              </a:rPr>
              <a:t>−3/2</a:t>
            </a:r>
            <a:pPr indent="0" marL="0">
              <a:buNone/>
            </a:pPr>
            <a:r>
              <a:rPr lang="en-US" sz="1400" dirty="0">
                <a:solidFill>
                  <a:srgbClr val="1E3A44"/>
                </a:solidFill>
                <a:latin typeface="Cambria" pitchFamily="34" charset="0"/>
                <a:ea typeface="Cambria" pitchFamily="34" charset="-122"/>
                <a:cs typeface="Cambria" pitchFamily="34" charset="-120"/>
              </a:rPr>
              <a:t>)  =  lim (− 2√x)  =  0</a:t>
            </a:r>
            <a:endParaRPr lang="en-US" sz="1400" dirty="0"/>
          </a:p>
        </p:txBody>
      </p:sp>
      <p:sp>
        <p:nvSpPr>
          <p:cNvPr id="22" name="Text 19"/>
          <p:cNvSpPr txBox="1"/>
          <p:nvPr/>
        </p:nvSpPr>
        <p:spPr>
          <a:xfrm>
            <a:off x="4754880" y="5184648"/>
            <a:ext cx="6675120" cy="27432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move the root, not the logarithm — 1/ln x in the denominator is far worse</a:t>
            </a:r>
            <a:endParaRPr lang="en-US" sz="12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Shape 0"/>
          <p:cNvSpPr/>
          <p:nvPr/>
        </p:nvSpPr>
        <p:spPr>
          <a:xfrm>
            <a:off x="502920" y="384048"/>
            <a:ext cx="475488" cy="475488"/>
          </a:xfrm>
          <a:prstGeom prst="ellipse">
            <a:avLst/>
          </a:prstGeom>
          <a:solidFill>
            <a:srgbClr val="9B1B3C"/>
          </a:solidFill>
          <a:ln/>
        </p:spPr>
      </p:sp>
      <p:sp>
        <p:nvSpPr>
          <p:cNvPr id="4"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5"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Indeterminate Differences:  ∞ − ∞</a:t>
            </a:r>
            <a:endParaRPr lang="en-US" sz="2900" dirty="0"/>
          </a:p>
        </p:txBody>
      </p:sp>
      <p:sp>
        <p:nvSpPr>
          <p:cNvPr id="6"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7"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Combine into a single fraction first</a:t>
            </a:r>
            <a:endParaRPr lang="en-US" sz="1300" dirty="0"/>
          </a:p>
        </p:txBody>
      </p:sp>
      <p:sp>
        <p:nvSpPr>
          <p:cNvPr id="8" name="Shape 5"/>
          <p:cNvSpPr/>
          <p:nvPr/>
        </p:nvSpPr>
        <p:spPr>
          <a:xfrm>
            <a:off x="640080" y="1371600"/>
            <a:ext cx="10881360" cy="868680"/>
          </a:xfrm>
          <a:prstGeom prst="roundRect">
            <a:avLst>
              <a:gd name="adj" fmla="val 8421"/>
            </a:avLst>
          </a:prstGeom>
          <a:solidFill>
            <a:srgbClr val="FDECEF"/>
          </a:solidFill>
          <a:ln w="15875">
            <a:solidFill>
              <a:srgbClr val="E03A5F"/>
            </a:solidFill>
            <a:prstDash val="solid"/>
          </a:ln>
        </p:spPr>
      </p:sp>
      <p:sp>
        <p:nvSpPr>
          <p:cNvPr id="9" name="Text 6"/>
          <p:cNvSpPr txBox="1"/>
          <p:nvPr/>
        </p:nvSpPr>
        <p:spPr>
          <a:xfrm>
            <a:off x="960120" y="1371600"/>
            <a:ext cx="10241280" cy="868680"/>
          </a:xfrm>
          <a:prstGeom prst="rect">
            <a:avLst/>
          </a:prstGeom>
          <a:noFill/>
          <a:ln/>
        </p:spPr>
        <p:txBody>
          <a:bodyPr wrap="square" lIns="0" tIns="0" rIns="0" bIns="0" rtlCol="0" anchor="ctr"/>
          <a:lstStyle/>
          <a:p>
            <a:pPr indent="0" marL="0">
              <a:buNone/>
            </a:pPr>
            <a:r>
              <a:rPr lang="en-US" sz="1400" dirty="0">
                <a:solidFill>
                  <a:srgbClr val="1E3A44"/>
                </a:solidFill>
                <a:latin typeface="Calibri" pitchFamily="34" charset="0"/>
                <a:ea typeface="Calibri" pitchFamily="34" charset="-122"/>
                <a:cs typeface="Calibri" pitchFamily="34" charset="-120"/>
              </a:rPr>
              <a:t>∞ − ∞ is not zero. The two parts may run to infinity at different speeds, so the answer can be any number, or ± ∞. Combine them over a common denominator (or use a conjugate) and the form becomes 0/0 or ∞/∞.</a:t>
            </a:r>
            <a:endParaRPr lang="en-US" sz="1400" dirty="0"/>
          </a:p>
        </p:txBody>
      </p:sp>
      <p:sp>
        <p:nvSpPr>
          <p:cNvPr id="10" name="Text 7"/>
          <p:cNvSpPr txBox="1"/>
          <p:nvPr/>
        </p:nvSpPr>
        <p:spPr>
          <a:xfrm>
            <a:off x="914400" y="2395728"/>
            <a:ext cx="10332720" cy="274320"/>
          </a:xfrm>
          <a:prstGeom prst="rect">
            <a:avLst/>
          </a:prstGeom>
          <a:noFill/>
          <a:ln/>
        </p:spPr>
        <p:txBody>
          <a:bodyPr wrap="square" lIns="0" tIns="0" rIns="0" bIns="0" rtlCol="0" anchor="ctr"/>
          <a:lstStyle/>
          <a:p>
            <a:pPr indent="0" marL="0">
              <a:buNone/>
            </a:pPr>
            <a:r>
              <a:rPr lang="en-US" sz="1350" i="1" dirty="0">
                <a:solidFill>
                  <a:srgbClr val="0F7C9E"/>
                </a:solidFill>
                <a:latin typeface="Calibri" pitchFamily="34" charset="0"/>
                <a:ea typeface="Calibri" pitchFamily="34" charset="-122"/>
                <a:cs typeface="Calibri" pitchFamily="34" charset="-120"/>
              </a:rPr>
              <a:t>Example:</a:t>
            </a:r>
            <a:endParaRPr lang="en-US" sz="1350" dirty="0"/>
          </a:p>
        </p:txBody>
      </p:sp>
      <p:sp>
        <p:nvSpPr>
          <p:cNvPr id="11" name="Shape 8"/>
          <p:cNvSpPr/>
          <p:nvPr/>
        </p:nvSpPr>
        <p:spPr>
          <a:xfrm>
            <a:off x="640080" y="2697480"/>
            <a:ext cx="10881360" cy="676656"/>
          </a:xfrm>
          <a:prstGeom prst="roundRect">
            <a:avLst>
              <a:gd name="adj" fmla="val 10811"/>
            </a:avLst>
          </a:prstGeom>
          <a:solidFill>
            <a:srgbClr val="DCEFF8"/>
          </a:solidFill>
          <a:ln w="12700">
            <a:solidFill>
              <a:srgbClr val="DCEFF8"/>
            </a:solidFill>
            <a:prstDash val="solid"/>
          </a:ln>
        </p:spPr>
      </p:sp>
      <p:sp>
        <p:nvSpPr>
          <p:cNvPr id="12" name="Text 9"/>
          <p:cNvSpPr txBox="1"/>
          <p:nvPr/>
        </p:nvSpPr>
        <p:spPr>
          <a:xfrm>
            <a:off x="914400" y="2697480"/>
            <a:ext cx="5486400" cy="676656"/>
          </a:xfrm>
          <a:prstGeom prst="rect">
            <a:avLst/>
          </a:prstGeom>
          <a:noFill/>
          <a:ln/>
        </p:spPr>
        <p:txBody>
          <a:bodyPr wrap="square" lIns="0" tIns="0" rIns="0" bIns="0" rtlCol="0" anchor="ctr"/>
          <a:lstStyle/>
          <a:p>
            <a:pPr indent="0" marL="0">
              <a:buNone/>
            </a:pPr>
            <a:r>
              <a:rPr lang="en-US" sz="1600" dirty="0">
                <a:solidFill>
                  <a:srgbClr val="1E3A44"/>
                </a:solidFill>
                <a:latin typeface="Cambria" pitchFamily="34" charset="0"/>
                <a:ea typeface="Cambria" pitchFamily="34" charset="-122"/>
                <a:cs typeface="Cambria" pitchFamily="34" charset="-120"/>
              </a:rPr>
              <a:t>lim</a:t>
            </a:r>
            <a:pPr indent="0" marL="0">
              <a:buNone/>
            </a:pPr>
            <a:r>
              <a:rPr lang="en-US" sz="1600" baseline="-40000" dirty="0">
                <a:solidFill>
                  <a:srgbClr val="1E3A44"/>
                </a:solidFill>
                <a:latin typeface="Cambria" pitchFamily="34" charset="0"/>
                <a:ea typeface="Cambria" pitchFamily="34" charset="-122"/>
                <a:cs typeface="Cambria" pitchFamily="34" charset="-120"/>
              </a:rPr>
              <a:t>x→0⁺</a:t>
            </a:r>
            <a:pPr indent="0" marL="0">
              <a:buNone/>
            </a:pPr>
            <a:r>
              <a:rPr lang="en-US" sz="1600" dirty="0">
                <a:solidFill>
                  <a:srgbClr val="1E3A44"/>
                </a:solidFill>
                <a:latin typeface="Cambria" pitchFamily="34" charset="0"/>
                <a:ea typeface="Cambria" pitchFamily="34" charset="-122"/>
                <a:cs typeface="Cambria" pitchFamily="34" charset="-120"/>
              </a:rPr>
              <a:t>  (1/sin x − 1/x)</a:t>
            </a:r>
            <a:endParaRPr lang="en-US" sz="1600" dirty="0"/>
          </a:p>
        </p:txBody>
      </p:sp>
      <p:sp>
        <p:nvSpPr>
          <p:cNvPr id="13" name="Shape 10"/>
          <p:cNvSpPr/>
          <p:nvPr/>
        </p:nvSpPr>
        <p:spPr>
          <a:xfrm>
            <a:off x="6492240" y="2825496"/>
            <a:ext cx="1188720" cy="420624"/>
          </a:xfrm>
          <a:prstGeom prst="roundRect">
            <a:avLst>
              <a:gd name="adj" fmla="val 17391"/>
            </a:avLst>
          </a:prstGeom>
          <a:solidFill>
            <a:srgbClr val="FDECEF"/>
          </a:solidFill>
          <a:ln w="12700">
            <a:solidFill>
              <a:srgbClr val="FDECEF"/>
            </a:solidFill>
            <a:prstDash val="solid"/>
          </a:ln>
        </p:spPr>
      </p:sp>
      <p:sp>
        <p:nvSpPr>
          <p:cNvPr id="14" name="Text 11"/>
          <p:cNvSpPr txBox="1"/>
          <p:nvPr/>
        </p:nvSpPr>
        <p:spPr>
          <a:xfrm>
            <a:off x="6492240" y="2825496"/>
            <a:ext cx="1188720" cy="420624"/>
          </a:xfrm>
          <a:prstGeom prst="rect">
            <a:avLst/>
          </a:prstGeom>
          <a:noFill/>
          <a:ln/>
        </p:spPr>
        <p:txBody>
          <a:bodyPr wrap="square" lIns="0" tIns="0" rIns="0" bIns="0" rtlCol="0" anchor="ctr"/>
          <a:lstStyle/>
          <a:p>
            <a:pPr algn="ctr" indent="0" marL="0">
              <a:buNone/>
            </a:pPr>
            <a:r>
              <a:rPr lang="en-US" sz="1400" b="1" dirty="0">
                <a:solidFill>
                  <a:srgbClr val="E03A5F"/>
                </a:solidFill>
                <a:latin typeface="Cambria" pitchFamily="34" charset="0"/>
                <a:ea typeface="Cambria" pitchFamily="34" charset="-122"/>
                <a:cs typeface="Cambria" pitchFamily="34" charset="-120"/>
              </a:rPr>
              <a:t>∞ − ∞</a:t>
            </a:r>
            <a:endParaRPr lang="en-US" sz="1400" dirty="0"/>
          </a:p>
        </p:txBody>
      </p:sp>
      <p:sp>
        <p:nvSpPr>
          <p:cNvPr id="15" name="Text 12"/>
          <p:cNvSpPr txBox="1"/>
          <p:nvPr/>
        </p:nvSpPr>
        <p:spPr>
          <a:xfrm>
            <a:off x="7955280" y="2697480"/>
            <a:ext cx="3383280" cy="676656"/>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combine over x sin x</a:t>
            </a:r>
            <a:endParaRPr lang="en-US" sz="1250" dirty="0"/>
          </a:p>
        </p:txBody>
      </p:sp>
      <p:sp>
        <p:nvSpPr>
          <p:cNvPr id="16" name="Shape 13"/>
          <p:cNvSpPr/>
          <p:nvPr/>
        </p:nvSpPr>
        <p:spPr>
          <a:xfrm>
            <a:off x="640080" y="3483864"/>
            <a:ext cx="10881360" cy="676656"/>
          </a:xfrm>
          <a:prstGeom prst="roundRect">
            <a:avLst>
              <a:gd name="adj" fmla="val 10811"/>
            </a:avLst>
          </a:prstGeom>
          <a:solidFill>
            <a:srgbClr val="DCEFF8"/>
          </a:solidFill>
          <a:ln w="12700">
            <a:solidFill>
              <a:srgbClr val="DCEFF8"/>
            </a:solidFill>
            <a:prstDash val="solid"/>
          </a:ln>
        </p:spPr>
      </p:sp>
      <p:sp>
        <p:nvSpPr>
          <p:cNvPr id="17" name="Text 14"/>
          <p:cNvSpPr txBox="1"/>
          <p:nvPr/>
        </p:nvSpPr>
        <p:spPr>
          <a:xfrm>
            <a:off x="914400" y="3483864"/>
            <a:ext cx="5486400" cy="676656"/>
          </a:xfrm>
          <a:prstGeom prst="rect">
            <a:avLst/>
          </a:prstGeom>
          <a:noFill/>
          <a:ln/>
        </p:spPr>
        <p:txBody>
          <a:bodyPr wrap="square" lIns="0" tIns="0" rIns="0" bIns="0" rtlCol="0" anchor="ctr"/>
          <a:lstStyle/>
          <a:p>
            <a:pPr indent="0" marL="0">
              <a:buNone/>
            </a:pPr>
            <a:r>
              <a:rPr lang="en-US" sz="1600" dirty="0">
                <a:solidFill>
                  <a:srgbClr val="1E3A44"/>
                </a:solidFill>
                <a:latin typeface="Cambria" pitchFamily="34" charset="0"/>
                <a:ea typeface="Cambria" pitchFamily="34" charset="-122"/>
                <a:cs typeface="Cambria" pitchFamily="34" charset="-120"/>
              </a:rPr>
              <a:t>lim</a:t>
            </a:r>
            <a:pPr indent="0" marL="0">
              <a:buNone/>
            </a:pPr>
            <a:r>
              <a:rPr lang="en-US" sz="1600" baseline="-40000" dirty="0">
                <a:solidFill>
                  <a:srgbClr val="1E3A44"/>
                </a:solidFill>
                <a:latin typeface="Cambria" pitchFamily="34" charset="0"/>
                <a:ea typeface="Cambria" pitchFamily="34" charset="-122"/>
                <a:cs typeface="Cambria" pitchFamily="34" charset="-120"/>
              </a:rPr>
              <a:t>x→0⁺</a:t>
            </a:r>
            <a:pPr indent="0" marL="0">
              <a:buNone/>
            </a:pPr>
            <a:r>
              <a:rPr lang="en-US" sz="1600" dirty="0">
                <a:solidFill>
                  <a:srgbClr val="1E3A44"/>
                </a:solidFill>
                <a:latin typeface="Cambria" pitchFamily="34" charset="0"/>
                <a:ea typeface="Cambria" pitchFamily="34" charset="-122"/>
                <a:cs typeface="Cambria" pitchFamily="34" charset="-120"/>
              </a:rPr>
              <a:t>  (x − sin x)/(x sin x)</a:t>
            </a:r>
            <a:endParaRPr lang="en-US" sz="1600" dirty="0"/>
          </a:p>
        </p:txBody>
      </p:sp>
      <p:sp>
        <p:nvSpPr>
          <p:cNvPr id="18" name="Shape 15"/>
          <p:cNvSpPr/>
          <p:nvPr/>
        </p:nvSpPr>
        <p:spPr>
          <a:xfrm>
            <a:off x="6492240" y="3611880"/>
            <a:ext cx="1188720" cy="420624"/>
          </a:xfrm>
          <a:prstGeom prst="roundRect">
            <a:avLst>
              <a:gd name="adj" fmla="val 17391"/>
            </a:avLst>
          </a:prstGeom>
          <a:solidFill>
            <a:srgbClr val="FDECEF"/>
          </a:solidFill>
          <a:ln w="12700">
            <a:solidFill>
              <a:srgbClr val="FDECEF"/>
            </a:solidFill>
            <a:prstDash val="solid"/>
          </a:ln>
        </p:spPr>
      </p:sp>
      <p:sp>
        <p:nvSpPr>
          <p:cNvPr id="19" name="Text 16"/>
          <p:cNvSpPr txBox="1"/>
          <p:nvPr/>
        </p:nvSpPr>
        <p:spPr>
          <a:xfrm>
            <a:off x="6492240" y="3611880"/>
            <a:ext cx="1188720" cy="420624"/>
          </a:xfrm>
          <a:prstGeom prst="rect">
            <a:avLst/>
          </a:prstGeom>
          <a:noFill/>
          <a:ln/>
        </p:spPr>
        <p:txBody>
          <a:bodyPr wrap="square" lIns="0" tIns="0" rIns="0" bIns="0" rtlCol="0" anchor="ctr"/>
          <a:lstStyle/>
          <a:p>
            <a:pPr algn="ctr" indent="0" marL="0">
              <a:buNone/>
            </a:pPr>
            <a:r>
              <a:rPr lang="en-US" sz="1400" b="1" dirty="0">
                <a:solidFill>
                  <a:srgbClr val="E03A5F"/>
                </a:solidFill>
                <a:latin typeface="Cambria" pitchFamily="34" charset="0"/>
                <a:ea typeface="Cambria" pitchFamily="34" charset="-122"/>
                <a:cs typeface="Cambria" pitchFamily="34" charset="-120"/>
              </a:rPr>
              <a:t>0/0</a:t>
            </a:r>
            <a:endParaRPr lang="en-US" sz="1400" dirty="0"/>
          </a:p>
        </p:txBody>
      </p:sp>
      <p:sp>
        <p:nvSpPr>
          <p:cNvPr id="20" name="Text 17"/>
          <p:cNvSpPr txBox="1"/>
          <p:nvPr/>
        </p:nvSpPr>
        <p:spPr>
          <a:xfrm>
            <a:off x="7955280" y="3483864"/>
            <a:ext cx="3383280" cy="676656"/>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now apply the rule</a:t>
            </a:r>
            <a:endParaRPr lang="en-US" sz="1250" dirty="0"/>
          </a:p>
        </p:txBody>
      </p:sp>
      <p:sp>
        <p:nvSpPr>
          <p:cNvPr id="21" name="Shape 18"/>
          <p:cNvSpPr/>
          <p:nvPr/>
        </p:nvSpPr>
        <p:spPr>
          <a:xfrm>
            <a:off x="640080" y="4270248"/>
            <a:ext cx="10881360" cy="676656"/>
          </a:xfrm>
          <a:prstGeom prst="roundRect">
            <a:avLst>
              <a:gd name="adj" fmla="val 10811"/>
            </a:avLst>
          </a:prstGeom>
          <a:solidFill>
            <a:srgbClr val="DCEFF8"/>
          </a:solidFill>
          <a:ln w="12700">
            <a:solidFill>
              <a:srgbClr val="DCEFF8"/>
            </a:solidFill>
            <a:prstDash val="solid"/>
          </a:ln>
        </p:spPr>
      </p:sp>
      <p:sp>
        <p:nvSpPr>
          <p:cNvPr id="22" name="Text 19"/>
          <p:cNvSpPr txBox="1"/>
          <p:nvPr/>
        </p:nvSpPr>
        <p:spPr>
          <a:xfrm>
            <a:off x="914400" y="4270248"/>
            <a:ext cx="5486400" cy="676656"/>
          </a:xfrm>
          <a:prstGeom prst="rect">
            <a:avLst/>
          </a:prstGeom>
          <a:noFill/>
          <a:ln/>
        </p:spPr>
        <p:txBody>
          <a:bodyPr wrap="square" lIns="0" tIns="0" rIns="0" bIns="0" rtlCol="0" anchor="ctr"/>
          <a:lstStyle/>
          <a:p>
            <a:pPr indent="0" marL="0">
              <a:buNone/>
            </a:pPr>
            <a:r>
              <a:rPr lang="en-US" sz="1600" dirty="0">
                <a:solidFill>
                  <a:srgbClr val="1E3A44"/>
                </a:solidFill>
                <a:latin typeface="Cambria" pitchFamily="34" charset="0"/>
                <a:ea typeface="Cambria" pitchFamily="34" charset="-122"/>
                <a:cs typeface="Cambria" pitchFamily="34" charset="-120"/>
              </a:rPr>
              <a:t>lim</a:t>
            </a:r>
            <a:pPr indent="0" marL="0">
              <a:buNone/>
            </a:pPr>
            <a:r>
              <a:rPr lang="en-US" sz="1600" baseline="-40000" dirty="0">
                <a:solidFill>
                  <a:srgbClr val="1E3A44"/>
                </a:solidFill>
                <a:latin typeface="Cambria" pitchFamily="34" charset="0"/>
                <a:ea typeface="Cambria" pitchFamily="34" charset="-122"/>
                <a:cs typeface="Cambria" pitchFamily="34" charset="-120"/>
              </a:rPr>
              <a:t>x→0⁺</a:t>
            </a:r>
            <a:pPr indent="0" marL="0">
              <a:buNone/>
            </a:pPr>
            <a:r>
              <a:rPr lang="en-US" sz="1600" dirty="0">
                <a:solidFill>
                  <a:srgbClr val="1E3A44"/>
                </a:solidFill>
                <a:latin typeface="Cambria" pitchFamily="34" charset="0"/>
                <a:ea typeface="Cambria" pitchFamily="34" charset="-122"/>
                <a:cs typeface="Cambria" pitchFamily="34" charset="-120"/>
              </a:rPr>
              <a:t>  (1 − cos x)/(sin x + x cos x)</a:t>
            </a:r>
            <a:endParaRPr lang="en-US" sz="1600" dirty="0"/>
          </a:p>
        </p:txBody>
      </p:sp>
      <p:sp>
        <p:nvSpPr>
          <p:cNvPr id="23" name="Shape 20"/>
          <p:cNvSpPr/>
          <p:nvPr/>
        </p:nvSpPr>
        <p:spPr>
          <a:xfrm>
            <a:off x="6492240" y="4398264"/>
            <a:ext cx="1188720" cy="420624"/>
          </a:xfrm>
          <a:prstGeom prst="roundRect">
            <a:avLst>
              <a:gd name="adj" fmla="val 17391"/>
            </a:avLst>
          </a:prstGeom>
          <a:solidFill>
            <a:srgbClr val="FDECEF"/>
          </a:solidFill>
          <a:ln w="12700">
            <a:solidFill>
              <a:srgbClr val="FDECEF"/>
            </a:solidFill>
            <a:prstDash val="solid"/>
          </a:ln>
        </p:spPr>
      </p:sp>
      <p:sp>
        <p:nvSpPr>
          <p:cNvPr id="24" name="Text 21"/>
          <p:cNvSpPr txBox="1"/>
          <p:nvPr/>
        </p:nvSpPr>
        <p:spPr>
          <a:xfrm>
            <a:off x="6492240" y="4398264"/>
            <a:ext cx="1188720" cy="420624"/>
          </a:xfrm>
          <a:prstGeom prst="rect">
            <a:avLst/>
          </a:prstGeom>
          <a:noFill/>
          <a:ln/>
        </p:spPr>
        <p:txBody>
          <a:bodyPr wrap="square" lIns="0" tIns="0" rIns="0" bIns="0" rtlCol="0" anchor="ctr"/>
          <a:lstStyle/>
          <a:p>
            <a:pPr algn="ctr" indent="0" marL="0">
              <a:buNone/>
            </a:pPr>
            <a:r>
              <a:rPr lang="en-US" sz="1400" b="1" dirty="0">
                <a:solidFill>
                  <a:srgbClr val="E03A5F"/>
                </a:solidFill>
                <a:latin typeface="Cambria" pitchFamily="34" charset="0"/>
                <a:ea typeface="Cambria" pitchFamily="34" charset="-122"/>
                <a:cs typeface="Cambria" pitchFamily="34" charset="-120"/>
              </a:rPr>
              <a:t>0/0</a:t>
            </a:r>
            <a:endParaRPr lang="en-US" sz="1400" dirty="0"/>
          </a:p>
        </p:txBody>
      </p:sp>
      <p:sp>
        <p:nvSpPr>
          <p:cNvPr id="25" name="Text 22"/>
          <p:cNvSpPr txBox="1"/>
          <p:nvPr/>
        </p:nvSpPr>
        <p:spPr>
          <a:xfrm>
            <a:off x="7955280" y="4270248"/>
            <a:ext cx="3383280" cy="676656"/>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product rule on the bottom — again</a:t>
            </a:r>
            <a:endParaRPr lang="en-US" sz="1250" dirty="0"/>
          </a:p>
        </p:txBody>
      </p:sp>
      <p:sp>
        <p:nvSpPr>
          <p:cNvPr id="26" name="Shape 23"/>
          <p:cNvSpPr/>
          <p:nvPr/>
        </p:nvSpPr>
        <p:spPr>
          <a:xfrm>
            <a:off x="640080" y="5056632"/>
            <a:ext cx="10881360" cy="676656"/>
          </a:xfrm>
          <a:prstGeom prst="roundRect">
            <a:avLst>
              <a:gd name="adj" fmla="val 10811"/>
            </a:avLst>
          </a:prstGeom>
          <a:solidFill>
            <a:srgbClr val="0F7C9E"/>
          </a:solidFill>
          <a:ln w="12700">
            <a:solidFill>
              <a:srgbClr val="0F7C9E"/>
            </a:solidFill>
            <a:prstDash val="solid"/>
          </a:ln>
        </p:spPr>
      </p:sp>
      <p:sp>
        <p:nvSpPr>
          <p:cNvPr id="27" name="Text 24"/>
          <p:cNvSpPr txBox="1"/>
          <p:nvPr/>
        </p:nvSpPr>
        <p:spPr>
          <a:xfrm>
            <a:off x="914400" y="5056632"/>
            <a:ext cx="5486400" cy="676656"/>
          </a:xfrm>
          <a:prstGeom prst="rect">
            <a:avLst/>
          </a:prstGeom>
          <a:noFill/>
          <a:ln/>
        </p:spPr>
        <p:txBody>
          <a:bodyPr wrap="square" lIns="0" tIns="0" rIns="0" bIns="0" rtlCol="0" anchor="ctr"/>
          <a:lstStyle/>
          <a:p>
            <a:pPr indent="0" marL="0">
              <a:buNone/>
            </a:pPr>
            <a:r>
              <a:rPr lang="en-US" sz="1600" b="1" dirty="0">
                <a:solidFill>
                  <a:srgbClr val="FFFFFF"/>
                </a:solidFill>
                <a:latin typeface="Cambria" pitchFamily="34" charset="0"/>
                <a:ea typeface="Cambria" pitchFamily="34" charset="-122"/>
                <a:cs typeface="Cambria" pitchFamily="34" charset="-120"/>
              </a:rPr>
              <a:t>lim</a:t>
            </a:r>
            <a:pPr indent="0" marL="0">
              <a:buNone/>
            </a:pPr>
            <a:r>
              <a:rPr lang="en-US" sz="1600" b="1" baseline="-40000" dirty="0">
                <a:solidFill>
                  <a:srgbClr val="FFFFFF"/>
                </a:solidFill>
                <a:latin typeface="Cambria" pitchFamily="34" charset="0"/>
                <a:ea typeface="Cambria" pitchFamily="34" charset="-122"/>
                <a:cs typeface="Cambria" pitchFamily="34" charset="-120"/>
              </a:rPr>
              <a:t>x→0⁺</a:t>
            </a:r>
            <a:pPr indent="0" marL="0">
              <a:buNone/>
            </a:pPr>
            <a:r>
              <a:rPr lang="en-US" sz="1600" b="1" dirty="0">
                <a:solidFill>
                  <a:srgbClr val="FFFFFF"/>
                </a:solidFill>
                <a:latin typeface="Cambria" pitchFamily="34" charset="0"/>
                <a:ea typeface="Cambria" pitchFamily="34" charset="-122"/>
                <a:cs typeface="Cambria" pitchFamily="34" charset="-120"/>
              </a:rPr>
              <a:t>  sin x/(2 cos x − x sin x)</a:t>
            </a:r>
            <a:endParaRPr lang="en-US" sz="1600" dirty="0"/>
          </a:p>
        </p:txBody>
      </p:sp>
      <p:sp>
        <p:nvSpPr>
          <p:cNvPr id="28" name="Shape 25"/>
          <p:cNvSpPr/>
          <p:nvPr/>
        </p:nvSpPr>
        <p:spPr>
          <a:xfrm>
            <a:off x="6492240" y="5184648"/>
            <a:ext cx="1188720" cy="420624"/>
          </a:xfrm>
          <a:prstGeom prst="roundRect">
            <a:avLst>
              <a:gd name="adj" fmla="val 17391"/>
            </a:avLst>
          </a:prstGeom>
          <a:solidFill>
            <a:srgbClr val="FFFFFF"/>
          </a:solidFill>
          <a:ln w="12700">
            <a:solidFill>
              <a:srgbClr val="FFFFFF"/>
            </a:solidFill>
            <a:prstDash val="solid"/>
          </a:ln>
        </p:spPr>
      </p:sp>
      <p:sp>
        <p:nvSpPr>
          <p:cNvPr id="29" name="Text 26"/>
          <p:cNvSpPr txBox="1"/>
          <p:nvPr/>
        </p:nvSpPr>
        <p:spPr>
          <a:xfrm>
            <a:off x="6492240" y="5184648"/>
            <a:ext cx="1188720" cy="420624"/>
          </a:xfrm>
          <a:prstGeom prst="rect">
            <a:avLst/>
          </a:prstGeom>
          <a:noFill/>
          <a:ln/>
        </p:spPr>
        <p:txBody>
          <a:bodyPr wrap="square" lIns="0" tIns="0" rIns="0" bIns="0" rtlCol="0" anchor="ctr"/>
          <a:lstStyle/>
          <a:p>
            <a:pPr algn="ctr" indent="0" marL="0">
              <a:buNone/>
            </a:pPr>
            <a:r>
              <a:rPr lang="en-US" sz="1400" b="1" dirty="0">
                <a:solidFill>
                  <a:srgbClr val="0F7C9E"/>
                </a:solidFill>
                <a:latin typeface="Cambria" pitchFamily="34" charset="0"/>
                <a:ea typeface="Cambria" pitchFamily="34" charset="-122"/>
                <a:cs typeface="Cambria" pitchFamily="34" charset="-120"/>
              </a:rPr>
              <a:t>0/2</a:t>
            </a:r>
            <a:endParaRPr lang="en-US" sz="1400" dirty="0"/>
          </a:p>
        </p:txBody>
      </p:sp>
      <p:sp>
        <p:nvSpPr>
          <p:cNvPr id="30" name="Text 27"/>
          <p:cNvSpPr txBox="1"/>
          <p:nvPr/>
        </p:nvSpPr>
        <p:spPr>
          <a:xfrm>
            <a:off x="7955280" y="5056632"/>
            <a:ext cx="3383280" cy="676656"/>
          </a:xfrm>
          <a:prstGeom prst="rect">
            <a:avLst/>
          </a:prstGeom>
          <a:noFill/>
          <a:ln/>
        </p:spPr>
        <p:txBody>
          <a:bodyPr wrap="square" lIns="0" tIns="0" rIns="0" bIns="0" rtlCol="0" anchor="ctr"/>
          <a:lstStyle/>
          <a:p>
            <a:pPr indent="0" marL="0">
              <a:buNone/>
            </a:pPr>
            <a:r>
              <a:rPr lang="en-US" sz="1250" i="1" dirty="0">
                <a:solidFill>
                  <a:srgbClr val="EBC9D3"/>
                </a:solidFill>
                <a:latin typeface="Calibri" pitchFamily="34" charset="0"/>
                <a:ea typeface="Calibri" pitchFamily="34" charset="-122"/>
                <a:cs typeface="Calibri" pitchFamily="34" charset="-120"/>
              </a:rPr>
              <a:t>not indeterminate — stop</a:t>
            </a:r>
            <a:endParaRPr lang="en-US" sz="1250" dirty="0"/>
          </a:p>
        </p:txBody>
      </p:sp>
      <p:sp>
        <p:nvSpPr>
          <p:cNvPr id="31" name="Text 28"/>
          <p:cNvSpPr txBox="1"/>
          <p:nvPr/>
        </p:nvSpPr>
        <p:spPr>
          <a:xfrm>
            <a:off x="640080" y="5806440"/>
            <a:ext cx="10881360" cy="365760"/>
          </a:xfrm>
          <a:prstGeom prst="rect">
            <a:avLst/>
          </a:prstGeom>
          <a:noFill/>
          <a:ln/>
        </p:spPr>
        <p:txBody>
          <a:bodyPr wrap="square" lIns="0" tIns="0" rIns="0" bIns="0" rtlCol="0" anchor="ctr"/>
          <a:lstStyle/>
          <a:p>
            <a:pPr algn="ctr" indent="0" marL="0">
              <a:buNone/>
            </a:pPr>
            <a:r>
              <a:rPr lang="en-US" sz="1700" b="1" dirty="0">
                <a:solidFill>
                  <a:srgbClr val="0F7C9E"/>
                </a:solidFill>
                <a:latin typeface="Cambria" pitchFamily="34" charset="0"/>
                <a:ea typeface="Cambria" pitchFamily="34" charset="-122"/>
                <a:cs typeface="Cambria" pitchFamily="34" charset="-120"/>
              </a:rPr>
              <a:t>The limit is  0</a:t>
            </a:r>
            <a:endParaRPr lang="en-US" sz="17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Shape 0"/>
          <p:cNvSpPr/>
          <p:nvPr/>
        </p:nvSpPr>
        <p:spPr>
          <a:xfrm>
            <a:off x="502920" y="384048"/>
            <a:ext cx="475488" cy="475488"/>
          </a:xfrm>
          <a:prstGeom prst="ellipse">
            <a:avLst/>
          </a:prstGeom>
          <a:solidFill>
            <a:srgbClr val="9B1B3C"/>
          </a:solidFill>
          <a:ln/>
        </p:spPr>
      </p:sp>
      <p:sp>
        <p:nvSpPr>
          <p:cNvPr id="4"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5"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Indeterminate Powers:  1^∞,  0⁰,  ∞⁰</a:t>
            </a:r>
            <a:endParaRPr lang="en-US" sz="2900" dirty="0"/>
          </a:p>
        </p:txBody>
      </p:sp>
      <p:sp>
        <p:nvSpPr>
          <p:cNvPr id="6"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7"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Take the logarithm, find that limit, then exponentiate</a:t>
            </a:r>
            <a:endParaRPr lang="en-US" sz="1300" dirty="0"/>
          </a:p>
        </p:txBody>
      </p:sp>
      <p:sp>
        <p:nvSpPr>
          <p:cNvPr id="8" name="Shape 5"/>
          <p:cNvSpPr/>
          <p:nvPr/>
        </p:nvSpPr>
        <p:spPr>
          <a:xfrm>
            <a:off x="640080" y="1371600"/>
            <a:ext cx="5852160" cy="3200400"/>
          </a:xfrm>
          <a:prstGeom prst="roundRect">
            <a:avLst>
              <a:gd name="adj" fmla="val 2286"/>
            </a:avLst>
          </a:prstGeom>
          <a:solidFill>
            <a:srgbClr val="DCEFF8"/>
          </a:solidFill>
          <a:ln w="12700">
            <a:solidFill>
              <a:srgbClr val="DCEFF8"/>
            </a:solidFill>
            <a:prstDash val="solid"/>
          </a:ln>
        </p:spPr>
      </p:sp>
      <p:sp>
        <p:nvSpPr>
          <p:cNvPr id="9" name="Text 6"/>
          <p:cNvSpPr txBox="1"/>
          <p:nvPr/>
        </p:nvSpPr>
        <p:spPr>
          <a:xfrm>
            <a:off x="914400" y="1481328"/>
            <a:ext cx="5303520" cy="320040"/>
          </a:xfrm>
          <a:prstGeom prst="rect">
            <a:avLst/>
          </a:prstGeom>
          <a:noFill/>
          <a:ln/>
        </p:spPr>
        <p:txBody>
          <a:bodyPr wrap="square" lIns="0" tIns="0" rIns="0" bIns="0" rtlCol="0" anchor="ctr"/>
          <a:lstStyle/>
          <a:p>
            <a:pPr indent="0" marL="0">
              <a:buNone/>
            </a:pPr>
            <a:r>
              <a:rPr lang="en-US" sz="1700" b="1" dirty="0">
                <a:solidFill>
                  <a:srgbClr val="0F7C9E"/>
                </a:solidFill>
                <a:latin typeface="Cambria" pitchFamily="34" charset="0"/>
                <a:ea typeface="Cambria" pitchFamily="34" charset="-122"/>
                <a:cs typeface="Cambria" pitchFamily="34" charset="-120"/>
              </a:rPr>
              <a:t>The four steps</a:t>
            </a:r>
            <a:endParaRPr lang="en-US" sz="1700" dirty="0"/>
          </a:p>
        </p:txBody>
      </p:sp>
      <p:sp>
        <p:nvSpPr>
          <p:cNvPr id="10" name="Shape 7"/>
          <p:cNvSpPr/>
          <p:nvPr/>
        </p:nvSpPr>
        <p:spPr>
          <a:xfrm>
            <a:off x="914400" y="1947672"/>
            <a:ext cx="310896" cy="310896"/>
          </a:xfrm>
          <a:prstGeom prst="ellipse">
            <a:avLst/>
          </a:prstGeom>
          <a:solidFill>
            <a:srgbClr val="0F7C9E"/>
          </a:solidFill>
          <a:ln/>
        </p:spPr>
      </p:sp>
      <p:sp>
        <p:nvSpPr>
          <p:cNvPr id="11" name="Text 8"/>
          <p:cNvSpPr txBox="1"/>
          <p:nvPr/>
        </p:nvSpPr>
        <p:spPr>
          <a:xfrm>
            <a:off x="914400" y="1947672"/>
            <a:ext cx="310896" cy="310896"/>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1</a:t>
            </a:r>
            <a:endParaRPr lang="en-US" sz="1250" dirty="0"/>
          </a:p>
        </p:txBody>
      </p:sp>
      <p:sp>
        <p:nvSpPr>
          <p:cNvPr id="12" name="Text 9"/>
          <p:cNvSpPr txBox="1"/>
          <p:nvPr/>
        </p:nvSpPr>
        <p:spPr>
          <a:xfrm>
            <a:off x="1353312" y="1874520"/>
            <a:ext cx="2834640" cy="457200"/>
          </a:xfrm>
          <a:prstGeom prst="rect">
            <a:avLst/>
          </a:prstGeom>
          <a:noFill/>
          <a:ln/>
        </p:spPr>
        <p:txBody>
          <a:bodyPr wrap="square" lIns="0" tIns="0" rIns="0" bIns="0" rtlCol="0" anchor="ctr"/>
          <a:lstStyle/>
          <a:p>
            <a:pPr indent="0" marL="0">
              <a:buNone/>
            </a:pPr>
            <a:r>
              <a:rPr lang="en-US" sz="1500" dirty="0">
                <a:solidFill>
                  <a:srgbClr val="1E3A44"/>
                </a:solidFill>
                <a:latin typeface="Cambria" pitchFamily="34" charset="0"/>
                <a:ea typeface="Cambria" pitchFamily="34" charset="-122"/>
                <a:cs typeface="Cambria" pitchFamily="34" charset="-120"/>
              </a:rPr>
              <a:t>Let  y = f(x)</a:t>
            </a:r>
            <a:pPr indent="0" marL="0">
              <a:buNone/>
            </a:pPr>
            <a:r>
              <a:rPr lang="en-US" sz="1500" baseline="30000" dirty="0">
                <a:solidFill>
                  <a:srgbClr val="1E3A44"/>
                </a:solidFill>
                <a:latin typeface="Cambria" pitchFamily="34" charset="0"/>
                <a:ea typeface="Cambria" pitchFamily="34" charset="-122"/>
                <a:cs typeface="Cambria" pitchFamily="34" charset="-120"/>
              </a:rPr>
              <a:t>g(x)</a:t>
            </a:r>
            <a:endParaRPr lang="en-US" sz="1500" dirty="0"/>
          </a:p>
        </p:txBody>
      </p:sp>
      <p:sp>
        <p:nvSpPr>
          <p:cNvPr id="13" name="Text 10"/>
          <p:cNvSpPr txBox="1"/>
          <p:nvPr/>
        </p:nvSpPr>
        <p:spPr>
          <a:xfrm>
            <a:off x="4206240" y="1874520"/>
            <a:ext cx="2194560" cy="457200"/>
          </a:xfrm>
          <a:prstGeom prst="rect">
            <a:avLst/>
          </a:prstGeom>
          <a:noFill/>
          <a:ln/>
        </p:spPr>
        <p:txBody>
          <a:bodyPr wrap="square" lIns="0" tIns="0" rIns="0" bIns="0" rtlCol="0" anchor="ctr"/>
          <a:lstStyle/>
          <a:p>
            <a:pPr indent="0" marL="0">
              <a:buNone/>
            </a:pPr>
            <a:r>
              <a:rPr lang="en-US" sz="1150" i="1" dirty="0">
                <a:solidFill>
                  <a:srgbClr val="6C8089"/>
                </a:solidFill>
                <a:latin typeface="Calibri" pitchFamily="34" charset="0"/>
                <a:ea typeface="Calibri" pitchFamily="34" charset="-122"/>
                <a:cs typeface="Calibri" pitchFamily="34" charset="-120"/>
              </a:rPr>
              <a:t>name the thing you want</a:t>
            </a:r>
            <a:endParaRPr lang="en-US" sz="1150" dirty="0"/>
          </a:p>
        </p:txBody>
      </p:sp>
      <p:sp>
        <p:nvSpPr>
          <p:cNvPr id="14" name="Shape 11"/>
          <p:cNvSpPr/>
          <p:nvPr/>
        </p:nvSpPr>
        <p:spPr>
          <a:xfrm>
            <a:off x="914400" y="2606040"/>
            <a:ext cx="310896" cy="310896"/>
          </a:xfrm>
          <a:prstGeom prst="ellipse">
            <a:avLst/>
          </a:prstGeom>
          <a:solidFill>
            <a:srgbClr val="0F7C9E"/>
          </a:solidFill>
          <a:ln/>
        </p:spPr>
      </p:sp>
      <p:sp>
        <p:nvSpPr>
          <p:cNvPr id="15" name="Text 12"/>
          <p:cNvSpPr txBox="1"/>
          <p:nvPr/>
        </p:nvSpPr>
        <p:spPr>
          <a:xfrm>
            <a:off x="914400" y="2606040"/>
            <a:ext cx="310896" cy="310896"/>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2</a:t>
            </a:r>
            <a:endParaRPr lang="en-US" sz="1250" dirty="0"/>
          </a:p>
        </p:txBody>
      </p:sp>
      <p:sp>
        <p:nvSpPr>
          <p:cNvPr id="16" name="Text 13"/>
          <p:cNvSpPr txBox="1"/>
          <p:nvPr/>
        </p:nvSpPr>
        <p:spPr>
          <a:xfrm>
            <a:off x="1353312" y="2532888"/>
            <a:ext cx="2834640" cy="457200"/>
          </a:xfrm>
          <a:prstGeom prst="rect">
            <a:avLst/>
          </a:prstGeom>
          <a:noFill/>
          <a:ln/>
        </p:spPr>
        <p:txBody>
          <a:bodyPr wrap="square" lIns="0" tIns="0" rIns="0" bIns="0" rtlCol="0" anchor="ctr"/>
          <a:lstStyle/>
          <a:p>
            <a:pPr indent="0" marL="0">
              <a:buNone/>
            </a:pPr>
            <a:r>
              <a:rPr lang="en-US" sz="1500" dirty="0">
                <a:solidFill>
                  <a:srgbClr val="1E3A44"/>
                </a:solidFill>
                <a:latin typeface="Cambria" pitchFamily="34" charset="0"/>
                <a:ea typeface="Cambria" pitchFamily="34" charset="-122"/>
                <a:cs typeface="Cambria" pitchFamily="34" charset="-120"/>
              </a:rPr>
              <a:t>ln y = g(x) · ln f(x)</a:t>
            </a:r>
            <a:endParaRPr lang="en-US" sz="1500" dirty="0"/>
          </a:p>
        </p:txBody>
      </p:sp>
      <p:sp>
        <p:nvSpPr>
          <p:cNvPr id="17" name="Text 14"/>
          <p:cNvSpPr txBox="1"/>
          <p:nvPr/>
        </p:nvSpPr>
        <p:spPr>
          <a:xfrm>
            <a:off x="4206240" y="2532888"/>
            <a:ext cx="2194560" cy="457200"/>
          </a:xfrm>
          <a:prstGeom prst="rect">
            <a:avLst/>
          </a:prstGeom>
          <a:noFill/>
          <a:ln/>
        </p:spPr>
        <p:txBody>
          <a:bodyPr wrap="square" lIns="0" tIns="0" rIns="0" bIns="0" rtlCol="0" anchor="ctr"/>
          <a:lstStyle/>
          <a:p>
            <a:pPr indent="0" marL="0">
              <a:buNone/>
            </a:pPr>
            <a:r>
              <a:rPr lang="en-US" sz="1150" i="1" dirty="0">
                <a:solidFill>
                  <a:srgbClr val="6C8089"/>
                </a:solidFill>
                <a:latin typeface="Calibri" pitchFamily="34" charset="0"/>
                <a:ea typeface="Calibri" pitchFamily="34" charset="-122"/>
                <a:cs typeface="Calibri" pitchFamily="34" charset="-120"/>
              </a:rPr>
              <a:t>the power law brings it down</a:t>
            </a:r>
            <a:endParaRPr lang="en-US" sz="1150" dirty="0"/>
          </a:p>
        </p:txBody>
      </p:sp>
      <p:sp>
        <p:nvSpPr>
          <p:cNvPr id="18" name="Shape 15"/>
          <p:cNvSpPr/>
          <p:nvPr/>
        </p:nvSpPr>
        <p:spPr>
          <a:xfrm>
            <a:off x="914400" y="3264408"/>
            <a:ext cx="310896" cy="310896"/>
          </a:xfrm>
          <a:prstGeom prst="ellipse">
            <a:avLst/>
          </a:prstGeom>
          <a:solidFill>
            <a:srgbClr val="0F7C9E"/>
          </a:solidFill>
          <a:ln/>
        </p:spPr>
      </p:sp>
      <p:sp>
        <p:nvSpPr>
          <p:cNvPr id="19" name="Text 16"/>
          <p:cNvSpPr txBox="1"/>
          <p:nvPr/>
        </p:nvSpPr>
        <p:spPr>
          <a:xfrm>
            <a:off x="914400" y="3264408"/>
            <a:ext cx="310896" cy="310896"/>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3</a:t>
            </a:r>
            <a:endParaRPr lang="en-US" sz="1250" dirty="0"/>
          </a:p>
        </p:txBody>
      </p:sp>
      <p:sp>
        <p:nvSpPr>
          <p:cNvPr id="20" name="Text 17"/>
          <p:cNvSpPr txBox="1"/>
          <p:nvPr/>
        </p:nvSpPr>
        <p:spPr>
          <a:xfrm>
            <a:off x="1353312" y="3191256"/>
            <a:ext cx="2834640" cy="457200"/>
          </a:xfrm>
          <a:prstGeom prst="rect">
            <a:avLst/>
          </a:prstGeom>
          <a:noFill/>
          <a:ln/>
        </p:spPr>
        <p:txBody>
          <a:bodyPr wrap="square" lIns="0" tIns="0" rIns="0" bIns="0" rtlCol="0" anchor="ctr"/>
          <a:lstStyle/>
          <a:p>
            <a:pPr indent="0" marL="0">
              <a:buNone/>
            </a:pPr>
            <a:r>
              <a:rPr lang="en-US" sz="1500" dirty="0">
                <a:solidFill>
                  <a:srgbClr val="1E3A44"/>
                </a:solidFill>
                <a:latin typeface="Cambria" pitchFamily="34" charset="0"/>
                <a:ea typeface="Cambria" pitchFamily="34" charset="-122"/>
                <a:cs typeface="Cambria" pitchFamily="34" charset="-120"/>
              </a:rPr>
              <a:t>Find  lim ln y = L</a:t>
            </a:r>
            <a:endParaRPr lang="en-US" sz="1500" dirty="0"/>
          </a:p>
        </p:txBody>
      </p:sp>
      <p:sp>
        <p:nvSpPr>
          <p:cNvPr id="21" name="Text 18"/>
          <p:cNvSpPr txBox="1"/>
          <p:nvPr/>
        </p:nvSpPr>
        <p:spPr>
          <a:xfrm>
            <a:off x="4206240" y="3191256"/>
            <a:ext cx="2194560" cy="457200"/>
          </a:xfrm>
          <a:prstGeom prst="rect">
            <a:avLst/>
          </a:prstGeom>
          <a:noFill/>
          <a:ln/>
        </p:spPr>
        <p:txBody>
          <a:bodyPr wrap="square" lIns="0" tIns="0" rIns="0" bIns="0" rtlCol="0" anchor="ctr"/>
          <a:lstStyle/>
          <a:p>
            <a:pPr indent="0" marL="0">
              <a:buNone/>
            </a:pPr>
            <a:r>
              <a:rPr lang="en-US" sz="1150" i="1" dirty="0">
                <a:solidFill>
                  <a:srgbClr val="6C8089"/>
                </a:solidFill>
                <a:latin typeface="Calibri" pitchFamily="34" charset="0"/>
                <a:ea typeface="Calibri" pitchFamily="34" charset="-122"/>
                <a:cs typeface="Calibri" pitchFamily="34" charset="-120"/>
              </a:rPr>
              <a:t>this is a 0 · ∞ product</a:t>
            </a:r>
            <a:endParaRPr lang="en-US" sz="1150" dirty="0"/>
          </a:p>
        </p:txBody>
      </p:sp>
      <p:sp>
        <p:nvSpPr>
          <p:cNvPr id="22" name="Shape 19"/>
          <p:cNvSpPr/>
          <p:nvPr/>
        </p:nvSpPr>
        <p:spPr>
          <a:xfrm>
            <a:off x="914400" y="3922776"/>
            <a:ext cx="310896" cy="310896"/>
          </a:xfrm>
          <a:prstGeom prst="ellipse">
            <a:avLst/>
          </a:prstGeom>
          <a:solidFill>
            <a:srgbClr val="E03A5F"/>
          </a:solidFill>
          <a:ln/>
        </p:spPr>
      </p:sp>
      <p:sp>
        <p:nvSpPr>
          <p:cNvPr id="23" name="Text 20"/>
          <p:cNvSpPr txBox="1"/>
          <p:nvPr/>
        </p:nvSpPr>
        <p:spPr>
          <a:xfrm>
            <a:off x="914400" y="3922776"/>
            <a:ext cx="310896" cy="310896"/>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4</a:t>
            </a:r>
            <a:endParaRPr lang="en-US" sz="1250" dirty="0"/>
          </a:p>
        </p:txBody>
      </p:sp>
      <p:sp>
        <p:nvSpPr>
          <p:cNvPr id="24" name="Text 21"/>
          <p:cNvSpPr txBox="1"/>
          <p:nvPr/>
        </p:nvSpPr>
        <p:spPr>
          <a:xfrm>
            <a:off x="1353312" y="3849624"/>
            <a:ext cx="2834640" cy="457200"/>
          </a:xfrm>
          <a:prstGeom prst="rect">
            <a:avLst/>
          </a:prstGeom>
          <a:noFill/>
          <a:ln/>
        </p:spPr>
        <p:txBody>
          <a:bodyPr wrap="square" lIns="0" tIns="0" rIns="0" bIns="0" rtlCol="0" anchor="ctr"/>
          <a:lstStyle/>
          <a:p>
            <a:pPr indent="0" marL="0">
              <a:buNone/>
            </a:pPr>
            <a:r>
              <a:rPr lang="en-US" sz="1500" b="1" dirty="0">
                <a:solidFill>
                  <a:srgbClr val="E03A5F"/>
                </a:solidFill>
                <a:latin typeface="Cambria" pitchFamily="34" charset="0"/>
                <a:ea typeface="Cambria" pitchFamily="34" charset="-122"/>
                <a:cs typeface="Cambria" pitchFamily="34" charset="-120"/>
              </a:rPr>
              <a:t>Then  lim y = e</a:t>
            </a:r>
            <a:pPr indent="0" marL="0">
              <a:buNone/>
            </a:pPr>
            <a:r>
              <a:rPr lang="en-US" sz="1500" b="1" baseline="30000" dirty="0">
                <a:solidFill>
                  <a:srgbClr val="E03A5F"/>
                </a:solidFill>
                <a:latin typeface="Cambria" pitchFamily="34" charset="0"/>
                <a:ea typeface="Cambria" pitchFamily="34" charset="-122"/>
                <a:cs typeface="Cambria" pitchFamily="34" charset="-120"/>
              </a:rPr>
              <a:t>L</a:t>
            </a:r>
            <a:endParaRPr lang="en-US" sz="1500" dirty="0"/>
          </a:p>
        </p:txBody>
      </p:sp>
      <p:sp>
        <p:nvSpPr>
          <p:cNvPr id="25" name="Text 22"/>
          <p:cNvSpPr txBox="1"/>
          <p:nvPr/>
        </p:nvSpPr>
        <p:spPr>
          <a:xfrm>
            <a:off x="4206240" y="3849624"/>
            <a:ext cx="2194560" cy="457200"/>
          </a:xfrm>
          <a:prstGeom prst="rect">
            <a:avLst/>
          </a:prstGeom>
          <a:noFill/>
          <a:ln/>
        </p:spPr>
        <p:txBody>
          <a:bodyPr wrap="square" lIns="0" tIns="0" rIns="0" bIns="0" rtlCol="0" anchor="ctr"/>
          <a:lstStyle/>
          <a:p>
            <a:pPr indent="0" marL="0">
              <a:buNone/>
            </a:pPr>
            <a:r>
              <a:rPr lang="en-US" sz="1150" i="1" dirty="0">
                <a:solidFill>
                  <a:srgbClr val="6C8089"/>
                </a:solidFill>
                <a:latin typeface="Calibri" pitchFamily="34" charset="0"/>
                <a:ea typeface="Calibri" pitchFamily="34" charset="-122"/>
                <a:cs typeface="Calibri" pitchFamily="34" charset="-120"/>
              </a:rPr>
              <a:t>do not forget this step</a:t>
            </a:r>
            <a:endParaRPr lang="en-US" sz="1150" dirty="0"/>
          </a:p>
        </p:txBody>
      </p:sp>
      <p:sp>
        <p:nvSpPr>
          <p:cNvPr id="26" name="Shape 23"/>
          <p:cNvSpPr/>
          <p:nvPr/>
        </p:nvSpPr>
        <p:spPr>
          <a:xfrm>
            <a:off x="6675120" y="1371600"/>
            <a:ext cx="4846320" cy="3200400"/>
          </a:xfrm>
          <a:prstGeom prst="roundRect">
            <a:avLst>
              <a:gd name="adj" fmla="val 2286"/>
            </a:avLst>
          </a:prstGeom>
          <a:solidFill>
            <a:srgbClr val="EDF6FB"/>
          </a:solidFill>
          <a:ln w="12700">
            <a:solidFill>
              <a:srgbClr val="EDF6FB"/>
            </a:solidFill>
            <a:prstDash val="solid"/>
          </a:ln>
        </p:spPr>
      </p:sp>
      <p:sp>
        <p:nvSpPr>
          <p:cNvPr id="27" name="Text 24"/>
          <p:cNvSpPr txBox="1"/>
          <p:nvPr/>
        </p:nvSpPr>
        <p:spPr>
          <a:xfrm>
            <a:off x="6903720" y="1481328"/>
            <a:ext cx="4389120" cy="320040"/>
          </a:xfrm>
          <a:prstGeom prst="rect">
            <a:avLst/>
          </a:prstGeom>
          <a:noFill/>
          <a:ln/>
        </p:spPr>
        <p:txBody>
          <a:bodyPr wrap="square" lIns="0" tIns="0" rIns="0" bIns="0" rtlCol="0" anchor="ctr"/>
          <a:lstStyle/>
          <a:p>
            <a:pPr indent="0" marL="0">
              <a:buNone/>
            </a:pPr>
            <a:r>
              <a:rPr lang="en-US" sz="1600" b="1" dirty="0">
                <a:solidFill>
                  <a:srgbClr val="0F7C9E"/>
                </a:solidFill>
                <a:latin typeface="Cambria" pitchFamily="34" charset="0"/>
                <a:ea typeface="Cambria" pitchFamily="34" charset="-122"/>
                <a:cs typeface="Cambria" pitchFamily="34" charset="-120"/>
              </a:rPr>
              <a:t>Which forms are indeterminate?</a:t>
            </a:r>
            <a:endParaRPr lang="en-US" sz="1600" dirty="0"/>
          </a:p>
        </p:txBody>
      </p:sp>
      <p:sp>
        <p:nvSpPr>
          <p:cNvPr id="28" name="Text 25"/>
          <p:cNvSpPr txBox="1"/>
          <p:nvPr/>
        </p:nvSpPr>
        <p:spPr>
          <a:xfrm>
            <a:off x="6949440" y="1901952"/>
            <a:ext cx="1188720" cy="411480"/>
          </a:xfrm>
          <a:prstGeom prst="rect">
            <a:avLst/>
          </a:prstGeom>
          <a:noFill/>
          <a:ln/>
        </p:spPr>
        <p:txBody>
          <a:bodyPr wrap="square" lIns="0" tIns="0" rIns="0" bIns="0" rtlCol="0" anchor="ctr"/>
          <a:lstStyle/>
          <a:p>
            <a:pPr indent="0" marL="0">
              <a:buNone/>
            </a:pPr>
            <a:r>
              <a:rPr lang="en-US" sz="1600" b="1" dirty="0">
                <a:solidFill>
                  <a:srgbClr val="E03A5F"/>
                </a:solidFill>
                <a:latin typeface="Cambria" pitchFamily="34" charset="0"/>
                <a:ea typeface="Cambria" pitchFamily="34" charset="-122"/>
                <a:cs typeface="Cambria" pitchFamily="34" charset="-120"/>
              </a:rPr>
              <a:t>1</a:t>
            </a:r>
            <a:pPr indent="0" marL="0">
              <a:buNone/>
            </a:pPr>
            <a:r>
              <a:rPr lang="en-US" sz="1600" b="1" baseline="30000" dirty="0">
                <a:solidFill>
                  <a:srgbClr val="E03A5F"/>
                </a:solidFill>
                <a:latin typeface="Cambria" pitchFamily="34" charset="0"/>
                <a:ea typeface="Cambria" pitchFamily="34" charset="-122"/>
                <a:cs typeface="Cambria" pitchFamily="34" charset="-120"/>
              </a:rPr>
              <a:t>∞</a:t>
            </a:r>
            <a:endParaRPr lang="en-US" sz="1600" dirty="0"/>
          </a:p>
        </p:txBody>
      </p:sp>
      <p:sp>
        <p:nvSpPr>
          <p:cNvPr id="29" name="Text 26"/>
          <p:cNvSpPr txBox="1"/>
          <p:nvPr/>
        </p:nvSpPr>
        <p:spPr>
          <a:xfrm>
            <a:off x="8138160" y="1901952"/>
            <a:ext cx="3108960" cy="411480"/>
          </a:xfrm>
          <a:prstGeom prst="rect">
            <a:avLst/>
          </a:prstGeom>
          <a:noFill/>
          <a:ln/>
        </p:spPr>
        <p:txBody>
          <a:bodyPr wrap="square" lIns="0" tIns="0" rIns="0" bIns="0" rtlCol="0" anchor="ctr"/>
          <a:lstStyle/>
          <a:p>
            <a:pPr indent="0" marL="0">
              <a:buNone/>
            </a:pPr>
            <a:r>
              <a:rPr lang="en-US" sz="1300" b="1" dirty="0">
                <a:solidFill>
                  <a:srgbClr val="1E3A44"/>
                </a:solidFill>
                <a:latin typeface="Calibri" pitchFamily="34" charset="0"/>
                <a:ea typeface="Calibri" pitchFamily="34" charset="-122"/>
                <a:cs typeface="Calibri" pitchFamily="34" charset="-120"/>
              </a:rPr>
              <a:t>yes</a:t>
            </a:r>
            <a:endParaRPr lang="en-US" sz="1300" dirty="0"/>
          </a:p>
        </p:txBody>
      </p:sp>
      <p:sp>
        <p:nvSpPr>
          <p:cNvPr id="30" name="Text 27"/>
          <p:cNvSpPr txBox="1"/>
          <p:nvPr/>
        </p:nvSpPr>
        <p:spPr>
          <a:xfrm>
            <a:off x="6949440" y="2414016"/>
            <a:ext cx="1188720" cy="411480"/>
          </a:xfrm>
          <a:prstGeom prst="rect">
            <a:avLst/>
          </a:prstGeom>
          <a:noFill/>
          <a:ln/>
        </p:spPr>
        <p:txBody>
          <a:bodyPr wrap="square" lIns="0" tIns="0" rIns="0" bIns="0" rtlCol="0" anchor="ctr"/>
          <a:lstStyle/>
          <a:p>
            <a:pPr indent="0" marL="0">
              <a:buNone/>
            </a:pPr>
            <a:r>
              <a:rPr lang="en-US" sz="1600" b="1" dirty="0">
                <a:solidFill>
                  <a:srgbClr val="E03A5F"/>
                </a:solidFill>
                <a:latin typeface="Cambria" pitchFamily="34" charset="0"/>
                <a:ea typeface="Cambria" pitchFamily="34" charset="-122"/>
                <a:cs typeface="Cambria" pitchFamily="34" charset="-120"/>
              </a:rPr>
              <a:t>0</a:t>
            </a:r>
            <a:pPr indent="0" marL="0">
              <a:buNone/>
            </a:pPr>
            <a:r>
              <a:rPr lang="en-US" sz="1600" b="1" baseline="30000" dirty="0">
                <a:solidFill>
                  <a:srgbClr val="E03A5F"/>
                </a:solidFill>
                <a:latin typeface="Cambria" pitchFamily="34" charset="0"/>
                <a:ea typeface="Cambria" pitchFamily="34" charset="-122"/>
                <a:cs typeface="Cambria" pitchFamily="34" charset="-120"/>
              </a:rPr>
              <a:t>0</a:t>
            </a:r>
            <a:endParaRPr lang="en-US" sz="1600" dirty="0"/>
          </a:p>
        </p:txBody>
      </p:sp>
      <p:sp>
        <p:nvSpPr>
          <p:cNvPr id="31" name="Text 28"/>
          <p:cNvSpPr txBox="1"/>
          <p:nvPr/>
        </p:nvSpPr>
        <p:spPr>
          <a:xfrm>
            <a:off x="8138160" y="2414016"/>
            <a:ext cx="3108960" cy="411480"/>
          </a:xfrm>
          <a:prstGeom prst="rect">
            <a:avLst/>
          </a:prstGeom>
          <a:noFill/>
          <a:ln/>
        </p:spPr>
        <p:txBody>
          <a:bodyPr wrap="square" lIns="0" tIns="0" rIns="0" bIns="0" rtlCol="0" anchor="ctr"/>
          <a:lstStyle/>
          <a:p>
            <a:pPr indent="0" marL="0">
              <a:buNone/>
            </a:pPr>
            <a:r>
              <a:rPr lang="en-US" sz="1300" b="1" dirty="0">
                <a:solidFill>
                  <a:srgbClr val="1E3A44"/>
                </a:solidFill>
                <a:latin typeface="Calibri" pitchFamily="34" charset="0"/>
                <a:ea typeface="Calibri" pitchFamily="34" charset="-122"/>
                <a:cs typeface="Calibri" pitchFamily="34" charset="-120"/>
              </a:rPr>
              <a:t>yes</a:t>
            </a:r>
            <a:endParaRPr lang="en-US" sz="1300" dirty="0"/>
          </a:p>
        </p:txBody>
      </p:sp>
      <p:sp>
        <p:nvSpPr>
          <p:cNvPr id="32" name="Text 29"/>
          <p:cNvSpPr txBox="1"/>
          <p:nvPr/>
        </p:nvSpPr>
        <p:spPr>
          <a:xfrm>
            <a:off x="6949440" y="2926080"/>
            <a:ext cx="1188720" cy="411480"/>
          </a:xfrm>
          <a:prstGeom prst="rect">
            <a:avLst/>
          </a:prstGeom>
          <a:noFill/>
          <a:ln/>
        </p:spPr>
        <p:txBody>
          <a:bodyPr wrap="square" lIns="0" tIns="0" rIns="0" bIns="0" rtlCol="0" anchor="ctr"/>
          <a:lstStyle/>
          <a:p>
            <a:pPr indent="0" marL="0">
              <a:buNone/>
            </a:pPr>
            <a:r>
              <a:rPr lang="en-US" sz="1600" b="1" dirty="0">
                <a:solidFill>
                  <a:srgbClr val="E03A5F"/>
                </a:solidFill>
                <a:latin typeface="Cambria" pitchFamily="34" charset="0"/>
                <a:ea typeface="Cambria" pitchFamily="34" charset="-122"/>
                <a:cs typeface="Cambria" pitchFamily="34" charset="-120"/>
              </a:rPr>
              <a:t>∞</a:t>
            </a:r>
            <a:pPr indent="0" marL="0">
              <a:buNone/>
            </a:pPr>
            <a:r>
              <a:rPr lang="en-US" sz="1600" b="1" baseline="30000" dirty="0">
                <a:solidFill>
                  <a:srgbClr val="E03A5F"/>
                </a:solidFill>
                <a:latin typeface="Cambria" pitchFamily="34" charset="0"/>
                <a:ea typeface="Cambria" pitchFamily="34" charset="-122"/>
                <a:cs typeface="Cambria" pitchFamily="34" charset="-120"/>
              </a:rPr>
              <a:t>0</a:t>
            </a:r>
            <a:endParaRPr lang="en-US" sz="1600" dirty="0"/>
          </a:p>
        </p:txBody>
      </p:sp>
      <p:sp>
        <p:nvSpPr>
          <p:cNvPr id="33" name="Text 30"/>
          <p:cNvSpPr txBox="1"/>
          <p:nvPr/>
        </p:nvSpPr>
        <p:spPr>
          <a:xfrm>
            <a:off x="8138160" y="2926080"/>
            <a:ext cx="3108960" cy="411480"/>
          </a:xfrm>
          <a:prstGeom prst="rect">
            <a:avLst/>
          </a:prstGeom>
          <a:noFill/>
          <a:ln/>
        </p:spPr>
        <p:txBody>
          <a:bodyPr wrap="square" lIns="0" tIns="0" rIns="0" bIns="0" rtlCol="0" anchor="ctr"/>
          <a:lstStyle/>
          <a:p>
            <a:pPr indent="0" marL="0">
              <a:buNone/>
            </a:pPr>
            <a:r>
              <a:rPr lang="en-US" sz="1300" b="1" dirty="0">
                <a:solidFill>
                  <a:srgbClr val="1E3A44"/>
                </a:solidFill>
                <a:latin typeface="Calibri" pitchFamily="34" charset="0"/>
                <a:ea typeface="Calibri" pitchFamily="34" charset="-122"/>
                <a:cs typeface="Calibri" pitchFamily="34" charset="-120"/>
              </a:rPr>
              <a:t>yes</a:t>
            </a:r>
            <a:endParaRPr lang="en-US" sz="1300" dirty="0"/>
          </a:p>
        </p:txBody>
      </p:sp>
      <p:sp>
        <p:nvSpPr>
          <p:cNvPr id="34" name="Text 31"/>
          <p:cNvSpPr txBox="1"/>
          <p:nvPr/>
        </p:nvSpPr>
        <p:spPr>
          <a:xfrm>
            <a:off x="6949440" y="3438144"/>
            <a:ext cx="1188720" cy="411480"/>
          </a:xfrm>
          <a:prstGeom prst="rect">
            <a:avLst/>
          </a:prstGeom>
          <a:noFill/>
          <a:ln/>
        </p:spPr>
        <p:txBody>
          <a:bodyPr wrap="square" lIns="0" tIns="0" rIns="0" bIns="0" rtlCol="0" anchor="ctr"/>
          <a:lstStyle/>
          <a:p>
            <a:pPr indent="0" marL="0">
              <a:buNone/>
            </a:pPr>
            <a:r>
              <a:rPr lang="en-US" sz="1600" b="1" dirty="0">
                <a:solidFill>
                  <a:srgbClr val="6C8089"/>
                </a:solidFill>
                <a:latin typeface="Cambria" pitchFamily="34" charset="0"/>
                <a:ea typeface="Cambria" pitchFamily="34" charset="-122"/>
                <a:cs typeface="Cambria" pitchFamily="34" charset="-120"/>
              </a:rPr>
              <a:t>∞</a:t>
            </a:r>
            <a:pPr indent="0" marL="0">
              <a:buNone/>
            </a:pPr>
            <a:r>
              <a:rPr lang="en-US" sz="1600" b="1" baseline="30000" dirty="0">
                <a:solidFill>
                  <a:srgbClr val="6C8089"/>
                </a:solidFill>
                <a:latin typeface="Cambria" pitchFamily="34" charset="0"/>
                <a:ea typeface="Cambria" pitchFamily="34" charset="-122"/>
                <a:cs typeface="Cambria" pitchFamily="34" charset="-120"/>
              </a:rPr>
              <a:t>∞</a:t>
            </a:r>
            <a:endParaRPr lang="en-US" sz="1600" dirty="0"/>
          </a:p>
        </p:txBody>
      </p:sp>
      <p:sp>
        <p:nvSpPr>
          <p:cNvPr id="35" name="Text 32"/>
          <p:cNvSpPr txBox="1"/>
          <p:nvPr/>
        </p:nvSpPr>
        <p:spPr>
          <a:xfrm>
            <a:off x="8138160" y="3438144"/>
            <a:ext cx="3108960" cy="411480"/>
          </a:xfrm>
          <a:prstGeom prst="rect">
            <a:avLst/>
          </a:prstGeom>
          <a:noFill/>
          <a:ln/>
        </p:spPr>
        <p:txBody>
          <a:bodyPr wrap="square" lIns="0" tIns="0" rIns="0" bIns="0" rtlCol="0" anchor="ctr"/>
          <a:lstStyle/>
          <a:p>
            <a:pPr indent="0" marL="0">
              <a:buNone/>
            </a:pPr>
            <a:r>
              <a:rPr lang="en-US" sz="1300" dirty="0">
                <a:solidFill>
                  <a:srgbClr val="6C8089"/>
                </a:solidFill>
                <a:latin typeface="Calibri" pitchFamily="34" charset="0"/>
                <a:ea typeface="Calibri" pitchFamily="34" charset="-122"/>
                <a:cs typeface="Calibri" pitchFamily="34" charset="-120"/>
              </a:rPr>
              <a:t>no — it is ∞</a:t>
            </a:r>
            <a:endParaRPr lang="en-US" sz="1300" dirty="0"/>
          </a:p>
        </p:txBody>
      </p:sp>
      <p:sp>
        <p:nvSpPr>
          <p:cNvPr id="36" name="Text 33"/>
          <p:cNvSpPr txBox="1"/>
          <p:nvPr/>
        </p:nvSpPr>
        <p:spPr>
          <a:xfrm>
            <a:off x="6949440" y="3950208"/>
            <a:ext cx="1188720" cy="411480"/>
          </a:xfrm>
          <a:prstGeom prst="rect">
            <a:avLst/>
          </a:prstGeom>
          <a:noFill/>
          <a:ln/>
        </p:spPr>
        <p:txBody>
          <a:bodyPr wrap="square" lIns="0" tIns="0" rIns="0" bIns="0" rtlCol="0" anchor="ctr"/>
          <a:lstStyle/>
          <a:p>
            <a:pPr indent="0" marL="0">
              <a:buNone/>
            </a:pPr>
            <a:r>
              <a:rPr lang="en-US" sz="1600" b="1" dirty="0">
                <a:solidFill>
                  <a:srgbClr val="6C8089"/>
                </a:solidFill>
                <a:latin typeface="Cambria" pitchFamily="34" charset="0"/>
                <a:ea typeface="Cambria" pitchFamily="34" charset="-122"/>
                <a:cs typeface="Cambria" pitchFamily="34" charset="-120"/>
              </a:rPr>
              <a:t>0</a:t>
            </a:r>
            <a:pPr indent="0" marL="0">
              <a:buNone/>
            </a:pPr>
            <a:r>
              <a:rPr lang="en-US" sz="1600" b="1" baseline="30000" dirty="0">
                <a:solidFill>
                  <a:srgbClr val="6C8089"/>
                </a:solidFill>
                <a:latin typeface="Cambria" pitchFamily="34" charset="0"/>
                <a:ea typeface="Cambria" pitchFamily="34" charset="-122"/>
                <a:cs typeface="Cambria" pitchFamily="34" charset="-120"/>
              </a:rPr>
              <a:t>∞</a:t>
            </a:r>
            <a:endParaRPr lang="en-US" sz="1600" dirty="0"/>
          </a:p>
        </p:txBody>
      </p:sp>
      <p:sp>
        <p:nvSpPr>
          <p:cNvPr id="37" name="Text 34"/>
          <p:cNvSpPr txBox="1"/>
          <p:nvPr/>
        </p:nvSpPr>
        <p:spPr>
          <a:xfrm>
            <a:off x="8138160" y="3950208"/>
            <a:ext cx="3108960" cy="411480"/>
          </a:xfrm>
          <a:prstGeom prst="rect">
            <a:avLst/>
          </a:prstGeom>
          <a:noFill/>
          <a:ln/>
        </p:spPr>
        <p:txBody>
          <a:bodyPr wrap="square" lIns="0" tIns="0" rIns="0" bIns="0" rtlCol="0" anchor="ctr"/>
          <a:lstStyle/>
          <a:p>
            <a:pPr indent="0" marL="0">
              <a:buNone/>
            </a:pPr>
            <a:r>
              <a:rPr lang="en-US" sz="1300" dirty="0">
                <a:solidFill>
                  <a:srgbClr val="6C8089"/>
                </a:solidFill>
                <a:latin typeface="Calibri" pitchFamily="34" charset="0"/>
                <a:ea typeface="Calibri" pitchFamily="34" charset="-122"/>
                <a:cs typeface="Calibri" pitchFamily="34" charset="-120"/>
              </a:rPr>
              <a:t>no — it is 0</a:t>
            </a:r>
            <a:endParaRPr lang="en-US" sz="1300" dirty="0"/>
          </a:p>
        </p:txBody>
      </p:sp>
      <p:sp>
        <p:nvSpPr>
          <p:cNvPr id="38" name="Shape 35"/>
          <p:cNvSpPr/>
          <p:nvPr/>
        </p:nvSpPr>
        <p:spPr>
          <a:xfrm>
            <a:off x="640080" y="4754880"/>
            <a:ext cx="10881360" cy="1005840"/>
          </a:xfrm>
          <a:prstGeom prst="roundRect">
            <a:avLst>
              <a:gd name="adj" fmla="val 7273"/>
            </a:avLst>
          </a:prstGeom>
          <a:solidFill>
            <a:srgbClr val="FDECEF"/>
          </a:solidFill>
          <a:ln w="15875">
            <a:solidFill>
              <a:srgbClr val="E03A5F"/>
            </a:solidFill>
            <a:prstDash val="solid"/>
          </a:ln>
        </p:spPr>
      </p:sp>
      <p:sp>
        <p:nvSpPr>
          <p:cNvPr id="39" name="Text 36"/>
          <p:cNvSpPr txBox="1"/>
          <p:nvPr/>
        </p:nvSpPr>
        <p:spPr>
          <a:xfrm>
            <a:off x="960120" y="4846320"/>
            <a:ext cx="10241280" cy="274320"/>
          </a:xfrm>
          <a:prstGeom prst="rect">
            <a:avLst/>
          </a:prstGeom>
          <a:noFill/>
          <a:ln/>
        </p:spPr>
        <p:txBody>
          <a:bodyPr wrap="square" lIns="0" tIns="0" rIns="0" bIns="0" rtlCol="0" anchor="ctr"/>
          <a:lstStyle/>
          <a:p>
            <a:pPr indent="0" marL="0">
              <a:buNone/>
            </a:pPr>
            <a:r>
              <a:rPr lang="en-US" sz="1500" b="1" dirty="0">
                <a:solidFill>
                  <a:srgbClr val="E03A5F"/>
                </a:solidFill>
                <a:latin typeface="Cambria" pitchFamily="34" charset="0"/>
                <a:ea typeface="Cambria" pitchFamily="34" charset="-122"/>
                <a:cs typeface="Cambria" pitchFamily="34" charset="-120"/>
              </a:rPr>
              <a:t>Step 4 is the one that is forgotten</a:t>
            </a:r>
            <a:endParaRPr lang="en-US" sz="1500" dirty="0"/>
          </a:p>
        </p:txBody>
      </p:sp>
      <p:sp>
        <p:nvSpPr>
          <p:cNvPr id="40" name="Text 37"/>
          <p:cNvSpPr txBox="1"/>
          <p:nvPr/>
        </p:nvSpPr>
        <p:spPr>
          <a:xfrm>
            <a:off x="960120" y="5138928"/>
            <a:ext cx="10241280" cy="548640"/>
          </a:xfrm>
          <a:prstGeom prst="rect">
            <a:avLst/>
          </a:prstGeom>
          <a:noFill/>
          <a:ln/>
        </p:spPr>
        <p:txBody>
          <a:bodyPr wrap="square" lIns="0" tIns="0" rIns="0" bIns="0" rtlCol="0" anchor="ctr"/>
          <a:lstStyle/>
          <a:p>
            <a:pPr indent="0" marL="0">
              <a:buNone/>
            </a:pPr>
            <a:r>
              <a:rPr lang="en-US" sz="1350" dirty="0">
                <a:solidFill>
                  <a:srgbClr val="1E3A44"/>
                </a:solidFill>
                <a:latin typeface="Calibri" pitchFamily="34" charset="0"/>
                <a:ea typeface="Calibri" pitchFamily="34" charset="-122"/>
                <a:cs typeface="Calibri" pitchFamily="34" charset="-120"/>
              </a:rPr>
              <a:t>The limit of ln y is not the answer to the question. If lim ln y = L, the answer is e raised to L. A solution that stops at L earns part marks at best.</a:t>
            </a:r>
            <a:endParaRPr lang="en-US" sz="13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Shape 0"/>
          <p:cNvSpPr/>
          <p:nvPr/>
        </p:nvSpPr>
        <p:spPr>
          <a:xfrm>
            <a:off x="502920" y="384048"/>
            <a:ext cx="475488" cy="475488"/>
          </a:xfrm>
          <a:prstGeom prst="ellipse">
            <a:avLst/>
          </a:prstGeom>
          <a:solidFill>
            <a:srgbClr val="9B1B3C"/>
          </a:solidFill>
          <a:ln/>
        </p:spPr>
      </p:sp>
      <p:sp>
        <p:nvSpPr>
          <p:cNvPr id="4"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5"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Example 4 — powers worked through</a:t>
            </a:r>
            <a:endParaRPr lang="en-US" sz="2900" dirty="0"/>
          </a:p>
        </p:txBody>
      </p:sp>
      <p:sp>
        <p:nvSpPr>
          <p:cNvPr id="6"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7"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Each one ends by exponentiating</a:t>
            </a:r>
            <a:endParaRPr lang="en-US" sz="1300" dirty="0"/>
          </a:p>
        </p:txBody>
      </p:sp>
      <p:sp>
        <p:nvSpPr>
          <p:cNvPr id="8" name="Shape 5"/>
          <p:cNvSpPr/>
          <p:nvPr/>
        </p:nvSpPr>
        <p:spPr>
          <a:xfrm>
            <a:off x="640080" y="1371600"/>
            <a:ext cx="10881360" cy="2057400"/>
          </a:xfrm>
          <a:prstGeom prst="roundRect">
            <a:avLst>
              <a:gd name="adj" fmla="val 3556"/>
            </a:avLst>
          </a:prstGeom>
          <a:solidFill>
            <a:srgbClr val="DCEFF8"/>
          </a:solidFill>
          <a:ln w="12700">
            <a:solidFill>
              <a:srgbClr val="DCEFF8"/>
            </a:solidFill>
            <a:prstDash val="solid"/>
          </a:ln>
        </p:spPr>
      </p:sp>
      <p:sp>
        <p:nvSpPr>
          <p:cNvPr id="9" name="Text 6"/>
          <p:cNvSpPr txBox="1"/>
          <p:nvPr/>
        </p:nvSpPr>
        <p:spPr>
          <a:xfrm>
            <a:off x="868680" y="1463040"/>
            <a:ext cx="548640" cy="365760"/>
          </a:xfrm>
          <a:prstGeom prst="rect">
            <a:avLst/>
          </a:prstGeom>
          <a:noFill/>
          <a:ln/>
        </p:spPr>
        <p:txBody>
          <a:bodyPr wrap="square" lIns="0" tIns="0" rIns="0" bIns="0" rtlCol="0" anchor="ctr"/>
          <a:lstStyle/>
          <a:p>
            <a:pPr indent="0" marL="0">
              <a:buNone/>
            </a:pPr>
            <a:r>
              <a:rPr lang="en-US" sz="1700" b="1" dirty="0">
                <a:solidFill>
                  <a:srgbClr val="0F7C9E"/>
                </a:solidFill>
                <a:latin typeface="Cambria" pitchFamily="34" charset="0"/>
                <a:ea typeface="Cambria" pitchFamily="34" charset="-122"/>
                <a:cs typeface="Cambria" pitchFamily="34" charset="-120"/>
              </a:rPr>
              <a:t>(a)</a:t>
            </a:r>
            <a:endParaRPr lang="en-US" sz="1700" dirty="0"/>
          </a:p>
        </p:txBody>
      </p:sp>
      <p:sp>
        <p:nvSpPr>
          <p:cNvPr id="10" name="Text 7"/>
          <p:cNvSpPr txBox="1"/>
          <p:nvPr/>
        </p:nvSpPr>
        <p:spPr>
          <a:xfrm>
            <a:off x="1417320" y="1444752"/>
            <a:ext cx="3108960" cy="411480"/>
          </a:xfrm>
          <a:prstGeom prst="rect">
            <a:avLst/>
          </a:prstGeom>
          <a:noFill/>
          <a:ln/>
        </p:spPr>
        <p:txBody>
          <a:bodyPr wrap="square" lIns="0" tIns="0" rIns="0" bIns="0" rtlCol="0" anchor="ctr"/>
          <a:lstStyle/>
          <a:p>
            <a:pPr indent="0" marL="0">
              <a:buNone/>
            </a:pPr>
            <a:r>
              <a:rPr lang="en-US" sz="1700" dirty="0">
                <a:solidFill>
                  <a:srgbClr val="1E3A44"/>
                </a:solidFill>
                <a:latin typeface="Cambria" pitchFamily="34" charset="0"/>
                <a:ea typeface="Cambria" pitchFamily="34" charset="-122"/>
                <a:cs typeface="Cambria" pitchFamily="34" charset="-120"/>
              </a:rPr>
              <a:t>lim</a:t>
            </a:r>
            <a:pPr indent="0" marL="0">
              <a:buNone/>
            </a:pPr>
            <a:r>
              <a:rPr lang="en-US" sz="1700" baseline="-40000" dirty="0">
                <a:solidFill>
                  <a:srgbClr val="1E3A44"/>
                </a:solidFill>
                <a:latin typeface="Cambria" pitchFamily="34" charset="0"/>
                <a:ea typeface="Cambria" pitchFamily="34" charset="-122"/>
                <a:cs typeface="Cambria" pitchFamily="34" charset="-120"/>
              </a:rPr>
              <a:t>x→∞</a:t>
            </a:r>
            <a:pPr indent="0" marL="0">
              <a:buNone/>
            </a:pPr>
            <a:r>
              <a:rPr lang="en-US" sz="1700" dirty="0">
                <a:solidFill>
                  <a:srgbClr val="1E3A44"/>
                </a:solidFill>
                <a:latin typeface="Cambria" pitchFamily="34" charset="0"/>
                <a:ea typeface="Cambria" pitchFamily="34" charset="-122"/>
                <a:cs typeface="Cambria" pitchFamily="34" charset="-120"/>
              </a:rPr>
              <a:t> (1 + 1/x)</a:t>
            </a:r>
            <a:pPr indent="0" marL="0">
              <a:buNone/>
            </a:pPr>
            <a:r>
              <a:rPr lang="en-US" sz="1700" baseline="30000" dirty="0">
                <a:solidFill>
                  <a:srgbClr val="1E3A44"/>
                </a:solidFill>
                <a:latin typeface="Cambria" pitchFamily="34" charset="0"/>
                <a:ea typeface="Cambria" pitchFamily="34" charset="-122"/>
                <a:cs typeface="Cambria" pitchFamily="34" charset="-120"/>
              </a:rPr>
              <a:t>x</a:t>
            </a:r>
            <a:endParaRPr lang="en-US" sz="1700" dirty="0"/>
          </a:p>
        </p:txBody>
      </p:sp>
      <p:sp>
        <p:nvSpPr>
          <p:cNvPr id="11" name="Text 8"/>
          <p:cNvSpPr txBox="1"/>
          <p:nvPr/>
        </p:nvSpPr>
        <p:spPr>
          <a:xfrm>
            <a:off x="4663440" y="1444752"/>
            <a:ext cx="1645920" cy="411480"/>
          </a:xfrm>
          <a:prstGeom prst="rect">
            <a:avLst/>
          </a:prstGeom>
          <a:noFill/>
          <a:ln/>
        </p:spPr>
        <p:txBody>
          <a:bodyPr wrap="square" lIns="0" tIns="0" rIns="0" bIns="0" rtlCol="0" anchor="ctr"/>
          <a:lstStyle/>
          <a:p>
            <a:pPr indent="0" marL="0">
              <a:buNone/>
            </a:pPr>
            <a:r>
              <a:rPr lang="en-US" sz="1300" i="1" dirty="0">
                <a:solidFill>
                  <a:srgbClr val="E03A5F"/>
                </a:solidFill>
                <a:latin typeface="Cambria" pitchFamily="34" charset="0"/>
                <a:ea typeface="Cambria" pitchFamily="34" charset="-122"/>
                <a:cs typeface="Cambria" pitchFamily="34" charset="-120"/>
              </a:rPr>
              <a:t>form  1</a:t>
            </a:r>
            <a:pPr indent="0" marL="0">
              <a:buNone/>
            </a:pPr>
            <a:r>
              <a:rPr lang="en-US" sz="1300" i="1" baseline="30000" dirty="0">
                <a:solidFill>
                  <a:srgbClr val="E03A5F"/>
                </a:solidFill>
                <a:latin typeface="Cambria" pitchFamily="34" charset="0"/>
                <a:ea typeface="Cambria" pitchFamily="34" charset="-122"/>
                <a:cs typeface="Cambria" pitchFamily="34" charset="-120"/>
              </a:rPr>
              <a:t>∞</a:t>
            </a:r>
            <a:endParaRPr lang="en-US" sz="1300" dirty="0"/>
          </a:p>
        </p:txBody>
      </p:sp>
      <p:sp>
        <p:nvSpPr>
          <p:cNvPr id="12" name="Text 9"/>
          <p:cNvSpPr txBox="1"/>
          <p:nvPr/>
        </p:nvSpPr>
        <p:spPr>
          <a:xfrm>
            <a:off x="1417320" y="1920240"/>
            <a:ext cx="4754880" cy="411480"/>
          </a:xfrm>
          <a:prstGeom prst="rect">
            <a:avLst/>
          </a:prstGeom>
          <a:noFill/>
          <a:ln/>
        </p:spPr>
        <p:txBody>
          <a:bodyPr wrap="square" lIns="0" tIns="0" rIns="0" bIns="0" rtlCol="0" anchor="ctr"/>
          <a:lstStyle/>
          <a:p>
            <a:pPr indent="0" marL="0">
              <a:buNone/>
            </a:pPr>
            <a:r>
              <a:rPr lang="en-US" sz="1500" dirty="0">
                <a:solidFill>
                  <a:srgbClr val="1E3A44"/>
                </a:solidFill>
                <a:latin typeface="Cambria" pitchFamily="34" charset="0"/>
                <a:ea typeface="Cambria" pitchFamily="34" charset="-122"/>
                <a:cs typeface="Cambria" pitchFamily="34" charset="-120"/>
              </a:rPr>
              <a:t>ln y  =  x ln(1 + 1/x)</a:t>
            </a:r>
            <a:endParaRPr lang="en-US" sz="1500" dirty="0"/>
          </a:p>
        </p:txBody>
      </p:sp>
      <p:sp>
        <p:nvSpPr>
          <p:cNvPr id="13" name="Text 10"/>
          <p:cNvSpPr txBox="1"/>
          <p:nvPr/>
        </p:nvSpPr>
        <p:spPr>
          <a:xfrm>
            <a:off x="6309360" y="1920240"/>
            <a:ext cx="2743200" cy="411480"/>
          </a:xfrm>
          <a:prstGeom prst="rect">
            <a:avLst/>
          </a:prstGeom>
          <a:noFill/>
          <a:ln/>
        </p:spPr>
        <p:txBody>
          <a:bodyPr wrap="square" lIns="0" tIns="0" rIns="0" bIns="0" rtlCol="0" anchor="ctr"/>
          <a:lstStyle/>
          <a:p>
            <a:pPr indent="0" marL="0">
              <a:buNone/>
            </a:pPr>
            <a:r>
              <a:rPr lang="en-US" sz="1200" i="1" dirty="0">
                <a:solidFill>
                  <a:srgbClr val="6C8089"/>
                </a:solidFill>
                <a:latin typeface="Calibri" pitchFamily="34" charset="0"/>
                <a:ea typeface="Calibri" pitchFamily="34" charset="-122"/>
                <a:cs typeface="Calibri" pitchFamily="34" charset="-120"/>
              </a:rPr>
              <a:t>[∞ · 0]</a:t>
            </a:r>
            <a:endParaRPr lang="en-US" sz="1200" dirty="0"/>
          </a:p>
        </p:txBody>
      </p:sp>
      <p:sp>
        <p:nvSpPr>
          <p:cNvPr id="14" name="Text 11"/>
          <p:cNvSpPr txBox="1"/>
          <p:nvPr/>
        </p:nvSpPr>
        <p:spPr>
          <a:xfrm>
            <a:off x="1417320" y="2395728"/>
            <a:ext cx="4754880" cy="411480"/>
          </a:xfrm>
          <a:prstGeom prst="rect">
            <a:avLst/>
          </a:prstGeom>
          <a:noFill/>
          <a:ln/>
        </p:spPr>
        <p:txBody>
          <a:bodyPr wrap="square" lIns="0" tIns="0" rIns="0" bIns="0" rtlCol="0" anchor="ctr"/>
          <a:lstStyle/>
          <a:p>
            <a:pPr indent="0" marL="0">
              <a:buNone/>
            </a:pPr>
            <a:r>
              <a:rPr lang="en-US" sz="1500" dirty="0">
                <a:solidFill>
                  <a:srgbClr val="1E3A44"/>
                </a:solidFill>
                <a:latin typeface="Cambria" pitchFamily="34" charset="0"/>
                <a:ea typeface="Cambria" pitchFamily="34" charset="-122"/>
                <a:cs typeface="Cambria" pitchFamily="34" charset="-120"/>
              </a:rPr>
              <a:t>=  ln(1 + 1/x)/(1/x)</a:t>
            </a:r>
            <a:endParaRPr lang="en-US" sz="1500" dirty="0"/>
          </a:p>
        </p:txBody>
      </p:sp>
      <p:sp>
        <p:nvSpPr>
          <p:cNvPr id="15" name="Text 12"/>
          <p:cNvSpPr txBox="1"/>
          <p:nvPr/>
        </p:nvSpPr>
        <p:spPr>
          <a:xfrm>
            <a:off x="6309360" y="2395728"/>
            <a:ext cx="2743200" cy="411480"/>
          </a:xfrm>
          <a:prstGeom prst="rect">
            <a:avLst/>
          </a:prstGeom>
          <a:noFill/>
          <a:ln/>
        </p:spPr>
        <p:txBody>
          <a:bodyPr wrap="square" lIns="0" tIns="0" rIns="0" bIns="0" rtlCol="0" anchor="ctr"/>
          <a:lstStyle/>
          <a:p>
            <a:pPr indent="0" marL="0">
              <a:buNone/>
            </a:pPr>
            <a:r>
              <a:rPr lang="en-US" sz="1200" i="1" dirty="0">
                <a:solidFill>
                  <a:srgbClr val="6C8089"/>
                </a:solidFill>
                <a:latin typeface="Calibri" pitchFamily="34" charset="0"/>
                <a:ea typeface="Calibri" pitchFamily="34" charset="-122"/>
                <a:cs typeface="Calibri" pitchFamily="34" charset="-120"/>
              </a:rPr>
              <a:t>[0/0] — now the rule</a:t>
            </a:r>
            <a:endParaRPr lang="en-US" sz="1200" dirty="0"/>
          </a:p>
        </p:txBody>
      </p:sp>
      <p:sp>
        <p:nvSpPr>
          <p:cNvPr id="16" name="Text 13"/>
          <p:cNvSpPr txBox="1"/>
          <p:nvPr/>
        </p:nvSpPr>
        <p:spPr>
          <a:xfrm>
            <a:off x="1417320" y="2871216"/>
            <a:ext cx="4754880" cy="411480"/>
          </a:xfrm>
          <a:prstGeom prst="rect">
            <a:avLst/>
          </a:prstGeom>
          <a:noFill/>
          <a:ln/>
        </p:spPr>
        <p:txBody>
          <a:bodyPr wrap="square" lIns="0" tIns="0" rIns="0" bIns="0" rtlCol="0" anchor="ctr"/>
          <a:lstStyle/>
          <a:p>
            <a:pPr indent="0" marL="0">
              <a:buNone/>
            </a:pPr>
            <a:r>
              <a:rPr lang="en-US" sz="1500" dirty="0">
                <a:solidFill>
                  <a:srgbClr val="1E3A44"/>
                </a:solidFill>
                <a:latin typeface="Cambria" pitchFamily="34" charset="0"/>
                <a:ea typeface="Cambria" pitchFamily="34" charset="-122"/>
                <a:cs typeface="Cambria" pitchFamily="34" charset="-120"/>
              </a:rPr>
              <a:t>=  1/(1 + 1/x)   →   1</a:t>
            </a:r>
            <a:endParaRPr lang="en-US" sz="1500" dirty="0"/>
          </a:p>
        </p:txBody>
      </p:sp>
      <p:sp>
        <p:nvSpPr>
          <p:cNvPr id="17" name="Text 14"/>
          <p:cNvSpPr txBox="1"/>
          <p:nvPr/>
        </p:nvSpPr>
        <p:spPr>
          <a:xfrm>
            <a:off x="6309360" y="2871216"/>
            <a:ext cx="2743200" cy="411480"/>
          </a:xfrm>
          <a:prstGeom prst="rect">
            <a:avLst/>
          </a:prstGeom>
          <a:noFill/>
          <a:ln/>
        </p:spPr>
        <p:txBody>
          <a:bodyPr wrap="square" lIns="0" tIns="0" rIns="0" bIns="0" rtlCol="0" anchor="ctr"/>
          <a:lstStyle/>
          <a:p>
            <a:pPr indent="0" marL="0">
              <a:buNone/>
            </a:pPr>
            <a:r>
              <a:rPr lang="en-US" sz="1200" i="1" dirty="0">
                <a:solidFill>
                  <a:srgbClr val="6C8089"/>
                </a:solidFill>
                <a:latin typeface="Calibri" pitchFamily="34" charset="0"/>
                <a:ea typeface="Calibri" pitchFamily="34" charset="-122"/>
                <a:cs typeface="Calibri" pitchFamily="34" charset="-120"/>
              </a:rPr>
              <a:t>so  lim ln y = 1</a:t>
            </a:r>
            <a:endParaRPr lang="en-US" sz="1200" dirty="0"/>
          </a:p>
        </p:txBody>
      </p:sp>
      <p:sp>
        <p:nvSpPr>
          <p:cNvPr id="18" name="Shape 15"/>
          <p:cNvSpPr/>
          <p:nvPr/>
        </p:nvSpPr>
        <p:spPr>
          <a:xfrm>
            <a:off x="9052560" y="2057400"/>
            <a:ext cx="2194560" cy="777240"/>
          </a:xfrm>
          <a:prstGeom prst="roundRect">
            <a:avLst>
              <a:gd name="adj" fmla="val 9412"/>
            </a:avLst>
          </a:prstGeom>
          <a:solidFill>
            <a:srgbClr val="0F7C9E"/>
          </a:solidFill>
          <a:ln w="12700">
            <a:solidFill>
              <a:srgbClr val="0F7C9E"/>
            </a:solidFill>
            <a:prstDash val="solid"/>
          </a:ln>
        </p:spPr>
      </p:sp>
      <p:sp>
        <p:nvSpPr>
          <p:cNvPr id="19" name="Text 16"/>
          <p:cNvSpPr txBox="1"/>
          <p:nvPr/>
        </p:nvSpPr>
        <p:spPr>
          <a:xfrm>
            <a:off x="9052560" y="2057400"/>
            <a:ext cx="2194560" cy="77724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lim y = e</a:t>
            </a:r>
            <a:pPr algn="ctr" indent="0" marL="0">
              <a:buNone/>
            </a:pPr>
            <a:r>
              <a:rPr lang="en-US" sz="1600" b="1" baseline="30000" dirty="0">
                <a:solidFill>
                  <a:srgbClr val="FFFFFF"/>
                </a:solidFill>
                <a:latin typeface="Cambria" pitchFamily="34" charset="0"/>
                <a:ea typeface="Cambria" pitchFamily="34" charset="-122"/>
                <a:cs typeface="Cambria" pitchFamily="34" charset="-120"/>
              </a:rPr>
              <a:t>1</a:t>
            </a:r>
            <a:pPr algn="ctr" indent="0" marL="0">
              <a:buNone/>
            </a:pPr>
            <a:r>
              <a:rPr lang="en-US" sz="1600" b="1" dirty="0">
                <a:solidFill>
                  <a:srgbClr val="FFFFFF"/>
                </a:solidFill>
                <a:latin typeface="Cambria" pitchFamily="34" charset="0"/>
                <a:ea typeface="Cambria" pitchFamily="34" charset="-122"/>
                <a:cs typeface="Cambria" pitchFamily="34" charset="-120"/>
              </a:rPr>
              <a:t> = e</a:t>
            </a:r>
            <a:endParaRPr lang="en-US" sz="1600" dirty="0"/>
          </a:p>
        </p:txBody>
      </p:sp>
      <p:sp>
        <p:nvSpPr>
          <p:cNvPr id="20" name="Shape 17"/>
          <p:cNvSpPr/>
          <p:nvPr/>
        </p:nvSpPr>
        <p:spPr>
          <a:xfrm>
            <a:off x="640080" y="3611880"/>
            <a:ext cx="10881360" cy="2057400"/>
          </a:xfrm>
          <a:prstGeom prst="roundRect">
            <a:avLst>
              <a:gd name="adj" fmla="val 3556"/>
            </a:avLst>
          </a:prstGeom>
          <a:solidFill>
            <a:srgbClr val="EDF6FB"/>
          </a:solidFill>
          <a:ln w="12700">
            <a:solidFill>
              <a:srgbClr val="EDF6FB"/>
            </a:solidFill>
            <a:prstDash val="solid"/>
          </a:ln>
        </p:spPr>
      </p:sp>
      <p:sp>
        <p:nvSpPr>
          <p:cNvPr id="21" name="Text 18"/>
          <p:cNvSpPr txBox="1"/>
          <p:nvPr/>
        </p:nvSpPr>
        <p:spPr>
          <a:xfrm>
            <a:off x="868680" y="3703320"/>
            <a:ext cx="548640" cy="365760"/>
          </a:xfrm>
          <a:prstGeom prst="rect">
            <a:avLst/>
          </a:prstGeom>
          <a:noFill/>
          <a:ln/>
        </p:spPr>
        <p:txBody>
          <a:bodyPr wrap="square" lIns="0" tIns="0" rIns="0" bIns="0" rtlCol="0" anchor="ctr"/>
          <a:lstStyle/>
          <a:p>
            <a:pPr indent="0" marL="0">
              <a:buNone/>
            </a:pPr>
            <a:r>
              <a:rPr lang="en-US" sz="1700" b="1" dirty="0">
                <a:solidFill>
                  <a:srgbClr val="0F7C9E"/>
                </a:solidFill>
                <a:latin typeface="Cambria" pitchFamily="34" charset="0"/>
                <a:ea typeface="Cambria" pitchFamily="34" charset="-122"/>
                <a:cs typeface="Cambria" pitchFamily="34" charset="-120"/>
              </a:rPr>
              <a:t>(b)</a:t>
            </a:r>
            <a:endParaRPr lang="en-US" sz="1700" dirty="0"/>
          </a:p>
        </p:txBody>
      </p:sp>
      <p:sp>
        <p:nvSpPr>
          <p:cNvPr id="22" name="Text 19"/>
          <p:cNvSpPr txBox="1"/>
          <p:nvPr/>
        </p:nvSpPr>
        <p:spPr>
          <a:xfrm>
            <a:off x="1417320" y="3685032"/>
            <a:ext cx="3108960" cy="411480"/>
          </a:xfrm>
          <a:prstGeom prst="rect">
            <a:avLst/>
          </a:prstGeom>
          <a:noFill/>
          <a:ln/>
        </p:spPr>
        <p:txBody>
          <a:bodyPr wrap="square" lIns="0" tIns="0" rIns="0" bIns="0" rtlCol="0" anchor="ctr"/>
          <a:lstStyle/>
          <a:p>
            <a:pPr indent="0" marL="0">
              <a:buNone/>
            </a:pPr>
            <a:r>
              <a:rPr lang="en-US" sz="1700" dirty="0">
                <a:solidFill>
                  <a:srgbClr val="1E3A44"/>
                </a:solidFill>
                <a:latin typeface="Cambria" pitchFamily="34" charset="0"/>
                <a:ea typeface="Cambria" pitchFamily="34" charset="-122"/>
                <a:cs typeface="Cambria" pitchFamily="34" charset="-120"/>
              </a:rPr>
              <a:t>lim</a:t>
            </a:r>
            <a:pPr indent="0" marL="0">
              <a:buNone/>
            </a:pPr>
            <a:r>
              <a:rPr lang="en-US" sz="1700" baseline="-40000" dirty="0">
                <a:solidFill>
                  <a:srgbClr val="1E3A44"/>
                </a:solidFill>
                <a:latin typeface="Cambria" pitchFamily="34" charset="0"/>
                <a:ea typeface="Cambria" pitchFamily="34" charset="-122"/>
                <a:cs typeface="Cambria" pitchFamily="34" charset="-120"/>
              </a:rPr>
              <a:t>x→0⁺</a:t>
            </a:r>
            <a:pPr indent="0" marL="0">
              <a:buNone/>
            </a:pPr>
            <a:r>
              <a:rPr lang="en-US" sz="1700" dirty="0">
                <a:solidFill>
                  <a:srgbClr val="1E3A44"/>
                </a:solidFill>
                <a:latin typeface="Cambria" pitchFamily="34" charset="0"/>
                <a:ea typeface="Cambria" pitchFamily="34" charset="-122"/>
                <a:cs typeface="Cambria" pitchFamily="34" charset="-120"/>
              </a:rPr>
              <a:t> x</a:t>
            </a:r>
            <a:pPr indent="0" marL="0">
              <a:buNone/>
            </a:pPr>
            <a:r>
              <a:rPr lang="en-US" sz="1700" baseline="30000" dirty="0">
                <a:solidFill>
                  <a:srgbClr val="1E3A44"/>
                </a:solidFill>
                <a:latin typeface="Cambria" pitchFamily="34" charset="0"/>
                <a:ea typeface="Cambria" pitchFamily="34" charset="-122"/>
                <a:cs typeface="Cambria" pitchFamily="34" charset="-120"/>
              </a:rPr>
              <a:t>x</a:t>
            </a:r>
            <a:endParaRPr lang="en-US" sz="1700" dirty="0"/>
          </a:p>
        </p:txBody>
      </p:sp>
      <p:sp>
        <p:nvSpPr>
          <p:cNvPr id="23" name="Text 20"/>
          <p:cNvSpPr txBox="1"/>
          <p:nvPr/>
        </p:nvSpPr>
        <p:spPr>
          <a:xfrm>
            <a:off x="4663440" y="3685032"/>
            <a:ext cx="1645920" cy="411480"/>
          </a:xfrm>
          <a:prstGeom prst="rect">
            <a:avLst/>
          </a:prstGeom>
          <a:noFill/>
          <a:ln/>
        </p:spPr>
        <p:txBody>
          <a:bodyPr wrap="square" lIns="0" tIns="0" rIns="0" bIns="0" rtlCol="0" anchor="ctr"/>
          <a:lstStyle/>
          <a:p>
            <a:pPr indent="0" marL="0">
              <a:buNone/>
            </a:pPr>
            <a:r>
              <a:rPr lang="en-US" sz="1300" i="1" dirty="0">
                <a:solidFill>
                  <a:srgbClr val="E03A5F"/>
                </a:solidFill>
                <a:latin typeface="Cambria" pitchFamily="34" charset="0"/>
                <a:ea typeface="Cambria" pitchFamily="34" charset="-122"/>
                <a:cs typeface="Cambria" pitchFamily="34" charset="-120"/>
              </a:rPr>
              <a:t>form  0</a:t>
            </a:r>
            <a:pPr indent="0" marL="0">
              <a:buNone/>
            </a:pPr>
            <a:r>
              <a:rPr lang="en-US" sz="1300" i="1" baseline="30000" dirty="0">
                <a:solidFill>
                  <a:srgbClr val="E03A5F"/>
                </a:solidFill>
                <a:latin typeface="Cambria" pitchFamily="34" charset="0"/>
                <a:ea typeface="Cambria" pitchFamily="34" charset="-122"/>
                <a:cs typeface="Cambria" pitchFamily="34" charset="-120"/>
              </a:rPr>
              <a:t>0</a:t>
            </a:r>
            <a:endParaRPr lang="en-US" sz="1300" dirty="0"/>
          </a:p>
        </p:txBody>
      </p:sp>
      <p:sp>
        <p:nvSpPr>
          <p:cNvPr id="24" name="Text 21"/>
          <p:cNvSpPr txBox="1"/>
          <p:nvPr/>
        </p:nvSpPr>
        <p:spPr>
          <a:xfrm>
            <a:off x="1417320" y="4160520"/>
            <a:ext cx="4754880" cy="411480"/>
          </a:xfrm>
          <a:prstGeom prst="rect">
            <a:avLst/>
          </a:prstGeom>
          <a:noFill/>
          <a:ln/>
        </p:spPr>
        <p:txBody>
          <a:bodyPr wrap="square" lIns="0" tIns="0" rIns="0" bIns="0" rtlCol="0" anchor="ctr"/>
          <a:lstStyle/>
          <a:p>
            <a:pPr indent="0" marL="0">
              <a:buNone/>
            </a:pPr>
            <a:r>
              <a:rPr lang="en-US" sz="1500" dirty="0">
                <a:solidFill>
                  <a:srgbClr val="1E3A44"/>
                </a:solidFill>
                <a:latin typeface="Cambria" pitchFamily="34" charset="0"/>
                <a:ea typeface="Cambria" pitchFamily="34" charset="-122"/>
                <a:cs typeface="Cambria" pitchFamily="34" charset="-120"/>
              </a:rPr>
              <a:t>ln y  =  x ln x</a:t>
            </a:r>
            <a:endParaRPr lang="en-US" sz="1500" dirty="0"/>
          </a:p>
        </p:txBody>
      </p:sp>
      <p:sp>
        <p:nvSpPr>
          <p:cNvPr id="25" name="Text 22"/>
          <p:cNvSpPr txBox="1"/>
          <p:nvPr/>
        </p:nvSpPr>
        <p:spPr>
          <a:xfrm>
            <a:off x="6309360" y="4160520"/>
            <a:ext cx="2743200" cy="411480"/>
          </a:xfrm>
          <a:prstGeom prst="rect">
            <a:avLst/>
          </a:prstGeom>
          <a:noFill/>
          <a:ln/>
        </p:spPr>
        <p:txBody>
          <a:bodyPr wrap="square" lIns="0" tIns="0" rIns="0" bIns="0" rtlCol="0" anchor="ctr"/>
          <a:lstStyle/>
          <a:p>
            <a:pPr indent="0" marL="0">
              <a:buNone/>
            </a:pPr>
            <a:r>
              <a:rPr lang="en-US" sz="1200" i="1" dirty="0">
                <a:solidFill>
                  <a:srgbClr val="6C8089"/>
                </a:solidFill>
                <a:latin typeface="Calibri" pitchFamily="34" charset="0"/>
                <a:ea typeface="Calibri" pitchFamily="34" charset="-122"/>
                <a:cs typeface="Calibri" pitchFamily="34" charset="-120"/>
              </a:rPr>
              <a:t>[0 · (− ∞)]</a:t>
            </a:r>
            <a:endParaRPr lang="en-US" sz="1200" dirty="0"/>
          </a:p>
        </p:txBody>
      </p:sp>
      <p:sp>
        <p:nvSpPr>
          <p:cNvPr id="26" name="Text 23"/>
          <p:cNvSpPr txBox="1"/>
          <p:nvPr/>
        </p:nvSpPr>
        <p:spPr>
          <a:xfrm>
            <a:off x="1417320" y="4636008"/>
            <a:ext cx="4754880" cy="411480"/>
          </a:xfrm>
          <a:prstGeom prst="rect">
            <a:avLst/>
          </a:prstGeom>
          <a:noFill/>
          <a:ln/>
        </p:spPr>
        <p:txBody>
          <a:bodyPr wrap="square" lIns="0" tIns="0" rIns="0" bIns="0" rtlCol="0" anchor="ctr"/>
          <a:lstStyle/>
          <a:p>
            <a:pPr indent="0" marL="0">
              <a:buNone/>
            </a:pPr>
            <a:r>
              <a:rPr lang="en-US" sz="1500" dirty="0">
                <a:solidFill>
                  <a:srgbClr val="1E3A44"/>
                </a:solidFill>
                <a:latin typeface="Cambria" pitchFamily="34" charset="0"/>
                <a:ea typeface="Cambria" pitchFamily="34" charset="-122"/>
                <a:cs typeface="Cambria" pitchFamily="34" charset="-120"/>
              </a:rPr>
              <a:t>=  ln x/(1/x)</a:t>
            </a:r>
            <a:endParaRPr lang="en-US" sz="1500" dirty="0"/>
          </a:p>
        </p:txBody>
      </p:sp>
      <p:sp>
        <p:nvSpPr>
          <p:cNvPr id="27" name="Text 24"/>
          <p:cNvSpPr txBox="1"/>
          <p:nvPr/>
        </p:nvSpPr>
        <p:spPr>
          <a:xfrm>
            <a:off x="6309360" y="4636008"/>
            <a:ext cx="2743200" cy="411480"/>
          </a:xfrm>
          <a:prstGeom prst="rect">
            <a:avLst/>
          </a:prstGeom>
          <a:noFill/>
          <a:ln/>
        </p:spPr>
        <p:txBody>
          <a:bodyPr wrap="square" lIns="0" tIns="0" rIns="0" bIns="0" rtlCol="0" anchor="ctr"/>
          <a:lstStyle/>
          <a:p>
            <a:pPr indent="0" marL="0">
              <a:buNone/>
            </a:pPr>
            <a:r>
              <a:rPr lang="en-US" sz="1200" i="1" dirty="0">
                <a:solidFill>
                  <a:srgbClr val="6C8089"/>
                </a:solidFill>
                <a:latin typeface="Calibri" pitchFamily="34" charset="0"/>
                <a:ea typeface="Calibri" pitchFamily="34" charset="-122"/>
                <a:cs typeface="Calibri" pitchFamily="34" charset="-120"/>
              </a:rPr>
              <a:t>[− ∞/∞] — now the rule</a:t>
            </a:r>
            <a:endParaRPr lang="en-US" sz="1200" dirty="0"/>
          </a:p>
        </p:txBody>
      </p:sp>
      <p:sp>
        <p:nvSpPr>
          <p:cNvPr id="28" name="Text 25"/>
          <p:cNvSpPr txBox="1"/>
          <p:nvPr/>
        </p:nvSpPr>
        <p:spPr>
          <a:xfrm>
            <a:off x="1417320" y="5111496"/>
            <a:ext cx="4754880" cy="411480"/>
          </a:xfrm>
          <a:prstGeom prst="rect">
            <a:avLst/>
          </a:prstGeom>
          <a:noFill/>
          <a:ln/>
        </p:spPr>
        <p:txBody>
          <a:bodyPr wrap="square" lIns="0" tIns="0" rIns="0" bIns="0" rtlCol="0" anchor="ctr"/>
          <a:lstStyle/>
          <a:p>
            <a:pPr indent="0" marL="0">
              <a:buNone/>
            </a:pPr>
            <a:r>
              <a:rPr lang="en-US" sz="1500" dirty="0">
                <a:solidFill>
                  <a:srgbClr val="1E3A44"/>
                </a:solidFill>
                <a:latin typeface="Cambria" pitchFamily="34" charset="0"/>
                <a:ea typeface="Cambria" pitchFamily="34" charset="-122"/>
                <a:cs typeface="Cambria" pitchFamily="34" charset="-120"/>
              </a:rPr>
              <a:t>=  (1/x)/(− 1/x</a:t>
            </a:r>
            <a:pPr indent="0" marL="0">
              <a:buNone/>
            </a:pPr>
            <a:r>
              <a:rPr lang="en-US" sz="1500" baseline="30000" dirty="0">
                <a:solidFill>
                  <a:srgbClr val="1E3A44"/>
                </a:solidFill>
                <a:latin typeface="Cambria" pitchFamily="34" charset="0"/>
                <a:ea typeface="Cambria" pitchFamily="34" charset="-122"/>
                <a:cs typeface="Cambria" pitchFamily="34" charset="-120"/>
              </a:rPr>
              <a:t>2</a:t>
            </a:r>
            <a:pPr indent="0" marL="0">
              <a:buNone/>
            </a:pPr>
            <a:r>
              <a:rPr lang="en-US" sz="1500" dirty="0">
                <a:solidFill>
                  <a:srgbClr val="1E3A44"/>
                </a:solidFill>
                <a:latin typeface="Cambria" pitchFamily="34" charset="0"/>
                <a:ea typeface="Cambria" pitchFamily="34" charset="-122"/>
                <a:cs typeface="Cambria" pitchFamily="34" charset="-120"/>
              </a:rPr>
              <a:t>)  =  − x   →   0</a:t>
            </a:r>
            <a:endParaRPr lang="en-US" sz="1500" dirty="0"/>
          </a:p>
        </p:txBody>
      </p:sp>
      <p:sp>
        <p:nvSpPr>
          <p:cNvPr id="29" name="Text 26"/>
          <p:cNvSpPr txBox="1"/>
          <p:nvPr/>
        </p:nvSpPr>
        <p:spPr>
          <a:xfrm>
            <a:off x="6309360" y="5111496"/>
            <a:ext cx="2743200" cy="411480"/>
          </a:xfrm>
          <a:prstGeom prst="rect">
            <a:avLst/>
          </a:prstGeom>
          <a:noFill/>
          <a:ln/>
        </p:spPr>
        <p:txBody>
          <a:bodyPr wrap="square" lIns="0" tIns="0" rIns="0" bIns="0" rtlCol="0" anchor="ctr"/>
          <a:lstStyle/>
          <a:p>
            <a:pPr indent="0" marL="0">
              <a:buNone/>
            </a:pPr>
            <a:r>
              <a:rPr lang="en-US" sz="1200" i="1" dirty="0">
                <a:solidFill>
                  <a:srgbClr val="6C8089"/>
                </a:solidFill>
                <a:latin typeface="Calibri" pitchFamily="34" charset="0"/>
                <a:ea typeface="Calibri" pitchFamily="34" charset="-122"/>
                <a:cs typeface="Calibri" pitchFamily="34" charset="-120"/>
              </a:rPr>
              <a:t>so  lim ln y = 0</a:t>
            </a:r>
            <a:endParaRPr lang="en-US" sz="1200" dirty="0"/>
          </a:p>
        </p:txBody>
      </p:sp>
      <p:sp>
        <p:nvSpPr>
          <p:cNvPr id="30" name="Shape 27"/>
          <p:cNvSpPr/>
          <p:nvPr/>
        </p:nvSpPr>
        <p:spPr>
          <a:xfrm>
            <a:off x="9052560" y="4297680"/>
            <a:ext cx="2194560" cy="777240"/>
          </a:xfrm>
          <a:prstGeom prst="roundRect">
            <a:avLst>
              <a:gd name="adj" fmla="val 9412"/>
            </a:avLst>
          </a:prstGeom>
          <a:solidFill>
            <a:srgbClr val="0F7C9E"/>
          </a:solidFill>
          <a:ln w="12700">
            <a:solidFill>
              <a:srgbClr val="0F7C9E"/>
            </a:solidFill>
            <a:prstDash val="solid"/>
          </a:ln>
        </p:spPr>
      </p:sp>
      <p:sp>
        <p:nvSpPr>
          <p:cNvPr id="31" name="Text 28"/>
          <p:cNvSpPr txBox="1"/>
          <p:nvPr/>
        </p:nvSpPr>
        <p:spPr>
          <a:xfrm>
            <a:off x="9052560" y="4297680"/>
            <a:ext cx="2194560" cy="77724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lim y = e</a:t>
            </a:r>
            <a:pPr algn="ctr" indent="0" marL="0">
              <a:buNone/>
            </a:pPr>
            <a:r>
              <a:rPr lang="en-US" sz="1600" b="1" baseline="30000" dirty="0">
                <a:solidFill>
                  <a:srgbClr val="FFFFFF"/>
                </a:solidFill>
                <a:latin typeface="Cambria" pitchFamily="34" charset="0"/>
                <a:ea typeface="Cambria" pitchFamily="34" charset="-122"/>
                <a:cs typeface="Cambria" pitchFamily="34" charset="-120"/>
              </a:rPr>
              <a:t>0</a:t>
            </a:r>
            <a:pPr algn="ctr" indent="0" marL="0">
              <a:buNone/>
            </a:pPr>
            <a:r>
              <a:rPr lang="en-US" sz="1600" b="1" dirty="0">
                <a:solidFill>
                  <a:srgbClr val="FFFFFF"/>
                </a:solidFill>
                <a:latin typeface="Cambria" pitchFamily="34" charset="0"/>
                <a:ea typeface="Cambria" pitchFamily="34" charset="-122"/>
                <a:cs typeface="Cambria" pitchFamily="34" charset="-120"/>
              </a:rPr>
              <a:t> = 1</a:t>
            </a:r>
            <a:endParaRPr lang="en-US" sz="16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Shape 0"/>
          <p:cNvSpPr/>
          <p:nvPr/>
        </p:nvSpPr>
        <p:spPr>
          <a:xfrm>
            <a:off x="502920" y="384048"/>
            <a:ext cx="475488" cy="475488"/>
          </a:xfrm>
          <a:prstGeom prst="ellipse">
            <a:avLst/>
          </a:prstGeom>
          <a:solidFill>
            <a:srgbClr val="9B1B3C"/>
          </a:solidFill>
          <a:ln/>
        </p:spPr>
      </p:sp>
      <p:sp>
        <p:nvSpPr>
          <p:cNvPr id="4"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5"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Summary</a:t>
            </a:r>
            <a:endParaRPr lang="en-US" sz="2900" dirty="0"/>
          </a:p>
        </p:txBody>
      </p:sp>
      <p:sp>
        <p:nvSpPr>
          <p:cNvPr id="6"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7"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Which form, and what to do about it</a:t>
            </a:r>
            <a:endParaRPr lang="en-US" sz="1300" dirty="0"/>
          </a:p>
        </p:txBody>
      </p:sp>
      <p:sp>
        <p:nvSpPr>
          <p:cNvPr id="8" name="Shape 5"/>
          <p:cNvSpPr/>
          <p:nvPr/>
        </p:nvSpPr>
        <p:spPr>
          <a:xfrm>
            <a:off x="640080" y="1371600"/>
            <a:ext cx="10881360" cy="3246120"/>
          </a:xfrm>
          <a:prstGeom prst="roundRect">
            <a:avLst>
              <a:gd name="adj" fmla="val 2254"/>
            </a:avLst>
          </a:prstGeom>
          <a:solidFill>
            <a:srgbClr val="DCEFF8"/>
          </a:solidFill>
          <a:ln w="12700">
            <a:solidFill>
              <a:srgbClr val="DCEFF8"/>
            </a:solidFill>
            <a:prstDash val="solid"/>
          </a:ln>
        </p:spPr>
      </p:sp>
      <p:sp>
        <p:nvSpPr>
          <p:cNvPr id="9" name="Text 6"/>
          <p:cNvSpPr txBox="1"/>
          <p:nvPr/>
        </p:nvSpPr>
        <p:spPr>
          <a:xfrm>
            <a:off x="1051560" y="1536192"/>
            <a:ext cx="2834640" cy="548640"/>
          </a:xfrm>
          <a:prstGeom prst="rect">
            <a:avLst/>
          </a:prstGeom>
          <a:noFill/>
          <a:ln/>
        </p:spPr>
        <p:txBody>
          <a:bodyPr wrap="square" lIns="0" tIns="0" rIns="0" bIns="0" rtlCol="0" anchor="ctr"/>
          <a:lstStyle/>
          <a:p>
            <a:pPr indent="0" marL="0">
              <a:buNone/>
            </a:pPr>
            <a:r>
              <a:rPr lang="en-US" sz="1300" b="1" dirty="0">
                <a:solidFill>
                  <a:srgbClr val="6C8089"/>
                </a:solidFill>
                <a:latin typeface="Cambria" pitchFamily="34" charset="0"/>
                <a:ea typeface="Cambria" pitchFamily="34" charset="-122"/>
                <a:cs typeface="Cambria" pitchFamily="34" charset="-120"/>
              </a:rPr>
              <a:t>Form</a:t>
            </a:r>
            <a:endParaRPr lang="en-US" sz="1300" dirty="0"/>
          </a:p>
        </p:txBody>
      </p:sp>
      <p:sp>
        <p:nvSpPr>
          <p:cNvPr id="10" name="Text 7"/>
          <p:cNvSpPr txBox="1"/>
          <p:nvPr/>
        </p:nvSpPr>
        <p:spPr>
          <a:xfrm>
            <a:off x="3977640" y="1536192"/>
            <a:ext cx="4114800" cy="548640"/>
          </a:xfrm>
          <a:prstGeom prst="rect">
            <a:avLst/>
          </a:prstGeom>
          <a:noFill/>
          <a:ln/>
        </p:spPr>
        <p:txBody>
          <a:bodyPr wrap="square" lIns="0" tIns="0" rIns="0" bIns="0" rtlCol="0" anchor="ctr"/>
          <a:lstStyle/>
          <a:p>
            <a:pPr indent="0" marL="0">
              <a:buNone/>
            </a:pPr>
            <a:r>
              <a:rPr lang="en-US" sz="1300" b="1" dirty="0">
                <a:solidFill>
                  <a:srgbClr val="6C8089"/>
                </a:solidFill>
                <a:latin typeface="Calibri" pitchFamily="34" charset="0"/>
                <a:ea typeface="Calibri" pitchFamily="34" charset="-122"/>
                <a:cs typeface="Calibri" pitchFamily="34" charset="-120"/>
              </a:rPr>
              <a:t>What to do</a:t>
            </a:r>
            <a:endParaRPr lang="en-US" sz="1300" dirty="0"/>
          </a:p>
        </p:txBody>
      </p:sp>
      <p:sp>
        <p:nvSpPr>
          <p:cNvPr id="11" name="Text 8"/>
          <p:cNvSpPr txBox="1"/>
          <p:nvPr/>
        </p:nvSpPr>
        <p:spPr>
          <a:xfrm>
            <a:off x="8183880" y="1536192"/>
            <a:ext cx="3017520" cy="548640"/>
          </a:xfrm>
          <a:prstGeom prst="rect">
            <a:avLst/>
          </a:prstGeom>
          <a:noFill/>
          <a:ln/>
        </p:spPr>
        <p:txBody>
          <a:bodyPr wrap="square" lIns="0" tIns="0" rIns="0" bIns="0" rtlCol="0" anchor="ctr"/>
          <a:lstStyle/>
          <a:p>
            <a:pPr indent="0" marL="0">
              <a:buNone/>
            </a:pPr>
            <a:r>
              <a:rPr lang="en-US" sz="1300" i="1" dirty="0">
                <a:solidFill>
                  <a:srgbClr val="6C8089"/>
                </a:solidFill>
                <a:latin typeface="Cambria" pitchFamily="34" charset="0"/>
                <a:ea typeface="Cambria" pitchFamily="34" charset="-122"/>
                <a:cs typeface="Cambria" pitchFamily="34" charset="-120"/>
              </a:rPr>
              <a:t>Where it ends up</a:t>
            </a:r>
            <a:endParaRPr lang="en-US" sz="1300" dirty="0"/>
          </a:p>
        </p:txBody>
      </p:sp>
      <p:sp>
        <p:nvSpPr>
          <p:cNvPr id="12" name="Shape 9"/>
          <p:cNvSpPr/>
          <p:nvPr/>
        </p:nvSpPr>
        <p:spPr>
          <a:xfrm>
            <a:off x="868680" y="2157984"/>
            <a:ext cx="10424160" cy="548640"/>
          </a:xfrm>
          <a:prstGeom prst="roundRect">
            <a:avLst>
              <a:gd name="adj" fmla="val 13333"/>
            </a:avLst>
          </a:prstGeom>
          <a:solidFill>
            <a:srgbClr val="FFFFFF"/>
          </a:solidFill>
          <a:ln w="12700">
            <a:solidFill>
              <a:srgbClr val="FFFFFF"/>
            </a:solidFill>
            <a:prstDash val="solid"/>
          </a:ln>
        </p:spPr>
      </p:sp>
      <p:sp>
        <p:nvSpPr>
          <p:cNvPr id="13" name="Text 10"/>
          <p:cNvSpPr txBox="1"/>
          <p:nvPr/>
        </p:nvSpPr>
        <p:spPr>
          <a:xfrm>
            <a:off x="1051560" y="2157984"/>
            <a:ext cx="2834640" cy="548640"/>
          </a:xfrm>
          <a:prstGeom prst="rect">
            <a:avLst/>
          </a:prstGeom>
          <a:noFill/>
          <a:ln/>
        </p:spPr>
        <p:txBody>
          <a:bodyPr wrap="square" lIns="0" tIns="0" rIns="0" bIns="0" rtlCol="0" anchor="ctr"/>
          <a:lstStyle/>
          <a:p>
            <a:pPr indent="0" marL="0">
              <a:buNone/>
            </a:pPr>
            <a:r>
              <a:rPr lang="en-US" sz="1600" b="1" dirty="0">
                <a:solidFill>
                  <a:srgbClr val="E03A5F"/>
                </a:solidFill>
                <a:latin typeface="Cambria" pitchFamily="34" charset="0"/>
                <a:ea typeface="Cambria" pitchFamily="34" charset="-122"/>
                <a:cs typeface="Cambria" pitchFamily="34" charset="-120"/>
              </a:rPr>
              <a:t>0/0  and  ∞/∞</a:t>
            </a:r>
            <a:endParaRPr lang="en-US" sz="1600" dirty="0"/>
          </a:p>
        </p:txBody>
      </p:sp>
      <p:sp>
        <p:nvSpPr>
          <p:cNvPr id="14" name="Text 11"/>
          <p:cNvSpPr txBox="1"/>
          <p:nvPr/>
        </p:nvSpPr>
        <p:spPr>
          <a:xfrm>
            <a:off x="3977640" y="2157984"/>
            <a:ext cx="4114800" cy="548640"/>
          </a:xfrm>
          <a:prstGeom prst="rect">
            <a:avLst/>
          </a:prstGeom>
          <a:noFill/>
          <a:ln/>
        </p:spPr>
        <p:txBody>
          <a:bodyPr wrap="square" lIns="0" tIns="0" rIns="0" bIns="0" rtlCol="0" anchor="ctr"/>
          <a:lstStyle/>
          <a:p>
            <a:pPr indent="0" marL="0">
              <a:buNone/>
            </a:pPr>
            <a:r>
              <a:rPr lang="en-US" sz="1400" dirty="0">
                <a:solidFill>
                  <a:srgbClr val="1E3A44"/>
                </a:solidFill>
                <a:latin typeface="Calibri" pitchFamily="34" charset="0"/>
                <a:ea typeface="Calibri" pitchFamily="34" charset="-122"/>
                <a:cs typeface="Calibri" pitchFamily="34" charset="-120"/>
              </a:rPr>
              <a:t>Apply the rule directly</a:t>
            </a:r>
            <a:endParaRPr lang="en-US" sz="1400" dirty="0"/>
          </a:p>
        </p:txBody>
      </p:sp>
      <p:sp>
        <p:nvSpPr>
          <p:cNvPr id="15" name="Text 12"/>
          <p:cNvSpPr txBox="1"/>
          <p:nvPr/>
        </p:nvSpPr>
        <p:spPr>
          <a:xfrm>
            <a:off x="8183880" y="2157984"/>
            <a:ext cx="3017520" cy="548640"/>
          </a:xfrm>
          <a:prstGeom prst="rect">
            <a:avLst/>
          </a:prstGeom>
          <a:noFill/>
          <a:ln/>
        </p:spPr>
        <p:txBody>
          <a:bodyPr wrap="square" lIns="0" tIns="0" rIns="0" bIns="0" rtlCol="0" anchor="ctr"/>
          <a:lstStyle/>
          <a:p>
            <a:pPr indent="0" marL="0">
              <a:buNone/>
            </a:pPr>
            <a:r>
              <a:rPr lang="en-US" sz="1350" dirty="0">
                <a:solidFill>
                  <a:srgbClr val="6C8089"/>
                </a:solidFill>
                <a:latin typeface="Cambria" pitchFamily="34" charset="0"/>
                <a:ea typeface="Cambria" pitchFamily="34" charset="-122"/>
                <a:cs typeface="Cambria" pitchFamily="34" charset="-120"/>
              </a:rPr>
              <a:t>differentiate top and bottom</a:t>
            </a:r>
            <a:endParaRPr lang="en-US" sz="1350" dirty="0"/>
          </a:p>
        </p:txBody>
      </p:sp>
      <p:sp>
        <p:nvSpPr>
          <p:cNvPr id="16" name="Shape 13"/>
          <p:cNvSpPr/>
          <p:nvPr/>
        </p:nvSpPr>
        <p:spPr>
          <a:xfrm>
            <a:off x="868680" y="2779776"/>
            <a:ext cx="10424160" cy="548640"/>
          </a:xfrm>
          <a:prstGeom prst="roundRect">
            <a:avLst>
              <a:gd name="adj" fmla="val 13333"/>
            </a:avLst>
          </a:prstGeom>
          <a:solidFill>
            <a:srgbClr val="EDF6FB"/>
          </a:solidFill>
          <a:ln w="12700">
            <a:solidFill>
              <a:srgbClr val="EDF6FB"/>
            </a:solidFill>
            <a:prstDash val="solid"/>
          </a:ln>
        </p:spPr>
      </p:sp>
      <p:sp>
        <p:nvSpPr>
          <p:cNvPr id="17" name="Text 14"/>
          <p:cNvSpPr txBox="1"/>
          <p:nvPr/>
        </p:nvSpPr>
        <p:spPr>
          <a:xfrm>
            <a:off x="1051560" y="2779776"/>
            <a:ext cx="2834640" cy="548640"/>
          </a:xfrm>
          <a:prstGeom prst="rect">
            <a:avLst/>
          </a:prstGeom>
          <a:noFill/>
          <a:ln/>
        </p:spPr>
        <p:txBody>
          <a:bodyPr wrap="square" lIns="0" tIns="0" rIns="0" bIns="0" rtlCol="0" anchor="ctr"/>
          <a:lstStyle/>
          <a:p>
            <a:pPr indent="0" marL="0">
              <a:buNone/>
            </a:pPr>
            <a:r>
              <a:rPr lang="en-US" sz="1600" b="1" dirty="0">
                <a:solidFill>
                  <a:srgbClr val="E03A5F"/>
                </a:solidFill>
                <a:latin typeface="Cambria" pitchFamily="34" charset="0"/>
                <a:ea typeface="Cambria" pitchFamily="34" charset="-122"/>
                <a:cs typeface="Cambria" pitchFamily="34" charset="-120"/>
              </a:rPr>
              <a:t>0 · ∞</a:t>
            </a:r>
            <a:endParaRPr lang="en-US" sz="1600" dirty="0"/>
          </a:p>
        </p:txBody>
      </p:sp>
      <p:sp>
        <p:nvSpPr>
          <p:cNvPr id="18" name="Text 15"/>
          <p:cNvSpPr txBox="1"/>
          <p:nvPr/>
        </p:nvSpPr>
        <p:spPr>
          <a:xfrm>
            <a:off x="3977640" y="2779776"/>
            <a:ext cx="4114800" cy="548640"/>
          </a:xfrm>
          <a:prstGeom prst="rect">
            <a:avLst/>
          </a:prstGeom>
          <a:noFill/>
          <a:ln/>
        </p:spPr>
        <p:txBody>
          <a:bodyPr wrap="square" lIns="0" tIns="0" rIns="0" bIns="0" rtlCol="0" anchor="ctr"/>
          <a:lstStyle/>
          <a:p>
            <a:pPr indent="0" marL="0">
              <a:buNone/>
            </a:pPr>
            <a:r>
              <a:rPr lang="en-US" sz="1400" dirty="0">
                <a:solidFill>
                  <a:srgbClr val="1E3A44"/>
                </a:solidFill>
                <a:latin typeface="Calibri" pitchFamily="34" charset="0"/>
                <a:ea typeface="Calibri" pitchFamily="34" charset="-122"/>
                <a:cs typeface="Calibri" pitchFamily="34" charset="-120"/>
              </a:rPr>
              <a:t>Move one factor downstairs</a:t>
            </a:r>
            <a:endParaRPr lang="en-US" sz="1400" dirty="0"/>
          </a:p>
        </p:txBody>
      </p:sp>
      <p:sp>
        <p:nvSpPr>
          <p:cNvPr id="19" name="Text 16"/>
          <p:cNvSpPr txBox="1"/>
          <p:nvPr/>
        </p:nvSpPr>
        <p:spPr>
          <a:xfrm>
            <a:off x="8183880" y="2779776"/>
            <a:ext cx="3017520" cy="548640"/>
          </a:xfrm>
          <a:prstGeom prst="rect">
            <a:avLst/>
          </a:prstGeom>
          <a:noFill/>
          <a:ln/>
        </p:spPr>
        <p:txBody>
          <a:bodyPr wrap="square" lIns="0" tIns="0" rIns="0" bIns="0" rtlCol="0" anchor="ctr"/>
          <a:lstStyle/>
          <a:p>
            <a:pPr indent="0" marL="0">
              <a:buNone/>
            </a:pPr>
            <a:r>
              <a:rPr lang="en-US" sz="1350" dirty="0">
                <a:solidFill>
                  <a:srgbClr val="6C8089"/>
                </a:solidFill>
                <a:latin typeface="Cambria" pitchFamily="34" charset="0"/>
                <a:ea typeface="Cambria" pitchFamily="34" charset="-122"/>
                <a:cs typeface="Cambria" pitchFamily="34" charset="-120"/>
              </a:rPr>
              <a:t>becomes 0/0 or ∞/∞</a:t>
            </a:r>
            <a:endParaRPr lang="en-US" sz="1350" dirty="0"/>
          </a:p>
        </p:txBody>
      </p:sp>
      <p:sp>
        <p:nvSpPr>
          <p:cNvPr id="20" name="Shape 17"/>
          <p:cNvSpPr/>
          <p:nvPr/>
        </p:nvSpPr>
        <p:spPr>
          <a:xfrm>
            <a:off x="868680" y="3401568"/>
            <a:ext cx="10424160" cy="548640"/>
          </a:xfrm>
          <a:prstGeom prst="roundRect">
            <a:avLst>
              <a:gd name="adj" fmla="val 13333"/>
            </a:avLst>
          </a:prstGeom>
          <a:solidFill>
            <a:srgbClr val="FFFFFF"/>
          </a:solidFill>
          <a:ln w="12700">
            <a:solidFill>
              <a:srgbClr val="FFFFFF"/>
            </a:solidFill>
            <a:prstDash val="solid"/>
          </a:ln>
        </p:spPr>
      </p:sp>
      <p:sp>
        <p:nvSpPr>
          <p:cNvPr id="21" name="Text 18"/>
          <p:cNvSpPr txBox="1"/>
          <p:nvPr/>
        </p:nvSpPr>
        <p:spPr>
          <a:xfrm>
            <a:off x="1051560" y="3401568"/>
            <a:ext cx="2834640" cy="548640"/>
          </a:xfrm>
          <a:prstGeom prst="rect">
            <a:avLst/>
          </a:prstGeom>
          <a:noFill/>
          <a:ln/>
        </p:spPr>
        <p:txBody>
          <a:bodyPr wrap="square" lIns="0" tIns="0" rIns="0" bIns="0" rtlCol="0" anchor="ctr"/>
          <a:lstStyle/>
          <a:p>
            <a:pPr indent="0" marL="0">
              <a:buNone/>
            </a:pPr>
            <a:r>
              <a:rPr lang="en-US" sz="1600" b="1" dirty="0">
                <a:solidFill>
                  <a:srgbClr val="E03A5F"/>
                </a:solidFill>
                <a:latin typeface="Cambria" pitchFamily="34" charset="0"/>
                <a:ea typeface="Cambria" pitchFamily="34" charset="-122"/>
                <a:cs typeface="Cambria" pitchFamily="34" charset="-120"/>
              </a:rPr>
              <a:t>∞ − ∞</a:t>
            </a:r>
            <a:endParaRPr lang="en-US" sz="1600" dirty="0"/>
          </a:p>
        </p:txBody>
      </p:sp>
      <p:sp>
        <p:nvSpPr>
          <p:cNvPr id="22" name="Text 19"/>
          <p:cNvSpPr txBox="1"/>
          <p:nvPr/>
        </p:nvSpPr>
        <p:spPr>
          <a:xfrm>
            <a:off x="3977640" y="3401568"/>
            <a:ext cx="4114800" cy="548640"/>
          </a:xfrm>
          <a:prstGeom prst="rect">
            <a:avLst/>
          </a:prstGeom>
          <a:noFill/>
          <a:ln/>
        </p:spPr>
        <p:txBody>
          <a:bodyPr wrap="square" lIns="0" tIns="0" rIns="0" bIns="0" rtlCol="0" anchor="ctr"/>
          <a:lstStyle/>
          <a:p>
            <a:pPr indent="0" marL="0">
              <a:buNone/>
            </a:pPr>
            <a:r>
              <a:rPr lang="en-US" sz="1400" dirty="0">
                <a:solidFill>
                  <a:srgbClr val="1E3A44"/>
                </a:solidFill>
                <a:latin typeface="Calibri" pitchFamily="34" charset="0"/>
                <a:ea typeface="Calibri" pitchFamily="34" charset="-122"/>
                <a:cs typeface="Calibri" pitchFamily="34" charset="-120"/>
              </a:rPr>
              <a:t>Common denominator, or a conjugate</a:t>
            </a:r>
            <a:endParaRPr lang="en-US" sz="1400" dirty="0"/>
          </a:p>
        </p:txBody>
      </p:sp>
      <p:sp>
        <p:nvSpPr>
          <p:cNvPr id="23" name="Text 20"/>
          <p:cNvSpPr txBox="1"/>
          <p:nvPr/>
        </p:nvSpPr>
        <p:spPr>
          <a:xfrm>
            <a:off x="8183880" y="3401568"/>
            <a:ext cx="3017520" cy="548640"/>
          </a:xfrm>
          <a:prstGeom prst="rect">
            <a:avLst/>
          </a:prstGeom>
          <a:noFill/>
          <a:ln/>
        </p:spPr>
        <p:txBody>
          <a:bodyPr wrap="square" lIns="0" tIns="0" rIns="0" bIns="0" rtlCol="0" anchor="ctr"/>
          <a:lstStyle/>
          <a:p>
            <a:pPr indent="0" marL="0">
              <a:buNone/>
            </a:pPr>
            <a:r>
              <a:rPr lang="en-US" sz="1350" dirty="0">
                <a:solidFill>
                  <a:srgbClr val="6C8089"/>
                </a:solidFill>
                <a:latin typeface="Cambria" pitchFamily="34" charset="0"/>
                <a:ea typeface="Cambria" pitchFamily="34" charset="-122"/>
                <a:cs typeface="Cambria" pitchFamily="34" charset="-120"/>
              </a:rPr>
              <a:t>becomes 0/0 or ∞/∞</a:t>
            </a:r>
            <a:endParaRPr lang="en-US" sz="1350" dirty="0"/>
          </a:p>
        </p:txBody>
      </p:sp>
      <p:sp>
        <p:nvSpPr>
          <p:cNvPr id="24" name="Shape 21"/>
          <p:cNvSpPr/>
          <p:nvPr/>
        </p:nvSpPr>
        <p:spPr>
          <a:xfrm>
            <a:off x="868680" y="4023360"/>
            <a:ext cx="10424160" cy="548640"/>
          </a:xfrm>
          <a:prstGeom prst="roundRect">
            <a:avLst>
              <a:gd name="adj" fmla="val 13333"/>
            </a:avLst>
          </a:prstGeom>
          <a:solidFill>
            <a:srgbClr val="EDF6FB"/>
          </a:solidFill>
          <a:ln w="12700">
            <a:solidFill>
              <a:srgbClr val="EDF6FB"/>
            </a:solidFill>
            <a:prstDash val="solid"/>
          </a:ln>
        </p:spPr>
      </p:sp>
      <p:sp>
        <p:nvSpPr>
          <p:cNvPr id="25" name="Text 22"/>
          <p:cNvSpPr txBox="1"/>
          <p:nvPr/>
        </p:nvSpPr>
        <p:spPr>
          <a:xfrm>
            <a:off x="1051560" y="4023360"/>
            <a:ext cx="2834640" cy="548640"/>
          </a:xfrm>
          <a:prstGeom prst="rect">
            <a:avLst/>
          </a:prstGeom>
          <a:noFill/>
          <a:ln/>
        </p:spPr>
        <p:txBody>
          <a:bodyPr wrap="square" lIns="0" tIns="0" rIns="0" bIns="0" rtlCol="0" anchor="ctr"/>
          <a:lstStyle/>
          <a:p>
            <a:pPr indent="0" marL="0">
              <a:buNone/>
            </a:pPr>
            <a:r>
              <a:rPr lang="en-US" sz="1600" b="1" dirty="0">
                <a:solidFill>
                  <a:srgbClr val="E03A5F"/>
                </a:solidFill>
                <a:latin typeface="Cambria" pitchFamily="34" charset="0"/>
                <a:ea typeface="Cambria" pitchFamily="34" charset="-122"/>
                <a:cs typeface="Cambria" pitchFamily="34" charset="-120"/>
              </a:rPr>
              <a:t>1</a:t>
            </a:r>
            <a:pPr indent="0" marL="0">
              <a:buNone/>
            </a:pPr>
            <a:r>
              <a:rPr lang="en-US" sz="1600" b="1" baseline="30000" dirty="0">
                <a:solidFill>
                  <a:srgbClr val="E03A5F"/>
                </a:solidFill>
                <a:latin typeface="Cambria" pitchFamily="34" charset="0"/>
                <a:ea typeface="Cambria" pitchFamily="34" charset="-122"/>
                <a:cs typeface="Cambria" pitchFamily="34" charset="-120"/>
              </a:rPr>
              <a:t>∞</a:t>
            </a:r>
            <a:pPr indent="0" marL="0">
              <a:buNone/>
            </a:pPr>
            <a:r>
              <a:rPr lang="en-US" sz="1600" b="1" dirty="0">
                <a:solidFill>
                  <a:srgbClr val="E03A5F"/>
                </a:solidFill>
                <a:latin typeface="Cambria" pitchFamily="34" charset="0"/>
                <a:ea typeface="Cambria" pitchFamily="34" charset="-122"/>
                <a:cs typeface="Cambria" pitchFamily="34" charset="-120"/>
              </a:rPr>
              <a:t>,  0</a:t>
            </a:r>
            <a:pPr indent="0" marL="0">
              <a:buNone/>
            </a:pPr>
            <a:r>
              <a:rPr lang="en-US" sz="1600" b="1" baseline="30000" dirty="0">
                <a:solidFill>
                  <a:srgbClr val="E03A5F"/>
                </a:solidFill>
                <a:latin typeface="Cambria" pitchFamily="34" charset="0"/>
                <a:ea typeface="Cambria" pitchFamily="34" charset="-122"/>
                <a:cs typeface="Cambria" pitchFamily="34" charset="-120"/>
              </a:rPr>
              <a:t>0</a:t>
            </a:r>
            <a:pPr indent="0" marL="0">
              <a:buNone/>
            </a:pPr>
            <a:r>
              <a:rPr lang="en-US" sz="1600" b="1" dirty="0">
                <a:solidFill>
                  <a:srgbClr val="E03A5F"/>
                </a:solidFill>
                <a:latin typeface="Cambria" pitchFamily="34" charset="0"/>
                <a:ea typeface="Cambria" pitchFamily="34" charset="-122"/>
                <a:cs typeface="Cambria" pitchFamily="34" charset="-120"/>
              </a:rPr>
              <a:t>,  ∞</a:t>
            </a:r>
            <a:pPr indent="0" marL="0">
              <a:buNone/>
            </a:pPr>
            <a:r>
              <a:rPr lang="en-US" sz="1600" b="1" baseline="30000" dirty="0">
                <a:solidFill>
                  <a:srgbClr val="E03A5F"/>
                </a:solidFill>
                <a:latin typeface="Cambria" pitchFamily="34" charset="0"/>
                <a:ea typeface="Cambria" pitchFamily="34" charset="-122"/>
                <a:cs typeface="Cambria" pitchFamily="34" charset="-120"/>
              </a:rPr>
              <a:t>0</a:t>
            </a:r>
            <a:endParaRPr lang="en-US" sz="1600" dirty="0"/>
          </a:p>
        </p:txBody>
      </p:sp>
      <p:sp>
        <p:nvSpPr>
          <p:cNvPr id="26" name="Text 23"/>
          <p:cNvSpPr txBox="1"/>
          <p:nvPr/>
        </p:nvSpPr>
        <p:spPr>
          <a:xfrm>
            <a:off x="3977640" y="4023360"/>
            <a:ext cx="4114800" cy="548640"/>
          </a:xfrm>
          <a:prstGeom prst="rect">
            <a:avLst/>
          </a:prstGeom>
          <a:noFill/>
          <a:ln/>
        </p:spPr>
        <p:txBody>
          <a:bodyPr wrap="square" lIns="0" tIns="0" rIns="0" bIns="0" rtlCol="0" anchor="ctr"/>
          <a:lstStyle/>
          <a:p>
            <a:pPr indent="0" marL="0">
              <a:buNone/>
            </a:pPr>
            <a:r>
              <a:rPr lang="en-US" sz="1400" dirty="0">
                <a:solidFill>
                  <a:srgbClr val="1E3A44"/>
                </a:solidFill>
                <a:latin typeface="Calibri" pitchFamily="34" charset="0"/>
                <a:ea typeface="Calibri" pitchFamily="34" charset="-122"/>
                <a:cs typeface="Calibri" pitchFamily="34" charset="-120"/>
              </a:rPr>
              <a:t>Take ln, find lim ln y = L</a:t>
            </a:r>
            <a:endParaRPr lang="en-US" sz="1400" dirty="0"/>
          </a:p>
        </p:txBody>
      </p:sp>
      <p:sp>
        <p:nvSpPr>
          <p:cNvPr id="27" name="Text 24"/>
          <p:cNvSpPr txBox="1"/>
          <p:nvPr/>
        </p:nvSpPr>
        <p:spPr>
          <a:xfrm>
            <a:off x="8183880" y="4023360"/>
            <a:ext cx="3017520" cy="548640"/>
          </a:xfrm>
          <a:prstGeom prst="rect">
            <a:avLst/>
          </a:prstGeom>
          <a:noFill/>
          <a:ln/>
        </p:spPr>
        <p:txBody>
          <a:bodyPr wrap="square" lIns="0" tIns="0" rIns="0" bIns="0" rtlCol="0" anchor="ctr"/>
          <a:lstStyle/>
          <a:p>
            <a:pPr indent="0" marL="0">
              <a:buNone/>
            </a:pPr>
            <a:r>
              <a:rPr lang="en-US" sz="1350" dirty="0">
                <a:solidFill>
                  <a:srgbClr val="6C8089"/>
                </a:solidFill>
                <a:latin typeface="Cambria" pitchFamily="34" charset="0"/>
                <a:ea typeface="Cambria" pitchFamily="34" charset="-122"/>
                <a:cs typeface="Cambria" pitchFamily="34" charset="-120"/>
              </a:rPr>
              <a:t>the answer is e</a:t>
            </a:r>
            <a:pPr indent="0" marL="0">
              <a:buNone/>
            </a:pPr>
            <a:r>
              <a:rPr lang="en-US" sz="1350" baseline="30000" dirty="0">
                <a:solidFill>
                  <a:srgbClr val="6C8089"/>
                </a:solidFill>
                <a:latin typeface="Cambria" pitchFamily="34" charset="0"/>
                <a:ea typeface="Cambria" pitchFamily="34" charset="-122"/>
                <a:cs typeface="Cambria" pitchFamily="34" charset="-120"/>
              </a:rPr>
              <a:t>L</a:t>
            </a:r>
            <a:endParaRPr lang="en-US" sz="1350" dirty="0"/>
          </a:p>
        </p:txBody>
      </p:sp>
      <p:sp>
        <p:nvSpPr>
          <p:cNvPr id="28" name="Shape 25"/>
          <p:cNvSpPr/>
          <p:nvPr/>
        </p:nvSpPr>
        <p:spPr>
          <a:xfrm>
            <a:off x="640080" y="4754880"/>
            <a:ext cx="10881360" cy="1005840"/>
          </a:xfrm>
          <a:prstGeom prst="roundRect">
            <a:avLst>
              <a:gd name="adj" fmla="val 7273"/>
            </a:avLst>
          </a:prstGeom>
          <a:solidFill>
            <a:srgbClr val="F3DFE4"/>
          </a:solidFill>
          <a:ln w="15875">
            <a:solidFill>
              <a:srgbClr val="8A1538"/>
            </a:solidFill>
            <a:prstDash val="solid"/>
          </a:ln>
        </p:spPr>
      </p:sp>
      <p:sp>
        <p:nvSpPr>
          <p:cNvPr id="29" name="Text 26"/>
          <p:cNvSpPr txBox="1"/>
          <p:nvPr/>
        </p:nvSpPr>
        <p:spPr>
          <a:xfrm>
            <a:off x="960120" y="4828032"/>
            <a:ext cx="10241280" cy="274320"/>
          </a:xfrm>
          <a:prstGeom prst="rect">
            <a:avLst/>
          </a:prstGeom>
          <a:noFill/>
          <a:ln/>
        </p:spPr>
        <p:txBody>
          <a:bodyPr wrap="square" lIns="0" tIns="0" rIns="0" bIns="0" rtlCol="0" anchor="ctr"/>
          <a:lstStyle/>
          <a:p>
            <a:pPr indent="0" marL="0">
              <a:buNone/>
            </a:pPr>
            <a:r>
              <a:rPr lang="en-US" sz="1500" b="1" dirty="0">
                <a:solidFill>
                  <a:srgbClr val="8A1538"/>
                </a:solidFill>
                <a:latin typeface="Cambria" pitchFamily="34" charset="0"/>
                <a:ea typeface="Cambria" pitchFamily="34" charset="-122"/>
                <a:cs typeface="Cambria" pitchFamily="34" charset="-120"/>
              </a:rPr>
              <a:t>Three things that cost marks</a:t>
            </a:r>
            <a:endParaRPr lang="en-US" sz="1500" dirty="0"/>
          </a:p>
        </p:txBody>
      </p:sp>
      <p:sp>
        <p:nvSpPr>
          <p:cNvPr id="30" name="Text 27"/>
          <p:cNvSpPr txBox="1"/>
          <p:nvPr/>
        </p:nvSpPr>
        <p:spPr>
          <a:xfrm>
            <a:off x="960120" y="5138928"/>
            <a:ext cx="10241280" cy="502920"/>
          </a:xfrm>
          <a:prstGeom prst="rect">
            <a:avLst/>
          </a:prstGeom>
          <a:noFill/>
          <a:ln/>
        </p:spPr>
        <p:txBody>
          <a:bodyPr wrap="square" lIns="0" tIns="0" rIns="0" bIns="0" rtlCol="0" anchor="ctr"/>
          <a:lstStyle/>
          <a:p>
            <a:pPr indent="0" marL="0">
              <a:buNone/>
            </a:pPr>
            <a:r>
              <a:rPr lang="en-US" sz="1350" dirty="0">
                <a:solidFill>
                  <a:srgbClr val="1E3A44"/>
                </a:solidFill>
                <a:latin typeface="Calibri" pitchFamily="34" charset="0"/>
                <a:ea typeface="Calibri" pitchFamily="34" charset="-122"/>
                <a:cs typeface="Calibri" pitchFamily="34" charset="-120"/>
              </a:rPr>
              <a:t>1.  Not checking the form before each application.      2.  Using the quotient rule instead of f′/g′.      3.  For powers, stopping at L instead of exponentiating.</a:t>
            </a:r>
            <a:endParaRPr lang="en-US" sz="13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4.5 Indeterminate Forms and LHopitals Rule</dc:title>
  <dc:subject>PptxGenJS Presentation</dc:subject>
  <dc:creator>Math 111 - King Saud University</dc:creator>
  <cp:lastModifiedBy>Math 111 - King Saud University</cp:lastModifiedBy>
  <cp:revision>1</cp:revision>
  <dcterms:created xsi:type="dcterms:W3CDTF">2026-10-14T07:49:43Z</dcterms:created>
  <dcterms:modified xsi:type="dcterms:W3CDTF">2026-10-14T07:49:43Z</dcterms:modified>
</cp:coreProperties>
</file>