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65" r:id="rId3"/>
    <p:sldId id="266" r:id="rId4"/>
    <p:sldId id="267" r:id="rId5"/>
    <p:sldId id="268" r:id="rId6"/>
    <p:sldId id="269" r:id="rId7"/>
    <p:sldId id="270" r:id="rId8"/>
    <p:sldId id="271" r:id="rId9"/>
    <p:sldId id="272" r:id="rId10"/>
    <p:sldId id="264" r:id="rId11"/>
    <p:sldId id="257" r:id="rId12"/>
    <p:sldId id="258" r:id="rId13"/>
    <p:sldId id="259" r:id="rId14"/>
    <p:sldId id="260" r:id="rId15"/>
    <p:sldId id="261" r:id="rId16"/>
    <p:sldId id="262" r:id="rId17"/>
    <p:sldId id="26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64" d="100"/>
          <a:sy n="64" d="100"/>
        </p:scale>
        <p:origin x="-10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10/23/2018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10/23/2018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10/23/2018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87DE6118-2437-4B30-8E3C-4D2BE6020583}" type="datetimeFigureOut">
              <a:rPr lang="en-US" dirty="0"/>
              <a:pPr/>
              <a:t>10/23/2018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64679D17-C5E5-455C-A507-AAB372FEF9F2}"/>
              </a:ext>
            </a:extLst>
          </p:cNvPr>
          <p:cNvSpPr>
            <a:spLocks noGrp="1"/>
          </p:cNvSpPr>
          <p:nvPr>
            <p:ph type="ctrTitle"/>
          </p:nvPr>
        </p:nvSpPr>
        <p:spPr>
          <a:xfrm>
            <a:off x="4470401" y="3164113"/>
            <a:ext cx="4122056" cy="708051"/>
          </a:xfrm>
        </p:spPr>
        <p:txBody>
          <a:bodyPr/>
          <a:lstStyle/>
          <a:p>
            <a:r>
              <a:rPr lang="ar-SA" sz="2400" dirty="0"/>
              <a:t>المحاضرة </a:t>
            </a:r>
            <a:r>
              <a:rPr lang="ar-SA" sz="2400" dirty="0" smtClean="0"/>
              <a:t>الرابعة والخامسة</a:t>
            </a:r>
            <a:endParaRPr lang="en-US" sz="2400" dirty="0"/>
          </a:p>
        </p:txBody>
      </p:sp>
      <p:sp>
        <p:nvSpPr>
          <p:cNvPr id="3" name="عنوان فرعي 2">
            <a:extLst>
              <a:ext uri="{FF2B5EF4-FFF2-40B4-BE49-F238E27FC236}">
                <a16:creationId xmlns="" xmlns:a16="http://schemas.microsoft.com/office/drawing/2014/main" id="{676D6537-3837-477D-8257-A89109D157C1}"/>
              </a:ext>
            </a:extLst>
          </p:cNvPr>
          <p:cNvSpPr>
            <a:spLocks noGrp="1"/>
          </p:cNvSpPr>
          <p:nvPr>
            <p:ph type="subTitle" idx="1"/>
          </p:nvPr>
        </p:nvSpPr>
        <p:spPr>
          <a:xfrm>
            <a:off x="2781506" y="2011365"/>
            <a:ext cx="6831673" cy="1086237"/>
          </a:xfrm>
        </p:spPr>
        <p:txBody>
          <a:bodyPr>
            <a:normAutofit lnSpcReduction="10000"/>
          </a:bodyPr>
          <a:lstStyle/>
          <a:p>
            <a:r>
              <a:rPr lang="ar-SA" sz="3200" b="1" dirty="0" smtClean="0">
                <a:solidFill>
                  <a:schemeClr val="tx2">
                    <a:lumMod val="90000"/>
                    <a:lumOff val="10000"/>
                  </a:schemeClr>
                </a:solidFill>
                <a:cs typeface="Akhbar MT" pitchFamily="2" charset="-78"/>
              </a:rPr>
              <a:t>النظريات  </a:t>
            </a:r>
            <a:r>
              <a:rPr lang="ar-SA" sz="3200" b="1" dirty="0" err="1" smtClean="0">
                <a:solidFill>
                  <a:schemeClr val="tx2">
                    <a:lumMod val="90000"/>
                    <a:lumOff val="10000"/>
                  </a:schemeClr>
                </a:solidFill>
                <a:cs typeface="Akhbar MT" pitchFamily="2" charset="-78"/>
              </a:rPr>
              <a:t>العاملية</a:t>
            </a:r>
            <a:endParaRPr lang="ar-SA" sz="3200" b="1" dirty="0" smtClean="0">
              <a:solidFill>
                <a:schemeClr val="tx2">
                  <a:lumMod val="90000"/>
                  <a:lumOff val="10000"/>
                </a:schemeClr>
              </a:solidFill>
              <a:cs typeface="Akhbar MT" pitchFamily="2" charset="-78"/>
            </a:endParaRPr>
          </a:p>
          <a:p>
            <a:r>
              <a:rPr lang="ar-SA" sz="2800" b="1" dirty="0" smtClean="0">
                <a:solidFill>
                  <a:srgbClr val="FF0000"/>
                </a:solidFill>
                <a:cs typeface="Akhbar MT" pitchFamily="2" charset="-78"/>
              </a:rPr>
              <a:t>نظرية </a:t>
            </a:r>
            <a:r>
              <a:rPr lang="ar-SA" sz="2800" b="1" dirty="0" err="1" smtClean="0">
                <a:solidFill>
                  <a:srgbClr val="FF0000"/>
                </a:solidFill>
                <a:cs typeface="Akhbar MT" pitchFamily="2" charset="-78"/>
              </a:rPr>
              <a:t>ثورنديك</a:t>
            </a:r>
            <a:r>
              <a:rPr lang="ar-SA" sz="2800" b="1" dirty="0" smtClean="0">
                <a:solidFill>
                  <a:srgbClr val="FF0000"/>
                </a:solidFill>
                <a:cs typeface="Akhbar MT" pitchFamily="2" charset="-78"/>
              </a:rPr>
              <a:t>- نظرية القدرات العقلية </a:t>
            </a:r>
            <a:r>
              <a:rPr lang="ar-SA" sz="2800" b="1" dirty="0" err="1" smtClean="0">
                <a:solidFill>
                  <a:srgbClr val="FF0000"/>
                </a:solidFill>
                <a:cs typeface="Akhbar MT" pitchFamily="2" charset="-78"/>
              </a:rPr>
              <a:t>الأولية </a:t>
            </a:r>
            <a:r>
              <a:rPr lang="ar-SA" sz="2800" b="1" dirty="0" smtClean="0">
                <a:solidFill>
                  <a:srgbClr val="FF0000"/>
                </a:solidFill>
                <a:cs typeface="Akhbar MT" pitchFamily="2" charset="-78"/>
              </a:rPr>
              <a:t>(</a:t>
            </a:r>
            <a:r>
              <a:rPr lang="ar-SA" sz="2800" b="1" dirty="0" err="1" smtClean="0">
                <a:solidFill>
                  <a:srgbClr val="FF0000"/>
                </a:solidFill>
                <a:cs typeface="Akhbar MT" pitchFamily="2" charset="-78"/>
              </a:rPr>
              <a:t>ثيرستون)</a:t>
            </a:r>
            <a:endParaRPr lang="en-US" sz="2800" b="1" dirty="0">
              <a:solidFill>
                <a:srgbClr val="FF0000"/>
              </a:solidFill>
              <a:cs typeface="Akhbar MT" pitchFamily="2" charset="-78"/>
            </a:endParaRPr>
          </a:p>
        </p:txBody>
      </p:sp>
    </p:spTree>
    <p:extLst>
      <p:ext uri="{BB962C8B-B14F-4D97-AF65-F5344CB8AC3E}">
        <p14:creationId xmlns:p14="http://schemas.microsoft.com/office/powerpoint/2010/main" val="3108483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4D89383-B73C-4EEF-9403-44A9B59C3E72}"/>
              </a:ext>
            </a:extLst>
          </p:cNvPr>
          <p:cNvSpPr>
            <a:spLocks noGrp="1"/>
          </p:cNvSpPr>
          <p:nvPr>
            <p:ph type="title"/>
          </p:nvPr>
        </p:nvSpPr>
        <p:spPr>
          <a:xfrm>
            <a:off x="1371600" y="990600"/>
            <a:ext cx="9601200" cy="988017"/>
          </a:xfrm>
        </p:spPr>
        <p:txBody>
          <a:bodyPr>
            <a:normAutofit/>
          </a:bodyPr>
          <a:lstStyle/>
          <a:p>
            <a:pPr algn="ctr"/>
            <a:r>
              <a:rPr lang="ar-SA" sz="3600" dirty="0">
                <a:solidFill>
                  <a:srgbClr val="C00000"/>
                </a:solidFill>
              </a:rPr>
              <a:t>نظرية العوامل الطائفية</a:t>
            </a:r>
            <a:endParaRPr lang="en-US" sz="3600" dirty="0">
              <a:solidFill>
                <a:srgbClr val="C00000"/>
              </a:solidFill>
            </a:endParaRPr>
          </a:p>
        </p:txBody>
      </p:sp>
      <p:sp>
        <p:nvSpPr>
          <p:cNvPr id="3" name="عنصر نائب للمحتوى 2">
            <a:extLst>
              <a:ext uri="{FF2B5EF4-FFF2-40B4-BE49-F238E27FC236}">
                <a16:creationId xmlns="" xmlns:a16="http://schemas.microsoft.com/office/drawing/2014/main" id="{AF1F9E4B-F51D-4A52-8579-D9C88AACD6D2}"/>
              </a:ext>
            </a:extLst>
          </p:cNvPr>
          <p:cNvSpPr>
            <a:spLocks noGrp="1"/>
          </p:cNvSpPr>
          <p:nvPr>
            <p:ph idx="1"/>
          </p:nvPr>
        </p:nvSpPr>
        <p:spPr>
          <a:xfrm>
            <a:off x="976393" y="2286000"/>
            <a:ext cx="10786821" cy="3581400"/>
          </a:xfrm>
        </p:spPr>
        <p:txBody>
          <a:bodyPr>
            <a:normAutofit lnSpcReduction="10000"/>
          </a:bodyPr>
          <a:lstStyle/>
          <a:p>
            <a:pPr algn="just"/>
            <a:r>
              <a:rPr lang="ar-SA" sz="2400" dirty="0">
                <a:solidFill>
                  <a:schemeClr val="tx1"/>
                </a:solidFill>
              </a:rPr>
              <a:t>ترجع أصول هذه النظرية إلى العالم ( </a:t>
            </a:r>
            <a:r>
              <a:rPr lang="ar-SA" sz="2400" dirty="0" err="1">
                <a:solidFill>
                  <a:schemeClr val="tx1"/>
                </a:solidFill>
              </a:rPr>
              <a:t>ثورنديك</a:t>
            </a:r>
            <a:r>
              <a:rPr lang="ar-SA" sz="2400" dirty="0" err="1" smtClean="0">
                <a:solidFill>
                  <a:schemeClr val="tx1"/>
                </a:solidFill>
              </a:rPr>
              <a:t>).</a:t>
            </a:r>
            <a:endParaRPr lang="ar-SA" sz="2400" dirty="0" smtClean="0">
              <a:solidFill>
                <a:schemeClr val="tx1"/>
              </a:solidFill>
            </a:endParaRPr>
          </a:p>
          <a:p>
            <a:pPr algn="just"/>
            <a:r>
              <a:rPr lang="ar-SA" sz="2400" dirty="0" smtClean="0">
                <a:solidFill>
                  <a:schemeClr val="tx1"/>
                </a:solidFill>
              </a:rPr>
              <a:t>ساهم </a:t>
            </a:r>
            <a:r>
              <a:rPr lang="ar-SA" sz="2400" dirty="0">
                <a:solidFill>
                  <a:schemeClr val="tx1"/>
                </a:solidFill>
              </a:rPr>
              <a:t>في كثير من الأبحاث وفق تلك النظرية العديد من الباحثين منهم كاري، وكيلي</a:t>
            </a:r>
            <a:r>
              <a:rPr lang="ar-SA" sz="2400" dirty="0" smtClean="0">
                <a:solidFill>
                  <a:schemeClr val="tx1"/>
                </a:solidFill>
              </a:rPr>
              <a:t>، </a:t>
            </a:r>
            <a:r>
              <a:rPr lang="ar-SA" sz="2400" dirty="0" err="1" smtClean="0">
                <a:solidFill>
                  <a:schemeClr val="tx1"/>
                </a:solidFill>
              </a:rPr>
              <a:t>ثرستون</a:t>
            </a:r>
            <a:r>
              <a:rPr lang="ar-SA" sz="2400" dirty="0">
                <a:solidFill>
                  <a:schemeClr val="tx1"/>
                </a:solidFill>
              </a:rPr>
              <a:t>..</a:t>
            </a:r>
          </a:p>
          <a:p>
            <a:pPr algn="just"/>
            <a:r>
              <a:rPr lang="ar-SA" sz="2400" dirty="0">
                <a:solidFill>
                  <a:schemeClr val="tx1"/>
                </a:solidFill>
              </a:rPr>
              <a:t>يعتقد أصحاب هذه النظرية أنه يمكن رد النواحي المختلفة للنشاط العقلي إلى عدد قليل من العوامل الطائفية التي تدخل في العديد من مظاهر السلوك الإنساني.</a:t>
            </a:r>
          </a:p>
          <a:p>
            <a:pPr marL="0" indent="0" algn="just">
              <a:buNone/>
            </a:pPr>
            <a:endParaRPr lang="ar-SA" sz="2400" dirty="0">
              <a:solidFill>
                <a:schemeClr val="tx1"/>
              </a:solidFill>
            </a:endParaRPr>
          </a:p>
          <a:p>
            <a:pPr marL="0" indent="0" algn="just">
              <a:buNone/>
            </a:pPr>
            <a:endParaRPr lang="ar-SA" dirty="0"/>
          </a:p>
          <a:p>
            <a:pPr marL="0" indent="0" algn="just">
              <a:buNone/>
            </a:pPr>
            <a:endParaRPr lang="ar-SA" dirty="0"/>
          </a:p>
          <a:p>
            <a:pPr marL="0" indent="0" algn="l">
              <a:buNone/>
            </a:pPr>
            <a:r>
              <a:rPr lang="ar-SA" sz="1200" b="1" dirty="0"/>
              <a:t>ص149</a:t>
            </a:r>
            <a:endParaRPr lang="en-US" sz="1200" b="1" dirty="0"/>
          </a:p>
        </p:txBody>
      </p:sp>
    </p:spTree>
    <p:extLst>
      <p:ext uri="{BB962C8B-B14F-4D97-AF65-F5344CB8AC3E}">
        <p14:creationId xmlns:p14="http://schemas.microsoft.com/office/powerpoint/2010/main" val="3071981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F329D34F-7388-4AD0-B491-65E98DEBDE4E}"/>
              </a:ext>
            </a:extLst>
          </p:cNvPr>
          <p:cNvSpPr>
            <a:spLocks noGrp="1"/>
          </p:cNvSpPr>
          <p:nvPr>
            <p:ph type="title"/>
          </p:nvPr>
        </p:nvSpPr>
        <p:spPr>
          <a:xfrm>
            <a:off x="1371600" y="685800"/>
            <a:ext cx="9601200" cy="864031"/>
          </a:xfrm>
        </p:spPr>
        <p:txBody>
          <a:bodyPr>
            <a:normAutofit/>
          </a:bodyPr>
          <a:lstStyle/>
          <a:p>
            <a:pPr algn="ctr"/>
            <a:r>
              <a:rPr lang="ar-SA" sz="2800" dirty="0">
                <a:solidFill>
                  <a:srgbClr val="C00000"/>
                </a:solidFill>
              </a:rPr>
              <a:t>نظرية القدرات العقلية</a:t>
            </a:r>
            <a:endParaRPr lang="en-US" sz="2800" dirty="0">
              <a:solidFill>
                <a:srgbClr val="C00000"/>
              </a:solidFill>
            </a:endParaRPr>
          </a:p>
        </p:txBody>
      </p:sp>
      <p:sp>
        <p:nvSpPr>
          <p:cNvPr id="3" name="عنصر نائب للمحتوى 2">
            <a:extLst>
              <a:ext uri="{FF2B5EF4-FFF2-40B4-BE49-F238E27FC236}">
                <a16:creationId xmlns="" xmlns:a16="http://schemas.microsoft.com/office/drawing/2014/main" id="{D375E985-7DD2-47D1-A395-AB7BABFDFAC3}"/>
              </a:ext>
            </a:extLst>
          </p:cNvPr>
          <p:cNvSpPr>
            <a:spLocks noGrp="1"/>
          </p:cNvSpPr>
          <p:nvPr>
            <p:ph idx="1"/>
          </p:nvPr>
        </p:nvSpPr>
        <p:spPr>
          <a:xfrm>
            <a:off x="836909" y="1441342"/>
            <a:ext cx="11096786" cy="5067946"/>
          </a:xfrm>
        </p:spPr>
        <p:txBody>
          <a:bodyPr>
            <a:normAutofit/>
          </a:bodyPr>
          <a:lstStyle/>
          <a:p>
            <a:pPr>
              <a:buFont typeface="Wingdings" panose="05000000000000000000" pitchFamily="2" charset="2"/>
              <a:buChar char="§"/>
            </a:pPr>
            <a:r>
              <a:rPr lang="ar-SA" dirty="0"/>
              <a:t> </a:t>
            </a:r>
            <a:r>
              <a:rPr lang="ar-SA" sz="2400" dirty="0"/>
              <a:t>مؤسس النظرية هو العالم الأمريكي لويس </a:t>
            </a:r>
            <a:r>
              <a:rPr lang="ar-SA" sz="2400" dirty="0" err="1"/>
              <a:t>ثيرستون</a:t>
            </a:r>
            <a:r>
              <a:rPr lang="ar-SA" sz="2400" dirty="0"/>
              <a:t> (1887- 1955).</a:t>
            </a:r>
          </a:p>
          <a:p>
            <a:pPr>
              <a:buFont typeface="Wingdings" panose="05000000000000000000" pitchFamily="2" charset="2"/>
              <a:buChar char="§"/>
            </a:pPr>
            <a:r>
              <a:rPr lang="ar-SA" sz="2400" dirty="0"/>
              <a:t> تسمى أيضاً (نظرية مجموعة العوامل )–أو (نظرية العوامل المتعددة).</a:t>
            </a:r>
          </a:p>
          <a:p>
            <a:pPr>
              <a:buFont typeface="Wingdings" panose="05000000000000000000" pitchFamily="2" charset="2"/>
              <a:buChar char="§"/>
            </a:pPr>
            <a:r>
              <a:rPr lang="ar-SA" sz="2400" dirty="0"/>
              <a:t>اهتمام </a:t>
            </a:r>
            <a:r>
              <a:rPr lang="ar-SA" sz="2400" dirty="0" err="1"/>
              <a:t>ثيرستون</a:t>
            </a:r>
            <a:r>
              <a:rPr lang="ar-SA" sz="2400" dirty="0"/>
              <a:t> منصباً في معالجة مشكلات القياس المرتبطة بالنواحي العملية التطبيقية.</a:t>
            </a:r>
          </a:p>
          <a:p>
            <a:pPr>
              <a:buFont typeface="Wingdings" panose="05000000000000000000" pitchFamily="2" charset="2"/>
              <a:buChar char="§"/>
            </a:pPr>
            <a:r>
              <a:rPr lang="ar-SA" sz="2400" dirty="0"/>
              <a:t>اهتم بإعداد الاختبارات المستقلة وتجميعها للحصول على أفضل تقدير  للكفاية العقلية.</a:t>
            </a:r>
          </a:p>
          <a:p>
            <a:pPr>
              <a:buFont typeface="Wingdings" panose="05000000000000000000" pitchFamily="2" charset="2"/>
              <a:buChar char="§"/>
            </a:pPr>
            <a:r>
              <a:rPr lang="ar-SA" sz="2400" dirty="0"/>
              <a:t> نشر </a:t>
            </a:r>
            <a:r>
              <a:rPr lang="ar-SA" sz="2400" dirty="0" err="1"/>
              <a:t>ثيرستون</a:t>
            </a:r>
            <a:r>
              <a:rPr lang="ar-SA" sz="2400" dirty="0"/>
              <a:t> مع زوجته عدة دراسات على طلاب الجامعة والأطفال أيضا ونتائج الدراسات انكرت وجود العامل العام الواحد كما في نظرية "</a:t>
            </a:r>
            <a:r>
              <a:rPr lang="ar-SA" sz="2400" dirty="0" err="1"/>
              <a:t>سبيرمان</a:t>
            </a:r>
            <a:r>
              <a:rPr lang="ar-SA" sz="2400" dirty="0"/>
              <a:t>" !!  </a:t>
            </a:r>
          </a:p>
          <a:p>
            <a:pPr>
              <a:buFont typeface="Wingdings" panose="05000000000000000000" pitchFamily="2" charset="2"/>
              <a:buChar char="§"/>
            </a:pPr>
            <a:r>
              <a:rPr lang="ar-SA" sz="2400" dirty="0"/>
              <a:t> وجد </a:t>
            </a:r>
            <a:r>
              <a:rPr lang="ar-SA" sz="2400" dirty="0" err="1"/>
              <a:t>ثيرستون</a:t>
            </a:r>
            <a:r>
              <a:rPr lang="ar-SA" sz="2400" dirty="0"/>
              <a:t> أن هناك مجموعة عوامل مستقلة عن بعضها أسماها  </a:t>
            </a:r>
            <a:r>
              <a:rPr lang="ar-SA" sz="2400" u="sng" dirty="0">
                <a:solidFill>
                  <a:srgbClr val="FF0000"/>
                </a:solidFill>
              </a:rPr>
              <a:t>بالعوامل الطائفية أو القدرات العقلية الاولية .</a:t>
            </a:r>
          </a:p>
          <a:p>
            <a:pPr>
              <a:buFont typeface="Wingdings" panose="05000000000000000000" pitchFamily="2" charset="2"/>
              <a:buChar char="§"/>
            </a:pPr>
            <a:r>
              <a:rPr lang="ar-SA" sz="2400" u="sng" dirty="0">
                <a:solidFill>
                  <a:schemeClr val="accent4">
                    <a:lumMod val="75000"/>
                  </a:schemeClr>
                </a:solidFill>
              </a:rPr>
              <a:t> ماذا يعني العامل الطائفي؟</a:t>
            </a:r>
            <a:endParaRPr lang="en-US" sz="2400" u="sng" dirty="0">
              <a:solidFill>
                <a:schemeClr val="accent4">
                  <a:lumMod val="75000"/>
                </a:schemeClr>
              </a:solidFill>
            </a:endParaRPr>
          </a:p>
        </p:txBody>
      </p:sp>
    </p:spTree>
    <p:extLst>
      <p:ext uri="{BB962C8B-B14F-4D97-AF65-F5344CB8AC3E}">
        <p14:creationId xmlns:p14="http://schemas.microsoft.com/office/powerpoint/2010/main" val="3974890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4891645-B626-445C-8DDE-559ECF93566B}"/>
              </a:ext>
            </a:extLst>
          </p:cNvPr>
          <p:cNvSpPr>
            <a:spLocks noGrp="1"/>
          </p:cNvSpPr>
          <p:nvPr>
            <p:ph type="title"/>
          </p:nvPr>
        </p:nvSpPr>
        <p:spPr>
          <a:xfrm>
            <a:off x="1371600" y="685800"/>
            <a:ext cx="9601200" cy="895027"/>
          </a:xfrm>
        </p:spPr>
        <p:txBody>
          <a:bodyPr/>
          <a:lstStyle/>
          <a:p>
            <a:pPr algn="ctr"/>
            <a:r>
              <a:rPr lang="ar-SA" dirty="0">
                <a:solidFill>
                  <a:srgbClr val="FF0000"/>
                </a:solidFill>
              </a:rPr>
              <a:t>طبيعة الذكاء</a:t>
            </a:r>
            <a:endParaRPr lang="en-US" dirty="0">
              <a:solidFill>
                <a:srgbClr val="FF0000"/>
              </a:solidFill>
            </a:endParaRPr>
          </a:p>
        </p:txBody>
      </p:sp>
      <p:sp>
        <p:nvSpPr>
          <p:cNvPr id="3" name="عنصر نائب للمحتوى 2">
            <a:extLst>
              <a:ext uri="{FF2B5EF4-FFF2-40B4-BE49-F238E27FC236}">
                <a16:creationId xmlns="" xmlns:a16="http://schemas.microsoft.com/office/drawing/2014/main" id="{9F9C8D88-0014-4801-82D0-CE4348C0F35F}"/>
              </a:ext>
            </a:extLst>
          </p:cNvPr>
          <p:cNvSpPr>
            <a:spLocks noGrp="1"/>
          </p:cNvSpPr>
          <p:nvPr>
            <p:ph idx="1"/>
          </p:nvPr>
        </p:nvSpPr>
        <p:spPr>
          <a:xfrm>
            <a:off x="929898" y="1627322"/>
            <a:ext cx="10755824" cy="4240077"/>
          </a:xfrm>
        </p:spPr>
        <p:txBody>
          <a:bodyPr/>
          <a:lstStyle/>
          <a:p>
            <a:r>
              <a:rPr lang="ar-SA" dirty="0" smtClean="0"/>
              <a:t>يرى </a:t>
            </a:r>
            <a:r>
              <a:rPr lang="ar-SA" dirty="0" err="1"/>
              <a:t>ثيرستون</a:t>
            </a:r>
            <a:r>
              <a:rPr lang="ar-SA" dirty="0"/>
              <a:t> أن الفرد في حالة استعداد دائم لأن يحافظ على حياته ويدافع عن ذاته .</a:t>
            </a:r>
          </a:p>
          <a:p>
            <a:r>
              <a:rPr lang="ar-SA" dirty="0"/>
              <a:t>يرى أن الذكاء حينما يعمل من خلال السلوك ويكون هدفه إشباع حاجات الفرد بأقل قدر ممكن من المخاطر الفيزيقية.</a:t>
            </a:r>
          </a:p>
          <a:p>
            <a:r>
              <a:rPr lang="ar-SA" dirty="0"/>
              <a:t> يرى ان الفعل الذكي يكون عادة مناقضاً للعجلة والاندفاعية.</a:t>
            </a:r>
          </a:p>
          <a:p>
            <a:r>
              <a:rPr lang="ar-SA" dirty="0">
                <a:solidFill>
                  <a:srgbClr val="00B050"/>
                </a:solidFill>
              </a:rPr>
              <a:t>يصنف السلوك إلى أربعة مستويات :</a:t>
            </a:r>
          </a:p>
          <a:p>
            <a:pPr marL="457200" indent="-457200">
              <a:buAutoNum type="arabicPeriod"/>
            </a:pPr>
            <a:r>
              <a:rPr lang="ar-SA" dirty="0"/>
              <a:t>سلوك المحاولة والخطأ فعلي.</a:t>
            </a:r>
          </a:p>
          <a:p>
            <a:pPr marL="457200" indent="-457200">
              <a:buAutoNum type="arabicPeriod"/>
            </a:pPr>
            <a:r>
              <a:rPr lang="ar-SA" dirty="0"/>
              <a:t> الذكاء الادراكي.</a:t>
            </a:r>
          </a:p>
          <a:p>
            <a:pPr marL="457200" indent="-457200">
              <a:buAutoNum type="arabicPeriod"/>
            </a:pPr>
            <a:r>
              <a:rPr lang="ar-SA" dirty="0"/>
              <a:t> الذكاء الذهني التخيلي.</a:t>
            </a:r>
          </a:p>
          <a:p>
            <a:pPr marL="457200" indent="-457200">
              <a:buAutoNum type="arabicPeriod"/>
            </a:pPr>
            <a:r>
              <a:rPr lang="ar-SA" dirty="0"/>
              <a:t> الذكاء </a:t>
            </a:r>
            <a:r>
              <a:rPr lang="ar-SA" dirty="0" smtClean="0"/>
              <a:t>التصوري.</a:t>
            </a:r>
            <a:endParaRPr lang="en-US" dirty="0"/>
          </a:p>
        </p:txBody>
      </p:sp>
    </p:spTree>
    <p:extLst>
      <p:ext uri="{BB962C8B-B14F-4D97-AF65-F5344CB8AC3E}">
        <p14:creationId xmlns:p14="http://schemas.microsoft.com/office/powerpoint/2010/main" val="76833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23DD08E-1E94-4A01-8355-600CE58F06FF}"/>
              </a:ext>
            </a:extLst>
          </p:cNvPr>
          <p:cNvSpPr>
            <a:spLocks noGrp="1"/>
          </p:cNvSpPr>
          <p:nvPr>
            <p:ph type="title"/>
          </p:nvPr>
        </p:nvSpPr>
        <p:spPr/>
        <p:txBody>
          <a:bodyPr/>
          <a:lstStyle/>
          <a:p>
            <a:pPr algn="ctr"/>
            <a:r>
              <a:rPr lang="ar-SA" dirty="0">
                <a:solidFill>
                  <a:srgbClr val="C00000"/>
                </a:solidFill>
              </a:rPr>
              <a:t>القدرات العقلية الاولية</a:t>
            </a:r>
            <a:endParaRPr lang="en-US" dirty="0">
              <a:solidFill>
                <a:srgbClr val="C00000"/>
              </a:solidFill>
            </a:endParaRPr>
          </a:p>
        </p:txBody>
      </p:sp>
      <p:sp>
        <p:nvSpPr>
          <p:cNvPr id="3" name="عنصر نائب للمحتوى 2">
            <a:extLst>
              <a:ext uri="{FF2B5EF4-FFF2-40B4-BE49-F238E27FC236}">
                <a16:creationId xmlns="" xmlns:a16="http://schemas.microsoft.com/office/drawing/2014/main" id="{50921471-77E8-434E-BFAB-86775F856DC1}"/>
              </a:ext>
            </a:extLst>
          </p:cNvPr>
          <p:cNvSpPr>
            <a:spLocks noGrp="1"/>
          </p:cNvSpPr>
          <p:nvPr>
            <p:ph idx="1"/>
          </p:nvPr>
        </p:nvSpPr>
        <p:spPr>
          <a:xfrm>
            <a:off x="945397" y="1813301"/>
            <a:ext cx="10724827" cy="4850969"/>
          </a:xfrm>
        </p:spPr>
        <p:txBody>
          <a:bodyPr/>
          <a:lstStyle/>
          <a:p>
            <a:r>
              <a:rPr lang="ar-SA" dirty="0">
                <a:solidFill>
                  <a:srgbClr val="00B050"/>
                </a:solidFill>
              </a:rPr>
              <a:t>قدرة طلاقة الكلمات (الطلاقة اللفظية</a:t>
            </a:r>
            <a:r>
              <a:rPr lang="ar-SA" dirty="0" smtClean="0">
                <a:solidFill>
                  <a:srgbClr val="00B050"/>
                </a:solidFill>
              </a:rPr>
              <a:t>): </a:t>
            </a:r>
            <a:r>
              <a:rPr lang="ar-SA" dirty="0" smtClean="0"/>
              <a:t>القدرة </a:t>
            </a:r>
            <a:r>
              <a:rPr lang="ar-SA" dirty="0"/>
              <a:t>التي تعكس محصول الانسان من مفردات اللغة التي يستخدمها في أفكاره.</a:t>
            </a:r>
          </a:p>
          <a:p>
            <a:pPr marL="0" indent="0">
              <a:buNone/>
            </a:pPr>
            <a:r>
              <a:rPr lang="ar-SA" dirty="0"/>
              <a:t>مثل: اختبارات انتاج الاضداد – اختبارات تكوين الكلمات التي يطلب من المفحوص إيجاد أكبر عدد من الكلمات التي تبدأ وتنتهي بحرف معين في أقصر وقت ممكن.</a:t>
            </a:r>
          </a:p>
          <a:p>
            <a:pPr marL="0" indent="0">
              <a:buNone/>
            </a:pPr>
            <a:endParaRPr lang="ar-SA" dirty="0"/>
          </a:p>
          <a:p>
            <a:r>
              <a:rPr lang="ar-SA" dirty="0">
                <a:solidFill>
                  <a:srgbClr val="00B050"/>
                </a:solidFill>
              </a:rPr>
              <a:t>القدرة اللغوية ( الفهم </a:t>
            </a:r>
            <a:r>
              <a:rPr lang="ar-SA" dirty="0" err="1">
                <a:solidFill>
                  <a:srgbClr val="00B050"/>
                </a:solidFill>
              </a:rPr>
              <a:t>اللفظي </a:t>
            </a:r>
            <a:r>
              <a:rPr lang="ar-SA" dirty="0" smtClean="0">
                <a:solidFill>
                  <a:srgbClr val="00B050"/>
                </a:solidFill>
              </a:rPr>
              <a:t>): </a:t>
            </a:r>
            <a:r>
              <a:rPr lang="ar-SA" dirty="0" smtClean="0"/>
              <a:t>القدرة </a:t>
            </a:r>
            <a:r>
              <a:rPr lang="ar-SA" dirty="0"/>
              <a:t>على فهم اللغة </a:t>
            </a:r>
            <a:r>
              <a:rPr lang="ar-SA" dirty="0" smtClean="0"/>
              <a:t>بما </a:t>
            </a:r>
            <a:r>
              <a:rPr lang="ar-SA" dirty="0"/>
              <a:t>في ذلك اشتقاق المعاني من </a:t>
            </a:r>
            <a:r>
              <a:rPr lang="ar-SA" dirty="0" smtClean="0"/>
              <a:t>الكلمات.</a:t>
            </a:r>
            <a:endParaRPr lang="ar-SA" dirty="0"/>
          </a:p>
          <a:p>
            <a:pPr>
              <a:buNone/>
            </a:pPr>
            <a:r>
              <a:rPr lang="ar-SA" dirty="0" smtClean="0"/>
              <a:t>مثل المتشابهات، </a:t>
            </a:r>
            <a:r>
              <a:rPr lang="ar-SA" dirty="0"/>
              <a:t>وترتيب الجمل، الفهم </a:t>
            </a:r>
            <a:r>
              <a:rPr lang="ar-SA" dirty="0" err="1"/>
              <a:t>والقراءة </a:t>
            </a:r>
            <a:r>
              <a:rPr lang="ar-SA" dirty="0" err="1" smtClean="0"/>
              <a:t>..</a:t>
            </a:r>
            <a:endParaRPr lang="ar-SA" dirty="0"/>
          </a:p>
          <a:p>
            <a:endParaRPr lang="ar-SA" dirty="0" smtClean="0">
              <a:solidFill>
                <a:srgbClr val="00B050"/>
              </a:solidFill>
            </a:endParaRPr>
          </a:p>
          <a:p>
            <a:r>
              <a:rPr lang="ar-SA" dirty="0" smtClean="0">
                <a:solidFill>
                  <a:srgbClr val="00B050"/>
                </a:solidFill>
              </a:rPr>
              <a:t>القدرة العددية: </a:t>
            </a:r>
            <a:r>
              <a:rPr lang="ar-SA" dirty="0" smtClean="0"/>
              <a:t>القدرة على الأداء العقلي الذي يتسم بالسرعة والدقة في إجراء العمليات الحسابية مثل الضرب والجمع والطرح والاستدلال الحسابي.</a:t>
            </a:r>
          </a:p>
          <a:p>
            <a:pPr marL="0" indent="0">
              <a:buNone/>
            </a:pPr>
            <a:endParaRPr lang="en-US" dirty="0"/>
          </a:p>
        </p:txBody>
      </p:sp>
    </p:spTree>
    <p:extLst>
      <p:ext uri="{BB962C8B-B14F-4D97-AF65-F5344CB8AC3E}">
        <p14:creationId xmlns:p14="http://schemas.microsoft.com/office/powerpoint/2010/main" val="115133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B460C2EC-6E03-430E-B11D-C8881E1E8D63}"/>
              </a:ext>
            </a:extLst>
          </p:cNvPr>
          <p:cNvSpPr>
            <a:spLocks noGrp="1"/>
          </p:cNvSpPr>
          <p:nvPr>
            <p:ph idx="1"/>
          </p:nvPr>
        </p:nvSpPr>
        <p:spPr>
          <a:xfrm>
            <a:off x="945397" y="1239864"/>
            <a:ext cx="10802317" cy="4943960"/>
          </a:xfrm>
        </p:spPr>
        <p:txBody>
          <a:bodyPr/>
          <a:lstStyle/>
          <a:p>
            <a:pPr marL="0" indent="0">
              <a:buNone/>
            </a:pPr>
            <a:endParaRPr lang="ar-SA" dirty="0"/>
          </a:p>
          <a:p>
            <a:r>
              <a:rPr lang="ar-SA" dirty="0"/>
              <a:t> </a:t>
            </a:r>
            <a:r>
              <a:rPr lang="ar-SA" dirty="0">
                <a:solidFill>
                  <a:srgbClr val="00B050"/>
                </a:solidFill>
              </a:rPr>
              <a:t>القدرة </a:t>
            </a:r>
            <a:r>
              <a:rPr lang="ar-SA" dirty="0" err="1">
                <a:solidFill>
                  <a:srgbClr val="00B050"/>
                </a:solidFill>
              </a:rPr>
              <a:t>التذكرية </a:t>
            </a:r>
            <a:r>
              <a:rPr lang="ar-SA" dirty="0">
                <a:solidFill>
                  <a:srgbClr val="00B050"/>
                </a:solidFill>
              </a:rPr>
              <a:t>(الذاكرة</a:t>
            </a:r>
            <a:r>
              <a:rPr lang="ar-SA" dirty="0" smtClean="0">
                <a:solidFill>
                  <a:srgbClr val="00B050"/>
                </a:solidFill>
              </a:rPr>
              <a:t>): </a:t>
            </a:r>
            <a:r>
              <a:rPr lang="ar-SA" dirty="0"/>
              <a:t>القدرة على تذكر مجموعة من الكلمات أو الحروف أو الأرقام أو </a:t>
            </a:r>
            <a:r>
              <a:rPr lang="ar-SA" dirty="0" err="1" smtClean="0"/>
              <a:t>الرموز.</a:t>
            </a:r>
            <a:r>
              <a:rPr lang="ar-SA" dirty="0" smtClean="0"/>
              <a:t> </a:t>
            </a:r>
            <a:r>
              <a:rPr lang="ar-SA" dirty="0"/>
              <a:t>تعني أيضا التذكر الترابطي بين الأشياء  (الاقتران الثنائي) </a:t>
            </a:r>
            <a:r>
              <a:rPr lang="ar-SA" dirty="0" smtClean="0"/>
              <a:t>مثلا: </a:t>
            </a:r>
            <a:r>
              <a:rPr lang="ar-SA" dirty="0"/>
              <a:t>بين عدد وكلمة أو بين عدد </a:t>
            </a:r>
            <a:r>
              <a:rPr lang="ar-SA" dirty="0" smtClean="0"/>
              <a:t>وعدد، </a:t>
            </a:r>
            <a:r>
              <a:rPr lang="ar-SA" dirty="0"/>
              <a:t>يقيسها اختبارات الاستدعاء .</a:t>
            </a:r>
          </a:p>
          <a:p>
            <a:endParaRPr lang="ar-SA" dirty="0"/>
          </a:p>
          <a:p>
            <a:r>
              <a:rPr lang="ar-SA" dirty="0"/>
              <a:t> </a:t>
            </a:r>
            <a:r>
              <a:rPr lang="ar-SA" dirty="0">
                <a:solidFill>
                  <a:srgbClr val="00B050"/>
                </a:solidFill>
              </a:rPr>
              <a:t>القدرة </a:t>
            </a:r>
            <a:r>
              <a:rPr lang="ar-SA" dirty="0" err="1" smtClean="0">
                <a:solidFill>
                  <a:srgbClr val="00B050"/>
                </a:solidFill>
              </a:rPr>
              <a:t>المكانية </a:t>
            </a:r>
            <a:r>
              <a:rPr lang="ar-SA" dirty="0" smtClean="0">
                <a:solidFill>
                  <a:srgbClr val="00B050"/>
                </a:solidFill>
              </a:rPr>
              <a:t>(</a:t>
            </a:r>
            <a:r>
              <a:rPr lang="ar-SA" dirty="0">
                <a:solidFill>
                  <a:srgbClr val="00B050"/>
                </a:solidFill>
              </a:rPr>
              <a:t>التصور المكاني): </a:t>
            </a:r>
            <a:r>
              <a:rPr lang="ar-SA" dirty="0"/>
              <a:t>القدرة على التصور البصري للأشكال في الحيز المكاني وكذلك تدوير الأشياء عقليا.  مثل اختبارات الاشكال الهندسية.</a:t>
            </a:r>
          </a:p>
          <a:p>
            <a:pPr>
              <a:buNone/>
            </a:pPr>
            <a:endParaRPr lang="ar-SA" dirty="0"/>
          </a:p>
          <a:p>
            <a:r>
              <a:rPr lang="ar-SA" dirty="0"/>
              <a:t> </a:t>
            </a:r>
            <a:r>
              <a:rPr lang="ar-SA" dirty="0">
                <a:solidFill>
                  <a:srgbClr val="00B050"/>
                </a:solidFill>
              </a:rPr>
              <a:t>قدرة السرعة الادراكية: </a:t>
            </a:r>
            <a:r>
              <a:rPr lang="ar-SA" dirty="0"/>
              <a:t>القدرة على التعرف على الحروف والأرقام والرموز بسرعة تمييز أوجه الشبه والاختلاف بين الأشياء، تتميز بسرعة إدراك التفاصيل المختلفة </a:t>
            </a:r>
          </a:p>
          <a:p>
            <a:pPr marL="0" indent="0">
              <a:buNone/>
            </a:pPr>
            <a:r>
              <a:rPr lang="ar-SA" dirty="0"/>
              <a:t>مثل </a:t>
            </a:r>
            <a:r>
              <a:rPr lang="ar-SA" dirty="0" smtClean="0"/>
              <a:t>اختبارات: ادراك </a:t>
            </a:r>
            <a:r>
              <a:rPr lang="ar-SA" dirty="0"/>
              <a:t>التشابه بين الاشكال أو تصنيف </a:t>
            </a:r>
            <a:r>
              <a:rPr lang="ar-SA" dirty="0" smtClean="0"/>
              <a:t>الكلمات، </a:t>
            </a:r>
            <a:r>
              <a:rPr lang="ar-SA" dirty="0"/>
              <a:t>اختبارات الشطب (شطب حرف معين بين سلسلة الحروف مثلا</a:t>
            </a:r>
            <a:r>
              <a:rPr lang="ar-SA" dirty="0" err="1" smtClean="0"/>
              <a:t>)</a:t>
            </a:r>
            <a:endParaRPr lang="ar-SA" dirty="0"/>
          </a:p>
          <a:p>
            <a:pPr marL="0" indent="0">
              <a:buNone/>
            </a:pPr>
            <a:endParaRPr lang="en-US" dirty="0"/>
          </a:p>
        </p:txBody>
      </p:sp>
      <p:sp>
        <p:nvSpPr>
          <p:cNvPr id="4" name="مستطيل 3"/>
          <p:cNvSpPr/>
          <p:nvPr/>
        </p:nvSpPr>
        <p:spPr>
          <a:xfrm>
            <a:off x="4293032" y="511444"/>
            <a:ext cx="4231036" cy="584775"/>
          </a:xfrm>
          <a:prstGeom prst="rect">
            <a:avLst/>
          </a:prstGeom>
        </p:spPr>
        <p:txBody>
          <a:bodyPr wrap="square">
            <a:spAutoFit/>
          </a:bodyPr>
          <a:lstStyle/>
          <a:p>
            <a:pPr algn="ctr"/>
            <a:r>
              <a:rPr lang="ar-SA" sz="3200" dirty="0" smtClean="0">
                <a:solidFill>
                  <a:srgbClr val="C00000"/>
                </a:solidFill>
              </a:rPr>
              <a:t>القدرات العقلية الاولية</a:t>
            </a:r>
            <a:endParaRPr lang="ar-SA" sz="3200" dirty="0"/>
          </a:p>
        </p:txBody>
      </p:sp>
    </p:spTree>
    <p:extLst>
      <p:ext uri="{BB962C8B-B14F-4D97-AF65-F5344CB8AC3E}">
        <p14:creationId xmlns:p14="http://schemas.microsoft.com/office/powerpoint/2010/main" val="281442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8621E856-8C11-4231-AE35-4C5CCFE2A251}"/>
              </a:ext>
            </a:extLst>
          </p:cNvPr>
          <p:cNvSpPr>
            <a:spLocks noGrp="1"/>
          </p:cNvSpPr>
          <p:nvPr>
            <p:ph idx="1"/>
          </p:nvPr>
        </p:nvSpPr>
        <p:spPr>
          <a:xfrm>
            <a:off x="1371600" y="1255363"/>
            <a:ext cx="10314122" cy="5176433"/>
          </a:xfrm>
        </p:spPr>
        <p:txBody>
          <a:bodyPr>
            <a:normAutofit lnSpcReduction="10000"/>
          </a:bodyPr>
          <a:lstStyle/>
          <a:p>
            <a:r>
              <a:rPr lang="ar-SA" dirty="0" smtClean="0">
                <a:solidFill>
                  <a:srgbClr val="00B050"/>
                </a:solidFill>
              </a:rPr>
              <a:t>القدرة الاستقرائية: </a:t>
            </a:r>
            <a:r>
              <a:rPr lang="ar-SA" dirty="0"/>
              <a:t>القدرة على استنتاج أو استقراء القواعد العامة من خلال </a:t>
            </a:r>
            <a:r>
              <a:rPr lang="ar-SA" dirty="0" smtClean="0"/>
              <a:t>الجزئيات.</a:t>
            </a:r>
          </a:p>
          <a:p>
            <a:pPr>
              <a:buNone/>
            </a:pPr>
            <a:r>
              <a:rPr lang="ar-SA" dirty="0" smtClean="0"/>
              <a:t>مثل </a:t>
            </a:r>
            <a:r>
              <a:rPr lang="ar-SA" dirty="0"/>
              <a:t>اختبارات سلاسل الأعداد وتصنيف </a:t>
            </a:r>
            <a:r>
              <a:rPr lang="ar-SA" dirty="0" smtClean="0"/>
              <a:t>الاشكال.</a:t>
            </a:r>
          </a:p>
          <a:p>
            <a:pPr>
              <a:buNone/>
            </a:pPr>
            <a:endParaRPr lang="ar-SA" dirty="0" smtClean="0"/>
          </a:p>
          <a:p>
            <a:r>
              <a:rPr lang="ar-SA" dirty="0" smtClean="0">
                <a:solidFill>
                  <a:srgbClr val="00B050"/>
                </a:solidFill>
              </a:rPr>
              <a:t>القدرة </a:t>
            </a:r>
            <a:r>
              <a:rPr lang="ar-SA" dirty="0">
                <a:solidFill>
                  <a:srgbClr val="00B050"/>
                </a:solidFill>
              </a:rPr>
              <a:t>الاستنباطية (الاستنتاجية): </a:t>
            </a:r>
            <a:r>
              <a:rPr lang="ar-SA" dirty="0"/>
              <a:t>القدرة على استنتاج الجزئيات من خلال العموميات.</a:t>
            </a:r>
          </a:p>
          <a:p>
            <a:pPr marL="0" indent="0">
              <a:buNone/>
            </a:pPr>
            <a:r>
              <a:rPr lang="ar-SA" dirty="0"/>
              <a:t> </a:t>
            </a:r>
          </a:p>
          <a:p>
            <a:pPr marL="0" indent="0">
              <a:buNone/>
            </a:pPr>
            <a:endParaRPr lang="ar-SA" dirty="0"/>
          </a:p>
          <a:p>
            <a:pPr marL="0" indent="0">
              <a:buFontTx/>
              <a:buChar char="-"/>
            </a:pPr>
            <a:r>
              <a:rPr lang="ar-SA" b="1" dirty="0" smtClean="0"/>
              <a:t>دراسة </a:t>
            </a:r>
            <a:r>
              <a:rPr lang="ar-SA" b="1" dirty="0" err="1"/>
              <a:t>ثيرستون</a:t>
            </a:r>
            <a:r>
              <a:rPr lang="ar-SA" b="1" dirty="0"/>
              <a:t> على الأطفال </a:t>
            </a:r>
            <a:r>
              <a:rPr lang="ar-SA" b="1" dirty="0" err="1"/>
              <a:t>عام </a:t>
            </a:r>
            <a:r>
              <a:rPr lang="ar-SA" b="1" dirty="0" smtClean="0"/>
              <a:t>(</a:t>
            </a:r>
            <a:r>
              <a:rPr lang="ar-SA" b="1" dirty="0" err="1" smtClean="0"/>
              <a:t>1941م):</a:t>
            </a:r>
            <a:endParaRPr lang="ar-SA" b="1" dirty="0" smtClean="0"/>
          </a:p>
          <a:p>
            <a:pPr marL="0" indent="0">
              <a:buNone/>
            </a:pPr>
            <a:r>
              <a:rPr lang="ar-SA" dirty="0" smtClean="0"/>
              <a:t>توصل </a:t>
            </a:r>
            <a:r>
              <a:rPr lang="ar-SA" dirty="0"/>
              <a:t>إلى عامل تشترك فيه جميع القدرات العقلية الأولية </a:t>
            </a:r>
            <a:r>
              <a:rPr lang="ar-SA" dirty="0" err="1" smtClean="0"/>
              <a:t>واسماه </a:t>
            </a:r>
            <a:r>
              <a:rPr lang="ar-SA" dirty="0"/>
              <a:t>" قدرة القدرات أو الذكاء"</a:t>
            </a:r>
          </a:p>
          <a:p>
            <a:pPr marL="0" indent="0">
              <a:buNone/>
            </a:pPr>
            <a:r>
              <a:rPr lang="ar-SA" dirty="0"/>
              <a:t>وهو عامل عام من الدرجة الثانية.</a:t>
            </a:r>
          </a:p>
          <a:p>
            <a:pPr>
              <a:buFontTx/>
              <a:buChar char="-"/>
            </a:pPr>
            <a:r>
              <a:rPr lang="ar-SA" dirty="0"/>
              <a:t>أعد </a:t>
            </a:r>
            <a:r>
              <a:rPr lang="ar-SA" dirty="0" err="1"/>
              <a:t>ثيرستون</a:t>
            </a:r>
            <a:r>
              <a:rPr lang="ar-SA" dirty="0"/>
              <a:t> وزوجته 5 </a:t>
            </a:r>
            <a:r>
              <a:rPr lang="ar-SA" dirty="0" err="1"/>
              <a:t>بطارايات</a:t>
            </a:r>
            <a:r>
              <a:rPr lang="ar-SA" dirty="0"/>
              <a:t> لقياس القدرات العقلية الأولية.</a:t>
            </a:r>
          </a:p>
          <a:p>
            <a:pPr>
              <a:buFontTx/>
              <a:buChar char="-"/>
            </a:pPr>
            <a:r>
              <a:rPr lang="ar-SA" dirty="0"/>
              <a:t>أعد أحمد زكي صالح بطارية باللغة العربية للمراهقين والراشدين.</a:t>
            </a:r>
          </a:p>
          <a:p>
            <a:pPr>
              <a:buFontTx/>
              <a:buChar char="-"/>
            </a:pPr>
            <a:r>
              <a:rPr lang="ar-SA" dirty="0"/>
              <a:t> يقيس الاختبار أربع قدرات عقلية أولية.</a:t>
            </a:r>
          </a:p>
        </p:txBody>
      </p:sp>
      <p:sp>
        <p:nvSpPr>
          <p:cNvPr id="4" name="مستطيل 3"/>
          <p:cNvSpPr/>
          <p:nvPr/>
        </p:nvSpPr>
        <p:spPr>
          <a:xfrm>
            <a:off x="4293032" y="511444"/>
            <a:ext cx="4231036" cy="584775"/>
          </a:xfrm>
          <a:prstGeom prst="rect">
            <a:avLst/>
          </a:prstGeom>
        </p:spPr>
        <p:txBody>
          <a:bodyPr wrap="square">
            <a:spAutoFit/>
          </a:bodyPr>
          <a:lstStyle/>
          <a:p>
            <a:pPr algn="ctr"/>
            <a:r>
              <a:rPr lang="ar-SA" sz="3200" dirty="0" smtClean="0">
                <a:solidFill>
                  <a:srgbClr val="C00000"/>
                </a:solidFill>
              </a:rPr>
              <a:t>القدرات العقلية الاولية</a:t>
            </a:r>
            <a:endParaRPr lang="ar-SA" sz="3200" dirty="0"/>
          </a:p>
        </p:txBody>
      </p:sp>
    </p:spTree>
    <p:extLst>
      <p:ext uri="{BB962C8B-B14F-4D97-AF65-F5344CB8AC3E}">
        <p14:creationId xmlns:p14="http://schemas.microsoft.com/office/powerpoint/2010/main" val="111409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EBA02475-7EEA-4B39-8B76-E9D095017084}"/>
              </a:ext>
            </a:extLst>
          </p:cNvPr>
          <p:cNvSpPr>
            <a:spLocks noGrp="1"/>
          </p:cNvSpPr>
          <p:nvPr>
            <p:ph type="title"/>
          </p:nvPr>
        </p:nvSpPr>
        <p:spPr>
          <a:xfrm>
            <a:off x="1371600" y="220851"/>
            <a:ext cx="9601200" cy="771041"/>
          </a:xfrm>
        </p:spPr>
        <p:txBody>
          <a:bodyPr/>
          <a:lstStyle/>
          <a:p>
            <a:pPr algn="ctr"/>
            <a:r>
              <a:rPr lang="ar-SA" dirty="0">
                <a:solidFill>
                  <a:srgbClr val="C00000"/>
                </a:solidFill>
              </a:rPr>
              <a:t>التنظيم الهرمي للعوامل العقلية</a:t>
            </a:r>
            <a:endParaRPr lang="en-US" dirty="0">
              <a:solidFill>
                <a:srgbClr val="C00000"/>
              </a:solidFill>
            </a:endParaRPr>
          </a:p>
        </p:txBody>
      </p:sp>
      <p:sp>
        <p:nvSpPr>
          <p:cNvPr id="3" name="عنصر نائب للمحتوى 2">
            <a:extLst>
              <a:ext uri="{FF2B5EF4-FFF2-40B4-BE49-F238E27FC236}">
                <a16:creationId xmlns="" xmlns:a16="http://schemas.microsoft.com/office/drawing/2014/main" id="{884261C7-17BE-4320-8ABC-B1716EA0F5C3}"/>
              </a:ext>
            </a:extLst>
          </p:cNvPr>
          <p:cNvSpPr>
            <a:spLocks noGrp="1"/>
          </p:cNvSpPr>
          <p:nvPr>
            <p:ph idx="1"/>
          </p:nvPr>
        </p:nvSpPr>
        <p:spPr>
          <a:xfrm>
            <a:off x="1007390" y="1038386"/>
            <a:ext cx="10755824" cy="5103995"/>
          </a:xfrm>
        </p:spPr>
        <p:txBody>
          <a:bodyPr/>
          <a:lstStyle/>
          <a:p>
            <a:r>
              <a:rPr lang="ar-SA" dirty="0"/>
              <a:t>قدم </a:t>
            </a:r>
            <a:r>
              <a:rPr lang="ar-SA" dirty="0">
                <a:solidFill>
                  <a:srgbClr val="C00000"/>
                </a:solidFill>
              </a:rPr>
              <a:t>فيرنون</a:t>
            </a:r>
            <a:r>
              <a:rPr lang="ar-SA" dirty="0"/>
              <a:t> تنظيما </a:t>
            </a:r>
            <a:r>
              <a:rPr lang="ar-SA" dirty="0" smtClean="0"/>
              <a:t>هرمياً </a:t>
            </a:r>
            <a:r>
              <a:rPr lang="ar-SA" dirty="0"/>
              <a:t>للعوامل العقلية التي تم اكتشافها في البحوث والدراسات المختلفة</a:t>
            </a:r>
          </a:p>
          <a:p>
            <a:endParaRPr lang="en-US" dirty="0"/>
          </a:p>
        </p:txBody>
      </p:sp>
      <p:pic>
        <p:nvPicPr>
          <p:cNvPr id="4" name="صورة 3">
            <a:extLst>
              <a:ext uri="{FF2B5EF4-FFF2-40B4-BE49-F238E27FC236}">
                <a16:creationId xmlns="" xmlns:a16="http://schemas.microsoft.com/office/drawing/2014/main" id="{1E511A6C-4231-421D-B626-4857B8250240}"/>
              </a:ext>
            </a:extLst>
          </p:cNvPr>
          <p:cNvPicPr>
            <a:picLocks noChangeAspect="1"/>
          </p:cNvPicPr>
          <p:nvPr/>
        </p:nvPicPr>
        <p:blipFill>
          <a:blip r:embed="rId2"/>
          <a:stretch>
            <a:fillRect/>
          </a:stretch>
        </p:blipFill>
        <p:spPr>
          <a:xfrm>
            <a:off x="1518834" y="1637956"/>
            <a:ext cx="9639946" cy="4504426"/>
          </a:xfrm>
          <a:prstGeom prst="rect">
            <a:avLst/>
          </a:prstGeom>
        </p:spPr>
      </p:pic>
    </p:spTree>
    <p:extLst>
      <p:ext uri="{BB962C8B-B14F-4D97-AF65-F5344CB8AC3E}">
        <p14:creationId xmlns:p14="http://schemas.microsoft.com/office/powerpoint/2010/main" val="228749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DA43B320-F803-4CFD-AD82-1BCA3381EF26}"/>
              </a:ext>
            </a:extLst>
          </p:cNvPr>
          <p:cNvSpPr>
            <a:spLocks noGrp="1"/>
          </p:cNvSpPr>
          <p:nvPr>
            <p:ph type="title"/>
          </p:nvPr>
        </p:nvSpPr>
        <p:spPr>
          <a:xfrm>
            <a:off x="1371600" y="685800"/>
            <a:ext cx="9601200" cy="864031"/>
          </a:xfrm>
        </p:spPr>
        <p:txBody>
          <a:bodyPr/>
          <a:lstStyle/>
          <a:p>
            <a:pPr algn="ctr"/>
            <a:r>
              <a:rPr lang="ar-SA" dirty="0">
                <a:solidFill>
                  <a:srgbClr val="C00000"/>
                </a:solidFill>
              </a:rPr>
              <a:t>مكونات النشاط </a:t>
            </a:r>
            <a:r>
              <a:rPr lang="ar-SA" dirty="0" smtClean="0">
                <a:solidFill>
                  <a:srgbClr val="C00000"/>
                </a:solidFill>
              </a:rPr>
              <a:t>العقلي</a:t>
            </a:r>
            <a:endParaRPr lang="en-US" dirty="0">
              <a:solidFill>
                <a:srgbClr val="C00000"/>
              </a:solidFill>
            </a:endParaRPr>
          </a:p>
        </p:txBody>
      </p:sp>
      <p:sp>
        <p:nvSpPr>
          <p:cNvPr id="3" name="عنصر نائب للمحتوى 2">
            <a:extLst>
              <a:ext uri="{FF2B5EF4-FFF2-40B4-BE49-F238E27FC236}">
                <a16:creationId xmlns="" xmlns:a16="http://schemas.microsoft.com/office/drawing/2014/main" id="{4613BA64-2B28-4968-B0ED-6201B174271B}"/>
              </a:ext>
            </a:extLst>
          </p:cNvPr>
          <p:cNvSpPr>
            <a:spLocks noGrp="1"/>
          </p:cNvSpPr>
          <p:nvPr>
            <p:ph idx="1"/>
          </p:nvPr>
        </p:nvSpPr>
        <p:spPr>
          <a:xfrm>
            <a:off x="836908" y="2510724"/>
            <a:ext cx="11112287" cy="3812583"/>
          </a:xfrm>
        </p:spPr>
        <p:txBody>
          <a:bodyPr>
            <a:normAutofit/>
          </a:bodyPr>
          <a:lstStyle/>
          <a:p>
            <a:pPr algn="just">
              <a:buNone/>
            </a:pPr>
            <a:r>
              <a:rPr lang="ar-SA" b="1" dirty="0" smtClean="0"/>
              <a:t>وهكذا يتفق معظم العلماء على أن النشاط العقلي في أي اختبار يعتبر نتاجاً لأربعة مكونات، وبالتالي فإن أي اختبار عقلي يقيس أربعة أمور عند الفرد </a:t>
            </a:r>
            <a:r>
              <a:rPr lang="ar-SA" b="1" dirty="0" err="1" smtClean="0"/>
              <a:t>هي:</a:t>
            </a:r>
            <a:endParaRPr lang="ar-SA" b="1" dirty="0"/>
          </a:p>
          <a:p>
            <a:pPr algn="just">
              <a:buNone/>
            </a:pPr>
            <a:r>
              <a:rPr lang="ar-SA" b="1" dirty="0" smtClean="0"/>
              <a:t>1) العامل العام: </a:t>
            </a:r>
            <a:r>
              <a:rPr lang="ar-SA" dirty="0" smtClean="0"/>
              <a:t>من حيث أن هذا الاختبار مشبع بدرجة ما بالعامل العام الذي يشترك في جميع أساليب النشاط.</a:t>
            </a:r>
          </a:p>
          <a:p>
            <a:pPr algn="just">
              <a:buNone/>
            </a:pPr>
            <a:r>
              <a:rPr lang="ar-SA" b="1" dirty="0" smtClean="0"/>
              <a:t>2) العامل الطائفي: </a:t>
            </a:r>
            <a:r>
              <a:rPr lang="ar-SA" dirty="0" smtClean="0"/>
              <a:t>وهو العامل الذي يشترك فيه هذا الاختبار مع بعض الاختبارات الأخرى، التي تتفق معه في شكلها أو محتواها، ولكنه لا يمتد ليشمل جميع الاختبارات.</a:t>
            </a:r>
            <a:endParaRPr lang="ar-SA" dirty="0"/>
          </a:p>
          <a:p>
            <a:pPr algn="just">
              <a:buNone/>
            </a:pPr>
            <a:r>
              <a:rPr lang="ar-SA" b="1" dirty="0" smtClean="0"/>
              <a:t>3) العامل الخاص أو النوعي: </a:t>
            </a:r>
            <a:r>
              <a:rPr lang="ar-SA" dirty="0" smtClean="0"/>
              <a:t>وهو ذلك الجزء الذي يتميز </a:t>
            </a:r>
            <a:r>
              <a:rPr lang="ar-SA" dirty="0" err="1" smtClean="0"/>
              <a:t>به</a:t>
            </a:r>
            <a:r>
              <a:rPr lang="ar-SA" dirty="0" smtClean="0"/>
              <a:t> الاختبار عن غيره من الاختبارات، أي لا يشترك فيه مع غيره.</a:t>
            </a:r>
            <a:endParaRPr lang="ar-SA" dirty="0"/>
          </a:p>
          <a:p>
            <a:pPr algn="just">
              <a:buNone/>
            </a:pPr>
            <a:r>
              <a:rPr lang="ar-SA" b="1" dirty="0" smtClean="0"/>
              <a:t>4) عامل </a:t>
            </a:r>
            <a:r>
              <a:rPr lang="ar-SA" b="1" dirty="0"/>
              <a:t>الخطأ </a:t>
            </a:r>
            <a:r>
              <a:rPr lang="ar-SA" b="1" dirty="0" smtClean="0"/>
              <a:t>والصدفة: </a:t>
            </a:r>
            <a:r>
              <a:rPr lang="ar-SA" dirty="0" smtClean="0"/>
              <a:t>وهو ما يرجع إلى شروط إجراء الاختبارات من حيث حالة المفحوص الجسمية </a:t>
            </a:r>
            <a:r>
              <a:rPr lang="ar-SA" dirty="0" err="1" smtClean="0"/>
              <a:t>والانفعالية..</a:t>
            </a:r>
            <a:r>
              <a:rPr lang="ar-SA" dirty="0" smtClean="0"/>
              <a:t> وغير ذلك.</a:t>
            </a:r>
            <a:endParaRPr lang="en-US" dirty="0"/>
          </a:p>
        </p:txBody>
      </p:sp>
      <p:pic>
        <p:nvPicPr>
          <p:cNvPr id="5" name="صورة 4">
            <a:extLst>
              <a:ext uri="{FF2B5EF4-FFF2-40B4-BE49-F238E27FC236}">
                <a16:creationId xmlns="" xmlns:a16="http://schemas.microsoft.com/office/drawing/2014/main" id="{D42A1983-CFB3-4D45-B19F-5CE78DB49F82}"/>
              </a:ext>
            </a:extLst>
          </p:cNvPr>
          <p:cNvPicPr>
            <a:picLocks noChangeAspect="1"/>
          </p:cNvPicPr>
          <p:nvPr/>
        </p:nvPicPr>
        <p:blipFill>
          <a:blip r:embed="rId2"/>
          <a:stretch>
            <a:fillRect/>
          </a:stretch>
        </p:blipFill>
        <p:spPr>
          <a:xfrm>
            <a:off x="833608" y="75462"/>
            <a:ext cx="2018080" cy="2349577"/>
          </a:xfrm>
          <a:prstGeom prst="rect">
            <a:avLst/>
          </a:prstGeom>
        </p:spPr>
      </p:pic>
    </p:spTree>
    <p:extLst>
      <p:ext uri="{BB962C8B-B14F-4D97-AF65-F5344CB8AC3E}">
        <p14:creationId xmlns:p14="http://schemas.microsoft.com/office/powerpoint/2010/main" val="542569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AA44372B-C1B7-4BDD-981B-A38F1ECDA662}"/>
              </a:ext>
            </a:extLst>
          </p:cNvPr>
          <p:cNvSpPr>
            <a:spLocks noGrp="1"/>
          </p:cNvSpPr>
          <p:nvPr>
            <p:ph idx="1"/>
          </p:nvPr>
        </p:nvSpPr>
        <p:spPr>
          <a:xfrm>
            <a:off x="1371600" y="1196788"/>
            <a:ext cx="9601200" cy="4670612"/>
          </a:xfrm>
        </p:spPr>
        <p:txBody>
          <a:bodyPr/>
          <a:lstStyle/>
          <a:p>
            <a:pPr marL="0" indent="0">
              <a:buNone/>
            </a:pPr>
            <a:r>
              <a:rPr lang="ar-SA" dirty="0"/>
              <a:t> </a:t>
            </a:r>
          </a:p>
          <a:p>
            <a:pPr marL="0" indent="0">
              <a:buNone/>
            </a:pPr>
            <a:endParaRPr lang="ar-SA" dirty="0"/>
          </a:p>
          <a:p>
            <a:pPr marL="0" indent="0">
              <a:buNone/>
            </a:pPr>
            <a:endParaRPr lang="ar-SA" dirty="0"/>
          </a:p>
          <a:p>
            <a:pPr marL="0" indent="0">
              <a:buNone/>
            </a:pPr>
            <a:r>
              <a:rPr lang="ar-SA" sz="4400" dirty="0">
                <a:solidFill>
                  <a:schemeClr val="accent4">
                    <a:lumMod val="75000"/>
                  </a:schemeClr>
                </a:solidFill>
                <a:cs typeface="Akhbar MT" pitchFamily="2" charset="-78"/>
              </a:rPr>
              <a:t>           نظرية </a:t>
            </a:r>
            <a:r>
              <a:rPr lang="ar-SA" sz="4400" dirty="0" err="1">
                <a:solidFill>
                  <a:schemeClr val="accent4">
                    <a:lumMod val="75000"/>
                  </a:schemeClr>
                </a:solidFill>
                <a:cs typeface="Akhbar MT" pitchFamily="2" charset="-78"/>
              </a:rPr>
              <a:t>ثورنديك</a:t>
            </a:r>
            <a:r>
              <a:rPr lang="ar-SA" sz="4400" dirty="0">
                <a:solidFill>
                  <a:schemeClr val="accent4">
                    <a:lumMod val="75000"/>
                  </a:schemeClr>
                </a:solidFill>
                <a:cs typeface="Akhbar MT" pitchFamily="2" charset="-78"/>
              </a:rPr>
              <a:t>-العوامل المتعددة</a:t>
            </a:r>
          </a:p>
          <a:p>
            <a:pPr marL="0" indent="0">
              <a:buNone/>
            </a:pPr>
            <a:r>
              <a:rPr lang="ar-SA" sz="3200" dirty="0">
                <a:solidFill>
                  <a:srgbClr val="002060"/>
                </a:solidFill>
                <a:cs typeface="Akhbar MT" pitchFamily="2" charset="-78"/>
              </a:rPr>
              <a:t>                                      </a:t>
            </a:r>
            <a:r>
              <a:rPr lang="ar-SA" sz="3200" dirty="0" err="1">
                <a:solidFill>
                  <a:srgbClr val="002060"/>
                </a:solidFill>
                <a:cs typeface="Akhbar MT" pitchFamily="2" charset="-78"/>
              </a:rPr>
              <a:t>إدوراد</a:t>
            </a:r>
            <a:r>
              <a:rPr lang="ar-SA" sz="3200" dirty="0">
                <a:solidFill>
                  <a:srgbClr val="002060"/>
                </a:solidFill>
                <a:cs typeface="Akhbar MT" pitchFamily="2" charset="-78"/>
              </a:rPr>
              <a:t> </a:t>
            </a:r>
            <a:r>
              <a:rPr lang="ar-SA" sz="3200" dirty="0" err="1">
                <a:solidFill>
                  <a:srgbClr val="002060"/>
                </a:solidFill>
                <a:cs typeface="Akhbar MT" pitchFamily="2" charset="-78"/>
              </a:rPr>
              <a:t>ثورنديك</a:t>
            </a:r>
            <a:endParaRPr lang="ar-SA" sz="3200" dirty="0">
              <a:solidFill>
                <a:srgbClr val="002060"/>
              </a:solidFill>
              <a:cs typeface="Akhbar MT" pitchFamily="2" charset="-78"/>
            </a:endParaRPr>
          </a:p>
          <a:p>
            <a:pPr marL="0" indent="0" algn="ctr">
              <a:buNone/>
            </a:pPr>
            <a:r>
              <a:rPr lang="ar-SA" b="1" dirty="0">
                <a:solidFill>
                  <a:srgbClr val="002060"/>
                </a:solidFill>
                <a:cs typeface="Akhbar MT" pitchFamily="2" charset="-78"/>
              </a:rPr>
              <a:t>1874-1949</a:t>
            </a:r>
            <a:endParaRPr lang="en-US" sz="4400" b="1" dirty="0">
              <a:solidFill>
                <a:srgbClr val="002060"/>
              </a:solidFill>
              <a:cs typeface="Akhbar MT" pitchFamily="2" charset="-78"/>
            </a:endParaRPr>
          </a:p>
        </p:txBody>
      </p:sp>
      <p:pic>
        <p:nvPicPr>
          <p:cNvPr id="5" name="صورة 4">
            <a:extLst>
              <a:ext uri="{FF2B5EF4-FFF2-40B4-BE49-F238E27FC236}">
                <a16:creationId xmlns="" xmlns:a16="http://schemas.microsoft.com/office/drawing/2014/main" id="{67CC25C9-8FD6-42EE-8895-74102AAB020E}"/>
              </a:ext>
            </a:extLst>
          </p:cNvPr>
          <p:cNvPicPr>
            <a:picLocks noChangeAspect="1"/>
          </p:cNvPicPr>
          <p:nvPr/>
        </p:nvPicPr>
        <p:blipFill>
          <a:blip r:embed="rId2"/>
          <a:stretch>
            <a:fillRect/>
          </a:stretch>
        </p:blipFill>
        <p:spPr>
          <a:xfrm>
            <a:off x="1371600" y="1524000"/>
            <a:ext cx="3254189" cy="3810000"/>
          </a:xfrm>
          <a:prstGeom prst="rect">
            <a:avLst/>
          </a:prstGeom>
        </p:spPr>
      </p:pic>
    </p:spTree>
    <p:extLst>
      <p:ext uri="{BB962C8B-B14F-4D97-AF65-F5344CB8AC3E}">
        <p14:creationId xmlns:p14="http://schemas.microsoft.com/office/powerpoint/2010/main" val="25489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A7F13AF-7E88-4539-995F-CAB0D21E5793}"/>
              </a:ext>
            </a:extLst>
          </p:cNvPr>
          <p:cNvSpPr>
            <a:spLocks noGrp="1"/>
          </p:cNvSpPr>
          <p:nvPr>
            <p:ph type="title"/>
          </p:nvPr>
        </p:nvSpPr>
        <p:spPr>
          <a:xfrm>
            <a:off x="1371600" y="685800"/>
            <a:ext cx="9601200" cy="1002323"/>
          </a:xfrm>
        </p:spPr>
        <p:txBody>
          <a:bodyPr/>
          <a:lstStyle/>
          <a:p>
            <a:pPr algn="ctr"/>
            <a:r>
              <a:rPr lang="ar-SA" dirty="0">
                <a:solidFill>
                  <a:srgbClr val="FF0000"/>
                </a:solidFill>
                <a:cs typeface="Akhbar MT" pitchFamily="2" charset="-78"/>
              </a:rPr>
              <a:t>نظرية </a:t>
            </a:r>
            <a:r>
              <a:rPr lang="ar-SA" dirty="0" err="1">
                <a:solidFill>
                  <a:srgbClr val="FF0000"/>
                </a:solidFill>
                <a:cs typeface="Akhbar MT" pitchFamily="2" charset="-78"/>
              </a:rPr>
              <a:t>ثورنديك</a:t>
            </a:r>
            <a:endParaRPr lang="en-US" dirty="0">
              <a:solidFill>
                <a:srgbClr val="FF0000"/>
              </a:solidFill>
              <a:cs typeface="Akhbar MT" pitchFamily="2" charset="-78"/>
            </a:endParaRPr>
          </a:p>
        </p:txBody>
      </p:sp>
      <p:sp>
        <p:nvSpPr>
          <p:cNvPr id="3" name="عنصر نائب للمحتوى 2">
            <a:extLst>
              <a:ext uri="{FF2B5EF4-FFF2-40B4-BE49-F238E27FC236}">
                <a16:creationId xmlns="" xmlns:a16="http://schemas.microsoft.com/office/drawing/2014/main" id="{BFA297B8-633F-40AD-8A1F-09E952D0CA5A}"/>
              </a:ext>
            </a:extLst>
          </p:cNvPr>
          <p:cNvSpPr>
            <a:spLocks noGrp="1"/>
          </p:cNvSpPr>
          <p:nvPr>
            <p:ph idx="1"/>
          </p:nvPr>
        </p:nvSpPr>
        <p:spPr>
          <a:xfrm>
            <a:off x="1371599" y="2286000"/>
            <a:ext cx="10152743" cy="3581400"/>
          </a:xfrm>
        </p:spPr>
        <p:txBody>
          <a:bodyPr>
            <a:normAutofit/>
          </a:bodyPr>
          <a:lstStyle/>
          <a:p>
            <a:r>
              <a:rPr lang="ar-SA" sz="2400" dirty="0"/>
              <a:t> </a:t>
            </a:r>
            <a:r>
              <a:rPr lang="ar-SA" sz="2400" dirty="0">
                <a:cs typeface="Akhbar MT" pitchFamily="2" charset="-78"/>
              </a:rPr>
              <a:t>يعد عالم النفس الأمريكي إدوارد </a:t>
            </a:r>
            <a:r>
              <a:rPr lang="ar-SA" sz="2400" dirty="0" err="1">
                <a:cs typeface="Akhbar MT" pitchFamily="2" charset="-78"/>
              </a:rPr>
              <a:t>ثورنديك</a:t>
            </a:r>
            <a:r>
              <a:rPr lang="ar-SA" sz="2400" dirty="0">
                <a:cs typeface="Akhbar MT" pitchFamily="2" charset="-78"/>
              </a:rPr>
              <a:t> (1874-1949) من أوائل علماء النفس الامريكان الذين اعتقدوا بإمكانية فهم  ماهية </a:t>
            </a:r>
            <a:r>
              <a:rPr lang="ar-SA" sz="2400" dirty="0" smtClean="0">
                <a:cs typeface="Akhbar MT" pitchFamily="2" charset="-78"/>
              </a:rPr>
              <a:t>الذكاء </a:t>
            </a:r>
            <a:r>
              <a:rPr lang="ar-SA" sz="2400" dirty="0">
                <a:cs typeface="Akhbar MT" pitchFamily="2" charset="-78"/>
              </a:rPr>
              <a:t>من خلال  دراسات التعلم ، حيث  يرى </a:t>
            </a:r>
            <a:r>
              <a:rPr lang="ar-SA" sz="2400" dirty="0" smtClean="0">
                <a:cs typeface="Akhbar MT" pitchFamily="2" charset="-78"/>
              </a:rPr>
              <a:t>أن </a:t>
            </a:r>
            <a:r>
              <a:rPr lang="ar-SA" sz="2400" dirty="0">
                <a:cs typeface="Akhbar MT" pitchFamily="2" charset="-78"/>
              </a:rPr>
              <a:t>قدرة الانسان الفكرية تعتمد على اكتساب المعرفة وليس على عامل القدرة العقلية.</a:t>
            </a:r>
          </a:p>
          <a:p>
            <a:endParaRPr lang="ar-SA" sz="2400" dirty="0">
              <a:cs typeface="Akhbar MT" pitchFamily="2" charset="-78"/>
            </a:endParaRPr>
          </a:p>
          <a:p>
            <a:r>
              <a:rPr lang="ar-SA" sz="2400" dirty="0">
                <a:cs typeface="Akhbar MT" pitchFamily="2" charset="-78"/>
              </a:rPr>
              <a:t>بناء على لك نجده من أوائل الذين عارضوا النظريات التي تعزو الفروق الفردية إلى سرعة النشاط العقلي ، فنجد أنه من المعارضين لنظرية العالم </a:t>
            </a:r>
            <a:r>
              <a:rPr lang="ar-SA" sz="2400" dirty="0" err="1">
                <a:cs typeface="Akhbar MT" pitchFamily="2" charset="-78"/>
              </a:rPr>
              <a:t>سبيرمان</a:t>
            </a:r>
            <a:r>
              <a:rPr lang="ar-SA" sz="2400" dirty="0">
                <a:cs typeface="Akhbar MT" pitchFamily="2" charset="-78"/>
              </a:rPr>
              <a:t>.</a:t>
            </a:r>
          </a:p>
        </p:txBody>
      </p:sp>
    </p:spTree>
    <p:extLst>
      <p:ext uri="{BB962C8B-B14F-4D97-AF65-F5344CB8AC3E}">
        <p14:creationId xmlns:p14="http://schemas.microsoft.com/office/powerpoint/2010/main" val="3858053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1446FDB-EA98-476E-98E7-467FDAE6A1AE}"/>
              </a:ext>
            </a:extLst>
          </p:cNvPr>
          <p:cNvSpPr>
            <a:spLocks noGrp="1"/>
          </p:cNvSpPr>
          <p:nvPr>
            <p:ph type="title"/>
          </p:nvPr>
        </p:nvSpPr>
        <p:spPr>
          <a:xfrm>
            <a:off x="1371600" y="685800"/>
            <a:ext cx="9601200" cy="917917"/>
          </a:xfrm>
        </p:spPr>
        <p:txBody>
          <a:bodyPr>
            <a:normAutofit/>
          </a:bodyPr>
          <a:lstStyle/>
          <a:p>
            <a:pPr algn="ctr"/>
            <a:r>
              <a:rPr lang="ar-SA" sz="3600" dirty="0">
                <a:solidFill>
                  <a:srgbClr val="FF0000"/>
                </a:solidFill>
                <a:cs typeface="Akhbar MT" pitchFamily="2" charset="-78"/>
              </a:rPr>
              <a:t>تعليق </a:t>
            </a:r>
            <a:r>
              <a:rPr lang="ar-SA" sz="3600" dirty="0" err="1">
                <a:solidFill>
                  <a:srgbClr val="FF0000"/>
                </a:solidFill>
                <a:cs typeface="Akhbar MT" pitchFamily="2" charset="-78"/>
              </a:rPr>
              <a:t>ثورنديك</a:t>
            </a:r>
            <a:r>
              <a:rPr lang="ar-SA" sz="3600" dirty="0">
                <a:solidFill>
                  <a:srgbClr val="FF0000"/>
                </a:solidFill>
                <a:cs typeface="Akhbar MT" pitchFamily="2" charset="-78"/>
              </a:rPr>
              <a:t> على نظرية العاملين! </a:t>
            </a:r>
            <a:endParaRPr lang="en-US" sz="3600" dirty="0">
              <a:solidFill>
                <a:srgbClr val="FF0000"/>
              </a:solidFill>
              <a:cs typeface="Akhbar MT" pitchFamily="2" charset="-78"/>
            </a:endParaRPr>
          </a:p>
        </p:txBody>
      </p:sp>
      <p:sp>
        <p:nvSpPr>
          <p:cNvPr id="3" name="عنصر نائب للمحتوى 2">
            <a:extLst>
              <a:ext uri="{FF2B5EF4-FFF2-40B4-BE49-F238E27FC236}">
                <a16:creationId xmlns="" xmlns:a16="http://schemas.microsoft.com/office/drawing/2014/main" id="{6468CAB3-91ED-4AD5-A7B7-0F4BDDCE1059}"/>
              </a:ext>
            </a:extLst>
          </p:cNvPr>
          <p:cNvSpPr>
            <a:spLocks noGrp="1"/>
          </p:cNvSpPr>
          <p:nvPr>
            <p:ph idx="1"/>
          </p:nvPr>
        </p:nvSpPr>
        <p:spPr>
          <a:xfrm>
            <a:off x="870857" y="1603717"/>
            <a:ext cx="10740571" cy="4263683"/>
          </a:xfrm>
        </p:spPr>
        <p:txBody>
          <a:bodyPr>
            <a:normAutofit/>
          </a:bodyPr>
          <a:lstStyle/>
          <a:p>
            <a:r>
              <a:rPr lang="ar-SA" sz="2800" dirty="0">
                <a:cs typeface="Akhbar MT" pitchFamily="2" charset="-78"/>
              </a:rPr>
              <a:t> </a:t>
            </a:r>
            <a:r>
              <a:rPr lang="ar-SA" sz="3200" dirty="0">
                <a:cs typeface="Akhbar MT" pitchFamily="2" charset="-78"/>
              </a:rPr>
              <a:t>رفض </a:t>
            </a:r>
            <a:r>
              <a:rPr lang="ar-SA" sz="3200" dirty="0" err="1">
                <a:cs typeface="Akhbar MT" pitchFamily="2" charset="-78"/>
              </a:rPr>
              <a:t>ثورنديك</a:t>
            </a:r>
            <a:r>
              <a:rPr lang="ar-SA" sz="3200" dirty="0">
                <a:cs typeface="Akhbar MT" pitchFamily="2" charset="-78"/>
              </a:rPr>
              <a:t> فكرة وجود عامل عام في جميع الاختبارات العقلية و كان رأيه هذا تبسيط مخل نتج عن قلة عدد أفراد العينة المستخدمة في </a:t>
            </a:r>
            <a:r>
              <a:rPr lang="ar-SA" sz="3200" dirty="0" smtClean="0">
                <a:cs typeface="Akhbar MT" pitchFamily="2" charset="-78"/>
              </a:rPr>
              <a:t>النظرية، </a:t>
            </a:r>
            <a:r>
              <a:rPr lang="ar-SA" sz="3200" dirty="0">
                <a:cs typeface="Akhbar MT" pitchFamily="2" charset="-78"/>
              </a:rPr>
              <a:t>وكذلك عدد الاختبارات التي طبقها عليهم وطبيعتها الحسية البسيطة. مما أدى إلى اختزال القدرات العقلية في عامل واحد ، حيث يعتقد بوجود عوامل أخرى مثل الذاكرة والإدراك والاستدلال</a:t>
            </a:r>
            <a:r>
              <a:rPr lang="ar-SA" sz="2800" dirty="0">
                <a:cs typeface="Akhbar MT" pitchFamily="2" charset="-78"/>
              </a:rPr>
              <a:t>. </a:t>
            </a:r>
            <a:endParaRPr lang="en-US" sz="2800" dirty="0">
              <a:cs typeface="Akhbar MT" pitchFamily="2" charset="-78"/>
            </a:endParaRPr>
          </a:p>
        </p:txBody>
      </p:sp>
      <p:pic>
        <p:nvPicPr>
          <p:cNvPr id="5" name="صورة 4">
            <a:extLst>
              <a:ext uri="{FF2B5EF4-FFF2-40B4-BE49-F238E27FC236}">
                <a16:creationId xmlns="" xmlns:a16="http://schemas.microsoft.com/office/drawing/2014/main" id="{2712B722-52E5-4B5B-9A90-0B7201730092}"/>
              </a:ext>
            </a:extLst>
          </p:cNvPr>
          <p:cNvPicPr>
            <a:picLocks noChangeAspect="1"/>
          </p:cNvPicPr>
          <p:nvPr/>
        </p:nvPicPr>
        <p:blipFill>
          <a:blip r:embed="rId2"/>
          <a:stretch>
            <a:fillRect/>
          </a:stretch>
        </p:blipFill>
        <p:spPr>
          <a:xfrm>
            <a:off x="2142566" y="3735558"/>
            <a:ext cx="3357323" cy="2587936"/>
          </a:xfrm>
          <a:prstGeom prst="rect">
            <a:avLst/>
          </a:prstGeom>
        </p:spPr>
      </p:pic>
    </p:spTree>
    <p:extLst>
      <p:ext uri="{BB962C8B-B14F-4D97-AF65-F5344CB8AC3E}">
        <p14:creationId xmlns:p14="http://schemas.microsoft.com/office/powerpoint/2010/main" val="1113945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2E6064E6-C32F-42CA-B88A-865E1D03EAD2}"/>
              </a:ext>
            </a:extLst>
          </p:cNvPr>
          <p:cNvSpPr>
            <a:spLocks noGrp="1"/>
          </p:cNvSpPr>
          <p:nvPr>
            <p:ph idx="1"/>
          </p:nvPr>
        </p:nvSpPr>
        <p:spPr>
          <a:xfrm>
            <a:off x="899887" y="537882"/>
            <a:ext cx="10691478" cy="5620871"/>
          </a:xfrm>
        </p:spPr>
        <p:txBody>
          <a:bodyPr>
            <a:noAutofit/>
          </a:bodyPr>
          <a:lstStyle/>
          <a:p>
            <a:endParaRPr lang="ar-SA" b="1" dirty="0">
              <a:cs typeface="Akhbar MT" pitchFamily="2" charset="-78"/>
            </a:endParaRPr>
          </a:p>
          <a:p>
            <a:r>
              <a:rPr lang="ar-SA" b="1" dirty="0">
                <a:cs typeface="Akhbar MT" pitchFamily="2" charset="-78"/>
              </a:rPr>
              <a:t>وكان </a:t>
            </a:r>
            <a:r>
              <a:rPr lang="ar-SA" b="1" dirty="0" err="1">
                <a:cs typeface="Akhbar MT" pitchFamily="2" charset="-78"/>
              </a:rPr>
              <a:t>ثورنديك</a:t>
            </a:r>
            <a:r>
              <a:rPr lang="ar-SA" b="1" dirty="0">
                <a:cs typeface="Akhbar MT" pitchFamily="2" charset="-78"/>
              </a:rPr>
              <a:t> يري ان الموضوع الرئيسي لعلم النفس هو دراسة السلوك اي دراسة كل ما يفعله الكائن الحي وكل ما يقوم به من نشاط .</a:t>
            </a:r>
          </a:p>
          <a:p>
            <a:r>
              <a:rPr lang="ar-SA" b="1" dirty="0">
                <a:cs typeface="Akhbar MT" pitchFamily="2" charset="-78"/>
              </a:rPr>
              <a:t>السلوك عملية تبدا بتنبيه خارجي ثم ينتقل هذا التنبيه من الاطراف العصبية الي المراكز العصبية ثم الي المخ وينتهي باستجابة ما بمعني ان السلوك يبدا بوجود مثير وينتهي بوجود استجابة ما .</a:t>
            </a:r>
          </a:p>
          <a:p>
            <a:r>
              <a:rPr lang="ar-SA" b="1" dirty="0" smtClean="0">
                <a:cs typeface="Akhbar MT" pitchFamily="2" charset="-78"/>
              </a:rPr>
              <a:t>ويرى </a:t>
            </a:r>
            <a:r>
              <a:rPr lang="ar-SA" b="1" dirty="0" err="1" smtClean="0">
                <a:cs typeface="Akhbar MT" pitchFamily="2" charset="-78"/>
              </a:rPr>
              <a:t>ثورنديك</a:t>
            </a:r>
            <a:r>
              <a:rPr lang="ar-SA" b="1" dirty="0" smtClean="0">
                <a:cs typeface="Akhbar MT" pitchFamily="2" charset="-78"/>
              </a:rPr>
              <a:t> </a:t>
            </a:r>
            <a:r>
              <a:rPr lang="ar-SA" b="1" dirty="0">
                <a:cs typeface="Akhbar MT" pitchFamily="2" charset="-78"/>
              </a:rPr>
              <a:t>ان الذكاء يعتمد اساسا علي عدد ودرجة تعقيد الوصلات العصبية التي تصل بين المثيرات والاستجابات , </a:t>
            </a:r>
          </a:p>
          <a:p>
            <a:r>
              <a:rPr lang="ar-SA" b="1" dirty="0">
                <a:cs typeface="Akhbar MT" pitchFamily="2" charset="-78"/>
              </a:rPr>
              <a:t>كما حاول ان يفرق بين المستويات العقلية المختلفة علي اساس عدد هذه الوصلات حيث يزداد عدد هذه الوصلات ال درجة كبيرة عند العباقرة , بينما يقل عددها كثيرا عند ضعاف العقول </a:t>
            </a:r>
            <a:r>
              <a:rPr lang="ar-SA" b="1" dirty="0" smtClean="0">
                <a:cs typeface="Akhbar MT" pitchFamily="2" charset="-78"/>
              </a:rPr>
              <a:t>.</a:t>
            </a:r>
            <a:endParaRPr lang="ar-SA" b="1" dirty="0">
              <a:cs typeface="Akhbar MT" pitchFamily="2" charset="-78"/>
            </a:endParaRPr>
          </a:p>
          <a:p>
            <a:r>
              <a:rPr lang="ar-SA" b="1" dirty="0">
                <a:cs typeface="Akhbar MT" pitchFamily="2" charset="-78"/>
              </a:rPr>
              <a:t>وبهذا يستند النشاط العقلي الي علي عمل عدد كبير من القدرات المستقلة عن بعضها والمتخصصة ايضا و من ثم فقد رفض </a:t>
            </a:r>
            <a:r>
              <a:rPr lang="ar-SA" b="1" dirty="0" err="1">
                <a:cs typeface="Akhbar MT" pitchFamily="2" charset="-78"/>
              </a:rPr>
              <a:t>ثورنديك</a:t>
            </a:r>
            <a:r>
              <a:rPr lang="ar-SA" b="1" dirty="0">
                <a:cs typeface="Akhbar MT" pitchFamily="2" charset="-78"/>
              </a:rPr>
              <a:t> فكرة الذكاء العام واقترح تصنيفا ثلاثيا للذكاء.</a:t>
            </a:r>
            <a:endParaRPr lang="en-US" b="1" dirty="0">
              <a:cs typeface="Akhbar MT" pitchFamily="2" charset="-78"/>
            </a:endParaRPr>
          </a:p>
        </p:txBody>
      </p:sp>
    </p:spTree>
    <p:extLst>
      <p:ext uri="{BB962C8B-B14F-4D97-AF65-F5344CB8AC3E}">
        <p14:creationId xmlns:p14="http://schemas.microsoft.com/office/powerpoint/2010/main" val="305264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FCFA900D-1622-4FF5-8B9E-5BF901A9F9DF}"/>
              </a:ext>
            </a:extLst>
          </p:cNvPr>
          <p:cNvSpPr>
            <a:spLocks noGrp="1"/>
          </p:cNvSpPr>
          <p:nvPr>
            <p:ph type="title"/>
          </p:nvPr>
        </p:nvSpPr>
        <p:spPr/>
        <p:txBody>
          <a:bodyPr/>
          <a:lstStyle/>
          <a:p>
            <a:pPr algn="ctr"/>
            <a:r>
              <a:rPr lang="ar-SA" dirty="0">
                <a:solidFill>
                  <a:srgbClr val="FF0000"/>
                </a:solidFill>
                <a:cs typeface="Akhbar MT" pitchFamily="2" charset="-78"/>
              </a:rPr>
              <a:t>مفاهيم </a:t>
            </a:r>
            <a:r>
              <a:rPr lang="ar-SA" dirty="0" err="1">
                <a:solidFill>
                  <a:srgbClr val="FF0000"/>
                </a:solidFill>
                <a:cs typeface="Akhbar MT" pitchFamily="2" charset="-78"/>
              </a:rPr>
              <a:t>ثورنديك</a:t>
            </a:r>
            <a:r>
              <a:rPr lang="ar-SA" dirty="0">
                <a:solidFill>
                  <a:srgbClr val="FF0000"/>
                </a:solidFill>
                <a:cs typeface="Akhbar MT" pitchFamily="2" charset="-78"/>
              </a:rPr>
              <a:t> عن الذكاء</a:t>
            </a:r>
            <a:endParaRPr lang="en-US" dirty="0">
              <a:solidFill>
                <a:srgbClr val="FF0000"/>
              </a:solidFill>
              <a:cs typeface="Akhbar MT" pitchFamily="2" charset="-78"/>
            </a:endParaRPr>
          </a:p>
        </p:txBody>
      </p:sp>
      <p:sp>
        <p:nvSpPr>
          <p:cNvPr id="3" name="عنصر نائب للمحتوى 2">
            <a:extLst>
              <a:ext uri="{FF2B5EF4-FFF2-40B4-BE49-F238E27FC236}">
                <a16:creationId xmlns="" xmlns:a16="http://schemas.microsoft.com/office/drawing/2014/main" id="{2F699681-CC56-45DC-B7CF-C74B0DE0068C}"/>
              </a:ext>
            </a:extLst>
          </p:cNvPr>
          <p:cNvSpPr>
            <a:spLocks noGrp="1"/>
          </p:cNvSpPr>
          <p:nvPr>
            <p:ph idx="1"/>
          </p:nvPr>
        </p:nvSpPr>
        <p:spPr>
          <a:xfrm>
            <a:off x="870857" y="1698171"/>
            <a:ext cx="10943771" cy="4169229"/>
          </a:xfrm>
        </p:spPr>
        <p:txBody>
          <a:bodyPr>
            <a:normAutofit/>
          </a:bodyPr>
          <a:lstStyle/>
          <a:p>
            <a:r>
              <a:rPr lang="ar-SA" dirty="0"/>
              <a:t> </a:t>
            </a:r>
            <a:r>
              <a:rPr lang="ar-SA" sz="2800" dirty="0">
                <a:solidFill>
                  <a:schemeClr val="tx1"/>
                </a:solidFill>
                <a:cs typeface="Akhbar MT" pitchFamily="2" charset="-78"/>
              </a:rPr>
              <a:t>تركز مفاهيم </a:t>
            </a:r>
            <a:r>
              <a:rPr lang="ar-SA" sz="2800" dirty="0" err="1">
                <a:solidFill>
                  <a:schemeClr val="tx1"/>
                </a:solidFill>
                <a:cs typeface="Akhbar MT" pitchFamily="2" charset="-78"/>
              </a:rPr>
              <a:t>ثورنديك</a:t>
            </a:r>
            <a:r>
              <a:rPr lang="ar-SA" sz="2800" dirty="0">
                <a:solidFill>
                  <a:schemeClr val="tx1"/>
                </a:solidFill>
                <a:cs typeface="Akhbar MT" pitchFamily="2" charset="-78"/>
              </a:rPr>
              <a:t> عن الذكاء على الاعتقاد بأن الفروق الفردية في القدرات العقلية تعتمد في جوهرها على عدد الارتباطات بين المثيرات والاستجابة، وهي الروابط التي تحدث نتيجة لاكتساب الفرد للمعرفة التي تأتي عن طريق التعلم والخبرة وهو ما يتفق مع العالم بينيه ذلك الحين. </a:t>
            </a:r>
          </a:p>
          <a:p>
            <a:r>
              <a:rPr lang="ar-SA" sz="2800" dirty="0" err="1">
                <a:solidFill>
                  <a:srgbClr val="FF0000"/>
                </a:solidFill>
                <a:cs typeface="Akhbar MT" pitchFamily="2" charset="-78"/>
              </a:rPr>
              <a:t>ثورنديك</a:t>
            </a:r>
            <a:r>
              <a:rPr lang="ar-SA" sz="2800" dirty="0">
                <a:solidFill>
                  <a:srgbClr val="FF0000"/>
                </a:solidFill>
                <a:cs typeface="Akhbar MT" pitchFamily="2" charset="-78"/>
              </a:rPr>
              <a:t> يقول: </a:t>
            </a:r>
            <a:r>
              <a:rPr lang="ar-SA" sz="2800" dirty="0">
                <a:cs typeface="Akhbar MT" pitchFamily="2" charset="-78"/>
              </a:rPr>
              <a:t>الذكاء هو انعكاس للنشاط المعقد للجهاز العصبي وتحديدا للمشابك العصبية.</a:t>
            </a:r>
          </a:p>
          <a:p>
            <a:r>
              <a:rPr lang="ar-SA" sz="2800" dirty="0">
                <a:cs typeface="Akhbar MT" pitchFamily="2" charset="-78"/>
              </a:rPr>
              <a:t> </a:t>
            </a:r>
            <a:r>
              <a:rPr lang="ar-SA" sz="2800" dirty="0" err="1">
                <a:solidFill>
                  <a:srgbClr val="FF0000"/>
                </a:solidFill>
                <a:cs typeface="Akhbar MT" pitchFamily="2" charset="-78"/>
              </a:rPr>
              <a:t>ثورنديك</a:t>
            </a:r>
            <a:r>
              <a:rPr lang="ar-SA" sz="2800" dirty="0">
                <a:solidFill>
                  <a:srgbClr val="FF0000"/>
                </a:solidFill>
                <a:cs typeface="Akhbar MT" pitchFamily="2" charset="-78"/>
              </a:rPr>
              <a:t> يقول </a:t>
            </a:r>
            <a:r>
              <a:rPr lang="ar-SA" sz="2800" dirty="0">
                <a:cs typeface="Akhbar MT" pitchFamily="2" charset="-78"/>
              </a:rPr>
              <a:t>وفقا لنظريته المعروفة </a:t>
            </a:r>
            <a:r>
              <a:rPr lang="ar-SA" sz="2800" b="1" u="sng" dirty="0">
                <a:solidFill>
                  <a:srgbClr val="00B050"/>
                </a:solidFill>
                <a:cs typeface="Akhbar MT" pitchFamily="2" charset="-78"/>
              </a:rPr>
              <a:t>بنظرية العوامل المتعددة </a:t>
            </a:r>
            <a:r>
              <a:rPr lang="ar-SA" sz="2800" dirty="0">
                <a:cs typeface="Akhbar MT" pitchFamily="2" charset="-78"/>
              </a:rPr>
              <a:t>: الذكاء هو محصلة عدد من القدرات العقلية الفطرية التي تتسم بالترابط والتمايز في ذات الوقت. ويفترض ان لأي أنشطة عقلية محددة عناصر مشتركة تتحد فيما بينها لتشكل مجموعات. </a:t>
            </a:r>
            <a:endParaRPr lang="en-US" dirty="0">
              <a:cs typeface="Akhbar MT" pitchFamily="2" charset="-78"/>
            </a:endParaRPr>
          </a:p>
        </p:txBody>
      </p:sp>
    </p:spTree>
    <p:extLst>
      <p:ext uri="{BB962C8B-B14F-4D97-AF65-F5344CB8AC3E}">
        <p14:creationId xmlns:p14="http://schemas.microsoft.com/office/powerpoint/2010/main" val="278985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C2A8F3A-13B9-4094-8893-88A21AA2A339}"/>
              </a:ext>
            </a:extLst>
          </p:cNvPr>
          <p:cNvSpPr>
            <a:spLocks noGrp="1"/>
          </p:cNvSpPr>
          <p:nvPr>
            <p:ph type="title"/>
          </p:nvPr>
        </p:nvSpPr>
        <p:spPr>
          <a:xfrm>
            <a:off x="1371600" y="714935"/>
            <a:ext cx="9601200" cy="1046630"/>
          </a:xfrm>
        </p:spPr>
        <p:txBody>
          <a:bodyPr/>
          <a:lstStyle/>
          <a:p>
            <a:pPr algn="ctr"/>
            <a:r>
              <a:rPr lang="ar-SA" dirty="0">
                <a:solidFill>
                  <a:srgbClr val="C00000"/>
                </a:solidFill>
                <a:cs typeface="Akhbar MT" pitchFamily="2" charset="-78"/>
              </a:rPr>
              <a:t>التصنيف الثلاثي للذكاء</a:t>
            </a:r>
            <a:endParaRPr lang="en-US" dirty="0">
              <a:solidFill>
                <a:srgbClr val="C00000"/>
              </a:solidFill>
              <a:cs typeface="Akhbar MT" pitchFamily="2" charset="-78"/>
            </a:endParaRPr>
          </a:p>
        </p:txBody>
      </p:sp>
      <p:sp>
        <p:nvSpPr>
          <p:cNvPr id="3" name="عنصر نائب للمحتوى 2">
            <a:extLst>
              <a:ext uri="{FF2B5EF4-FFF2-40B4-BE49-F238E27FC236}">
                <a16:creationId xmlns="" xmlns:a16="http://schemas.microsoft.com/office/drawing/2014/main" id="{D7603359-661B-4074-BE20-9CD6DC22F33C}"/>
              </a:ext>
            </a:extLst>
          </p:cNvPr>
          <p:cNvSpPr>
            <a:spLocks noGrp="1"/>
          </p:cNvSpPr>
          <p:nvPr>
            <p:ph idx="1"/>
          </p:nvPr>
        </p:nvSpPr>
        <p:spPr>
          <a:xfrm>
            <a:off x="870857" y="1586753"/>
            <a:ext cx="10871199" cy="4280647"/>
          </a:xfrm>
        </p:spPr>
        <p:txBody>
          <a:bodyPr>
            <a:normAutofit fontScale="92500" lnSpcReduction="10000"/>
          </a:bodyPr>
          <a:lstStyle/>
          <a:p>
            <a:r>
              <a:rPr lang="ar-SA" dirty="0">
                <a:solidFill>
                  <a:srgbClr val="FF0000"/>
                </a:solidFill>
              </a:rPr>
              <a:t> </a:t>
            </a:r>
            <a:r>
              <a:rPr lang="ar-SA" sz="2800" u="sng" dirty="0">
                <a:solidFill>
                  <a:srgbClr val="FF0000"/>
                </a:solidFill>
                <a:cs typeface="Akhbar MT" pitchFamily="2" charset="-78"/>
              </a:rPr>
              <a:t>الذكاء التجريدي: </a:t>
            </a:r>
            <a:r>
              <a:rPr lang="ar-SA" sz="2800" dirty="0">
                <a:cs typeface="Akhbar MT" pitchFamily="2" charset="-78"/>
              </a:rPr>
              <a:t>يسمى أيضا ذكاء الأفكار المجردة، ويتمثل في قدرة الانسان على التعامل مع اللغة ومفرداتها أو الرموز اللفظية والحسابية، وهو ما يمكن قياسه باختبارات الذكاء المعيارية أو المقننة.</a:t>
            </a:r>
          </a:p>
          <a:p>
            <a:endParaRPr lang="ar-SA" sz="2800" dirty="0">
              <a:cs typeface="Akhbar MT" pitchFamily="2" charset="-78"/>
            </a:endParaRPr>
          </a:p>
          <a:p>
            <a:r>
              <a:rPr lang="ar-SA" sz="2800" u="sng" dirty="0">
                <a:solidFill>
                  <a:srgbClr val="FF0000"/>
                </a:solidFill>
                <a:cs typeface="Akhbar MT" pitchFamily="2" charset="-78"/>
              </a:rPr>
              <a:t>الذكاء الآلي: </a:t>
            </a:r>
            <a:r>
              <a:rPr lang="ar-SA" sz="2800" dirty="0">
                <a:cs typeface="Akhbar MT" pitchFamily="2" charset="-78"/>
              </a:rPr>
              <a:t>يسمى أيضا الذكاء العملي أو الحركي، ويقصد به القدرة على تصور العلاقة بين الأشياء </a:t>
            </a:r>
            <a:r>
              <a:rPr lang="ar-SA" sz="2800" dirty="0" err="1">
                <a:cs typeface="Akhbar MT" pitchFamily="2" charset="-78"/>
              </a:rPr>
              <a:t>العيانية</a:t>
            </a:r>
            <a:r>
              <a:rPr lang="ar-SA" sz="2800" dirty="0">
                <a:cs typeface="Akhbar MT" pitchFamily="2" charset="-78"/>
              </a:rPr>
              <a:t> المحسوسة والتعامل معها تعاملا مادياً. </a:t>
            </a:r>
          </a:p>
          <a:p>
            <a:endParaRPr lang="ar-SA" sz="2800" dirty="0">
              <a:cs typeface="Akhbar MT" pitchFamily="2" charset="-78"/>
            </a:endParaRPr>
          </a:p>
          <a:p>
            <a:r>
              <a:rPr lang="ar-SA" sz="2800" u="sng" dirty="0">
                <a:solidFill>
                  <a:srgbClr val="FF0000"/>
                </a:solidFill>
                <a:cs typeface="Akhbar MT" pitchFamily="2" charset="-78"/>
              </a:rPr>
              <a:t> الذكاء الاجتماعي: </a:t>
            </a:r>
            <a:r>
              <a:rPr lang="ar-SA" sz="2800" dirty="0">
                <a:cs typeface="Akhbar MT" pitchFamily="2" charset="-78"/>
              </a:rPr>
              <a:t>ويقصد به قدرة الانسان على </a:t>
            </a:r>
            <a:r>
              <a:rPr lang="ar-SA" sz="2800">
                <a:cs typeface="Akhbar MT" pitchFamily="2" charset="-78"/>
              </a:rPr>
              <a:t>فهم </a:t>
            </a:r>
            <a:r>
              <a:rPr lang="ar-SA" sz="2800" smtClean="0">
                <a:cs typeface="Akhbar MT" pitchFamily="2" charset="-78"/>
              </a:rPr>
              <a:t>نفسه والاخرين </a:t>
            </a:r>
            <a:r>
              <a:rPr lang="ar-SA" sz="2800" dirty="0">
                <a:cs typeface="Akhbar MT" pitchFamily="2" charset="-78"/>
              </a:rPr>
              <a:t>ومن ثم استخدام ذلك الفهم في التعامل أو التفاعل مع الاخرين بحكمه.  </a:t>
            </a:r>
          </a:p>
          <a:p>
            <a:r>
              <a:rPr lang="ar-SA" sz="2800" dirty="0">
                <a:solidFill>
                  <a:srgbClr val="0070C0"/>
                </a:solidFill>
                <a:cs typeface="Akhbar MT" pitchFamily="2" charset="-78"/>
              </a:rPr>
              <a:t>ملاحظة: هذه الأنواع أسهمت في النظر إلى الذكاء من ابعاد مختلفة بل إن الذكاء الانفعالي يعود في أساسه لمفهوم الذكاء الاجتماعي </a:t>
            </a:r>
            <a:r>
              <a:rPr lang="ar-SA" sz="2800" dirty="0" err="1">
                <a:solidFill>
                  <a:srgbClr val="0070C0"/>
                </a:solidFill>
                <a:cs typeface="Akhbar MT" pitchFamily="2" charset="-78"/>
              </a:rPr>
              <a:t>لثورنديك</a:t>
            </a:r>
            <a:r>
              <a:rPr lang="ar-SA" sz="2800" dirty="0">
                <a:solidFill>
                  <a:srgbClr val="0070C0"/>
                </a:solidFill>
                <a:cs typeface="Akhbar MT" pitchFamily="2" charset="-78"/>
              </a:rPr>
              <a:t> ويمكن القول بأنهما مترادفان!.</a:t>
            </a:r>
            <a:endParaRPr lang="en-US" sz="2800" dirty="0">
              <a:solidFill>
                <a:srgbClr val="0070C0"/>
              </a:solidFill>
              <a:cs typeface="Akhbar MT" pitchFamily="2" charset="-78"/>
            </a:endParaRPr>
          </a:p>
        </p:txBody>
      </p:sp>
    </p:spTree>
    <p:extLst>
      <p:ext uri="{BB962C8B-B14F-4D97-AF65-F5344CB8AC3E}">
        <p14:creationId xmlns:p14="http://schemas.microsoft.com/office/powerpoint/2010/main" val="193860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28FD8C1-1677-4737-BDE0-7BCF566ADC8B}"/>
              </a:ext>
            </a:extLst>
          </p:cNvPr>
          <p:cNvSpPr>
            <a:spLocks noGrp="1"/>
          </p:cNvSpPr>
          <p:nvPr>
            <p:ph type="title"/>
          </p:nvPr>
        </p:nvSpPr>
        <p:spPr>
          <a:xfrm>
            <a:off x="1371600" y="685800"/>
            <a:ext cx="9601200" cy="887506"/>
          </a:xfrm>
        </p:spPr>
        <p:txBody>
          <a:bodyPr>
            <a:normAutofit/>
          </a:bodyPr>
          <a:lstStyle/>
          <a:p>
            <a:pPr algn="ctr"/>
            <a:r>
              <a:rPr lang="ar-SA" sz="4000" dirty="0">
                <a:solidFill>
                  <a:srgbClr val="FF0000"/>
                </a:solidFill>
                <a:cs typeface="Akhbar MT" pitchFamily="2" charset="-78"/>
              </a:rPr>
              <a:t>اسهامات </a:t>
            </a:r>
            <a:r>
              <a:rPr lang="ar-SA" sz="4000" dirty="0" err="1">
                <a:solidFill>
                  <a:srgbClr val="FF0000"/>
                </a:solidFill>
                <a:cs typeface="Akhbar MT" pitchFamily="2" charset="-78"/>
              </a:rPr>
              <a:t>ثورنديك</a:t>
            </a:r>
            <a:endParaRPr lang="en-US" sz="4000" dirty="0">
              <a:solidFill>
                <a:srgbClr val="FF0000"/>
              </a:solidFill>
              <a:cs typeface="Akhbar MT" pitchFamily="2" charset="-78"/>
            </a:endParaRPr>
          </a:p>
        </p:txBody>
      </p:sp>
      <p:sp>
        <p:nvSpPr>
          <p:cNvPr id="3" name="عنصر نائب للمحتوى 2">
            <a:extLst>
              <a:ext uri="{FF2B5EF4-FFF2-40B4-BE49-F238E27FC236}">
                <a16:creationId xmlns="" xmlns:a16="http://schemas.microsoft.com/office/drawing/2014/main" id="{C2644DA3-C6AD-44A1-B1D5-A1F311A73542}"/>
              </a:ext>
            </a:extLst>
          </p:cNvPr>
          <p:cNvSpPr>
            <a:spLocks noGrp="1"/>
          </p:cNvSpPr>
          <p:nvPr>
            <p:ph idx="1"/>
          </p:nvPr>
        </p:nvSpPr>
        <p:spPr>
          <a:xfrm>
            <a:off x="856343" y="1573306"/>
            <a:ext cx="10856685" cy="4294094"/>
          </a:xfrm>
        </p:spPr>
        <p:txBody>
          <a:bodyPr>
            <a:normAutofit/>
          </a:bodyPr>
          <a:lstStyle/>
          <a:p>
            <a:r>
              <a:rPr lang="ar-SA" sz="2800" dirty="0">
                <a:solidFill>
                  <a:srgbClr val="002060"/>
                </a:solidFill>
                <a:cs typeface="Akhbar MT" pitchFamily="2" charset="-78"/>
              </a:rPr>
              <a:t> نشر كتابا عن القياس العقلي والاجتماعي ووضع فيه ابرز المفاهيم الإحصائية المتعلقة بدراسات العالمين </a:t>
            </a:r>
            <a:r>
              <a:rPr lang="ar-SA" sz="2800" dirty="0" err="1">
                <a:solidFill>
                  <a:srgbClr val="002060"/>
                </a:solidFill>
                <a:cs typeface="Akhbar MT" pitchFamily="2" charset="-78"/>
              </a:rPr>
              <a:t>جالتون</a:t>
            </a:r>
            <a:r>
              <a:rPr lang="ar-SA" sz="2800" dirty="0">
                <a:solidFill>
                  <a:srgbClr val="002060"/>
                </a:solidFill>
                <a:cs typeface="Akhbar MT" pitchFamily="2" charset="-78"/>
              </a:rPr>
              <a:t> </a:t>
            </a:r>
            <a:r>
              <a:rPr lang="ar-SA" sz="2800" dirty="0" err="1">
                <a:solidFill>
                  <a:srgbClr val="002060"/>
                </a:solidFill>
                <a:cs typeface="Akhbar MT" pitchFamily="2" charset="-78"/>
              </a:rPr>
              <a:t>وبيرسون</a:t>
            </a:r>
            <a:r>
              <a:rPr lang="ar-SA" sz="2800" dirty="0" err="1" smtClean="0">
                <a:solidFill>
                  <a:srgbClr val="002060"/>
                </a:solidFill>
                <a:cs typeface="Akhbar MT" pitchFamily="2" charset="-78"/>
              </a:rPr>
              <a:t>.</a:t>
            </a:r>
            <a:endParaRPr lang="ar-SA" sz="2800" dirty="0">
              <a:solidFill>
                <a:srgbClr val="002060"/>
              </a:solidFill>
              <a:cs typeface="Akhbar MT" pitchFamily="2" charset="-78"/>
            </a:endParaRPr>
          </a:p>
          <a:p>
            <a:r>
              <a:rPr lang="ar-SA" sz="2800" dirty="0">
                <a:solidFill>
                  <a:srgbClr val="002060"/>
                </a:solidFill>
                <a:cs typeface="Akhbar MT" pitchFamily="2" charset="-78"/>
              </a:rPr>
              <a:t> قام بإعداد العديد من اختبارات الذكاء ومنها مقياس (</a:t>
            </a:r>
            <a:r>
              <a:rPr lang="en-US" sz="2800" dirty="0">
                <a:solidFill>
                  <a:srgbClr val="002060"/>
                </a:solidFill>
                <a:cs typeface="Akhbar MT" pitchFamily="2" charset="-78"/>
              </a:rPr>
              <a:t>CAVD</a:t>
            </a:r>
            <a:r>
              <a:rPr lang="ar-SA" sz="2800" dirty="0">
                <a:solidFill>
                  <a:srgbClr val="002060"/>
                </a:solidFill>
                <a:cs typeface="Akhbar MT" pitchFamily="2" charset="-78"/>
              </a:rPr>
              <a:t>) والذي يقيس الذكاء المجرد وقد اشتمل على أربعة اختبارات فرعية :تكميل الجمل، الاستدلال الحسابي، اختبار المفردات، تنفيذ التعليمات.</a:t>
            </a:r>
          </a:p>
          <a:p>
            <a:r>
              <a:rPr lang="ar-SA" sz="2800" dirty="0">
                <a:solidFill>
                  <a:srgbClr val="002060"/>
                </a:solidFill>
                <a:cs typeface="Akhbar MT" pitchFamily="2" charset="-78"/>
              </a:rPr>
              <a:t>دعا الى عمل اختبارات تقيس الذكاء العملي والذكاء الاجتماعي.</a:t>
            </a:r>
          </a:p>
          <a:p>
            <a:r>
              <a:rPr lang="ar-SA" sz="2800" dirty="0">
                <a:solidFill>
                  <a:srgbClr val="002060"/>
                </a:solidFill>
                <a:cs typeface="Akhbar MT" pitchFamily="2" charset="-78"/>
              </a:rPr>
              <a:t>نظريته وضعت الأساس لنظرية العوامل الطائفية المتعددة.</a:t>
            </a:r>
          </a:p>
          <a:p>
            <a:r>
              <a:rPr lang="ar-SA" sz="2800" dirty="0">
                <a:solidFill>
                  <a:srgbClr val="002060"/>
                </a:solidFill>
                <a:cs typeface="Akhbar MT" pitchFamily="2" charset="-78"/>
              </a:rPr>
              <a:t>اثبت التحليل العاملي صدق التصنيف الثلاثي الذي </a:t>
            </a:r>
            <a:r>
              <a:rPr lang="ar-SA" sz="2800" dirty="0" err="1">
                <a:solidFill>
                  <a:srgbClr val="002060"/>
                </a:solidFill>
                <a:cs typeface="Akhbar MT" pitchFamily="2" charset="-78"/>
              </a:rPr>
              <a:t>اقترحة</a:t>
            </a:r>
            <a:r>
              <a:rPr lang="ar-SA" sz="2800" dirty="0">
                <a:solidFill>
                  <a:srgbClr val="002060"/>
                </a:solidFill>
                <a:cs typeface="Akhbar MT" pitchFamily="2" charset="-78"/>
              </a:rPr>
              <a:t> </a:t>
            </a:r>
            <a:r>
              <a:rPr lang="ar-SA" sz="2800" dirty="0" err="1">
                <a:solidFill>
                  <a:srgbClr val="002060"/>
                </a:solidFill>
                <a:cs typeface="Akhbar MT" pitchFamily="2" charset="-78"/>
              </a:rPr>
              <a:t>ثورنديك</a:t>
            </a:r>
            <a:r>
              <a:rPr lang="ar-SA" sz="2800" dirty="0">
                <a:solidFill>
                  <a:srgbClr val="002060"/>
                </a:solidFill>
                <a:cs typeface="Akhbar MT" pitchFamily="2" charset="-78"/>
              </a:rPr>
              <a:t> </a:t>
            </a:r>
            <a:r>
              <a:rPr lang="ar-SA" sz="2800" dirty="0" err="1">
                <a:solidFill>
                  <a:srgbClr val="002060"/>
                </a:solidFill>
                <a:cs typeface="Akhbar MT" pitchFamily="2" charset="-78"/>
              </a:rPr>
              <a:t>لانواع</a:t>
            </a:r>
            <a:r>
              <a:rPr lang="ar-SA" sz="2800" dirty="0">
                <a:solidFill>
                  <a:srgbClr val="002060"/>
                </a:solidFill>
                <a:cs typeface="Akhbar MT" pitchFamily="2" charset="-78"/>
              </a:rPr>
              <a:t> النشاط العقلي الذي يبرر فيه السلوك الذكي .</a:t>
            </a:r>
            <a:endParaRPr lang="en-US" sz="2800" dirty="0">
              <a:solidFill>
                <a:srgbClr val="002060"/>
              </a:solidFill>
              <a:cs typeface="Akhbar MT" pitchFamily="2" charset="-78"/>
            </a:endParaRPr>
          </a:p>
        </p:txBody>
      </p:sp>
    </p:spTree>
    <p:extLst>
      <p:ext uri="{BB962C8B-B14F-4D97-AF65-F5344CB8AC3E}">
        <p14:creationId xmlns:p14="http://schemas.microsoft.com/office/powerpoint/2010/main" val="318126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4BD2117E-AA22-40FF-969D-9B1A90E6C0C1}"/>
              </a:ext>
            </a:extLst>
          </p:cNvPr>
          <p:cNvSpPr>
            <a:spLocks noGrp="1"/>
          </p:cNvSpPr>
          <p:nvPr>
            <p:ph idx="1"/>
          </p:nvPr>
        </p:nvSpPr>
        <p:spPr>
          <a:xfrm>
            <a:off x="1371600" y="1264024"/>
            <a:ext cx="9601200" cy="4603376"/>
          </a:xfrm>
        </p:spPr>
        <p:txBody>
          <a:bodyPr/>
          <a:lstStyle/>
          <a:p>
            <a:pPr marL="0" indent="0" algn="ctr">
              <a:buNone/>
            </a:pPr>
            <a:endParaRPr lang="ar-SA" dirty="0"/>
          </a:p>
          <a:p>
            <a:pPr marL="0" indent="0" algn="ctr">
              <a:buNone/>
            </a:pPr>
            <a:endParaRPr lang="ar-SA" dirty="0"/>
          </a:p>
          <a:p>
            <a:pPr marL="0" indent="0" algn="ctr">
              <a:buNone/>
            </a:pPr>
            <a:endParaRPr lang="ar-SA" dirty="0"/>
          </a:p>
          <a:p>
            <a:pPr marL="0" indent="0" algn="ctr">
              <a:buNone/>
            </a:pPr>
            <a:endParaRPr lang="ar-SA" dirty="0"/>
          </a:p>
          <a:p>
            <a:pPr marL="0" indent="0" algn="ctr">
              <a:buNone/>
            </a:pPr>
            <a:r>
              <a:rPr lang="ar-SA" sz="4000" dirty="0">
                <a:solidFill>
                  <a:schemeClr val="accent4">
                    <a:lumMod val="75000"/>
                  </a:schemeClr>
                </a:solidFill>
                <a:cs typeface="Akhbar MT" pitchFamily="2" charset="-78"/>
              </a:rPr>
              <a:t>نظرية العوامل الطائفية </a:t>
            </a:r>
          </a:p>
          <a:p>
            <a:pPr marL="0" indent="0" algn="ctr">
              <a:buNone/>
            </a:pPr>
            <a:r>
              <a:rPr lang="ar-SA" sz="3600" dirty="0">
                <a:solidFill>
                  <a:srgbClr val="002060"/>
                </a:solidFill>
                <a:cs typeface="Akhbar MT" pitchFamily="2" charset="-78"/>
              </a:rPr>
              <a:t>لويس </a:t>
            </a:r>
            <a:r>
              <a:rPr lang="ar-SA" sz="3600" dirty="0" err="1">
                <a:solidFill>
                  <a:srgbClr val="002060"/>
                </a:solidFill>
                <a:cs typeface="Akhbar MT" pitchFamily="2" charset="-78"/>
              </a:rPr>
              <a:t>ثيرستون</a:t>
            </a:r>
            <a:endParaRPr lang="ar-SA" sz="3600" dirty="0">
              <a:solidFill>
                <a:srgbClr val="002060"/>
              </a:solidFill>
              <a:cs typeface="Akhbar MT" pitchFamily="2" charset="-78"/>
            </a:endParaRPr>
          </a:p>
          <a:p>
            <a:pPr marL="0" indent="0" algn="ctr">
              <a:buNone/>
            </a:pPr>
            <a:r>
              <a:rPr lang="ar-SA" b="1" dirty="0">
                <a:solidFill>
                  <a:srgbClr val="002060"/>
                </a:solidFill>
                <a:cs typeface="Akhbar MT" pitchFamily="2" charset="-78"/>
              </a:rPr>
              <a:t>1887-1955</a:t>
            </a:r>
            <a:endParaRPr lang="en-US" sz="2400" b="1" dirty="0">
              <a:solidFill>
                <a:srgbClr val="002060"/>
              </a:solidFill>
              <a:cs typeface="Akhbar MT" pitchFamily="2" charset="-78"/>
            </a:endParaRPr>
          </a:p>
        </p:txBody>
      </p:sp>
      <p:pic>
        <p:nvPicPr>
          <p:cNvPr id="5" name="صورة 4">
            <a:extLst>
              <a:ext uri="{FF2B5EF4-FFF2-40B4-BE49-F238E27FC236}">
                <a16:creationId xmlns="" xmlns:a16="http://schemas.microsoft.com/office/drawing/2014/main" id="{83624E1A-4809-4971-97A6-93E2AE552EC8}"/>
              </a:ext>
            </a:extLst>
          </p:cNvPr>
          <p:cNvPicPr>
            <a:picLocks noChangeAspect="1"/>
          </p:cNvPicPr>
          <p:nvPr/>
        </p:nvPicPr>
        <p:blipFill>
          <a:blip r:embed="rId2"/>
          <a:stretch>
            <a:fillRect/>
          </a:stretch>
        </p:blipFill>
        <p:spPr>
          <a:xfrm>
            <a:off x="1734671" y="1855695"/>
            <a:ext cx="2460811" cy="3608854"/>
          </a:xfrm>
          <a:prstGeom prst="rect">
            <a:avLst/>
          </a:prstGeom>
        </p:spPr>
      </p:pic>
    </p:spTree>
    <p:extLst>
      <p:ext uri="{BB962C8B-B14F-4D97-AF65-F5344CB8AC3E}">
        <p14:creationId xmlns:p14="http://schemas.microsoft.com/office/powerpoint/2010/main" val="41911038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TM10001105[[fn=اقتصاص]]</Template>
  <TotalTime>304</TotalTime>
  <Words>1309</Words>
  <Application>Microsoft Office PowerPoint</Application>
  <PresentationFormat>مخصص</PresentationFormat>
  <Paragraphs>107</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Crop</vt:lpstr>
      <vt:lpstr>المحاضرة الرابعة والخامسة</vt:lpstr>
      <vt:lpstr>عرض تقديمي في PowerPoint</vt:lpstr>
      <vt:lpstr>نظرية ثورنديك</vt:lpstr>
      <vt:lpstr>تعليق ثورنديك على نظرية العاملين! </vt:lpstr>
      <vt:lpstr>عرض تقديمي في PowerPoint</vt:lpstr>
      <vt:lpstr>مفاهيم ثورنديك عن الذكاء</vt:lpstr>
      <vt:lpstr>التصنيف الثلاثي للذكاء</vt:lpstr>
      <vt:lpstr>اسهامات ثورنديك</vt:lpstr>
      <vt:lpstr>عرض تقديمي في PowerPoint</vt:lpstr>
      <vt:lpstr>نظرية العوامل الطائفية</vt:lpstr>
      <vt:lpstr>نظرية القدرات العقلية</vt:lpstr>
      <vt:lpstr>طبيعة الذكاء</vt:lpstr>
      <vt:lpstr>القدرات العقلية الاولية</vt:lpstr>
      <vt:lpstr>عرض تقديمي في PowerPoint</vt:lpstr>
      <vt:lpstr>عرض تقديمي في PowerPoint</vt:lpstr>
      <vt:lpstr>التنظيم الهرمي للعوامل العقلية</vt:lpstr>
      <vt:lpstr>مكونات النشاط العقلي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MAJIDAH</dc:creator>
  <cp:lastModifiedBy>Amjad Alhamed</cp:lastModifiedBy>
  <cp:revision>21</cp:revision>
  <dcterms:created xsi:type="dcterms:W3CDTF">2017-10-21T15:01:24Z</dcterms:created>
  <dcterms:modified xsi:type="dcterms:W3CDTF">2018-10-23T08:19:07Z</dcterms:modified>
</cp:coreProperties>
</file>