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94"/>
  </p:notesMasterIdLst>
  <p:handoutMasterIdLst>
    <p:handoutMasterId r:id="rId95"/>
  </p:handoutMasterIdLst>
  <p:sldIdLst>
    <p:sldId id="256" r:id="rId2"/>
    <p:sldId id="282" r:id="rId3"/>
    <p:sldId id="283" r:id="rId4"/>
    <p:sldId id="257" r:id="rId5"/>
    <p:sldId id="286" r:id="rId6"/>
    <p:sldId id="287" r:id="rId7"/>
    <p:sldId id="310" r:id="rId8"/>
    <p:sldId id="285" r:id="rId9"/>
    <p:sldId id="324" r:id="rId10"/>
    <p:sldId id="325" r:id="rId11"/>
    <p:sldId id="326" r:id="rId12"/>
    <p:sldId id="313" r:id="rId13"/>
    <p:sldId id="258" r:id="rId14"/>
    <p:sldId id="284" r:id="rId15"/>
    <p:sldId id="259" r:id="rId16"/>
    <p:sldId id="314" r:id="rId17"/>
    <p:sldId id="261" r:id="rId18"/>
    <p:sldId id="262" r:id="rId19"/>
    <p:sldId id="264" r:id="rId20"/>
    <p:sldId id="260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315" r:id="rId30"/>
    <p:sldId id="288" r:id="rId31"/>
    <p:sldId id="272" r:id="rId32"/>
    <p:sldId id="289" r:id="rId33"/>
    <p:sldId id="273" r:id="rId34"/>
    <p:sldId id="274" r:id="rId35"/>
    <p:sldId id="291" r:id="rId36"/>
    <p:sldId id="316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90" r:id="rId45"/>
    <p:sldId id="318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23" r:id="rId58"/>
    <p:sldId id="303" r:id="rId59"/>
    <p:sldId id="304" r:id="rId60"/>
    <p:sldId id="305" r:id="rId61"/>
    <p:sldId id="306" r:id="rId62"/>
    <p:sldId id="307" r:id="rId63"/>
    <p:sldId id="308" r:id="rId64"/>
    <p:sldId id="320" r:id="rId65"/>
    <p:sldId id="321" r:id="rId66"/>
    <p:sldId id="328" r:id="rId67"/>
    <p:sldId id="322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</p:sldIdLst>
  <p:sldSz cx="9144000" cy="6858000" type="screen4x3"/>
  <p:notesSz cx="7053263" cy="93567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5pPr>
    <a:lvl6pPr marL="2286000" algn="r" defTabSz="914400" rtl="1" eaLnBrk="1" latinLnBrk="0" hangingPunct="1"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6pPr>
    <a:lvl7pPr marL="2743200" algn="r" defTabSz="914400" rtl="1" eaLnBrk="1" latinLnBrk="0" hangingPunct="1"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7pPr>
    <a:lvl8pPr marL="3200400" algn="r" defTabSz="914400" rtl="1" eaLnBrk="1" latinLnBrk="0" hangingPunct="1"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8pPr>
    <a:lvl9pPr marL="3657600" algn="r" defTabSz="914400" rtl="1" eaLnBrk="1" latinLnBrk="0" hangingPunct="1">
      <a:defRPr sz="6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vantGarde Md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007F"/>
    <a:srgbClr val="00FF00"/>
    <a:srgbClr val="9234DB"/>
    <a:srgbClr val="A2C1FE"/>
    <a:srgbClr val="FAFD00"/>
    <a:srgbClr val="DDDDD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43" y="69"/>
      </p:cViewPr>
      <p:guideLst>
        <p:guide orient="horz" pos="139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12435" y="8968412"/>
            <a:ext cx="368990" cy="27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578" tIns="45477" rIns="92578" bIns="45477" anchor="ctr">
            <a:spAutoFit/>
          </a:bodyPr>
          <a:lstStyle/>
          <a:p>
            <a:fld id="{07640D30-C13C-4F0B-B767-BCF45C0E39DC}" type="slidenum">
              <a:rPr lang="en-US" sz="1200" b="0">
                <a:effectLst/>
                <a:latin typeface="Times New Roman" pitchFamily="18" charset="0"/>
              </a:rPr>
              <a:pPr/>
              <a:t>‹#›</a:t>
            </a:fld>
            <a:endParaRPr lang="en-US" sz="1200" b="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7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27:54.62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 3149 343,'0'0'141,"-19"0"-17,19 0-74,-14-2-36,14 2-7,-14-3-4,14 3 0,0 0 0,-1 9 3,1 3 2,0 1 1,0 7 2,0 5-2,3 6 2,0 6-3,4 4 0,-2 2-5,2-1 2,2 2-7,5-3 4,0-7-7,0-5 5,10-10-2,1-11 0,8-8 2,5-16-2,5-14 2,3-14-2,2-10 5,5-8-6,-4-2 7,1-1-2,-1-3-4,2 0 1,5 6 0,1-2 0,3 4 0,0 1 1,1 1-2,-3 3 0,-5 5 8,-2 8-3,-14 3 5,-4 14-4,-9 1 1,-4 7-2,-7 9 2,-3 0-5,-10 8-2,15-7-7,-15 7-10,0 0-13,12 28-43,-12-2-62,-1 0-10,-2 15-12,-13-8 2</inkml:trace>
  <inkml:trace contextRef="#ctx0" brushRef="#br1" timeOffset="3273.3174">1150 17621 5,'102'-17'40,"-102"17"9,0 0 2,0 0 4,0 0-1,0 0-3,0 0-7,0 0-5,0 0-8,0 0-10,0 0-5,0 0-6,0 0-5,0 0-1,12 6-3,-12-6 1,0 0-1,0 0 4,2 11-3,-2-11-1,0 0-1,0 0 1,0 0-2,0 0 1,0 0-1,0 0 1,0 0-1,0 0 0,0 0 1,0 0 0,10 9 0,-10-9-4,0 0-2,0 0-15,18 0-24,-18 0-63,0 0-3,28-2-3</inkml:trace>
  <inkml:trace contextRef="#ctx0" brushRef="#br2" timeOffset="7028.5554">1996 3015 239,'0'-33'104,"0"33"-2,-6-17-94,6 17-11,-16-12 1,16 12-1,-15-2 2,15 2 4,-18 0-1,18 0 2,-11 10-3,11-10 2,-9 14-2,9-14 1,-5 21 1,5-21-3,-4 21 0,4-21 0,-5 23 1,5-23-1,-5 23-1,5-11 3,0 0-2,-1 1 3,1 2-1,0 2 3,0-2-2,0 8 3,0-6 1,0 8 0,0-4 0,0 6-1,0-5 1,-4 6-1,3-1 0,-5 0-1,1 3 1,-1-5-2,0 3 4,1-7-4,3 2 4,0-6-4,2-3 2,0-14-3,0 21 2,0-21-3,9 11 0,-9-11 0,19 4 0,-9-4-1,4 1 1,2-1 1,1 0-1,3 0 4,3-3-1,3-5 2,4-4-1,3-5 4,5-6-5,2-7 3,4-6-5,2-5 3,3-3-6,1-5 4,0 0 1,0-5-1,4 1-1,3-5-3,3-5 2,3 2-2,2-8 0,3 0 0,-3-6-5,1 6 4,1-3 2,-6 4 1,-4 0 1,-1 11 0,-7-9 0,3 13-7,-5-6 8,0 13-7,-6-5 0,-1 9-1,-7 4 2,0-1-1,-6 13 2,-3-2 2,-3 12-1,-7-5 1,1 13-1,-15 8 1,13-13-1,-13 13 0,0 0-1,0 0-1,0 0-3,0 14-5,0-14-8,-2 43-23,-5-14-38,-7 8-43,13 22-14,-17-11-2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3:40.5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18638 3697 579,'0'0'156,"0"0"-12,0 0-134,0 0-19,0 0-1,6-10 6,-6 10 4,-1-13 3,1 13 4,0 0 2,-9-12 0,9 12 1,0 0 0,-14-7 0,14 7-4,0 0-1,-16-15-4,16 15 0,-21-22-3,7 9 0,-5-2-2,-4-2 2,0 2-1,-3 0 2,1 3 0,-2 0 2,4 4-1,2 2 2,2 3 0,5 0-1,1 2-1,13 1 0,-18-2 1,18 2 0,-13-2 2,13 2 0,0 0 1,0 0 0,0 0 0,-6-14 0,6 14-2,0 0-1,12-3 0,-12 3-1,22 0 0,-6 1 1,0 6-1,3 1 2,2 1 2,0 0-2,2 2 2,1 0-1,1 3 1,3-3-3,3 2 2,2-2-2,2-1-1,0-2 0,1 1 1,-1 0-1,1 0 0,-3-6 1,1 4 0,-3-1-1,0-2 1,1 1-1,2-2 3,-4-1-2,4 0 1,2 1 0,1 1 0,0-4 1,5 5-2,0-2 2,-1 3-1,1-3-2,0 3 1,-4-1 1,-2 1 1,-1-3 0,0 3 1,-5-4 2,1 0-6,-3 0 0,-1 1 0,-2 1 0,0-1 0,0-1 0,-2 1 0,-2-1 0,4-2 0,0 4 0,-1-3 0,3-1 0,2 0 0,1 0 0,3 0 0,1 0 0,3-5 0,0 3 0,0-3 0,1 2 0,-2-1 0,-1-2 0,-1 1 0,-2 1 0,0 0 0,1-1 0,-1 0 0,2-1 0,2-1 0,-1 2 0,4-4 0,3 0 0,3-1 0,-1 0 0,4 1 0,-1-2 0,1 2 0,-2 1 0,1-1 0,-5 4 0,-1-1 0,-3-1 0,0 2 0,-2-4 0,2 4 0,-3-2 0,2 1 0,1 0 0,1 1 0,2 1 0,-3 0 0,1 0 0,3 0 0,-3-3 0,0 2 0,2 1 0,-2 1 0,-1-3 0,-1 4 0,3-1 0,-2 3 0,-2 0 0,1 0 0,-3 3 0,0 1 0,-1 2 0,2-3 0,-4 4 0,2-2 0,-3 1 0,0-2 0,1 0 0,-2 1 0,0-3 0,-2 1 0,1-2 0,0 2 0,-4 0 0,2-1 0,-2 0 0,-1 3 0,-1 0 0,-1-2 0,-1 0 0,0 2 0,-1-2 0,0 1 0,0-2 0,-4 0 0,3 1 0,-7-3 0,7 4 0,-18-4-40,23 3-58,-23-3-78,0 0-1,0 0-15,-24 0-4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5:12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8928 3804 83,'0'-14'129,"13"9"6,-13 5-45,6-18-12,-6 18-13,0-14-17,0 14-13,5-14-10,-5 14-5,0 0-5,0 0-1,4-14 1,-4 14 2,0 0-1,0 0 1,-7 2-2,1 12-5,-9 2-1,1 8-5,-9-1 0,5 9-4,-7 1 0,5 2-1,-4-3 1,6 1 2,-1-5-1,4-4 1,1-1-2,0-2 4,4-5-2,-2 1 1,2-1-1,0-5 0,4 3 0,-2-2 0,8-12-1,-7 17-1,7-17 1,0 14-1,0-14-1,0 0 1,0 0 0,0 0-1,0 0-2,0 0-6,0 0-11,0 0-12,0 0-38,0 0-75,0 0-10,0 0-11,0 0-2</inkml:trace>
  <inkml:trace contextRef="#ctx0" brushRef="#br0" timeOffset="1986.8902">8592 4072 216,'0'0'137,"0"-17"-3,0 17-65,0 0-18,-9-18-9,9 18-7,0 0-6,0 0-8,-10-14-4,10 14-4,0 0 1,0 0-3,0 0-3,0 0-2,-15-5-2,15 5 1,-4 15-3,3 0 1,-2 4-2,2 3 1,0 3-1,1 3 3,0-2-1,0 6 2,0-2-2,0 1 3,0 1 1,0 1-5,0-2 5,0-2-6,-3 0 4,2-3-6,-3-9 6,3 3-6,-2-9 1,3-11 0,0 0 0,0 0 0,0 0 0,12 0 0,-12 0 0,16-13-2,-3 1 3,-4 2 3,6-2-2,-5-1 1,4-1-7,0 3 6,2 0-6,1-3 6,2 0-6,0 0 3,3 0-5,0 3 6,0-1 0,-1 2 0,-2 1 2,-2 1-2,-6 5 1,-11 3 0,13-3 0,-13 3-1,0 0 2,0 0 0,0 0-1,0 0 1,-8 8-1,8-8 1,-15 5 0,15-5 1,-19 4-1,19-4 0,-24 2 2,13-2 1,-5 0 1,4 0-1,-5 0 1,6 0-1,-8-6 1,6 3 0,-2-3-1,1-1-3,-1-1 1,2 1-2,-2 0 0,15 7 0,-18-12-1,18 12 0,-15-11-1,15 11 1,0 0 0,0 0-1,0 0 1,-10-11-1,10 11 0,0 0-1,0 0 1,0 0 0,0 0 0,0 0-1,3 10 0,-3-10 1,11 12 0,-11-12 1,16 16-1,-16-16 0,21 18-2,-21-18 2,21 16-3,-21-16 2,20 10 0,-20-10-1,13 5 1,-13-5 1,0 0 1,0 0 0,10-9 2,-10 9-2,0-22 2,0 22 0,-11-25 0,3 12-1,2-1 1,6 14-2,-15-19 2,15 19-2,-9-11 2,9 11-2,0 0 1,0 0 1,0 0-1,-13-8 0,13 8 0,0 0 0,0 0-2,-4 9 1,4-9-1,0 20 1,0-5-2,-1 0 2,1 0-2,0 1 3,0-3-2,0-13 2,0 18-2,0-18 2,0 0-2,0 0 1,0 0 1,0-9-1,0-6 1,0-4-1,0-3 2,0-1-3,0-2 5,0 1-4,0 2 2,0 0-2,0 8 2,0 0 0,0 14-1,0-14 0,0 14-1,0 0-1,0 0 0,-5 20 2,5-1-3,-1 3 0,1 5 0,-4 2 3,0 1-3,4 0 3,-1-2-3,-3-5 3,2-2-2,-1-6 1,3-4-1,0-11 0,0 0 1,0 11 1,0-11 0,0-5-1,0 5 1,0-20 0,0 6 1,0-2-1,0 2 2,-4-4-4,-2 3 3,1 1-1,-1 2 1,6 12-2,-8-18 1,8 18-1,0 0 0,-9-10-1,9 10 0,0 0 1,0 0-1,0 0-1,0-11 1,0 11 0,0 0 0,14-3 0,-14 3 0,19 0 0,-19 0-2,19 5 4,-19-5-3,19 12 2,-19-12-1,11 11 0,-11-11-2,7 14 0,-7-14 0,0 17-1,0-17-4,-3 14-4,3-4-13,0-10-20,0 0-55,0 0-53,0 0-5,0 0-14,-1-20 2</inkml:trace>
  <inkml:trace contextRef="#ctx0" brushRef="#br0" timeOffset="3126.5165">9275 3315 309,'0'0'137,"0"0"-7,24 2-87,-24-2-8,0 0-3,10-14-4,-10 14-6,10-15-1,-10 15 0,8-19 1,-8 19-3,10-22-4,-7 10-6,-1-2-2,3-1-4,-3-2 0,4 3-2,-5-2 1,1 1-3,1 0 4,-2 2-3,-1-1 3,0 14-3,0-18 2,0 18-1,-4-12 0,4 12 0,-11-4 1,11 4-1,-16 2 0,3 3 0,13-5-1,-25 21 2,16-10-2,-4 7 1,2 1-2,-2 2 2,2 3-2,-1 3 3,3 2-4,-1-1 4,3 3-4,-2 1 3,2-2-2,1 0 2,1-2-3,5-2 1,0-2-1,3-2 0,8-6 0,2-1 1,3-5-2,3-4 2,4-2-2,0-4 2,1 0 1,1-8-1,2-2 0,-3-7-6,2 4-3,-3-6-6,4 10-6,-13-17-23,11 19-47,-12-11-56,-3 1-6,-1 3-7,-9-4 5</inkml:trace>
  <inkml:trace contextRef="#ctx0" brushRef="#br0" timeOffset="3706.9796">9674 3194 230,'4'23'133,"-4"-23"-5,0 28-62,0-2-29,-3-3-9,3 6 1,-6-4-7,1 5-3,-4-11-7,4 7 0,0-11-6,-1-3-1,6-12-1,-3 12-2,3-12 0,0 0-1,0 0 0,14-7 0,-14 7 1,15-17 0,-5 3-1,0-2 0,3 0 0,-3-1-1,2-4 2,3 4-2,-4-1 1,4 6 0,-3-4 1,2 10 1,-14 6 3,19-6 3,-19 6 1,15 7 3,-15-7-1,5 29 1,-1-12-1,1 5 0,-5-1-4,4 0 0,-4-5-5,1 1-1,3-6-4,-4-11-3,10 18-10,-10-18-14,18 0-29,-13-15-42,9 1-45,4-3-14,0-6-4,6 2 2</inkml:trace>
  <inkml:trace contextRef="#ctx0" brushRef="#br0" timeOffset="4398.3101">10205 3453 129,'15'27'126,"-15"-27"3,4 22-52,-2-2-16,-2-6-16,0 8-11,-10-11-10,8 7-4,2-18-7,-13 25-1,13-25-5,-11 16 0,11-16-3,0 0 0,-14 2 1,14-2 0,0 0 3,-2-12 1,1-2 3,1 0-1,0-8 5,0 1-1,0-9 3,3-2-5,-3-6 1,4-3-5,2-4 0,4 1-6,-1-1 3,0-1-6,3 7 3,0 2 0,3 6-2,-6 8 2,0 1-4,-7 10 2,-2 12-8,0-13-3,0 13-2,-11 7-8,-1 12-4,-8-7-7,5 15-1,-8-11-5,5 16 5,-4-12 5,6 10 0,-5-12 7,9 4 4,-4-3 10,7-1 7,0-3 7,2-4 5,7 3 6,0-14 5,0 16 4,0-16 0,20 3 0,-6-4-2,9 1-5,-3-14-2,5 5-7,3-5-5,0 2-6,0-2-4,0-4-10,5 9-22,-14-12-44,6 2-59,3 10-10,-8-8-9,7 10 0</inkml:trace>
  <inkml:trace contextRef="#ctx0" brushRef="#br0" timeOffset="4759.3941">10680 3129 217,'-8'6'133,"8"6"4,0-12-68,-7 14-25,7 0-2,0-14-8,-8 29-6,3-11-8,4 5-6,-4 1-6,2 3-2,1-1-7,-1-1-2,3 1-8,0-8-5,8 6-17,-8-24-34,10 17-66,-4-2-13,-6-15-1,12 3-2</inkml:trace>
  <inkml:trace contextRef="#ctx0" brushRef="#br0" timeOffset="5042.1404">10713 3026 460,'0'0'145,"-14"-9"-8,14 9-106,-9-13-15,9 13-6,0 0-9,-5-18 0,5 18-7,0 0-4,0 0-5,-3-13-12,3 13-19,0 0-51,8-5-39,5 5-21,-13 0 8,30-1-6</inkml:trace>
  <inkml:trace contextRef="#ctx0" brushRef="#br0" timeOffset="5995.0507">11282 3368 286,'0'0'131,"-4"33"-7,-6-10-85,-8-7-16,3 6-2,-7-7-6,3 6 0,0-11-1,3 1 0,-1-8-2,5 2 3,-1-5-1,13 0-3,-18-15 1,16 2-1,-2-4 2,4-4-4,0-8 4,9-2-3,-4-6 3,10-3-2,-6-4 3,7 2-3,-7-7 2,3 4 0,-4 0-4,1 2-1,-5 1-2,1 4 0,-2 2-3,-2 3 1,-1 2-3,0 3-3,0 6 5,-4 4-4,2 5-1,-7 1-3,9 12-5,-13-9-8,11 18-9,-10-6-9,12 22-20,-15-13-9,15 19 1,-15-11 1,15 13 5,-17-12 8,14 4 10,-10-2 14,8-9 21,-4 8 20,0-8 5,4 3 7,5-17 7,-10 25-3,10-25 11,-3 22-2,3-22 4,0 15-7,0-15 1,14 5-8,-14-5-3,22 4-2,-22-4-10,26-2-5,-12-5-3,8-1-4,-4 2-4,1-3-2,2 2-13,-3-6-14,10 10-34,-12-4-77,2-2-9,2 6-10,-5-9-3</inkml:trace>
  <inkml:trace contextRef="#ctx0" brushRef="#br0" timeOffset="6959.3762">11569 3245 89,'0'28'122,"0"-28"-4,-11 21-53,11-10-5,0-11-5,12 5-10,-12-5-9,26-14-11,-10-3-5,6 1-5,-4-9 0,3 4-6,-1-5-1,-2 5-3,-3-2 2,-1 5-3,-5 1 3,-9 17 0,18-21-5,-18 21 3,10-14-5,-10 14 1,0 0-1,14 0 0,-14 0 0,0 0-4,13 11 5,-13-11-3,7 22 3,-3-6 1,1 5-2,-1 2 3,0 4-3,1 2 1,-3 6-4,1 0 1,1 7-5,-4-2 2,0 1-1,-3-5 3,-3 2-3,-3-4 5,-5-5 1,-1-3 6,-4-7 6,-2 2 1,-4-9 3,4 2 5,-7-9 2,10 1 0,-10-6-2,11 0-4,-4-7-5,10-4-2,-1-5-3,2-3-13,8 3-7,-2-10-16,5 12-34,-1-7-83,3-3-6,7 4-13,-3 0-5</inkml:trace>
  <inkml:trace contextRef="#ctx0" brushRef="#br0" timeOffset="8173.7263">11507 3091 34,'0'0'57,"0"0"-7,0 0 4,0 0 6,0 0-6,0 0-2,0 0-2,0 0-2,0 0-10,0 0-11,-11 0-6,11 0-10,0 0 0,0 0-6,0 0 3,0 0-3,0 0 3,-9 10-1,9-10 2,0 0-1,0 13 0,0-13 2,0 11-1,0-11 2,0 15 0,0-15 0,4 17-2,-4-17 1,2 18-3,-2-18 1,3 16-4,-3-16 0,0 0-1,6 16 0,-6-16-1,0 0 0,13 9 0,-13-9-2,0 0 1,14 10 0,-14-10-1,0 0 1,15 9-3,-15-9-4,0 0-8,0 0-5,18 3-7,-18-3-9,16-3-26,-16 3-47,8-20-35,-8 20 3,11-18 4</inkml:trace>
  <inkml:trace contextRef="#ctx0" brushRef="#br0" timeOffset="18080.6663">4859 5999 255,'16'-17'121,"12"17"-4,-10-4-75,-4-4-24,5 6-4,-19 2-1,21-5 1,-21 5 2,0 0 0,0 0 3,0 0-1,0 0 0,0 0 1,0 0 0,0 0-3,0 0-3,0 0-2,0 0 1,0 0-4,0 0-2,-9-4-2,9 4-2,-12 0 0,12 0-2,-19 0 0,19 0 0,-21 0 0,6 1 0,-1 2 0,-3 2 1,1 0-1,2 1 0,-3 2 1,5-1-1,-2 2 0,4 3-1,0 2 1,0 3-1,3 0 1,-6 3 0,6 0 0,-1 2-1,0-1 2,1 0-2,5-2 2,3-1-2,1-4 2,0 0-2,1 0 1,6-2-1,1 4 2,0-2-2,0 0 2,5 4-2,2-1 2,3 2-2,2-3 2,6 2-1,-2 1 2,2 3 5,-2-3-4,-3 0 6,0 2-8,-7-6 8,-1 5-6,-7-3 6,-6-1-8,0-2 1,-6 0-2,-7 0 1,-5-3 1,-4 0-2,-4 2 1,0-2 0,-1 0 0,1-4 0,5 1 1,-2-3-1,6-1 1,3-1 0,0-3 0,14 0 1,-19 0 0,19 0-1,-18-12 0,18 12 0,-11-20-2,11 20 2,-5-14-2,5 14-1,-2-13-1,2 13 0,0 0-1,0 0 0,2 10 1,-1 1-1,3 1 2,-2 5-1,-2 3 2,0-3 1,0 0 1,0-1-2,-6-3 2,1-1-1,5-12 2,-15 14-1,15-14 1,-14 3-2,14-3 3,-19-1-2,19 1 0,-14-18 0,14 18-1,-13-20 0,13 20 0,-9-21 0,9 21-2,-6-20 1,6 20-1,-1-14 1,1 14-1,0 0 0,0 0-1,0 0 2,0 0-2,0 0 1,0 0 0,0 0 0,-4 11 1,4-11-1,0 14 2,0-14-2,0 19 1,0-8-1,0 4 2,2 1-1,-2 4 0,2 2 0,-2 4 1,0 4-2,0 5 3,-2 0-2,0 4 3,-4-1-3,0 4 2,-1-1 3,0 0-4,-2 0 4,7-3-5,-5 2 4,3-1-5,2 2 4,-1 2-2,3 1-3,0 0 3,0 1-3,0-1 3,0 0-3,5-2 4,-2-7-5,3-2 3,-2-6-1,3-1 2,-1-5-2,-1-2 2,2-1 3,-2-1-3,4-2 4,-4 0-7,6-1 6,-3 0-6,2 0 6,-1 0-6,4-3 2,-2-2-3,1-1 3,2-1 2,0-2 0,0-3 0,3-2 1,3 0-1,3 0 0,0 0 0,1-2 0,2-3 0,1-2 1,1-4-1,1-1-5,1-4 8,-1-3-7,2-5 3,2-1-14,-7-11-10,12 11-39,-14-19-60,5 5-29,-4-3-16,-3 0-4,-1 2-6</inkml:trace>
  <inkml:trace contextRef="#ctx0" brushRef="#br0" timeOffset="20236.6244">1285 6763 317,'14'10'115,"-14"-10"-6,0 0-82,0 0-19,0 0-3,-5 0 2,5 0 0,0 0-1,-18 1 2,18-1-2,-15 12-2,15-12 1,-18 19-3,8-5-1,-1 2-2,-2 6 2,-2 0-1,1 7 1,-4-2-2,3 4 4,1-1-6,0-2 4,3 1 2,2 0-3,0-3 2,4-3-3,5 0 3,0-2-3,0-4 3,9-1-4,0-6 1,3-1 0,4-3 0,0-3 1,3-3 0,1-3 0,3-6 1,0-2-1,1-5-4,0-6 4,4 1-2,-6-2 3,4-1-3,-8-4 4,3 2-3,-3 1 3,-6 2 4,0-1-5,-7 0 3,4 1-3,-5 1 1,-1-1-2,-1 2 2,-1 0-2,2 4 0,-3-2 0,1 4 1,-1 1-1,0 0 2,0 14-1,0-16 0,0 16-1,0 0 1,-10-10-2,10 10 1,0 0-1,-14 10-1,14-10 2,-9 21-2,9-8 3,-2 4-1,2-1 4,0 3-2,0 0 3,2-1-2,3 6 4,-1-2-4,2 4 3,-2-2-3,1 4 2,0-5-2,3 5 3,-3-5 3,5 3 1,-1-5 1,2 4-4,2-7 3,1 4-4,-3-6 3,3 1-7,0 1-1,-1 0-3,-3-2 2,0 0-1,-1-1 1,0-2-1,-4 0 1,3-1 1,-8-12-2,11 18 1,-11-18-4,9 12-4,-9-12-9,13 7-11,-1-2-20,-12-5-33,19-7-53,-5 2-2,0-5-9,5 3 8</inkml:trace>
  <inkml:trace contextRef="#ctx0" brushRef="#br0" timeOffset="21087.856">2308 7154 456,'0'0'124,"0"0"-6,0 0-115,2 13-8,-2-13-2,-4 21 1,-6-6 6,-4 0-6,-1 0 4,-4 2 1,-5-3 3,1 1-1,-1-2 2,1-4-2,4 0 2,-1-4 0,2-5 1,3 0 2,2 0 2,13 0 3,-20-20 2,16 6 2,-4-10-6,6 0 6,-2-5-7,4-5 4,0-5-7,0-3 2,0-3-6,6-7-1,1 0 4,0-4-5,3 2 5,-2 1-6,4 3 6,-1 4-5,-1 3 3,3 9-2,-5 7-1,-1 6-1,-2 5-3,-5 4-3,0 12-5,0 0-5,0 0-9,0 0-20,0 0-33,-5 14-50,5-14-10,-11 22 0,0-7-2</inkml:trace>
  <inkml:trace contextRef="#ctx0" brushRef="#br0" timeOffset="21350.7948">1944 6870 304,'0'0'124,"0"12"-7,0-12-64,0 0-31,0 0-11,9 7-5,-9-7-2,15 0-2,-15 0 0,15 0-2,-15 0 0,23-3-1,-13-2 0,9 1-4,-3-3-10,8 1-19,-2-5-29,1-4-53,6 10-9,-8-11-3,10 10-2</inkml:trace>
  <inkml:trace contextRef="#ctx0" brushRef="#br0" timeOffset="21924.0887">2553 6899 259,'13'23'109,"-13"-10"-3,5 2-82,0 1-17,-1-1-6,-4 4 2,0-4-2,0 5 2,-9-5-1,0 3 1,-6 1 3,5 0-4,-4-5 4,1 1-3,13-15 5,-15 19 0,15-19 8,-14 6-4,14-6 0,0 0 6,0 0-6,-12-9 6,12 9-7,-9-15 4,9 15-8,-15-19 2,6 4-1,2 0-3,-2-7 2,4-2-4,1-7 4,3-6-5,0-5 3,1-5-5,0-2 4,2 1-4,6-3 5,-1 1-3,1 2-5,1 3 4,0 5-5,2 1 3,0 8-10,-2-2-3,6 11-8,-9-3-5,9 12 1,-5-5-6,2 16-7,-12 2-28,16-7-51,-7 14-6,-9-7 9,0 29-2</inkml:trace>
  <inkml:trace contextRef="#ctx0" brushRef="#br0" timeOffset="22177.8642">2438 6658 345,'0'0'119,"0"0"-6,0 0-88,0 0-18,10 3-4,-10-3 0,12 0-2,-12 0 0,14-7-1,-14 7 0,21-10-1,-3 4-1,-3-1-2,4 2-13,0-4-24,9 2-42,-3 4-32,-7-7-10,6 10 1</inkml:trace>
  <inkml:trace contextRef="#ctx0" brushRef="#br0" timeOffset="22611.9339">2768 6585 131,'0'0'99,"0"0"2,2 13-51,-2-13-22,0 15-13,-4-3-7,1 1-3,1 6-4,-1-4 0,1 8 0,2-4 0,0 6 0,0-6 2,0 5-1,4-4 2,-3-1 1,4 0 2,-1-4 0,-1 0 7,-3-15 0,7 23 4,-7-23 5,0 0 4,0 0-2,0 0 1,0 0 0,17-7-4,-17-9-3,6 1-4,0-10-2,3 1-8,1-5 1,1 4-5,1-9-1,2 5-6,1 1-3,-1-2-9,2 9-14,-4-7-26,5 7-46,0 4-30,-8-2-1,11 8-4</inkml:trace>
  <inkml:trace contextRef="#ctx0" brushRef="#br0" timeOffset="22937.8644">3207 6513 63,'0'0'90,"10"15"2,-10-15-40,0 12-13,0-12-2,0 16 0,0-5-6,0-11 2,0 21-5,0-21 0,-5 22-7,4-10-9,-3 4-6,2-2-4,0 0 0,-3 6-2,3-6 1,-1 3-3,0-2-3,3 1-9,0-16-11,0 23-23,0-23-35,0 0-33,0 0-4,0 0 1</inkml:trace>
  <inkml:trace contextRef="#ctx0" brushRef="#br0" timeOffset="23257.052">3187 6078 326,'0'0'130,"-15"0"-9,15 0-68,-17 0-30,17 0-12,-16 10-6,16-10-6,-13 16-5,13-16-8,-7 18-6,7-6-11,0-12-35,-4 12-56,6 3-9,-2-15 0,14 25 1</inkml:trace>
  <inkml:trace contextRef="#ctx0" brushRef="#br0" timeOffset="24191.5313">3485 6246 317,'0'0'130,"0"0"-14,0 0-43,0 0-67,-3 18-7,-5-4-3,1 4 3,-2 1-1,0 5 4,-3 0-3,3 0 3,-1 1 3,4 3-4,-4-2 4,5 3-7,-1-1 7,2 2-7,-2-1 6,0 3-6,-1 0 1,2-3 0,1 0-1,-1-1 4,5-2-4,-2-7 3,2 3-2,0-10 2,0 3-1,0-15 1,5 14-1,-5-14 0,0 0 1,0 0 0,12 12-1,-12-12 1,16-5 0,-16 5-1,23-16 2,-10 6-1,1-5 1,0 5 0,-4-7 1,-10 17 0,19-25 0,-19 25-1,9-26 2,-7 15-2,0-6 0,-1 3-1,-1 0 1,2 0-2,0 0 2,0 1-2,-2 13 2,0-18-1,0 18-1,0 0 0,0 0 0,0 0 0,-11 0 0,11 0-1,-14 15-1,4-4 2,1 2-1,4 1 1,-2-1-3,7-13 0,-3 21-8,3-21-9,8 14-21,-8-14-28,21-6-56,2 2-5,-10-7-7,12 7 4</inkml:trace>
  <inkml:trace contextRef="#ctx0" brushRef="#br0" timeOffset="24745.8255">3720 6540 242,'0'0'121,"0"0"-4,0 0-60,0 0-32,-13 9-14,13-9-10,-6 21 2,3-7-2,-3 2 4,4 0-3,-1 3 1,-2 0-1,5 1 0,0-5 1,0 3-3,0-7 0,0 3-2,0-14 1,8 13-1,-8-13 1,0 0 0,17-3 0,-9-8 1,2-3 0,-1-4 3,5 0-2,-6-2 3,3 3-2,-2-5 4,1 7 2,-5 1-1,-5 14 3,4-20-1,-4 20 0,0 0-1,0 0-2,0 0 1,0 0-5,0 0 1,-8 8-3,8-8 1,-7 21-2,3-6 1,2-2 0,0 2-2,2-3-2,0 1-5,0-13-6,7 19-22,-7-19-46,0 0-44,26 15-4,-26-15-6,31 0 10</inkml:trace>
  <inkml:trace contextRef="#ctx0" brushRef="#br0" timeOffset="25163.6146">4090 6689 103,'0'40'109,"-8"-24"-2,2 7-45,-2 1-16,-8-5-13,6 3-2,-8-10-6,8 0 1,-8-8-1,18-4 0,-20 0 0,20 0-1,-17-23 2,15 6-6,-4-12 1,6 2-8,0-10 1,0 2-3,0-9 1,8 5-1,-2-7-9,3 2 3,-2-1-6,5-2 2,0 3-4,-3-1 2,5 3-2,-6 3 1,1 9-1,-2 1-6,3 11-8,-10-6-17,0 24-21,4-15-24,-4 15-15,0 0-12,0 0-1,-9 15 5,-1-1 19,-1 4 22</inkml:trace>
  <inkml:trace contextRef="#ctx0" brushRef="#br0" timeOffset="25399.8532">3993 6256 3,'-17'25'31,"6"1"15,-6-2 11,5 1 5,-1-3 7,-3-5-4,4 1 6,0-8-1,6 4-7,6-14-16,-11 13-7,11-13-15,0 0-3,0 0-9,11-4-4,0-6-8,8 1 4,-3-5-2,8 5-3,1-2-2,-2-1-9,6 5-11,-9-4-19,7 11-19,-8-3-68,0-1-3,5 4-11,-9-3 9</inkml:trace>
  <inkml:trace contextRef="#ctx0" brushRef="#br0" timeOffset="25955.3458">4258 6542 393,'0'0'125,"-5"19"-6,5-19-104,0 0-11,7 0-1,-7 0 5,20-21 3,-9 1-5,7 0 8,-7-3-5,8 1 1,-7-5-4,3 3 2,-2 1-6,-3 2 1,0 1 1,-1 5-3,-5 1 2,-4 14-1,5-21 2,-5 21-2,0-14 1,0 14-2,0 0 1,-9-9-1,9 9-2,-14 0 1,14 0-2,-22 16 2,8-2-2,-2 5 2,1 2-3,-1 2 3,1 1 3,1 5-2,3-2 2,5-1-5,2-4 8,4 3-6,0-9 8,8 4-7,3-6 2,3-5-2,5-2 2,1-2 0,-2-4-3,3-1-5,4 0-17,-9-4-21,10 4-49,-7-2-40,-7-7-16,-1 6-6,-11 3-2</inkml:trace>
  <inkml:trace contextRef="#ctx0" brushRef="#br0" timeOffset="27205.1548">3188 6622 164,'0'0'112,"0"0"0,0 0-56,0 0-18,10-12-9,-10 12-10,0 0-7,0-13-2,0 13-2,0 0 3,0 0 4,2-16-2,-2 16 1,0 0-1,0 0 2,0 0-4,0 0 0,0 0-6,0 0 0,0 0-1,0 0 0,0 0 0,0 0 0,0 0-1,0 0-2,0 0 2,0 0-4,-7-4 2,7 4-3,0 0 2,-3 11-2,3-11 3,-2 16 0,1-3-1,-1 0 2,0 3-1,0-1 1,0 5-1,1-2 1,-3 1-2,0 2 1,3 3-2,-3-6 2,-1 4-1,2-1 1,1-2 2,-3 1 1,1-4-2,1 2 2,-1-5-1,1 3 1,3-16-1,-7 20 1,7-20-3,-5 13 2,5-13 0,0 0 2,0 0-1,0 0 0,0 0-1,0 0 0,0 0 0,0 0-1,0 0-5,0 0-9,0 0-17,0 0-42,0 0-56,10-2-15,-10 2-4,12-17-8</inkml:trace>
  <inkml:trace contextRef="#ctx0" brushRef="#br0" timeOffset="34163.9931">17543 9801 373,'0'0'143,"0"0"-2,-11 0-93,11 0-16,0 0-6,0 0-3,0 0-6,0 0-6,0 0-3,0 0-4,0 0-2,0 0 0,0 0-2,5 12 2,-5-12-2,15 23 1,-6-4 4,5 4-3,-1 3 2,3 2-5,3-2 3,2 1-5,2-1 6,1-3-5,4 3 0,1-5-1,3 2 2,0 0 2,0 5-1,1 1 1,-1 6-2,-1-1 3,0 8-3,0-2 2,-1 5-2,0 1 3,3-5-2,2-2 6,-1-3 3,4-4-1,-5-4 2,3 1-4,-2-8 6,2 5-7,-4-5 5,0 4-10,-2 3 0,2 0-1,-1 1 1,0 1 1,0 4-2,2 3 5,-1-1-1,1 3 5,-5-4-2,2-1 4,-6-3-4,3 0 2,-6-7-2,1 1 0,-6-7-5,3-2 1,-2 1-4,-2-6-4,0 2-5,-15-13-12,27 15-32,-27-15-82,0 0-22,2-18-17,-2-1-4,-6-7-7</inkml:trace>
  <inkml:trace contextRef="#ctx0" brushRef="#br0" timeOffset="43946.4342">17369 10253 239,'-1'14'129,"1"-14"-6,0 0-59,0 0-34,0 0-14,0 0 0,-14 0 2,14 0 0,0 0 1,0 0-2,-11-14 1,11 14-3,-4-19 0,4 19-3,-6-25-1,6 12-3,-3-5-2,3 0-2,-2-5 2,2-2-1,0-3-1,0-1 0,0 0-5,1 0 8,-1-1-5,1 0 4,-1 2-4,0 2 2,0-2-3,0 5 2,0 1 3,0 1-4,0 1 3,0-1-2,0 3 1,0 4-1,0 2 1,0 12-2,1-20-2,-1 20-1,2-13-1,-2 13 0,0 0-1,0 0 1,0 0 0,0 0 1,16 4-1,-16-4 2,20 9-1,-6-8 1,1 3 1,2-2-1,2-2 0,-1 0 1,1 0-1,0 0 0,-2 0 0,4 0 1,-3 3-2,2-1 2,-1 2-1,0 2 0,0-2 0,2 2 1,-2-2 0,0-1-1,-1-2 1,0-1 0,-4 0 0,-1 0 0,-13 0 1,19 0 0,-19 0-1,0 0 1,12-1-1,-12 1 1,0 0-2,0 0 0,0 0 1,0 0-1,0 0 0,5 6-1,-5-6 0,0 0 2,0 15-1,0-15 2,0 18-2,-2-6 3,-5 2-2,1 0 2,-6 2-1,3 2 1,-4-1-3,0 3 3,-1 2 1,-1 1-5,-2 1 6,1 1-7,-2-2 6,4 1-6,-2-4 7,2 1-6,1-4 1,-2-2 1,5-4 0,-1 3 1,11-14 0,-20 18 1,20-18-2,-19 16 1,19-16-1,-14 10 0,14-10 0,0 0 0,-12 9 0,12-9-1,0 0 0,0 0 1,0 0 2,0 0-2,0 0 0,0 0 0,0 0 0,0 0-1,0 0 1,0 0 0,0 0-2,0 0 3,0 0-2,0 0 0,0 0 1,0 0-1,0 0 0,0 0 0,0-9 1,0 9-2,0-19 2,0 19-1,4-19 0,-4 19 1,8-25 0,-4 13-2,0 1 2,0-1-2,0-1 2,0-2 1,-1 4-6,2-6 6,-1 3-6,1-3 7,-1 2-7,1 0 6,-1 1-7,-1 1 3,-3 13 0,6-14-2,-6 14-1,0 0 0,0 0 0,0 0 0,4 20 5,-4-3-6,0 4 8,-3 1-5,-3 2 7,-2 2-6,2-3 6,-3-2-6,-2 0 2,0-1 1,2-4-1,-1-1 1,1-5-1,9-10 1,-12 18 0,12-18 1,0 0 0,0 0 0,0 0 1,0 0-1,0-7 0,2-4 0,6-5 1,2-1-2,3-2 0,-2-1-1,3-1 1,-1 0 2,-2 0-7,2 4 5,-4-2-6,1 4 8,-3-3-8,0 3 8,-3 5-9,-4 10 4,3-16 1,-3 16 0,0 0-1,0 0 0,-11 6 4,5 6-7,-4 3 9,-2 3-7,-3 4 7,1-1-6,-2 0 6,0 2-6,-1-2 2,1-4 1,-1 0-1,3-3 1,0 1-1,14-15 1,-18 16-1,18-16 0,0 0 0,0 0 0,0 0 0,0 0 0,0 0 0,6-9-1,-6 9 1,23-22 0,-9 8 0,1 1 0,-1 0 0,-1 2-1,1 2 1,-14 9-2,19-13 1,-19 13-2,0 0 1,0 0 2,6 10-3,-6 2 2,-6 2 0,-4 3 1,0 0-1,-1 1 2,0-2-1,1-2 0,-1 0 0,11-14 2,-17 16-1,17-16 1,0 0 0,-11 9 0,11-9 0,0 0-1,0 0 1,-3-11-2,3 11 1,4-22-1,3 5 1,2-2-3,4-1 3,0-4 2,1-2-2,2 2 1,-2-4-5,1 5 4,-3 2-4,-1 0 6,-3 8-6,-2-2 3,-6 15-6,6-14 4,-6 14 0,0 0 1,0 0-2,-1 7 2,-7 5 3,-2 7-6,-2 1 8,-2 2-5,-3-1 5,2 4-5,-4-4 5,1 0-5,-1-4-1,2 2 4,0-4-2,0-1 2,5-5-1,12-9 1,-20 16 0,20-16 0,0 0 2,0 0-3,0-18 1,4 4-1,9-4 0,-1-3-1,3 1 0,0-2 2,0 3-1,-1 3 1,0 1-6,-2 4 6,-1-1-8,-11 12 7,19-18-7,-19 18 4,15-14-5,-15 14 5,0 0 0,16-15-2,-16 15 0,0 0 0,0 0 7,0 0-6,-2 8 5,-7 6-6,-3 0 7,-1 2-4,-2 2 6,1 2-6,-2-5 2,1 0-1,3-4 1,12-11 2,-14 11 0,14-11-1,0 0 0,0 0 0,0-13 0,4 0 1,2-2-1,3-1 0,1-1-6,0-4 5,1 3-5,1-3 6,-1 4-5,3 1 2,-1 0-3,0 1 3,-2 2 2,1 3 0,-12 10 0,18-19-1,-18 19 0,12-11 0,-12 11-1,0 0-1,0 0 1,0 0-1,0 0 0,0 0 1,-3 11-1,3-11 2,-11 14 0,11-14 0,-10 13 0,10-13 2,0 0-2,0 0 1,0 0 0,0 0 1,0 0-1,0 0 0,0 0-1,0 0 1,0 0 0,0 0-1,0 0 0,0 0 0,0 0-1,6-3 2,-6 3-1,0 0-2,14-5 3,-14 5-2,13-9 2,-13 9-1,12-10 0,-12 10 0,0 0 2,15-11-1,-15 11-1,0 0 0,0 0 1,0 0-1,0 0 1,13-2 0,-13 2-1,0 0 1,0 0 0,0 0 0,0 0 0,0 0 0,0 0-1,0 0 0,0 0 1,0 0 0,0 0 0,0 0 0,0 0 0,0 0 0,0 0 1,0 0 1,0 0 0,0 0 2,0 0 0,0 0-1,-6 0 0,6 0 0,0 0 1,-13-2-3,13 2 0,-12-6-2,12 6 0,-14-3 0,14 3 1,-17-4-1,17 4 0,-15-1 0,15 1 1,0 0-1,-14 0 0,14 0 1,0 0-1,-11-5 0,11 5 0,0 0 0,0 0-1,0 0 0,0 0 0,0 0 0,0 0 0,0 0-1,0 0 1,11-9 0,-11 9 1,24 0-1,-10 0 1,4-3 0,0 1 0,-1 2 0,0-1 1,1-3-1,-3 4 0,-3 0 1,0-2 0,-12 2 0,17 0 0,-17 0-1,0 0 0,12 0 1,-12 0-1,0 0 1,0 0-1,0 0 0,0 0 1,0 0 0,0 0 1,-4 12-1,4-12 0,0 0 1,-14 4-1,14-4 1,-16 5-1,16-5-1,-18 4 0,18-4 1,-20 5 0,20-5-1,-19 1 0,19-1 1,-18 4-1,18-4 1,-16 0 0,16 0-1,-17 0 1,17 0-1,-15 0 0,15 0-1,-18 0 3,18 0-2,-19 0 1,19 0 0,-20-4 0,8 4 0,12 0 0,-20-1 1,20 1-3,-17 0 1,17 0 1,-13 0-1,13 0 0,0 0-1,-12 0 1,12 0 0,0 0 0,0 0 0,0 0-1,0 0 1,0 0-1,-11 10 1,11-10-1,0 0 0,0 0 0,0 0 0,0 0 1,0 0 0,4 14-1,-4-14 1,0 0-1,14 17 1,-14-17-1,13 22 2,-6-11-3,2 4 2,-2-1-2,5 3 1,-3-1 5,1 0-6,1-1 6,-2-3-7,-1 2 7,-8-14-7,12 20 8,-12-20-6,4 11 1,-4-11 1,0 0-1,0 14 0,0-14 2,0 0-2,0 0 1,-12 4 0,12-4 0,0 0 0,0 0 1,-14-3-1,14 3 0,0 0 3,-13-15-2,13 15 1,-12-23-5,7 11 6,-2-5-7,0 1 6,-3-2-5,3 1 2,-1 1-4,-2 3 4,2 0 0,8 13-1,-15-16 1,15 16-2,0 0 0,-14-11 1,14 11-2,0 0 3,0 0-2,0 0 1,0 6-1,0-6 2,0 16-2,0-16 2,3 15 0,-3-15-1,2 18 0,-2-18 1,3 20 0,-3-20-1,4 15 1,-4-15 0,2 19 4,-2-19-7,4 13 8,-4-13-5,0 0 5,0 0-5,0 0 1,0 0 0,13 0-4,-13 0 7,6-17-7,-6 17 5,7-19-5,-7 19 4,3-21 1,-3 21-2,1-19 2,-1 19-2,0-16 1,0 16-1,0-15 1,0 15-1,0-13 1,0 13 0,0 0-1,-5-16 2,5 16-1,0 0-1,-8-17 1,8 17-2,0 0 1,-9-11 0,9 11 0,0 0-1,0 0 0,0 0-1,0 0 2,-12-9-1,12 9 0,0 0 0,0 0 0,0 9 0,0-9 0,0 0 1,0 15-1,0-15 1,0 14-1,0-14 1,-6 19-1,6-19 2,-8 19-2,8-19 1,-6 21 0,6-21 1,-7 19-2,7-19 1,-1 14-1,1-14 1,0 11 0,0-11 1,0 0-1,0 0 0,10 4 2,-10-4-1,0 0 1,17-6-1,-17 6 2,10-13-3,-10 13 2,8-15-1,-8 15 0,5-18-2,-5 18 1,1-20-1,-1 20 1,0-20-2,0 20 1,0-16-1,0 16 2,1-17-2,-1 17 3,6-20-2,-6 20 2,7-19-1,-7 19 1,7-21-1,-7 21 1,7-19 0,-7 19-1,0 0 0,1-10 0,-1 10 1,0 0-2,0 0 1,0 0-1,-8 0 0,8 0 1,0 0 0,-15 10 0,15-10 0,-12 6-1,12-6 2,-12 9-2,12-9 2,0 0-2,-14 13 2,14-13-2,0 0 0,0 0 0,-1 13 1,1-13 0,0 0 1,0 0-1,0 0 1,0 0 0,0 0 1,0 0-1,-11 3 0,-1-3-1,-3 3 1,0-1-1,-3-1 0,2 2 1,0-3-1,1 0 1,15 0-1,-16 0 1,16 0-2,0 0 0,0 0 1,0 0-1,1-10 0,-1 10 0,14-2 0,-14 2 0,18 0 0,-18 0 0,11 2 1,-11-2 0,0 0 0,13 7 0,-13-7 0,0 0 0,0 0 0,0 0 1,0 0-1,0 0 0,0 0 1,0 0 0,0 0 0,-7 4 0,7-4-1,0 0 0,0 0 0,0 0 0,0 0-1,0 0 1,0 0-1,0 0 0,0 0 1,0 0 0,0 0-1,0 0 1,0 0 0,0 0-1,0 0 1,0 0-1,-5 14 2,5-14-2,0 15 0,0-15 0,8 20 0,-2-9-1,1 1 2,0 5-2,2 1 2,-1 0 3,-2 1-5,1 0 6,0-3-5,-2 2 5,-1-3-6,-2-3 7,-2-12-7,3 13 2,-3-13 0,0 0 0,0 0 0,0 0 0,0 0 0,0 0 0,0 0 0,0 0 0,0 0 0,0 12 0,0-12 1,0 0-1,0 0 0,0 0 0,0 0 0,0 0 0,0 0 0,0 0 0,0-6 0,0 6 1,5-17 2,-5 17-7,6-23 7,-6 23-7,7-17 7,-7 17-7,3-23 5,-3 23-6,7-19 4,-7 19 1,10-23-2,-2 13 2,1-3-2,2 1 2,-1-2-1,3 4 1,-2 1-1,2 5 1,-13 4 0,19-10 0,-19 10-1,16-5 1,-16 5 0,12-1-1,-12 1 2,0 0-1,0 0-1,12 0 1,-12 0 0,0 0 0,0 0 1,0 0-2,0 0 1,0 0-1,0 0 2,0 0-2,0 0 0,0 0 1,0 0-1,3 6 0,-3-6 0,0 14 0,0-14 1,0 15-1,0-15 1,-2 25-2,2-25 3,-2 19-2,2-19 2,-5 18-1,5-18 0,-1 12 0,1-12 1,0 0-1,0 0 0,-9 11 0,9-11-1,0 0 3,0 0-11,-4 16-14,4-16-80,0 0-46,0-8-18,10-7-5,6-6-20</inkml:trace>
  <inkml:trace contextRef="#ctx0" brushRef="#br0" timeOffset="50385.2594">18522 11630 132,'3'19'102,"-9"-14"-4,6 9-66,-2 7-22,2 1-4,0 4 6,0 2-2,0 6 3,0 1 2,3 4-1,1-1-1,1 3-4,2-1-4,1 2-6,1 0-1,3-2-3,-1 2-2,5-10 1,-5 1 5,3-10 5,-4 1 1,2-8 5,-12-16-1,13 11 1,-13-11-1,0-11-2,0-10 2,-8 1 1,-5-12 7,-2 2 7,-7-14 0,3 6 6,-10-11-1,8 10 6,-11-8-3,14 10 0,-12-9-9,16 7-7,-5-2 1,10 0-6,-1 1 0,9 1-6,1 4 0,2-2-7,9 2 2,5 6-3,5 1 2,2 3-3,9 4 0,2 2-4,4 5 0,1 0 1,5 2 0,-3 5-2,0 3 2,0 1 2,-4 3 0,-4 0 3,-4 2 1,-6 3 0,-2 2 0,-5 1 2,-16-8-1,15 15 0,-15-15 0,2 21 1,-2-9-2,0-12 1,-17 23-2,4-12 1,-1 4 0,-3-3 0,-1-1-1,-2 3 2,0 0-1,0-2 1,1 2-1,1 0 1,3-4-2,3 3 1,2-1-1,10-12 0,-10 20-1,10-20-1,0 22 0,0-11 1,0-11-2,14 24 2,-1-15 0,3 2 1,4 3 0,0 0 1,1 3-1,1 1 2,-1 1-2,-1-1 3,-3 2-3,-1-1 3,-4 0-5,-1-2 6,-1 2-1,-5-5-11,1 2-13,-6-16-27,4 22-39,0-6-52,-4-16-2,0 9-9</inkml:trace>
  <inkml:trace contextRef="#ctx0" brushRef="#br0" timeOffset="50981.5726">19270 11906 306,'24'0'118,"-24"0"-21,12-19-76,0 8-8,-6-3 3,6 0 0,-6-5-2,3 5 1,-5-7 0,4-1-3,-5 2 0,3-1-7,-3 2 0,1-1-6,-4 5 2,2 3-2,-2 12 2,0-16-1,0 16-1,-11 0 0,11 0 0,-24 21 1,8-7 1,-1 7 1,2 0-2,-3 0 4,2 1-3,3 0 2,3-3-2,0 0 1,4 0-3,4-2 1,1-1 0,1 0 0,0-1-2,1 2 3,4-2 2,4 0-3,0-4 2,2 2-5,6-8 4,-2 1-6,4-6-1,-1-4-6,3-3-14,-2-14-13,6 0-24,-6-8-26,-1-7-44,7 4-5,-12-7 6</inkml:trace>
  <inkml:trace contextRef="#ctx0" brushRef="#br0" timeOffset="51361.2054">19569 11524 70,'10'-11'95,"-10"-15"-9,0 5-37,2 6-6,-2-1 0,0 16 1,0-23 3,0 23 3,-1-14-1,1 14-1,0 0-6,0 0-12,0 0-5,0 0-11,0 0-5,-9 14-8,9-14 1,0 25-3,0-4 1,0 0 3,3 9-2,-2 3 3,3 8-3,0 2 3,0 5-3,1 0 5,0-5-8,0 2 6,2-6-5,1-3 2,-3-10-3,0-3 0,0-7 0,-5-16-11,8 19-8,-8-19-27,0 0-36,0 0-59,0 0-3,10-7-11,-10-10 7</inkml:trace>
  <inkml:trace contextRef="#ctx0" brushRef="#br0" timeOffset="52061.8398">19854 11654 387,'0'0'144,"0"0"-9,5 19-84,-5-19-38,-14 21-10,5-4-4,0 3-1,-1 1-3,1 1 1,3-2-3,2-4 4,4 1-1,0-6 2,0-11-2,12 14 0,0-10-1,0-4-1,4-2 1,-3-9-2,6 2 0,-4-7-3,4-1 5,-3-4-2,1 0 5,-1-2 0,-2 0 6,0 4 4,-7-2 5,3 6 0,-9-3 2,-1 18 1,2-20-1,-2 20-2,0 0-3,0 0-3,-6-10-2,6 10-3,0 0-1,-12 6 0,12-6-1,-6 19 3,3-6-2,3 2 2,-3-4-2,3 6 2,0-3 0,0-2 0,0-12-1,3 23 0,-3-23-1,0 0-1,17 7-1,-17-7-2,16 0 1,-16 0-1,17-16 1,-17 16 0,18-19 1,-18 19-2,22-16 2,-22 16 0,20-7 0,-20 7-2,20 0 2,-20 0-1,19 7 1,-19-7 0,14 12-1,-14-12 1,13 19-1,-13-19 2,10 20-4,-10-20-2,10 23-12,-10-23-15,16 24-28,-16-24-40,12 12-39,4 1-11,-16-13 1</inkml:trace>
  <inkml:trace contextRef="#ctx0" brushRef="#br0" timeOffset="52851.7568">20380 11824 224,'0'0'130,"10"14"-10,-10-14-56,4 14-34,-4-14-12,0 14-4,0-14 2,0 0 3,0 15 0,0-15 2,0 0-2,-17 0 1,17 0-1,0 0-1,0 0-1,-10-18-1,10 3 0,0-9 2,0-6-4,1-12 3,7 2-5,-6-9 2,5 2-7,-3-3 1,2 3-4,-1-2-7,1 8 3,-1 3-5,0 1 4,-1 8-7,0 4 6,1 4-7,-4 2 3,-1 19-2,5-23 1,-5 23-1,0 0 1,0 0 1,0 0 1,-12 5 1,12-5 1,-21 27 7,10-10-3,0 1 3,-2 2-6,4 0 5,1-2-7,2-2 7,3-1-8,1-3 1,2-12-4,0 18 0,0-18-4,15 8-6,-15-8-13,26 0-14,-26 0-18,33-2-22,-21-10-9,14 11-5,-10-8 5,7 4 9,-7 1 22,4 3 25,-7 1 32,1 0 29,-14 0 16,21 10 10,-21-10 9,15 25 3,-11-6-1,-1-5-5,1 5-6,-4-8-6,4 8-6,-4-4-6,0 3-6,0-2-6,0 3-4,0 0-4,0 0 0,0 1-2,0 5 1,0-6-4,5 5-1,0-5-9,0-5-17,5 6-24,-10-20-24,14 16-22,-1-9-47,-13-7-4,13-4-3</inkml:trace>
  <inkml:trace contextRef="#ctx0" brushRef="#br0" timeOffset="53095.1713">20679 11300 328,'-5'-19'154,"-4"0"-4,5-1-59,4 20-48,-12-19-17,12 19-11,-13-5-4,13 5-5,-15-2-4,15 2-7,0 0-13,-16 0-14,16 0-17,0 0-34,0 0-40,15-3-33,-15 3-2,21-4-2</inkml:trace>
  <inkml:trace contextRef="#ctx0" brushRef="#br0" timeOffset="53516.9154">20879 11560 386,'-13'13'135,"9"10"-11,-15-8-96,6-5-31,-2-2-1,4-4 6,-2-2 4,13-2 3,-15-6 2,9-12 5,6 3-3,0-8 1,1 1-7,8-6-5,0 0-7,7 3-1,0 2 1,2 5-1,-1 1 2,2 10-2,0 4 0,-3 3-1,1 5 1,-3 10 0,-4 4 0,-1 0 3,-5 6 2,-4-3 2,0 0 5,-4-4-3,-5-2-1,-2 3-15,-5-14-24,4 6-48,12-11-49,-28 0-10,28 0-6</inkml:trace>
  <inkml:trace contextRef="#ctx0" brushRef="#br0" timeOffset="54030.0134">21123 11359 465,'17'26'131,"-17"-26"-10,1 27-119,-1-13-20,3 5 5,-3-4 8,-2 4 2,-4-4 6,0 0 5,3-1 6,3-14 0,-9 16-4,9-16-7,0 0-7,0 0-3,0 0-1,0-10 0,4-5 0,6-1 2,-1-3 1,2-2 6,1 0 2,-1 6 1,-1-2 0,-10 17-2,15-18 3,-15 18-1,0 0 0,0 0-1,0 0-1,9 15 1,-9-3-1,0 0 2,0 3-3,0 0 4,0-2-1,-1-3-2,1-10 1,0 19-1,0-19-1,0 12-3,0-12-6,0 0-13,0 0-20,18 9-45,-5-9-52,-13 0-13,24-12-1,-17-7 6</inkml:trace>
  <inkml:trace contextRef="#ctx0" brushRef="#br0" timeOffset="54560.4147">21553 11342 238,'0'0'150,"0"0"-8,0 0-49,0 0-42,-13 2-24,2 12-14,-4 0-6,-2 5-6,3-3 0,0 0-2,4 2 1,2-3-2,5-2 1,3-13 0,0 19-1,0-19 0,20 14-1,-6-7 2,2-2 0,2 3 0,-1-1 2,-2 2 0,-4 1 0,0 3 0,-5 6 1,-3-3 0,-3 4-1,0-3 1,-1-1-4,-3-2-2,0 0-9,4-14-10,-8 17-28,8-17-40,-18 0-48,18 0-7,-6-14-2</inkml:trace>
  <inkml:trace contextRef="#ctx0" brushRef="#br0" timeOffset="55166.1889">21787 11160 332,'0'0'137,"0"0"-3,0-20-89,0 20-18,0 0-8,0 0-4,0 0-3,0 0-4,0 0 0,0 0-3,0 0-1,-2 13-1,2-1-3,1 8 2,4 6 2,-1 5-6,0 4 4,-1 4-3,0 3 4,-2 2-5,-1-2 5,0-2-4,0-5 0,-1-7 3,-2-2-1,2-10 0,-1-4 0,2-12 0,0 0 0,0 0 0,0 0-2,0 0 0,0 0-1,9-14-2,-1-5 1,-1-1-3,5 1 3,0-6-3,3 2 3,1 0 2,2 2 0,0 5 3,0 2 0,2 4 4,-2 1-3,-1 8 2,-3 1 2,2 4-4,-16-4 5,19 17-4,-19-17 1,8 23-3,-8-10-2,0-13-5,4 16-18,-4-16-30,0 0-47,5 14-41,-5-14-17,0 0 2</inkml:trace>
  <inkml:trace contextRef="#ctx0" brushRef="#br0" timeOffset="55410.2849">22227 11381 343,'0'0'150,"25"10"-3,-20 6-64,-5-6-50,4 14-15,-4-5-7,0 9-6,-4 3-5,0-3 1,2 2-4,-1-3 3,3-2-5,0-6 0,0-2-10,0-17-9,11 18-21,-11-18-28,0 0-60,12-9-17,-12-7-8,5 3 5</inkml:trace>
  <inkml:trace contextRef="#ctx0" brushRef="#br0" timeOffset="55589.8951">22199 11187 442,'0'0'132,"-11"-17"-16,11 17-129,-14-10-41,14 10-38,0 0-50,0 0-5,0 0-7</inkml:trace>
  <inkml:trace contextRef="#ctx0" brushRef="#br0" timeOffset="56228.9095">22641 11296 470,'17'17'140,"-17"-17"-7,5 22-122,-2-4-17,1 1 6,-1 2-4,-3 2 4,2 1 1,-2 1 5,3 1 0,-3-3 1,1 1 3,-1-4-3,3-3 0,-2-3-4,0-2-1,-1-12 0,1 18 2,-1-18 0,0 0 2,0 0 0,0 0 3,0 0 0,0 0 2,-6-12 1,6 12-3,-5-31 1,1 13-3,0-9-1,2 0-1,1-7-7,1-1 3,0-2-7,1-3 7,4 2-5,4-1 3,0 5-3,2 5 1,4 3 3,-1 3-2,3 9 2,-2 4-3,7 5 2,-2 5-1,1 0 0,2 1 1,0 9 0,-2-1 1,-1 1 1,-3 3 1,-4 3-1,-6 3 1,-4 0 0,-3 0 1,-6 2 3,-7-2-7,-6 4 5,-1-7-9,-2 3 1,-4-8-16,10 8-9,-14-19-32,17 13-50,-3-10-40,-2-3-18,18 0 2,-23-7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6:42.0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2619 4372 0,'14'-16'9,"-4"-1"5,4 4 5,-5-1 4,-9 14 6,16-19 6,-16 19 1,0 0 7,16-14-8,-16 14-3,0 0-8,0 0 0,0 0-8,-4 15-4,-5-2 0,0 6-3,-8 0 4,1 5 0,-4 0 4,1 2-4,-5-1 3,4 2-5,-3-4 0,2 0-2,0-2-3,6-1-2,-3-3-1,4-1 2,2-2 0,12-14 1,-17 17 0,17-17-1,0 0 0,-9 14-1,9-14-1,0 0 0,0 0-1,0 0 1,9 0 0,-9 0 2,15 0 3,-15 0 0,16 0 3,-16 0-3,17 0 3,-17 0-2,18 0 0,-18 0-1,19 1-3,-19-1 1,19 2 1,-19-2 0,17 0 0,-17 0 0,15 0 2,-15 0-2,14-8 2,-14 8-2,14-9 0,-14 9-1,0 0 0,16-10 0,-16 10 0,0 0-1,16-10-1,-16 10-1,17-3-1,-17 3 0,20-3-1,-7 1 0,0 1 0,-1 1-2,3-2 2,-2 2 0,1 0 1,1 0 0,-1 0 0,0 0 1,4 0-1,0 0 1,-1 0 0,4 3 1,-2 2-1,3-2-1,-4 3 1,2-4 0,-2 5-1,3-5 1,-3 3-2,0 2 1,-3-2-1,1 0 2,-2 1-2,0-3 0,-2 1-1,3 1 2,-3-3 1,4 1-1,-2-3 1,1 2 0,4-2-1,-3 0 0,5 0 1,-4 0-1,2 0-1,0 0 0,-2-1-1,2 0 1,-3-2-1,1 1 0,1-1 0,1-1 0,0 1 0,1 1 0,1-2 0,1 0 0,1 4 0,1 0 0,0 0 0,0 0 0,0 0 0,-1 2 0,0 2 0,-1-3 0,-2 0 0,2-1 0,-2 0 0,1 0 0,3 0 0,0 0 0,0-2 0,4 0 0,-3-2 0,5 1-1,-1-1 1,0 2 0,0-4 0,-1 4 0,1-3 0,1 0 0,-1 1 0,-1-1-1,3 1 2,-2 1-1,0-2-1,3 0 1,-1 1 0,1-3-1,1 4 2,0-1-1,-3 3 1,4-1-1,-3 1 1,2-2 0,-1 3 1,3 0-1,0 0 0,1 0 0,4 0 0,1 0 0,3 0 0,-1 0 0,3-2 0,-1 2 0,0 0 1,-3 0 1,1 0 1,-2 2 0,-1 1 0,1 0 1,-1-2-1,2 3 3,3-4-1,0 0 0,5 0 1,0-4-2,2-3 1,1 1-2,-1-3 1,-2 3-2,1-4 0,-2 3-2,-3 1 0,1 3 0,-5-3 0,2 6-1,-1-1 1,0 1 0,-1 0 0,4 1 1,-4 5 0,2-3 1,-2-3-1,0 6 1,-4-6 0,3 3 0,-4-3 0,-1 3-1,-2-3 0,-1 0-1,-4 1 1,1 0-2,-4-1 1,1 4 0,0-3-1,-3-1 2,0 0-2,-4 0 0,1 0-1,-2 0-4,-3 0-8,-16 0-10,22 0-15,-22 0-22,0 0-42,0 0-53,0 0-14,-17 16-3,-7-3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6:43.5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2624 7117 152,'0'0'102,"-13"0"-21,13 0-40,-16-2-8,4 1-3,12 1-1,-21-3 1,21 3-1,-15 0-5,15 0-1,0 0-8,0 0 3,-12-1-8,12 1 3,0 0-10,0 0 4,6-4-1,-6 4 4,18 0 2,-6 0-2,3-4 0,5 4-2,4-1 3,7 1-2,2-4 1,8 3-2,4-3-1,5 0 0,2-2 0,7 5-1,-2-2 2,2 3-3,-3-5 1,3 5 3,-4 0-1,3 2 0,-3 1 2,2 6 1,0-8 1,2 3 0,-3-4 0,7 2-3,-6-2-2,3-2-1,-2-5-2,5 1-1,0-3 1,0 3-2,3-5 0,0 5 0,0-3 0,3 5 0,0-3 2,-2 2 0,-1 2-2,-2 3-1,0-2 1,2 2-1,-4 0 0,4 2 1,-6 1 1,1-1 0,-3-2 2,1 0 0,-7 0-1,1 0 2,-6-2-1,1-1-1,-3-1-1,2 2 0,-2-1-2,0 1 1,-2 1 0,1-1-1,-2-3 1,0 5 0,-1-4 1,-1-2-1,-3-2 2,-1 3-1,-1-1 2,2 1-2,-4-2 0,3 5 0,-1 1 0,0 1 0,0 0-2,2 3 0,1 0 1,-1 3 0,0 1 0,0-1 1,0-2 0,-2-1 1,0-1-4,-1 0 0,-2-2 0,1 0 0,-6 0 0,2-4 0,-4 1 0,-2-3 0,1 4 0,-2-4 0,0 6 0,0-5 0,2 1 0,-3 1 0,2 1 0,-2 1 0,1-3 0,-3 4 0,-3 0 0,0 0 0,-16 0 0,19 0 0,-19 0 0,13 2 0,-13-2-3,0 0-6,15 12-7,-15-12-7,0 12-11,-9-12-9,6 14-18,-21-14-27,24 0-70,-32 15-12,4-5 2,-1 2-5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6:46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2538 10621 279,'0'0'130,"0"0"-7,0 0-88,-7-6-19,7 6-7,-8-13-5,8 13 2,-7-13 4,7 13 4,0 0 4,-3-12 2,3 12-4,0-19 5,0 4 0,0 15-2,6-28-6,4 14 0,-1-5-5,6 3 3,-2-8 5,7 10-2,-2-5 2,11 4-1,-1-3 4,9 8-2,-3-2-1,9 5-3,-3 0-3,6 2-2,-3 1-2,4 4-2,-2 0-2,-1 0-2,-1 4 0,0 2 1,-2 4-1,-1-1 1,0 1 0,1 4 0,1 0 0,-1 1 3,0 0-3,3-1 1,-4 4-2,5-3 4,-4-5-1,5 3 3,-4-6-1,3 3 1,-2-10 0,4 5 0,1-5 2,2 0-2,-2 0-2,8-5-2,-1 3 0,2-1-2,-1-2 0,3 1 1,-2-1 0,-2 1-1,-4-3 2,-2 4 0,-2-4 0,-4-1 1,2-1-3,-4 2 0,1-2 0,1 4 0,-5-4 0,4 3 0,-3-2 0,-1 3 0,-1 1 0,-3 2 0,-1-4 0,0 3 0,0-2 0,-1 0 0,-1-1 0,-4 3 0,2-3 0,-1 3 0,-2 3 0,1 0 0,-3 0 0,0 0 0,1 0 0,3 0 0,-1 1 0,3 1 0,-1-1 0,2 4 0,4-5 0,1 5 0,-1-3 0,2 1 0,-2 0 0,-1-2 0,0 1 0,2 1 0,-5-3 0,4 0 0,-7 0 0,2 0 0,-1 0 0,-2 0 0,-2 0 0,-1 0 0,0-3 0,1 3 0,-1-2 0,0 1 0,-3-2 0,3 2 0,-3-1 0,3 0 0,-3 0 0,-4-1 0,4-2 0,-2 2 0,0 2 0,0-5 0,-1 5 0,-3-4 0,-3 5 0,1 0 0,-13 0 0,16 0 0,-16 0 0,16 0 0,-16 0 0,10 6 0,-10-6 0,13 6 0,-13-6 0,16 3 0,-16-3 0,21 0 0,-21 0 0,23 0 0,-10 0 0,0 0 0,0 0 0,-1 0 0,1 0 0,1 0 0,-4 0 0,4 0 0,-4 0 0,-10 0 0,24 0 0,-11 0 0,2 4 0,-3-1 0,0 1 0,2 0 0,-2 0 0,-12-4 0,21 6 0,-21-6 0,12 4 0,-12-4 0,0 0 0,0 0 0,0 0 0,7 15 0,-7-15 0,0 0 0,0 18 0,0-18 0,-4 21 0,2-6 0,1 0 0,-2 4 0,-2 0 0,1 4 0,-1-3 0,-5 4 0,-1 0 0,0-4 0,0 4 0,-2-5 0,-2 1 0,5-1 0,-5-4 0,6 3 0,0-2 0,0-3 0,-1-1 0,5 1 0,5-13 0,-14 19 0,14-19 0,-16 11 0,16-11 0,-14 9 0,14-9 0,-15 5 0,15-5 0,-16 0 0,16 0 0,-21 0 0,9 0 0,-5-5 0,3 4 0,-5-2 0,-3 3 0,3-1 0,-5 1 0,0 0 0,-4 0 0,0 1 0,-3 3 0,0 1 0,-4-4 0,-3 2 0,-2 3 0,-4-1 0,0-1 0,1 2 0,2-2 0,-2-1 0,5 0 0,0 1 0,-1-4 0,1 0 0,-8 0 0,-3 0 0,-11-1 0,-7-5 0,-3 1 0,-2-3 0,-1 4 0,6-1 0,6-4 0,3 3 0,12 1 0,2-4 0,4 3 0,0-1 0,-6 1 0,-3 1 0,-10 5 0,-5-1 0,-6 1 0,-1 1 0,3 4 0,6-2 0,3 0 0,6 1 0,9-4 0,6 3 0,2-3 0,3 0 0,1 1 0,-5-1 0,-1 5 0,-7 0 0,-1 3 0,-1-1 0,0 1 0,1-2 0,2-3 0,1-2 0,5-1 0,4 0 0,2-1 0,3-8 0,1 0 0,-1-1 0,0-4 0,-4 4 0,-2 0 0,1 1 0,-1-1 0,2 5 0,2-2 0,1 0 0,5 2 0,4 0 0,5 0 0,0 1 0,1-1 0,2 4 0,-1-3 0,-2 2 0,0 2 0,-5-3 0,3 3 0,-5 0 0,-1 0 0,0 0 0,5 0 0,-4 5 0,3-5 0,4 0 0,-1 0 0,5 0 0,0 0 0,0 0 0,-1 0 0,0 0 0,0 0 0,-2 0 0,0 0 0,1 0 0,0 0 0,0 0 0,2 0 0,-2 0 0,1 0 0,-2 0 0,-1 1 0,-5-1-12,5 4-5,-10-4-6,7 9-9,-14-9-10,14 15-12,-22-15-17,20 19-48,-11-6-43,-1 5-9,3 4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46:12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3725 4114 282,'0'0'107,"0"0"-6,0 0-94,0 0-7,0 0 4,0 0 1,-10 5 3,-2 4-1,-2 6 0,-1-2-1,0 3 0,-1-1-3,0 3 0,0-7-2,4-1 2,-1-1-2,0-3 2,-1 1 0,1-2 0,-3-2 2,2 2 0,0-4 0,-1 3 0,1-4 1,0 3-1,2-3 0,12 0 1,-21 0 3,21 0 0,-14 0 2,14 0 0,0 0-1,-12-1 0,12 1-2,0 0 0,0 0-4,0 0-1,0 0-2,0 0-1,0 0 0,2 13 0,-2-13-1,12 19 2,-12-19-2,14 22 1,-14-22 0,17 17 4,-17-17 1,23 11 2,-11-10 3,6 2 0,-1-3 1,7 0 0,-5 0-1,5 0-3,0-4 1,0-1-3,-2-1 0,3-1-3,-1-2 2,-1 3-2,-4-4 3,3 1-3,-3-2 1,-1 2-2,-1 1 2,-6 1-1,-11 7 2,19-12-2,-19 12 2,0 0-1,0 0 1,8-11-1,-8 11 0,-9 0-1,-6 0-1,-1 1 1,-5 6-3,-1-1 2,-3 2-2,0 0 2,-1 1-1,2-1 1,2-2 0,4-1 0,3-3 0,2-2 0,13 0-1,-15 0 0,15 0 1,0 0-1,0 0 0,0 0-1,-9-10 1,9 10-1,0 0 0,5-5 0,-5 5 1,23-6-1,-11 4 1,5 0 1,-4-1 0,6 3-1,-3 0 1,0 0 0,-1 0 0,1 0 1,-1 5-1,1-1 0,3 0 0,1 0 1,2 0-1,4 0 2,-1-3-2,6 1 1,2-2-1,2 0 2,3 0-2,0 0 0,5-6 1,-3 2-1,0-2 2,3 1-1,-5 1 1,2-1-1,-1 1 0,-2 3 0,-1 1 0,2 0-1,-3 0 0,1 0 0,-3 3-2,-2-1 2,2 5-1,-6-2 1,3 0-1,2 2 1,1-1-2,0 3 2,4-1-1,-3 1 1,5-3-1,1 1 2,-1-1-2,0-1 1,1-4 0,2 2 0,-1-3 1,4-3 0,0-1 0,1-1 1,3-5 0,3 4 0,-1-3 1,-2 4-2,1-1 2,0 3-2,-5 3 0,2-3 0,-6 3 1,1 0-2,-1 0 0,-1 3 0,2 0 0,-1 1 1,1 0-1,-2 1 1,4-2-1,-6 1 2,1 1-1,0 0 1,-1 1-1,-2-1-1,-3-1 1,-1 2 0,2 0-1,-1 0 1,-2-3-1,1 4 0,0-4 0,3 1 2,-1-1-2,0 0 2,-1-3 0,0 1 0,0-1 0,1 0 0,-1 0 1,0 0-2,2-4 1,0 0-1,1 1-1,1 0 0,0 1 0,0 0-1,1-1 0,1-1 0,-3 1 0,0 1 0,1-1 0,2-3-1,-2 0 1,5-2 0,2-1 1,3 0-1,5-3 0,-4 2 0,8-3 2,-4 1-2,0 2 2,0 1-2,-3 2 1,-2-1-1,0 2 1,-6 3-1,1 1 1,-1 2-1,-3 0 0,-1-4 0,-2 4 0,2 0 0,-4 0 0,-3 0 0,1 4 0,-3-2 0,-1-1 1,-1 3-1,-2-1 0,0-2 0,-2 6 0,2-2 0,-3 0-2,2 5 3,-2-3-2,0 2 0,0-2 0,0 5 2,-1-5-2,1 0 2,-2-1-1,0 2 0,-1-3 0,0 1 1,-3-1-2,-1-1 1,5 1 0,-6 0 0,2-1-1,0 0 2,3-1-2,2 1 2,-2-1 0,3-3-1,3 3-1,-1-1 1,4-1 0,-2 0 0,-1-1 0,-1 3-1,0 0 2,-4-1-1,1 0-1,-2 0 3,1 0-2,-2-2 0,3 1 0,1-1 0,-3 0 0,2 0 0,-2 0 0,-2 0 0,0 3 0,-1-2-1,-3-1 1,0 5 0,-12-5 0,16 3 0,-16-3 0,17 2 1,-17-2-1,10 6 0,-10-6 5,15 2-4,-15-2-2,13 5 2,-13-5 3,15 1-3,-15-1-1,11 1 0,-11-1-4,15 0 4,-15 0 0,16 0 0,-16 0-4,20 0 3,-20 0 1,21-2 0,-8 2 0,-1-4 0,3 3 0,-5 1 0,5-2 0,0 2 0,2-2 0,-1 2 0,2 0 0,0-4 0,2 4 0,-1 0 0,-4 0 0,3 0 0,-5 0 0,4 0 1,-3 0-1,1 0 0,1 0 0,0 0 0,-1 0 0,4 0 0,-1 0 0,2 0 0,2 0 0,-2 4 1,3-4-1,2 2 0,2-2 5,1 2-5,2-1 0,3 3 0,4-4 0,0 0 1,3 1 0,6-1 1,-2 0-6,3 0 6,2 0-2,1 0 1,-1 1 0,2 2-1,2-3 5,0 2-5,2 2 3,2-2-2,0-2 4,4 1-5,1-1 1,1 0-1,3 0-4,-3-3 5,3-3-4,-1 3 3,-3-3-4,0 1 6,0 0-2,-1 1 0,-3-2 1,3 3-1,-4-1 2,-1 3 0,-2-2 1,1 3-2,-5 0 3,0 0-4,-5 0 0,1 0 0,-3 0 0,-1 3 0,-3-1 0,3 0 0,-2-1 0,1-1 0,0 4 0,0-4 0,0 5 0,2-3 0,-1-1 0,1 1 0,-1-2 0,1 4 0,0-2 0,0-2 0,0 2 0,-1-2 0,2 0 0,0 0 0,2 0 0,1-2 0,-3 0 0,3-2 0,-1-1 0,3-1 0,-2 0 0,1 0 0,0-2 0,-2 1 0,1-2 0,1 1 0,-1-1 0,1 0 0,0 4 0,-1 0 0,0 1 0,1 2 0,-2 2 0,-4 0 0,-1 0 0,-3 0 0,-1 2 0,-4 2 0,-3-1 0,-2-1 0,-2 1 0,-2-1 0,-3 1 0,-1 0 0,-2-1 0,0-1 0,-3-1 0,-1 3 0,1-3 0,-1 0 0,3 2 0,-2-2 0,0 1 0,2-1 0,1 0 0,-1 3 0,1-3 0,1 1 0,-1-1 0,-1 0 0,-2 0 0,-1 0 0,2 0 0,-16 0 0,20 2-13,-20-2-26,0 0-19,-7-6-49,-8 6-57,-15-1-10,-7-1-3,-12-10-9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56.490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1074 0 583,'14'41'151,"-13"12"-7,-2 17-137,-17 26-6,-10 21-1,-12 23 0,-16 25 3,-13 21-2,-15 18 1,-13 17-2,-1 6-7,-4 8-7,-3-10-11,17 0-38,-10-32-84,18-32-8,12-37-12,11-42-6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56.826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0 0 449,'27'25'151,"-9"5"-13,10 9-82,7 14-51,2 15-7,11 10 6,4 13-1,4 8-2,3 11 1,3 7 2,1 6-3,1 5 3,5 0 0,-5-4-6,3-1-5,-6-15-10,6 1-30,-11-27-45,-7-12-50,8-8-13,-8-20-8,1-6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52.178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1260 0 605,'-32'73'156,"-9"5"-1,6 12-143,-27 23-13,-5 14-2,-7 21 4,-9 11-4,-14 17 5,-6 13 2,-2 3-3,2-4-3,4-5-2,6-19-12,17-6-16,3-41-19,35-10-51,3-37-52,16-31-11,3-28-7,7-26-3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52.530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-5 0 521,'0'0'147,"-5"9"-5,16 14-121,1 2-16,7 9 1,8 10-3,7 10 5,8 6-3,9 14 1,6 6 1,8 10-2,3 11-1,1 6-1,5 6-1,1 2-1,-1 5 1,-1 0-4,1-4-2,-6-11-5,4-2-5,-6-27-11,7-3-15,-21-36-59,4-12-53,1-20-5,-13-16-13,4-15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27:42.737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2084 3074 426,'0'0'137,"0"0"-8,0 0-108,0 0-24,-7 3-4,7-3 3,-4 14 0,4-14 3,-15 23-1,15-23 2,-23 19 2,9-11-1,4-2 1,-5-3-4,15-3-2,-18 0-4,18 0-4,-6-10-1,6-5 3,0 0-3,6-4 2,8-1 2,-4-4 4,8 4-2,-3 1 9,4 4-8,0 2 4,0 6 0,-3 7 1,-4 2 0,-2 12 0,-6 2 5,-4 7-5,-5 3 6,-11 7-3,-5-1 1,-3 2-1,-4 0-1,4-6-1,-5 0 1,4-7 3,7-3-2,-1-6 1,8-10 0,11-2 0,-15-2 0,15 2 0,0-31 0,0 12-2,8-4 0,1-1-1,4-4 1,-1 6 1,6-1-1,-3 4 1,3 5-2,-3 3 2,2 5-3,-4 6 3,-1 0-4,-12 0-1,17 22 1,-14-4 0,0 3 2,-3 1-2,-4 5 3,-1-7-2,-5 4 3,1-8 1,-4-3-1,13-13-1,-16 3-2,16-3 0,-8-22 0,8-1-1,0-8 1,9 0 1,2-6-1,4 3 1,1 1-4,3 1 4,1 5-6,0 7 1,2 8-17,-5 9-22,0 3-63,4 25-21,-21 0-4,7 24-3</inkml:trace>
  <inkml:trace contextRef="#ctx0" brushRef="#br1" timeOffset="6027.226">1816 3440 415,'-15'13'125,"15"-13"-32,0 0-90,-3 13-6,3-13 0,9 11 1,-9-11 4,15 5 0,-15-5 2,0 0-1,0 0 0,0 0 0,0 0-1,0 0 0,0 0-2,9-14 0,-5 0-1,-3-2 1,5-10-1,2 0 1,-1-6-2,4-3 4,4-2-4,-1-7 5,3 6 0,3-5 0,2 5-1,3 1-4,-4 4 4,2 7-5,-4 1 5,0 9-6,-9 2 2,-10 14-3,14-12 4,-14 12 5,0 0-3,-6 5 4,6-5-3,-27 15 3,17-7-1,-7-3 1,5 2-3,-1-3-2,13-4-2,-12 0-1,12 0-3,0 0-3,2-19 1,-2 19-3,19-26 1,-5 14 0,-2-10 3,2 10-1,-2-4 2,0 6 3,-12 10 3,17-10-1,-17 10 2,4 9-2,-4 8 2,-10 2 3,-1 12 0,-7-4 1,0 6-6,-6-2 6,3 0-4,-2-11 4,5 5-4,-1-11-1,8-9-3,11-5 3,-11 0 2,11 0-2,4-19 1,5 3-2,10-7 1,-1 2-4,5-3 3,3 4-4,-6-2 3,2 11-3,-6-3 3,1 10 2,-17 4 0,15 3 4,-11 13-1,-4 1 3,-6 5-6,-6 2 4,-2 7-2,-8-3-1,2-1-1,-4 0 1,4-6-2,1-4 2,4-5 2,2-3-2,13-9-1,-11 0 0,11 0 1,0-12-1,0 0-1,5-2 1,1-2-2,1 2 2,-1 0 2,-6 14-4,21-21-2,-8 16 0,-13 5-2,22 0 2,-22 0 1,18 28 0,-14-7-2,0 7 3,-4 2 3,0 7-1,0-6 3,-4 2-3,-3-3 3,-1-4-3,3-5 1,0-7 0,-1-1 0,6-13-1,0 0 0,-13 5 0,13-5-2,-2-18 2,2 1-2,0-4 2,0-2-2,0-5 3,0 0-2,2-4 1,1 6-1,3-2 2,0 4-1,3 2 2,-2 6-1,5 0 0,-12 16 0,19-18 0,-19 18 0,20 2 0,-11 10 0,0 8-2,-2 1 1,-2 8-1,-2-1 2,-3 4-2,0-6 2,0 0-2,-1-7 2,-3-4-8,4-15-19,0 0-44,-5 13-46,-5-27-10,10 14-3,-5-36 7</inkml:trace>
  <inkml:trace contextRef="#ctx0" brushRef="#br1" timeOffset="7498.753">1987 3128 65,'0'0'100,"-13"-16"5,3 0-48,5 2-2,-4-7 2,8 3-5,-8-2-9,9 1-6,-2 1-9,2 3-8,2 2-13,5 2-3,-7 11-8,15-12 2,-15 12 2,19-5-1,-19 5 1,15 0 2,-15 0-1,0 0 3,15 14 5,-10 3-3,-3-2 2,0 13-4,-1 0 6,3 12-6,-4 3 4,0 5-5,0 3-2,-1-4 1,-3 1-2,0-6 4,3-4-4,-3-7 3,4-11-2,0 1 3,0-21 0,0 16 3,0-16 0,16-9-1,1-11 3,8-8-2,3-12 3,12-3-4,0-10 2,7 0 0,4-6-6,3 2 0,2-2-2,2 0 1,3 5-3,1-3 2,5 3-3,0-2-2,3 7 7,-7 2-5,0 6 4,-6 6-3,-11 4 3,-1 4-2,-10 6 2,-3-2-2,-4 5 1,-2 1-1,-4 0 1,-2 1-1,-1 4 2,-5-2-2,-14 14 2,19-14-1,-19 14 1,0 0-1,0 0 1,0 0 0,0 0-2,-17 9 2,4 3-1,-5 2 2,-5 0-4,0 2 4,-1 1-2,-4 3 2,-2 2-1,2 1 1,-3 1-2,-3 2 2,0 8-3,-9 3 3,0 5-5,-6 1 3,-1 5-7,-3-2 6,1 1-1,0 0 2,0-7 0,3-1-3,8-10 5,2 0-5,1-5 8,5-4-6,4-2 2,2-3-3,1 1 2,0-2 2,1 4-2,-1-1 2,0 1-3,2 1 4,-3 1-5,3-3 4,3 0-2,1-3 1,1 0-1,7-5 1,-2-4-1,14-5 1,-14 7-1,14-7 0,-13 5 0,13-5-1,-12 9 1,12-9 0,-18 21-1,18-21 1,-15 19 0,15-19 1,-14 13-1,14-13 0,0 0 0,0 0 1,0 0 1,-5-6-1,5 6 1,0-21-1,0 7 1,0-1-2,4 0 2,-3 2-2,1-1 1,0 1-2,-2 1 2,6 0-1,-6-2 1,1 1 0,-1-3 1,0 1 0,0-5 4,0 6-3,-7-5 2,3 3-2,-5 1 2,2 1-3,-3 3 0,10 11-1,-19-12 0,19 12-2,-19 0 0,19 0-1,-16 3-2,16-3-1,-10 14-13,10-14-17,0 19-44,4-5-58,1-1-14,1 8-6,-4-5-9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47.946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903 0 546,'16'9'156,"-12"12"-4,-4 20-127,-15 4-20,-7 16 0,-9 11-3,-9 14-1,-6 13 0,-8 13 0,-6 13-1,-2 7 2,1 13 0,-3 4-3,4 8-2,-5-2-8,10 2-13,-8-25-17,18-1-40,-13-27-69,11-28-9,7-20-11,5-35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48.319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0 0 556,'0'0'155,"16"22"-8,8 8-123,-4-3-20,11 7 1,8 7 1,12 4-5,1 0 5,10 2-5,-3 4 4,3 2-5,0 2 3,-2 7-4,5 2-1,-4 9 6,3 0-6,-1 8 5,3 0-2,-5 2 0,0-4 0,-9-4-2,-4-7-7,-12-15-19,5 7-39,-24-23-86,3-11-9,-1-13-8,-19-13-13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43.744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1129-1 523,'0'0'160,"20"6"-11,-20 13-92,-9 1-49,-4 13-6,-8 11 2,-8 16-3,-11 9 2,-13 19-1,-8 9 1,-7 15 0,-11 8 4,-4 3-7,-2 7 2,-1 1 0,3 3-3,-1-6-4,14-5-14,-4-19-9,24 4-22,-8-34-25,29 4-47,-7-25-34,15-20-14,4-17-3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44.203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-11 0 590,'3'27'158,"-3"-27"-9,8 22-128,9-6-21,8 8-3,4 5 3,5 8-1,7 9 4,4 7-2,6 7 3,3 10 0,7 10-2,4 3 2,5 7-1,7 1-1,5 1 0,-1-3 0,3-3 1,-6-10-3,0-4 4,-5-11-2,-2-8 1,-14-10-3,-2-5 0,-9-7-11,-10-14-8,1 5-11,-17-19-32,16 8-70,-24-11-30,-12 0-6,19-19-16,-16-7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40.271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1037 0 551,'11'29'158,"-11"5"-7,-5 2-104,-11 15-52,-9 19-2,-18 15-1,-7 21 2,-14 14 0,-8 13 5,-6 15-3,-13 8 3,6 7 6,-6-1-5,10-3 0,6-5-18,-2-25-39,25-13-91,-4-15-2,9-28-16,7-23-5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40.678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0 0 554,'11'34'164,"8"1"-8,3-7-80,16 8-77,6 8 1,9 7-2,4 10-1,4 6 1,3 6-1,1 7 5,7 6-1,2 3-2,6 5 1,2 0-3,3-2 3,1-6-1,1 3 2,-4-10-5,-4-7-5,-10-15-4,5 3-20,-22-29-35,12 3-86,-9-9-6,-6-13-12,-1-12-11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36.797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12 0 588,'-9'16'155,"4"-1"-8,8 7-130,0-2-15,7-1-7,5 7 3,5 1-3,4 4 4,0 3 2,9 5-3,0 9 4,6 6-4,3 8 4,5 5-5,6 7 5,4 5-1,4 7-2,7-2 2,-3-1-2,-1 0 2,-2-4-1,-2-5 1,-7-5-2,-7-9-1,-5-8 4,-3-5-7,-9-13-6,3 2-14,-13-21-20,16 8-50,-13-13-59,-1-10-6,-1-3-14,-3-20-1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36.335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C4209C-8283-45CE-8732-E29DAE2B9446}" emma:medium="tactile" emma:mode="ink">
          <msink:context xmlns:msink="http://schemas.microsoft.com/ink/2010/main" type="inkDrawing" rotatedBoundingBox="2689,3701 3978,1821 4008,1842 2720,3722" semanticType="callout" shapeName="Other"/>
        </emma:interpretation>
      </emma:emma>
    </inkml:annotationXML>
    <inkml:trace contextRef="#ctx0" brushRef="#br0">1241 19 497,'24'-7'152,"-24"7"-3,16-13-111,-16 13-25,0 0-5,0 20-1,-17 8 2,-10 13-9,-9 14 4,-13 14-4,-14 18 0,-13 17 1,-11 13-1,-6 11-2,-5 6-1,-4 5-3,6 14-13,-7-13-9,20 10-33,-12-18-49,17-9-40,9-11-10,6-26-10,17-19 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32.103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1113 0 554,'0'0'149,"0"0"-6,4 33-128,-12 7-18,-10 13 1,-6 19 0,-12 15 0,-7 22 1,-14 18 2,-10 12 4,-9 14-2,-10 17 2,-3 13-3,-5 6 1,6 4-1,2-5-7,3-18-14,17-2-23,-1-39-46,21-18-57,12-29-11,5-35-11,9-22-5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32.563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1 0 566,'-6'29'155,"3"-1"-4,3 8-127,8-4-25,9 5 0,12 7-2,3 7 5,10 5-4,4 1 4,6 10-4,5-2 3,5 4 0,1 4-1,4-1 1,-2 0-2,2 0 2,-1 4-2,-2-4 2,-3-5-3,-2 0-1,-3-8 2,1-5-9,-11-11-2,5-1-11,-16-19-11,8 9-27,-18-20-56,3 0-35,-4-2-13,-4-10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28:57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15176 5775 534,'15'15'143,"-15"-15"-2,-2 19-137,-7-3-9,0 2 8,-1 5-3,-6 1 3,1 2 3,-7-1 2,5 8-2,-3-4 3,1 6 1,-1-1-3,6 2 1,-5 2-5,7-3 0,2 4-14,-4-10-12,12 7-17,-11-16-10,13 10-8,-12-19-3,12 13 0,0-24-14,-2 23-12,2-23-33,0 0 0,-1 25 1</inkml:trace>
  <inkml:trace contextRef="#ctx0" brushRef="#br0" timeOffset="443.9182">14674 6646 440,'-18'0'133,"18"0"-8,0 0-114,-3-15-16,3 4 0,0-5 2,4 0 6,4 0 5,4 1 6,-2-3 4,10 7 3,-6-7 0,12 8 4,-7-5-9,12 5 1,-2-2-8,10 0 0,-1-2-6,5 0 2,1 0-6,-1 2 1,0-1 1,-5 4-2,-1 2-1,-10-1-1,-3 6-3,-6-5-4,2 5-3,-8-8-5,9 8-13,-11-19-20,14 16-17,-14-20-26,8 4-45,1-1-17,-13-3 4</inkml:trace>
  <inkml:trace contextRef="#ctx0" brushRef="#br0" timeOffset="980.2015">14791 5868 250,'-29'7'118,"16"12"-5,-2-3-89,1-8-15,14-8 2,-15 14 6,15-14 0,0 0 1,0 0 0,0 0 0,0 0 0,15 1-4,5-1-4,2-9 2,10 0 1,4-6-1,10 2 5,5-8-1,6 7-1,2-7-8,5 3 5,-4-1-7,1 4 3,-6-3-5,-3 4 1,-7 3-7,-4-3 0,-7 6-1,-7 0-6,-3 3-3,-5-4-6,1 3-4,-8-6-12,9 10-20,-9-11-36,-1 0-46,3 9-8,-14 4 4</inkml:trace>
  <inkml:trace contextRef="#ctx0" brushRef="#br0" timeOffset="1780.7398">15935 5596 296,'23'12'123,"-23"-12"-4,5-7-96,-5 7-11,0 0 1,0 0 1,5 9 0,-5 3 2,-9 2-3,-1 4 1,-3 2-1,3 7-7,-2 0-1,1 6-4,-1 2 3,2 6-5,-1 3 4,-1 8-1,-1 5-1,-2 3 4,1 3-2,-1 0 7,-4-2-3,5-1 1,0-7-2,5-4-4,-1-7 2,6-6-4,4-8 4,0-4-5,7-5 3,5-6-1,2-10 3,6-3 0,1-1 0,4-13 3,0-7-7,6-7 6,-3-2-7,5-8 4,-3-4-2,-1-4 3,-2-3-2,-1-4 2,-4-3 6,-3 4-5,-5-3 4,1 2-1,-7-1-2,3 4-2,-3-1-5,-1 5 3,-1 0-5,0 5 2,-3 2-2,0 8 3,-3 3 0,0 8 1,-5 5 4,5 15-3,-23-6-2,7 6-4,-1 12-9,-6-4-10,9 13-21,-11-13-23,16 9-46,-2 0-41,11-17-1,-12 23-5</inkml:trace>
  <inkml:trace contextRef="#ctx0" brushRef="#br0" timeOffset="2220.9457">16616 5533 477,'21'18'139,"-16"-3"-4,-7 3-124,-2 9-14,-5 2 0,-2 5 2,-4 3 2,-5 3-3,-1 5 6,-1 3-4,-2 5 4,0 3-4,-1 6-2,3-5 2,1 2-3,-1-5-1,9-3-18,-6-13-12,13-1-42,-5-2-64,1-21-5,8 7-12,2-21 3</inkml:trace>
  <inkml:trace contextRef="#ctx0" brushRef="#br0" timeOffset="2550.2957">16271 6381 288,'-8'12'136,"8"-12"1,0 0-72,12 6-34,-12-6-5,31 0-4,-8-2-3,10-2-5,1-8-1,7 5-4,4-8-1,3 2-4,2-4 0,1-1-3,-7 4 2,-2 0-3,-4 2-4,-13-6-16,2 14-28,-27 4-65,11-22-29,-11 22-13,-11-13-4</inkml:trace>
  <inkml:trace contextRef="#ctx0" brushRef="#br0" timeOffset="2882.5653">16419 6029 481,'24'0'149,"-5"0"-10,-7-3-115,12 3-15,-5 0-3,3 0-2,0 0-2,2 0-2,3-3 0,-1-3 1,3-3 0,1-2-2,0 2 1,-2-5-6,2 4-8,-8-7-20,7 11-31,-14-9-46,-2-1-39,2 5-7,-14-6-9</inkml:trace>
  <inkml:trace contextRef="#ctx0" brushRef="#br0" timeOffset="3219.6544">16446 5843 426,'10'3'140,"-4"-9"-14,-6 6-113,24-21-11,-10 12-5,3 2 3,-2-3-1,2 4 2,2-2-4,3 0 7,4 0-2,3 0 2,1 0-2,3 0 3,4-1-5,-2 0-1,1 1-7,-6-4-11,3 10-16,-11-11-41,0-1-55,2 10-17,-12-8 2,6 10-4</inkml:trace>
  <inkml:trace contextRef="#ctx0" brushRef="#br0" timeOffset="3765.9311">17355 5607 463,'6'24'136,"-6"-24"-4,-9 23-129,5-9-2,-1 4 1,0 4-3,-5 3 3,-1 3-3,0 4 5,-3 6-2,-1 11 2,-5 4-3,1 11-2,-3 0 3,0 1-1,4-1 6,2-6-6,1-5 2,5-10-4,2-8 0,4-10-13,-4-11-23,8 0-41,0-14-65,0 0-4,0 0-11,3-20 5</inkml:trace>
  <inkml:trace contextRef="#ctx0" brushRef="#br0" timeOffset="4143.4889">17207 5620 565,'27'8'152,"-2"-5"-2,-6-1-139,13 0-13,1-2 1,0 0-1,-2 0 1,2-2 0,0-3 0,1 1 0,1-6 0,-1 0 0,4-2-1,-1-10-13,4 10-12,-11-11-16,12 12-16,-21-16-39,0 9-55,-9 7-10,-12 11-5</inkml:trace>
  <inkml:trace contextRef="#ctx0" brushRef="#br0" timeOffset="4481.8699">17321 5894 515,'-21'28'155,"5"-3"-3,0 6-106,5-15-39,3-2 1,8-14-2,-10 21 1,10-21 1,0 0 1,0 0 0,19 0-3,-6-3-1,7-3 0,-1-8 0,2 5-1,0-3-4,1-1-7,4 4-8,-10-7-8,11 12-7,-12-10-6,10 13-2,-11-12-3,12 13-3,-14-14-25,11 5-78,0 4 0,-12-10-4,11 8 7</inkml:trace>
  <inkml:trace contextRef="#ctx0" brushRef="#br0" timeOffset="5621.8578">18304 5250 379,'-3'12'135,"-2"14"-3,-12 2-85,2 0-50,-4 0 3,-5 7-1,0 0 3,-3 5-4,-6-1 5,-1-2-3,0 4 2,-1-5-2,-1-3 2,3-5 2,1-2-5,4-5-1,0-8-9,11-1-5,-2-8-6,19-4 5,-19 0-5,19 0-2,0-13 4,5-1 2,2-5 14,9-2 3,3-6 3,1-1 0,3-2 3,3-1-2,3-3-2,-1 4 4,4 1 1,-2 0 4,3 6 4,-6 2 3,2 8-3,-4-2 1,1 11 1,-9-1-2,4 5-3,-9 0-2,2 7-1,-14-7-1,14 25 1,-11-6 0,-2 11 2,-1 0-3,-2 12 0,-7 3-2,-3 7-2,-4-2 0,-2 7-5,-2 0 3,0-3-3,-3-1 4,1-3-1,1-6 4,2 0 2,2-10 0,5 0 2,0-7-1,4-4 1,3-5-4,4-4 0,1-14-5,0 23-1,0-23 0,4 14 0,-4-14 0,16 11 1,-2-11 0,2 0 1,4 0 1,4 0-1,1-4 0,2-2 1,1-3 2,1 3-1,-4 1 1,-2 0 0,-6 3-1,-4 2-1,-13 0-1,0 0 1,3 7-2,-3-7-1,-24 19 0,0-8 1,-7 4 0,0 4 2,-5-1-1,-1-2 2,2 3-2,1-3 1,1-2-2,4 4 3,6-6-3,4-3 0,6-1 1,13-8-1,0 0-1,0 0 1,13 0 0,14-8-2,5-7 2,10-2-1,4 0 3,4-3-3,0 1 2,2 3-2,-3 1 3,-6 3-5,-2 9-7,-14-4-11,4 10-27,-31-3-48,13 7-51,-13 10-11,-10-5-9,-2 7-1</inkml:trace>
  <inkml:trace contextRef="#ctx0" brushRef="#br0" timeOffset="6279.5146">19410 5633 516,'3'23'144,"-7"-7"-1,-3 5-123,-7 1-24,-2 8 8,-4 3-2,-5-2 8,-2 6-3,-9-2 6,4 6-6,-4-6 2,3 5 0,-3-2-8,5 2 2,0-4-5,1 1 5,3-2-7,0-3 0,4 2-12,-4-9-8,11 6-33,-9-20-54,8 4-40,5-7-16,0-8-2,12 0-2</inkml:trace>
  <inkml:trace contextRef="#ctx0" brushRef="#br0" timeOffset="6701.5648">18812 5726 579,'13'21'151,"0"-4"-5,2 2-143,4 1-8,0 2 6,2 2-3,1 2 5,0-1-4,-1 3 3,6 1 8,-3-1-2,2 5 4,-4-6-2,5 3 2,-5-4-3,1 0-2,-2-3-6,-4-6-7,1 6-14,-18-23-11,34 34-12,-34-34-5,32 27-9,-32-27-8,34 20-38,-17-8-57,-17-12 5,27 14 3</inkml:trace>
  <inkml:trace contextRef="#ctx0" brushRef="#br0" timeOffset="8344.7068">20518 5640 605,'-18'25'153,"-1"3"-5,-2 0-155,5 3 0,0-4-2,7 0 6,3-4-3,6-3 7,7-4-4,13-3 2,10-1-1,6-5 3,6 3 0,3-1 0,1 1 0,-1 2 1,-5 2-1,-7 4-2,-6 1-1,-13 7-6,-8-3-4,-6 9-3,-15-3 3,-4 6-2,-10-6 3,1 3-4,-5-12 1,9 7-11,-7-18-17,16 4-26,-4-13-46,8-11-33,11-5-10,0-15-1</inkml:trace>
  <inkml:trace contextRef="#ctx0" brushRef="#br0" timeOffset="8875.8404">21030 5335 442,'0'30'134,"7"15"-8,-4-1-126,-3 12-10,-4 1 8,-5 7 1,-6 1-3,1-5 5,-2-3 1,3-9 3,1-5-2,1-9 8,6-9-5,1-10 0,4-15 0,0 0 0,0 0-3,5-8-1,3-9-3,4-4 1,2-4 0,4-7-5,1 3 5,4 0-1,0 4 8,-1 3-1,0 7 8,-3 2-4,1 11 2,-7 2 4,-1 17-6,-7 5 3,-2 7-10,-3 3 2,0-1-6,-1 2-1,-4-4-12,5 1-14,-8-19-16,12 4-44,-4-15-56,0 0-13,18-7-5,-12-14 0</inkml:trace>
  <inkml:trace contextRef="#ctx0" brushRef="#br0" timeOffset="9352.5576">21448 5765 346,'-8'35'142,"-8"-14"-6,-1 1-108,6 13-7,-6-3 0,6 5 2,-2-3-3,6 2-10,-1-7-8,5-5 0,3-6-1,0-18 0,6 15-1,-6-15 1,16-4-3,-16 4-1,14-24-3,-11 3-8,3 2-7,-6-8-6,4 4 6,-4-7 6,0 6 8,0 0 6,0 2 7,1 5 9,-1 1 9,0 16 5,2-18-3,-2 18-6,0 0-4,0 0-9,12 0 1,-12 0-5,8 16 1,-2 0-4,0 0 2,2 6-3,2-2 1,2-1 0,2-2-6,0-7-7,3 2-12,-17-12-19,26 0-65,-8-1-35,-12-16-15,9 5 2</inkml:trace>
  <inkml:trace contextRef="#ctx0" brushRef="#br0" timeOffset="9928.3165">21741 5628 400,'6'33'147,"-6"-8"-9,2 8-69,-1 5-71,-1 5 4,0 0-3,-1 1 6,-4 2-4,-2-4 1,-2-2 0,-3-5 1,2-7 1,-1-7-4,1-7 1,10-14-5,-18 9-1,18-9 0,-11-11-2,8-6 2,0-8-1,3-5 2,0-3-3,3-5 8,6-1-1,2-5-2,3 2 3,6-2-2,2 0 5,4 3-2,2 4 6,3 2-6,0 7 2,1 3 4,1 8 0,0 3 3,-1 7-2,-4 5 2,-3 2-2,-9 6 2,1 14 1,-15 0-2,-2 9-1,-11 3 1,-8 2-2,-11 3-1,-2 0-6,-7-2 3,2-3-6,0-6-1,3-3-8,10-6-4,0-10-6,12 2-4,-2-12-14,14 3-57,7-11-57,-1-10-3,9 4-6,-1-13 4</inkml:trace>
  <inkml:trace contextRef="#ctx0" brushRef="#br0" timeOffset="10448.2728">22160 5968 432,'2'17'140,"11"4"-4,5-9-120,-18-12-10,15 8 0,-15-8-3,27-8-3,-10-7 1,2-6-1,2-4 5,4-4 3,-2-5-2,2 1 7,-6-6-5,2 6 6,-6-1-7,-2 3 2,-5 0-10,-5 6-3,-2 8 0,-2 2-2,1 15 2,-21-8 1,6 8 5,-4 14 3,-3 8 5,0 7-3,-7 5 5,-1 9-3,-3 0 4,3 9-2,-4-1 2,5 5-3,1-5-1,8 2 4,3-7-4,12-1 1,5-12-5,5-4-2,14-10-7,8-14-5,13-5-9,-1-16-13,20-1-25,-12-27-55,12-5-46,3 1-10,-3-11-10,-2 2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3:44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2233 2713 537,'0'0'157,"16"12"-10,-7 4-106,0 5-42,6 9-2,-1 10 3,4 11 0,-4 8 0,-1 8 2,-4-1-1,-1 3 0,1-5 1,-4-6-1,2-5-2,0-11 3,2-8-3,5-9 1,0-6-2,5-10 1,1-9 0,9-1 2,3-20 3,11-4-1,10-15 5,10-7-3,9-15 0,7-6 0,5-11 2,6-7-5,3-3-1,5-4-3,-3 0 1,0-5-4,-3-2 2,1-7 4,-4 1-5,0 0 3,-1 2-2,-4 6 7,2 3-7,-5 12 8,-1 4-4,-9 19-1,1 3 1,-10 15-1,-5 0 0,-12 12-2,-5-1 3,-9 11-2,-5 0 0,-5 7 0,-4 1 1,-7 8 0,-10 4 0,0 0 1,9 7-4,-12 4 2,-11 10 0,-10 6 1,-6 8-2,-6 3 3,-9 11-4,-9-2-1,-6 13 0,-11-2 1,-1 14-2,-3-3 2,-4 10 3,1-2-4,-2 2 4,3-2-3,2-2 6,-1-1-5,4-16 6,-3 5-5,1-10 1,1 4-2,-2 0 2,2 4 4,-5-4-2,-1 10 0,1 4 0,-4 2 0,1 6 0,2 1 0,3-5-1,3-1 1,6-4-4,10-5 5,5-9-5,7-8 4,5-7 2,6-8-6,2-1 5,2-5-5,2-4 6,4-3-6,5-2 5,1-2-7,8-4 0,10-12 3,-10 12-2,10-12 0,6-4 0,8-11 2,5-6-4,-1-7 5,7-5-2,3-8 3,-4-6-2,4-6 3,0-6-2,-4-1-2,0-2 6,0-2-6,-4-1 5,0 2-2,-3 2-3,-1-1 2,-4 8-1,-3-2 1,0 2-1,-4 3 1,-4 3-1,-1 3-1,0 3 6,0 9-4,-6 3 3,2 9-3,-1 3 5,5 18-4,-9-18-1,9 18 0,0 0-2,0 0 1,0 15-1,0 4 1,0 12-3,3 7 5,-1 9-4,-2 7 4,0 5 1,-5 8 1,-5 3-1,1 3 1,0-7-1,-1-5 0,3-11 2,2-3-1,2-12-3,0-10 1,3-7 0,0-18 1,0 0-2,0 0 1,0-7 0,0-14-1,0-10 1,0-4-2,0-9 3,0-3-1,0-9-3,0-1 2,-1-2-2,1-4 1,-4 2-1,3 3 0,-3 6 0,-1 2-3,4 6 6,-4 9-4,1 7 3,-1 12-4,5 16 2,0 0-1,-16 6 0,13 20 2,-1 18-4,4 12 4,0 8 1,0 12 2,0 6-1,0 5 4,5 0-3,-3-1 1,3-11 0,-2-10 1,1-9-5,1-9 4,-1-10-3,1-13 0,2-9 0,-7-15 1,19-2 0,-7-19 0,3-14 1,3-13-4,-1-11 5,2-8-2,2-11-2,-2-5-1,1-1 1,-2 2-1,-1 4 1,-3 7-1,1 12 1,-4 7-2,-2 14 3,-1 8-1,-1 19 0,-7 11-1,0 0-1,0 27 4,-5 8-4,-9 7 4,0 5 1,-1 7 0,-3-3 1,3 4-2,1-5 3,0-5-3,5-9 1,6-5-2,3-4-1,0-8 1,12-4-1,3-5 1,8-4-1,6-5 0,6-1 0,5-4 0,3-10 2,8-3-1,2-6 1,2-2 1,-1-8-3,4-7 2,2-7-1,3-6 1,5-6-1,6-8-1,1-5 1,7-7-4,1-7 7,0-5 0,4-1-5,-3-5 4,2 1-3,-4 5 3,-3 3-4,-7 8 9,-1 3-10,-7 13 3,-5 3 1,-8 15-1,-7-2 0,-6 7 1,-3 1-1,-6 8-3,-3-1 4,-2 9-1,-8 4 2,-1 6 0,-15 14 1,9-12-1,-9 12 0,-9 7 2,-9 9-2,-6 6 2,-9 6-3,-7 2 2,-10 10-3,-6-1 4,-14 13-4,-3-1 1,-5 16-3,-1 1 2,-8 13 3,1 2-2,-2 10 3,2 1-9,-1-1 9,1 6-4,4-10 4,0 5-5,0-6-1,-1-1 0,2-7 4,-2 5 1,0-5-2,2-7 1,5-6 1,5-7-1,4-13 0,11-2 0,6-11-3,12-6 1,7-7-1,5 0 1,4-4-2,1-1 2,4 0-2,-1 0 3,4-2-2,1-3 0,13-11-1,-14 15 1,14-15 0,0 0 0,0 0 0,0 0 0,-2-9-1,2 9 1,0-18 2,0 5-1,2-1 1,0 0-1,-2-2 0,1-4-1,-1-4 3,2-4-3,0-2 2,-1-4-2,3-3 2,1-2-4,-2-5 0,1 0 3,-1-1-2,2-1 2,-1 2-3,1-3 2,-1 4-1,-1 2 3,-1 6 0,-2 3-2,0 5 2,0 9-2,-5 2 2,5 16-2,-7-16 0,7 16 0,0 0 1,0 0-3,-12 5 1,12-5 0,-9 34 0,3-11 2,-2 12-2,1 2 3,-1 5 1,-2 7-2,2-2 2,-1 3-1,2-2 2,1 1-3,3-4 2,-1-1-1,4-2-1,-2-2 3,2-7-2,0-4 1,0-6-2,0-2 2,2-9-1,-2-12-1,5 12 0,-5-12-1,0 0 1,19-5 0,-10-7-1,5-4 0,1-6 1,4-5 0,0 1 0,8-6 0,-2 4 0,4-3-1,1 1 2,0 0-2,7-1 2,0 5 1,7-3-4,1 0 3,7-3-3,0 0 3,4-1-1,1-4 2,0-1-3,0-4-2,-4 1 5,4-4-3,-5-1 3,7-3-4,1-4 4,4-1 0,2-1 1,3-8 1,2 0-6,0-7 7,-4-1-7,2 1 6,-5 2-7,-4 3 2,2 2-2,-3 5 6,0 1-1,-3 9-1,-1 1 1,-1 5-2,-3-4 2,-4 9-1,-8-3-1,-2 7-3,-4 2 3,-7 7-2,-10 1 1,0 8-2,-3 4-3,-13 11-5,15-15-9,-15 15-14,12-3-27,-12 3-50,2 6-47,5 7-5,-5 7-11,3 3 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27.243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514 0 635,'-13'47'160,"-2"-3"-8,-15 5-144,14 6-13,1 15 4,-2 17-3,-8 11 1,-4 12 1,-7 9 5,-7 4-4,0 4-7,-3 2-8,6 7-16,-3-28-16,21 15-49,-7-24-59,7-13-6,4-17-13,6-21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2:27.795"/>
    </inkml:context>
    <inkml:brush xml:id="br0">
      <inkml:brushProperty name="width" value="0.06514" units="cm"/>
      <inkml:brushProperty name="height" value="0.06514" units="cm"/>
      <inkml:brushProperty name="color" value="#ED1C24"/>
      <inkml:brushProperty name="fitToCurve" value="1"/>
    </inkml:brush>
  </inkml:definitions>
  <inkml:trace contextRef="#ctx0" brushRef="#br0">0 0 587,'0'0'158,"21"26"-9,-21-26-128,22 21-20,-1 1-4,8 5 2,3 10-1,8 6 3,7 4-4,6 2 2,8 4-2,10-3 2,0 1-1,9-6 1,2-4-2,-4-2 1,4 0-1,-7 0-7,8 7-3,-12-10-16,16 17-13,-21-20-31,18 7-73,-16-5-11,-3-9-10,-5-7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3:48.39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2393 2252 583,'0'0'146,"0"0"-1,12 18-137,-12 1-13,0 11-4,1 3 5,-1 7-2,3 0 4,-3 9-1,0-1 0,0 1 2,0-2-1,0 4 4,0-2-3,0 2 2,1-2 1,8 0-3,-2-5 2,9-4-3,-1-9 4,11-11 0,7-15-1,10-7-1,12-21-1,7-22 4,8-11 0,5-14 0,8-7 1,7-16-8,4-5 4,-1-9 4,0 0-5,-1 4 4,-4 4-6,-2 2 4,-6 3-5,-2 12 10,-9 3-4,-6 17-3,-5 4 2,-6 12-2,-7 2 2,-6 12 0,-4 3 1,-9 8-3,-7 4 2,-4 8-1,-15 9 2,14-11-1,-14 11 0,0 0 0,0 0-1,0 0 1,0 0-1,0 0 1,-4 6-1,4-6 0,-6 13-1,6-13 1,-14 15-1,14-15 2,-19 22-2,19-22 1,-21 22-1,11-11 2,-5 4-2,4-2 2,-4 3-1,1-1 1,-5 3-2,1 0 3,-1 5-4,-6-2 2,-3 11-3,-3 0-1,-5 11 0,-8-1 1,-4 18 0,-9 1 1,-7 11 5,-1 1-4,-3 0 5,0 3-6,-2-3 7,4 1-6,2-14 6,5 1-8,2-5 3,5 2 0,0-5-1,1-1 5,0-1-5,1-1 4,-1-3-1,4 1-1,1-6 2,0-3-3,5-6 4,5 0-4,1-8 4,5-1-5,3-4 1,4-2 1,1-5-1,4-4 1,7 1 0,-3-6-1,14-4 1,-14 6 0,14-6-1,0 0 1,0 0-1,0 0 1,0-7-2,0 7 1,0-19 0,4 3-1,2-2 0,1-5 3,4-1-7,-1-8 3,4-1-1,0-9 2,1-1 0,-1-2 0,3-4 0,-6-3-2,4 5 6,-5-3-4,-1 3 2,-1-2-3,-1 0 2,-3-2 2,3-2-1,0-8 1,0 1-7,1-7 7,1 8-6,-4-2 8,3 10-8,-5 5 4,0 10-4,-3 10 3,0 6 3,0 20-3,-12-13 1,12 13-1,-12 1-1,12-1 0,-14 28 1,9-11-2,0 14 5,-1 5-3,1 6 4,-1 7-3,3 4 4,-3 8-7,3 0 7,-2 8-6,2-7 2,3 5-2,-1-2 0,1-4 1,0-3-2,0-8 6,0-7-5,0-7 4,1-8-4,1-8 3,-1-6-1,-1-14-2,0 0 2,0 0-3,3-10 2,-3-8-2,0-7 2,0-6-3,0-6 3,0-10-3,0-2 4,0-7-5,0-2 7,0-3-2,0 8 0,0-6 2,0 8-1,0 0 2,0 11-9,0 3 10,0 16-8,0-2 1,0 23 0,0 0-2,0 0 0,0 27 1,0 8 7,0 15-7,0 3 5,0 22 0,-3-5 1,0 15 2,-7-4-3,4 7 0,-3-12 4,0-3 0,-1-10-1,8-7-1,-1-13 2,3-8-3,0-13 4,1-4-3,-1-18-2,14 17 0,-14-17 0,18 3-2,-2-3 2,-4-1-1,9-10 1,2-6-1,6-2-3,4-6 6,2-3-5,6-7 5,4-6-2,-1-5 3,5-6-2,-2 0 1,0-2 4,0-2-7,1-1 5,0-2-5,2 0 2,4-2 1,3 2-7,0-11 7,6 1-6,-5-3 6,3-4-7,-1 4 6,-3-3-5,-1 8 5,-2 1-1,-7 13-1,-4-1 0,-1 12 1,-6 2 2,-1 9-1,-6 2 0,-5 8-2,-5 2 3,-1 4-2,-7 2 2,-11 13 0,16-18-2,-16 18 1,0 0-2,7-12-3,-7 12-7,0 0-8,0 0-8,-10 2-17,10 15-31,-9-6-39,2 15-44,0 4-5,0 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3:12.47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2855 2609 642,'-13'22'161,"2"0"-7,3 7-147,8 12-17,0 10 3,5 14 1,0 8 1,1 11 1,-5 7 2,1-3-1,0-6 2,0-11 1,5-10 2,6-12-5,5-19 3,11-20-2,11-17 1,9-26 1,9-19-2,13-12 0,10-17 0,9-13 3,5-11-2,4-4 4,6 1-2,-3-1 2,2-1 3,1-3-5,-5 0 3,-3 6-5,-5 9 4,-2 4-6,-6 10 3,-9 9-5,-7 14 5,-7 9-1,-11 18 0,-1 13-8,-11 2-4,2 14-11,-14-5-9,13 16-24,-20-2-47,7 12-45,0 6-20,-7-2 5,9 10-4</inkml:trace>
  <inkml:trace contextRef="#ctx0" brushRef="#br1" timeOffset="5527.8826">2685 2816 357,'-14'0'132,"14"0"-13,-5 10-88,5-10-23,0 0-1,-16 3-1,16-3 3,0 0-1,0 0 0,-3 12-2,3-12-1,3 17-3,4-2 1,4 0 1,2 8-1,1-1 0,4 6 0,1 0 0,1 1-3,-1-3 3,1 2-4,-2-3-2,4-6 0,-2-1 3,4-8 0,-3-7 5,6-3 1,1-7 1,5-9 3,0-11-5,7-2 5,-2-13-5,8-3 4,1-6-4,5-6 2,6-7 2,10-4-5,3-8 8,5-6-3,2-2 2,2-7-5,2 3-4,-2-1 2,-3 5-7,-7 7 6,-3 4-6,-1 13 0,-4 0-1,-3 18 5,-2-5 0,-2 13 0,-4-4 0,-3 8 0,-6 0-2,-4 5 3,-3-2-2,0 7-1,-4-2 0,-5 7 0,1-1 2,-3 4-2,-2-1 1,-5 4 0,1 0 1,-7 4-1,-11 5 1,19-7 0,-19 7 0,12-3 0,-12 3-1,11-1 1,-11 1-1,13-4-1,-13 4 2,12-4-1,-12 4 0,0 0 0,11-5 0,-11 5 0,0 0-2,0 0-2,0 0-3,0 0-5,0 0-7,0-13-11,0 13-16,0-12-29,0 12-67,15-4-3,-15 4-11,11 0 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4:03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3558 2115 306,'17'-8'123,"-17"-22"1,9 12-86,-9 18-27,0 0-6,17-9-3,-17 9-2,10 6 1,-10-6 1,19 10 0,-19-10 1,18 7 1,-18-7-1,20 0 0,-20 0 1,24-5 1,-9-9 0,7 1-2,4-16 2,10 4-3,9-22 3,14 10-3,13-23 3,10 10-4,7-22 1,7 13-2,2-13 2,-2 14-3,3-9 2,-5 15 12,-7-4-12,-4 11 8,-4-1-2,-8 14 4,4-3-4,-5 7-14,-10 2 1,-1 3-15,-6 0 9,-9 5-32,2 5-17,-13 1-83,-16 3 16,3 9-12,-20 0 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4:20.35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3293 1791 617,'5'-19'161,"-5"-5"-16,0 3-139,0 5-8,0 0 2,0 16-2,2-16-3,-2 16 0,0 0 2,0 0-1,-7 4 1,-3 18-5,0 3-3,-2 22-5,-4-6-5,6 25 0,-8-4 0,10 14 5,-3-11-6,5 5 8,1-14 3,5-5 8,0-5-2,0-18 12,6-5-6,-6-23 6,30 12 0,-3-16 1,12-13-1,12-12-6,8-15 9,10-8-9,13-9 7,11-11-8,7 3 0,9-9-1,-1 8 4,7-10 2,-3 18-4,-3-15 1,-2 19-2,-1-13-1,-7 16-2,-4-4 4,-8 9 7,-4-1-2,-5 10 2,-4 0-3,-8 10 4,-4 3-13,-8 3-3,-6 3 9,-7 4-28,-2 7 2,-14-1-23,7 7-27,-19 2-82,-13 3 19,0 0-1,0 0-23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4:15.80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3198 2385 541,'-10'23'153,"10"-23"-19,-16 3-118,16-3-11,0 0-4,0 0-3,0 0 4,11 1 6,-11-1-5,7-11 4,-1-4-5,-2-2 4,1 0-5,1-1 1,-6 18-5,16-15-1,-16 15-2,18 21-4,-6 10 3,-5 12-2,-1 7 3,0 6 1,-4 4 1,-1-1 1,2-8 1,-2-5 6,4-13 0,9-10 4,10-14 2,13-8 1,8-15 3,15-8-3,7-15 3,13-2-4,4-14 1,8-1-3,3-8-2,2-9-3,0-5-7,1-14 5,1-3-4,-4-1 4,3-3-5,-2 2 4,-5 1-4,-5 16 4,-5 0 2,-6 18-2,-6 2 0,-10 8 1,-7 4-1,-9 10-4,-10 5 3,-5 7-2,-6 8 0,-7 2-3,-1 8-2,-14 6-3,14-2-4,-14 2-4,0 0-6,2 8-10,7 6-16,-9-14-13,8 28-37,-3-3-43,-3 6-12,8 2 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4:30.54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3051 4561 530,'0'0'153,"0"-23"-7,-5-7-124,1 0-21,4-4-6,-2 2 5,2-4-3,0 2 7,-2 1-3,2 3 2,-2 7-1,2 6 0,0 17 2,0 0 0,0 0 2,0 31-4,0 13 3,0 10-5,0 8 5,-2 11-2,-1 4 2,1-3-1,-1-3-3,3-9 4,0-12-2,1-8 5,10-12-2,11-12 4,7-18 0,18-8 0,10-24 2,24-14-4,11-13 2,15-13-3,7-14-3,14-8-3,9-12 0,-1-6-2,2-3 1,-3 1 2,4-4-5,1-1 1,-1 1 4,-7 3-2,-4 10 0,-5 9-1,-6 7 1,-5 11-3,-15 11 2,-9 13 3,-11 12-5,-9 9 4,-7 7-3,-13 5 3,-5 8-4,-6 3 4,-10 4-5,-2-2-5,0 8-5,-7-7-9,6 7-19,-24 0-66,14 0-52,-14 0-14,0 0-9,-2 15-2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4:35.01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2896 2284 520,'-26'-8'139,"26"8"0,-24 0-131,24 0-9,-19 11-1,9 3 1,-1 5 0,-2 4 0,4 11-2,0 0 3,0 11-2,1 3 0,2 5 0,1 2-1,0 0 0,5-2 1,-2-1 5,2-10-5,0-5 3,0-5-1,2-4 6,2-15 2,6 0 4,4-13 2,13-1 1,4-19 1,18-5-2,6-15 3,16 3-7,5-8 0,10-2-8,0-3 2,5 1-6,-5 1 4,-1 5-3,-7 1 3,-2 0 2,-7 0-2,0-2 2,0 2-9,-1-3 9,4 2-9,0-5 9,-1 4-9,0 0 2,-3 1-1,-3 5 2,-9 0 4,-6 10-2,-8 1 2,-5 8-1,-9 0 2,-4 5-3,-3 2 3,-2 5-2,-7 0 1,-12 7-1,14-11 0,-14 11-3,0 0-4,0 0-8,15-3-12,-15 3-17,0 54-37,-15-33-74,-3 8-6,-2 9-15,-13 0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29:24.57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 2990 549,'0'0'152,"0"0"-2,0 0-132,0 0-18,0 0-6,7 18 8,-2-3-5,-1 2 7,1 4-7,0 2 2,4 0-1,-4 3 0,4-1 4,4-1-4,-2-3 3,2-1-2,3-5 0,3 4-1,4-10 1,2 4-1,5-8 0,5-5 1,3-9-2,10-14 1,8-10 2,11-17-4,9-20 2,14-15 1,15-13-4,4-2 3,3-12-3,4 5 3,-1-7 2,-3 14-3,-9 5 4,-13 15-4,-7 10 7,-11 9-5,-10 12 7,-6 8-9,-8 17 3,-8-2 2,-5 15-2,-6 2 0,-3 4-2,-4 2-2,-3 3-1,-6 0 1,-13 0-3,18 13-6,-18-13-12,7 30-19,-8-17-50,-9 10-44,8 15-17,-9-7 0,6 17-8</inkml:trace>
  <inkml:trace contextRef="#ctx0" brushRef="#br1" timeOffset="7582.6413">1726 3047 4,'0'-15'84,"10"11"-19,-10 4-20,13-14-15,-13 14-10,13-10-9,-13 10 1,12-6 6,-12 6 7,0 0 7,0 0 3,4 11 6,-4 5 5,0-16 1,-9 24-8,2-11-7,5 2-10,-3-2-5,5-2-3,0-11-3,0 15-6,0-15 3,13 13 0,-13-13-1,17 9 1,-17-9 1,26 9-2,-12-3 0,0 2-2,2 0-3,-2 1 0,5 2-1,-3 2 1,1 2-2,-4-1 2,6 3-1,-8-2 2,5 2-3,-2-3 2,3 0-1,-3-3-1,5-2 1,1-4 0,0-2 1,6-3-1,-1-4 1,7-6-1,-3-11 1,11-1-1,2-13 3,9-1 0,5-10-2,6-1 1,9-6-3,6-9 1,4 5-2,-1-4 0,3 2-1,-2-1-2,-3 6 1,-2-2-2,-9 5 8,-3 4-3,0 1 4,0-4 4,0 5-3,-2-7 4,1 3-9,-3-3 8,-1 5-10,-4-4 7,-8 10-8,-3 3 2,-11 8-3,-5 7 4,-9 7 1,-2 6 0,-17 10 2,15-9-2,-15 9 1,0 0-1,0 0 0,0 0 1,0 0-1,0 0-1,0 0 1,0 0-2,0 0-3,-9-3-5,9 3-7,0 0-9,-9 12-10,9-12-20,-7 18-29,7 6-62,-10-10 0,8 23-8</inkml:trace>
  <inkml:trace contextRef="#ctx0" brushRef="#br1" timeOffset="13273.4085">2115 4356 493,'24'-21'142,"-4"-5"-7,-3 1-135,8-3-2,3-2 3,1 1-4,4-3 3,0-2-4,-4-1 5,4-1-4,0-1 4,2 2-3,2 0 2,0 3-2,6 2 2,0 2-2,6 4 1,2 0 2,1 6-2,-1 2 1,-2 6-2,-2 5-2,-2 5 1,-5 3 0,-7 13 1,-4 8-3,-6 8 2,-5 5 0,-2 10 0,-5 1 6,-8 2-4,-3 3 4,0-1-4,-5-1 4,-6-6 0,-3 1-1,1-4 2,-4-3-5,1-1 4,1-3-2,-1-5 5,-1-2-4,-1-7 2,0-3-1,0-9 4,-3-1-1,-3-8-1,-4 0-2,-1 0-1,-5-7-1,-8 6-2,4 0 0,-9 1-2,2 2 2,-5 7 1,2 3 4,-4-3 2,5 4 1,-3-7 2,5 0 2,-2-6-1,4-1 0,0-9-1,0 0-3,1-6 1,4 3-5,-2-2 0,3 1-2,2-1-2,3-7-3,9-1-14,4-11-3,17 3-29,-5-29-35,19-4-63,15-8-7,10-14-15,15-2 4</inkml:trace>
  <inkml:trace contextRef="#ctx0" brushRef="#br1" timeOffset="14907.9603">2000 10060 358,'0'0'136,"2"-21"-13,-2 10-109,0-1-5,0-5 3,5 3 2,-1-6-5,1 1 1,3 0-3,1 0 3,2-4-8,6 0 3,-1 2-9,4-4 2,3 6-1,3-4 2,0 6-3,3-3 3,-3 3 2,4-3-2,-3 4 2,4-2-2,-2 4 1,1 3-1,1 2 2,0 4-2,2 1 0,-2 4 0,6 4-1,-3 10 3,3-3-2,-2 3 0,0 5 0,-3 2 3,0-2-3,-3 4 2,-7 0 3,-3 1-1,-3 3 2,-7 1-4,-6 0 5,-1 5-5,-2 0 5,-9 1-5,-6 2 1,-3-1 0,-2 0 1,-4-1 5,-4-3-1,0-2 5,-2-2-1,3-4 4,-8-7-2,5 2 1,-7-8-4,6 3 0,-5-5-3,0 2-2,-4-1-3,0 0 1,4 0-2,0-4-1,2 0 0,4-1-2,4-4 0,0 0-1,5-9 0,3-9 0,2 1 0,0-11-3,4 0-3,-2-11-11,9 5-19,-14-14-48,7-5-61,6 7-11,-4-8-6,9 7-2</inkml:trace>
  <inkml:trace contextRef="#ctx0" brushRef="#br1" timeOffset="20614.292">13373 11703 176,'23'-23'113,"14"16"-6,-18-12-59,5 1-47,-5 2-4,4-3 3,-6 5 0,-1 0 8,-4 2 6,-1 2 4,-11 10 1,21-18 2,-7 14-1,1-6 4,6 5 0,-2-4-4,9 6-3,-2-6 0,7 4-3,-4-2 3,6 5-2,-4-3-1,7 4-2,-4-3-1,7 4 1,-1-4-2,3 4-1,4-5 1,4 5-2,1-6 2,10 3 2,-5-3 0,5 5-2,1-8-1,3 6 0,-4-3 1,6 3-2,-6 1-3,0-3-1,0 5-2,1 0-1,-1 0 0,-1 0 1,0 0-1,2 5 1,-2 0 0,1 0 0,0-1 0,3 2 1,1-2 0,3 0 1,1-2-1,3 1 2,-2-3 0,4 2-1,-3-2 1,2 0-1,-3 0 0,0 0 1,-2 0 0,3 0 0,-2 0 0,-1 0-1,-5 0 0,2-2 0,-2-1 1,-2 3-2,-5 0 0,0 0 1,-3 3 0,3-1 0,-1 2 0,0-4-1,-1 5 0,2-1 0,-2-3 0,1 3 0,-2-4-2,2 2 2,-2-2 0,1 0-1,-1 0 0,1 0 0,2 0 0,1-2-1,0 1-1,2-3 0,1-2 1,1 3 0,1-1-1,2 4 2,1 0-1,3 0 1,0 2 0,6 5 2,-2 2-4,-1 5 0,-2-2 0,-2-3 0,-3 1 0,-6 0 0,-3-2 0,-1-3 0,0 0 0,4-5 0,0 0 0,6 4 0,-1-4 0,2 0 0,0 1 0,-1 1 0,1 2 0,-4-1 0,-4 3 0,5 2 0,-3-3 0,3 0 0,-5 1 0,2-1 0,-4-3 0,-2 1 0,-4-3 0,-5 0 0,-3 0 0,0 0 0,-5-3 0,1 0 0,-1 0 0,0 2 0,0 1 0,0 0 0,1 0 0,1 0 0,1 1 0,0 2 0,2-3 0,0 0 0,0 0 0,3 0 0,0 0 0,1-4 0,-1 2 0,2 0 0,-2 0 0,4 2 0,0 0 0,3 0 0,1 0 0,1 4 0,-2-2 0,2 3 0,-3-3 0,-5 1 0,1-3 0,-5 0 0,-4 0 0,-4-5 0,0 1 0,-7 1 0,-2 1 0,-7-5 0,-3 7-13,-15-12-30,0 12-34,-26 0-94,-9 0-5,-18-1-10,-20 1-7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4:57.65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4423 1979 120,'-5'-30'97,"5"30"-3,0 0-66,0 0-18,-12-15 3,12 15 3,-12-8 6,12 8 1,-13-11 3,13 11-6,0 0-3,-15 0-4,10 8 0,1 24 0,-2 13 1,4 23-2,1 11-3,-3 7 8,4 14 3,0-7 5,2 8 0,-2-26 0,9-1-2,-6-28 0,11-6 3,0-29-1,15-7-1,1-22-3,16-16-4,6-29 3,22-16 0,4-20-7,12-9-2,4-10-8,3 0-1,-1 1-4,0 9 5,-6 4-7,-8 19 0,-4-4 5,-4 17-5,-4-7 5,-6 15-5,0-6 5,-1 7-14,-3-4 10,-5 3-9,2 10 4,-57 54-4,104-94 2,-104 94 3,95-76-4,-95 76 7,80-47-7,-80 47 8,60-26-5,-60 26 3,0 0-7,0 0-15,64-18 1,-64 18-18,0 0-12,0 0-32,0 0-64,0 0-6,0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5:03.22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4864 2685 400,'0'0'135,"-3"-14"-11,-12 0-107,15 14-10,-20-18-2,20 18-2,-8-14-1,8 14-1,0 0 1,0 0-2,0 0-3,17-2 0,-3 8 0,7 11 1,3 6-1,7 2 3,-2 8-2,5-1 2,3 4 2,0 2 2,4-6-2,-3 3 1,2-9 0,-1 1-2,0-10 0,2-5-1,7-12 0,1-6-1,6-18-1,0-19 0,9-10 3,2-22-5,4-15 7,9-19-1,1-1-4,4-11 2,2 2 0,1 4 1,-3 6-3,-2 19 4,-3 2-5,-6 28 4,-6-3 2,-9 22-1,-2-3 1,-6 13 1,-1-4 1,-1 8-1,-2-5-1,-2 8-4,-1-8 1,0 7-2,-2-8 1,-1 9-4,0-4 2,-4 5-7,-2 1-7,2 2-17,-3 3-33,0 4-50,-9 4-27,10-5 9,-20 5-16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6:08.32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1961 2427 506,'0'0'148,"0"-15"-13,-8 14-130,2 8-2,-1 14-1,1 8 2,-3 3-3,4 9 3,-6 1-3,4 0 4,1 0-6,2-5 3,4-3-5,0-5 4,4-1-4,4-3 4,8 2-5,-2-1 3,5-2-3,6-5 3,8-5 0,5-11 1,9-6 3,6-20 1,8-19 5,13-12-3,0-16 7,16-13-9,2-17 3,3-18 0,0-3-4,-2-1-1,1 0-4,-4 3 5,-2-2-7,-7 12 6,0-4-2,-5 31-6,-3-5 4,-1 17 12,-6 2-3,-9 14 0,-6 7-10,-7 15 12,-13 7-13,-9 10 16,-6 5-5,-16 10-7,15-1-2,-15 1 2,0 0 2,0 12-1,0-12 2,0 16-1,0-16-14,-1 14-1,1-14-15,0 0-4,0 15-20,0-15-18,0 0-28,0 13-57,-7-1-3,7-1-3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6:26.22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2761 2436 332,'19'-11'133,"7"11"-5,-26 0-86,0 0-42,17 0 1,-17 0 1,16 0 1,-16 0 3,0 0 0,12 5 3,-12-5-2,0 0 1,21 18 0,-13-2-2,4 7 1,-1 8-3,3 11 3,1 11-6,-2 13 7,-3 3-3,-4 9 0,-5 0 1,2 4 3,-6-7 0,1-1 2,-10-11 0,5-2-1,-2-16 0,4-2 0,0-15-4,3-7 0,2-21-1,0 16 4,0-16 3,17-16 0,-1-13 1,7-8-3,4-16 5,8-7-1,4-13-6,8-13-4,5-7-2,5-7-5,7 1 2,2-14 6,3 1-12,1-11 5,1 1 0,-1 2 1,2-4-2,0 3 4,3-4-5,-1 11-4,4-2 8,-2 23-8,0-6 6,-6 20-8,0-3 8,-8 20-7,-10 7 6,-7 17-5,-45 38 7,68-65 3,-68 65-4,0 0 3,57-40-2,-57 40 4,0 0-4,0 0 3,0 0-8,0 0-4,0 0-3,0 0-7,0 0-15,0 0-25,0 0-33,0 0-59,0 0-12,0 0-10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46.65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2097 1698 328,'-3'32'127,"-13"-17"-10,15 19-94,2-6-12,8 9 3,10-4 3,-5 2 2,10-3 5,-5 1-1,5-5-2,-6-9-5,10-3 1,-9-12 0,11-4-2,-2-18-2,8-5-2,-1-29-3,8 7 4,4-26-2,4 9-5,3-23-2,7 8-4,0-11 1,-3 14-6,4-7 4,-3 10-16,1-3 6,-4 5-19,-1 2-7,-11-4-33,12 2-31,-6-8-59,-10 6-6,15 5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48.24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1166 5337 476,'-19'63'150,"-6"5"-3,2 4-84,-5-2-52,13 1 0,-3-7 4,11-3-1,-1-8 1,5-2-2,2-14-2,1-3-2,9-9-6,1-8-1,5-6-4,-2-6 1,9-5-2,2-4 1,7-11 1,4-11-1,10-13 1,11-13 1,2-11-1,12-9 0,3-10 0,2-3 0,1 0 1,-4 1-1,-1 6 0,-5 7-2,1 9-2,-5 2-4,-1 13-7,-10 0 0,3 16-9,-13-6 2,1 20-10,-14-10-2,3 20-1,-17-6 3,5 13 1,-19 0-5,21 0-23,-21 0-52,12 11-17,0 10-9,-10-9 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49.31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2590 1760 442,'10'-3'147,"-10"3"-7,0 0-48,0 0-102,0 31-3,0 8 4,0 32 13,2 8-4,2 19 5,4 15-3,-3 10 2,4 7-1,-4-5 4,5-1-9,-3-28 3,0-11-3,6-26 4,-1-14 2,11-30-4,4-15 2,7-20-1,6-20 4,5-19-1,10-11 0,4-11 0,5-14-7,4-3 5,4-15 0,4 0-4,3 0 2,3-2-6,-1 7 4,1-6-9,-3 12 0,7-6-10,-15 23-15,10-2-13,-16 12-6,10 3-29,-15 10-29,-6 3-39,2 16-7,-21 8 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50.53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2681 2325 428,'0'0'151,"-15"4"-16,8 10-42,0 20-86,0 6-8,1 19 1,0 6 3,6 16 4,-5-9 4,5 6-1,-2-16-1,2-3-1,0-15 0,4-11 0,5-19-2,4-14-3,10-4-7,1-20 5,9-8-4,6-13 3,7-8-1,3-14-4,12-8 3,2-15 1,9-3-3,5-13 4,7-1-3,2-1 1,2 5-4,-2 6 9,0 7-9,-7 16 2,-3 3 2,-13 21-1,-7 6-1,-9 12 0,-4 4-2,-9 7-5,-3 2-3,-10 2-6,4 7-7,-17-2-8,11 9-19,-19 3-27,0 0-51,0 0-13,0 0-5,4 7 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52.72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1461 1984 512,'-20'19'138,"-8"-17"2,2 16-127,4 6-12,3 11 2,5 8-4,-1 8 4,2 12-6,-1-1 6,8 13-5,-3-10 1,5 6-2,0-8 1,4-4-1,4-9 1,5-11 2,8-8 0,4-13 2,7-7-2,9-8 3,7-12 1,3-11-1,5-17 3,6-8-1,-1-18 1,9-13 0,1-12-6,8-12 3,1-7-4,5-5 1,2-5-4,1 5 6,6-6-7,-5 15-3,3-6 6,-2 22 10,0-10-14,-4 16-8,-1-9 1,-6 15-7,6 7-1,-10 4-6,-2 5-3,-10 5-26,3 11-3,-62 43-29,90-77-57,-90 77-4,81-33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53.93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3136 2123 366,'0'103'139,"0"-10"-7,0-4-101,23 7-9,-1-24 2,13 0-1,0-30-3,12-9 0,-1-26-4,7-7-5,2-16-2,8-14-7,4-11-1,9-17-4,5-7 3,9-19 1,9-3-6,6-14 4,6-7-4,6 0 7,6-10-10,3 6 3,5-9-9,-12 22-3,4-10 5,-10 19-9,1-1 5,-14 14-8,-3 3 9,-12 17-4,-4 8 4,-10 5-13,0 9-31,-4 1-30,-11 3-48,16 8-6,-72 23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2:47.5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7459 5532 381,'0'0'128,"21"0"-39,-21 0-65,18 1-12,-2-1-1,3 0 1,6 0 1,2-7 0,3 3 2,-2-7 1,9 3-5,-4-6 0,5 4-3,-5-4 1,6 5-2,-3-1 1,4 3-3,-2 1-1,1 6 1,2-1 1,0 1 0,4 5 0,-3 5 2,1-6 0,4 8-1,-7-5 0,6 5-1,-7-2-1,2 2 0,-6-5-2,1 7 2,-2-4-5,0 2 2,-2-5-1,2 2 2,-1-5-1,4 1 0,-3-2 0,5-2-1,0 0 2,2-1-1,2 0 0,-1 2-1,0 1-1,-3-1 1,3 0 0,-2 3 0,2-4 0,0 0 1,-4-1 0,5 0 2,-5 0 0,3-4-1,-1-2 1,2-1-2,1 1 0,4 0 0,-4 0-1,6 2-1,2 1 0,-3 1 1,4 2-1,-1-2 1,-3-5 0,4 5 0,-5-3 1,3-2-1,1 0 2,0-1 0,2 1 0,1-1 1,0 1-1,1 0-2,1 1 1,0 0 1,0 1-2,-2 1-1,-2 1 0,-3 2 0,0 1 0,-3 0 2,-1 1 1,-1 6-4,-2 1 3,-3 1 2,-1-2-1,-1 1 1,-4 0-2,-4-3 2,-1-4-2,-3-1 1,-3 0 0,2-7 0,-3-6 1,2-1 0,-1-3 0,-1 1-1,2 0 1,0 0-2,0 2 1,5 3-1,-2 3-1,3 1-2,0 4 1,3 0 0,1 3-1,4-1 1,-2 1 0,4 0 1,0 0 0,1-2-1,-1-1 1,2 3-1,-6-4 1,2-1 1,-3 0-2,1 0 1,-1-1 0,0-1-2,-1 1 2,-2 0 0,1-3 1,0 4-3,-3-4 3,4 2-2,-1-1 1,2-2 0,1 2 0,2 1 0,2 1-1,-1 2 1,3 3 0,-4 1 0,-2 0 0,3 1 0,-5 5-1,0-2 1,0-1 1,-3 0-1,-1-2 0,2-1 0,-3 0 1,-2 0-2,0-2 0,-2 0 0,0 2 0,-5 0 0,1 0 0,0 3 0,2 3 0,-4 1 0,3 0 0,2-2 0,-5-1 0,6 1 0,1-5 0,0 0 0,2 0 0,0-6 0,1-2 0,2 3 0,-1-4 0,3 0 0,-4 3 0,3 0 0,0 1 0,-1 0 0,2 0 0,-2 1 0,-1-1 0,2-1 0,-6-2 0,0 2 0,-1-2 0,-2 3 0,1-1 0,-5 2 0,-3 1 0,0 1 0,-2 1 0,-13 1 0,20 0 0,-20 0 0,11 5 0,-11-5 0,0 0 0,14 16 0,-14-16 0,4 12 0,-4-12 0,0 11 0,0-11 0,-15 9 0,1-8 0,-4-1 0,3 0 0,-5 0 0,3-9 0,0-8 0,17 17-34,-23-41-43,23 26-91,0-4-6,0 6-12,0 1-12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54.97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4137 1765 285,'-18'-14'129,"-11"-11"0,7 6-102,9 10-2,-4-6-3,17 15 4,-24-15-10,24 15-5,-14-5-6,14 5-3,-10 12-2,8 5-4,2 18 2,0 3 2,0 27 4,7-2 2,-4 16 3,4-6 0,-5 3 5,5-8-4,-7-10 7,7-4-4,-7-26 6,8 1-6,-4-17 4,10 1-6,1-13 2,11-3 5,3-16-7,11-8 1,6-9-12,11-17 6,7-12-9,6-9 5,8-8-6,5 0 3,3-11-4,-1 7 1,5-15 3,-3 21-5,0-9 4,0 12 11,-1-10-17,-3 6-11,6-3 7,-6 0-8,8 12 3,-8-5-4,2 13 4,-8-5-12,-3 10 16,-8 4 8,-4 15-4,-62 40-3,97-58-16,-97 58-23,73-35-28,-73 35-37,54-16-31,-54 16-11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59:56.10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3843 1979 475,'-38'-14'138,"0"-4"0,2 6-126,8 10-5,4-4 0,4 6-2,4 8-3,5 9 2,4 22-1,2 13-2,4 17 1,1 20-6,6 14 5,3 13-2,5 1 7,0 1-4,1-25 5,4-4-4,-5-26 7,7-14-3,-1-22 3,5-14 1,3-16-5,8-19 2,3-14-3,8-8 1,7-11-4,4-12 2,4-9-1,4-16-1,2-6-3,4-12 1,3-3-4,0-6 0,9-4-1,-2 4 2,8-3-6,-2 13 0,4 0 3,-5 24-4,2 0 5,-10 17 14,1 4-13,-11 16 13,-3 5-11,-7 12-4,-4 1 4,-8 10-2,-3 2 6,-5 4-22,-6 0 21,-6 3-21,-3 2 21,-7 1-3,1 3-4,-18 5-7,22-12-13,-22 12-24,0 0-46,0 0-51,0 0-15,42-34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1:00:03.50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1066 3163 385,'-14'-9'141,"-10"-12"-11,6-10-84,8 17-26,-5-11-3,10 11 3,-6-8 0,9 10 2,-7-6-4,9 18-3,-7-15-10,7 15-5,0 0-2,-8 20-6,8 10 1,0 6-1,0 11-1,0 1 3,0 10 1,1-4 1,3-5-1,0-5 8,2-8-5,-1-11 4,4-14-1,4-3 4,2-11 0,9-13 2,-5-12 4,13-5-1,1-11 3,7-1-2,6-12 2,7-3-2,4-11-4,4-1-2,4-3-1,0-5-3,4-3-1,-7-4-2,0 4 0,-5-8 2,-4 10 2,-5 0 0,-1 7-6,-6 3 6,-3 15-6,-4 1 8,-5 14-7,-10 9 1,-1 8-3,-8 10 2,-10 14 1,0 0-4,0 0-4,0 0-6,-4 24-2,-10-15-14,8 24-21,-12-12-54,5 4-45,7 16-4,1-17-6,9 21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1:00:04.57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1351 2445 530,'-19'0'145,"11"17"-4,6 5-130,0 3-12,2 11 2,0 9-2,2 9 6,4 2-6,3 4 6,0-6-1,6 3-3,-2-4 1,3-2-3,1-12 3,-1-6-4,3-8 4,6-7-6,2-9 2,8-9 0,10-12-3,7-21 6,10-16-4,14-10 2,10-14 0,5-12 0,5-3 0,-3-12 5,1 4-2,-8-7-2,-5 6-2,-10 1 3,-4 7-2,-5 4 5,-3 3-5,-2 13 3,-4-5-2,-4 23 1,-3-3 3,-3 14-2,-9 1 0,-5 12 1,-9 4-3,-3 9-3,-7 4-6,-10 10-6,0 0-8,0 0-9,0 0-15,0 0-23,10 25-45,-6-1-35,-4 5-1,9 11-3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1:00:06.19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1128 2710 544,'-6'19'144,"3"7"-7,-1 2-133,4 9-4,4 8 2,4 11 0,2-1 1,7 3 0,0-10 2,2-5-2,5-10 3,0-7-2,4-13-3,1-7 1,4-6-3,2-5 2,3-7-1,8-5 0,1-5 0,5-6 1,9-3-4,2-8 4,11-8-2,8-11-1,4-2 0,8-10 0,2-5 0,7-16-4,2 0 7,4-16-3,1-5-1,-2 5 1,2-9-2,-2 6 6,-2 0-6,0 10 5,1-4-5,-7 20-2,-6 1 5,-6 15-3,-4 2 3,-9 14-4,-6 0 7,-10 12-4,-11 9 8,-6 11 16,-11 1-15,-4 6 16,-11 5-16,-2 2 18,-14 6-21,12-4 19,-12 4-21,0 0-5,0 0-2,0 0-3,0 7-3,0-7-12,0 0-16,-14 15-47,14-2-63,0 1-13,-9 7-1,9-2-11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2:49.5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12954 5584 366,'24'12'137,"-11"-12"-7,12 0-81,-5 7-39,3 1-8,2 0 0,3-5 0,3 3 3,-1-6 3,3 0 0,4 0 2,2-2 1,0-4 0,5 5 0,1-1 1,6 2-3,-1 0-2,6 9-1,1-4 0,4 4-1,0-3-1,3-2 0,0-4-1,3 0 0,-4-2 1,4-7-1,-1-4 2,5 1-1,0-1 1,3 4-1,-1 1 1,-1 3-1,-1 3-1,2 2 0,-5 0-2,-3 6 0,-2-3-1,-1 4 1,0-4-1,-1 0 1,-1-3 0,2 0-1,-3 0 1,1 0-2,-3 0 1,-2-1-1,-3-1 1,0 2-1,0 0 0,-1 2 0,-2 3 0,4 2 1,-2 0 0,5-2 0,-2 1 0,2-3 0,2-3 1,1 0-1,-1 0 1,-1-3-1,0-1-1,1 1 1,2 1 0,-2 2-1,-1 0 1,-1 0-1,-3 7 1,0 0 0,-1 5-1,-1-1 1,-4 1 0,3-2 1,-3 1-1,3-4 1,-1-2 0,2-3 0,1-2 2,3 0 0,-1 0 0,2 0 0,-2-2 2,2 2-3,-5 0 1,0 0 0,-1 2 0,-2 3-1,0-3 0,-2 2 0,3-3 1,2-1 0,-1 0-1,2-5 1,3-4 0,2-2-2,0-2 0,4 1 0,-2 1-1,1-1 0,2 3 0,0 2 0,4 3-1,1 4 0,-1 0 1,0 0 0,-2 0 0,2 4-1,0-2 1,1 1 1,-1-3-1,0 0 0,3-3 1,0-1-1,3 0 0,-2 1 1,0 0 1,-3 1-2,0 2 0,-4 0 1,-3 0 0,1 0 0,-2 0-1,2-2 1,2-1-1,1 0-1,0 2 1,2-1 0,1 2 0,-2 0-1,4 0 1,-1 4 1,-1 5 0,3-2 0,1 3-1,0-1 1,-3 0-2,-1 1 2,-2-1-1,-4 1 1,-7-4-3,-5 2 2,-7-4 1,-2-1 0,-6-3-1,0 0 0,-1-3-2,-3-9-3,5 0-3,0-6-8,8 1-6,-7-13-13,13 12-14,-16-20-24,11 12-64,-10-2-21,-12-2-8,-1 5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2:51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3200 6919 318,'5'-23'116,"13"11"-9,-5-8-101,2-4-3,1 5 3,0-2 7,-1 5 1,2-3 2,-1 10 1,-3-5 1,6 8-4,0-1-2,1 6-2,-1 1-3,5 1 0,-4 6-1,6 2 3,-2 0 2,7 5 2,-4-5-1,11 4 0,-6-4-2,7 3 0,-1 1-3,0 3-1,-1-3-4,-3 4 1,-1-3-3,2 5 3,1 0-2,0 4 3,4-4-1,8 3 2,3-1-1,4 1 2,4-1-3,4-3 2,0-1-3,1-3 1,-6-2-2,-3-1 3,-3-4 0,-3-1 2,-4-3 0,3-2 0,0-1 1,6 0 0,-2-8-1,9 2-2,1-5 0,4-1-3,-2 2 1,4 3-3,-3 0 2,0 4 0,-1 1 0,-3 2-1,-5 0 0,1 0 1,-4 5-1,0-4 1,-4 2 0,2-3-1,-3 0 0,0 0 2,-4 3-1,-2-3 1,-1 0-1,-5 0 0,-3 0 1,-3 0-1,-3 0 0,-3 0 0,-1 0-1,3 0 1,0-3 0,3 3-1,1-1 1,3-1-1,-1 1 1,1 1 0,0-3 0,0 1 1,-4-1-1,1 1 1,-5-2-1,0-1 1,2-4 0,1 3-1,-2-2 0,4 1-2,-2 0 2,2 0-1,2 2 0,-2 2 0,2 2-1,-6 1 0,6 0 1,-3 0 0,1 0-1,0 1 1,0 2-2,2 0-2,1 3-6,-4-5-7,10 13-21,-12-14-43,10 9-66,-2 1-15,-7 5-6,-8 2-10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2:27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1741 2521 577,'-5'45'149,"1"16"-2,3 2-142,-1 4-4,2 2 0,0-4 2,0 0 1,0-6 1,2-6-1,2-16 4,2-8-2,5-14 3,11-7 2,6-15 0,16-13-1,14-19-4,16-18 0,11-12-1,11-14-2,17-13-3,10-14 2,8-7-9,-1-12 3,-2 2-1,-4 4 1,2 5-4,-6 11 5,-7 10-10,-12 16-1,-2 17-9,-17 15-14,8 22-23,-19 3-44,-9 21-51,1 6-12,-15 16-6,-3 15-3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3-03-30T10:33:38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2586 3587 171,'-11'3'107,"11"-3"-8,0 0-62,0 0-23,10 3 2,-10-3 0,15-3 4,-1-5 2,-2 4 2,-1-3-1,4 4-4,-1 0-3,0 3-5,0-1-3,5 1-2,0 0-3,5-2-2,4-2 1,5-1-1,-1-1 0,3 0-1,-2 2 1,1 3 1,-6 1 1,0 0 2,-4 3 3,2 6 2,-4-3 1,0 4 2,3-7-2,3 3 1,-3-6-1,3 3 0,1-3-3,4 0 0,0-1 0,2 1 0,0-2 0,5 2-1,-3 0 0,-3 5 0,-1 2-2,0 1 0,-7 0-2,0-1-1,-5 0 0,0-4 0,3-2 1,-2 2 2,-1-3 1,5 0-1,0-7 3,1 7-1,-1-7 1,5 3-1,-1-3 0,-1 3-2,2 1-2,0-2 0,0 0-1,0 3 1,1-3 2,-3 3-1,1-1 3,2 3-1,-4-3 1,1 3 1,-4 0 0,2 0-2,-3 0-3,2 3 1,-2 0-2,-2-1 0,0-2-1,-2 2 1,-1-1 1,4-1 0,-2 0 1,-4 0 0,5 0 0,-2-1 0,2-1 1,2 0-1,-1-2 0,1 2 0,-5 1 1,5-1-1,-2-1 1,2 3-1,-1 0 0,0 0-1,-3 0-1,1 3 0,-2 0-1,-2 1 0,-1 0-2,-1-2 1,-2 1-5,-13-3-3,20 9-8,-20-9-11,19 9-20,-19-9-45,0 0-68,18 3-14,-18-3-2,18 9-11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8025"/>
            <a:ext cx="4660900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44566"/>
            <a:ext cx="5172393" cy="4209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578" tIns="45477" rIns="92578" bIns="45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83045" y="8953851"/>
            <a:ext cx="398379" cy="30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578" tIns="45477" rIns="92578" bIns="45477" anchor="ctr">
            <a:spAutoFit/>
          </a:bodyPr>
          <a:lstStyle/>
          <a:p>
            <a:fld id="{BB4406EB-C1F5-46FD-A034-4AE20296AF43}" type="slidenum">
              <a:rPr lang="en-US" sz="1400" b="0">
                <a:effectLst/>
                <a:latin typeface="Times New Roman" pitchFamily="18" charset="0"/>
              </a:rPr>
              <a:pPr/>
              <a:t>‹#›</a:t>
            </a:fld>
            <a:endParaRPr lang="en-US" sz="1400" b="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0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772400" cy="1003300"/>
          </a:xfrm>
        </p:spPr>
        <p:txBody>
          <a:bodyPr/>
          <a:lstStyle>
            <a:lvl1pPr>
              <a:defRPr sz="6000">
                <a:latin typeface="AvantGarde Md BT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300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572000"/>
            <a:ext cx="6400800" cy="515938"/>
          </a:xfrm>
        </p:spPr>
        <p:txBody>
          <a:bodyPr/>
          <a:lstStyle>
            <a:lvl1pPr marL="0" indent="0" algn="r">
              <a:buFont typeface="Monotype Sorts" pitchFamily="2" charset="2"/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0052" name="Rectangle 1028"/>
          <p:cNvSpPr>
            <a:spLocks noChangeArrowheads="1"/>
          </p:cNvSpPr>
          <p:nvPr/>
        </p:nvSpPr>
        <p:spPr bwMode="auto">
          <a:xfrm>
            <a:off x="1149350" y="6323013"/>
            <a:ext cx="34401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buFontTx/>
              <a:buChar char="©"/>
            </a:pPr>
            <a:r>
              <a:rPr lang="en-US" sz="1200">
                <a:solidFill>
                  <a:srgbClr val="DDDDDD"/>
                </a:solidFill>
                <a:effectLst/>
                <a:latin typeface="Times New Roman" pitchFamily="18" charset="0"/>
              </a:rPr>
              <a:t> 1998 Knowledge Based Systems, Inc.</a:t>
            </a:r>
            <a:endParaRPr lang="en-US" sz="1600">
              <a:solidFill>
                <a:srgbClr val="DDDDDD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6050"/>
            <a:ext cx="22669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46050"/>
            <a:ext cx="66484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197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197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6050"/>
            <a:ext cx="9067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1979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149350" y="6323013"/>
            <a:ext cx="34401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buFontTx/>
              <a:buChar char="©"/>
            </a:pPr>
            <a:r>
              <a:rPr lang="en-US" sz="1200">
                <a:solidFill>
                  <a:srgbClr val="000000"/>
                </a:solidFill>
                <a:effectLst/>
                <a:latin typeface="Times New Roman" pitchFamily="18" charset="0"/>
              </a:rPr>
              <a:t> 1998 Knowledge Based Systems, Inc.</a:t>
            </a:r>
            <a:endParaRPr lang="en-US" sz="160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9029" name="Picture 5" descr="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" y="5948363"/>
            <a:ext cx="695325" cy="69056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75000"/>
        <a:buFont typeface="Monotype Sorts" pitchFamily="2" charset="2"/>
        <a:buChar char="u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75000"/>
        <a:buFont typeface="Monotype Sorts" pitchFamily="2" charset="2"/>
        <a:buChar char="u"/>
        <a:defRPr sz="2400">
          <a:solidFill>
            <a:schemeClr val="bg2"/>
          </a:solidFill>
          <a:latin typeface="+mn-lt"/>
        </a:defRPr>
      </a:lvl2pPr>
      <a:lvl3pPr marL="125730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9.emf"/><Relationship Id="rId4" Type="http://schemas.openxmlformats.org/officeDocument/2006/relationships/customXml" Target="../ink/ink6.xml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10" Type="http://schemas.openxmlformats.org/officeDocument/2006/relationships/customXml" Target="../ink/ink10.xml"/><Relationship Id="rId4" Type="http://schemas.openxmlformats.org/officeDocument/2006/relationships/image" Target="../media/image12.wmf"/><Relationship Id="rId9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34.emf"/><Relationship Id="rId4" Type="http://schemas.openxmlformats.org/officeDocument/2006/relationships/customXml" Target="../ink/ink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37.emf"/><Relationship Id="rId4" Type="http://schemas.openxmlformats.org/officeDocument/2006/relationships/customXml" Target="../ink/ink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customXml" Target="../ink/ink34.x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Rectangle 53"/>
          <p:cNvSpPr>
            <a:spLocks noGrp="1" noChangeArrowheads="1"/>
          </p:cNvSpPr>
          <p:nvPr>
            <p:ph type="ctrTitle"/>
          </p:nvPr>
        </p:nvSpPr>
        <p:spPr>
          <a:xfrm>
            <a:off x="762000" y="4038600"/>
            <a:ext cx="7772400" cy="10033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IDEF 1X</a:t>
            </a:r>
          </a:p>
        </p:txBody>
      </p:sp>
      <p:sp>
        <p:nvSpPr>
          <p:cNvPr id="415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7588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Data Modeling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763000" cy="1676400"/>
          </a:xfrm>
          <a:prstGeom prst="rect">
            <a:avLst/>
          </a:prstGeom>
          <a:solidFill>
            <a:srgbClr val="CCFF99"/>
          </a:solidFill>
          <a:ln w="76200" cmpd="tri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lnSpc>
                <a:spcPct val="120000"/>
              </a:lnSpc>
            </a:pPr>
            <a:r>
              <a:rPr lang="ar-SA" sz="4000" b="1" dirty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 </a:t>
            </a:r>
            <a:r>
              <a:rPr lang="en-US" sz="4000" b="1" dirty="0" smtClean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IE 469 Manufacturing Systems</a:t>
            </a:r>
            <a:endParaRPr lang="ar-SA" sz="4000" b="1" dirty="0">
              <a:solidFill>
                <a:schemeClr val="bg2"/>
              </a:solidFill>
              <a:latin typeface="Simplified Arabic" pitchFamily="2" charset="-78"/>
              <a:cs typeface="Simplified Arabic" pitchFamily="2" charset="-78"/>
            </a:endParaRPr>
          </a:p>
          <a:p>
            <a:pPr algn="ctr" rtl="0" eaLnBrk="0" hangingPunct="0">
              <a:lnSpc>
                <a:spcPct val="120000"/>
              </a:lnSpc>
            </a:pPr>
            <a:r>
              <a:rPr lang="ar-SA" sz="4000" b="1" dirty="0" smtClean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4</a:t>
            </a:r>
            <a:r>
              <a:rPr lang="ar-EG" sz="4000" b="1" dirty="0" smtClean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69</a:t>
            </a:r>
            <a:r>
              <a:rPr lang="ar-SA" sz="4000" b="1" dirty="0" smtClean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 </a:t>
            </a:r>
            <a:r>
              <a:rPr lang="ar-SA" sz="4000" b="1" dirty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صنع </a:t>
            </a:r>
            <a:r>
              <a:rPr lang="ar-SA" sz="4000" b="1" dirty="0" smtClean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نظم </a:t>
            </a:r>
            <a:r>
              <a:rPr lang="ar-SA" sz="4000" b="1" dirty="0">
                <a:solidFill>
                  <a:schemeClr val="bg2"/>
                </a:solidFill>
                <a:latin typeface="Simplified Arabic" pitchFamily="2" charset="-78"/>
                <a:cs typeface="Simplified Arabic" pitchFamily="2" charset="-78"/>
              </a:rPr>
              <a:t>التصنيع</a:t>
            </a:r>
            <a:endParaRPr lang="en-US" sz="4000" b="1" dirty="0">
              <a:solidFill>
                <a:schemeClr val="bg2"/>
              </a:solidFill>
              <a:latin typeface="Simplified Arabic" pitchFamily="2" charset="-78"/>
              <a:cs typeface="Simplified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Modeling Focus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/>
              <a:t>Information collected, stored, and managed by the organization</a:t>
            </a:r>
          </a:p>
          <a:p>
            <a:r>
              <a:rPr lang="en-US"/>
              <a:t>Rules within the organization about that information</a:t>
            </a:r>
          </a:p>
          <a:p>
            <a:r>
              <a:rPr lang="en-US"/>
              <a:t>Logical relationships within the organization reflected in the information</a:t>
            </a:r>
          </a:p>
          <a:p>
            <a:r>
              <a:rPr lang="en-US"/>
              <a:t>Basis for information system design</a:t>
            </a:r>
          </a:p>
          <a:p>
            <a:r>
              <a:rPr lang="en-US"/>
              <a:t>Use for </a:t>
            </a:r>
          </a:p>
          <a:p>
            <a:pPr lvl="1"/>
            <a:r>
              <a:rPr lang="en-US"/>
              <a:t>Problem Identification</a:t>
            </a:r>
          </a:p>
          <a:p>
            <a:pPr lvl="1"/>
            <a:r>
              <a:rPr lang="en-US"/>
              <a:t>Requirements Definition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Modeling Focus</a:t>
            </a:r>
          </a:p>
        </p:txBody>
      </p:sp>
      <p:sp>
        <p:nvSpPr>
          <p:cNvPr id="8909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97375"/>
          </a:xfrm>
        </p:spPr>
        <p:txBody>
          <a:bodyPr/>
          <a:lstStyle/>
          <a:p>
            <a:r>
              <a:rPr lang="en-US" sz="2400"/>
              <a:t>Terminology used in the domain to represent concepts, physical objects, behavior or knowledge that people use to do their job</a:t>
            </a:r>
          </a:p>
          <a:p>
            <a:r>
              <a:rPr lang="en-US" sz="2400"/>
              <a:t>Concepts people use to do their job</a:t>
            </a:r>
          </a:p>
          <a:p>
            <a:r>
              <a:rPr lang="en-US" sz="2400"/>
              <a:t>Perceived relationships within the organization </a:t>
            </a:r>
          </a:p>
          <a:p>
            <a:pPr lvl="1"/>
            <a:r>
              <a:rPr lang="en-US" sz="2000"/>
              <a:t>Physical (Nomic) Constraints</a:t>
            </a:r>
          </a:p>
          <a:p>
            <a:pPr lvl="1"/>
            <a:r>
              <a:rPr lang="en-US" sz="2000"/>
              <a:t>Conventional (Nominative) Constraints</a:t>
            </a:r>
          </a:p>
          <a:p>
            <a:pPr lvl="1"/>
            <a:r>
              <a:rPr lang="en-US" sz="2000"/>
              <a:t>Conditional Constraints</a:t>
            </a:r>
          </a:p>
          <a:p>
            <a:r>
              <a:rPr lang="en-US" sz="2400"/>
              <a:t>Map of language use on the real world</a:t>
            </a:r>
          </a:p>
          <a:p>
            <a:r>
              <a:rPr lang="en-US" sz="2400"/>
              <a:t>The flow of knowledge between situated agents in the 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Modeling Use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806825"/>
          </a:xfrm>
        </p:spPr>
        <p:txBody>
          <a:bodyPr/>
          <a:lstStyle/>
          <a:p>
            <a:r>
              <a:rPr lang="en-US"/>
              <a:t>Information System Audit</a:t>
            </a:r>
          </a:p>
          <a:p>
            <a:pPr lvl="1"/>
            <a:r>
              <a:rPr lang="en-US"/>
              <a:t>systems</a:t>
            </a:r>
          </a:p>
          <a:p>
            <a:pPr lvl="1"/>
            <a:r>
              <a:rPr lang="en-US"/>
              <a:t>machines &amp; software</a:t>
            </a:r>
          </a:p>
          <a:p>
            <a:r>
              <a:rPr lang="en-US"/>
              <a:t>Document Flow Analysis</a:t>
            </a:r>
          </a:p>
          <a:p>
            <a:pPr lvl="1"/>
            <a:r>
              <a:rPr lang="en-US"/>
              <a:t>Which organizations generate</a:t>
            </a:r>
          </a:p>
          <a:p>
            <a:pPr lvl="1"/>
            <a:r>
              <a:rPr lang="en-US"/>
              <a:t>Which organizations use</a:t>
            </a:r>
          </a:p>
          <a:p>
            <a:r>
              <a:rPr lang="en-US"/>
              <a:t>Data Life-Cycle Definition</a:t>
            </a:r>
          </a:p>
          <a:p>
            <a:r>
              <a:rPr lang="en-US"/>
              <a:t>Data Flow Modeling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8"/>
          <p:cNvSpPr>
            <a:spLocks noChangeArrowheads="1"/>
          </p:cNvSpPr>
          <p:nvPr/>
        </p:nvSpPr>
        <p:spPr bwMode="auto">
          <a:xfrm>
            <a:off x="685800" y="1423988"/>
            <a:ext cx="77628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0">
                <a:solidFill>
                  <a:schemeClr val="bg2"/>
                </a:solidFill>
                <a:effectLst/>
                <a:latin typeface="Times New Roman" pitchFamily="18" charset="0"/>
              </a:rPr>
              <a:t>Intended as a method to facilitate the logical design of a relational database, IDEF1X provides:</a:t>
            </a:r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- Data Modeling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772400" cy="3335338"/>
          </a:xfrm>
        </p:spPr>
        <p:txBody>
          <a:bodyPr/>
          <a:lstStyle/>
          <a:p>
            <a:r>
              <a:rPr lang="en-US"/>
              <a:t>a foundation for a data dictionary.</a:t>
            </a:r>
          </a:p>
          <a:p>
            <a:r>
              <a:rPr lang="en-US"/>
              <a:t>a definition of the information and data structure of the enterprise.</a:t>
            </a:r>
          </a:p>
          <a:p>
            <a:r>
              <a:rPr lang="en-US"/>
              <a:t>a model that can be used in actual database implementation.</a:t>
            </a:r>
          </a:p>
          <a:p>
            <a:r>
              <a:rPr lang="en-US"/>
              <a:t>SQL code generated through commercial product support.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As A Standard</a:t>
            </a:r>
          </a:p>
        </p:txBody>
      </p:sp>
      <p:sp>
        <p:nvSpPr>
          <p:cNvPr id="45061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951163"/>
          </a:xfrm>
        </p:spPr>
        <p:txBody>
          <a:bodyPr/>
          <a:lstStyle/>
          <a:p>
            <a:r>
              <a:rPr lang="en-US"/>
              <a:t>Federal Information Processing Standards Publication (FIPS PUB) 184 - Integration Definition for Information Modeling (IDEF1X)</a:t>
            </a:r>
          </a:p>
          <a:p>
            <a:pPr lvl="1"/>
            <a:r>
              <a:rPr lang="en-US" sz="2800"/>
              <a:t>Published December 1993</a:t>
            </a:r>
          </a:p>
          <a:p>
            <a:pPr>
              <a:spcBef>
                <a:spcPct val="50000"/>
              </a:spcBef>
            </a:pPr>
            <a:r>
              <a:rPr lang="en-US"/>
              <a:t>DoD 8020.1-M established IDEF1X as the DoD standard methodology used for data modeling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1360" y="687240"/>
              <a:ext cx="7152120" cy="352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760" y="673560"/>
                <a:ext cx="7172280" cy="354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57200" y="-76200"/>
            <a:ext cx="861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</a:pPr>
            <a:endParaRPr lang="ar-SA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81000" y="1295400"/>
            <a:ext cx="8388350" cy="4899025"/>
            <a:chOff x="141" y="964"/>
            <a:chExt cx="5284" cy="3086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923" y="1872"/>
              <a:ext cx="1502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Any individual</a:t>
              </a:r>
            </a:p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may receive</a:t>
              </a:r>
            </a:p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many purchase</a:t>
              </a:r>
            </a:p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orders.</a:t>
              </a: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3910" y="3099"/>
              <a:ext cx="1252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Any individual</a:t>
              </a:r>
            </a:p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purchase order</a:t>
              </a:r>
            </a:p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is issued to only</a:t>
              </a:r>
            </a:p>
            <a:p>
              <a:pPr algn="l">
                <a:lnSpc>
                  <a:spcPct val="90000"/>
                </a:lnSpc>
              </a:pPr>
              <a:r>
                <a:rPr lang="en-US" sz="2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one vendor.</a:t>
              </a:r>
            </a:p>
          </p:txBody>
        </p: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141" y="964"/>
              <a:ext cx="4993" cy="3086"/>
              <a:chOff x="141" y="964"/>
              <a:chExt cx="4993" cy="3086"/>
            </a:xfrm>
          </p:grpSpPr>
          <p:sp>
            <p:nvSpPr>
              <p:cNvPr id="9218" name="Line 2"/>
              <p:cNvSpPr>
                <a:spLocks noChangeShapeType="1"/>
              </p:cNvSpPr>
              <p:nvPr/>
            </p:nvSpPr>
            <p:spPr bwMode="auto">
              <a:xfrm>
                <a:off x="3241" y="2766"/>
                <a:ext cx="0" cy="42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19" name="Rectangle 3"/>
              <p:cNvSpPr>
                <a:spLocks noChangeArrowheads="1"/>
              </p:cNvSpPr>
              <p:nvPr/>
            </p:nvSpPr>
            <p:spPr bwMode="auto">
              <a:xfrm>
                <a:off x="304" y="964"/>
                <a:ext cx="2356" cy="63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2632" y="964"/>
                <a:ext cx="1244" cy="63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2797" y="1091"/>
                <a:ext cx="906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Information</a:t>
                </a:r>
              </a:p>
              <a:p>
                <a:pPr algn="ctr"/>
                <a:r>
                  <a:rPr lang="en-US" sz="1800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Model</a:t>
                </a:r>
              </a:p>
            </p:txBody>
          </p:sp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729" y="1147"/>
                <a:ext cx="151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The </a:t>
                </a:r>
                <a:r>
                  <a:rPr lang="en-US" sz="2400" i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</a:rPr>
                  <a:t>Real</a:t>
                </a:r>
                <a:r>
                  <a:rPr lang="en-US" sz="2400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 World</a:t>
                </a:r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646" y="1825"/>
                <a:ext cx="832" cy="2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100">
                    <a:solidFill>
                      <a:schemeClr val="hlink"/>
                    </a:solidFill>
                    <a:effectLst/>
                    <a:latin typeface="Arial" pitchFamily="34" charset="0"/>
                  </a:rPr>
                  <a:t>VENDOR</a:t>
                </a:r>
                <a:endParaRPr lang="en-US" sz="2100"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auto">
              <a:xfrm>
                <a:off x="1742" y="3041"/>
                <a:ext cx="778" cy="855"/>
              </a:xfrm>
              <a:custGeom>
                <a:avLst/>
                <a:gdLst/>
                <a:ahLst/>
                <a:cxnLst>
                  <a:cxn ang="0">
                    <a:pos x="0" y="640"/>
                  </a:cxn>
                  <a:cxn ang="0">
                    <a:pos x="0" y="640"/>
                  </a:cxn>
                  <a:cxn ang="0">
                    <a:pos x="0" y="0"/>
                  </a:cxn>
                  <a:cxn ang="0">
                    <a:pos x="777" y="0"/>
                  </a:cxn>
                  <a:cxn ang="0">
                    <a:pos x="777" y="854"/>
                  </a:cxn>
                </a:cxnLst>
                <a:rect l="0" t="0" r="r" b="b"/>
                <a:pathLst>
                  <a:path w="778" h="855">
                    <a:moveTo>
                      <a:pt x="0" y="640"/>
                    </a:moveTo>
                    <a:lnTo>
                      <a:pt x="0" y="640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777" y="85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auto">
              <a:xfrm>
                <a:off x="1742" y="3041"/>
                <a:ext cx="778" cy="855"/>
              </a:xfrm>
              <a:custGeom>
                <a:avLst/>
                <a:gdLst/>
                <a:ahLst/>
                <a:cxnLst>
                  <a:cxn ang="0">
                    <a:pos x="0" y="640"/>
                  </a:cxn>
                  <a:cxn ang="0">
                    <a:pos x="0" y="0"/>
                  </a:cxn>
                  <a:cxn ang="0">
                    <a:pos x="777" y="0"/>
                  </a:cxn>
                  <a:cxn ang="0">
                    <a:pos x="777" y="854"/>
                  </a:cxn>
                </a:cxnLst>
                <a:rect l="0" t="0" r="r" b="b"/>
                <a:pathLst>
                  <a:path w="778" h="855">
                    <a:moveTo>
                      <a:pt x="0" y="640"/>
                    </a:moveTo>
                    <a:lnTo>
                      <a:pt x="0" y="0"/>
                    </a:lnTo>
                    <a:lnTo>
                      <a:pt x="777" y="0"/>
                    </a:lnTo>
                    <a:lnTo>
                      <a:pt x="777" y="85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1742" y="3681"/>
                <a:ext cx="778" cy="3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60"/>
                  </a:cxn>
                  <a:cxn ang="0">
                    <a:pos x="38" y="95"/>
                  </a:cxn>
                  <a:cxn ang="0">
                    <a:pos x="86" y="107"/>
                  </a:cxn>
                  <a:cxn ang="0">
                    <a:pos x="125" y="107"/>
                  </a:cxn>
                  <a:cxn ang="0">
                    <a:pos x="163" y="119"/>
                  </a:cxn>
                  <a:cxn ang="0">
                    <a:pos x="211" y="166"/>
                  </a:cxn>
                  <a:cxn ang="0">
                    <a:pos x="211" y="238"/>
                  </a:cxn>
                  <a:cxn ang="0">
                    <a:pos x="221" y="297"/>
                  </a:cxn>
                  <a:cxn ang="0">
                    <a:pos x="269" y="344"/>
                  </a:cxn>
                  <a:cxn ang="0">
                    <a:pos x="297" y="356"/>
                  </a:cxn>
                  <a:cxn ang="0">
                    <a:pos x="345" y="368"/>
                  </a:cxn>
                  <a:cxn ang="0">
                    <a:pos x="384" y="356"/>
                  </a:cxn>
                  <a:cxn ang="0">
                    <a:pos x="422" y="344"/>
                  </a:cxn>
                  <a:cxn ang="0">
                    <a:pos x="480" y="320"/>
                  </a:cxn>
                  <a:cxn ang="0">
                    <a:pos x="528" y="309"/>
                  </a:cxn>
                  <a:cxn ang="0">
                    <a:pos x="557" y="285"/>
                  </a:cxn>
                  <a:cxn ang="0">
                    <a:pos x="605" y="273"/>
                  </a:cxn>
                  <a:cxn ang="0">
                    <a:pos x="643" y="285"/>
                  </a:cxn>
                  <a:cxn ang="0">
                    <a:pos x="681" y="285"/>
                  </a:cxn>
                  <a:cxn ang="0">
                    <a:pos x="729" y="297"/>
                  </a:cxn>
                  <a:cxn ang="0">
                    <a:pos x="758" y="285"/>
                  </a:cxn>
                  <a:cxn ang="0">
                    <a:pos x="777" y="226"/>
                  </a:cxn>
                </a:cxnLst>
                <a:rect l="0" t="0" r="r" b="b"/>
                <a:pathLst>
                  <a:path w="778" h="369">
                    <a:moveTo>
                      <a:pt x="0" y="0"/>
                    </a:moveTo>
                    <a:lnTo>
                      <a:pt x="0" y="0"/>
                    </a:lnTo>
                    <a:lnTo>
                      <a:pt x="10" y="60"/>
                    </a:lnTo>
                    <a:lnTo>
                      <a:pt x="38" y="95"/>
                    </a:lnTo>
                    <a:lnTo>
                      <a:pt x="86" y="107"/>
                    </a:lnTo>
                    <a:lnTo>
                      <a:pt x="125" y="107"/>
                    </a:lnTo>
                    <a:lnTo>
                      <a:pt x="163" y="119"/>
                    </a:lnTo>
                    <a:lnTo>
                      <a:pt x="211" y="166"/>
                    </a:lnTo>
                    <a:lnTo>
                      <a:pt x="211" y="238"/>
                    </a:lnTo>
                    <a:lnTo>
                      <a:pt x="221" y="297"/>
                    </a:lnTo>
                    <a:lnTo>
                      <a:pt x="269" y="344"/>
                    </a:lnTo>
                    <a:lnTo>
                      <a:pt x="297" y="356"/>
                    </a:lnTo>
                    <a:lnTo>
                      <a:pt x="345" y="368"/>
                    </a:lnTo>
                    <a:lnTo>
                      <a:pt x="384" y="356"/>
                    </a:lnTo>
                    <a:lnTo>
                      <a:pt x="422" y="344"/>
                    </a:lnTo>
                    <a:lnTo>
                      <a:pt x="480" y="320"/>
                    </a:lnTo>
                    <a:lnTo>
                      <a:pt x="528" y="309"/>
                    </a:lnTo>
                    <a:lnTo>
                      <a:pt x="557" y="285"/>
                    </a:lnTo>
                    <a:lnTo>
                      <a:pt x="605" y="273"/>
                    </a:lnTo>
                    <a:lnTo>
                      <a:pt x="643" y="285"/>
                    </a:lnTo>
                    <a:lnTo>
                      <a:pt x="681" y="285"/>
                    </a:lnTo>
                    <a:lnTo>
                      <a:pt x="729" y="297"/>
                    </a:lnTo>
                    <a:lnTo>
                      <a:pt x="758" y="285"/>
                    </a:lnTo>
                    <a:lnTo>
                      <a:pt x="777" y="22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1744" y="3649"/>
                <a:ext cx="778" cy="3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60"/>
                  </a:cxn>
                  <a:cxn ang="0">
                    <a:pos x="38" y="95"/>
                  </a:cxn>
                  <a:cxn ang="0">
                    <a:pos x="86" y="107"/>
                  </a:cxn>
                  <a:cxn ang="0">
                    <a:pos x="125" y="107"/>
                  </a:cxn>
                  <a:cxn ang="0">
                    <a:pos x="163" y="119"/>
                  </a:cxn>
                  <a:cxn ang="0">
                    <a:pos x="211" y="166"/>
                  </a:cxn>
                  <a:cxn ang="0">
                    <a:pos x="211" y="238"/>
                  </a:cxn>
                  <a:cxn ang="0">
                    <a:pos x="221" y="297"/>
                  </a:cxn>
                  <a:cxn ang="0">
                    <a:pos x="269" y="344"/>
                  </a:cxn>
                  <a:cxn ang="0">
                    <a:pos x="297" y="356"/>
                  </a:cxn>
                  <a:cxn ang="0">
                    <a:pos x="345" y="368"/>
                  </a:cxn>
                  <a:cxn ang="0">
                    <a:pos x="384" y="356"/>
                  </a:cxn>
                  <a:cxn ang="0">
                    <a:pos x="422" y="344"/>
                  </a:cxn>
                  <a:cxn ang="0">
                    <a:pos x="480" y="320"/>
                  </a:cxn>
                  <a:cxn ang="0">
                    <a:pos x="528" y="309"/>
                  </a:cxn>
                  <a:cxn ang="0">
                    <a:pos x="557" y="285"/>
                  </a:cxn>
                  <a:cxn ang="0">
                    <a:pos x="605" y="273"/>
                  </a:cxn>
                  <a:cxn ang="0">
                    <a:pos x="643" y="285"/>
                  </a:cxn>
                  <a:cxn ang="0">
                    <a:pos x="681" y="285"/>
                  </a:cxn>
                  <a:cxn ang="0">
                    <a:pos x="729" y="297"/>
                  </a:cxn>
                  <a:cxn ang="0">
                    <a:pos x="758" y="285"/>
                  </a:cxn>
                  <a:cxn ang="0">
                    <a:pos x="777" y="226"/>
                  </a:cxn>
                </a:cxnLst>
                <a:rect l="0" t="0" r="r" b="b"/>
                <a:pathLst>
                  <a:path w="778" h="369">
                    <a:moveTo>
                      <a:pt x="0" y="0"/>
                    </a:moveTo>
                    <a:lnTo>
                      <a:pt x="10" y="60"/>
                    </a:lnTo>
                    <a:lnTo>
                      <a:pt x="38" y="95"/>
                    </a:lnTo>
                    <a:lnTo>
                      <a:pt x="86" y="107"/>
                    </a:lnTo>
                    <a:lnTo>
                      <a:pt x="125" y="107"/>
                    </a:lnTo>
                    <a:lnTo>
                      <a:pt x="163" y="119"/>
                    </a:lnTo>
                    <a:lnTo>
                      <a:pt x="211" y="166"/>
                    </a:lnTo>
                    <a:lnTo>
                      <a:pt x="211" y="238"/>
                    </a:lnTo>
                    <a:lnTo>
                      <a:pt x="221" y="297"/>
                    </a:lnTo>
                    <a:lnTo>
                      <a:pt x="269" y="344"/>
                    </a:lnTo>
                    <a:lnTo>
                      <a:pt x="297" y="356"/>
                    </a:lnTo>
                    <a:lnTo>
                      <a:pt x="345" y="368"/>
                    </a:lnTo>
                    <a:lnTo>
                      <a:pt x="384" y="356"/>
                    </a:lnTo>
                    <a:lnTo>
                      <a:pt x="422" y="344"/>
                    </a:lnTo>
                    <a:lnTo>
                      <a:pt x="480" y="320"/>
                    </a:lnTo>
                    <a:lnTo>
                      <a:pt x="528" y="309"/>
                    </a:lnTo>
                    <a:lnTo>
                      <a:pt x="557" y="285"/>
                    </a:lnTo>
                    <a:lnTo>
                      <a:pt x="605" y="273"/>
                    </a:lnTo>
                    <a:lnTo>
                      <a:pt x="643" y="285"/>
                    </a:lnTo>
                    <a:lnTo>
                      <a:pt x="681" y="285"/>
                    </a:lnTo>
                    <a:lnTo>
                      <a:pt x="729" y="297"/>
                    </a:lnTo>
                    <a:lnTo>
                      <a:pt x="758" y="285"/>
                    </a:lnTo>
                    <a:lnTo>
                      <a:pt x="777" y="226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29" name="Rectangle 13"/>
              <p:cNvSpPr>
                <a:spLocks noChangeArrowheads="1"/>
              </p:cNvSpPr>
              <p:nvPr/>
            </p:nvSpPr>
            <p:spPr bwMode="auto">
              <a:xfrm>
                <a:off x="2771" y="1817"/>
                <a:ext cx="1010" cy="9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30" name="Rectangle 14"/>
              <p:cNvSpPr>
                <a:spLocks noChangeArrowheads="1"/>
              </p:cNvSpPr>
              <p:nvPr/>
            </p:nvSpPr>
            <p:spPr bwMode="auto">
              <a:xfrm>
                <a:off x="2783" y="3000"/>
                <a:ext cx="1000" cy="9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31" name="Rectangle 15"/>
              <p:cNvSpPr>
                <a:spLocks noChangeArrowheads="1"/>
              </p:cNvSpPr>
              <p:nvPr/>
            </p:nvSpPr>
            <p:spPr bwMode="auto">
              <a:xfrm>
                <a:off x="3884" y="964"/>
                <a:ext cx="1250" cy="63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4178" y="1091"/>
                <a:ext cx="754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Business</a:t>
                </a:r>
              </a:p>
              <a:p>
                <a:pPr algn="ctr"/>
                <a:r>
                  <a:rPr lang="en-US" sz="1800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Rules</a:t>
                </a:r>
              </a:p>
            </p:txBody>
          </p:sp>
          <p:graphicFrame>
            <p:nvGraphicFramePr>
              <p:cNvPr id="139264" name="Object 307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1" y="1351"/>
              <a:ext cx="651" cy="1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266" name="Clip" r:id="rId3" imgW="2259000" imgH="4549680" progId="">
                      <p:embed/>
                    </p:oleObj>
                  </mc:Choice>
                  <mc:Fallback>
                    <p:oleObj name="Clip" r:id="rId3" imgW="2259000" imgH="4549680" progId="">
                      <p:embed/>
                      <p:pic>
                        <p:nvPicPr>
                          <p:cNvPr id="0" name="Picture 307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" y="1351"/>
                            <a:ext cx="651" cy="1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2812" y="1987"/>
                <a:ext cx="906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Information</a:t>
                </a:r>
              </a:p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about</a:t>
                </a:r>
              </a:p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Vendors</a:t>
                </a:r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/>
            </p:nvSpPr>
            <p:spPr bwMode="auto">
              <a:xfrm>
                <a:off x="2839" y="3118"/>
                <a:ext cx="906" cy="7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Information</a:t>
                </a:r>
              </a:p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about</a:t>
                </a:r>
              </a:p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Purchase</a:t>
                </a:r>
              </a:p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Orders</a:t>
                </a:r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/>
            </p:nvSpPr>
            <p:spPr bwMode="auto">
              <a:xfrm>
                <a:off x="1761" y="3214"/>
                <a:ext cx="762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Purchase</a:t>
                </a:r>
              </a:p>
              <a:p>
                <a:pPr algn="ctr"/>
                <a:r>
                  <a:rPr lang="en-US" sz="1800" i="1"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Order</a:t>
                </a:r>
              </a:p>
            </p:txBody>
          </p:sp>
          <p:sp>
            <p:nvSpPr>
              <p:cNvPr id="9240" name="Line 24"/>
              <p:cNvSpPr>
                <a:spLocks noChangeShapeType="1"/>
              </p:cNvSpPr>
              <p:nvPr/>
            </p:nvSpPr>
            <p:spPr bwMode="auto">
              <a:xfrm>
                <a:off x="701" y="2235"/>
                <a:ext cx="984" cy="11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/>
            </p:nvSpPr>
            <p:spPr bwMode="auto">
              <a:xfrm rot="2940000">
                <a:off x="705" y="2533"/>
                <a:ext cx="11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hlink"/>
                    </a:solidFill>
                    <a:effectLst/>
                    <a:latin typeface="Arial" pitchFamily="34" charset="0"/>
                  </a:rPr>
                  <a:t>Connection</a:t>
                </a:r>
                <a:endParaRPr lang="en-US" sz="2400"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924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"Real World" Connections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30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</a:t>
            </a:r>
          </a:p>
        </p:txBody>
      </p:sp>
      <p:sp>
        <p:nvSpPr>
          <p:cNvPr id="76805" name="Rectangle 307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38400"/>
          </a:xfrm>
        </p:spPr>
        <p:txBody>
          <a:bodyPr/>
          <a:lstStyle/>
          <a:p>
            <a:r>
              <a:rPr lang="en-US"/>
              <a:t>A generic name of a person, place, or thing that is within the scope of the model and has a unique identifier.</a:t>
            </a:r>
          </a:p>
          <a:p>
            <a:pPr marL="519113" lvl="1" indent="-4763">
              <a:spcBef>
                <a:spcPct val="50000"/>
              </a:spcBef>
              <a:buFont typeface="Monotype Sorts" pitchFamily="2" charset="2"/>
              <a:buNone/>
            </a:pPr>
            <a:r>
              <a:rPr lang="en-US" sz="2800" i="1"/>
              <a:t>	Employee</a:t>
            </a:r>
            <a:r>
              <a:rPr lang="en-US" sz="2800"/>
              <a:t> is an entity and has a unique identifier (employee number).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85240" y="1835640"/>
              <a:ext cx="2243520" cy="17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9400" y="1750320"/>
                <a:ext cx="22870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663440" y="1959120"/>
              <a:ext cx="3062880" cy="9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0840" y="1911600"/>
                <a:ext cx="30816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152000" y="2422080"/>
              <a:ext cx="1464840" cy="148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760" y="2342880"/>
                <a:ext cx="1483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22440" y="579600"/>
              <a:ext cx="792000" cy="557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320" y="568800"/>
                <a:ext cx="809640" cy="58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2652713" y="2087563"/>
            <a:ext cx="5081587" cy="2886075"/>
            <a:chOff x="1671" y="1315"/>
            <a:chExt cx="3201" cy="1818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3068" y="1315"/>
              <a:ext cx="1550" cy="8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2902" y="1400"/>
              <a:ext cx="1552" cy="8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739" y="1472"/>
              <a:ext cx="1551" cy="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574" y="1545"/>
              <a:ext cx="1551" cy="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411" y="1617"/>
              <a:ext cx="1550" cy="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2245" y="1690"/>
              <a:ext cx="1552" cy="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082" y="1762"/>
              <a:ext cx="1551" cy="8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917" y="1644"/>
              <a:ext cx="1552" cy="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934" y="1628"/>
              <a:ext cx="10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effectLst/>
                  <a:latin typeface="Times New Roman" pitchFamily="18" charset="0"/>
                </a:rPr>
                <a:t>Dick Schwartz</a:t>
              </a: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785" y="1907"/>
              <a:ext cx="1550" cy="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802" y="1890"/>
              <a:ext cx="79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effectLst/>
                  <a:latin typeface="Times New Roman" pitchFamily="18" charset="0"/>
                </a:rPr>
                <a:t>John Jones</a:t>
              </a:r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 rot="16200000" flipH="1">
              <a:off x="3188" y="1452"/>
              <a:ext cx="1800" cy="1552"/>
            </a:xfrm>
            <a:prstGeom prst="parallelogram">
              <a:avLst>
                <a:gd name="adj" fmla="val 515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1671" y="2124"/>
              <a:ext cx="1633" cy="10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V="1">
              <a:off x="1671" y="2044"/>
              <a:ext cx="106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H="1">
              <a:off x="4618" y="1324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1689" y="2904"/>
              <a:ext cx="7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effectLst/>
                  <a:latin typeface="Times New Roman" pitchFamily="18" charset="0"/>
                </a:rPr>
                <a:t>Employee</a:t>
              </a: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1671" y="2917"/>
              <a:ext cx="8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2570" y="2921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87438" y="5703888"/>
            <a:ext cx="1027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chemeClr val="bg2"/>
                </a:solidFill>
                <a:effectLst/>
                <a:latin typeface="Arial" pitchFamily="34" charset="0"/>
              </a:rPr>
              <a:t>Entity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117600" y="1131888"/>
            <a:ext cx="3109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chemeClr val="bg2"/>
                </a:solidFill>
                <a:effectLst/>
                <a:latin typeface="Arial" pitchFamily="34" charset="0"/>
              </a:rPr>
              <a:t>Instances of entities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1720850" y="1552575"/>
            <a:ext cx="1177925" cy="15382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3303588" y="1552575"/>
            <a:ext cx="215900" cy="11080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1995488" y="4884738"/>
            <a:ext cx="8128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Set of Things an Entity?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908300"/>
          </a:xfrm>
        </p:spPr>
        <p:txBody>
          <a:bodyPr/>
          <a:lstStyle/>
          <a:p>
            <a:r>
              <a:rPr lang="en-US"/>
              <a:t>Can it be described?</a:t>
            </a:r>
          </a:p>
          <a:p>
            <a:r>
              <a:rPr lang="en-US"/>
              <a:t>Are there several instances?</a:t>
            </a:r>
          </a:p>
          <a:p>
            <a:r>
              <a:rPr lang="en-US"/>
              <a:t>Can one instance be separated or distinguished from another?</a:t>
            </a:r>
          </a:p>
          <a:p>
            <a:r>
              <a:rPr lang="en-US"/>
              <a:t>Does it refer to or describe something?  (If YES, then it may be an attribute of an entity.)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619500"/>
          </a:xfrm>
        </p:spPr>
        <p:txBody>
          <a:bodyPr/>
          <a:lstStyle/>
          <a:p>
            <a:r>
              <a:rPr lang="en-US" sz="2400"/>
              <a:t>A type of characteristic or property associated with a set of real or abstract things (people, objects, events, etc.).</a:t>
            </a:r>
          </a:p>
          <a:p>
            <a:pPr>
              <a:spcBef>
                <a:spcPct val="100000"/>
              </a:spcBef>
              <a:buFont typeface="Monotype Sorts" pitchFamily="2" charset="2"/>
              <a:buNone/>
            </a:pPr>
            <a:r>
              <a:rPr lang="en-US" sz="2400"/>
              <a:t>Attribute Instance</a:t>
            </a:r>
          </a:p>
          <a:p>
            <a:pPr lvl="1"/>
            <a:r>
              <a:rPr lang="en-US" sz="2000"/>
              <a:t>Is a specific characteristic of an entity.</a:t>
            </a:r>
          </a:p>
          <a:p>
            <a:pPr lvl="1"/>
            <a:r>
              <a:rPr lang="en-US" sz="2000"/>
              <a:t>Is defined by both the types of a characteristic and its value.</a:t>
            </a:r>
          </a:p>
          <a:p>
            <a:pPr lvl="1"/>
            <a:r>
              <a:rPr lang="en-US" sz="2000"/>
              <a:t>Has a unique name (noun/noun phrase), and the same meaning must always apply to the same name.</a:t>
            </a:r>
          </a:p>
          <a:p>
            <a:pPr lvl="1"/>
            <a:r>
              <a:rPr lang="en-US" sz="2000"/>
              <a:t>May be inherited by an entity through a specific connection or categorization relationship in which it is a child or category entity.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Components of Information</a:t>
            </a:r>
          </a:p>
        </p:txBody>
      </p: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1463675" y="1905000"/>
            <a:ext cx="6164263" cy="3249613"/>
            <a:chOff x="922" y="1291"/>
            <a:chExt cx="3883" cy="2047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2092" y="1291"/>
              <a:ext cx="1594" cy="37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2092" y="2107"/>
              <a:ext cx="1594" cy="37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211" y="2968"/>
              <a:ext cx="1594" cy="37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922" y="2965"/>
              <a:ext cx="1594" cy="37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415" y="1352"/>
              <a:ext cx="94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/>
                  <a:latin typeface="Times New Roman" pitchFamily="18" charset="0"/>
                </a:rPr>
                <a:t>Information</a:t>
              </a: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667" y="2168"/>
              <a:ext cx="44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/>
                  <a:latin typeface="Times New Roman" pitchFamily="18" charset="0"/>
                </a:rPr>
                <a:t>Data</a:t>
              </a: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1329" y="3026"/>
              <a:ext cx="78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/>
                  <a:latin typeface="Times New Roman" pitchFamily="18" charset="0"/>
                </a:rPr>
                <a:t>Meanings</a:t>
              </a: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3769" y="3029"/>
              <a:ext cx="47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/>
                  <a:latin typeface="Times New Roman" pitchFamily="18" charset="0"/>
                </a:rPr>
                <a:t>Facts</a:t>
              </a:r>
            </a:p>
          </p:txBody>
        </p:sp>
        <p:cxnSp>
          <p:nvCxnSpPr>
            <p:cNvPr id="41998" name="AutoShape 14"/>
            <p:cNvCxnSpPr>
              <a:cxnSpLocks noChangeShapeType="1"/>
              <a:stCxn id="41987" idx="2"/>
              <a:endCxn id="41988" idx="0"/>
            </p:cNvCxnSpPr>
            <p:nvPr/>
          </p:nvCxnSpPr>
          <p:spPr bwMode="auto">
            <a:xfrm>
              <a:off x="2889" y="1661"/>
              <a:ext cx="0" cy="446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</p:cxnSp>
        <p:cxnSp>
          <p:nvCxnSpPr>
            <p:cNvPr id="41999" name="AutoShape 15"/>
            <p:cNvCxnSpPr>
              <a:cxnSpLocks noChangeShapeType="1"/>
              <a:stCxn id="41988" idx="2"/>
              <a:endCxn id="41990" idx="0"/>
            </p:cNvCxnSpPr>
            <p:nvPr/>
          </p:nvCxnSpPr>
          <p:spPr bwMode="auto">
            <a:xfrm flipH="1">
              <a:off x="1719" y="2477"/>
              <a:ext cx="1170" cy="488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</p:cxnSp>
        <p:cxnSp>
          <p:nvCxnSpPr>
            <p:cNvPr id="42000" name="AutoShape 16"/>
            <p:cNvCxnSpPr>
              <a:cxnSpLocks noChangeShapeType="1"/>
              <a:stCxn id="41988" idx="2"/>
              <a:endCxn id="41989" idx="0"/>
            </p:cNvCxnSpPr>
            <p:nvPr/>
          </p:nvCxnSpPr>
          <p:spPr bwMode="auto">
            <a:xfrm>
              <a:off x="2889" y="2477"/>
              <a:ext cx="1119" cy="491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1066800"/>
            <a:ext cx="72723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tabLst>
                <a:tab pos="2222500" algn="l"/>
                <a:tab pos="5651500" algn="l"/>
              </a:tabLst>
            </a:pPr>
            <a:r>
              <a:rPr lang="en-US" sz="2400">
                <a:solidFill>
                  <a:schemeClr val="bg2"/>
                </a:solidFill>
                <a:effectLst/>
                <a:latin typeface="Arial" pitchFamily="34" charset="0"/>
              </a:rPr>
              <a:t>Entity	Instance of an 	Attributes</a:t>
            </a:r>
          </a:p>
          <a:p>
            <a:pPr algn="l">
              <a:tabLst>
                <a:tab pos="2222500" algn="l"/>
                <a:tab pos="5651500" algn="l"/>
              </a:tabLst>
            </a:pPr>
            <a:r>
              <a:rPr lang="en-US" sz="2400">
                <a:solidFill>
                  <a:schemeClr val="bg2"/>
                </a:solidFill>
                <a:effectLst/>
                <a:latin typeface="Arial" pitchFamily="34" charset="0"/>
              </a:rPr>
              <a:t>(employee)	Attribute		</a:t>
            </a:r>
          </a:p>
        </p:txBody>
      </p:sp>
      <p:graphicFrame>
        <p:nvGraphicFramePr>
          <p:cNvPr id="1024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9763" y="4854575"/>
          <a:ext cx="4667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lip" r:id="rId3" imgW="1430280" imgH="3435120" progId="">
                  <p:embed/>
                </p:oleObj>
              </mc:Choice>
              <mc:Fallback>
                <p:oleObj name="Clip" r:id="rId3" imgW="1430280" imgH="343512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4854575"/>
                        <a:ext cx="4667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47763" y="3406775"/>
          <a:ext cx="4222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Clip" r:id="rId5" imgW="1187280" imgH="3816000" progId="">
                  <p:embed/>
                </p:oleObj>
              </mc:Choice>
              <mc:Fallback>
                <p:oleObj name="Clip" r:id="rId5" imgW="1187280" imgH="381600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3406775"/>
                        <a:ext cx="42227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63963" y="2314575"/>
            <a:ext cx="226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756275" y="2670175"/>
            <a:ext cx="0" cy="1214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902200" y="5443538"/>
            <a:ext cx="7254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741738" y="5165725"/>
            <a:ext cx="2266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6121400" y="2667000"/>
            <a:ext cx="0" cy="2393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564063" y="4013200"/>
            <a:ext cx="2530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119938" y="2366963"/>
            <a:ext cx="1146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Employee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No.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5765800" y="4108450"/>
            <a:ext cx="0" cy="1171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221163" y="5721350"/>
            <a:ext cx="28527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805363" y="4287838"/>
            <a:ext cx="1670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594475" y="4446588"/>
            <a:ext cx="0" cy="1117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8" name="Arc 18"/>
          <p:cNvSpPr>
            <a:spLocks/>
          </p:cNvSpPr>
          <p:nvPr/>
        </p:nvSpPr>
        <p:spPr bwMode="auto">
          <a:xfrm>
            <a:off x="6589713" y="5562600"/>
            <a:ext cx="127000" cy="152400"/>
          </a:xfrm>
          <a:custGeom>
            <a:avLst/>
            <a:gdLst>
              <a:gd name="G0" fmla="+- 21600 0 0"/>
              <a:gd name="G1" fmla="+- 245 0 0"/>
              <a:gd name="G2" fmla="+- 21600 0 0"/>
              <a:gd name="T0" fmla="*/ 21274 w 21600"/>
              <a:gd name="T1" fmla="*/ 21843 h 21843"/>
              <a:gd name="T2" fmla="*/ 1 w 21600"/>
              <a:gd name="T3" fmla="*/ 0 h 21843"/>
              <a:gd name="T4" fmla="*/ 21600 w 21600"/>
              <a:gd name="T5" fmla="*/ 245 h 2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43" fill="none" extrusionOk="0">
                <a:moveTo>
                  <a:pt x="21274" y="21842"/>
                </a:moveTo>
                <a:cubicBezTo>
                  <a:pt x="9473" y="21664"/>
                  <a:pt x="0" y="12047"/>
                  <a:pt x="0" y="245"/>
                </a:cubicBezTo>
                <a:cubicBezTo>
                  <a:pt x="-1" y="163"/>
                  <a:pt x="0" y="81"/>
                  <a:pt x="1" y="0"/>
                </a:cubicBezTo>
              </a:path>
              <a:path w="21600" h="21843" stroke="0" extrusionOk="0">
                <a:moveTo>
                  <a:pt x="21274" y="21842"/>
                </a:moveTo>
                <a:cubicBezTo>
                  <a:pt x="9473" y="21664"/>
                  <a:pt x="0" y="12047"/>
                  <a:pt x="0" y="245"/>
                </a:cubicBezTo>
                <a:cubicBezTo>
                  <a:pt x="-1" y="163"/>
                  <a:pt x="0" y="81"/>
                  <a:pt x="1" y="0"/>
                </a:cubicBezTo>
                <a:lnTo>
                  <a:pt x="21600" y="245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659313" y="2881313"/>
            <a:ext cx="1825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6594475" y="2974975"/>
            <a:ext cx="0" cy="1458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7105650" y="3724275"/>
            <a:ext cx="1146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Employee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Name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118350" y="5441950"/>
            <a:ext cx="1146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Employee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Job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989263" y="4975225"/>
            <a:ext cx="191452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No. 3: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NAME: Starbuck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JOB: Pilot</a:t>
            </a:r>
          </a:p>
        </p:txBody>
      </p:sp>
      <p:sp>
        <p:nvSpPr>
          <p:cNvPr id="10264" name="Arc 24"/>
          <p:cNvSpPr>
            <a:spLocks/>
          </p:cNvSpPr>
          <p:nvPr/>
        </p:nvSpPr>
        <p:spPr bwMode="auto">
          <a:xfrm>
            <a:off x="5634038" y="5283200"/>
            <a:ext cx="127000" cy="1555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989263" y="3536950"/>
            <a:ext cx="182562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No. 2: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NAME: Jones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JOB: Supervisor</a:t>
            </a:r>
          </a:p>
        </p:txBody>
      </p:sp>
      <p:sp>
        <p:nvSpPr>
          <p:cNvPr id="10266" name="Arc 26"/>
          <p:cNvSpPr>
            <a:spLocks/>
          </p:cNvSpPr>
          <p:nvPr/>
        </p:nvSpPr>
        <p:spPr bwMode="auto">
          <a:xfrm>
            <a:off x="5775325" y="4024313"/>
            <a:ext cx="88900" cy="98425"/>
          </a:xfrm>
          <a:custGeom>
            <a:avLst/>
            <a:gdLst>
              <a:gd name="G0" fmla="+- 21600 0 0"/>
              <a:gd name="G1" fmla="+- 21597 0 0"/>
              <a:gd name="G2" fmla="+- 21600 0 0"/>
              <a:gd name="T0" fmla="*/ 0 w 21600"/>
              <a:gd name="T1" fmla="*/ 21597 h 21597"/>
              <a:gd name="T2" fmla="*/ 21214 w 21600"/>
              <a:gd name="T3" fmla="*/ 0 h 21597"/>
              <a:gd name="T4" fmla="*/ 21600 w 21600"/>
              <a:gd name="T5" fmla="*/ 21597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7" fill="none" extrusionOk="0">
                <a:moveTo>
                  <a:pt x="0" y="21597"/>
                </a:moveTo>
                <a:cubicBezTo>
                  <a:pt x="0" y="9818"/>
                  <a:pt x="9437" y="210"/>
                  <a:pt x="21214" y="0"/>
                </a:cubicBezTo>
              </a:path>
              <a:path w="21600" h="21597" stroke="0" extrusionOk="0">
                <a:moveTo>
                  <a:pt x="0" y="21597"/>
                </a:moveTo>
                <a:cubicBezTo>
                  <a:pt x="0" y="9818"/>
                  <a:pt x="9437" y="210"/>
                  <a:pt x="21214" y="0"/>
                </a:cubicBezTo>
                <a:lnTo>
                  <a:pt x="21600" y="21597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67" name="Arc 27"/>
          <p:cNvSpPr>
            <a:spLocks/>
          </p:cNvSpPr>
          <p:nvPr/>
        </p:nvSpPr>
        <p:spPr bwMode="auto">
          <a:xfrm rot="10800000">
            <a:off x="5756275" y="3871913"/>
            <a:ext cx="90488" cy="136525"/>
          </a:xfrm>
          <a:custGeom>
            <a:avLst/>
            <a:gdLst>
              <a:gd name="G0" fmla="+- 386 0 0"/>
              <a:gd name="G1" fmla="+- 21600 0 0"/>
              <a:gd name="G2" fmla="+- 21600 0 0"/>
              <a:gd name="T0" fmla="*/ 0 w 21986"/>
              <a:gd name="T1" fmla="*/ 3 h 29803"/>
              <a:gd name="T2" fmla="*/ 20368 w 21986"/>
              <a:gd name="T3" fmla="*/ 29803 h 29803"/>
              <a:gd name="T4" fmla="*/ 386 w 21986"/>
              <a:gd name="T5" fmla="*/ 21600 h 29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86" h="29803" fill="none" extrusionOk="0">
                <a:moveTo>
                  <a:pt x="0" y="3"/>
                </a:moveTo>
                <a:cubicBezTo>
                  <a:pt x="128" y="1"/>
                  <a:pt x="257" y="-1"/>
                  <a:pt x="386" y="0"/>
                </a:cubicBezTo>
                <a:cubicBezTo>
                  <a:pt x="12315" y="0"/>
                  <a:pt x="21986" y="9670"/>
                  <a:pt x="21986" y="21600"/>
                </a:cubicBezTo>
                <a:cubicBezTo>
                  <a:pt x="21986" y="24413"/>
                  <a:pt x="21436" y="27200"/>
                  <a:pt x="20367" y="29802"/>
                </a:cubicBezTo>
              </a:path>
              <a:path w="21986" h="29803" stroke="0" extrusionOk="0">
                <a:moveTo>
                  <a:pt x="0" y="3"/>
                </a:moveTo>
                <a:cubicBezTo>
                  <a:pt x="128" y="1"/>
                  <a:pt x="257" y="-1"/>
                  <a:pt x="386" y="0"/>
                </a:cubicBezTo>
                <a:cubicBezTo>
                  <a:pt x="12315" y="0"/>
                  <a:pt x="21986" y="9670"/>
                  <a:pt x="21986" y="21600"/>
                </a:cubicBezTo>
                <a:cubicBezTo>
                  <a:pt x="21986" y="24413"/>
                  <a:pt x="21436" y="27200"/>
                  <a:pt x="20367" y="29802"/>
                </a:cubicBezTo>
                <a:lnTo>
                  <a:pt x="386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3735388" y="3740150"/>
            <a:ext cx="2282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69" name="Arc 29"/>
          <p:cNvSpPr>
            <a:spLocks/>
          </p:cNvSpPr>
          <p:nvPr/>
        </p:nvSpPr>
        <p:spPr bwMode="auto">
          <a:xfrm>
            <a:off x="5995988" y="3616325"/>
            <a:ext cx="117475" cy="1174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989263" y="2127250"/>
            <a:ext cx="167322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No. 1: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NAME: Smith</a:t>
            </a:r>
          </a:p>
          <a:p>
            <a:pPr algn="l"/>
            <a:r>
              <a:rPr lang="en-US" sz="1800">
                <a:solidFill>
                  <a:srgbClr val="00007F"/>
                </a:solidFill>
                <a:effectLst/>
                <a:latin typeface="Times New Roman" pitchFamily="18" charset="0"/>
              </a:rPr>
              <a:t>JOB: Operator</a:t>
            </a:r>
          </a:p>
        </p:txBody>
      </p:sp>
      <p:sp>
        <p:nvSpPr>
          <p:cNvPr id="10271" name="Arc 31"/>
          <p:cNvSpPr>
            <a:spLocks/>
          </p:cNvSpPr>
          <p:nvPr/>
        </p:nvSpPr>
        <p:spPr bwMode="auto">
          <a:xfrm>
            <a:off x="6437313" y="4268788"/>
            <a:ext cx="152400" cy="168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770"/>
              <a:gd name="T2" fmla="*/ 20375 w 21600"/>
              <a:gd name="T3" fmla="*/ 28770 h 28770"/>
              <a:gd name="T4" fmla="*/ 0 w 21600"/>
              <a:gd name="T5" fmla="*/ 21600 h 28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77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042"/>
                  <a:pt x="21185" y="26466"/>
                  <a:pt x="20375" y="28770"/>
                </a:cubicBezTo>
              </a:path>
              <a:path w="21600" h="2877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042"/>
                  <a:pt x="21185" y="26466"/>
                  <a:pt x="20375" y="2877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2" name="Arc 32"/>
          <p:cNvSpPr>
            <a:spLocks/>
          </p:cNvSpPr>
          <p:nvPr/>
        </p:nvSpPr>
        <p:spPr bwMode="auto">
          <a:xfrm>
            <a:off x="5599113" y="2590800"/>
            <a:ext cx="152400" cy="873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25"/>
              <a:gd name="T1" fmla="*/ 0 h 21600"/>
              <a:gd name="T2" fmla="*/ 21525 w 21525"/>
              <a:gd name="T3" fmla="*/ 19807 h 21600"/>
              <a:gd name="T4" fmla="*/ 0 w 215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5" h="21600" fill="none" extrusionOk="0">
                <a:moveTo>
                  <a:pt x="-1" y="0"/>
                </a:moveTo>
                <a:cubicBezTo>
                  <a:pt x="11234" y="0"/>
                  <a:pt x="20592" y="8611"/>
                  <a:pt x="21525" y="19806"/>
                </a:cubicBezTo>
              </a:path>
              <a:path w="21525" h="21600" stroke="0" extrusionOk="0">
                <a:moveTo>
                  <a:pt x="-1" y="0"/>
                </a:moveTo>
                <a:cubicBezTo>
                  <a:pt x="11234" y="0"/>
                  <a:pt x="20592" y="8611"/>
                  <a:pt x="21525" y="19806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4652963" y="2568575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4" name="Arc 34"/>
          <p:cNvSpPr>
            <a:spLocks/>
          </p:cNvSpPr>
          <p:nvPr/>
        </p:nvSpPr>
        <p:spPr bwMode="auto">
          <a:xfrm>
            <a:off x="6491288" y="2890838"/>
            <a:ext cx="98425" cy="88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5" name="Arc 35"/>
          <p:cNvSpPr>
            <a:spLocks/>
          </p:cNvSpPr>
          <p:nvPr/>
        </p:nvSpPr>
        <p:spPr bwMode="auto">
          <a:xfrm>
            <a:off x="6127750" y="2595563"/>
            <a:ext cx="79375" cy="69850"/>
          </a:xfrm>
          <a:custGeom>
            <a:avLst/>
            <a:gdLst>
              <a:gd name="G0" fmla="+- 21600 0 0"/>
              <a:gd name="G1" fmla="+- 21596 0 0"/>
              <a:gd name="G2" fmla="+- 21600 0 0"/>
              <a:gd name="T0" fmla="*/ 0 w 21600"/>
              <a:gd name="T1" fmla="*/ 21596 h 21596"/>
              <a:gd name="T2" fmla="*/ 21168 w 21600"/>
              <a:gd name="T3" fmla="*/ 0 h 21596"/>
              <a:gd name="T4" fmla="*/ 21600 w 21600"/>
              <a:gd name="T5" fmla="*/ 21596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0" y="21596"/>
                </a:moveTo>
                <a:cubicBezTo>
                  <a:pt x="0" y="9835"/>
                  <a:pt x="9409" y="235"/>
                  <a:pt x="21168" y="0"/>
                </a:cubicBezTo>
              </a:path>
              <a:path w="21600" h="21596" stroke="0" extrusionOk="0">
                <a:moveTo>
                  <a:pt x="0" y="21596"/>
                </a:moveTo>
                <a:cubicBezTo>
                  <a:pt x="0" y="9835"/>
                  <a:pt x="9409" y="235"/>
                  <a:pt x="21168" y="0"/>
                </a:cubicBezTo>
                <a:lnTo>
                  <a:pt x="21600" y="21596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6" name="Arc 36"/>
          <p:cNvSpPr>
            <a:spLocks/>
          </p:cNvSpPr>
          <p:nvPr/>
        </p:nvSpPr>
        <p:spPr bwMode="auto">
          <a:xfrm rot="10800000">
            <a:off x="6119813" y="2519363"/>
            <a:ext cx="79375" cy="69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7" name="Arc 37"/>
          <p:cNvSpPr>
            <a:spLocks/>
          </p:cNvSpPr>
          <p:nvPr/>
        </p:nvSpPr>
        <p:spPr bwMode="auto">
          <a:xfrm>
            <a:off x="6034088" y="2319338"/>
            <a:ext cx="79375" cy="69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V="1">
            <a:off x="6119813" y="2362200"/>
            <a:ext cx="0" cy="16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79" name="Arc 39"/>
          <p:cNvSpPr>
            <a:spLocks/>
          </p:cNvSpPr>
          <p:nvPr/>
        </p:nvSpPr>
        <p:spPr bwMode="auto">
          <a:xfrm>
            <a:off x="5980113" y="5054600"/>
            <a:ext cx="134937" cy="127000"/>
          </a:xfrm>
          <a:custGeom>
            <a:avLst/>
            <a:gdLst>
              <a:gd name="G0" fmla="+- 3458 0 0"/>
              <a:gd name="G1" fmla="+- 0 0 0"/>
              <a:gd name="G2" fmla="+- 21600 0 0"/>
              <a:gd name="T0" fmla="*/ 25058 w 25058"/>
              <a:gd name="T1" fmla="*/ 0 h 21600"/>
              <a:gd name="T2" fmla="*/ 0 w 25058"/>
              <a:gd name="T3" fmla="*/ 21321 h 21600"/>
              <a:gd name="T4" fmla="*/ 3458 w 2505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58" h="21600" fill="none" extrusionOk="0">
                <a:moveTo>
                  <a:pt x="25058" y="0"/>
                </a:moveTo>
                <a:cubicBezTo>
                  <a:pt x="25058" y="11929"/>
                  <a:pt x="15387" y="21600"/>
                  <a:pt x="3458" y="21600"/>
                </a:cubicBezTo>
                <a:cubicBezTo>
                  <a:pt x="2299" y="21600"/>
                  <a:pt x="1143" y="21506"/>
                  <a:pt x="-1" y="21321"/>
                </a:cubicBezTo>
              </a:path>
              <a:path w="25058" h="21600" stroke="0" extrusionOk="0">
                <a:moveTo>
                  <a:pt x="25058" y="0"/>
                </a:moveTo>
                <a:cubicBezTo>
                  <a:pt x="25058" y="11929"/>
                  <a:pt x="15387" y="21600"/>
                  <a:pt x="3458" y="21600"/>
                </a:cubicBezTo>
                <a:cubicBezTo>
                  <a:pt x="2299" y="21600"/>
                  <a:pt x="1143" y="21506"/>
                  <a:pt x="-1" y="21321"/>
                </a:cubicBezTo>
                <a:lnTo>
                  <a:pt x="3458" y="0"/>
                </a:lnTo>
                <a:close/>
              </a:path>
            </a:pathLst>
          </a:custGeom>
          <a:noFill/>
          <a:ln w="2857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6176963" y="2590800"/>
            <a:ext cx="91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Attributes: An Example</a:t>
            </a:r>
          </a:p>
        </p:txBody>
      </p:sp>
      <p:graphicFrame>
        <p:nvGraphicFramePr>
          <p:cNvPr id="10285" name="Object 4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2057400"/>
          <a:ext cx="38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Clip" r:id="rId7" imgW="1187280" imgH="3816000" progId="">
                  <p:embed/>
                </p:oleObj>
              </mc:Choice>
              <mc:Fallback>
                <p:oleObj name="Clip" r:id="rId7" imgW="1187280" imgH="3816000" progId="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381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27000" y="1272960"/>
              <a:ext cx="853560" cy="3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3320" y="1172520"/>
                <a:ext cx="879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587640" y="1251720"/>
              <a:ext cx="1521720" cy="9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1360" y="1141920"/>
                <a:ext cx="1572480" cy="31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6" name="Group 44"/>
          <p:cNvGrpSpPr>
            <a:grpSpLocks/>
          </p:cNvGrpSpPr>
          <p:nvPr/>
        </p:nvGrpSpPr>
        <p:grpSpPr bwMode="auto">
          <a:xfrm>
            <a:off x="2587625" y="2606675"/>
            <a:ext cx="4395788" cy="3159125"/>
            <a:chOff x="1630" y="1642"/>
            <a:chExt cx="2769" cy="199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2837" y="1642"/>
              <a:ext cx="1342" cy="9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696" y="1736"/>
              <a:ext cx="1340" cy="9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553" y="1816"/>
              <a:ext cx="1341" cy="9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410" y="1895"/>
              <a:ext cx="1343" cy="9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269" y="1974"/>
              <a:ext cx="1342" cy="9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27" y="2053"/>
              <a:ext cx="1340" cy="9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985" y="2133"/>
              <a:ext cx="1341" cy="9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4179" y="1653"/>
              <a:ext cx="2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1870" y="1955"/>
              <a:ext cx="1341" cy="9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864" y="1977"/>
              <a:ext cx="126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effectLst/>
                  <a:latin typeface="Times New Roman" pitchFamily="18" charset="0"/>
                </a:rPr>
                <a:t>16482     F   Brn     25</a:t>
              </a:r>
              <a:endParaRPr lang="en-US" sz="1600">
                <a:solidFill>
                  <a:srgbClr val="232323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879" y="2189"/>
              <a:ext cx="13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2336" y="195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2549" y="195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2905" y="195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1728" y="2251"/>
              <a:ext cx="1340" cy="9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1757" y="2274"/>
              <a:ext cx="125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effectLst/>
                  <a:latin typeface="Times New Roman" pitchFamily="18" charset="0"/>
                </a:rPr>
                <a:t>13258   M   Red     18</a:t>
              </a:r>
              <a:endParaRPr lang="en-US" sz="1600">
                <a:solidFill>
                  <a:srgbClr val="232323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1735" y="2485"/>
              <a:ext cx="1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2193" y="2251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2406" y="2251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2762" y="2251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1630" y="2529"/>
              <a:ext cx="1412" cy="11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1630" y="2443"/>
              <a:ext cx="9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1636" y="3386"/>
              <a:ext cx="7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>
                  <a:effectLst/>
                  <a:latin typeface="Times New Roman" pitchFamily="18" charset="0"/>
                </a:rPr>
                <a:t>Employee</a:t>
              </a:r>
              <a:endParaRPr lang="en-US" sz="1800">
                <a:solidFill>
                  <a:srgbClr val="232323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1630" y="3397"/>
              <a:ext cx="7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2406" y="3401"/>
              <a:ext cx="0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1636" y="2559"/>
              <a:ext cx="11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effectLst/>
                  <a:latin typeface="Times New Roman" pitchFamily="18" charset="0"/>
                </a:rPr>
                <a:t>Employee Number</a:t>
              </a:r>
              <a:endParaRPr lang="en-US" sz="1600">
                <a:solidFill>
                  <a:srgbClr val="232323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1778" y="2717"/>
              <a:ext cx="716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effectLst/>
                  <a:latin typeface="Times New Roman" pitchFamily="18" charset="0"/>
                </a:rPr>
                <a:t>Gender</a:t>
              </a:r>
            </a:p>
            <a:p>
              <a:pPr algn="l"/>
              <a:r>
                <a:rPr lang="en-US" sz="1600">
                  <a:effectLst/>
                  <a:latin typeface="Times New Roman" pitchFamily="18" charset="0"/>
                </a:rPr>
                <a:t>Hair Color</a:t>
              </a:r>
            </a:p>
            <a:p>
              <a:pPr algn="l"/>
              <a:r>
                <a:rPr lang="en-US" sz="1600">
                  <a:effectLst/>
                  <a:latin typeface="Times New Roman" pitchFamily="18" charset="0"/>
                </a:rPr>
                <a:t>Age</a:t>
              </a:r>
            </a:p>
          </p:txBody>
        </p:sp>
        <p:sp>
          <p:nvSpPr>
            <p:cNvPr id="13342" name="AutoShape 30"/>
            <p:cNvSpPr>
              <a:spLocks noChangeArrowheads="1"/>
            </p:cNvSpPr>
            <p:nvPr/>
          </p:nvSpPr>
          <p:spPr bwMode="auto">
            <a:xfrm rot="16200000" flipH="1">
              <a:off x="2733" y="1974"/>
              <a:ext cx="1974" cy="1340"/>
            </a:xfrm>
            <a:prstGeom prst="parallelogram">
              <a:avLst>
                <a:gd name="adj" fmla="val 6546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525463" y="2435225"/>
            <a:ext cx="2187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Arial" pitchFamily="34" charset="0"/>
              </a:rPr>
              <a:t>Employee Number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1620838" y="2900363"/>
            <a:ext cx="1420812" cy="352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209925" y="1468438"/>
            <a:ext cx="981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Arial" pitchFamily="34" charset="0"/>
              </a:rPr>
              <a:t>Gender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4900613" y="1089025"/>
            <a:ext cx="1285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Arial" pitchFamily="34" charset="0"/>
              </a:rPr>
              <a:t>Hair Color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7205663" y="5102225"/>
            <a:ext cx="612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Arial" pitchFamily="34" charset="0"/>
              </a:rPr>
              <a:t>Age</a:t>
            </a:r>
          </a:p>
          <a:p>
            <a:pPr algn="l" eaLnBrk="1"/>
            <a:endParaRPr lang="en-US" sz="1800"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3530600" y="1947863"/>
            <a:ext cx="125413" cy="1685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 flipV="1">
            <a:off x="4956175" y="3365500"/>
            <a:ext cx="2303463" cy="174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4735513" y="3783013"/>
            <a:ext cx="2516187" cy="1317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4268788" y="1624013"/>
            <a:ext cx="1179512" cy="200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4418013" y="1646238"/>
            <a:ext cx="1030287" cy="1522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3519488" y="1930400"/>
            <a:ext cx="347662" cy="1217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1585913" y="2905125"/>
            <a:ext cx="1244600" cy="771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91" name="Group 31"/>
          <p:cNvGrpSpPr>
            <a:grpSpLocks/>
          </p:cNvGrpSpPr>
          <p:nvPr/>
        </p:nvGrpSpPr>
        <p:grpSpPr bwMode="auto">
          <a:xfrm>
            <a:off x="1738313" y="1025525"/>
            <a:ext cx="5957887" cy="5070475"/>
            <a:chOff x="851" y="764"/>
            <a:chExt cx="3753" cy="3194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127" y="1055"/>
              <a:ext cx="6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P.O./2</a:t>
              </a:r>
            </a:p>
          </p:txBody>
        </p:sp>
        <p:grpSp>
          <p:nvGrpSpPr>
            <p:cNvPr id="15390" name="Group 30"/>
            <p:cNvGrpSpPr>
              <a:grpSpLocks/>
            </p:cNvGrpSpPr>
            <p:nvPr/>
          </p:nvGrpSpPr>
          <p:grpSpPr bwMode="auto">
            <a:xfrm>
              <a:off x="1488" y="1864"/>
              <a:ext cx="756" cy="932"/>
              <a:chOff x="1488" y="1864"/>
              <a:chExt cx="756" cy="932"/>
            </a:xfrm>
          </p:grpSpPr>
          <p:sp>
            <p:nvSpPr>
              <p:cNvPr id="15362" name="Line 2"/>
              <p:cNvSpPr>
                <a:spLocks noChangeShapeType="1"/>
              </p:cNvSpPr>
              <p:nvPr/>
            </p:nvSpPr>
            <p:spPr bwMode="auto">
              <a:xfrm>
                <a:off x="1488" y="1864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0" name="Line 10"/>
              <p:cNvSpPr>
                <a:spLocks noChangeShapeType="1"/>
              </p:cNvSpPr>
              <p:nvPr/>
            </p:nvSpPr>
            <p:spPr bwMode="auto">
              <a:xfrm>
                <a:off x="1492" y="2280"/>
                <a:ext cx="71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2208" y="2284"/>
                <a:ext cx="0" cy="45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2168" y="2732"/>
                <a:ext cx="76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1919" y="2819"/>
              <a:ext cx="13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Account Item/3</a:t>
              </a:r>
            </a:p>
          </p:txBody>
        </p:sp>
        <p:grpSp>
          <p:nvGrpSpPr>
            <p:cNvPr id="15389" name="Group 29"/>
            <p:cNvGrpSpPr>
              <a:grpSpLocks/>
            </p:cNvGrpSpPr>
            <p:nvPr/>
          </p:nvGrpSpPr>
          <p:grpSpPr bwMode="auto">
            <a:xfrm>
              <a:off x="3016" y="1852"/>
              <a:ext cx="684" cy="936"/>
              <a:chOff x="3016" y="1852"/>
              <a:chExt cx="684" cy="936"/>
            </a:xfrm>
          </p:grpSpPr>
          <p:sp>
            <p:nvSpPr>
              <p:cNvPr id="15363" name="Line 3"/>
              <p:cNvSpPr>
                <a:spLocks noChangeShapeType="1"/>
              </p:cNvSpPr>
              <p:nvPr/>
            </p:nvSpPr>
            <p:spPr bwMode="auto">
              <a:xfrm>
                <a:off x="3696" y="1852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 flipH="1">
                <a:off x="3056" y="2268"/>
                <a:ext cx="64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4" name="Line 14"/>
              <p:cNvSpPr>
                <a:spLocks noChangeShapeType="1"/>
              </p:cNvSpPr>
              <p:nvPr/>
            </p:nvSpPr>
            <p:spPr bwMode="auto">
              <a:xfrm>
                <a:off x="3060" y="2272"/>
                <a:ext cx="0" cy="4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7" name="Oval 17"/>
              <p:cNvSpPr>
                <a:spLocks noChangeArrowheads="1"/>
              </p:cNvSpPr>
              <p:nvPr/>
            </p:nvSpPr>
            <p:spPr bwMode="auto">
              <a:xfrm>
                <a:off x="3016" y="2724"/>
                <a:ext cx="76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5387" name="Group 27"/>
            <p:cNvGrpSpPr>
              <a:grpSpLocks/>
            </p:cNvGrpSpPr>
            <p:nvPr/>
          </p:nvGrpSpPr>
          <p:grpSpPr bwMode="auto">
            <a:xfrm>
              <a:off x="851" y="1324"/>
              <a:ext cx="1305" cy="652"/>
              <a:chOff x="851" y="1324"/>
              <a:chExt cx="1305" cy="652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856" y="1324"/>
                <a:ext cx="1300" cy="65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68" name="Line 8"/>
              <p:cNvSpPr>
                <a:spLocks noChangeShapeType="1"/>
              </p:cNvSpPr>
              <p:nvPr/>
            </p:nvSpPr>
            <p:spPr bwMode="auto">
              <a:xfrm>
                <a:off x="868" y="1500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8" name="Rectangle 18"/>
              <p:cNvSpPr>
                <a:spLocks noChangeArrowheads="1"/>
              </p:cNvSpPr>
              <p:nvPr/>
            </p:nvSpPr>
            <p:spPr bwMode="auto">
              <a:xfrm>
                <a:off x="851" y="1482"/>
                <a:ext cx="770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po_total</a:t>
                </a:r>
              </a:p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po_number</a:t>
                </a:r>
              </a:p>
            </p:txBody>
          </p:sp>
        </p:grp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3285" y="764"/>
              <a:ext cx="130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Vendor/1</a:t>
              </a:r>
            </a:p>
          </p:txBody>
        </p:sp>
        <p:grpSp>
          <p:nvGrpSpPr>
            <p:cNvPr id="15386" name="Group 26"/>
            <p:cNvGrpSpPr>
              <a:grpSpLocks/>
            </p:cNvGrpSpPr>
            <p:nvPr/>
          </p:nvGrpSpPr>
          <p:grpSpPr bwMode="auto">
            <a:xfrm>
              <a:off x="3292" y="1048"/>
              <a:ext cx="1312" cy="936"/>
              <a:chOff x="3292" y="1048"/>
              <a:chExt cx="1312" cy="936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3292" y="1048"/>
                <a:ext cx="1312" cy="9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>
                <a:off x="3296" y="1213"/>
                <a:ext cx="12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81" name="Rectangle 21"/>
              <p:cNvSpPr>
                <a:spLocks noChangeArrowheads="1"/>
              </p:cNvSpPr>
              <p:nvPr/>
            </p:nvSpPr>
            <p:spPr bwMode="auto">
              <a:xfrm>
                <a:off x="3347" y="1238"/>
                <a:ext cx="1042" cy="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vendor_name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vendor_number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contact_number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address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phone_number</a:t>
                </a:r>
              </a:p>
            </p:txBody>
          </p:sp>
        </p:grp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2255" y="2504"/>
              <a:ext cx="1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grpSp>
          <p:nvGrpSpPr>
            <p:cNvPr id="15388" name="Group 28"/>
            <p:cNvGrpSpPr>
              <a:grpSpLocks/>
            </p:cNvGrpSpPr>
            <p:nvPr/>
          </p:nvGrpSpPr>
          <p:grpSpPr bwMode="auto">
            <a:xfrm>
              <a:off x="1864" y="3088"/>
              <a:ext cx="1492" cy="870"/>
              <a:chOff x="1864" y="3088"/>
              <a:chExt cx="1492" cy="870"/>
            </a:xfrm>
          </p:grpSpPr>
          <p:sp>
            <p:nvSpPr>
              <p:cNvPr id="15366" name="AutoShape 6"/>
              <p:cNvSpPr>
                <a:spLocks noChangeArrowheads="1"/>
              </p:cNvSpPr>
              <p:nvPr/>
            </p:nvSpPr>
            <p:spPr bwMode="auto">
              <a:xfrm>
                <a:off x="1864" y="3088"/>
                <a:ext cx="1492" cy="856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>
                <a:off x="1876" y="3252"/>
                <a:ext cx="148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382" name="Rectangle 22"/>
              <p:cNvSpPr>
                <a:spLocks noChangeArrowheads="1"/>
              </p:cNvSpPr>
              <p:nvPr/>
            </p:nvSpPr>
            <p:spPr bwMode="auto">
              <a:xfrm>
                <a:off x="1907" y="3210"/>
                <a:ext cx="1050" cy="7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status</a:t>
                </a:r>
              </a:p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due_date</a:t>
                </a:r>
              </a:p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invoice_date</a:t>
                </a:r>
              </a:p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invoice_number</a:t>
                </a:r>
              </a:p>
            </p:txBody>
          </p:sp>
          <p:sp>
            <p:nvSpPr>
              <p:cNvPr id="15384" name="Rectangle 24"/>
              <p:cNvSpPr>
                <a:spLocks noChangeArrowheads="1"/>
              </p:cNvSpPr>
              <p:nvPr/>
            </p:nvSpPr>
            <p:spPr bwMode="auto">
              <a:xfrm>
                <a:off x="2267" y="3215"/>
                <a:ext cx="114" cy="5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endParaRPr lang="en-US" sz="2400" b="0">
                  <a:effectLst/>
                  <a:latin typeface="Times New Roman" pitchFamily="18" charset="0"/>
                </a:endParaRPr>
              </a:p>
              <a:p>
                <a:pPr algn="l" eaLnBrk="1" hangingPunct="1"/>
                <a:endParaRPr lang="en-US" sz="2400" b="0"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538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Entities and Attributes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0600" y="998640"/>
              <a:ext cx="7871400" cy="342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080" y="983880"/>
                <a:ext cx="7897680" cy="345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3375025"/>
          </a:xfrm>
        </p:spPr>
        <p:txBody>
          <a:bodyPr/>
          <a:lstStyle/>
          <a:p>
            <a:pPr marL="2278063" indent="-2278063">
              <a:spcBef>
                <a:spcPct val="50000"/>
              </a:spcBef>
              <a:buFont typeface="Monotype Sorts" pitchFamily="2" charset="2"/>
              <a:buNone/>
              <a:tabLst>
                <a:tab pos="2282825" algn="l"/>
              </a:tabLst>
            </a:pPr>
            <a:r>
              <a:rPr lang="en-US" sz="2400">
                <a:solidFill>
                  <a:srgbClr val="00007F"/>
                </a:solidFill>
              </a:rPr>
              <a:t>Primary Key</a:t>
            </a:r>
            <a:r>
              <a:rPr lang="en-US" sz="2400"/>
              <a:t>	Attribute whose value </a:t>
            </a:r>
            <a:r>
              <a:rPr lang="en-US" sz="2400" i="1"/>
              <a:t>uniquely </a:t>
            </a:r>
            <a:r>
              <a:rPr lang="en-US" sz="2400"/>
              <a:t>identifies every instance of the entity. </a:t>
            </a:r>
          </a:p>
          <a:p>
            <a:pPr marL="2278063" indent="-2278063">
              <a:spcBef>
                <a:spcPct val="50000"/>
              </a:spcBef>
              <a:buFont typeface="Monotype Sorts" pitchFamily="2" charset="2"/>
              <a:buNone/>
              <a:tabLst>
                <a:tab pos="2282825" algn="l"/>
              </a:tabLst>
            </a:pPr>
            <a:r>
              <a:rPr lang="en-US" sz="2400">
                <a:solidFill>
                  <a:srgbClr val="00007F"/>
                </a:solidFill>
              </a:rPr>
              <a:t>Alternate Key</a:t>
            </a:r>
            <a:r>
              <a:rPr lang="en-US" sz="2400"/>
              <a:t>	Attribute whose value uniquely identifies the entity, but is </a:t>
            </a:r>
            <a:r>
              <a:rPr lang="en-US" sz="2400" i="1"/>
              <a:t>not</a:t>
            </a:r>
            <a:r>
              <a:rPr lang="en-US" sz="2400"/>
              <a:t> the primary key.  There can be more than one.</a:t>
            </a:r>
          </a:p>
          <a:p>
            <a:pPr marL="2278063" indent="-2278063">
              <a:spcBef>
                <a:spcPct val="50000"/>
              </a:spcBef>
              <a:buFont typeface="Monotype Sorts" pitchFamily="2" charset="2"/>
              <a:buNone/>
              <a:tabLst>
                <a:tab pos="2282825" algn="l"/>
              </a:tabLst>
            </a:pPr>
            <a:r>
              <a:rPr lang="en-US" sz="2400">
                <a:solidFill>
                  <a:srgbClr val="00007F"/>
                </a:solidFill>
              </a:rPr>
              <a:t>Foreign Key</a:t>
            </a:r>
            <a:r>
              <a:rPr lang="en-US" sz="2400"/>
              <a:t>	Attribute that appears in a dependent entity, having migrated from the primary key of its parent entity.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67600" y="1540440"/>
              <a:ext cx="1557000" cy="13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040" y="1493280"/>
                <a:ext cx="15973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12600" y="2502720"/>
              <a:ext cx="1526040" cy="59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880" y="2391480"/>
                <a:ext cx="1572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4000" y="3719160"/>
              <a:ext cx="1545840" cy="199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440" y="3615480"/>
                <a:ext cx="1581120" cy="41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1028"/>
          <p:cNvGrpSpPr>
            <a:grpSpLocks/>
          </p:cNvGrpSpPr>
          <p:nvPr/>
        </p:nvGrpSpPr>
        <p:grpSpPr bwMode="auto">
          <a:xfrm>
            <a:off x="1416050" y="3168650"/>
            <a:ext cx="3397250" cy="2635250"/>
            <a:chOff x="892" y="1996"/>
            <a:chExt cx="2140" cy="1660"/>
          </a:xfrm>
        </p:grpSpPr>
        <p:sp>
          <p:nvSpPr>
            <p:cNvPr id="19458" name="Rectangle 1026"/>
            <p:cNvSpPr>
              <a:spLocks noChangeArrowheads="1"/>
            </p:cNvSpPr>
            <p:nvPr/>
          </p:nvSpPr>
          <p:spPr bwMode="auto">
            <a:xfrm>
              <a:off x="892" y="1996"/>
              <a:ext cx="2140" cy="166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59" name="Line 1027"/>
            <p:cNvSpPr>
              <a:spLocks noChangeShapeType="1"/>
            </p:cNvSpPr>
            <p:nvPr/>
          </p:nvSpPr>
          <p:spPr bwMode="auto">
            <a:xfrm>
              <a:off x="892" y="2819"/>
              <a:ext cx="21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9462" name="Rectangle 1030"/>
          <p:cNvSpPr>
            <a:spLocks noChangeArrowheads="1"/>
          </p:cNvSpPr>
          <p:nvPr/>
        </p:nvSpPr>
        <p:spPr bwMode="auto">
          <a:xfrm>
            <a:off x="1309688" y="1660525"/>
            <a:ext cx="67913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b="0" i="1">
                <a:solidFill>
                  <a:schemeClr val="bg2"/>
                </a:solidFill>
                <a:effectLst/>
                <a:latin typeface="Times New Roman" pitchFamily="18" charset="0"/>
              </a:rPr>
              <a:t>Attribute and Primary Key Syntax</a:t>
            </a:r>
          </a:p>
        </p:txBody>
      </p:sp>
      <p:sp>
        <p:nvSpPr>
          <p:cNvPr id="19463" name="Rectangle 1031"/>
          <p:cNvSpPr>
            <a:spLocks noChangeArrowheads="1"/>
          </p:cNvSpPr>
          <p:nvPr/>
        </p:nvSpPr>
        <p:spPr bwMode="auto">
          <a:xfrm>
            <a:off x="1331913" y="2627313"/>
            <a:ext cx="3838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chemeClr val="bg2"/>
                </a:solidFill>
                <a:effectLst/>
                <a:latin typeface="Times New Roman" pitchFamily="18" charset="0"/>
              </a:rPr>
              <a:t>Entity-name/Entity-number</a:t>
            </a:r>
          </a:p>
        </p:txBody>
      </p:sp>
      <p:sp>
        <p:nvSpPr>
          <p:cNvPr id="19464" name="Rectangle 1032"/>
          <p:cNvSpPr>
            <a:spLocks noChangeArrowheads="1"/>
          </p:cNvSpPr>
          <p:nvPr/>
        </p:nvSpPr>
        <p:spPr bwMode="auto">
          <a:xfrm>
            <a:off x="5008563" y="3365500"/>
            <a:ext cx="3603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600">
                <a:solidFill>
                  <a:schemeClr val="bg2"/>
                </a:solidFill>
                <a:effectLst/>
                <a:latin typeface="Times New Roman" pitchFamily="18" charset="0"/>
              </a:rPr>
              <a:t>}</a:t>
            </a:r>
          </a:p>
        </p:txBody>
      </p:sp>
      <p:sp>
        <p:nvSpPr>
          <p:cNvPr id="19465" name="Rectangle 1033"/>
          <p:cNvSpPr>
            <a:spLocks noChangeArrowheads="1"/>
          </p:cNvSpPr>
          <p:nvPr/>
        </p:nvSpPr>
        <p:spPr bwMode="auto">
          <a:xfrm>
            <a:off x="5027613" y="4603750"/>
            <a:ext cx="3603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600">
                <a:solidFill>
                  <a:schemeClr val="bg2"/>
                </a:solidFill>
                <a:effectLst/>
                <a:latin typeface="Times New Roman" pitchFamily="18" charset="0"/>
              </a:rPr>
              <a:t>}</a:t>
            </a:r>
          </a:p>
        </p:txBody>
      </p:sp>
      <p:sp>
        <p:nvSpPr>
          <p:cNvPr id="19466" name="Rectangle 1034"/>
          <p:cNvSpPr>
            <a:spLocks noChangeArrowheads="1"/>
          </p:cNvSpPr>
          <p:nvPr/>
        </p:nvSpPr>
        <p:spPr bwMode="auto">
          <a:xfrm>
            <a:off x="5351463" y="3354388"/>
            <a:ext cx="18796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>
                <a:solidFill>
                  <a:schemeClr val="bg2"/>
                </a:solidFill>
                <a:effectLst/>
                <a:latin typeface="Times New Roman" pitchFamily="18" charset="0"/>
              </a:rPr>
              <a:t>Primary Key</a:t>
            </a:r>
          </a:p>
          <a:p>
            <a:pPr algn="l">
              <a:lnSpc>
                <a:spcPct val="85000"/>
              </a:lnSpc>
            </a:pPr>
            <a:r>
              <a:rPr lang="en-US" sz="2400">
                <a:solidFill>
                  <a:schemeClr val="bg2"/>
                </a:solidFill>
                <a:effectLst/>
                <a:latin typeface="Times New Roman" pitchFamily="18" charset="0"/>
              </a:rPr>
              <a:t>Attributes</a:t>
            </a:r>
          </a:p>
        </p:txBody>
      </p:sp>
      <p:sp>
        <p:nvSpPr>
          <p:cNvPr id="19467" name="Rectangle 1035"/>
          <p:cNvSpPr>
            <a:spLocks noChangeArrowheads="1"/>
          </p:cNvSpPr>
          <p:nvPr/>
        </p:nvSpPr>
        <p:spPr bwMode="auto">
          <a:xfrm>
            <a:off x="5351463" y="4630738"/>
            <a:ext cx="2771775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>
                <a:solidFill>
                  <a:schemeClr val="bg2"/>
                </a:solidFill>
                <a:effectLst/>
                <a:latin typeface="Times New Roman" pitchFamily="18" charset="0"/>
              </a:rPr>
              <a:t>Other Attributes</a:t>
            </a:r>
          </a:p>
          <a:p>
            <a:pPr algn="l">
              <a:lnSpc>
                <a:spcPct val="85000"/>
              </a:lnSpc>
            </a:pPr>
            <a:r>
              <a:rPr lang="en-US" sz="2400">
                <a:solidFill>
                  <a:schemeClr val="bg2"/>
                </a:solidFill>
                <a:effectLst/>
                <a:latin typeface="Times New Roman" pitchFamily="18" charset="0"/>
              </a:rPr>
              <a:t>Owned or Inherited</a:t>
            </a:r>
          </a:p>
        </p:txBody>
      </p:sp>
      <p:sp>
        <p:nvSpPr>
          <p:cNvPr id="19468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1738313" y="1143000"/>
            <a:ext cx="5957887" cy="4819650"/>
            <a:chOff x="707" y="908"/>
            <a:chExt cx="3753" cy="3036"/>
          </a:xfrm>
        </p:grpSpPr>
        <p:grpSp>
          <p:nvGrpSpPr>
            <p:cNvPr id="21532" name="Group 28"/>
            <p:cNvGrpSpPr>
              <a:grpSpLocks/>
            </p:cNvGrpSpPr>
            <p:nvPr/>
          </p:nvGrpSpPr>
          <p:grpSpPr bwMode="auto">
            <a:xfrm>
              <a:off x="2884" y="1948"/>
              <a:ext cx="684" cy="936"/>
              <a:chOff x="2884" y="1948"/>
              <a:chExt cx="684" cy="936"/>
            </a:xfrm>
          </p:grpSpPr>
          <p:sp>
            <p:nvSpPr>
              <p:cNvPr id="21508" name="Line 4"/>
              <p:cNvSpPr>
                <a:spLocks noChangeShapeType="1"/>
              </p:cNvSpPr>
              <p:nvPr/>
            </p:nvSpPr>
            <p:spPr bwMode="auto">
              <a:xfrm>
                <a:off x="3564" y="1948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 flipH="1">
                <a:off x="2924" y="2364"/>
                <a:ext cx="64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>
                <a:off x="2928" y="2368"/>
                <a:ext cx="0" cy="4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21" name="Oval 17"/>
              <p:cNvSpPr>
                <a:spLocks noChangeArrowheads="1"/>
              </p:cNvSpPr>
              <p:nvPr/>
            </p:nvSpPr>
            <p:spPr bwMode="auto">
              <a:xfrm>
                <a:off x="2884" y="2820"/>
                <a:ext cx="76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1356" y="1960"/>
              <a:ext cx="756" cy="932"/>
              <a:chOff x="1356" y="1960"/>
              <a:chExt cx="756" cy="932"/>
            </a:xfrm>
          </p:grpSpPr>
          <p:sp>
            <p:nvSpPr>
              <p:cNvPr id="21507" name="Line 3"/>
              <p:cNvSpPr>
                <a:spLocks noChangeShapeType="1"/>
              </p:cNvSpPr>
              <p:nvPr/>
            </p:nvSpPr>
            <p:spPr bwMode="auto">
              <a:xfrm>
                <a:off x="1356" y="1960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1360" y="2376"/>
                <a:ext cx="71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2076" y="2380"/>
                <a:ext cx="0" cy="5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6" name="Oval 12"/>
              <p:cNvSpPr>
                <a:spLocks noChangeArrowheads="1"/>
              </p:cNvSpPr>
              <p:nvPr/>
            </p:nvSpPr>
            <p:spPr bwMode="auto">
              <a:xfrm>
                <a:off x="2036" y="2828"/>
                <a:ext cx="76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779" y="1199"/>
              <a:ext cx="6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P.O./2</a:t>
              </a: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787" y="2855"/>
              <a:ext cx="13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Account Item/3</a:t>
              </a:r>
            </a:p>
          </p:txBody>
        </p:sp>
        <p:grpSp>
          <p:nvGrpSpPr>
            <p:cNvPr id="21533" name="Group 29"/>
            <p:cNvGrpSpPr>
              <a:grpSpLocks/>
            </p:cNvGrpSpPr>
            <p:nvPr/>
          </p:nvGrpSpPr>
          <p:grpSpPr bwMode="auto">
            <a:xfrm>
              <a:off x="707" y="1384"/>
              <a:ext cx="1305" cy="700"/>
              <a:chOff x="707" y="1384"/>
              <a:chExt cx="1305" cy="700"/>
            </a:xfrm>
          </p:grpSpPr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712" y="1432"/>
                <a:ext cx="1300" cy="65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712" y="1608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707" y="1602"/>
                <a:ext cx="58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po_total</a:t>
                </a:r>
              </a:p>
            </p:txBody>
          </p:sp>
          <p:sp>
            <p:nvSpPr>
              <p:cNvPr id="21523" name="Rectangle 19"/>
              <p:cNvSpPr>
                <a:spLocks noChangeArrowheads="1"/>
              </p:cNvSpPr>
              <p:nvPr/>
            </p:nvSpPr>
            <p:spPr bwMode="auto">
              <a:xfrm>
                <a:off x="707" y="1384"/>
                <a:ext cx="91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/>
                <a:r>
                  <a:rPr lang="en-US" sz="200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po_number</a:t>
                </a:r>
              </a:p>
            </p:txBody>
          </p:sp>
        </p:grp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3179" y="908"/>
              <a:ext cx="8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Vendor/1</a:t>
              </a:r>
            </a:p>
          </p:txBody>
        </p:sp>
        <p:grpSp>
          <p:nvGrpSpPr>
            <p:cNvPr id="21534" name="Group 30"/>
            <p:cNvGrpSpPr>
              <a:grpSpLocks/>
            </p:cNvGrpSpPr>
            <p:nvPr/>
          </p:nvGrpSpPr>
          <p:grpSpPr bwMode="auto">
            <a:xfrm>
              <a:off x="3148" y="1122"/>
              <a:ext cx="1312" cy="950"/>
              <a:chOff x="3148" y="1122"/>
              <a:chExt cx="1312" cy="950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3148" y="1156"/>
                <a:ext cx="1312" cy="9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3164" y="1345"/>
                <a:ext cx="12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26" name="Rectangle 22"/>
              <p:cNvSpPr>
                <a:spLocks noChangeArrowheads="1"/>
              </p:cNvSpPr>
              <p:nvPr/>
            </p:nvSpPr>
            <p:spPr bwMode="auto">
              <a:xfrm>
                <a:off x="3179" y="1400"/>
                <a:ext cx="1042" cy="6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vendor_name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contact_number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address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phone_number</a:t>
                </a:r>
              </a:p>
            </p:txBody>
          </p:sp>
          <p:sp>
            <p:nvSpPr>
              <p:cNvPr id="21527" name="Rectangle 23"/>
              <p:cNvSpPr>
                <a:spLocks noChangeArrowheads="1"/>
              </p:cNvSpPr>
              <p:nvPr/>
            </p:nvSpPr>
            <p:spPr bwMode="auto">
              <a:xfrm>
                <a:off x="3155" y="1122"/>
                <a:ext cx="1216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00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vendor_number</a:t>
                </a:r>
              </a:p>
            </p:txBody>
          </p:sp>
        </p:grpSp>
        <p:grpSp>
          <p:nvGrpSpPr>
            <p:cNvPr id="21535" name="Group 31"/>
            <p:cNvGrpSpPr>
              <a:grpSpLocks/>
            </p:cNvGrpSpPr>
            <p:nvPr/>
          </p:nvGrpSpPr>
          <p:grpSpPr bwMode="auto">
            <a:xfrm>
              <a:off x="1732" y="3088"/>
              <a:ext cx="1492" cy="856"/>
              <a:chOff x="1732" y="3088"/>
              <a:chExt cx="1492" cy="856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1732" y="3088"/>
                <a:ext cx="1492" cy="856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1732" y="3252"/>
                <a:ext cx="148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1528" name="Rectangle 24"/>
              <p:cNvSpPr>
                <a:spLocks noChangeArrowheads="1"/>
              </p:cNvSpPr>
              <p:nvPr/>
            </p:nvSpPr>
            <p:spPr bwMode="auto">
              <a:xfrm>
                <a:off x="1787" y="3235"/>
                <a:ext cx="1050" cy="6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status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due_date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invoice_date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invoice_number</a:t>
                </a:r>
              </a:p>
            </p:txBody>
          </p:sp>
        </p:grp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2087" y="2612"/>
              <a:ext cx="1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</p:grpSp>
      <p:sp>
        <p:nvSpPr>
          <p:cNvPr id="2153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303463" y="4067175"/>
            <a:ext cx="1433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7F"/>
                </a:solidFill>
                <a:effectLst/>
                <a:latin typeface="Times New Roman" pitchFamily="18" charset="0"/>
              </a:rPr>
              <a:t>Example:</a:t>
            </a:r>
          </a:p>
        </p:txBody>
      </p: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3282950" y="4856163"/>
            <a:ext cx="1663700" cy="1165225"/>
            <a:chOff x="2068" y="3059"/>
            <a:chExt cx="1048" cy="734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2068" y="3076"/>
              <a:ext cx="1048" cy="7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2068" y="3216"/>
              <a:ext cx="104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2099" y="3059"/>
              <a:ext cx="912" cy="7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1"/>
                  </a:solidFill>
                  <a:effectLst/>
                  <a:latin typeface="Times New Roman" pitchFamily="18" charset="0"/>
                </a:rPr>
                <a:t>Employee-No</a:t>
              </a:r>
            </a:p>
            <a:p>
              <a:pPr algn="l"/>
              <a:endParaRPr lang="en-US" sz="1400" b="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  <a:p>
              <a:pPr algn="l"/>
              <a:r>
                <a:rPr lang="en-US" sz="1400" b="0">
                  <a:solidFill>
                    <a:schemeClr val="bg1"/>
                  </a:solidFill>
                  <a:effectLst/>
                  <a:latin typeface="Times New Roman" pitchFamily="18" charset="0"/>
                </a:rPr>
                <a:t>SSN (AK1)</a:t>
              </a:r>
            </a:p>
            <a:p>
              <a:pPr algn="l"/>
              <a:r>
                <a:rPr lang="en-US" sz="1400" b="0">
                  <a:solidFill>
                    <a:schemeClr val="bg1"/>
                  </a:solidFill>
                  <a:effectLst/>
                  <a:latin typeface="Times New Roman" pitchFamily="18" charset="0"/>
                </a:rPr>
                <a:t>Name (AK2)</a:t>
              </a:r>
            </a:p>
            <a:p>
              <a:pPr algn="l"/>
              <a:r>
                <a:rPr lang="en-US" sz="1400" b="0">
                  <a:solidFill>
                    <a:schemeClr val="bg1"/>
                  </a:solidFill>
                  <a:effectLst/>
                  <a:latin typeface="Times New Roman" pitchFamily="18" charset="0"/>
                </a:rPr>
                <a:t>Birth Date (AK2)</a:t>
              </a:r>
            </a:p>
          </p:txBody>
        </p:sp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25813" y="4506913"/>
            <a:ext cx="1285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b="0">
                <a:solidFill>
                  <a:schemeClr val="bg2"/>
                </a:solidFill>
                <a:effectLst/>
                <a:latin typeface="Times New Roman" pitchFamily="18" charset="0"/>
              </a:rPr>
              <a:t>Employee/2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213350" y="4718050"/>
            <a:ext cx="1582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 b="0">
                <a:solidFill>
                  <a:schemeClr val="bg2"/>
                </a:solidFill>
                <a:effectLst/>
                <a:latin typeface="Times New Roman" pitchFamily="18" charset="0"/>
              </a:rPr>
              <a:t>Primary Key</a:t>
            </a:r>
          </a:p>
          <a:p>
            <a:pPr algn="l">
              <a:lnSpc>
                <a:spcPct val="175000"/>
              </a:lnSpc>
            </a:pPr>
            <a:r>
              <a:rPr lang="en-US" sz="1600" b="0">
                <a:solidFill>
                  <a:schemeClr val="bg2"/>
                </a:solidFill>
                <a:effectLst/>
                <a:latin typeface="Times New Roman" pitchFamily="18" charset="0"/>
              </a:rPr>
              <a:t>Alternate Key #1</a:t>
            </a:r>
          </a:p>
          <a:p>
            <a:pPr algn="l"/>
            <a:r>
              <a:rPr lang="en-US" sz="1600" b="0">
                <a:solidFill>
                  <a:schemeClr val="bg2"/>
                </a:solidFill>
                <a:effectLst/>
                <a:latin typeface="Times New Roman" pitchFamily="18" charset="0"/>
              </a:rPr>
              <a:t>Alternate Key #2</a:t>
            </a:r>
          </a:p>
        </p:txBody>
      </p: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89450" y="4910138"/>
            <a:ext cx="698500" cy="76200"/>
            <a:chOff x="2828" y="3093"/>
            <a:chExt cx="440" cy="48"/>
          </a:xfrm>
        </p:grpSpPr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2924" y="3093"/>
              <a:ext cx="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2932" y="3097"/>
              <a:ext cx="40" cy="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2828" y="3141"/>
              <a:ext cx="15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4260850" y="5248275"/>
            <a:ext cx="912813" cy="76200"/>
            <a:chOff x="2684" y="3306"/>
            <a:chExt cx="575" cy="48"/>
          </a:xfrm>
        </p:grpSpPr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2810" y="3306"/>
              <a:ext cx="44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818" y="3310"/>
              <a:ext cx="55" cy="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2684" y="3354"/>
              <a:ext cx="19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560888" y="5491163"/>
            <a:ext cx="684212" cy="104775"/>
            <a:chOff x="2873" y="3459"/>
            <a:chExt cx="431" cy="66"/>
          </a:xfrm>
        </p:grpSpPr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967" y="3459"/>
              <a:ext cx="33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975" y="3463"/>
              <a:ext cx="39" cy="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2873" y="3525"/>
              <a:ext cx="14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Key 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822575"/>
          </a:xfrm>
        </p:spPr>
        <p:txBody>
          <a:bodyPr/>
          <a:lstStyle/>
          <a:p>
            <a:r>
              <a:rPr lang="en-US"/>
              <a:t>Every entity must have a unique key formed from one or more attributes.</a:t>
            </a:r>
          </a:p>
          <a:p>
            <a:r>
              <a:rPr lang="en-US"/>
              <a:t>If more than one unique key exists only one is the primary key, the others are alternate keys.</a:t>
            </a:r>
          </a:p>
          <a:p>
            <a:r>
              <a:rPr lang="en-US"/>
              <a:t>A primary key may serve as part of an alternate key.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7" name="Group 41"/>
          <p:cNvGrpSpPr>
            <a:grpSpLocks/>
          </p:cNvGrpSpPr>
          <p:nvPr/>
        </p:nvGrpSpPr>
        <p:grpSpPr bwMode="auto">
          <a:xfrm>
            <a:off x="1600200" y="990600"/>
            <a:ext cx="5957888" cy="5162550"/>
            <a:chOff x="527" y="812"/>
            <a:chExt cx="3753" cy="3252"/>
          </a:xfrm>
        </p:grpSpPr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1535" y="2783"/>
              <a:ext cx="13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Account Item/3</a:t>
              </a:r>
            </a:p>
          </p:txBody>
        </p:sp>
        <p:grpSp>
          <p:nvGrpSpPr>
            <p:cNvPr id="24613" name="Group 37"/>
            <p:cNvGrpSpPr>
              <a:grpSpLocks/>
            </p:cNvGrpSpPr>
            <p:nvPr/>
          </p:nvGrpSpPr>
          <p:grpSpPr bwMode="auto">
            <a:xfrm>
              <a:off x="1104" y="1892"/>
              <a:ext cx="756" cy="928"/>
              <a:chOff x="1104" y="1892"/>
              <a:chExt cx="756" cy="928"/>
            </a:xfrm>
          </p:grpSpPr>
          <p:sp>
            <p:nvSpPr>
              <p:cNvPr id="24580" name="Line 4"/>
              <p:cNvSpPr>
                <a:spLocks noChangeShapeType="1"/>
              </p:cNvSpPr>
              <p:nvPr/>
            </p:nvSpPr>
            <p:spPr bwMode="auto">
              <a:xfrm>
                <a:off x="1104" y="1892"/>
                <a:ext cx="0" cy="4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1" name="Line 5"/>
              <p:cNvSpPr>
                <a:spLocks noChangeShapeType="1"/>
              </p:cNvSpPr>
              <p:nvPr/>
            </p:nvSpPr>
            <p:spPr bwMode="auto">
              <a:xfrm>
                <a:off x="1112" y="2304"/>
                <a:ext cx="70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1824" y="2312"/>
                <a:ext cx="0" cy="47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auto">
              <a:xfrm>
                <a:off x="1784" y="2756"/>
                <a:ext cx="76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/>
          </p:nvGrpSpPr>
          <p:grpSpPr bwMode="auto">
            <a:xfrm>
              <a:off x="2632" y="1880"/>
              <a:ext cx="688" cy="932"/>
              <a:chOff x="2632" y="1880"/>
              <a:chExt cx="688" cy="932"/>
            </a:xfrm>
          </p:grpSpPr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>
                <a:off x="3312" y="1880"/>
                <a:ext cx="0" cy="4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 flipH="1">
                <a:off x="2668" y="2292"/>
                <a:ext cx="65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2676" y="2300"/>
                <a:ext cx="0" cy="48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9" name="Oval 13"/>
              <p:cNvSpPr>
                <a:spLocks noChangeArrowheads="1"/>
              </p:cNvSpPr>
              <p:nvPr/>
            </p:nvSpPr>
            <p:spPr bwMode="auto">
              <a:xfrm>
                <a:off x="2632" y="2748"/>
                <a:ext cx="76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4616" name="Group 40"/>
            <p:cNvGrpSpPr>
              <a:grpSpLocks/>
            </p:cNvGrpSpPr>
            <p:nvPr/>
          </p:nvGrpSpPr>
          <p:grpSpPr bwMode="auto">
            <a:xfrm>
              <a:off x="1480" y="3006"/>
              <a:ext cx="1564" cy="1058"/>
              <a:chOff x="1480" y="3006"/>
              <a:chExt cx="1564" cy="1058"/>
            </a:xfrm>
          </p:grpSpPr>
          <p:sp>
            <p:nvSpPr>
              <p:cNvPr id="24579" name="AutoShape 3"/>
              <p:cNvSpPr>
                <a:spLocks noChangeArrowheads="1"/>
              </p:cNvSpPr>
              <p:nvPr/>
            </p:nvSpPr>
            <p:spPr bwMode="auto">
              <a:xfrm>
                <a:off x="1480" y="3028"/>
                <a:ext cx="1552" cy="1036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1492" y="33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1547" y="3498"/>
                <a:ext cx="63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due_date</a:t>
                </a:r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1535" y="3666"/>
                <a:ext cx="8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invoice_date</a:t>
                </a:r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1535" y="3822"/>
                <a:ext cx="10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invoice_number</a:t>
                </a:r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1547" y="3342"/>
                <a:ext cx="44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status</a:t>
                </a:r>
              </a:p>
            </p:txBody>
          </p:sp>
          <p:sp>
            <p:nvSpPr>
              <p:cNvPr id="24594" name="Rectangle 18"/>
              <p:cNvSpPr>
                <a:spLocks noChangeArrowheads="1"/>
              </p:cNvSpPr>
              <p:nvPr/>
            </p:nvSpPr>
            <p:spPr bwMode="auto">
              <a:xfrm>
                <a:off x="1487" y="3006"/>
                <a:ext cx="11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po_number (FK)</a:t>
                </a:r>
              </a:p>
            </p:txBody>
          </p:sp>
          <p:sp>
            <p:nvSpPr>
              <p:cNvPr id="24595" name="Rectangle 19"/>
              <p:cNvSpPr>
                <a:spLocks noChangeArrowheads="1"/>
              </p:cNvSpPr>
              <p:nvPr/>
            </p:nvSpPr>
            <p:spPr bwMode="auto">
              <a:xfrm>
                <a:off x="1487" y="3164"/>
                <a:ext cx="143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vendor_number (FK)</a:t>
                </a:r>
              </a:p>
            </p:txBody>
          </p:sp>
        </p:grp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1811" y="2588"/>
              <a:ext cx="1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grpSp>
          <p:nvGrpSpPr>
            <p:cNvPr id="24614" name="Group 38"/>
            <p:cNvGrpSpPr>
              <a:grpSpLocks/>
            </p:cNvGrpSpPr>
            <p:nvPr/>
          </p:nvGrpSpPr>
          <p:grpSpPr bwMode="auto">
            <a:xfrm>
              <a:off x="527" y="1103"/>
              <a:ext cx="1305" cy="885"/>
              <a:chOff x="527" y="1103"/>
              <a:chExt cx="1305" cy="885"/>
            </a:xfrm>
          </p:grpSpPr>
          <p:sp>
            <p:nvSpPr>
              <p:cNvPr id="24597" name="Rectangle 21"/>
              <p:cNvSpPr>
                <a:spLocks noChangeArrowheads="1"/>
              </p:cNvSpPr>
              <p:nvPr/>
            </p:nvSpPr>
            <p:spPr bwMode="auto">
              <a:xfrm>
                <a:off x="532" y="1336"/>
                <a:ext cx="1300" cy="65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32" y="151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00" name="Rectangle 24"/>
              <p:cNvSpPr>
                <a:spLocks noChangeArrowheads="1"/>
              </p:cNvSpPr>
              <p:nvPr/>
            </p:nvSpPr>
            <p:spPr bwMode="auto">
              <a:xfrm>
                <a:off x="599" y="1103"/>
                <a:ext cx="625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P.O./2</a:t>
                </a:r>
              </a:p>
            </p:txBody>
          </p:sp>
          <p:sp>
            <p:nvSpPr>
              <p:cNvPr id="24601" name="Rectangle 25"/>
              <p:cNvSpPr>
                <a:spLocks noChangeArrowheads="1"/>
              </p:cNvSpPr>
              <p:nvPr/>
            </p:nvSpPr>
            <p:spPr bwMode="auto">
              <a:xfrm>
                <a:off x="527" y="1518"/>
                <a:ext cx="58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po_total</a:t>
                </a:r>
              </a:p>
            </p:txBody>
          </p:sp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527" y="1302"/>
                <a:ext cx="82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po_number</a:t>
                </a:r>
              </a:p>
            </p:txBody>
          </p:sp>
        </p:grpSp>
        <p:grpSp>
          <p:nvGrpSpPr>
            <p:cNvPr id="24615" name="Group 39"/>
            <p:cNvGrpSpPr>
              <a:grpSpLocks/>
            </p:cNvGrpSpPr>
            <p:nvPr/>
          </p:nvGrpSpPr>
          <p:grpSpPr bwMode="auto">
            <a:xfrm>
              <a:off x="2951" y="812"/>
              <a:ext cx="1329" cy="1164"/>
              <a:chOff x="2951" y="812"/>
              <a:chExt cx="1329" cy="1164"/>
            </a:xfrm>
          </p:grpSpPr>
          <p:sp>
            <p:nvSpPr>
              <p:cNvPr id="24598" name="Rectangle 22"/>
              <p:cNvSpPr>
                <a:spLocks noChangeArrowheads="1"/>
              </p:cNvSpPr>
              <p:nvPr/>
            </p:nvSpPr>
            <p:spPr bwMode="auto">
              <a:xfrm>
                <a:off x="2968" y="1060"/>
                <a:ext cx="1312" cy="9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03" name="Rectangle 27"/>
              <p:cNvSpPr>
                <a:spLocks noChangeArrowheads="1"/>
              </p:cNvSpPr>
              <p:nvPr/>
            </p:nvSpPr>
            <p:spPr bwMode="auto">
              <a:xfrm>
                <a:off x="2951" y="1674"/>
                <a:ext cx="97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phone_number</a:t>
                </a:r>
              </a:p>
            </p:txBody>
          </p:sp>
          <p:sp>
            <p:nvSpPr>
              <p:cNvPr id="24604" name="Line 28"/>
              <p:cNvSpPr>
                <a:spLocks noChangeShapeType="1"/>
              </p:cNvSpPr>
              <p:nvPr/>
            </p:nvSpPr>
            <p:spPr bwMode="auto">
              <a:xfrm>
                <a:off x="2984" y="1285"/>
                <a:ext cx="12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05" name="Rectangle 29"/>
              <p:cNvSpPr>
                <a:spLocks noChangeArrowheads="1"/>
              </p:cNvSpPr>
              <p:nvPr/>
            </p:nvSpPr>
            <p:spPr bwMode="auto">
              <a:xfrm>
                <a:off x="2999" y="812"/>
                <a:ext cx="882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Vendor/1</a:t>
                </a:r>
              </a:p>
            </p:txBody>
          </p:sp>
          <p:sp>
            <p:nvSpPr>
              <p:cNvPr id="24606" name="Rectangle 30"/>
              <p:cNvSpPr>
                <a:spLocks noChangeArrowheads="1"/>
              </p:cNvSpPr>
              <p:nvPr/>
            </p:nvSpPr>
            <p:spPr bwMode="auto">
              <a:xfrm>
                <a:off x="2975" y="1385"/>
                <a:ext cx="104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contact_number</a:t>
                </a:r>
              </a:p>
            </p:txBody>
          </p:sp>
          <p:sp>
            <p:nvSpPr>
              <p:cNvPr id="24607" name="Rectangle 31"/>
              <p:cNvSpPr>
                <a:spLocks noChangeArrowheads="1"/>
              </p:cNvSpPr>
              <p:nvPr/>
            </p:nvSpPr>
            <p:spPr bwMode="auto">
              <a:xfrm>
                <a:off x="2963" y="1260"/>
                <a:ext cx="8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vendor_name</a:t>
                </a:r>
              </a:p>
            </p:txBody>
          </p:sp>
          <p:sp>
            <p:nvSpPr>
              <p:cNvPr id="24608" name="Rectangle 32"/>
              <p:cNvSpPr>
                <a:spLocks noChangeArrowheads="1"/>
              </p:cNvSpPr>
              <p:nvPr/>
            </p:nvSpPr>
            <p:spPr bwMode="auto">
              <a:xfrm>
                <a:off x="2963" y="1526"/>
                <a:ext cx="54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address</a:t>
                </a:r>
              </a:p>
            </p:txBody>
          </p:sp>
          <p:sp>
            <p:nvSpPr>
              <p:cNvPr id="24609" name="Rectangle 33"/>
              <p:cNvSpPr>
                <a:spLocks noChangeArrowheads="1"/>
              </p:cNvSpPr>
              <p:nvPr/>
            </p:nvSpPr>
            <p:spPr bwMode="auto">
              <a:xfrm>
                <a:off x="2975" y="1052"/>
                <a:ext cx="11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80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vendor_number</a:t>
                </a:r>
              </a:p>
            </p:txBody>
          </p:sp>
        </p:grpSp>
      </p:grpSp>
      <p:sp>
        <p:nvSpPr>
          <p:cNvPr id="2461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 Keys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Relationships</a:t>
            </a: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370013"/>
          </a:xfrm>
          <a:ln/>
        </p:spPr>
        <p:txBody>
          <a:bodyPr/>
          <a:lstStyle/>
          <a:p>
            <a:pPr marL="404813" indent="-404813">
              <a:lnSpc>
                <a:spcPct val="90000"/>
              </a:lnSpc>
              <a:spcBef>
                <a:spcPct val="30000"/>
              </a:spcBef>
            </a:pPr>
            <a:r>
              <a:rPr lang="en-US"/>
              <a:t>A meaningful association or connection between two entities.  </a:t>
            </a:r>
          </a:p>
          <a:p>
            <a:pPr marL="404813" indent="-404813">
              <a:lnSpc>
                <a:spcPct val="90000"/>
              </a:lnSpc>
              <a:spcBef>
                <a:spcPct val="30000"/>
              </a:spcBef>
            </a:pPr>
            <a:r>
              <a:rPr lang="en-US"/>
              <a:t>A business rule.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903413" y="2151063"/>
            <a:ext cx="892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Times New Roman" pitchFamily="18" charset="0"/>
              </a:rPr>
              <a:t>Entity </a:t>
            </a:r>
          </a:p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Times New Roman" pitchFamily="18" charset="0"/>
              </a:rPr>
              <a:t>Classes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5561013" y="2151063"/>
            <a:ext cx="930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Times New Roman" pitchFamily="18" charset="0"/>
              </a:rPr>
              <a:t>Related</a:t>
            </a:r>
          </a:p>
          <a:p>
            <a:pPr algn="l"/>
            <a:r>
              <a:rPr lang="en-US" sz="1800">
                <a:solidFill>
                  <a:schemeClr val="bg2"/>
                </a:solidFill>
                <a:effectLst/>
                <a:latin typeface="Times New Roman" pitchFamily="18" charset="0"/>
              </a:rPr>
              <a:t>Pairs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3741738" y="2343150"/>
            <a:ext cx="1152525" cy="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78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Relationships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5938"/>
          </a:xfrm>
        </p:spPr>
        <p:txBody>
          <a:bodyPr/>
          <a:lstStyle/>
          <a:p>
            <a:r>
              <a:rPr lang="en-US"/>
              <a:t>All decisions are determined in pairs!</a:t>
            </a: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462338" y="2747963"/>
            <a:ext cx="1711325" cy="2219325"/>
            <a:chOff x="2181" y="1731"/>
            <a:chExt cx="1078" cy="1398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2181" y="1731"/>
              <a:ext cx="1078" cy="4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181" y="2703"/>
              <a:ext cx="1078" cy="4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cxnSp>
          <p:nvCxnSpPr>
            <p:cNvPr id="77838" name="AutoShape 14"/>
            <p:cNvCxnSpPr>
              <a:cxnSpLocks noChangeShapeType="1"/>
              <a:stCxn id="77829" idx="2"/>
              <a:endCxn id="77830" idx="0"/>
            </p:cNvCxnSpPr>
            <p:nvPr/>
          </p:nvCxnSpPr>
          <p:spPr bwMode="auto">
            <a:xfrm>
              <a:off x="2720" y="2157"/>
              <a:ext cx="0" cy="546"/>
            </a:xfrm>
            <a:prstGeom prst="straightConnector1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304800" y="1676400"/>
            <a:ext cx="8458200" cy="4038600"/>
            <a:chOff x="192" y="1056"/>
            <a:chExt cx="5328" cy="2544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192" y="1344"/>
              <a:ext cx="1632" cy="52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effectLst/>
                  <a:latin typeface="Times New Roman" pitchFamily="18" charset="0"/>
                </a:rPr>
                <a:t>Customer</a:t>
              </a:r>
              <a:endParaRPr lang="en-US" sz="2400" b="0"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3888" y="1344"/>
              <a:ext cx="1632" cy="52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effectLst/>
                  <a:latin typeface="Times New Roman" pitchFamily="18" charset="0"/>
                </a:rPr>
                <a:t>Product</a:t>
              </a:r>
              <a:endParaRPr lang="en-US" sz="2400" b="0"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2496" y="1056"/>
              <a:ext cx="816" cy="1104"/>
            </a:xfrm>
            <a:prstGeom prst="diamond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effectLst/>
                  <a:latin typeface="Times New Roman" pitchFamily="18" charset="0"/>
                </a:rPr>
                <a:t>Selling</a:t>
              </a:r>
              <a:endParaRPr lang="en-US" sz="2400" b="0"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384" y="2640"/>
              <a:ext cx="1248" cy="96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effectLst/>
                  <a:latin typeface="Times New Roman" pitchFamily="18" charset="0"/>
                </a:rPr>
                <a:t>Customer</a:t>
              </a:r>
              <a:endParaRPr lang="en-US" sz="2400" b="0"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4080" y="2640"/>
              <a:ext cx="1248" cy="960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effectLst/>
                  <a:latin typeface="Times New Roman" pitchFamily="18" charset="0"/>
                </a:rPr>
                <a:t>Product</a:t>
              </a:r>
              <a:endParaRPr lang="en-US" sz="2400" b="0"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1680" y="3120"/>
              <a:ext cx="235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1824" y="1584"/>
              <a:ext cx="67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3312" y="1584"/>
              <a:ext cx="57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1968" y="1296"/>
              <a:ext cx="2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3456" y="1296"/>
              <a:ext cx="2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2592" y="2832"/>
              <a:ext cx="65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Selling</a:t>
              </a:r>
            </a:p>
          </p:txBody>
        </p:sp>
      </p:grpSp>
      <p:sp>
        <p:nvSpPr>
          <p:cNvPr id="4302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ER to IDEF1X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Component Relations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905250"/>
          </a:xfrm>
        </p:spPr>
        <p:txBody>
          <a:bodyPr/>
          <a:lstStyle/>
          <a:p>
            <a:pPr>
              <a:tabLst>
                <a:tab pos="4110038" algn="l"/>
              </a:tabLst>
            </a:pPr>
            <a:r>
              <a:rPr lang="en-US"/>
              <a:t>Relations show the association and dependency between Entity Classes.  Each relationship is labeled with a verb phrase.</a:t>
            </a:r>
          </a:p>
          <a:p>
            <a:pPr lvl="1">
              <a:tabLst>
                <a:tab pos="4110038" algn="l"/>
              </a:tabLst>
            </a:pPr>
            <a:r>
              <a:rPr lang="en-US"/>
              <a:t>Examples—</a:t>
            </a:r>
          </a:p>
          <a:p>
            <a:pPr lvl="2">
              <a:buFont typeface="Monotype Sorts" pitchFamily="2" charset="2"/>
              <a:buNone/>
              <a:tabLst>
                <a:tab pos="4110038" algn="l"/>
              </a:tabLst>
            </a:pPr>
            <a:r>
              <a:rPr lang="en-US"/>
              <a:t>“is assigned to”	“is contained in”</a:t>
            </a:r>
          </a:p>
          <a:p>
            <a:pPr lvl="2">
              <a:buFont typeface="Monotype Sorts" pitchFamily="2" charset="2"/>
              <a:buNone/>
              <a:tabLst>
                <a:tab pos="4110038" algn="l"/>
              </a:tabLst>
            </a:pPr>
            <a:r>
              <a:rPr lang="en-US"/>
              <a:t>“has”	“performs”</a:t>
            </a:r>
          </a:p>
          <a:p>
            <a:pPr>
              <a:tabLst>
                <a:tab pos="4110038" algn="l"/>
              </a:tabLst>
            </a:pPr>
            <a:r>
              <a:rPr lang="en-US"/>
              <a:t>The dependency between two entity classes determines the syntax of the label and the way it is depicted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Relationships in IDEF1X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24013" y="1160463"/>
            <a:ext cx="21907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rgbClr val="00007F"/>
                </a:solidFill>
                <a:effectLst/>
                <a:latin typeface="Times New Roman" pitchFamily="18" charset="0"/>
              </a:rPr>
              <a:t>Non-specific Relationships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95463" y="2836863"/>
            <a:ext cx="1844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rgbClr val="00007F"/>
                </a:solidFill>
                <a:effectLst/>
                <a:latin typeface="Times New Roman" pitchFamily="18" charset="0"/>
              </a:rPr>
              <a:t>Specific Relationships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38313" y="3141663"/>
            <a:ext cx="20208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chemeClr val="folHlink"/>
                </a:solidFill>
                <a:effectLst/>
                <a:latin typeface="Times New Roman" pitchFamily="18" charset="0"/>
              </a:rPr>
              <a:t>Identifying Relationship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357313" y="4718050"/>
            <a:ext cx="27987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/>
                <a:latin typeface="Times New Roman" pitchFamily="18" charset="0"/>
              </a:rPr>
              <a:t>Non-Identifying Relationships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735638" y="1447800"/>
            <a:ext cx="20812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chemeClr val="folHlink"/>
                </a:solidFill>
                <a:effectLst/>
                <a:latin typeface="Times New Roman" pitchFamily="18" charset="0"/>
              </a:rPr>
              <a:t>Complete Categorization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772150" y="3865563"/>
            <a:ext cx="22002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chemeClr val="folHlink"/>
                </a:solidFill>
                <a:effectLst/>
                <a:latin typeface="Times New Roman" pitchFamily="18" charset="0"/>
              </a:rPr>
              <a:t>Incomplete Categorization</a:t>
            </a:r>
          </a:p>
        </p:txBody>
      </p:sp>
      <p:grpSp>
        <p:nvGrpSpPr>
          <p:cNvPr id="28759" name="Group 87"/>
          <p:cNvGrpSpPr>
            <a:grpSpLocks/>
          </p:cNvGrpSpPr>
          <p:nvPr/>
        </p:nvGrpSpPr>
        <p:grpSpPr bwMode="auto">
          <a:xfrm>
            <a:off x="1128713" y="1465263"/>
            <a:ext cx="3138487" cy="1042987"/>
            <a:chOff x="419" y="923"/>
            <a:chExt cx="1977" cy="657"/>
          </a:xfrm>
        </p:grpSpPr>
        <p:grpSp>
          <p:nvGrpSpPr>
            <p:cNvPr id="28684" name="Group 12"/>
            <p:cNvGrpSpPr>
              <a:grpSpLocks/>
            </p:cNvGrpSpPr>
            <p:nvPr/>
          </p:nvGrpSpPr>
          <p:grpSpPr bwMode="auto">
            <a:xfrm>
              <a:off x="436" y="1108"/>
              <a:ext cx="808" cy="472"/>
              <a:chOff x="436" y="1108"/>
              <a:chExt cx="808" cy="472"/>
            </a:xfrm>
          </p:grpSpPr>
          <p:sp>
            <p:nvSpPr>
              <p:cNvPr id="28682" name="Rectangle 10"/>
              <p:cNvSpPr>
                <a:spLocks noChangeArrowheads="1"/>
              </p:cNvSpPr>
              <p:nvPr/>
            </p:nvSpPr>
            <p:spPr bwMode="auto">
              <a:xfrm>
                <a:off x="436" y="1108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683" name="Line 11"/>
              <p:cNvSpPr>
                <a:spLocks noChangeShapeType="1"/>
              </p:cNvSpPr>
              <p:nvPr/>
            </p:nvSpPr>
            <p:spPr bwMode="auto">
              <a:xfrm>
                <a:off x="436" y="124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1252" y="1344"/>
              <a:ext cx="3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1492" y="13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1252" y="13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28690" name="Group 18"/>
            <p:cNvGrpSpPr>
              <a:grpSpLocks/>
            </p:cNvGrpSpPr>
            <p:nvPr/>
          </p:nvGrpSpPr>
          <p:grpSpPr bwMode="auto">
            <a:xfrm>
              <a:off x="1588" y="1108"/>
              <a:ext cx="808" cy="472"/>
              <a:chOff x="1588" y="1108"/>
              <a:chExt cx="808" cy="472"/>
            </a:xfrm>
          </p:grpSpPr>
          <p:sp>
            <p:nvSpPr>
              <p:cNvPr id="28688" name="Rectangle 16"/>
              <p:cNvSpPr>
                <a:spLocks noChangeArrowheads="1"/>
              </p:cNvSpPr>
              <p:nvPr/>
            </p:nvSpPr>
            <p:spPr bwMode="auto">
              <a:xfrm>
                <a:off x="1588" y="1108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689" name="Line 17"/>
              <p:cNvSpPr>
                <a:spLocks noChangeShapeType="1"/>
              </p:cNvSpPr>
              <p:nvPr/>
            </p:nvSpPr>
            <p:spPr bwMode="auto">
              <a:xfrm>
                <a:off x="1588" y="124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419" y="923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1</a:t>
              </a: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1571" y="923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2</a:t>
              </a:r>
            </a:p>
          </p:txBody>
        </p:sp>
      </p:grpSp>
      <p:grpSp>
        <p:nvGrpSpPr>
          <p:cNvPr id="28760" name="Group 88"/>
          <p:cNvGrpSpPr>
            <a:grpSpLocks/>
          </p:cNvGrpSpPr>
          <p:nvPr/>
        </p:nvGrpSpPr>
        <p:grpSpPr bwMode="auto">
          <a:xfrm>
            <a:off x="1128713" y="3370263"/>
            <a:ext cx="3138487" cy="1042987"/>
            <a:chOff x="419" y="2123"/>
            <a:chExt cx="1977" cy="657"/>
          </a:xfrm>
        </p:grpSpPr>
        <p:grpSp>
          <p:nvGrpSpPr>
            <p:cNvPr id="28695" name="Group 23"/>
            <p:cNvGrpSpPr>
              <a:grpSpLocks/>
            </p:cNvGrpSpPr>
            <p:nvPr/>
          </p:nvGrpSpPr>
          <p:grpSpPr bwMode="auto">
            <a:xfrm>
              <a:off x="1588" y="2308"/>
              <a:ext cx="808" cy="472"/>
              <a:chOff x="1588" y="2308"/>
              <a:chExt cx="808" cy="472"/>
            </a:xfrm>
          </p:grpSpPr>
          <p:sp>
            <p:nvSpPr>
              <p:cNvPr id="28693" name="AutoShape 21"/>
              <p:cNvSpPr>
                <a:spLocks noChangeArrowheads="1"/>
              </p:cNvSpPr>
              <p:nvPr/>
            </p:nvSpPr>
            <p:spPr bwMode="auto">
              <a:xfrm>
                <a:off x="1588" y="2308"/>
                <a:ext cx="808" cy="472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694" name="Line 22"/>
              <p:cNvSpPr>
                <a:spLocks noChangeShapeType="1"/>
              </p:cNvSpPr>
              <p:nvPr/>
            </p:nvSpPr>
            <p:spPr bwMode="auto">
              <a:xfrm>
                <a:off x="1588" y="244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8698" name="Group 26"/>
            <p:cNvGrpSpPr>
              <a:grpSpLocks/>
            </p:cNvGrpSpPr>
            <p:nvPr/>
          </p:nvGrpSpPr>
          <p:grpSpPr bwMode="auto">
            <a:xfrm>
              <a:off x="436" y="2308"/>
              <a:ext cx="808" cy="472"/>
              <a:chOff x="436" y="2308"/>
              <a:chExt cx="808" cy="472"/>
            </a:xfrm>
          </p:grpSpPr>
          <p:sp>
            <p:nvSpPr>
              <p:cNvPr id="28696" name="Rectangle 24"/>
              <p:cNvSpPr>
                <a:spLocks noChangeArrowheads="1"/>
              </p:cNvSpPr>
              <p:nvPr/>
            </p:nvSpPr>
            <p:spPr bwMode="auto">
              <a:xfrm>
                <a:off x="436" y="2308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>
                <a:off x="436" y="244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1252" y="2544"/>
              <a:ext cx="3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1492" y="25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419" y="2123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1571" y="2123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2</a:t>
              </a:r>
            </a:p>
          </p:txBody>
        </p:sp>
      </p:grpSp>
      <p:grpSp>
        <p:nvGrpSpPr>
          <p:cNvPr id="28761" name="Group 89"/>
          <p:cNvGrpSpPr>
            <a:grpSpLocks/>
          </p:cNvGrpSpPr>
          <p:nvPr/>
        </p:nvGrpSpPr>
        <p:grpSpPr bwMode="auto">
          <a:xfrm>
            <a:off x="1128713" y="5046663"/>
            <a:ext cx="3138487" cy="1042987"/>
            <a:chOff x="419" y="3179"/>
            <a:chExt cx="1977" cy="657"/>
          </a:xfrm>
        </p:grpSpPr>
        <p:grpSp>
          <p:nvGrpSpPr>
            <p:cNvPr id="28705" name="Group 33"/>
            <p:cNvGrpSpPr>
              <a:grpSpLocks/>
            </p:cNvGrpSpPr>
            <p:nvPr/>
          </p:nvGrpSpPr>
          <p:grpSpPr bwMode="auto">
            <a:xfrm>
              <a:off x="436" y="3364"/>
              <a:ext cx="808" cy="472"/>
              <a:chOff x="436" y="3364"/>
              <a:chExt cx="808" cy="472"/>
            </a:xfrm>
          </p:grpSpPr>
          <p:sp>
            <p:nvSpPr>
              <p:cNvPr id="28703" name="Rectangle 31"/>
              <p:cNvSpPr>
                <a:spLocks noChangeArrowheads="1"/>
              </p:cNvSpPr>
              <p:nvPr/>
            </p:nvSpPr>
            <p:spPr bwMode="auto">
              <a:xfrm>
                <a:off x="436" y="3364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04" name="Line 32"/>
              <p:cNvSpPr>
                <a:spLocks noChangeShapeType="1"/>
              </p:cNvSpPr>
              <p:nvPr/>
            </p:nvSpPr>
            <p:spPr bwMode="auto">
              <a:xfrm>
                <a:off x="436" y="3504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1252" y="3600"/>
              <a:ext cx="3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1492" y="355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28710" name="Group 38"/>
            <p:cNvGrpSpPr>
              <a:grpSpLocks/>
            </p:cNvGrpSpPr>
            <p:nvPr/>
          </p:nvGrpSpPr>
          <p:grpSpPr bwMode="auto">
            <a:xfrm>
              <a:off x="1588" y="3364"/>
              <a:ext cx="808" cy="472"/>
              <a:chOff x="1588" y="3364"/>
              <a:chExt cx="808" cy="472"/>
            </a:xfrm>
          </p:grpSpPr>
          <p:sp>
            <p:nvSpPr>
              <p:cNvPr id="28708" name="Rectangle 36"/>
              <p:cNvSpPr>
                <a:spLocks noChangeArrowheads="1"/>
              </p:cNvSpPr>
              <p:nvPr/>
            </p:nvSpPr>
            <p:spPr bwMode="auto">
              <a:xfrm>
                <a:off x="1588" y="3364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1588" y="3504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19" y="3179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1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1571" y="3179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2</a:t>
              </a:r>
            </a:p>
          </p:txBody>
        </p:sp>
      </p:grpSp>
      <p:sp>
        <p:nvSpPr>
          <p:cNvPr id="28755" name="Rectangle 83"/>
          <p:cNvSpPr>
            <a:spLocks noChangeArrowheads="1"/>
          </p:cNvSpPr>
          <p:nvPr/>
        </p:nvSpPr>
        <p:spPr bwMode="auto">
          <a:xfrm>
            <a:off x="6172200" y="4132263"/>
            <a:ext cx="12223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0">
                <a:solidFill>
                  <a:schemeClr val="bg2"/>
                </a:solidFill>
                <a:effectLst/>
                <a:latin typeface="Times New Roman" pitchFamily="18" charset="0"/>
              </a:rPr>
              <a:t>Generic Entity</a:t>
            </a:r>
          </a:p>
        </p:txBody>
      </p:sp>
      <p:grpSp>
        <p:nvGrpSpPr>
          <p:cNvPr id="28758" name="Group 86"/>
          <p:cNvGrpSpPr>
            <a:grpSpLocks/>
          </p:cNvGrpSpPr>
          <p:nvPr/>
        </p:nvGrpSpPr>
        <p:grpSpPr bwMode="auto">
          <a:xfrm>
            <a:off x="5486400" y="1617663"/>
            <a:ext cx="2844800" cy="2109787"/>
            <a:chOff x="3635" y="1019"/>
            <a:chExt cx="1792" cy="1329"/>
          </a:xfrm>
        </p:grpSpPr>
        <p:grpSp>
          <p:nvGrpSpPr>
            <p:cNvPr id="28715" name="Group 43"/>
            <p:cNvGrpSpPr>
              <a:grpSpLocks/>
            </p:cNvGrpSpPr>
            <p:nvPr/>
          </p:nvGrpSpPr>
          <p:grpSpPr bwMode="auto">
            <a:xfrm>
              <a:off x="4228" y="1204"/>
              <a:ext cx="472" cy="328"/>
              <a:chOff x="4228" y="1204"/>
              <a:chExt cx="472" cy="328"/>
            </a:xfrm>
          </p:grpSpPr>
          <p:sp>
            <p:nvSpPr>
              <p:cNvPr id="28713" name="Rectangle 41"/>
              <p:cNvSpPr>
                <a:spLocks noChangeArrowheads="1"/>
              </p:cNvSpPr>
              <p:nvPr/>
            </p:nvSpPr>
            <p:spPr bwMode="auto">
              <a:xfrm>
                <a:off x="4228" y="1204"/>
                <a:ext cx="472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14" name="Line 42"/>
              <p:cNvSpPr>
                <a:spLocks noChangeShapeType="1"/>
              </p:cNvSpPr>
              <p:nvPr/>
            </p:nvSpPr>
            <p:spPr bwMode="auto">
              <a:xfrm>
                <a:off x="4228" y="1301"/>
                <a:ext cx="47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8718" name="Group 46"/>
            <p:cNvGrpSpPr>
              <a:grpSpLocks/>
            </p:cNvGrpSpPr>
            <p:nvPr/>
          </p:nvGrpSpPr>
          <p:grpSpPr bwMode="auto">
            <a:xfrm>
              <a:off x="4804" y="2020"/>
              <a:ext cx="520" cy="328"/>
              <a:chOff x="4804" y="2020"/>
              <a:chExt cx="520" cy="328"/>
            </a:xfrm>
          </p:grpSpPr>
          <p:sp>
            <p:nvSpPr>
              <p:cNvPr id="28716" name="AutoShape 44"/>
              <p:cNvSpPr>
                <a:spLocks noChangeArrowheads="1"/>
              </p:cNvSpPr>
              <p:nvPr/>
            </p:nvSpPr>
            <p:spPr bwMode="auto">
              <a:xfrm>
                <a:off x="4804" y="2020"/>
                <a:ext cx="520" cy="328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17" name="Line 45"/>
              <p:cNvSpPr>
                <a:spLocks noChangeShapeType="1"/>
              </p:cNvSpPr>
              <p:nvPr/>
            </p:nvSpPr>
            <p:spPr bwMode="auto">
              <a:xfrm>
                <a:off x="4804" y="2117"/>
                <a:ext cx="5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8721" name="Group 49"/>
            <p:cNvGrpSpPr>
              <a:grpSpLocks/>
            </p:cNvGrpSpPr>
            <p:nvPr/>
          </p:nvGrpSpPr>
          <p:grpSpPr bwMode="auto">
            <a:xfrm>
              <a:off x="3652" y="2020"/>
              <a:ext cx="520" cy="328"/>
              <a:chOff x="3652" y="2020"/>
              <a:chExt cx="520" cy="328"/>
            </a:xfrm>
          </p:grpSpPr>
          <p:sp>
            <p:nvSpPr>
              <p:cNvPr id="28719" name="AutoShape 47"/>
              <p:cNvSpPr>
                <a:spLocks noChangeArrowheads="1"/>
              </p:cNvSpPr>
              <p:nvPr/>
            </p:nvSpPr>
            <p:spPr bwMode="auto">
              <a:xfrm>
                <a:off x="3652" y="2020"/>
                <a:ext cx="520" cy="328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20" name="Line 48"/>
              <p:cNvSpPr>
                <a:spLocks noChangeShapeType="1"/>
              </p:cNvSpPr>
              <p:nvPr/>
            </p:nvSpPr>
            <p:spPr bwMode="auto">
              <a:xfrm>
                <a:off x="3652" y="2118"/>
                <a:ext cx="5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722" name="Rectangle 50"/>
            <p:cNvSpPr>
              <a:spLocks noChangeArrowheads="1"/>
            </p:cNvSpPr>
            <p:nvPr/>
          </p:nvSpPr>
          <p:spPr bwMode="auto">
            <a:xfrm>
              <a:off x="3635" y="1835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1</a:t>
              </a:r>
            </a:p>
          </p:txBody>
        </p:sp>
        <p:sp>
          <p:nvSpPr>
            <p:cNvPr id="28723" name="Rectangle 51"/>
            <p:cNvSpPr>
              <a:spLocks noChangeArrowheads="1"/>
            </p:cNvSpPr>
            <p:nvPr/>
          </p:nvSpPr>
          <p:spPr bwMode="auto">
            <a:xfrm>
              <a:off x="4787" y="1835"/>
              <a:ext cx="471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2</a:t>
              </a:r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4464" y="1540"/>
              <a:ext cx="0" cy="1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3888" y="1828"/>
              <a:ext cx="0" cy="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>
              <a:off x="4992" y="1828"/>
              <a:ext cx="0" cy="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3892" y="1824"/>
              <a:ext cx="47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 flipH="1">
              <a:off x="4556" y="1824"/>
              <a:ext cx="44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9" name="Line 57"/>
            <p:cNvSpPr>
              <a:spLocks noChangeShapeType="1"/>
            </p:cNvSpPr>
            <p:nvPr/>
          </p:nvSpPr>
          <p:spPr bwMode="auto">
            <a:xfrm>
              <a:off x="4276" y="1728"/>
              <a:ext cx="37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4276" y="1680"/>
              <a:ext cx="37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4368" y="1732"/>
              <a:ext cx="0" cy="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4560" y="1732"/>
              <a:ext cx="0" cy="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3" name="Oval 61"/>
            <p:cNvSpPr>
              <a:spLocks noChangeArrowheads="1"/>
            </p:cNvSpPr>
            <p:nvPr/>
          </p:nvSpPr>
          <p:spPr bwMode="auto">
            <a:xfrm>
              <a:off x="4420" y="1588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4" name="Rectangle 62"/>
            <p:cNvSpPr>
              <a:spLocks noChangeArrowheads="1"/>
            </p:cNvSpPr>
            <p:nvPr/>
          </p:nvSpPr>
          <p:spPr bwMode="auto">
            <a:xfrm>
              <a:off x="4078" y="1019"/>
              <a:ext cx="7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Generic Entity</a:t>
              </a:r>
            </a:p>
          </p:txBody>
        </p:sp>
        <p:sp>
          <p:nvSpPr>
            <p:cNvPr id="28756" name="Rectangle 84"/>
            <p:cNvSpPr>
              <a:spLocks noChangeArrowheads="1"/>
            </p:cNvSpPr>
            <p:nvPr/>
          </p:nvSpPr>
          <p:spPr bwMode="auto">
            <a:xfrm>
              <a:off x="4691" y="1547"/>
              <a:ext cx="736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Discriminator</a:t>
              </a:r>
            </a:p>
          </p:txBody>
        </p:sp>
      </p:grpSp>
      <p:grpSp>
        <p:nvGrpSpPr>
          <p:cNvPr id="28762" name="Group 90"/>
          <p:cNvGrpSpPr>
            <a:grpSpLocks/>
          </p:cNvGrpSpPr>
          <p:nvPr/>
        </p:nvGrpSpPr>
        <p:grpSpPr bwMode="auto">
          <a:xfrm>
            <a:off x="5486400" y="4425950"/>
            <a:ext cx="2768600" cy="1739900"/>
            <a:chOff x="3635" y="2788"/>
            <a:chExt cx="1744" cy="1096"/>
          </a:xfrm>
        </p:grpSpPr>
        <p:grpSp>
          <p:nvGrpSpPr>
            <p:cNvPr id="28737" name="Group 65"/>
            <p:cNvGrpSpPr>
              <a:grpSpLocks/>
            </p:cNvGrpSpPr>
            <p:nvPr/>
          </p:nvGrpSpPr>
          <p:grpSpPr bwMode="auto">
            <a:xfrm>
              <a:off x="4228" y="2788"/>
              <a:ext cx="472" cy="328"/>
              <a:chOff x="4228" y="2788"/>
              <a:chExt cx="472" cy="328"/>
            </a:xfrm>
          </p:grpSpPr>
          <p:sp>
            <p:nvSpPr>
              <p:cNvPr id="28735" name="Rectangle 63"/>
              <p:cNvSpPr>
                <a:spLocks noChangeArrowheads="1"/>
              </p:cNvSpPr>
              <p:nvPr/>
            </p:nvSpPr>
            <p:spPr bwMode="auto">
              <a:xfrm>
                <a:off x="4228" y="2788"/>
                <a:ext cx="472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36" name="Line 64"/>
              <p:cNvSpPr>
                <a:spLocks noChangeShapeType="1"/>
              </p:cNvSpPr>
              <p:nvPr/>
            </p:nvSpPr>
            <p:spPr bwMode="auto">
              <a:xfrm>
                <a:off x="4228" y="2885"/>
                <a:ext cx="47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8740" name="Group 68"/>
            <p:cNvGrpSpPr>
              <a:grpSpLocks/>
            </p:cNvGrpSpPr>
            <p:nvPr/>
          </p:nvGrpSpPr>
          <p:grpSpPr bwMode="auto">
            <a:xfrm>
              <a:off x="4804" y="3556"/>
              <a:ext cx="520" cy="328"/>
              <a:chOff x="4804" y="3556"/>
              <a:chExt cx="520" cy="328"/>
            </a:xfrm>
          </p:grpSpPr>
          <p:sp>
            <p:nvSpPr>
              <p:cNvPr id="28738" name="AutoShape 66"/>
              <p:cNvSpPr>
                <a:spLocks noChangeArrowheads="1"/>
              </p:cNvSpPr>
              <p:nvPr/>
            </p:nvSpPr>
            <p:spPr bwMode="auto">
              <a:xfrm>
                <a:off x="4804" y="3556"/>
                <a:ext cx="520" cy="328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39" name="Line 67"/>
              <p:cNvSpPr>
                <a:spLocks noChangeShapeType="1"/>
              </p:cNvSpPr>
              <p:nvPr/>
            </p:nvSpPr>
            <p:spPr bwMode="auto">
              <a:xfrm>
                <a:off x="4804" y="3653"/>
                <a:ext cx="5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8743" name="Group 71"/>
            <p:cNvGrpSpPr>
              <a:grpSpLocks/>
            </p:cNvGrpSpPr>
            <p:nvPr/>
          </p:nvGrpSpPr>
          <p:grpSpPr bwMode="auto">
            <a:xfrm>
              <a:off x="3652" y="3556"/>
              <a:ext cx="520" cy="328"/>
              <a:chOff x="3652" y="3556"/>
              <a:chExt cx="520" cy="328"/>
            </a:xfrm>
          </p:grpSpPr>
          <p:sp>
            <p:nvSpPr>
              <p:cNvPr id="28741" name="AutoShape 69"/>
              <p:cNvSpPr>
                <a:spLocks noChangeArrowheads="1"/>
              </p:cNvSpPr>
              <p:nvPr/>
            </p:nvSpPr>
            <p:spPr bwMode="auto">
              <a:xfrm>
                <a:off x="3652" y="3556"/>
                <a:ext cx="520" cy="328"/>
              </a:xfrm>
              <a:prstGeom prst="roundRect">
                <a:avLst>
                  <a:gd name="adj" fmla="val 124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42" name="Line 70"/>
              <p:cNvSpPr>
                <a:spLocks noChangeShapeType="1"/>
              </p:cNvSpPr>
              <p:nvPr/>
            </p:nvSpPr>
            <p:spPr bwMode="auto">
              <a:xfrm>
                <a:off x="3652" y="3654"/>
                <a:ext cx="52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8744" name="Rectangle 72"/>
            <p:cNvSpPr>
              <a:spLocks noChangeArrowheads="1"/>
            </p:cNvSpPr>
            <p:nvPr/>
          </p:nvSpPr>
          <p:spPr bwMode="auto">
            <a:xfrm>
              <a:off x="3635" y="3371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1</a:t>
              </a:r>
            </a:p>
          </p:txBody>
        </p:sp>
        <p:sp>
          <p:nvSpPr>
            <p:cNvPr id="28745" name="Rectangle 73"/>
            <p:cNvSpPr>
              <a:spLocks noChangeArrowheads="1"/>
            </p:cNvSpPr>
            <p:nvPr/>
          </p:nvSpPr>
          <p:spPr bwMode="auto">
            <a:xfrm>
              <a:off x="4787" y="3371"/>
              <a:ext cx="47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2</a:t>
              </a:r>
            </a:p>
          </p:txBody>
        </p:sp>
        <p:sp>
          <p:nvSpPr>
            <p:cNvPr id="28746" name="Line 74"/>
            <p:cNvSpPr>
              <a:spLocks noChangeShapeType="1"/>
            </p:cNvSpPr>
            <p:nvPr/>
          </p:nvSpPr>
          <p:spPr bwMode="auto">
            <a:xfrm>
              <a:off x="4464" y="3124"/>
              <a:ext cx="0" cy="1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47" name="Line 75"/>
            <p:cNvSpPr>
              <a:spLocks noChangeShapeType="1"/>
            </p:cNvSpPr>
            <p:nvPr/>
          </p:nvSpPr>
          <p:spPr bwMode="auto">
            <a:xfrm>
              <a:off x="3888" y="3364"/>
              <a:ext cx="0" cy="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48" name="Line 76"/>
            <p:cNvSpPr>
              <a:spLocks noChangeShapeType="1"/>
            </p:cNvSpPr>
            <p:nvPr/>
          </p:nvSpPr>
          <p:spPr bwMode="auto">
            <a:xfrm>
              <a:off x="4992" y="3364"/>
              <a:ext cx="0" cy="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49" name="Line 77"/>
            <p:cNvSpPr>
              <a:spLocks noChangeShapeType="1"/>
            </p:cNvSpPr>
            <p:nvPr/>
          </p:nvSpPr>
          <p:spPr bwMode="auto">
            <a:xfrm>
              <a:off x="3892" y="3360"/>
              <a:ext cx="47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50" name="Line 78"/>
            <p:cNvSpPr>
              <a:spLocks noChangeShapeType="1"/>
            </p:cNvSpPr>
            <p:nvPr/>
          </p:nvSpPr>
          <p:spPr bwMode="auto">
            <a:xfrm flipH="1">
              <a:off x="4556" y="3360"/>
              <a:ext cx="44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51" name="Line 79"/>
            <p:cNvSpPr>
              <a:spLocks noChangeShapeType="1"/>
            </p:cNvSpPr>
            <p:nvPr/>
          </p:nvSpPr>
          <p:spPr bwMode="auto">
            <a:xfrm>
              <a:off x="4276" y="3264"/>
              <a:ext cx="37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52" name="Line 80"/>
            <p:cNvSpPr>
              <a:spLocks noChangeShapeType="1"/>
            </p:cNvSpPr>
            <p:nvPr/>
          </p:nvSpPr>
          <p:spPr bwMode="auto">
            <a:xfrm>
              <a:off x="4368" y="3268"/>
              <a:ext cx="0" cy="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53" name="Line 81"/>
            <p:cNvSpPr>
              <a:spLocks noChangeShapeType="1"/>
            </p:cNvSpPr>
            <p:nvPr/>
          </p:nvSpPr>
          <p:spPr bwMode="auto">
            <a:xfrm>
              <a:off x="4560" y="3268"/>
              <a:ext cx="0" cy="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54" name="Oval 82"/>
            <p:cNvSpPr>
              <a:spLocks noChangeArrowheads="1"/>
            </p:cNvSpPr>
            <p:nvPr/>
          </p:nvSpPr>
          <p:spPr bwMode="auto">
            <a:xfrm>
              <a:off x="4420" y="317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57" name="Rectangle 85"/>
            <p:cNvSpPr>
              <a:spLocks noChangeArrowheads="1"/>
            </p:cNvSpPr>
            <p:nvPr/>
          </p:nvSpPr>
          <p:spPr bwMode="auto">
            <a:xfrm>
              <a:off x="4643" y="3131"/>
              <a:ext cx="73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Discriminator</a:t>
              </a:r>
            </a:p>
          </p:txBody>
        </p:sp>
      </p:grpSp>
      <p:sp>
        <p:nvSpPr>
          <p:cNvPr id="28763" name="Rectangle 91"/>
          <p:cNvSpPr>
            <a:spLocks noChangeArrowheads="1"/>
          </p:cNvSpPr>
          <p:nvPr/>
        </p:nvSpPr>
        <p:spPr bwMode="auto">
          <a:xfrm>
            <a:off x="5567363" y="1160463"/>
            <a:ext cx="23780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>
                <a:solidFill>
                  <a:srgbClr val="00007F"/>
                </a:solidFill>
                <a:effectLst/>
                <a:latin typeface="Times New Roman" pitchFamily="18" charset="0"/>
              </a:rPr>
              <a:t>Categorization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Component Relations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06963"/>
          </a:xfrm>
        </p:spPr>
        <p:txBody>
          <a:bodyPr/>
          <a:lstStyle/>
          <a:p>
            <a:r>
              <a:rPr lang="en-US"/>
              <a:t>An entity class which can not meaningfully exist without the existence of another entity class is said to be dependent.</a:t>
            </a:r>
          </a:p>
          <a:p>
            <a:pPr lvl="1"/>
            <a:r>
              <a:rPr lang="en-US"/>
              <a:t>Example:  a Purchase Order can not exist without a Purchaser.</a:t>
            </a:r>
          </a:p>
          <a:p>
            <a:r>
              <a:rPr lang="en-US"/>
              <a:t>Relations are depicted and labeled from the independent entity class towards the dependent entity class.</a:t>
            </a:r>
          </a:p>
          <a:p>
            <a:r>
              <a:rPr lang="en-US"/>
              <a:t>Often non-specific dependencies must be shown and resolved later.  These are always given “bi-directional” labels.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26" name="Group 30"/>
          <p:cNvGrpSpPr>
            <a:grpSpLocks/>
          </p:cNvGrpSpPr>
          <p:nvPr/>
        </p:nvGrpSpPr>
        <p:grpSpPr bwMode="auto">
          <a:xfrm>
            <a:off x="3206750" y="5035550"/>
            <a:ext cx="2197100" cy="139700"/>
            <a:chOff x="2020" y="3172"/>
            <a:chExt cx="1384" cy="88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2068" y="3216"/>
              <a:ext cx="13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3316" y="317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2020" y="3172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1884363" y="4437063"/>
            <a:ext cx="1309687" cy="1042987"/>
            <a:chOff x="1187" y="2795"/>
            <a:chExt cx="825" cy="657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1204" y="2980"/>
              <a:ext cx="808" cy="472"/>
              <a:chOff x="1204" y="2980"/>
              <a:chExt cx="808" cy="472"/>
            </a:xfrm>
          </p:grpSpPr>
          <p:sp>
            <p:nvSpPr>
              <p:cNvPr id="29700" name="Rectangle 4"/>
              <p:cNvSpPr>
                <a:spLocks noChangeArrowheads="1"/>
              </p:cNvSpPr>
              <p:nvPr/>
            </p:nvSpPr>
            <p:spPr bwMode="auto">
              <a:xfrm>
                <a:off x="1204" y="2980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9701" name="Line 5"/>
              <p:cNvSpPr>
                <a:spLocks noChangeShapeType="1"/>
              </p:cNvSpPr>
              <p:nvPr/>
            </p:nvSpPr>
            <p:spPr bwMode="auto">
              <a:xfrm>
                <a:off x="1204" y="3120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1187" y="2795"/>
              <a:ext cx="583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A/1</a:t>
              </a:r>
            </a:p>
          </p:txBody>
        </p:sp>
      </p:grp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5389563" y="4437063"/>
            <a:ext cx="1309687" cy="1042987"/>
            <a:chOff x="3395" y="2795"/>
            <a:chExt cx="825" cy="657"/>
          </a:xfrm>
        </p:grpSpPr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3412" y="2980"/>
              <a:ext cx="808" cy="472"/>
              <a:chOff x="3412" y="2980"/>
              <a:chExt cx="808" cy="472"/>
            </a:xfrm>
          </p:grpSpPr>
          <p:sp>
            <p:nvSpPr>
              <p:cNvPr id="29706" name="Rectangle 10"/>
              <p:cNvSpPr>
                <a:spLocks noChangeArrowheads="1"/>
              </p:cNvSpPr>
              <p:nvPr/>
            </p:nvSpPr>
            <p:spPr bwMode="auto">
              <a:xfrm>
                <a:off x="3412" y="2980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9707" name="Line 11"/>
              <p:cNvSpPr>
                <a:spLocks noChangeShapeType="1"/>
              </p:cNvSpPr>
              <p:nvPr/>
            </p:nvSpPr>
            <p:spPr bwMode="auto">
              <a:xfrm>
                <a:off x="3412" y="3120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395" y="2795"/>
              <a:ext cx="57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 B/2</a:t>
              </a:r>
            </a:p>
          </p:txBody>
        </p: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484563" y="4589463"/>
            <a:ext cx="16002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400" b="0">
                <a:solidFill>
                  <a:schemeClr val="bg2"/>
                </a:solidFill>
                <a:effectLst/>
                <a:latin typeface="Times New Roman" pitchFamily="18" charset="0"/>
              </a:rPr>
              <a:t>Relationship Name/</a:t>
            </a:r>
          </a:p>
          <a:p>
            <a:pPr algn="l"/>
            <a:r>
              <a:rPr lang="en-US" sz="1400" b="0">
                <a:solidFill>
                  <a:schemeClr val="bg2"/>
                </a:solidFill>
                <a:effectLst/>
                <a:latin typeface="Times New Roman" pitchFamily="18" charset="0"/>
              </a:rPr>
              <a:t>Relationship Name</a:t>
            </a:r>
          </a:p>
        </p:txBody>
      </p: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2570163" y="3803650"/>
            <a:ext cx="2797175" cy="838200"/>
            <a:chOff x="1619" y="2396"/>
            <a:chExt cx="1762" cy="528"/>
          </a:xfrm>
        </p:grpSpPr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1619" y="2396"/>
              <a:ext cx="17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solidFill>
                    <a:srgbClr val="00007F"/>
                  </a:solidFill>
                  <a:effectLst/>
                  <a:latin typeface="Times New Roman" pitchFamily="18" charset="0"/>
                </a:rPr>
                <a:t>RELATIONSHIP OF A TO B</a:t>
              </a: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2308" y="2644"/>
              <a:ext cx="184" cy="1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flipV="1">
              <a:off x="2496" y="2732"/>
              <a:ext cx="0" cy="1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2500" y="2740"/>
              <a:ext cx="136" cy="1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3789363" y="5035550"/>
            <a:ext cx="2797175" cy="930275"/>
            <a:chOff x="2387" y="3172"/>
            <a:chExt cx="1762" cy="586"/>
          </a:xfrm>
        </p:grpSpPr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2387" y="3548"/>
              <a:ext cx="17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solidFill>
                    <a:srgbClr val="00007F"/>
                  </a:solidFill>
                  <a:effectLst/>
                  <a:latin typeface="Times New Roman" pitchFamily="18" charset="0"/>
                </a:rPr>
                <a:t>RELATIONSHIP OF B TO A</a:t>
              </a: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500" y="3172"/>
              <a:ext cx="184" cy="1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V="1">
              <a:off x="2688" y="3260"/>
              <a:ext cx="0" cy="1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2692" y="3268"/>
              <a:ext cx="232" cy="2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972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Non-Specific Relationship</a:t>
            </a:r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9685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	Many-to-Many relationship between two and only two entities.</a:t>
            </a:r>
          </a:p>
          <a:p>
            <a:r>
              <a:rPr lang="en-US"/>
              <a:t>Cardinality is expressed in both directions.</a:t>
            </a:r>
          </a:p>
          <a:p>
            <a:r>
              <a:rPr lang="en-US"/>
              <a:t>The relationship is named in both directions.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24000" y="1481040"/>
              <a:ext cx="3926520" cy="11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200" y="1413000"/>
                <a:ext cx="3973680" cy="29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Relationship</a:t>
            </a:r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33533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Parent-child or Existence-dependency.</a:t>
            </a:r>
          </a:p>
          <a:p>
            <a:r>
              <a:rPr lang="en-US"/>
              <a:t>One parent exists for zero, one, or more instances of the child.</a:t>
            </a:r>
          </a:p>
          <a:p>
            <a:r>
              <a:rPr lang="en-US"/>
              <a:t>Each instance of a child entity can exist only if an associated instance of the parent entity exits.</a:t>
            </a:r>
          </a:p>
          <a:p>
            <a:r>
              <a:rPr lang="en-US"/>
              <a:t>Relationships may be identifying or non-identifying.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990600" y="2097088"/>
            <a:ext cx="7162800" cy="319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ar-SA" sz="2400">
              <a:effectLst/>
              <a:latin typeface="Times New Roman" pitchFamily="18" charset="0"/>
            </a:endParaRPr>
          </a:p>
        </p:txBody>
      </p:sp>
      <p:sp>
        <p:nvSpPr>
          <p:cNvPr id="5222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Class Migration</a:t>
            </a:r>
          </a:p>
        </p:txBody>
      </p:sp>
      <p:sp>
        <p:nvSpPr>
          <p:cNvPr id="5222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651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Refers to the “inheritance” of key class attributes from an independent entity class to a related, dependent entity class.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Stabilizes “functional dependency.”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/>
              <a:t>Causes refinement of model to next lower level of detail.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Class Migration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822575"/>
          </a:xfrm>
        </p:spPr>
        <p:txBody>
          <a:bodyPr/>
          <a:lstStyle/>
          <a:p>
            <a:r>
              <a:rPr lang="en-US"/>
              <a:t>Requires resolution of “Non-Specific” Relation Class syntax first</a:t>
            </a:r>
          </a:p>
          <a:p>
            <a:r>
              <a:rPr lang="en-US"/>
              <a:t>Migrates from “Independent” to “Dependent” Entity Class</a:t>
            </a:r>
          </a:p>
          <a:p>
            <a:r>
              <a:rPr lang="en-US"/>
              <a:t>Occurs once for each Relation Class shared by an Entity Class “pair”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739900" y="4673600"/>
            <a:ext cx="57023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bg1"/>
                </a:solidFill>
                <a:effectLst/>
                <a:latin typeface="Times New Roman" pitchFamily="18" charset="0"/>
              </a:rPr>
              <a:t>Non-Key Attribute Classes NEVER Migrate</a:t>
            </a:r>
            <a:r>
              <a:rPr lang="en-US" sz="2800" b="0"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91" name="Group 47"/>
          <p:cNvGrpSpPr>
            <a:grpSpLocks/>
          </p:cNvGrpSpPr>
          <p:nvPr/>
        </p:nvGrpSpPr>
        <p:grpSpPr bwMode="auto">
          <a:xfrm>
            <a:off x="914400" y="3962400"/>
            <a:ext cx="7285038" cy="2266950"/>
            <a:chOff x="419" y="2555"/>
            <a:chExt cx="4589" cy="1428"/>
          </a:xfrm>
        </p:grpSpPr>
        <p:grpSp>
          <p:nvGrpSpPr>
            <p:cNvPr id="31788" name="Group 44"/>
            <p:cNvGrpSpPr>
              <a:grpSpLocks/>
            </p:cNvGrpSpPr>
            <p:nvPr/>
          </p:nvGrpSpPr>
          <p:grpSpPr bwMode="auto">
            <a:xfrm>
              <a:off x="2212" y="3316"/>
              <a:ext cx="1144" cy="88"/>
              <a:chOff x="2212" y="3316"/>
              <a:chExt cx="1144" cy="88"/>
            </a:xfrm>
          </p:grpSpPr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>
                <a:off x="2212" y="3360"/>
                <a:ext cx="114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1755" name="Oval 11"/>
              <p:cNvSpPr>
                <a:spLocks noChangeArrowheads="1"/>
              </p:cNvSpPr>
              <p:nvPr/>
            </p:nvSpPr>
            <p:spPr bwMode="auto">
              <a:xfrm>
                <a:off x="3268" y="3316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1789" name="Group 45"/>
            <p:cNvGrpSpPr>
              <a:grpSpLocks/>
            </p:cNvGrpSpPr>
            <p:nvPr/>
          </p:nvGrpSpPr>
          <p:grpSpPr bwMode="auto">
            <a:xfrm>
              <a:off x="1331" y="2939"/>
              <a:ext cx="873" cy="657"/>
              <a:chOff x="1331" y="2939"/>
              <a:chExt cx="873" cy="657"/>
            </a:xfrm>
          </p:grpSpPr>
          <p:grpSp>
            <p:nvGrpSpPr>
              <p:cNvPr id="31753" name="Group 9"/>
              <p:cNvGrpSpPr>
                <a:grpSpLocks/>
              </p:cNvGrpSpPr>
              <p:nvPr/>
            </p:nvGrpSpPr>
            <p:grpSpPr bwMode="auto">
              <a:xfrm>
                <a:off x="1396" y="3124"/>
                <a:ext cx="808" cy="472"/>
                <a:chOff x="1396" y="3124"/>
                <a:chExt cx="808" cy="472"/>
              </a:xfrm>
            </p:grpSpPr>
            <p:sp>
              <p:nvSpPr>
                <p:cNvPr id="31751" name="Rectangle 7"/>
                <p:cNvSpPr>
                  <a:spLocks noChangeArrowheads="1"/>
                </p:cNvSpPr>
                <p:nvPr/>
              </p:nvSpPr>
              <p:spPr bwMode="auto">
                <a:xfrm>
                  <a:off x="1396" y="3124"/>
                  <a:ext cx="808" cy="47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52" name="Line 8"/>
                <p:cNvSpPr>
                  <a:spLocks noChangeShapeType="1"/>
                </p:cNvSpPr>
                <p:nvPr/>
              </p:nvSpPr>
              <p:spPr bwMode="auto">
                <a:xfrm>
                  <a:off x="1396" y="3264"/>
                  <a:ext cx="80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31756" name="Rectangle 12"/>
              <p:cNvSpPr>
                <a:spLocks noChangeArrowheads="1"/>
              </p:cNvSpPr>
              <p:nvPr/>
            </p:nvSpPr>
            <p:spPr bwMode="auto">
              <a:xfrm>
                <a:off x="1379" y="2939"/>
                <a:ext cx="58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Entity A/1</a:t>
                </a:r>
              </a:p>
            </p:txBody>
          </p:sp>
          <p:sp>
            <p:nvSpPr>
              <p:cNvPr id="31758" name="Rectangle 14"/>
              <p:cNvSpPr>
                <a:spLocks noChangeArrowheads="1"/>
              </p:cNvSpPr>
              <p:nvPr/>
            </p:nvSpPr>
            <p:spPr bwMode="auto">
              <a:xfrm>
                <a:off x="1331" y="3131"/>
                <a:ext cx="86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Key-Attribute-A</a:t>
                </a:r>
              </a:p>
            </p:txBody>
          </p:sp>
        </p:grpSp>
        <p:grpSp>
          <p:nvGrpSpPr>
            <p:cNvPr id="31790" name="Group 46"/>
            <p:cNvGrpSpPr>
              <a:grpSpLocks/>
            </p:cNvGrpSpPr>
            <p:nvPr/>
          </p:nvGrpSpPr>
          <p:grpSpPr bwMode="auto">
            <a:xfrm>
              <a:off x="3347" y="2939"/>
              <a:ext cx="1113" cy="657"/>
              <a:chOff x="3347" y="2939"/>
              <a:chExt cx="1113" cy="657"/>
            </a:xfrm>
          </p:grpSpPr>
          <p:grpSp>
            <p:nvGrpSpPr>
              <p:cNvPr id="31750" name="Group 6"/>
              <p:cNvGrpSpPr>
                <a:grpSpLocks/>
              </p:cNvGrpSpPr>
              <p:nvPr/>
            </p:nvGrpSpPr>
            <p:grpSpPr bwMode="auto">
              <a:xfrm>
                <a:off x="3364" y="3124"/>
                <a:ext cx="1096" cy="472"/>
                <a:chOff x="3364" y="3124"/>
                <a:chExt cx="1096" cy="472"/>
              </a:xfrm>
            </p:grpSpPr>
            <p:sp>
              <p:nvSpPr>
                <p:cNvPr id="31748" name="AutoShape 4"/>
                <p:cNvSpPr>
                  <a:spLocks noChangeArrowheads="1"/>
                </p:cNvSpPr>
                <p:nvPr/>
              </p:nvSpPr>
              <p:spPr bwMode="auto">
                <a:xfrm>
                  <a:off x="3364" y="3124"/>
                  <a:ext cx="1096" cy="472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49" name="Line 5"/>
                <p:cNvSpPr>
                  <a:spLocks noChangeShapeType="1"/>
                </p:cNvSpPr>
                <p:nvPr/>
              </p:nvSpPr>
              <p:spPr bwMode="auto">
                <a:xfrm>
                  <a:off x="3364" y="3408"/>
                  <a:ext cx="10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31757" name="Rectangle 13"/>
              <p:cNvSpPr>
                <a:spLocks noChangeArrowheads="1"/>
              </p:cNvSpPr>
              <p:nvPr/>
            </p:nvSpPr>
            <p:spPr bwMode="auto">
              <a:xfrm>
                <a:off x="3347" y="2939"/>
                <a:ext cx="577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Entity B/2</a:t>
                </a:r>
              </a:p>
            </p:txBody>
          </p:sp>
          <p:sp>
            <p:nvSpPr>
              <p:cNvPr id="31759" name="Rectangle 15"/>
              <p:cNvSpPr>
                <a:spLocks noChangeArrowheads="1"/>
              </p:cNvSpPr>
              <p:nvPr/>
            </p:nvSpPr>
            <p:spPr bwMode="auto">
              <a:xfrm>
                <a:off x="3347" y="3227"/>
                <a:ext cx="1105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Key-Attribute-A (FK)</a:t>
                </a:r>
              </a:p>
            </p:txBody>
          </p:sp>
          <p:sp>
            <p:nvSpPr>
              <p:cNvPr id="31760" name="Rectangle 16"/>
              <p:cNvSpPr>
                <a:spLocks noChangeArrowheads="1"/>
              </p:cNvSpPr>
              <p:nvPr/>
            </p:nvSpPr>
            <p:spPr bwMode="auto">
              <a:xfrm>
                <a:off x="3347" y="3083"/>
                <a:ext cx="854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Key-Attribute-B</a:t>
                </a:r>
              </a:p>
            </p:txBody>
          </p:sp>
        </p:grp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2339" y="3179"/>
              <a:ext cx="97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Relationship Name</a:t>
              </a:r>
            </a:p>
          </p:txBody>
        </p:sp>
        <p:grpSp>
          <p:nvGrpSpPr>
            <p:cNvPr id="31784" name="Group 40"/>
            <p:cNvGrpSpPr>
              <a:grpSpLocks/>
            </p:cNvGrpSpPr>
            <p:nvPr/>
          </p:nvGrpSpPr>
          <p:grpSpPr bwMode="auto">
            <a:xfrm>
              <a:off x="419" y="2603"/>
              <a:ext cx="1121" cy="377"/>
              <a:chOff x="419" y="2603"/>
              <a:chExt cx="1121" cy="377"/>
            </a:xfrm>
          </p:grpSpPr>
          <p:sp>
            <p:nvSpPr>
              <p:cNvPr id="31762" name="Rectangle 18"/>
              <p:cNvSpPr>
                <a:spLocks noChangeArrowheads="1"/>
              </p:cNvSpPr>
              <p:nvPr/>
            </p:nvSpPr>
            <p:spPr bwMode="auto">
              <a:xfrm>
                <a:off x="419" y="2603"/>
                <a:ext cx="1034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PARENT ENTITY</a:t>
                </a:r>
              </a:p>
            </p:txBody>
          </p:sp>
          <p:grpSp>
            <p:nvGrpSpPr>
              <p:cNvPr id="31769" name="Group 25"/>
              <p:cNvGrpSpPr>
                <a:grpSpLocks/>
              </p:cNvGrpSpPr>
              <p:nvPr/>
            </p:nvGrpSpPr>
            <p:grpSpPr bwMode="auto">
              <a:xfrm>
                <a:off x="1244" y="2780"/>
                <a:ext cx="296" cy="200"/>
                <a:chOff x="1244" y="2780"/>
                <a:chExt cx="296" cy="200"/>
              </a:xfrm>
            </p:grpSpPr>
            <p:sp>
              <p:nvSpPr>
                <p:cNvPr id="3176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88" y="2828"/>
                  <a:ext cx="152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67" name="Line 23"/>
                <p:cNvSpPr>
                  <a:spLocks noChangeShapeType="1"/>
                </p:cNvSpPr>
                <p:nvPr/>
              </p:nvSpPr>
              <p:spPr bwMode="auto">
                <a:xfrm>
                  <a:off x="1392" y="2836"/>
                  <a:ext cx="0" cy="8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6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1244" y="2780"/>
                  <a:ext cx="152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1787" name="Group 43"/>
            <p:cNvGrpSpPr>
              <a:grpSpLocks/>
            </p:cNvGrpSpPr>
            <p:nvPr/>
          </p:nvGrpSpPr>
          <p:grpSpPr bwMode="auto">
            <a:xfrm>
              <a:off x="2579" y="3356"/>
              <a:ext cx="1763" cy="627"/>
              <a:chOff x="2579" y="3356"/>
              <a:chExt cx="1763" cy="627"/>
            </a:xfrm>
          </p:grpSpPr>
          <p:sp>
            <p:nvSpPr>
              <p:cNvPr id="31764" name="Rectangle 20"/>
              <p:cNvSpPr>
                <a:spLocks noChangeArrowheads="1"/>
              </p:cNvSpPr>
              <p:nvPr/>
            </p:nvSpPr>
            <p:spPr bwMode="auto">
              <a:xfrm>
                <a:off x="2579" y="3659"/>
                <a:ext cx="1763" cy="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IDENTIFYING RELATIONSHIP</a:t>
                </a:r>
              </a:p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INDICATOR</a:t>
                </a:r>
              </a:p>
            </p:txBody>
          </p:sp>
          <p:grpSp>
            <p:nvGrpSpPr>
              <p:cNvPr id="31773" name="Group 29"/>
              <p:cNvGrpSpPr>
                <a:grpSpLocks/>
              </p:cNvGrpSpPr>
              <p:nvPr/>
            </p:nvGrpSpPr>
            <p:grpSpPr bwMode="auto">
              <a:xfrm>
                <a:off x="2588" y="3356"/>
                <a:ext cx="248" cy="344"/>
                <a:chOff x="2588" y="3356"/>
                <a:chExt cx="248" cy="344"/>
              </a:xfrm>
            </p:grpSpPr>
            <p:sp>
              <p:nvSpPr>
                <p:cNvPr id="3177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708" y="3440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71" name="Line 27"/>
                <p:cNvSpPr>
                  <a:spLocks noChangeShapeType="1"/>
                </p:cNvSpPr>
                <p:nvPr/>
              </p:nvSpPr>
              <p:spPr bwMode="auto">
                <a:xfrm>
                  <a:off x="2712" y="3448"/>
                  <a:ext cx="0" cy="1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72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588" y="3356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1786" name="Group 42"/>
            <p:cNvGrpSpPr>
              <a:grpSpLocks/>
            </p:cNvGrpSpPr>
            <p:nvPr/>
          </p:nvGrpSpPr>
          <p:grpSpPr bwMode="auto">
            <a:xfrm>
              <a:off x="3844" y="2603"/>
              <a:ext cx="1164" cy="329"/>
              <a:chOff x="3844" y="2603"/>
              <a:chExt cx="1164" cy="329"/>
            </a:xfrm>
          </p:grpSpPr>
          <p:sp>
            <p:nvSpPr>
              <p:cNvPr id="31765" name="Rectangle 21"/>
              <p:cNvSpPr>
                <a:spLocks noChangeArrowheads="1"/>
              </p:cNvSpPr>
              <p:nvPr/>
            </p:nvSpPr>
            <p:spPr bwMode="auto">
              <a:xfrm>
                <a:off x="4067" y="2603"/>
                <a:ext cx="941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CHILD ENTITY</a:t>
                </a:r>
              </a:p>
            </p:txBody>
          </p:sp>
          <p:grpSp>
            <p:nvGrpSpPr>
              <p:cNvPr id="31777" name="Group 33"/>
              <p:cNvGrpSpPr>
                <a:grpSpLocks/>
              </p:cNvGrpSpPr>
              <p:nvPr/>
            </p:nvGrpSpPr>
            <p:grpSpPr bwMode="auto">
              <a:xfrm>
                <a:off x="3844" y="2732"/>
                <a:ext cx="280" cy="200"/>
                <a:chOff x="3844" y="2732"/>
                <a:chExt cx="280" cy="200"/>
              </a:xfrm>
            </p:grpSpPr>
            <p:sp>
              <p:nvSpPr>
                <p:cNvPr id="3177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844" y="2780"/>
                  <a:ext cx="136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75" name="Line 31"/>
                <p:cNvSpPr>
                  <a:spLocks noChangeShapeType="1"/>
                </p:cNvSpPr>
                <p:nvPr/>
              </p:nvSpPr>
              <p:spPr bwMode="auto">
                <a:xfrm>
                  <a:off x="3984" y="2788"/>
                  <a:ext cx="0" cy="8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7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988" y="2732"/>
                  <a:ext cx="136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1785" name="Group 41"/>
            <p:cNvGrpSpPr>
              <a:grpSpLocks/>
            </p:cNvGrpSpPr>
            <p:nvPr/>
          </p:nvGrpSpPr>
          <p:grpSpPr bwMode="auto">
            <a:xfrm>
              <a:off x="1907" y="2555"/>
              <a:ext cx="1531" cy="665"/>
              <a:chOff x="1907" y="2555"/>
              <a:chExt cx="1531" cy="665"/>
            </a:xfrm>
          </p:grpSpPr>
          <p:sp>
            <p:nvSpPr>
              <p:cNvPr id="31763" name="Rectangle 19"/>
              <p:cNvSpPr>
                <a:spLocks noChangeArrowheads="1"/>
              </p:cNvSpPr>
              <p:nvPr/>
            </p:nvSpPr>
            <p:spPr bwMode="auto">
              <a:xfrm>
                <a:off x="1907" y="2555"/>
                <a:ext cx="1531" cy="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RELATIONSHIP NAME</a:t>
                </a:r>
              </a:p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FROM PARENT TO CHILD</a:t>
                </a:r>
              </a:p>
            </p:txBody>
          </p:sp>
          <p:grpSp>
            <p:nvGrpSpPr>
              <p:cNvPr id="31781" name="Group 37"/>
              <p:cNvGrpSpPr>
                <a:grpSpLocks/>
              </p:cNvGrpSpPr>
              <p:nvPr/>
            </p:nvGrpSpPr>
            <p:grpSpPr bwMode="auto">
              <a:xfrm>
                <a:off x="2492" y="2876"/>
                <a:ext cx="248" cy="344"/>
                <a:chOff x="2492" y="2876"/>
                <a:chExt cx="248" cy="344"/>
              </a:xfrm>
            </p:grpSpPr>
            <p:sp>
              <p:nvSpPr>
                <p:cNvPr id="31778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2612" y="2960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79" name="Line 35"/>
                <p:cNvSpPr>
                  <a:spLocks noChangeShapeType="1"/>
                </p:cNvSpPr>
                <p:nvPr/>
              </p:nvSpPr>
              <p:spPr bwMode="auto">
                <a:xfrm>
                  <a:off x="2616" y="2968"/>
                  <a:ext cx="0" cy="1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1780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492" y="2876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31782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Relationship</a:t>
            </a:r>
          </a:p>
        </p:txBody>
      </p:sp>
      <p:sp>
        <p:nvSpPr>
          <p:cNvPr id="31783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309813"/>
          </a:xfrm>
        </p:spPr>
        <p:txBody>
          <a:bodyPr/>
          <a:lstStyle/>
          <a:p>
            <a:r>
              <a:rPr lang="en-US"/>
              <a:t>The unique identification of an instance of the child depends upon knowing the identity of the associated instance of the parent.</a:t>
            </a:r>
          </a:p>
          <a:p>
            <a:r>
              <a:rPr lang="en-US"/>
              <a:t>The child entity in an identifying relationship is always an identifier-dependent entity.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13" name="Group 45"/>
          <p:cNvGrpSpPr>
            <a:grpSpLocks/>
          </p:cNvGrpSpPr>
          <p:nvPr/>
        </p:nvGrpSpPr>
        <p:grpSpPr bwMode="auto">
          <a:xfrm>
            <a:off x="944563" y="4095750"/>
            <a:ext cx="7361237" cy="2533650"/>
            <a:chOff x="419" y="2459"/>
            <a:chExt cx="4637" cy="1596"/>
          </a:xfrm>
        </p:grpSpPr>
        <p:grpSp>
          <p:nvGrpSpPr>
            <p:cNvPr id="32806" name="Group 38"/>
            <p:cNvGrpSpPr>
              <a:grpSpLocks/>
            </p:cNvGrpSpPr>
            <p:nvPr/>
          </p:nvGrpSpPr>
          <p:grpSpPr bwMode="auto">
            <a:xfrm>
              <a:off x="2260" y="3220"/>
              <a:ext cx="1144" cy="88"/>
              <a:chOff x="2260" y="3220"/>
              <a:chExt cx="1144" cy="88"/>
            </a:xfrm>
          </p:grpSpPr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>
                <a:off x="2260" y="3264"/>
                <a:ext cx="114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77" name="Oval 9"/>
              <p:cNvSpPr>
                <a:spLocks noChangeArrowheads="1"/>
              </p:cNvSpPr>
              <p:nvPr/>
            </p:nvSpPr>
            <p:spPr bwMode="auto">
              <a:xfrm>
                <a:off x="3316" y="322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2812" name="Group 44"/>
            <p:cNvGrpSpPr>
              <a:grpSpLocks/>
            </p:cNvGrpSpPr>
            <p:nvPr/>
          </p:nvGrpSpPr>
          <p:grpSpPr bwMode="auto">
            <a:xfrm>
              <a:off x="1415" y="2843"/>
              <a:ext cx="860" cy="657"/>
              <a:chOff x="1415" y="2843"/>
              <a:chExt cx="860" cy="657"/>
            </a:xfrm>
          </p:grpSpPr>
          <p:sp>
            <p:nvSpPr>
              <p:cNvPr id="32774" name="Rectangle 6"/>
              <p:cNvSpPr>
                <a:spLocks noChangeArrowheads="1"/>
              </p:cNvSpPr>
              <p:nvPr/>
            </p:nvSpPr>
            <p:spPr bwMode="auto">
              <a:xfrm>
                <a:off x="1444" y="3028"/>
                <a:ext cx="808" cy="4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1444" y="3192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78" name="Rectangle 10"/>
              <p:cNvSpPr>
                <a:spLocks noChangeArrowheads="1"/>
              </p:cNvSpPr>
              <p:nvPr/>
            </p:nvSpPr>
            <p:spPr bwMode="auto">
              <a:xfrm>
                <a:off x="1427" y="2843"/>
                <a:ext cx="58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Entity A/1</a:t>
                </a:r>
              </a:p>
            </p:txBody>
          </p:sp>
          <p:sp>
            <p:nvSpPr>
              <p:cNvPr id="32780" name="Rectangle 12"/>
              <p:cNvSpPr>
                <a:spLocks noChangeArrowheads="1"/>
              </p:cNvSpPr>
              <p:nvPr/>
            </p:nvSpPr>
            <p:spPr bwMode="auto">
              <a:xfrm>
                <a:off x="1415" y="3011"/>
                <a:ext cx="86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Key-Attribute-A</a:t>
                </a:r>
              </a:p>
            </p:txBody>
          </p:sp>
        </p:grpSp>
        <p:grpSp>
          <p:nvGrpSpPr>
            <p:cNvPr id="32811" name="Group 43"/>
            <p:cNvGrpSpPr>
              <a:grpSpLocks/>
            </p:cNvGrpSpPr>
            <p:nvPr/>
          </p:nvGrpSpPr>
          <p:grpSpPr bwMode="auto">
            <a:xfrm>
              <a:off x="3395" y="2843"/>
              <a:ext cx="1125" cy="705"/>
              <a:chOff x="3395" y="2843"/>
              <a:chExt cx="1125" cy="705"/>
            </a:xfrm>
          </p:grpSpPr>
          <p:sp>
            <p:nvSpPr>
              <p:cNvPr id="32772" name="Rectangle 4"/>
              <p:cNvSpPr>
                <a:spLocks noChangeArrowheads="1"/>
              </p:cNvSpPr>
              <p:nvPr/>
            </p:nvSpPr>
            <p:spPr bwMode="auto">
              <a:xfrm>
                <a:off x="3412" y="3028"/>
                <a:ext cx="1096" cy="52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73" name="Line 5"/>
              <p:cNvSpPr>
                <a:spLocks noChangeShapeType="1"/>
              </p:cNvSpPr>
              <p:nvPr/>
            </p:nvSpPr>
            <p:spPr bwMode="auto">
              <a:xfrm>
                <a:off x="3424" y="3192"/>
                <a:ext cx="10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779" name="Rectangle 11"/>
              <p:cNvSpPr>
                <a:spLocks noChangeArrowheads="1"/>
              </p:cNvSpPr>
              <p:nvPr/>
            </p:nvSpPr>
            <p:spPr bwMode="auto">
              <a:xfrm>
                <a:off x="3395" y="2843"/>
                <a:ext cx="577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Entity B/2</a:t>
                </a:r>
              </a:p>
            </p:txBody>
          </p:sp>
          <p:sp>
            <p:nvSpPr>
              <p:cNvPr id="32781" name="Rectangle 13"/>
              <p:cNvSpPr>
                <a:spLocks noChangeArrowheads="1"/>
              </p:cNvSpPr>
              <p:nvPr/>
            </p:nvSpPr>
            <p:spPr bwMode="auto">
              <a:xfrm>
                <a:off x="3395" y="3227"/>
                <a:ext cx="1105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Key-Attribute-A (FK)</a:t>
                </a:r>
              </a:p>
            </p:txBody>
          </p:sp>
          <p:sp>
            <p:nvSpPr>
              <p:cNvPr id="32782" name="Rectangle 14"/>
              <p:cNvSpPr>
                <a:spLocks noChangeArrowheads="1"/>
              </p:cNvSpPr>
              <p:nvPr/>
            </p:nvSpPr>
            <p:spPr bwMode="auto">
              <a:xfrm>
                <a:off x="3395" y="3035"/>
                <a:ext cx="854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 b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Key-Attribute-B</a:t>
                </a:r>
              </a:p>
            </p:txBody>
          </p:sp>
        </p:grp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387" y="3059"/>
              <a:ext cx="97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Relationship Name</a:t>
              </a:r>
            </a:p>
          </p:txBody>
        </p:sp>
        <p:grpSp>
          <p:nvGrpSpPr>
            <p:cNvPr id="32807" name="Group 39"/>
            <p:cNvGrpSpPr>
              <a:grpSpLocks/>
            </p:cNvGrpSpPr>
            <p:nvPr/>
          </p:nvGrpSpPr>
          <p:grpSpPr bwMode="auto">
            <a:xfrm>
              <a:off x="419" y="2555"/>
              <a:ext cx="1169" cy="329"/>
              <a:chOff x="419" y="2555"/>
              <a:chExt cx="1169" cy="329"/>
            </a:xfrm>
          </p:grpSpPr>
          <p:sp>
            <p:nvSpPr>
              <p:cNvPr id="32784" name="Rectangle 16"/>
              <p:cNvSpPr>
                <a:spLocks noChangeArrowheads="1"/>
              </p:cNvSpPr>
              <p:nvPr/>
            </p:nvSpPr>
            <p:spPr bwMode="auto">
              <a:xfrm>
                <a:off x="419" y="2555"/>
                <a:ext cx="1034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PARENT ENTITY</a:t>
                </a:r>
              </a:p>
            </p:txBody>
          </p:sp>
          <p:grpSp>
            <p:nvGrpSpPr>
              <p:cNvPr id="32791" name="Group 23"/>
              <p:cNvGrpSpPr>
                <a:grpSpLocks/>
              </p:cNvGrpSpPr>
              <p:nvPr/>
            </p:nvGrpSpPr>
            <p:grpSpPr bwMode="auto">
              <a:xfrm>
                <a:off x="1292" y="2684"/>
                <a:ext cx="296" cy="200"/>
                <a:chOff x="1292" y="2684"/>
                <a:chExt cx="296" cy="200"/>
              </a:xfrm>
            </p:grpSpPr>
            <p:sp>
              <p:nvSpPr>
                <p:cNvPr id="3278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6" y="2732"/>
                  <a:ext cx="152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789" name="Line 21"/>
                <p:cNvSpPr>
                  <a:spLocks noChangeShapeType="1"/>
                </p:cNvSpPr>
                <p:nvPr/>
              </p:nvSpPr>
              <p:spPr bwMode="auto">
                <a:xfrm>
                  <a:off x="1440" y="2740"/>
                  <a:ext cx="0" cy="8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79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2684"/>
                  <a:ext cx="152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2810" name="Group 42"/>
            <p:cNvGrpSpPr>
              <a:grpSpLocks/>
            </p:cNvGrpSpPr>
            <p:nvPr/>
          </p:nvGrpSpPr>
          <p:grpSpPr bwMode="auto">
            <a:xfrm>
              <a:off x="2636" y="3260"/>
              <a:ext cx="1524" cy="795"/>
              <a:chOff x="2636" y="3260"/>
              <a:chExt cx="1524" cy="795"/>
            </a:xfrm>
          </p:grpSpPr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2637" y="3597"/>
                <a:ext cx="1523" cy="4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NON-IDENTIFYING RELATIONSHIP</a:t>
                </a:r>
              </a:p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INDICATOR</a:t>
                </a:r>
              </a:p>
            </p:txBody>
          </p:sp>
          <p:grpSp>
            <p:nvGrpSpPr>
              <p:cNvPr id="32795" name="Group 27"/>
              <p:cNvGrpSpPr>
                <a:grpSpLocks/>
              </p:cNvGrpSpPr>
              <p:nvPr/>
            </p:nvGrpSpPr>
            <p:grpSpPr bwMode="auto">
              <a:xfrm>
                <a:off x="2636" y="3260"/>
                <a:ext cx="248" cy="344"/>
                <a:chOff x="2636" y="3260"/>
                <a:chExt cx="248" cy="344"/>
              </a:xfrm>
            </p:grpSpPr>
            <p:sp>
              <p:nvSpPr>
                <p:cNvPr id="32792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756" y="3344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793" name="Line 25"/>
                <p:cNvSpPr>
                  <a:spLocks noChangeShapeType="1"/>
                </p:cNvSpPr>
                <p:nvPr/>
              </p:nvSpPr>
              <p:spPr bwMode="auto">
                <a:xfrm>
                  <a:off x="2760" y="3352"/>
                  <a:ext cx="0" cy="1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794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6" y="3260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2809" name="Group 41"/>
            <p:cNvGrpSpPr>
              <a:grpSpLocks/>
            </p:cNvGrpSpPr>
            <p:nvPr/>
          </p:nvGrpSpPr>
          <p:grpSpPr bwMode="auto">
            <a:xfrm>
              <a:off x="3892" y="2507"/>
              <a:ext cx="1164" cy="329"/>
              <a:chOff x="3892" y="2507"/>
              <a:chExt cx="1164" cy="329"/>
            </a:xfrm>
          </p:grpSpPr>
          <p:sp>
            <p:nvSpPr>
              <p:cNvPr id="32787" name="Rectangle 19"/>
              <p:cNvSpPr>
                <a:spLocks noChangeArrowheads="1"/>
              </p:cNvSpPr>
              <p:nvPr/>
            </p:nvSpPr>
            <p:spPr bwMode="auto">
              <a:xfrm>
                <a:off x="4115" y="2507"/>
                <a:ext cx="941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CHILD ENTITY</a:t>
                </a:r>
              </a:p>
            </p:txBody>
          </p:sp>
          <p:grpSp>
            <p:nvGrpSpPr>
              <p:cNvPr id="32799" name="Group 31"/>
              <p:cNvGrpSpPr>
                <a:grpSpLocks/>
              </p:cNvGrpSpPr>
              <p:nvPr/>
            </p:nvGrpSpPr>
            <p:grpSpPr bwMode="auto">
              <a:xfrm>
                <a:off x="3892" y="2636"/>
                <a:ext cx="280" cy="200"/>
                <a:chOff x="3892" y="2636"/>
                <a:chExt cx="280" cy="200"/>
              </a:xfrm>
            </p:grpSpPr>
            <p:sp>
              <p:nvSpPr>
                <p:cNvPr id="3279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892" y="2684"/>
                  <a:ext cx="136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797" name="Line 29"/>
                <p:cNvSpPr>
                  <a:spLocks noChangeShapeType="1"/>
                </p:cNvSpPr>
                <p:nvPr/>
              </p:nvSpPr>
              <p:spPr bwMode="auto">
                <a:xfrm>
                  <a:off x="4032" y="2692"/>
                  <a:ext cx="0" cy="8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79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036" y="2636"/>
                  <a:ext cx="136" cy="15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2808" name="Group 40"/>
            <p:cNvGrpSpPr>
              <a:grpSpLocks/>
            </p:cNvGrpSpPr>
            <p:nvPr/>
          </p:nvGrpSpPr>
          <p:grpSpPr bwMode="auto">
            <a:xfrm>
              <a:off x="1955" y="2459"/>
              <a:ext cx="1531" cy="665"/>
              <a:chOff x="1955" y="2459"/>
              <a:chExt cx="1531" cy="665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1955" y="2459"/>
                <a:ext cx="1531" cy="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RELATIONSHIP NAME</a:t>
                </a:r>
              </a:p>
              <a:p>
                <a:pPr algn="l"/>
                <a:r>
                  <a:rPr lang="en-US" sz="1400">
                    <a:solidFill>
                      <a:srgbClr val="00007F"/>
                    </a:solidFill>
                    <a:effectLst/>
                    <a:latin typeface="Times New Roman" pitchFamily="18" charset="0"/>
                  </a:rPr>
                  <a:t>FROM PARENT TO CHILD</a:t>
                </a:r>
              </a:p>
            </p:txBody>
          </p:sp>
          <p:grpSp>
            <p:nvGrpSpPr>
              <p:cNvPr id="32803" name="Group 35"/>
              <p:cNvGrpSpPr>
                <a:grpSpLocks/>
              </p:cNvGrpSpPr>
              <p:nvPr/>
            </p:nvGrpSpPr>
            <p:grpSpPr bwMode="auto">
              <a:xfrm>
                <a:off x="2540" y="2780"/>
                <a:ext cx="248" cy="344"/>
                <a:chOff x="2540" y="2780"/>
                <a:chExt cx="248" cy="344"/>
              </a:xfrm>
            </p:grpSpPr>
            <p:sp>
              <p:nvSpPr>
                <p:cNvPr id="3280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660" y="2864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801" name="Line 33"/>
                <p:cNvSpPr>
                  <a:spLocks noChangeShapeType="1"/>
                </p:cNvSpPr>
                <p:nvPr/>
              </p:nvSpPr>
              <p:spPr bwMode="auto">
                <a:xfrm>
                  <a:off x="2664" y="2872"/>
                  <a:ext cx="0" cy="1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80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2540" y="2780"/>
                  <a:ext cx="128" cy="26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3280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Non-Identifying Relationship</a:t>
            </a:r>
          </a:p>
        </p:txBody>
      </p:sp>
      <p:sp>
        <p:nvSpPr>
          <p:cNvPr id="32805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736850"/>
          </a:xfrm>
        </p:spPr>
        <p:txBody>
          <a:bodyPr/>
          <a:lstStyle/>
          <a:p>
            <a:r>
              <a:rPr lang="en-US"/>
              <a:t>The unique identification of the instance of the child does </a:t>
            </a:r>
            <a:r>
              <a:rPr lang="en-US" i="1"/>
              <a:t>not</a:t>
            </a:r>
            <a:r>
              <a:rPr lang="en-US"/>
              <a:t> depend upon knowing the identity of the parent instance.</a:t>
            </a:r>
          </a:p>
          <a:p>
            <a:r>
              <a:rPr lang="en-US"/>
              <a:t>The child entity will be an identifier-dependent entity </a:t>
            </a:r>
            <a:r>
              <a:rPr lang="en-US" i="1"/>
              <a:t>unless</a:t>
            </a:r>
            <a:r>
              <a:rPr lang="en-US"/>
              <a:t> it is also a child entity in an identifying relationship with some other entity.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Cardinality of Relationships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76350"/>
            <a:ext cx="8629650" cy="4000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  <a:tabLst>
                <a:tab pos="1828800" algn="ctr"/>
                <a:tab pos="6057900" algn="ctr"/>
              </a:tabLst>
            </a:pPr>
            <a:r>
              <a:rPr lang="en-US" sz="2000" b="1"/>
              <a:t>	Identifying Relationships	Non-Identifying Relationships</a:t>
            </a:r>
          </a:p>
        </p:txBody>
      </p:sp>
      <p:grpSp>
        <p:nvGrpSpPr>
          <p:cNvPr id="33870" name="Group 78"/>
          <p:cNvGrpSpPr>
            <a:grpSpLocks/>
          </p:cNvGrpSpPr>
          <p:nvPr/>
        </p:nvGrpSpPr>
        <p:grpSpPr bwMode="auto">
          <a:xfrm>
            <a:off x="1130300" y="1828800"/>
            <a:ext cx="2524125" cy="3762375"/>
            <a:chOff x="712" y="1310"/>
            <a:chExt cx="1590" cy="2370"/>
          </a:xfrm>
        </p:grpSpPr>
        <p:sp>
          <p:nvSpPr>
            <p:cNvPr id="33824" name="AutoShape 32"/>
            <p:cNvSpPr>
              <a:spLocks noChangeArrowheads="1"/>
            </p:cNvSpPr>
            <p:nvPr/>
          </p:nvSpPr>
          <p:spPr bwMode="auto">
            <a:xfrm>
              <a:off x="1679" y="1480"/>
              <a:ext cx="513" cy="328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1679" y="1577"/>
              <a:ext cx="5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28" name="Group 36"/>
            <p:cNvGrpSpPr>
              <a:grpSpLocks/>
            </p:cNvGrpSpPr>
            <p:nvPr/>
          </p:nvGrpSpPr>
          <p:grpSpPr bwMode="auto">
            <a:xfrm>
              <a:off x="712" y="1480"/>
              <a:ext cx="513" cy="328"/>
              <a:chOff x="712" y="1480"/>
              <a:chExt cx="513" cy="328"/>
            </a:xfrm>
          </p:grpSpPr>
          <p:sp>
            <p:nvSpPr>
              <p:cNvPr id="33826" name="Rectangle 34"/>
              <p:cNvSpPr>
                <a:spLocks noChangeArrowheads="1"/>
              </p:cNvSpPr>
              <p:nvPr/>
            </p:nvSpPr>
            <p:spPr bwMode="auto">
              <a:xfrm>
                <a:off x="712" y="1480"/>
                <a:ext cx="513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/>
            </p:nvSpPr>
            <p:spPr bwMode="auto">
              <a:xfrm>
                <a:off x="712" y="1577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>
              <a:off x="1233" y="1644"/>
              <a:ext cx="4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1605" y="1614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31" name="AutoShape 39"/>
            <p:cNvSpPr>
              <a:spLocks noChangeArrowheads="1"/>
            </p:cNvSpPr>
            <p:nvPr/>
          </p:nvSpPr>
          <p:spPr bwMode="auto">
            <a:xfrm>
              <a:off x="1679" y="2104"/>
              <a:ext cx="513" cy="328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>
              <a:off x="1679" y="2201"/>
              <a:ext cx="5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35" name="Group 43"/>
            <p:cNvGrpSpPr>
              <a:grpSpLocks/>
            </p:cNvGrpSpPr>
            <p:nvPr/>
          </p:nvGrpSpPr>
          <p:grpSpPr bwMode="auto">
            <a:xfrm>
              <a:off x="712" y="2104"/>
              <a:ext cx="513" cy="328"/>
              <a:chOff x="712" y="2104"/>
              <a:chExt cx="513" cy="328"/>
            </a:xfrm>
          </p:grpSpPr>
          <p:sp>
            <p:nvSpPr>
              <p:cNvPr id="33833" name="Rectangle 41"/>
              <p:cNvSpPr>
                <a:spLocks noChangeArrowheads="1"/>
              </p:cNvSpPr>
              <p:nvPr/>
            </p:nvSpPr>
            <p:spPr bwMode="auto">
              <a:xfrm>
                <a:off x="712" y="2104"/>
                <a:ext cx="513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34" name="Line 42"/>
              <p:cNvSpPr>
                <a:spLocks noChangeShapeType="1"/>
              </p:cNvSpPr>
              <p:nvPr/>
            </p:nvSpPr>
            <p:spPr bwMode="auto">
              <a:xfrm>
                <a:off x="712" y="2201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>
              <a:off x="1233" y="2268"/>
              <a:ext cx="4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1605" y="2238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38" name="AutoShape 46"/>
            <p:cNvSpPr>
              <a:spLocks noChangeArrowheads="1"/>
            </p:cNvSpPr>
            <p:nvPr/>
          </p:nvSpPr>
          <p:spPr bwMode="auto">
            <a:xfrm>
              <a:off x="1679" y="2728"/>
              <a:ext cx="513" cy="328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39" name="Line 47"/>
            <p:cNvSpPr>
              <a:spLocks noChangeShapeType="1"/>
            </p:cNvSpPr>
            <p:nvPr/>
          </p:nvSpPr>
          <p:spPr bwMode="auto">
            <a:xfrm>
              <a:off x="1679" y="2825"/>
              <a:ext cx="5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42" name="Group 50"/>
            <p:cNvGrpSpPr>
              <a:grpSpLocks/>
            </p:cNvGrpSpPr>
            <p:nvPr/>
          </p:nvGrpSpPr>
          <p:grpSpPr bwMode="auto">
            <a:xfrm>
              <a:off x="712" y="2728"/>
              <a:ext cx="513" cy="328"/>
              <a:chOff x="712" y="2728"/>
              <a:chExt cx="513" cy="328"/>
            </a:xfrm>
          </p:grpSpPr>
          <p:sp>
            <p:nvSpPr>
              <p:cNvPr id="33840" name="Rectangle 48"/>
              <p:cNvSpPr>
                <a:spLocks noChangeArrowheads="1"/>
              </p:cNvSpPr>
              <p:nvPr/>
            </p:nvSpPr>
            <p:spPr bwMode="auto">
              <a:xfrm>
                <a:off x="712" y="2728"/>
                <a:ext cx="513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41" name="Line 49"/>
              <p:cNvSpPr>
                <a:spLocks noChangeShapeType="1"/>
              </p:cNvSpPr>
              <p:nvPr/>
            </p:nvSpPr>
            <p:spPr bwMode="auto">
              <a:xfrm>
                <a:off x="712" y="2825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43" name="Line 51"/>
            <p:cNvSpPr>
              <a:spLocks noChangeShapeType="1"/>
            </p:cNvSpPr>
            <p:nvPr/>
          </p:nvSpPr>
          <p:spPr bwMode="auto">
            <a:xfrm>
              <a:off x="1233" y="2892"/>
              <a:ext cx="4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1605" y="2862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45" name="AutoShape 53"/>
            <p:cNvSpPr>
              <a:spLocks noChangeArrowheads="1"/>
            </p:cNvSpPr>
            <p:nvPr/>
          </p:nvSpPr>
          <p:spPr bwMode="auto">
            <a:xfrm>
              <a:off x="1679" y="3352"/>
              <a:ext cx="513" cy="328"/>
            </a:xfrm>
            <a:prstGeom prst="roundRect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>
              <a:off x="1679" y="3449"/>
              <a:ext cx="5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49" name="Group 57"/>
            <p:cNvGrpSpPr>
              <a:grpSpLocks/>
            </p:cNvGrpSpPr>
            <p:nvPr/>
          </p:nvGrpSpPr>
          <p:grpSpPr bwMode="auto">
            <a:xfrm>
              <a:off x="712" y="3352"/>
              <a:ext cx="513" cy="328"/>
              <a:chOff x="712" y="3352"/>
              <a:chExt cx="513" cy="328"/>
            </a:xfrm>
          </p:grpSpPr>
          <p:sp>
            <p:nvSpPr>
              <p:cNvPr id="33847" name="Rectangle 55"/>
              <p:cNvSpPr>
                <a:spLocks noChangeArrowheads="1"/>
              </p:cNvSpPr>
              <p:nvPr/>
            </p:nvSpPr>
            <p:spPr bwMode="auto">
              <a:xfrm>
                <a:off x="712" y="3352"/>
                <a:ext cx="513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48" name="Line 56"/>
              <p:cNvSpPr>
                <a:spLocks noChangeShapeType="1"/>
              </p:cNvSpPr>
              <p:nvPr/>
            </p:nvSpPr>
            <p:spPr bwMode="auto">
              <a:xfrm>
                <a:off x="712" y="3449"/>
                <a:ext cx="51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>
              <a:off x="1233" y="3516"/>
              <a:ext cx="4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51" name="Oval 59"/>
            <p:cNvSpPr>
              <a:spLocks noChangeArrowheads="1"/>
            </p:cNvSpPr>
            <p:nvPr/>
          </p:nvSpPr>
          <p:spPr bwMode="auto">
            <a:xfrm>
              <a:off x="1605" y="3486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52" name="Rectangle 60"/>
            <p:cNvSpPr>
              <a:spLocks noChangeArrowheads="1"/>
            </p:cNvSpPr>
            <p:nvPr/>
          </p:nvSpPr>
          <p:spPr bwMode="auto">
            <a:xfrm>
              <a:off x="743" y="1310"/>
              <a:ext cx="155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Zero or More</a:t>
              </a:r>
            </a:p>
          </p:txBody>
        </p:sp>
        <p:sp>
          <p:nvSpPr>
            <p:cNvPr id="33853" name="Rectangle 61"/>
            <p:cNvSpPr>
              <a:spLocks noChangeArrowheads="1"/>
            </p:cNvSpPr>
            <p:nvPr/>
          </p:nvSpPr>
          <p:spPr bwMode="auto">
            <a:xfrm>
              <a:off x="743" y="1886"/>
              <a:ext cx="15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One or More</a:t>
              </a:r>
            </a:p>
          </p:txBody>
        </p:sp>
        <p:sp>
          <p:nvSpPr>
            <p:cNvPr id="33854" name="Rectangle 62"/>
            <p:cNvSpPr>
              <a:spLocks noChangeArrowheads="1"/>
            </p:cNvSpPr>
            <p:nvPr/>
          </p:nvSpPr>
          <p:spPr bwMode="auto">
            <a:xfrm>
              <a:off x="743" y="2558"/>
              <a:ext cx="150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Zero or One</a:t>
              </a:r>
            </a:p>
          </p:txBody>
        </p:sp>
        <p:sp>
          <p:nvSpPr>
            <p:cNvPr id="33855" name="Rectangle 63"/>
            <p:cNvSpPr>
              <a:spLocks noChangeArrowheads="1"/>
            </p:cNvSpPr>
            <p:nvPr/>
          </p:nvSpPr>
          <p:spPr bwMode="auto">
            <a:xfrm>
              <a:off x="743" y="3182"/>
              <a:ext cx="144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  Exactly N</a:t>
              </a:r>
            </a:p>
          </p:txBody>
        </p:sp>
        <p:sp>
          <p:nvSpPr>
            <p:cNvPr id="33856" name="Rectangle 64"/>
            <p:cNvSpPr>
              <a:spLocks noChangeArrowheads="1"/>
            </p:cNvSpPr>
            <p:nvPr/>
          </p:nvSpPr>
          <p:spPr bwMode="auto">
            <a:xfrm>
              <a:off x="1463" y="2126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3857" name="Rectangle 65"/>
            <p:cNvSpPr>
              <a:spLocks noChangeArrowheads="1"/>
            </p:cNvSpPr>
            <p:nvPr/>
          </p:nvSpPr>
          <p:spPr bwMode="auto">
            <a:xfrm>
              <a:off x="1463" y="2750"/>
              <a:ext cx="17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  <a:effectLst/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3858" name="Rectangle 66"/>
            <p:cNvSpPr>
              <a:spLocks noChangeArrowheads="1"/>
            </p:cNvSpPr>
            <p:nvPr/>
          </p:nvSpPr>
          <p:spPr bwMode="auto">
            <a:xfrm>
              <a:off x="1463" y="3374"/>
              <a:ext cx="18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  <a:effectLst/>
                  <a:latin typeface="Times New Roman" pitchFamily="18" charset="0"/>
                </a:rPr>
                <a:t>N</a:t>
              </a:r>
            </a:p>
          </p:txBody>
        </p:sp>
      </p:grpSp>
      <p:grpSp>
        <p:nvGrpSpPr>
          <p:cNvPr id="33871" name="Group 79"/>
          <p:cNvGrpSpPr>
            <a:grpSpLocks/>
          </p:cNvGrpSpPr>
          <p:nvPr/>
        </p:nvGrpSpPr>
        <p:grpSpPr bwMode="auto">
          <a:xfrm>
            <a:off x="5370513" y="1828800"/>
            <a:ext cx="2474912" cy="3762375"/>
            <a:chOff x="3383" y="1310"/>
            <a:chExt cx="1559" cy="2370"/>
          </a:xfrm>
        </p:grpSpPr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4317" y="2104"/>
              <a:ext cx="467" cy="328"/>
              <a:chOff x="4317" y="2104"/>
              <a:chExt cx="467" cy="328"/>
            </a:xfrm>
          </p:grpSpPr>
          <p:sp>
            <p:nvSpPr>
              <p:cNvPr id="33796" name="Rectangle 4"/>
              <p:cNvSpPr>
                <a:spLocks noChangeArrowheads="1"/>
              </p:cNvSpPr>
              <p:nvPr/>
            </p:nvSpPr>
            <p:spPr bwMode="auto">
              <a:xfrm>
                <a:off x="4317" y="2104"/>
                <a:ext cx="467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797" name="Line 5"/>
              <p:cNvSpPr>
                <a:spLocks noChangeShapeType="1"/>
              </p:cNvSpPr>
              <p:nvPr/>
            </p:nvSpPr>
            <p:spPr bwMode="auto">
              <a:xfrm>
                <a:off x="4317" y="2201"/>
                <a:ext cx="46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>
              <a:off x="3400" y="2104"/>
              <a:ext cx="501" cy="328"/>
              <a:chOff x="3400" y="2104"/>
              <a:chExt cx="501" cy="328"/>
            </a:xfrm>
          </p:grpSpPr>
          <p:sp>
            <p:nvSpPr>
              <p:cNvPr id="33799" name="Rectangle 7"/>
              <p:cNvSpPr>
                <a:spLocks noChangeArrowheads="1"/>
              </p:cNvSpPr>
              <p:nvPr/>
            </p:nvSpPr>
            <p:spPr bwMode="auto">
              <a:xfrm>
                <a:off x="3400" y="2104"/>
                <a:ext cx="501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>
                <a:off x="3400" y="2201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3909" y="2268"/>
              <a:ext cx="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>
              <a:off x="4317" y="2728"/>
              <a:ext cx="467" cy="328"/>
              <a:chOff x="4317" y="2728"/>
              <a:chExt cx="467" cy="328"/>
            </a:xfrm>
          </p:grpSpPr>
          <p:sp>
            <p:nvSpPr>
              <p:cNvPr id="33803" name="Rectangle 11"/>
              <p:cNvSpPr>
                <a:spLocks noChangeArrowheads="1"/>
              </p:cNvSpPr>
              <p:nvPr/>
            </p:nvSpPr>
            <p:spPr bwMode="auto">
              <a:xfrm>
                <a:off x="4317" y="2728"/>
                <a:ext cx="467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>
                <a:off x="4317" y="2825"/>
                <a:ext cx="46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3808" name="Group 16"/>
            <p:cNvGrpSpPr>
              <a:grpSpLocks/>
            </p:cNvGrpSpPr>
            <p:nvPr/>
          </p:nvGrpSpPr>
          <p:grpSpPr bwMode="auto">
            <a:xfrm>
              <a:off x="3400" y="2728"/>
              <a:ext cx="501" cy="328"/>
              <a:chOff x="3400" y="2728"/>
              <a:chExt cx="501" cy="328"/>
            </a:xfrm>
          </p:grpSpPr>
          <p:sp>
            <p:nvSpPr>
              <p:cNvPr id="33806" name="Rectangle 14"/>
              <p:cNvSpPr>
                <a:spLocks noChangeArrowheads="1"/>
              </p:cNvSpPr>
              <p:nvPr/>
            </p:nvSpPr>
            <p:spPr bwMode="auto">
              <a:xfrm>
                <a:off x="3400" y="2728"/>
                <a:ext cx="501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3400" y="2825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3909" y="2892"/>
              <a:ext cx="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12" name="Group 20"/>
            <p:cNvGrpSpPr>
              <a:grpSpLocks/>
            </p:cNvGrpSpPr>
            <p:nvPr/>
          </p:nvGrpSpPr>
          <p:grpSpPr bwMode="auto">
            <a:xfrm>
              <a:off x="4317" y="3352"/>
              <a:ext cx="467" cy="328"/>
              <a:chOff x="4317" y="3352"/>
              <a:chExt cx="467" cy="328"/>
            </a:xfrm>
          </p:grpSpPr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>
                <a:off x="4317" y="3352"/>
                <a:ext cx="467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11" name="Line 19"/>
              <p:cNvSpPr>
                <a:spLocks noChangeShapeType="1"/>
              </p:cNvSpPr>
              <p:nvPr/>
            </p:nvSpPr>
            <p:spPr bwMode="auto">
              <a:xfrm>
                <a:off x="4317" y="3449"/>
                <a:ext cx="46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3815" name="Group 23"/>
            <p:cNvGrpSpPr>
              <a:grpSpLocks/>
            </p:cNvGrpSpPr>
            <p:nvPr/>
          </p:nvGrpSpPr>
          <p:grpSpPr bwMode="auto">
            <a:xfrm>
              <a:off x="3400" y="3352"/>
              <a:ext cx="501" cy="328"/>
              <a:chOff x="3400" y="3352"/>
              <a:chExt cx="501" cy="328"/>
            </a:xfrm>
          </p:grpSpPr>
          <p:sp>
            <p:nvSpPr>
              <p:cNvPr id="33813" name="Rectangle 21"/>
              <p:cNvSpPr>
                <a:spLocks noChangeArrowheads="1"/>
              </p:cNvSpPr>
              <p:nvPr/>
            </p:nvSpPr>
            <p:spPr bwMode="auto">
              <a:xfrm>
                <a:off x="3400" y="3352"/>
                <a:ext cx="501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>
                <a:off x="3400" y="3449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3909" y="3516"/>
              <a:ext cx="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3819" name="Group 27"/>
            <p:cNvGrpSpPr>
              <a:grpSpLocks/>
            </p:cNvGrpSpPr>
            <p:nvPr/>
          </p:nvGrpSpPr>
          <p:grpSpPr bwMode="auto">
            <a:xfrm>
              <a:off x="4317" y="1480"/>
              <a:ext cx="467" cy="328"/>
              <a:chOff x="4317" y="1480"/>
              <a:chExt cx="467" cy="328"/>
            </a:xfrm>
          </p:grpSpPr>
          <p:sp>
            <p:nvSpPr>
              <p:cNvPr id="33817" name="Rectangle 25"/>
              <p:cNvSpPr>
                <a:spLocks noChangeArrowheads="1"/>
              </p:cNvSpPr>
              <p:nvPr/>
            </p:nvSpPr>
            <p:spPr bwMode="auto">
              <a:xfrm>
                <a:off x="4317" y="1480"/>
                <a:ext cx="467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18" name="Line 26"/>
              <p:cNvSpPr>
                <a:spLocks noChangeShapeType="1"/>
              </p:cNvSpPr>
              <p:nvPr/>
            </p:nvSpPr>
            <p:spPr bwMode="auto">
              <a:xfrm>
                <a:off x="4317" y="1577"/>
                <a:ext cx="46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3822" name="Group 30"/>
            <p:cNvGrpSpPr>
              <a:grpSpLocks/>
            </p:cNvGrpSpPr>
            <p:nvPr/>
          </p:nvGrpSpPr>
          <p:grpSpPr bwMode="auto">
            <a:xfrm>
              <a:off x="3400" y="1480"/>
              <a:ext cx="501" cy="328"/>
              <a:chOff x="3400" y="1480"/>
              <a:chExt cx="501" cy="328"/>
            </a:xfrm>
          </p:grpSpPr>
          <p:sp>
            <p:nvSpPr>
              <p:cNvPr id="33820" name="Rectangle 28"/>
              <p:cNvSpPr>
                <a:spLocks noChangeArrowheads="1"/>
              </p:cNvSpPr>
              <p:nvPr/>
            </p:nvSpPr>
            <p:spPr bwMode="auto">
              <a:xfrm>
                <a:off x="3400" y="1480"/>
                <a:ext cx="501" cy="3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821" name="Line 29"/>
              <p:cNvSpPr>
                <a:spLocks noChangeShapeType="1"/>
              </p:cNvSpPr>
              <p:nvPr/>
            </p:nvSpPr>
            <p:spPr bwMode="auto">
              <a:xfrm>
                <a:off x="3400" y="1577"/>
                <a:ext cx="50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3909" y="1644"/>
              <a:ext cx="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59" name="Rectangle 67"/>
            <p:cNvSpPr>
              <a:spLocks noChangeArrowheads="1"/>
            </p:cNvSpPr>
            <p:nvPr/>
          </p:nvSpPr>
          <p:spPr bwMode="auto">
            <a:xfrm>
              <a:off x="3383" y="1310"/>
              <a:ext cx="155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Zero or More</a:t>
              </a:r>
            </a:p>
          </p:txBody>
        </p:sp>
        <p:sp>
          <p:nvSpPr>
            <p:cNvPr id="33860" name="Rectangle 68"/>
            <p:cNvSpPr>
              <a:spLocks noChangeArrowheads="1"/>
            </p:cNvSpPr>
            <p:nvPr/>
          </p:nvSpPr>
          <p:spPr bwMode="auto">
            <a:xfrm>
              <a:off x="3383" y="1886"/>
              <a:ext cx="153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One or More</a:t>
              </a:r>
            </a:p>
          </p:txBody>
        </p:sp>
        <p:sp>
          <p:nvSpPr>
            <p:cNvPr id="33861" name="Rectangle 69"/>
            <p:cNvSpPr>
              <a:spLocks noChangeArrowheads="1"/>
            </p:cNvSpPr>
            <p:nvPr/>
          </p:nvSpPr>
          <p:spPr bwMode="auto">
            <a:xfrm>
              <a:off x="3383" y="2558"/>
              <a:ext cx="150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Zero or One</a:t>
              </a:r>
            </a:p>
          </p:txBody>
        </p:sp>
        <p:sp>
          <p:nvSpPr>
            <p:cNvPr id="33862" name="Rectangle 70"/>
            <p:cNvSpPr>
              <a:spLocks noChangeArrowheads="1"/>
            </p:cNvSpPr>
            <p:nvPr/>
          </p:nvSpPr>
          <p:spPr bwMode="auto">
            <a:xfrm>
              <a:off x="3383" y="3182"/>
              <a:ext cx="144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One               To            Exactly N</a:t>
              </a:r>
            </a:p>
          </p:txBody>
        </p:sp>
        <p:sp>
          <p:nvSpPr>
            <p:cNvPr id="33863" name="Rectangle 71"/>
            <p:cNvSpPr>
              <a:spLocks noChangeArrowheads="1"/>
            </p:cNvSpPr>
            <p:nvPr/>
          </p:nvSpPr>
          <p:spPr bwMode="auto">
            <a:xfrm>
              <a:off x="4103" y="2126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3864" name="Rectangle 72"/>
            <p:cNvSpPr>
              <a:spLocks noChangeArrowheads="1"/>
            </p:cNvSpPr>
            <p:nvPr/>
          </p:nvSpPr>
          <p:spPr bwMode="auto">
            <a:xfrm>
              <a:off x="4103" y="2750"/>
              <a:ext cx="17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  <a:effectLst/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3865" name="Rectangle 73"/>
            <p:cNvSpPr>
              <a:spLocks noChangeArrowheads="1"/>
            </p:cNvSpPr>
            <p:nvPr/>
          </p:nvSpPr>
          <p:spPr bwMode="auto">
            <a:xfrm>
              <a:off x="4103" y="3374"/>
              <a:ext cx="18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  <a:effectLst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3866" name="Oval 74"/>
            <p:cNvSpPr>
              <a:spLocks noChangeArrowheads="1"/>
            </p:cNvSpPr>
            <p:nvPr/>
          </p:nvSpPr>
          <p:spPr bwMode="auto">
            <a:xfrm>
              <a:off x="4245" y="1626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67" name="Oval 75"/>
            <p:cNvSpPr>
              <a:spLocks noChangeArrowheads="1"/>
            </p:cNvSpPr>
            <p:nvPr/>
          </p:nvSpPr>
          <p:spPr bwMode="auto">
            <a:xfrm>
              <a:off x="4233" y="2238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68" name="Oval 76"/>
            <p:cNvSpPr>
              <a:spLocks noChangeArrowheads="1"/>
            </p:cNvSpPr>
            <p:nvPr/>
          </p:nvSpPr>
          <p:spPr bwMode="auto">
            <a:xfrm>
              <a:off x="4233" y="2874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869" name="Oval 77"/>
            <p:cNvSpPr>
              <a:spLocks noChangeArrowheads="1"/>
            </p:cNvSpPr>
            <p:nvPr/>
          </p:nvSpPr>
          <p:spPr bwMode="auto">
            <a:xfrm>
              <a:off x="4245" y="3486"/>
              <a:ext cx="66" cy="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 1X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395538"/>
          </a:xfrm>
        </p:spPr>
        <p:txBody>
          <a:bodyPr/>
          <a:lstStyle/>
          <a:p>
            <a:r>
              <a:rPr lang="en-US"/>
              <a:t>Useful in determining when information voids are the cause of a problem</a:t>
            </a:r>
          </a:p>
          <a:p>
            <a:r>
              <a:rPr lang="en-US"/>
              <a:t>Consistent, extensible, and transformable</a:t>
            </a:r>
          </a:p>
          <a:p>
            <a:r>
              <a:rPr lang="en-US"/>
              <a:t>Provides consistent mapping and definition of enterprise 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4000" y="685800"/>
              <a:ext cx="897840" cy="566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480" y="674280"/>
                <a:ext cx="911880" cy="568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0" name="Group 24"/>
          <p:cNvGrpSpPr>
            <a:grpSpLocks/>
          </p:cNvGrpSpPr>
          <p:nvPr/>
        </p:nvGrpSpPr>
        <p:grpSpPr bwMode="auto">
          <a:xfrm>
            <a:off x="1752600" y="1524000"/>
            <a:ext cx="5378450" cy="3652838"/>
            <a:chOff x="1036" y="1127"/>
            <a:chExt cx="3388" cy="2301"/>
          </a:xfrm>
        </p:grpSpPr>
        <p:sp>
          <p:nvSpPr>
            <p:cNvPr id="34818" name="Line 2"/>
            <p:cNvSpPr>
              <a:spLocks noChangeShapeType="1"/>
            </p:cNvSpPr>
            <p:nvPr/>
          </p:nvSpPr>
          <p:spPr bwMode="auto">
            <a:xfrm>
              <a:off x="3948" y="1896"/>
              <a:ext cx="0" cy="4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19" name="Line 3"/>
            <p:cNvSpPr>
              <a:spLocks noChangeShapeType="1"/>
            </p:cNvSpPr>
            <p:nvPr/>
          </p:nvSpPr>
          <p:spPr bwMode="auto">
            <a:xfrm>
              <a:off x="1652" y="1888"/>
              <a:ext cx="0" cy="4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1036" y="1396"/>
              <a:ext cx="1300" cy="4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1048" y="1584"/>
              <a:ext cx="12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34824" name="Group 8"/>
            <p:cNvGrpSpPr>
              <a:grpSpLocks/>
            </p:cNvGrpSpPr>
            <p:nvPr/>
          </p:nvGrpSpPr>
          <p:grpSpPr bwMode="auto">
            <a:xfrm>
              <a:off x="3472" y="1408"/>
              <a:ext cx="952" cy="496"/>
              <a:chOff x="3472" y="1408"/>
              <a:chExt cx="952" cy="496"/>
            </a:xfrm>
          </p:grpSpPr>
          <p:sp>
            <p:nvSpPr>
              <p:cNvPr id="34822" name="Rectangle 6"/>
              <p:cNvSpPr>
                <a:spLocks noChangeArrowheads="1"/>
              </p:cNvSpPr>
              <p:nvPr/>
            </p:nvSpPr>
            <p:spPr bwMode="auto">
              <a:xfrm>
                <a:off x="3481" y="1408"/>
                <a:ext cx="943" cy="4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4823" name="Line 7"/>
              <p:cNvSpPr>
                <a:spLocks noChangeShapeType="1"/>
              </p:cNvSpPr>
              <p:nvPr/>
            </p:nvSpPr>
            <p:spPr bwMode="auto">
              <a:xfrm>
                <a:off x="3472" y="1596"/>
                <a:ext cx="93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2164" y="2932"/>
              <a:ext cx="1468" cy="4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2176" y="3132"/>
              <a:ext cx="145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1367" y="1127"/>
              <a:ext cx="6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P.O./2</a:t>
              </a: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515" y="1151"/>
              <a:ext cx="8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Vendor/1</a:t>
              </a: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2183" y="2675"/>
              <a:ext cx="13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Account Item/3</a:t>
              </a:r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1656" y="2316"/>
              <a:ext cx="71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2376" y="2320"/>
              <a:ext cx="0" cy="36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32" name="Oval 16"/>
            <p:cNvSpPr>
              <a:spLocks noChangeArrowheads="1"/>
            </p:cNvSpPr>
            <p:nvPr/>
          </p:nvSpPr>
          <p:spPr bwMode="auto">
            <a:xfrm>
              <a:off x="2336" y="2664"/>
              <a:ext cx="76" cy="6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 flipH="1">
              <a:off x="3308" y="2328"/>
              <a:ext cx="64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3302" y="2328"/>
              <a:ext cx="0" cy="3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3264" y="2648"/>
              <a:ext cx="76" cy="6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2375" y="2444"/>
              <a:ext cx="1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6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</p:grpSp>
      <p:sp>
        <p:nvSpPr>
          <p:cNvPr id="34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8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Categorization</a:t>
            </a: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144463" y="3565525"/>
            <a:ext cx="2765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0">
                <a:solidFill>
                  <a:srgbClr val="00007F"/>
                </a:solidFill>
                <a:effectLst/>
                <a:latin typeface="Times New Roman" pitchFamily="18" charset="0"/>
              </a:rPr>
              <a:t>Category entities are always</a:t>
            </a:r>
          </a:p>
          <a:p>
            <a:pPr algn="ctr"/>
            <a:r>
              <a:rPr lang="en-US" sz="1800" b="0">
                <a:solidFill>
                  <a:srgbClr val="00007F"/>
                </a:solidFill>
                <a:effectLst/>
                <a:latin typeface="Times New Roman" pitchFamily="18" charset="0"/>
              </a:rPr>
              <a:t>identifier-dependent.</a:t>
            </a:r>
          </a:p>
        </p:txBody>
      </p:sp>
      <p:grpSp>
        <p:nvGrpSpPr>
          <p:cNvPr id="36930" name="Group 66"/>
          <p:cNvGrpSpPr>
            <a:grpSpLocks/>
          </p:cNvGrpSpPr>
          <p:nvPr/>
        </p:nvGrpSpPr>
        <p:grpSpPr bwMode="auto">
          <a:xfrm>
            <a:off x="438150" y="1524000"/>
            <a:ext cx="8304213" cy="4051300"/>
            <a:chOff x="276" y="960"/>
            <a:chExt cx="5231" cy="2552"/>
          </a:xfrm>
        </p:grpSpPr>
        <p:sp>
          <p:nvSpPr>
            <p:cNvPr id="36912" name="Rectangle 48"/>
            <p:cNvSpPr>
              <a:spLocks noChangeArrowheads="1"/>
            </p:cNvSpPr>
            <p:nvPr/>
          </p:nvSpPr>
          <p:spPr bwMode="auto">
            <a:xfrm>
              <a:off x="1909" y="997"/>
              <a:ext cx="763" cy="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Generic</a:t>
              </a:r>
            </a:p>
            <a:p>
              <a:pPr>
                <a:lnSpc>
                  <a:spcPct val="90000"/>
                </a:lnSpc>
              </a:pPr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Entity</a:t>
              </a:r>
            </a:p>
          </p:txBody>
        </p:sp>
        <p:sp>
          <p:nvSpPr>
            <p:cNvPr id="36913" name="Rectangle 49"/>
            <p:cNvSpPr>
              <a:spLocks noChangeArrowheads="1"/>
            </p:cNvSpPr>
            <p:nvPr/>
          </p:nvSpPr>
          <p:spPr bwMode="auto">
            <a:xfrm>
              <a:off x="276" y="3001"/>
              <a:ext cx="871" cy="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Category</a:t>
              </a:r>
            </a:p>
            <a:p>
              <a:pPr>
                <a:lnSpc>
                  <a:spcPct val="90000"/>
                </a:lnSpc>
              </a:pPr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Entities</a:t>
              </a:r>
            </a:p>
          </p:txBody>
        </p:sp>
        <p:sp>
          <p:nvSpPr>
            <p:cNvPr id="36914" name="Rectangle 50"/>
            <p:cNvSpPr>
              <a:spLocks noChangeArrowheads="1"/>
            </p:cNvSpPr>
            <p:nvPr/>
          </p:nvSpPr>
          <p:spPr bwMode="auto">
            <a:xfrm>
              <a:off x="3412" y="1981"/>
              <a:ext cx="1265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Discriminator</a:t>
              </a:r>
            </a:p>
          </p:txBody>
        </p:sp>
        <p:sp>
          <p:nvSpPr>
            <p:cNvPr id="36916" name="Rectangle 52"/>
            <p:cNvSpPr>
              <a:spLocks noChangeArrowheads="1"/>
            </p:cNvSpPr>
            <p:nvPr/>
          </p:nvSpPr>
          <p:spPr bwMode="auto">
            <a:xfrm>
              <a:off x="3785" y="1046"/>
              <a:ext cx="1722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0">
                  <a:solidFill>
                    <a:srgbClr val="00007F"/>
                  </a:solidFill>
                  <a:effectLst/>
                  <a:latin typeface="Times New Roman" pitchFamily="18" charset="0"/>
                </a:rPr>
                <a:t>The generic entity may</a:t>
              </a:r>
            </a:p>
            <a:p>
              <a:pPr algn="ctr"/>
              <a:r>
                <a:rPr lang="en-US" sz="1800" b="0">
                  <a:solidFill>
                    <a:srgbClr val="00007F"/>
                  </a:solidFill>
                  <a:effectLst/>
                  <a:latin typeface="Times New Roman" pitchFamily="18" charset="0"/>
                </a:rPr>
                <a:t>be identifier-independent or</a:t>
              </a:r>
            </a:p>
            <a:p>
              <a:pPr algn="ctr"/>
              <a:r>
                <a:rPr lang="en-US" sz="1800" b="0">
                  <a:solidFill>
                    <a:srgbClr val="00007F"/>
                  </a:solidFill>
                  <a:effectLst/>
                  <a:latin typeface="Times New Roman" pitchFamily="18" charset="0"/>
                </a:rPr>
                <a:t>identifier-dependent.</a:t>
              </a:r>
            </a:p>
          </p:txBody>
        </p:sp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2769" y="960"/>
              <a:ext cx="928" cy="74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919" name="AutoShape 55"/>
            <p:cNvSpPr>
              <a:spLocks noChangeArrowheads="1"/>
            </p:cNvSpPr>
            <p:nvPr/>
          </p:nvSpPr>
          <p:spPr bwMode="auto">
            <a:xfrm>
              <a:off x="1248" y="2722"/>
              <a:ext cx="978" cy="7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ar-SA"/>
            </a:p>
          </p:txBody>
        </p:sp>
        <p:sp>
          <p:nvSpPr>
            <p:cNvPr id="36920" name="AutoShape 56"/>
            <p:cNvSpPr>
              <a:spLocks noChangeArrowheads="1"/>
            </p:cNvSpPr>
            <p:nvPr/>
          </p:nvSpPr>
          <p:spPr bwMode="auto">
            <a:xfrm>
              <a:off x="2808" y="2722"/>
              <a:ext cx="978" cy="7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ar-SA"/>
            </a:p>
          </p:txBody>
        </p:sp>
        <p:sp>
          <p:nvSpPr>
            <p:cNvPr id="36921" name="AutoShape 57"/>
            <p:cNvSpPr>
              <a:spLocks noChangeArrowheads="1"/>
            </p:cNvSpPr>
            <p:nvPr/>
          </p:nvSpPr>
          <p:spPr bwMode="auto">
            <a:xfrm>
              <a:off x="4368" y="2722"/>
              <a:ext cx="978" cy="79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ar-SA"/>
            </a:p>
          </p:txBody>
        </p:sp>
        <p:grpSp>
          <p:nvGrpSpPr>
            <p:cNvPr id="36929" name="Group 65"/>
            <p:cNvGrpSpPr>
              <a:grpSpLocks/>
            </p:cNvGrpSpPr>
            <p:nvPr/>
          </p:nvGrpSpPr>
          <p:grpSpPr bwMode="auto">
            <a:xfrm>
              <a:off x="1737" y="1650"/>
              <a:ext cx="3120" cy="1063"/>
              <a:chOff x="1737" y="1650"/>
              <a:chExt cx="3120" cy="1063"/>
            </a:xfrm>
          </p:grpSpPr>
          <p:sp>
            <p:nvSpPr>
              <p:cNvPr id="36889" name="Line 25"/>
              <p:cNvSpPr>
                <a:spLocks noChangeShapeType="1"/>
              </p:cNvSpPr>
              <p:nvPr/>
            </p:nvSpPr>
            <p:spPr bwMode="auto">
              <a:xfrm>
                <a:off x="3233" y="1650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0" name="Oval 26"/>
              <p:cNvSpPr>
                <a:spLocks noChangeArrowheads="1"/>
              </p:cNvSpPr>
              <p:nvPr/>
            </p:nvSpPr>
            <p:spPr bwMode="auto">
              <a:xfrm>
                <a:off x="3178" y="2056"/>
                <a:ext cx="110" cy="113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1" name="Line 27"/>
              <p:cNvSpPr>
                <a:spLocks noChangeShapeType="1"/>
              </p:cNvSpPr>
              <p:nvPr/>
            </p:nvSpPr>
            <p:spPr bwMode="auto">
              <a:xfrm>
                <a:off x="2797" y="2204"/>
                <a:ext cx="90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2" name="Line 28"/>
              <p:cNvSpPr>
                <a:spLocks noChangeShapeType="1"/>
              </p:cNvSpPr>
              <p:nvPr/>
            </p:nvSpPr>
            <p:spPr bwMode="auto">
              <a:xfrm>
                <a:off x="2797" y="2240"/>
                <a:ext cx="90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3" name="Line 29"/>
              <p:cNvSpPr>
                <a:spLocks noChangeShapeType="1"/>
              </p:cNvSpPr>
              <p:nvPr/>
            </p:nvSpPr>
            <p:spPr bwMode="auto">
              <a:xfrm>
                <a:off x="3233" y="2248"/>
                <a:ext cx="0" cy="3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4" name="Arc 30"/>
              <p:cNvSpPr>
                <a:spLocks/>
              </p:cNvSpPr>
              <p:nvPr/>
            </p:nvSpPr>
            <p:spPr bwMode="auto">
              <a:xfrm>
                <a:off x="2645" y="2240"/>
                <a:ext cx="292" cy="22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6" name="Line 32"/>
              <p:cNvSpPr>
                <a:spLocks noChangeShapeType="1"/>
              </p:cNvSpPr>
              <p:nvPr/>
            </p:nvSpPr>
            <p:spPr bwMode="auto">
              <a:xfrm flipH="1">
                <a:off x="1891" y="2464"/>
                <a:ext cx="76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7" name="Line 33"/>
              <p:cNvSpPr>
                <a:spLocks noChangeShapeType="1"/>
              </p:cNvSpPr>
              <p:nvPr/>
            </p:nvSpPr>
            <p:spPr bwMode="auto">
              <a:xfrm flipH="1">
                <a:off x="3847" y="2476"/>
                <a:ext cx="76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898" name="Arc 34"/>
              <p:cNvSpPr>
                <a:spLocks/>
              </p:cNvSpPr>
              <p:nvPr/>
            </p:nvSpPr>
            <p:spPr bwMode="auto">
              <a:xfrm>
                <a:off x="3605" y="2249"/>
                <a:ext cx="295" cy="22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cxnSp>
            <p:nvCxnSpPr>
              <p:cNvPr id="36926" name="AutoShape 62"/>
              <p:cNvCxnSpPr>
                <a:cxnSpLocks noChangeShapeType="1"/>
                <a:stCxn id="36919" idx="0"/>
                <a:endCxn id="36896" idx="1"/>
              </p:cNvCxnSpPr>
              <p:nvPr/>
            </p:nvCxnSpPr>
            <p:spPr bwMode="auto">
              <a:xfrm rot="16200000">
                <a:off x="1694" y="2516"/>
                <a:ext cx="240" cy="154"/>
              </a:xfrm>
              <a:prstGeom prst="curvedConnector3">
                <a:avLst>
                  <a:gd name="adj1" fmla="val 97917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6927" name="AutoShape 63"/>
              <p:cNvCxnSpPr>
                <a:cxnSpLocks noChangeShapeType="1"/>
                <a:stCxn id="36921" idx="0"/>
                <a:endCxn id="36897" idx="0"/>
              </p:cNvCxnSpPr>
              <p:nvPr/>
            </p:nvCxnSpPr>
            <p:spPr bwMode="auto">
              <a:xfrm rot="5400000" flipH="1">
                <a:off x="4610" y="2466"/>
                <a:ext cx="246" cy="248"/>
              </a:xfrm>
              <a:prstGeom prst="curvedConnector3">
                <a:avLst>
                  <a:gd name="adj1" fmla="val 98778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Incomplete Categorization</a:t>
            </a:r>
          </a:p>
        </p:txBody>
      </p:sp>
      <p:grpSp>
        <p:nvGrpSpPr>
          <p:cNvPr id="38958" name="Group 46"/>
          <p:cNvGrpSpPr>
            <a:grpSpLocks/>
          </p:cNvGrpSpPr>
          <p:nvPr/>
        </p:nvGrpSpPr>
        <p:grpSpPr bwMode="auto">
          <a:xfrm>
            <a:off x="1219200" y="1524000"/>
            <a:ext cx="6657975" cy="3895725"/>
            <a:chOff x="768" y="960"/>
            <a:chExt cx="4194" cy="2454"/>
          </a:xfrm>
        </p:grpSpPr>
        <p:grpSp>
          <p:nvGrpSpPr>
            <p:cNvPr id="38957" name="Group 45"/>
            <p:cNvGrpSpPr>
              <a:grpSpLocks/>
            </p:cNvGrpSpPr>
            <p:nvPr/>
          </p:nvGrpSpPr>
          <p:grpSpPr bwMode="auto">
            <a:xfrm>
              <a:off x="768" y="2624"/>
              <a:ext cx="4194" cy="790"/>
              <a:chOff x="768" y="2624"/>
              <a:chExt cx="4194" cy="790"/>
            </a:xfrm>
          </p:grpSpPr>
          <p:sp>
            <p:nvSpPr>
              <p:cNvPr id="38950" name="AutoShape 38"/>
              <p:cNvSpPr>
                <a:spLocks noChangeArrowheads="1"/>
              </p:cNvSpPr>
              <p:nvPr/>
            </p:nvSpPr>
            <p:spPr bwMode="auto">
              <a:xfrm>
                <a:off x="768" y="2624"/>
                <a:ext cx="978" cy="79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38951" name="AutoShape 39"/>
              <p:cNvSpPr>
                <a:spLocks noChangeArrowheads="1"/>
              </p:cNvSpPr>
              <p:nvPr/>
            </p:nvSpPr>
            <p:spPr bwMode="auto">
              <a:xfrm>
                <a:off x="3984" y="2624"/>
                <a:ext cx="978" cy="79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ar-SA"/>
              </a:p>
            </p:txBody>
          </p:sp>
        </p:grpSp>
        <p:grpSp>
          <p:nvGrpSpPr>
            <p:cNvPr id="38956" name="Group 44"/>
            <p:cNvGrpSpPr>
              <a:grpSpLocks/>
            </p:cNvGrpSpPr>
            <p:nvPr/>
          </p:nvGrpSpPr>
          <p:grpSpPr bwMode="auto">
            <a:xfrm>
              <a:off x="1257" y="960"/>
              <a:ext cx="3216" cy="1655"/>
              <a:chOff x="1257" y="960"/>
              <a:chExt cx="3216" cy="1655"/>
            </a:xfrm>
          </p:grpSpPr>
          <p:grpSp>
            <p:nvGrpSpPr>
              <p:cNvPr id="38954" name="Group 42"/>
              <p:cNvGrpSpPr>
                <a:grpSpLocks/>
              </p:cNvGrpSpPr>
              <p:nvPr/>
            </p:nvGrpSpPr>
            <p:grpSpPr bwMode="auto">
              <a:xfrm>
                <a:off x="1526" y="960"/>
                <a:ext cx="2718" cy="1468"/>
                <a:chOff x="1382" y="1264"/>
                <a:chExt cx="2718" cy="1468"/>
              </a:xfrm>
            </p:grpSpPr>
            <p:sp>
              <p:nvSpPr>
                <p:cNvPr id="38915" name="Line 3"/>
                <p:cNvSpPr>
                  <a:spLocks noChangeShapeType="1"/>
                </p:cNvSpPr>
                <p:nvPr/>
              </p:nvSpPr>
              <p:spPr bwMode="auto">
                <a:xfrm>
                  <a:off x="2724" y="1954"/>
                  <a:ext cx="0" cy="392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260" y="1264"/>
                  <a:ext cx="928" cy="748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28" name="Oval 16"/>
                <p:cNvSpPr>
                  <a:spLocks noChangeArrowheads="1"/>
                </p:cNvSpPr>
                <p:nvPr/>
              </p:nvSpPr>
              <p:spPr bwMode="auto">
                <a:xfrm>
                  <a:off x="2669" y="2360"/>
                  <a:ext cx="110" cy="113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29" name="Line 17"/>
                <p:cNvSpPr>
                  <a:spLocks noChangeShapeType="1"/>
                </p:cNvSpPr>
                <p:nvPr/>
              </p:nvSpPr>
              <p:spPr bwMode="auto">
                <a:xfrm>
                  <a:off x="2288" y="2496"/>
                  <a:ext cx="908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30" name="Arc 18"/>
                <p:cNvSpPr>
                  <a:spLocks/>
                </p:cNvSpPr>
                <p:nvPr/>
              </p:nvSpPr>
              <p:spPr bwMode="auto">
                <a:xfrm>
                  <a:off x="2136" y="2496"/>
                  <a:ext cx="292" cy="22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3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2" y="2720"/>
                  <a:ext cx="762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3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338" y="2732"/>
                  <a:ext cx="762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34" name="Arc 22"/>
                <p:cNvSpPr>
                  <a:spLocks/>
                </p:cNvSpPr>
                <p:nvPr/>
              </p:nvSpPr>
              <p:spPr bwMode="auto">
                <a:xfrm>
                  <a:off x="3096" y="2505"/>
                  <a:ext cx="295" cy="220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947" name="Rectangle 35"/>
                <p:cNvSpPr>
                  <a:spLocks noChangeArrowheads="1"/>
                </p:cNvSpPr>
                <p:nvPr/>
              </p:nvSpPr>
              <p:spPr bwMode="auto">
                <a:xfrm>
                  <a:off x="2783" y="2195"/>
                  <a:ext cx="1265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>
                      <a:solidFill>
                        <a:schemeClr val="bg2"/>
                      </a:solidFill>
                      <a:effectLst/>
                      <a:latin typeface="Times New Roman" pitchFamily="18" charset="0"/>
                    </a:rPr>
                    <a:t>Discriminator</a:t>
                  </a:r>
                </a:p>
              </p:txBody>
            </p:sp>
          </p:grpSp>
          <p:cxnSp>
            <p:nvCxnSpPr>
              <p:cNvPr id="38952" name="AutoShape 40"/>
              <p:cNvCxnSpPr>
                <a:cxnSpLocks noChangeShapeType="1"/>
                <a:stCxn id="38950" idx="0"/>
                <a:endCxn id="38932" idx="1"/>
              </p:cNvCxnSpPr>
              <p:nvPr/>
            </p:nvCxnSpPr>
            <p:spPr bwMode="auto">
              <a:xfrm rot="16200000">
                <a:off x="1297" y="2385"/>
                <a:ext cx="190" cy="269"/>
              </a:xfrm>
              <a:prstGeom prst="curvedConnector3">
                <a:avLst>
                  <a:gd name="adj1" fmla="val 101051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8953" name="AutoShape 41"/>
              <p:cNvCxnSpPr>
                <a:cxnSpLocks noChangeShapeType="1"/>
                <a:stCxn id="38951" idx="0"/>
                <a:endCxn id="38933" idx="0"/>
              </p:cNvCxnSpPr>
              <p:nvPr/>
            </p:nvCxnSpPr>
            <p:spPr bwMode="auto">
              <a:xfrm rot="5400000" flipH="1">
                <a:off x="4261" y="2402"/>
                <a:ext cx="196" cy="229"/>
              </a:xfrm>
              <a:prstGeom prst="curvedConnector3">
                <a:avLst>
                  <a:gd name="adj1" fmla="val 93875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571500" y="957263"/>
            <a:ext cx="7962900" cy="4986337"/>
            <a:chOff x="227" y="743"/>
            <a:chExt cx="5016" cy="3141"/>
          </a:xfrm>
        </p:grpSpPr>
        <p:sp>
          <p:nvSpPr>
            <p:cNvPr id="40962" name="AutoShape 2"/>
            <p:cNvSpPr>
              <a:spLocks noChangeArrowheads="1"/>
            </p:cNvSpPr>
            <p:nvPr/>
          </p:nvSpPr>
          <p:spPr bwMode="auto">
            <a:xfrm>
              <a:off x="244" y="2932"/>
              <a:ext cx="1540" cy="952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244" y="3345"/>
              <a:ext cx="1528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3688" y="2980"/>
              <a:ext cx="1516" cy="8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3688" y="3345"/>
              <a:ext cx="150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2140" y="2568"/>
              <a:ext cx="12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2717" y="2058"/>
              <a:ext cx="0" cy="37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2678" y="2428"/>
              <a:ext cx="78" cy="8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1416" y="2672"/>
              <a:ext cx="0" cy="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2912" y="2564"/>
              <a:ext cx="0" cy="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2552" y="2564"/>
              <a:ext cx="0" cy="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H="1">
              <a:off x="1416" y="2668"/>
              <a:ext cx="11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 flipV="1">
              <a:off x="4212" y="2668"/>
              <a:ext cx="0" cy="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 flipH="1">
              <a:off x="2912" y="2668"/>
              <a:ext cx="130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080" y="1036"/>
              <a:ext cx="1492" cy="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080" y="1393"/>
              <a:ext cx="14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7" name="AutoShape 17"/>
            <p:cNvSpPr>
              <a:spLocks noChangeArrowheads="1"/>
            </p:cNvSpPr>
            <p:nvPr/>
          </p:nvSpPr>
          <p:spPr bwMode="auto">
            <a:xfrm>
              <a:off x="1996" y="2956"/>
              <a:ext cx="1564" cy="904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1996" y="3348"/>
              <a:ext cx="15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2724" y="2572"/>
              <a:ext cx="0" cy="2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2111" y="743"/>
              <a:ext cx="13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chemeClr val="bg2"/>
                  </a:solidFill>
                  <a:effectLst/>
                  <a:latin typeface="Times New Roman" pitchFamily="18" charset="0"/>
                </a:rPr>
                <a:t>Account Item/3</a:t>
              </a:r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2051" y="1372"/>
              <a:ext cx="7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due_date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2051" y="1516"/>
              <a:ext cx="12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invoice_number</a:t>
              </a: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2063" y="1816"/>
              <a:ext cx="51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status</a:t>
              </a:r>
            </a:p>
          </p:txBody>
        </p:sp>
        <p:sp>
          <p:nvSpPr>
            <p:cNvPr id="40984" name="Rectangle 24"/>
            <p:cNvSpPr>
              <a:spLocks noChangeArrowheads="1"/>
            </p:cNvSpPr>
            <p:nvPr/>
          </p:nvSpPr>
          <p:spPr bwMode="auto">
            <a:xfrm>
              <a:off x="2051" y="1000"/>
              <a:ext cx="123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po_number(FK)</a:t>
              </a: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2039" y="1158"/>
              <a:ext cx="158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vendor_number (FK)</a:t>
              </a: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2051" y="1660"/>
              <a:ext cx="96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invoice_date</a:t>
              </a:r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1091" y="2740"/>
              <a:ext cx="63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chemeClr val="bg2"/>
                  </a:solidFill>
                  <a:effectLst/>
                  <a:latin typeface="Times New Roman" pitchFamily="18" charset="0"/>
                </a:rPr>
                <a:t>Billed/8</a:t>
              </a:r>
            </a:p>
          </p:txBody>
        </p:sp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>
              <a:off x="2279" y="2752"/>
              <a:ext cx="83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chemeClr val="bg2"/>
                  </a:solidFill>
                  <a:effectLst/>
                  <a:latin typeface="Times New Roman" pitchFamily="18" charset="0"/>
                </a:rPr>
                <a:t>Overdue/7</a:t>
              </a:r>
            </a:p>
          </p:txBody>
        </p: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4007" y="2752"/>
              <a:ext cx="54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chemeClr val="bg2"/>
                  </a:solidFill>
                  <a:effectLst/>
                  <a:latin typeface="Times New Roman" pitchFamily="18" charset="0"/>
                </a:rPr>
                <a:t>Paid/6</a:t>
              </a:r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302" y="3403"/>
              <a:ext cx="8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2003" y="3376"/>
              <a:ext cx="120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overcharge_due</a:t>
              </a:r>
            </a:p>
          </p:txBody>
        </p:sp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3683" y="3532"/>
              <a:ext cx="112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check_number</a:t>
              </a:r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>
              <a:off x="3671" y="3376"/>
              <a:ext cx="105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date_received</a:t>
              </a:r>
            </a:p>
          </p:txBody>
        </p:sp>
        <p:sp>
          <p:nvSpPr>
            <p:cNvPr id="40994" name="Rectangle 34"/>
            <p:cNvSpPr>
              <a:spLocks noChangeArrowheads="1"/>
            </p:cNvSpPr>
            <p:nvPr/>
          </p:nvSpPr>
          <p:spPr bwMode="auto">
            <a:xfrm>
              <a:off x="239" y="2944"/>
              <a:ext cx="12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po_number (FK)</a:t>
              </a:r>
            </a:p>
          </p:txBody>
        </p:sp>
        <p:sp>
          <p:nvSpPr>
            <p:cNvPr id="40995" name="Rectangle 35"/>
            <p:cNvSpPr>
              <a:spLocks noChangeArrowheads="1"/>
            </p:cNvSpPr>
            <p:nvPr/>
          </p:nvSpPr>
          <p:spPr bwMode="auto">
            <a:xfrm>
              <a:off x="1991" y="2956"/>
              <a:ext cx="12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po_number (FK)</a:t>
              </a:r>
            </a:p>
          </p:txBody>
        </p:sp>
        <p:sp>
          <p:nvSpPr>
            <p:cNvPr id="40996" name="Rectangle 36"/>
            <p:cNvSpPr>
              <a:spLocks noChangeArrowheads="1"/>
            </p:cNvSpPr>
            <p:nvPr/>
          </p:nvSpPr>
          <p:spPr bwMode="auto">
            <a:xfrm>
              <a:off x="3671" y="2968"/>
              <a:ext cx="12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po_number (FK)</a:t>
              </a:r>
            </a:p>
          </p:txBody>
        </p:sp>
        <p:sp>
          <p:nvSpPr>
            <p:cNvPr id="40997" name="Rectangle 37"/>
            <p:cNvSpPr>
              <a:spLocks noChangeArrowheads="1"/>
            </p:cNvSpPr>
            <p:nvPr/>
          </p:nvSpPr>
          <p:spPr bwMode="auto">
            <a:xfrm>
              <a:off x="3659" y="3126"/>
              <a:ext cx="158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vendor_number (FK)</a:t>
              </a:r>
            </a:p>
          </p:txBody>
        </p:sp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1991" y="3114"/>
              <a:ext cx="158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vendor_number (FK)</a:t>
              </a:r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auto">
            <a:xfrm>
              <a:off x="227" y="3114"/>
              <a:ext cx="158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Times New Roman" pitchFamily="18" charset="0"/>
                </a:rPr>
                <a:t>vendor_number (FK)</a:t>
              </a: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>
              <a:off x="2164" y="2520"/>
              <a:ext cx="119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001" name="Rectangle 41"/>
            <p:cNvSpPr>
              <a:spLocks noChangeArrowheads="1"/>
            </p:cNvSpPr>
            <p:nvPr/>
          </p:nvSpPr>
          <p:spPr bwMode="auto">
            <a:xfrm>
              <a:off x="2747" y="2248"/>
              <a:ext cx="51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solidFill>
                    <a:schemeClr val="bg2"/>
                  </a:solidFill>
                  <a:effectLst/>
                  <a:latin typeface="Times New Roman" pitchFamily="18" charset="0"/>
                </a:rPr>
                <a:t>status</a:t>
              </a:r>
            </a:p>
          </p:txBody>
        </p:sp>
      </p:grpSp>
      <p:sp>
        <p:nvSpPr>
          <p:cNvPr id="41004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Categorization Migration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Glossary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392488"/>
          </a:xfrm>
        </p:spPr>
        <p:txBody>
          <a:bodyPr/>
          <a:lstStyle/>
          <a:p>
            <a:r>
              <a:rPr lang="en-US"/>
              <a:t>In IDEF1X, a glossary of entities, attributes, and sometimes relations must be documented.</a:t>
            </a:r>
          </a:p>
          <a:p>
            <a:pPr>
              <a:spcBef>
                <a:spcPct val="100000"/>
              </a:spcBef>
            </a:pPr>
            <a:r>
              <a:rPr lang="en-US"/>
              <a:t>A diagram tells only half the story—textual content tells the other half.</a:t>
            </a:r>
          </a:p>
          <a:p>
            <a:pPr lvl="1"/>
            <a:r>
              <a:rPr lang="en-US"/>
              <a:t>Why does the department have access or use of employees instead of assigning them to a department for that department’s exclusive use?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Project Members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566988"/>
          </a:xfrm>
        </p:spPr>
        <p:txBody>
          <a:bodyPr/>
          <a:lstStyle/>
          <a:p>
            <a:r>
              <a:rPr lang="en-US"/>
              <a:t>Project Manager</a:t>
            </a:r>
          </a:p>
          <a:p>
            <a:r>
              <a:rPr lang="en-US"/>
              <a:t>Modeler (Author)</a:t>
            </a:r>
          </a:p>
          <a:p>
            <a:r>
              <a:rPr lang="en-US"/>
              <a:t>Expert Source</a:t>
            </a:r>
          </a:p>
          <a:p>
            <a:r>
              <a:rPr lang="en-US"/>
              <a:t>Expert Reviewer</a:t>
            </a:r>
          </a:p>
          <a:p>
            <a:r>
              <a:rPr lang="en-US"/>
              <a:t>Librarian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07240" y="498000"/>
              <a:ext cx="390240" cy="995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840" y="485040"/>
                <a:ext cx="41364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60440" y="776640"/>
              <a:ext cx="410040" cy="664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0" y="765840"/>
                <a:ext cx="424440" cy="67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294063"/>
          </a:xfrm>
        </p:spPr>
        <p:txBody>
          <a:bodyPr/>
          <a:lstStyle/>
          <a:p>
            <a:r>
              <a:rPr lang="en-US"/>
              <a:t>Establish Viewpoint, Purpose, &amp; Context </a:t>
            </a:r>
          </a:p>
          <a:p>
            <a:pPr lvl="1"/>
            <a:r>
              <a:rPr lang="en-US"/>
              <a:t>Context is most important</a:t>
            </a:r>
          </a:p>
          <a:p>
            <a:r>
              <a:rPr lang="en-US"/>
              <a:t>Five-phase process </a:t>
            </a:r>
          </a:p>
          <a:p>
            <a:pPr lvl="1"/>
            <a:r>
              <a:rPr lang="en-US"/>
              <a:t>Designed as a discovery process</a:t>
            </a:r>
          </a:p>
          <a:p>
            <a:pPr lvl="1"/>
            <a:r>
              <a:rPr lang="en-US"/>
              <a:t>Not sequential in phase application</a:t>
            </a:r>
          </a:p>
          <a:p>
            <a:pPr lvl="1"/>
            <a:r>
              <a:rPr lang="en-US"/>
              <a:t>Designed to be tolerant of error</a:t>
            </a:r>
          </a:p>
          <a:p>
            <a:r>
              <a:rPr lang="en-US"/>
              <a:t>Phases are really skill categories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53680" y="631560"/>
              <a:ext cx="453960" cy="85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20" y="618240"/>
                <a:ext cx="471240" cy="8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70600" y="817320"/>
              <a:ext cx="486720" cy="61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680" y="802920"/>
                <a:ext cx="507600" cy="64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IDEF1X Phased Approach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566988"/>
          </a:xfrm>
          <a:noFill/>
          <a:ln/>
        </p:spPr>
        <p:txBody>
          <a:bodyPr/>
          <a:lstStyle/>
          <a:p>
            <a:r>
              <a:rPr lang="en-US"/>
              <a:t>Phase 0 - Context Definition</a:t>
            </a:r>
          </a:p>
          <a:p>
            <a:r>
              <a:rPr lang="en-US"/>
              <a:t>Phase 1 - Entity Class Definition</a:t>
            </a:r>
          </a:p>
          <a:p>
            <a:r>
              <a:rPr lang="en-US"/>
              <a:t>Phase 2 - Relation Class Definition</a:t>
            </a:r>
          </a:p>
          <a:p>
            <a:r>
              <a:rPr lang="en-US"/>
              <a:t>Phase 3 - Key Class Definition</a:t>
            </a:r>
          </a:p>
          <a:p>
            <a:r>
              <a:rPr lang="en-US"/>
              <a:t>Phase 4 - Attribute Class Population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81240" y="498360"/>
              <a:ext cx="330120" cy="75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920" y="486120"/>
                <a:ext cx="35244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5080" y="624360"/>
              <a:ext cx="436680" cy="49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60" y="609240"/>
                <a:ext cx="460440" cy="52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0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432175"/>
          </a:xfrm>
        </p:spPr>
        <p:txBody>
          <a:bodyPr/>
          <a:lstStyle/>
          <a:p>
            <a:r>
              <a:rPr lang="en-US"/>
              <a:t>Align Information Model Purpose</a:t>
            </a:r>
          </a:p>
          <a:p>
            <a:pPr lvl="1"/>
            <a:r>
              <a:rPr lang="en-US"/>
              <a:t>Supplements and balances other aspects of the project</a:t>
            </a:r>
          </a:p>
          <a:p>
            <a:r>
              <a:rPr lang="en-US"/>
              <a:t>Organize Team (modelers, experts, stakeholders)</a:t>
            </a:r>
          </a:p>
          <a:p>
            <a:r>
              <a:rPr lang="en-US"/>
              <a:t>Determine data collection techniques to be used and develop Data Collection Plan</a:t>
            </a:r>
          </a:p>
          <a:p>
            <a:r>
              <a:rPr lang="en-US"/>
              <a:t>Identify and maintain Source Data List (SDL)</a:t>
            </a:r>
          </a:p>
          <a:p>
            <a:r>
              <a:rPr lang="en-US"/>
              <a:t>Establish Model conventions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26040" y="649920"/>
              <a:ext cx="409320" cy="68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000" y="634800"/>
                <a:ext cx="4327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68520" y="797880"/>
              <a:ext cx="518400" cy="512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240" y="784920"/>
                <a:ext cx="540720" cy="54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0 Example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8941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1. Purpose: Identify information that no longer needs to be maintained due to organizational changes.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2. Data Collection Plan: Specify approach to obtain and model data, including data collection techniques (interviews, documentation reviews, etc.).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3. Source Data List: Data List Report.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4. Conventions: Entity &amp; Attributes will be capitalized and hyphenated.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87600" y="611040"/>
              <a:ext cx="375120" cy="747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840" y="598800"/>
                <a:ext cx="39852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79680" y="704280"/>
              <a:ext cx="566640" cy="54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080" y="691680"/>
                <a:ext cx="584640" cy="56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IDEF1X Analysis</a:t>
            </a:r>
          </a:p>
        </p:txBody>
      </p:sp>
      <p:sp>
        <p:nvSpPr>
          <p:cNvPr id="47109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81263"/>
          </a:xfrm>
        </p:spPr>
        <p:txBody>
          <a:bodyPr/>
          <a:lstStyle/>
          <a:p>
            <a:r>
              <a:rPr lang="en-US"/>
              <a:t>Separate Facts from Folklore</a:t>
            </a:r>
          </a:p>
          <a:p>
            <a:r>
              <a:rPr lang="en-US"/>
              <a:t>Discover underlying cause for problems</a:t>
            </a:r>
          </a:p>
          <a:p>
            <a:r>
              <a:rPr lang="en-US"/>
              <a:t>Use directly as requirements</a:t>
            </a:r>
          </a:p>
          <a:p>
            <a:r>
              <a:rPr lang="en-US"/>
              <a:t>Implement results with policy or procedure change</a:t>
            </a:r>
          </a:p>
        </p:txBody>
      </p:sp>
      <p:sp>
        <p:nvSpPr>
          <p:cNvPr id="47110" name="Text Box 2054"/>
          <p:cNvSpPr txBox="1">
            <a:spLocks noChangeArrowheads="1"/>
          </p:cNvSpPr>
          <p:nvPr/>
        </p:nvSpPr>
        <p:spPr bwMode="auto">
          <a:xfrm>
            <a:off x="1828800" y="4254500"/>
            <a:ext cx="5562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2400" b="0">
                <a:solidFill>
                  <a:schemeClr val="bg1"/>
                </a:solidFill>
                <a:effectLst/>
                <a:latin typeface="Times New Roman" pitchFamily="18" charset="0"/>
              </a:rPr>
              <a:t>Designed for the domain expert</a:t>
            </a:r>
            <a:endParaRPr lang="en-US" sz="2800" b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I:  Identify Entities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62425"/>
          </a:xfrm>
        </p:spPr>
        <p:txBody>
          <a:bodyPr/>
          <a:lstStyle/>
          <a:p>
            <a:r>
              <a:rPr lang="en-US"/>
              <a:t>Identify candidate entity classes </a:t>
            </a:r>
          </a:p>
          <a:p>
            <a:pPr lvl="1"/>
            <a:r>
              <a:rPr lang="en-US"/>
              <a:t>Examine physical documents, interview results, associated IDEF0 Activity Models; and/or IDEF3 Process Models</a:t>
            </a:r>
          </a:p>
          <a:p>
            <a:r>
              <a:rPr lang="en-US"/>
              <a:t>Assign entity class ID number</a:t>
            </a:r>
          </a:p>
          <a:p>
            <a:r>
              <a:rPr lang="en-US"/>
              <a:t>Define glossary for entity classes</a:t>
            </a:r>
          </a:p>
          <a:p>
            <a:r>
              <a:rPr lang="en-US"/>
              <a:t>Identify &amp; define Entity Class synonyms</a:t>
            </a:r>
          </a:p>
          <a:p>
            <a:r>
              <a:rPr lang="en-US"/>
              <a:t>Separate candidate entities from model entities  relative to the project purpose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44120" y="729120"/>
              <a:ext cx="415800" cy="528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760" y="716160"/>
                <a:ext cx="4381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77520" y="660720"/>
              <a:ext cx="461160" cy="678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640" y="643080"/>
                <a:ext cx="481680" cy="69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Entities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89475"/>
          </a:xfrm>
        </p:spPr>
        <p:txBody>
          <a:bodyPr/>
          <a:lstStyle/>
          <a:p>
            <a:pPr marL="2513013" indent="-2513013" defTabSz="1892300">
              <a:spcBef>
                <a:spcPct val="2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Candidate Entity List</a:t>
            </a:r>
            <a:r>
              <a:rPr lang="en-US" sz="2000"/>
              <a:t>	Employee, Computer, Agency, Dept, Product, Directive</a:t>
            </a:r>
          </a:p>
          <a:p>
            <a:pPr marL="2513013" indent="-2513013" defTabSz="1892300">
              <a:spcBef>
                <a:spcPct val="3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Employee</a:t>
            </a:r>
            <a:r>
              <a:rPr lang="en-US" sz="2000"/>
              <a:t>	A person who works in a department of the agency</a:t>
            </a:r>
          </a:p>
          <a:p>
            <a:pPr marL="2513013" indent="-2513013" defTabSz="1892300">
              <a:spcBef>
                <a:spcPct val="0"/>
              </a:spcBef>
              <a:buFont typeface="Monotype Sorts" pitchFamily="2" charset="2"/>
              <a:buNone/>
            </a:pPr>
            <a:r>
              <a:rPr lang="en-US" sz="2000"/>
              <a:t>	</a:t>
            </a:r>
            <a:r>
              <a:rPr lang="en-US" sz="2000" i="1"/>
              <a:t>Synonyms</a:t>
            </a:r>
            <a:r>
              <a:rPr lang="en-US" sz="2000"/>
              <a:t>: Person, Supervisor, Worker, Manager</a:t>
            </a:r>
          </a:p>
          <a:p>
            <a:pPr marL="2513013" indent="-2513013" defTabSz="1892300">
              <a:spcBef>
                <a:spcPct val="3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Computer</a:t>
            </a:r>
            <a:r>
              <a:rPr lang="en-US" sz="2000"/>
              <a:t>	A combination typewriter &amp; calculator usually not used to its full potential</a:t>
            </a:r>
          </a:p>
          <a:p>
            <a:pPr marL="2513013" indent="-2513013" defTabSz="1892300">
              <a:spcBef>
                <a:spcPct val="0"/>
              </a:spcBef>
              <a:buFont typeface="Monotype Sorts" pitchFamily="2" charset="2"/>
              <a:buNone/>
            </a:pPr>
            <a:r>
              <a:rPr lang="en-US" sz="2000"/>
              <a:t>	</a:t>
            </a:r>
            <a:r>
              <a:rPr lang="en-US" sz="2000" i="1"/>
              <a:t>Synonyms</a:t>
            </a:r>
            <a:r>
              <a:rPr lang="en-US" sz="2000"/>
              <a:t>: PC, idiot box, that stupid machine</a:t>
            </a:r>
          </a:p>
          <a:p>
            <a:pPr marL="2513013" indent="-2513013" defTabSz="1892300">
              <a:spcBef>
                <a:spcPct val="3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Agency</a:t>
            </a:r>
            <a:r>
              <a:rPr lang="en-US" sz="2000"/>
              <a:t>	A unit of the Federal Government</a:t>
            </a:r>
          </a:p>
          <a:p>
            <a:pPr marL="2513013" indent="-2513013" defTabSz="1892300">
              <a:spcBef>
                <a:spcPct val="3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Dept</a:t>
            </a:r>
            <a:r>
              <a:rPr lang="en-US" sz="2000"/>
              <a:t>	A sub-unit of an agency</a:t>
            </a:r>
          </a:p>
          <a:p>
            <a:pPr marL="2513013" indent="-2513013" defTabSz="1892300">
              <a:spcBef>
                <a:spcPct val="3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Product</a:t>
            </a:r>
            <a:r>
              <a:rPr lang="en-US" sz="2000"/>
              <a:t>	A paper document Congress says is needed but nobody ever asks for</a:t>
            </a:r>
          </a:p>
          <a:p>
            <a:pPr marL="2513013" indent="-2513013" defTabSz="1892300">
              <a:spcBef>
                <a:spcPct val="35000"/>
              </a:spcBef>
              <a:buFont typeface="Monotype Sorts" pitchFamily="2" charset="2"/>
              <a:buNone/>
            </a:pPr>
            <a:r>
              <a:rPr lang="en-US" sz="2000" b="1">
                <a:solidFill>
                  <a:srgbClr val="008080"/>
                </a:solidFill>
              </a:rPr>
              <a:t>Directive</a:t>
            </a:r>
            <a:r>
              <a:rPr lang="en-US" sz="2000"/>
              <a:t>	A requirement to produce for a product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8240" y="578280"/>
              <a:ext cx="401040" cy="88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920" y="560640"/>
                <a:ext cx="42300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60520" y="766920"/>
              <a:ext cx="444600" cy="514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160" y="754320"/>
                <a:ext cx="4683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73280" y="508320"/>
              <a:ext cx="894240" cy="856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520" y="493560"/>
                <a:ext cx="924120" cy="88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Identify Relations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898900"/>
          </a:xfrm>
        </p:spPr>
        <p:txBody>
          <a:bodyPr/>
          <a:lstStyle/>
          <a:p>
            <a:r>
              <a:rPr lang="en-US" sz="2400"/>
              <a:t>Identify relations between entity classes</a:t>
            </a:r>
          </a:p>
          <a:p>
            <a:pPr lvl="1"/>
            <a:r>
              <a:rPr lang="en-US" sz="2000"/>
              <a:t>Focus Diagrams</a:t>
            </a:r>
          </a:p>
          <a:p>
            <a:pPr lvl="1"/>
            <a:r>
              <a:rPr lang="en-US" sz="2000"/>
              <a:t>Views</a:t>
            </a:r>
          </a:p>
          <a:p>
            <a:pPr lvl="1"/>
            <a:r>
              <a:rPr lang="en-US" sz="2000"/>
              <a:t>Entities/Relations Matrix</a:t>
            </a:r>
          </a:p>
          <a:p>
            <a:r>
              <a:rPr lang="en-US" sz="2400"/>
              <a:t>Define each relation in the Glossary</a:t>
            </a:r>
          </a:p>
          <a:p>
            <a:r>
              <a:rPr lang="en-US" sz="2400"/>
              <a:t>Create first diagrams of information model</a:t>
            </a:r>
          </a:p>
          <a:p>
            <a:pPr lvl="1"/>
            <a:r>
              <a:rPr lang="en-US" sz="2000"/>
              <a:t>Create a diagram for each “row” in the matrix; or</a:t>
            </a:r>
          </a:p>
          <a:p>
            <a:pPr lvl="1"/>
            <a:r>
              <a:rPr lang="en-US" sz="2000"/>
              <a:t>Pick an important entity class and group related entity classes around it</a:t>
            </a:r>
          </a:p>
          <a:p>
            <a:r>
              <a:rPr lang="en-US" sz="2400"/>
              <a:t>Identify dependencies between entity classes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05000" y="5397500"/>
            <a:ext cx="5486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000" b="0">
                <a:solidFill>
                  <a:schemeClr val="bg1"/>
                </a:solidFill>
                <a:effectLst/>
                <a:latin typeface="Times New Roman" pitchFamily="18" charset="0"/>
              </a:rPr>
              <a:t>Labeling some relations may not be possible until Attribute Classes have been identified and defined.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26040" y="653880"/>
              <a:ext cx="185400" cy="622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720" y="640200"/>
                <a:ext cx="2034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30640" y="780240"/>
              <a:ext cx="522000" cy="33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800" y="764400"/>
                <a:ext cx="542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57160" y="523080"/>
              <a:ext cx="631080" cy="630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2400" y="508320"/>
                <a:ext cx="660600" cy="66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5950" y="1752600"/>
          <a:ext cx="79851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Document" r:id="rId3" imgW="5486400" imgH="1290600" progId="Word.Document.8">
                  <p:embed/>
                </p:oleObj>
              </mc:Choice>
              <mc:Fallback>
                <p:oleObj name="Document" r:id="rId3" imgW="5486400" imgH="129060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752600"/>
                        <a:ext cx="798512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671638" y="4681538"/>
            <a:ext cx="58721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solidFill>
                  <a:schemeClr val="bg2"/>
                </a:solidFill>
                <a:effectLst/>
                <a:latin typeface="Times New Roman" pitchFamily="18" charset="0"/>
              </a:rPr>
              <a:t>Establish relations using the Entity-Relation Matrix...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 Relations Matrix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52920" y="514800"/>
              <a:ext cx="825480" cy="73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680" y="504720"/>
                <a:ext cx="840600" cy="76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2744788" y="2057400"/>
            <a:ext cx="3657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effectLst/>
                <a:latin typeface="Times New Roman" pitchFamily="18" charset="0"/>
              </a:rPr>
              <a:t>...create the first diagrams...</a:t>
            </a:r>
          </a:p>
        </p:txBody>
      </p:sp>
      <p:sp>
        <p:nvSpPr>
          <p:cNvPr id="61656" name="Rectangle 2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Example</a:t>
            </a:r>
          </a:p>
        </p:txBody>
      </p:sp>
      <p:grpSp>
        <p:nvGrpSpPr>
          <p:cNvPr id="61661" name="Group 221"/>
          <p:cNvGrpSpPr>
            <a:grpSpLocks/>
          </p:cNvGrpSpPr>
          <p:nvPr/>
        </p:nvGrpSpPr>
        <p:grpSpPr bwMode="auto">
          <a:xfrm>
            <a:off x="611188" y="1066800"/>
            <a:ext cx="7912100" cy="5205413"/>
            <a:chOff x="372" y="801"/>
            <a:chExt cx="4984" cy="3279"/>
          </a:xfrm>
        </p:grpSpPr>
        <p:grpSp>
          <p:nvGrpSpPr>
            <p:cNvPr id="61657" name="Group 217"/>
            <p:cNvGrpSpPr>
              <a:grpSpLocks/>
            </p:cNvGrpSpPr>
            <p:nvPr/>
          </p:nvGrpSpPr>
          <p:grpSpPr bwMode="auto">
            <a:xfrm>
              <a:off x="480" y="999"/>
              <a:ext cx="549" cy="575"/>
              <a:chOff x="480" y="999"/>
              <a:chExt cx="549" cy="575"/>
            </a:xfrm>
          </p:grpSpPr>
          <p:sp>
            <p:nvSpPr>
              <p:cNvPr id="61580" name="Rectangle 140"/>
              <p:cNvSpPr>
                <a:spLocks noChangeArrowheads="1"/>
              </p:cNvSpPr>
              <p:nvPr/>
            </p:nvSpPr>
            <p:spPr bwMode="auto">
              <a:xfrm>
                <a:off x="480" y="999"/>
                <a:ext cx="549" cy="5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1581" name="Line 141"/>
              <p:cNvSpPr>
                <a:spLocks noChangeShapeType="1"/>
              </p:cNvSpPr>
              <p:nvPr/>
            </p:nvSpPr>
            <p:spPr bwMode="auto">
              <a:xfrm>
                <a:off x="480" y="1140"/>
                <a:ext cx="5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61582" name="AutoShape 142"/>
            <p:cNvSpPr>
              <a:spLocks noChangeArrowheads="1"/>
            </p:cNvSpPr>
            <p:nvPr/>
          </p:nvSpPr>
          <p:spPr bwMode="auto">
            <a:xfrm>
              <a:off x="1938" y="2305"/>
              <a:ext cx="624" cy="565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83" name="Line 143"/>
            <p:cNvSpPr>
              <a:spLocks noChangeShapeType="1"/>
            </p:cNvSpPr>
            <p:nvPr/>
          </p:nvSpPr>
          <p:spPr bwMode="auto">
            <a:xfrm>
              <a:off x="1938" y="2559"/>
              <a:ext cx="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84" name="Rectangle 144"/>
            <p:cNvSpPr>
              <a:spLocks noChangeArrowheads="1"/>
            </p:cNvSpPr>
            <p:nvPr/>
          </p:nvSpPr>
          <p:spPr bwMode="auto">
            <a:xfrm>
              <a:off x="4267" y="967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85" name="Line 145"/>
            <p:cNvSpPr>
              <a:spLocks noChangeShapeType="1"/>
            </p:cNvSpPr>
            <p:nvPr/>
          </p:nvSpPr>
          <p:spPr bwMode="auto">
            <a:xfrm>
              <a:off x="4267" y="1108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88" name="AutoShape 148"/>
            <p:cNvSpPr>
              <a:spLocks noChangeArrowheads="1"/>
            </p:cNvSpPr>
            <p:nvPr/>
          </p:nvSpPr>
          <p:spPr bwMode="auto">
            <a:xfrm>
              <a:off x="1560" y="3506"/>
              <a:ext cx="587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89" name="Line 149"/>
            <p:cNvSpPr>
              <a:spLocks noChangeShapeType="1"/>
            </p:cNvSpPr>
            <p:nvPr/>
          </p:nvSpPr>
          <p:spPr bwMode="auto">
            <a:xfrm>
              <a:off x="1560" y="3719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90" name="Rectangle 150"/>
            <p:cNvSpPr>
              <a:spLocks noChangeArrowheads="1"/>
            </p:cNvSpPr>
            <p:nvPr/>
          </p:nvSpPr>
          <p:spPr bwMode="auto">
            <a:xfrm>
              <a:off x="443" y="833"/>
              <a:ext cx="7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61591" name="Rectangle 151"/>
            <p:cNvSpPr>
              <a:spLocks noChangeArrowheads="1"/>
            </p:cNvSpPr>
            <p:nvPr/>
          </p:nvSpPr>
          <p:spPr bwMode="auto">
            <a:xfrm>
              <a:off x="372" y="2163"/>
              <a:ext cx="52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61592" name="Rectangle 152"/>
            <p:cNvSpPr>
              <a:spLocks noChangeArrowheads="1"/>
            </p:cNvSpPr>
            <p:nvPr/>
          </p:nvSpPr>
          <p:spPr bwMode="auto">
            <a:xfrm>
              <a:off x="1468" y="3339"/>
              <a:ext cx="87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61593" name="Rectangle 153"/>
            <p:cNvSpPr>
              <a:spLocks noChangeArrowheads="1"/>
            </p:cNvSpPr>
            <p:nvPr/>
          </p:nvSpPr>
          <p:spPr bwMode="auto">
            <a:xfrm>
              <a:off x="1923" y="2138"/>
              <a:ext cx="6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61594" name="Rectangle 154"/>
            <p:cNvSpPr>
              <a:spLocks noChangeArrowheads="1"/>
            </p:cNvSpPr>
            <p:nvPr/>
          </p:nvSpPr>
          <p:spPr bwMode="auto">
            <a:xfrm>
              <a:off x="3072" y="2122"/>
              <a:ext cx="9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61595" name="Rectangle 155"/>
            <p:cNvSpPr>
              <a:spLocks noChangeArrowheads="1"/>
            </p:cNvSpPr>
            <p:nvPr/>
          </p:nvSpPr>
          <p:spPr bwMode="auto">
            <a:xfrm>
              <a:off x="4769" y="2147"/>
              <a:ext cx="41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61596" name="Rectangle 156"/>
            <p:cNvSpPr>
              <a:spLocks noChangeArrowheads="1"/>
            </p:cNvSpPr>
            <p:nvPr/>
          </p:nvSpPr>
          <p:spPr bwMode="auto">
            <a:xfrm>
              <a:off x="4206" y="801"/>
              <a:ext cx="40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61597" name="Line 157"/>
            <p:cNvSpPr>
              <a:spLocks noChangeShapeType="1"/>
            </p:cNvSpPr>
            <p:nvPr/>
          </p:nvSpPr>
          <p:spPr bwMode="auto">
            <a:xfrm>
              <a:off x="738" y="158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98" name="Line 158"/>
            <p:cNvSpPr>
              <a:spLocks noChangeShapeType="1"/>
            </p:cNvSpPr>
            <p:nvPr/>
          </p:nvSpPr>
          <p:spPr bwMode="auto">
            <a:xfrm>
              <a:off x="738" y="1676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99" name="Line 159"/>
            <p:cNvSpPr>
              <a:spLocks noChangeShapeType="1"/>
            </p:cNvSpPr>
            <p:nvPr/>
          </p:nvSpPr>
          <p:spPr bwMode="auto">
            <a:xfrm>
              <a:off x="738" y="177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00" name="Line 160"/>
            <p:cNvSpPr>
              <a:spLocks noChangeShapeType="1"/>
            </p:cNvSpPr>
            <p:nvPr/>
          </p:nvSpPr>
          <p:spPr bwMode="auto">
            <a:xfrm>
              <a:off x="738" y="187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01" name="Line 161"/>
            <p:cNvSpPr>
              <a:spLocks noChangeShapeType="1"/>
            </p:cNvSpPr>
            <p:nvPr/>
          </p:nvSpPr>
          <p:spPr bwMode="auto">
            <a:xfrm>
              <a:off x="738" y="1966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02" name="Line 162"/>
            <p:cNvSpPr>
              <a:spLocks noChangeShapeType="1"/>
            </p:cNvSpPr>
            <p:nvPr/>
          </p:nvSpPr>
          <p:spPr bwMode="auto">
            <a:xfrm>
              <a:off x="738" y="206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03" name="Oval 163"/>
            <p:cNvSpPr>
              <a:spLocks noChangeArrowheads="1"/>
            </p:cNvSpPr>
            <p:nvPr/>
          </p:nvSpPr>
          <p:spPr bwMode="auto">
            <a:xfrm>
              <a:off x="691" y="2079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07" name="Line 167"/>
            <p:cNvSpPr>
              <a:spLocks noChangeShapeType="1"/>
            </p:cNvSpPr>
            <p:nvPr/>
          </p:nvSpPr>
          <p:spPr bwMode="auto">
            <a:xfrm>
              <a:off x="981" y="2607"/>
              <a:ext cx="8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08" name="Freeform 168"/>
            <p:cNvSpPr>
              <a:spLocks/>
            </p:cNvSpPr>
            <p:nvPr/>
          </p:nvSpPr>
          <p:spPr bwMode="auto">
            <a:xfrm>
              <a:off x="692" y="2929"/>
              <a:ext cx="1142" cy="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1609" name="Oval 169"/>
            <p:cNvSpPr>
              <a:spLocks noChangeArrowheads="1"/>
            </p:cNvSpPr>
            <p:nvPr/>
          </p:nvSpPr>
          <p:spPr bwMode="auto">
            <a:xfrm>
              <a:off x="1799" y="3288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0" name="Oval 170"/>
            <p:cNvSpPr>
              <a:spLocks noChangeArrowheads="1"/>
            </p:cNvSpPr>
            <p:nvPr/>
          </p:nvSpPr>
          <p:spPr bwMode="auto">
            <a:xfrm>
              <a:off x="1799" y="2571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1" name="Line 171"/>
            <p:cNvSpPr>
              <a:spLocks noChangeShapeType="1"/>
            </p:cNvSpPr>
            <p:nvPr/>
          </p:nvSpPr>
          <p:spPr bwMode="auto">
            <a:xfrm>
              <a:off x="3773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2" name="Line 172"/>
            <p:cNvSpPr>
              <a:spLocks noChangeShapeType="1"/>
            </p:cNvSpPr>
            <p:nvPr/>
          </p:nvSpPr>
          <p:spPr bwMode="auto">
            <a:xfrm>
              <a:off x="3866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3" name="Line 173"/>
            <p:cNvSpPr>
              <a:spLocks noChangeShapeType="1"/>
            </p:cNvSpPr>
            <p:nvPr/>
          </p:nvSpPr>
          <p:spPr bwMode="auto">
            <a:xfrm>
              <a:off x="3958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4" name="Line 174"/>
            <p:cNvSpPr>
              <a:spLocks noChangeShapeType="1"/>
            </p:cNvSpPr>
            <p:nvPr/>
          </p:nvSpPr>
          <p:spPr bwMode="auto">
            <a:xfrm>
              <a:off x="4051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5" name="Line 175"/>
            <p:cNvSpPr>
              <a:spLocks noChangeShapeType="1"/>
            </p:cNvSpPr>
            <p:nvPr/>
          </p:nvSpPr>
          <p:spPr bwMode="auto">
            <a:xfrm>
              <a:off x="4144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6" name="Line 176"/>
            <p:cNvSpPr>
              <a:spLocks noChangeShapeType="1"/>
            </p:cNvSpPr>
            <p:nvPr/>
          </p:nvSpPr>
          <p:spPr bwMode="auto">
            <a:xfrm>
              <a:off x="4236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7" name="Line 177"/>
            <p:cNvSpPr>
              <a:spLocks noChangeShapeType="1"/>
            </p:cNvSpPr>
            <p:nvPr/>
          </p:nvSpPr>
          <p:spPr bwMode="auto">
            <a:xfrm>
              <a:off x="4329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8" name="Line 178"/>
            <p:cNvSpPr>
              <a:spLocks noChangeShapeType="1"/>
            </p:cNvSpPr>
            <p:nvPr/>
          </p:nvSpPr>
          <p:spPr bwMode="auto">
            <a:xfrm>
              <a:off x="4421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19" name="Line 179"/>
            <p:cNvSpPr>
              <a:spLocks noChangeShapeType="1"/>
            </p:cNvSpPr>
            <p:nvPr/>
          </p:nvSpPr>
          <p:spPr bwMode="auto">
            <a:xfrm>
              <a:off x="4514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0" name="Line 180"/>
            <p:cNvSpPr>
              <a:spLocks noChangeShapeType="1"/>
            </p:cNvSpPr>
            <p:nvPr/>
          </p:nvSpPr>
          <p:spPr bwMode="auto">
            <a:xfrm>
              <a:off x="4606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1" name="Oval 181"/>
            <p:cNvSpPr>
              <a:spLocks noChangeArrowheads="1"/>
            </p:cNvSpPr>
            <p:nvPr/>
          </p:nvSpPr>
          <p:spPr bwMode="auto">
            <a:xfrm>
              <a:off x="4630" y="2539"/>
              <a:ext cx="70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3" name="Freeform 183"/>
            <p:cNvSpPr>
              <a:spLocks/>
            </p:cNvSpPr>
            <p:nvPr/>
          </p:nvSpPr>
          <p:spPr bwMode="auto">
            <a:xfrm>
              <a:off x="2150" y="2752"/>
              <a:ext cx="2538" cy="1041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1624" name="Oval 184"/>
            <p:cNvSpPr>
              <a:spLocks noChangeArrowheads="1"/>
            </p:cNvSpPr>
            <p:nvPr/>
          </p:nvSpPr>
          <p:spPr bwMode="auto">
            <a:xfrm>
              <a:off x="4645" y="2724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5" name="Line 185"/>
            <p:cNvSpPr>
              <a:spLocks noChangeShapeType="1"/>
            </p:cNvSpPr>
            <p:nvPr/>
          </p:nvSpPr>
          <p:spPr bwMode="auto">
            <a:xfrm>
              <a:off x="2578" y="2599"/>
              <a:ext cx="4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6" name="Oval 186"/>
            <p:cNvSpPr>
              <a:spLocks noChangeArrowheads="1"/>
            </p:cNvSpPr>
            <p:nvPr/>
          </p:nvSpPr>
          <p:spPr bwMode="auto">
            <a:xfrm>
              <a:off x="3010" y="2571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7" name="Line 187"/>
            <p:cNvSpPr>
              <a:spLocks noChangeShapeType="1"/>
            </p:cNvSpPr>
            <p:nvPr/>
          </p:nvSpPr>
          <p:spPr bwMode="auto">
            <a:xfrm>
              <a:off x="4830" y="1261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8" name="Line 188"/>
            <p:cNvSpPr>
              <a:spLocks noChangeShapeType="1"/>
            </p:cNvSpPr>
            <p:nvPr/>
          </p:nvSpPr>
          <p:spPr bwMode="auto">
            <a:xfrm>
              <a:off x="4923" y="1261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29" name="Line 189"/>
            <p:cNvSpPr>
              <a:spLocks noChangeShapeType="1"/>
            </p:cNvSpPr>
            <p:nvPr/>
          </p:nvSpPr>
          <p:spPr bwMode="auto">
            <a:xfrm>
              <a:off x="5015" y="12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0" name="Line 190"/>
            <p:cNvSpPr>
              <a:spLocks noChangeShapeType="1"/>
            </p:cNvSpPr>
            <p:nvPr/>
          </p:nvSpPr>
          <p:spPr bwMode="auto">
            <a:xfrm>
              <a:off x="5042" y="1265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1" name="Line 191"/>
            <p:cNvSpPr>
              <a:spLocks noChangeShapeType="1"/>
            </p:cNvSpPr>
            <p:nvPr/>
          </p:nvSpPr>
          <p:spPr bwMode="auto">
            <a:xfrm>
              <a:off x="5042" y="1362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2" name="Line 192"/>
            <p:cNvSpPr>
              <a:spLocks noChangeShapeType="1"/>
            </p:cNvSpPr>
            <p:nvPr/>
          </p:nvSpPr>
          <p:spPr bwMode="auto">
            <a:xfrm>
              <a:off x="5042" y="145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3" name="Line 193"/>
            <p:cNvSpPr>
              <a:spLocks noChangeShapeType="1"/>
            </p:cNvSpPr>
            <p:nvPr/>
          </p:nvSpPr>
          <p:spPr bwMode="auto">
            <a:xfrm>
              <a:off x="5042" y="1555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4" name="Line 194"/>
            <p:cNvSpPr>
              <a:spLocks noChangeShapeType="1"/>
            </p:cNvSpPr>
            <p:nvPr/>
          </p:nvSpPr>
          <p:spPr bwMode="auto">
            <a:xfrm>
              <a:off x="5042" y="1652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5" name="Line 195"/>
            <p:cNvSpPr>
              <a:spLocks noChangeShapeType="1"/>
            </p:cNvSpPr>
            <p:nvPr/>
          </p:nvSpPr>
          <p:spPr bwMode="auto">
            <a:xfrm>
              <a:off x="5042" y="174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6" name="Line 196"/>
            <p:cNvSpPr>
              <a:spLocks noChangeShapeType="1"/>
            </p:cNvSpPr>
            <p:nvPr/>
          </p:nvSpPr>
          <p:spPr bwMode="auto">
            <a:xfrm>
              <a:off x="5042" y="1845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7" name="Line 197"/>
            <p:cNvSpPr>
              <a:spLocks noChangeShapeType="1"/>
            </p:cNvSpPr>
            <p:nvPr/>
          </p:nvSpPr>
          <p:spPr bwMode="auto">
            <a:xfrm>
              <a:off x="5042" y="1942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8" name="Line 198"/>
            <p:cNvSpPr>
              <a:spLocks noChangeShapeType="1"/>
            </p:cNvSpPr>
            <p:nvPr/>
          </p:nvSpPr>
          <p:spPr bwMode="auto">
            <a:xfrm>
              <a:off x="5042" y="203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39" name="Oval 199"/>
            <p:cNvSpPr>
              <a:spLocks noChangeArrowheads="1"/>
            </p:cNvSpPr>
            <p:nvPr/>
          </p:nvSpPr>
          <p:spPr bwMode="auto">
            <a:xfrm>
              <a:off x="5007" y="2023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42" name="Rectangle 202"/>
            <p:cNvSpPr>
              <a:spLocks noChangeArrowheads="1"/>
            </p:cNvSpPr>
            <p:nvPr/>
          </p:nvSpPr>
          <p:spPr bwMode="auto">
            <a:xfrm>
              <a:off x="4584" y="2372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1643" name="Rectangle 203"/>
            <p:cNvSpPr>
              <a:spLocks noChangeArrowheads="1"/>
            </p:cNvSpPr>
            <p:nvPr/>
          </p:nvSpPr>
          <p:spPr bwMode="auto">
            <a:xfrm>
              <a:off x="4530" y="2606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1644" name="Rectangle 204"/>
            <p:cNvSpPr>
              <a:spLocks noChangeArrowheads="1"/>
            </p:cNvSpPr>
            <p:nvPr/>
          </p:nvSpPr>
          <p:spPr bwMode="auto">
            <a:xfrm>
              <a:off x="1861" y="3202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1647" name="Rectangle 207"/>
            <p:cNvSpPr>
              <a:spLocks noChangeArrowheads="1"/>
            </p:cNvSpPr>
            <p:nvPr/>
          </p:nvSpPr>
          <p:spPr bwMode="auto">
            <a:xfrm>
              <a:off x="5070" y="1897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1648" name="Rectangle 208"/>
            <p:cNvSpPr>
              <a:spLocks noChangeArrowheads="1"/>
            </p:cNvSpPr>
            <p:nvPr/>
          </p:nvSpPr>
          <p:spPr bwMode="auto">
            <a:xfrm>
              <a:off x="2968" y="2405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1649" name="Rectangle 209"/>
            <p:cNvSpPr>
              <a:spLocks noChangeArrowheads="1"/>
            </p:cNvSpPr>
            <p:nvPr/>
          </p:nvSpPr>
          <p:spPr bwMode="auto">
            <a:xfrm>
              <a:off x="1769" y="2429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1652" name="AutoShape 212"/>
            <p:cNvSpPr>
              <a:spLocks noChangeArrowheads="1"/>
            </p:cNvSpPr>
            <p:nvPr/>
          </p:nvSpPr>
          <p:spPr bwMode="auto">
            <a:xfrm>
              <a:off x="3115" y="2267"/>
              <a:ext cx="679" cy="55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53" name="Line 213"/>
            <p:cNvSpPr>
              <a:spLocks noChangeShapeType="1"/>
            </p:cNvSpPr>
            <p:nvPr/>
          </p:nvSpPr>
          <p:spPr bwMode="auto">
            <a:xfrm>
              <a:off x="3121" y="2509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54" name="AutoShape 214"/>
            <p:cNvSpPr>
              <a:spLocks noChangeArrowheads="1"/>
            </p:cNvSpPr>
            <p:nvPr/>
          </p:nvSpPr>
          <p:spPr bwMode="auto">
            <a:xfrm>
              <a:off x="4768" y="2305"/>
              <a:ext cx="588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655" name="Line 215"/>
            <p:cNvSpPr>
              <a:spLocks noChangeShapeType="1"/>
            </p:cNvSpPr>
            <p:nvPr/>
          </p:nvSpPr>
          <p:spPr bwMode="auto">
            <a:xfrm>
              <a:off x="4768" y="2559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61658" name="Group 218"/>
            <p:cNvGrpSpPr>
              <a:grpSpLocks/>
            </p:cNvGrpSpPr>
            <p:nvPr/>
          </p:nvGrpSpPr>
          <p:grpSpPr bwMode="auto">
            <a:xfrm>
              <a:off x="432" y="2352"/>
              <a:ext cx="549" cy="575"/>
              <a:chOff x="480" y="999"/>
              <a:chExt cx="549" cy="575"/>
            </a:xfrm>
          </p:grpSpPr>
          <p:sp>
            <p:nvSpPr>
              <p:cNvPr id="61659" name="Rectangle 219"/>
              <p:cNvSpPr>
                <a:spLocks noChangeArrowheads="1"/>
              </p:cNvSpPr>
              <p:nvPr/>
            </p:nvSpPr>
            <p:spPr bwMode="auto">
              <a:xfrm>
                <a:off x="480" y="999"/>
                <a:ext cx="549" cy="5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1660" name="Line 220"/>
              <p:cNvSpPr>
                <a:spLocks noChangeShapeType="1"/>
              </p:cNvSpPr>
              <p:nvPr/>
            </p:nvSpPr>
            <p:spPr bwMode="auto">
              <a:xfrm>
                <a:off x="480" y="1140"/>
                <a:ext cx="5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80880" y="376920"/>
              <a:ext cx="669960" cy="38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4400" y="370440"/>
                <a:ext cx="681120" cy="39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2741613" y="2055813"/>
            <a:ext cx="3886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effectLst/>
                <a:latin typeface="Times New Roman" pitchFamily="18" charset="0"/>
              </a:rPr>
              <a:t>...identify the dependencies...</a:t>
            </a:r>
          </a:p>
        </p:txBody>
      </p:sp>
      <p:sp>
        <p:nvSpPr>
          <p:cNvPr id="62609" name="Rectangle 1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Example</a:t>
            </a:r>
          </a:p>
        </p:txBody>
      </p:sp>
      <p:grpSp>
        <p:nvGrpSpPr>
          <p:cNvPr id="62614" name="Group 150"/>
          <p:cNvGrpSpPr>
            <a:grpSpLocks/>
          </p:cNvGrpSpPr>
          <p:nvPr/>
        </p:nvGrpSpPr>
        <p:grpSpPr bwMode="auto">
          <a:xfrm>
            <a:off x="609600" y="1068388"/>
            <a:ext cx="7912100" cy="5205412"/>
            <a:chOff x="372" y="801"/>
            <a:chExt cx="4984" cy="3279"/>
          </a:xfrm>
        </p:grpSpPr>
        <p:grpSp>
          <p:nvGrpSpPr>
            <p:cNvPr id="62610" name="Group 146"/>
            <p:cNvGrpSpPr>
              <a:grpSpLocks/>
            </p:cNvGrpSpPr>
            <p:nvPr/>
          </p:nvGrpSpPr>
          <p:grpSpPr bwMode="auto">
            <a:xfrm>
              <a:off x="480" y="999"/>
              <a:ext cx="549" cy="575"/>
              <a:chOff x="480" y="999"/>
              <a:chExt cx="549" cy="575"/>
            </a:xfrm>
          </p:grpSpPr>
          <p:sp>
            <p:nvSpPr>
              <p:cNvPr id="62516" name="Rectangle 52"/>
              <p:cNvSpPr>
                <a:spLocks noChangeArrowheads="1"/>
              </p:cNvSpPr>
              <p:nvPr/>
            </p:nvSpPr>
            <p:spPr bwMode="auto">
              <a:xfrm>
                <a:off x="480" y="999"/>
                <a:ext cx="549" cy="5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2517" name="Line 53"/>
              <p:cNvSpPr>
                <a:spLocks noChangeShapeType="1"/>
              </p:cNvSpPr>
              <p:nvPr/>
            </p:nvSpPr>
            <p:spPr bwMode="auto">
              <a:xfrm>
                <a:off x="480" y="1140"/>
                <a:ext cx="5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62518" name="AutoShape 54"/>
            <p:cNvSpPr>
              <a:spLocks noChangeArrowheads="1"/>
            </p:cNvSpPr>
            <p:nvPr/>
          </p:nvSpPr>
          <p:spPr bwMode="auto">
            <a:xfrm>
              <a:off x="1938" y="2305"/>
              <a:ext cx="624" cy="565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19" name="Line 55"/>
            <p:cNvSpPr>
              <a:spLocks noChangeShapeType="1"/>
            </p:cNvSpPr>
            <p:nvPr/>
          </p:nvSpPr>
          <p:spPr bwMode="auto">
            <a:xfrm>
              <a:off x="1938" y="2559"/>
              <a:ext cx="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21" name="Rectangle 57"/>
            <p:cNvSpPr>
              <a:spLocks noChangeArrowheads="1"/>
            </p:cNvSpPr>
            <p:nvPr/>
          </p:nvSpPr>
          <p:spPr bwMode="auto">
            <a:xfrm>
              <a:off x="4267" y="967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22" name="Line 58"/>
            <p:cNvSpPr>
              <a:spLocks noChangeShapeType="1"/>
            </p:cNvSpPr>
            <p:nvPr/>
          </p:nvSpPr>
          <p:spPr bwMode="auto">
            <a:xfrm>
              <a:off x="4267" y="1108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27" name="AutoShape 63"/>
            <p:cNvSpPr>
              <a:spLocks noChangeArrowheads="1"/>
            </p:cNvSpPr>
            <p:nvPr/>
          </p:nvSpPr>
          <p:spPr bwMode="auto">
            <a:xfrm>
              <a:off x="1560" y="3506"/>
              <a:ext cx="587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28" name="Line 64"/>
            <p:cNvSpPr>
              <a:spLocks noChangeShapeType="1"/>
            </p:cNvSpPr>
            <p:nvPr/>
          </p:nvSpPr>
          <p:spPr bwMode="auto">
            <a:xfrm>
              <a:off x="1560" y="3719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29" name="Rectangle 65"/>
            <p:cNvSpPr>
              <a:spLocks noChangeArrowheads="1"/>
            </p:cNvSpPr>
            <p:nvPr/>
          </p:nvSpPr>
          <p:spPr bwMode="auto">
            <a:xfrm>
              <a:off x="443" y="833"/>
              <a:ext cx="7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62531" name="Rectangle 67"/>
            <p:cNvSpPr>
              <a:spLocks noChangeArrowheads="1"/>
            </p:cNvSpPr>
            <p:nvPr/>
          </p:nvSpPr>
          <p:spPr bwMode="auto">
            <a:xfrm>
              <a:off x="372" y="2163"/>
              <a:ext cx="52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62533" name="Rectangle 69"/>
            <p:cNvSpPr>
              <a:spLocks noChangeArrowheads="1"/>
            </p:cNvSpPr>
            <p:nvPr/>
          </p:nvSpPr>
          <p:spPr bwMode="auto">
            <a:xfrm>
              <a:off x="1468" y="3339"/>
              <a:ext cx="87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62534" name="Rectangle 70"/>
            <p:cNvSpPr>
              <a:spLocks noChangeArrowheads="1"/>
            </p:cNvSpPr>
            <p:nvPr/>
          </p:nvSpPr>
          <p:spPr bwMode="auto">
            <a:xfrm>
              <a:off x="1923" y="2138"/>
              <a:ext cx="6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62535" name="Rectangle 71"/>
            <p:cNvSpPr>
              <a:spLocks noChangeArrowheads="1"/>
            </p:cNvSpPr>
            <p:nvPr/>
          </p:nvSpPr>
          <p:spPr bwMode="auto">
            <a:xfrm>
              <a:off x="3072" y="2122"/>
              <a:ext cx="9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62536" name="Rectangle 72"/>
            <p:cNvSpPr>
              <a:spLocks noChangeArrowheads="1"/>
            </p:cNvSpPr>
            <p:nvPr/>
          </p:nvSpPr>
          <p:spPr bwMode="auto">
            <a:xfrm>
              <a:off x="4769" y="2147"/>
              <a:ext cx="41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62537" name="Rectangle 73"/>
            <p:cNvSpPr>
              <a:spLocks noChangeArrowheads="1"/>
            </p:cNvSpPr>
            <p:nvPr/>
          </p:nvSpPr>
          <p:spPr bwMode="auto">
            <a:xfrm>
              <a:off x="4206" y="801"/>
              <a:ext cx="40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62539" name="Line 75"/>
            <p:cNvSpPr>
              <a:spLocks noChangeShapeType="1"/>
            </p:cNvSpPr>
            <p:nvPr/>
          </p:nvSpPr>
          <p:spPr bwMode="auto">
            <a:xfrm>
              <a:off x="738" y="158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0" name="Line 76"/>
            <p:cNvSpPr>
              <a:spLocks noChangeShapeType="1"/>
            </p:cNvSpPr>
            <p:nvPr/>
          </p:nvSpPr>
          <p:spPr bwMode="auto">
            <a:xfrm>
              <a:off x="738" y="1676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1" name="Line 77"/>
            <p:cNvSpPr>
              <a:spLocks noChangeShapeType="1"/>
            </p:cNvSpPr>
            <p:nvPr/>
          </p:nvSpPr>
          <p:spPr bwMode="auto">
            <a:xfrm>
              <a:off x="738" y="177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2" name="Line 78"/>
            <p:cNvSpPr>
              <a:spLocks noChangeShapeType="1"/>
            </p:cNvSpPr>
            <p:nvPr/>
          </p:nvSpPr>
          <p:spPr bwMode="auto">
            <a:xfrm>
              <a:off x="738" y="187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3" name="Line 79"/>
            <p:cNvSpPr>
              <a:spLocks noChangeShapeType="1"/>
            </p:cNvSpPr>
            <p:nvPr/>
          </p:nvSpPr>
          <p:spPr bwMode="auto">
            <a:xfrm>
              <a:off x="738" y="1966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4" name="Line 80"/>
            <p:cNvSpPr>
              <a:spLocks noChangeShapeType="1"/>
            </p:cNvSpPr>
            <p:nvPr/>
          </p:nvSpPr>
          <p:spPr bwMode="auto">
            <a:xfrm>
              <a:off x="738" y="206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5" name="Oval 81"/>
            <p:cNvSpPr>
              <a:spLocks noChangeArrowheads="1"/>
            </p:cNvSpPr>
            <p:nvPr/>
          </p:nvSpPr>
          <p:spPr bwMode="auto">
            <a:xfrm>
              <a:off x="691" y="2079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46" name="Rectangle 82"/>
            <p:cNvSpPr>
              <a:spLocks noChangeArrowheads="1"/>
            </p:cNvSpPr>
            <p:nvPr/>
          </p:nvSpPr>
          <p:spPr bwMode="auto">
            <a:xfrm>
              <a:off x="750" y="1623"/>
              <a:ext cx="51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 </a:t>
              </a:r>
            </a:p>
          </p:txBody>
        </p:sp>
        <p:sp>
          <p:nvSpPr>
            <p:cNvPr id="62547" name="Rectangle 83"/>
            <p:cNvSpPr>
              <a:spLocks noChangeArrowheads="1"/>
            </p:cNvSpPr>
            <p:nvPr/>
          </p:nvSpPr>
          <p:spPr bwMode="auto">
            <a:xfrm>
              <a:off x="750" y="1727"/>
              <a:ext cx="48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Invoices</a:t>
              </a:r>
              <a:r>
                <a:rPr lang="en-US" sz="1200" b="0">
                  <a:effectLst/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62548" name="Rectangle 84"/>
            <p:cNvSpPr>
              <a:spLocks noChangeArrowheads="1"/>
            </p:cNvSpPr>
            <p:nvPr/>
          </p:nvSpPr>
          <p:spPr bwMode="auto">
            <a:xfrm>
              <a:off x="750" y="1832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from</a:t>
              </a:r>
            </a:p>
          </p:txBody>
        </p:sp>
        <p:sp>
          <p:nvSpPr>
            <p:cNvPr id="62549" name="Line 85"/>
            <p:cNvSpPr>
              <a:spLocks noChangeShapeType="1"/>
            </p:cNvSpPr>
            <p:nvPr/>
          </p:nvSpPr>
          <p:spPr bwMode="auto">
            <a:xfrm>
              <a:off x="981" y="2607"/>
              <a:ext cx="8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0" name="Freeform 86"/>
            <p:cNvSpPr>
              <a:spLocks/>
            </p:cNvSpPr>
            <p:nvPr/>
          </p:nvSpPr>
          <p:spPr bwMode="auto">
            <a:xfrm>
              <a:off x="692" y="2929"/>
              <a:ext cx="1142" cy="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2551" name="Oval 87"/>
            <p:cNvSpPr>
              <a:spLocks noChangeArrowheads="1"/>
            </p:cNvSpPr>
            <p:nvPr/>
          </p:nvSpPr>
          <p:spPr bwMode="auto">
            <a:xfrm>
              <a:off x="1799" y="3288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2" name="Oval 88"/>
            <p:cNvSpPr>
              <a:spLocks noChangeArrowheads="1"/>
            </p:cNvSpPr>
            <p:nvPr/>
          </p:nvSpPr>
          <p:spPr bwMode="auto">
            <a:xfrm>
              <a:off x="1799" y="2571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4" name="Line 90"/>
            <p:cNvSpPr>
              <a:spLocks noChangeShapeType="1"/>
            </p:cNvSpPr>
            <p:nvPr/>
          </p:nvSpPr>
          <p:spPr bwMode="auto">
            <a:xfrm>
              <a:off x="3773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5" name="Line 91"/>
            <p:cNvSpPr>
              <a:spLocks noChangeShapeType="1"/>
            </p:cNvSpPr>
            <p:nvPr/>
          </p:nvSpPr>
          <p:spPr bwMode="auto">
            <a:xfrm>
              <a:off x="3866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6" name="Line 92"/>
            <p:cNvSpPr>
              <a:spLocks noChangeShapeType="1"/>
            </p:cNvSpPr>
            <p:nvPr/>
          </p:nvSpPr>
          <p:spPr bwMode="auto">
            <a:xfrm>
              <a:off x="3958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7" name="Line 93"/>
            <p:cNvSpPr>
              <a:spLocks noChangeShapeType="1"/>
            </p:cNvSpPr>
            <p:nvPr/>
          </p:nvSpPr>
          <p:spPr bwMode="auto">
            <a:xfrm>
              <a:off x="4051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8" name="Line 94"/>
            <p:cNvSpPr>
              <a:spLocks noChangeShapeType="1"/>
            </p:cNvSpPr>
            <p:nvPr/>
          </p:nvSpPr>
          <p:spPr bwMode="auto">
            <a:xfrm>
              <a:off x="4144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59" name="Line 95"/>
            <p:cNvSpPr>
              <a:spLocks noChangeShapeType="1"/>
            </p:cNvSpPr>
            <p:nvPr/>
          </p:nvSpPr>
          <p:spPr bwMode="auto">
            <a:xfrm>
              <a:off x="4236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0" name="Line 96"/>
            <p:cNvSpPr>
              <a:spLocks noChangeShapeType="1"/>
            </p:cNvSpPr>
            <p:nvPr/>
          </p:nvSpPr>
          <p:spPr bwMode="auto">
            <a:xfrm>
              <a:off x="4329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1" name="Line 97"/>
            <p:cNvSpPr>
              <a:spLocks noChangeShapeType="1"/>
            </p:cNvSpPr>
            <p:nvPr/>
          </p:nvSpPr>
          <p:spPr bwMode="auto">
            <a:xfrm>
              <a:off x="4421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2" name="Line 98"/>
            <p:cNvSpPr>
              <a:spLocks noChangeShapeType="1"/>
            </p:cNvSpPr>
            <p:nvPr/>
          </p:nvSpPr>
          <p:spPr bwMode="auto">
            <a:xfrm>
              <a:off x="4514" y="257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3" name="Line 99"/>
            <p:cNvSpPr>
              <a:spLocks noChangeShapeType="1"/>
            </p:cNvSpPr>
            <p:nvPr/>
          </p:nvSpPr>
          <p:spPr bwMode="auto">
            <a:xfrm>
              <a:off x="4606" y="257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4" name="Oval 100"/>
            <p:cNvSpPr>
              <a:spLocks noChangeArrowheads="1"/>
            </p:cNvSpPr>
            <p:nvPr/>
          </p:nvSpPr>
          <p:spPr bwMode="auto">
            <a:xfrm>
              <a:off x="4630" y="2539"/>
              <a:ext cx="70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5" name="Rectangle 101"/>
            <p:cNvSpPr>
              <a:spLocks noChangeArrowheads="1"/>
            </p:cNvSpPr>
            <p:nvPr/>
          </p:nvSpPr>
          <p:spPr bwMode="auto">
            <a:xfrm>
              <a:off x="3797" y="2413"/>
              <a:ext cx="83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Increases Count of</a:t>
              </a:r>
            </a:p>
          </p:txBody>
        </p:sp>
        <p:sp>
          <p:nvSpPr>
            <p:cNvPr id="62566" name="Freeform 102"/>
            <p:cNvSpPr>
              <a:spLocks/>
            </p:cNvSpPr>
            <p:nvPr/>
          </p:nvSpPr>
          <p:spPr bwMode="auto">
            <a:xfrm>
              <a:off x="2150" y="2752"/>
              <a:ext cx="2538" cy="1041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2567" name="Oval 103"/>
            <p:cNvSpPr>
              <a:spLocks noChangeArrowheads="1"/>
            </p:cNvSpPr>
            <p:nvPr/>
          </p:nvSpPr>
          <p:spPr bwMode="auto">
            <a:xfrm>
              <a:off x="4645" y="2724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8" name="Line 104"/>
            <p:cNvSpPr>
              <a:spLocks noChangeShapeType="1"/>
            </p:cNvSpPr>
            <p:nvPr/>
          </p:nvSpPr>
          <p:spPr bwMode="auto">
            <a:xfrm>
              <a:off x="2578" y="2599"/>
              <a:ext cx="4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69" name="Oval 105"/>
            <p:cNvSpPr>
              <a:spLocks noChangeArrowheads="1"/>
            </p:cNvSpPr>
            <p:nvPr/>
          </p:nvSpPr>
          <p:spPr bwMode="auto">
            <a:xfrm>
              <a:off x="3010" y="2571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1" name="Line 107"/>
            <p:cNvSpPr>
              <a:spLocks noChangeShapeType="1"/>
            </p:cNvSpPr>
            <p:nvPr/>
          </p:nvSpPr>
          <p:spPr bwMode="auto">
            <a:xfrm>
              <a:off x="4830" y="1261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2" name="Line 108"/>
            <p:cNvSpPr>
              <a:spLocks noChangeShapeType="1"/>
            </p:cNvSpPr>
            <p:nvPr/>
          </p:nvSpPr>
          <p:spPr bwMode="auto">
            <a:xfrm>
              <a:off x="4923" y="1261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3" name="Line 109"/>
            <p:cNvSpPr>
              <a:spLocks noChangeShapeType="1"/>
            </p:cNvSpPr>
            <p:nvPr/>
          </p:nvSpPr>
          <p:spPr bwMode="auto">
            <a:xfrm>
              <a:off x="5015" y="12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5" name="Line 111"/>
            <p:cNvSpPr>
              <a:spLocks noChangeShapeType="1"/>
            </p:cNvSpPr>
            <p:nvPr/>
          </p:nvSpPr>
          <p:spPr bwMode="auto">
            <a:xfrm>
              <a:off x="5042" y="1265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6" name="Line 112"/>
            <p:cNvSpPr>
              <a:spLocks noChangeShapeType="1"/>
            </p:cNvSpPr>
            <p:nvPr/>
          </p:nvSpPr>
          <p:spPr bwMode="auto">
            <a:xfrm>
              <a:off x="5042" y="1362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7" name="Line 113"/>
            <p:cNvSpPr>
              <a:spLocks noChangeShapeType="1"/>
            </p:cNvSpPr>
            <p:nvPr/>
          </p:nvSpPr>
          <p:spPr bwMode="auto">
            <a:xfrm>
              <a:off x="5042" y="145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8" name="Line 114"/>
            <p:cNvSpPr>
              <a:spLocks noChangeShapeType="1"/>
            </p:cNvSpPr>
            <p:nvPr/>
          </p:nvSpPr>
          <p:spPr bwMode="auto">
            <a:xfrm>
              <a:off x="5042" y="1555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79" name="Line 115"/>
            <p:cNvSpPr>
              <a:spLocks noChangeShapeType="1"/>
            </p:cNvSpPr>
            <p:nvPr/>
          </p:nvSpPr>
          <p:spPr bwMode="auto">
            <a:xfrm>
              <a:off x="5042" y="1652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80" name="Line 116"/>
            <p:cNvSpPr>
              <a:spLocks noChangeShapeType="1"/>
            </p:cNvSpPr>
            <p:nvPr/>
          </p:nvSpPr>
          <p:spPr bwMode="auto">
            <a:xfrm>
              <a:off x="5042" y="174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81" name="Line 117"/>
            <p:cNvSpPr>
              <a:spLocks noChangeShapeType="1"/>
            </p:cNvSpPr>
            <p:nvPr/>
          </p:nvSpPr>
          <p:spPr bwMode="auto">
            <a:xfrm>
              <a:off x="5042" y="1845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82" name="Line 118"/>
            <p:cNvSpPr>
              <a:spLocks noChangeShapeType="1"/>
            </p:cNvSpPr>
            <p:nvPr/>
          </p:nvSpPr>
          <p:spPr bwMode="auto">
            <a:xfrm>
              <a:off x="5042" y="1942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83" name="Line 119"/>
            <p:cNvSpPr>
              <a:spLocks noChangeShapeType="1"/>
            </p:cNvSpPr>
            <p:nvPr/>
          </p:nvSpPr>
          <p:spPr bwMode="auto">
            <a:xfrm>
              <a:off x="5042" y="203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84" name="Oval 120"/>
            <p:cNvSpPr>
              <a:spLocks noChangeArrowheads="1"/>
            </p:cNvSpPr>
            <p:nvPr/>
          </p:nvSpPr>
          <p:spPr bwMode="auto">
            <a:xfrm>
              <a:off x="5007" y="2023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585" name="Rectangle 121"/>
            <p:cNvSpPr>
              <a:spLocks noChangeArrowheads="1"/>
            </p:cNvSpPr>
            <p:nvPr/>
          </p:nvSpPr>
          <p:spPr bwMode="auto">
            <a:xfrm>
              <a:off x="4353" y="1613"/>
              <a:ext cx="52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Decreases </a:t>
              </a:r>
            </a:p>
          </p:txBody>
        </p:sp>
        <p:sp>
          <p:nvSpPr>
            <p:cNvPr id="62586" name="Rectangle 122"/>
            <p:cNvSpPr>
              <a:spLocks noChangeArrowheads="1"/>
            </p:cNvSpPr>
            <p:nvPr/>
          </p:nvSpPr>
          <p:spPr bwMode="auto">
            <a:xfrm>
              <a:off x="4509" y="1706"/>
              <a:ext cx="4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Count of</a:t>
              </a:r>
            </a:p>
          </p:txBody>
        </p:sp>
        <p:sp>
          <p:nvSpPr>
            <p:cNvPr id="62587" name="Rectangle 123"/>
            <p:cNvSpPr>
              <a:spLocks noChangeArrowheads="1"/>
            </p:cNvSpPr>
            <p:nvPr/>
          </p:nvSpPr>
          <p:spPr bwMode="auto">
            <a:xfrm>
              <a:off x="4584" y="2372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2588" name="Rectangle 124"/>
            <p:cNvSpPr>
              <a:spLocks noChangeArrowheads="1"/>
            </p:cNvSpPr>
            <p:nvPr/>
          </p:nvSpPr>
          <p:spPr bwMode="auto">
            <a:xfrm>
              <a:off x="4530" y="2606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2589" name="Rectangle 125"/>
            <p:cNvSpPr>
              <a:spLocks noChangeArrowheads="1"/>
            </p:cNvSpPr>
            <p:nvPr/>
          </p:nvSpPr>
          <p:spPr bwMode="auto">
            <a:xfrm>
              <a:off x="1861" y="3202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2590" name="Rectangle 126"/>
            <p:cNvSpPr>
              <a:spLocks noChangeArrowheads="1"/>
            </p:cNvSpPr>
            <p:nvPr/>
          </p:nvSpPr>
          <p:spPr bwMode="auto">
            <a:xfrm>
              <a:off x="989" y="2977"/>
              <a:ext cx="3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Owns</a:t>
              </a:r>
            </a:p>
          </p:txBody>
        </p:sp>
        <p:sp>
          <p:nvSpPr>
            <p:cNvPr id="62591" name="Rectangle 127"/>
            <p:cNvSpPr>
              <a:spLocks noChangeArrowheads="1"/>
            </p:cNvSpPr>
            <p:nvPr/>
          </p:nvSpPr>
          <p:spPr bwMode="auto">
            <a:xfrm>
              <a:off x="3010" y="3605"/>
              <a:ext cx="80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count of</a:t>
              </a:r>
            </a:p>
          </p:txBody>
        </p:sp>
        <p:sp>
          <p:nvSpPr>
            <p:cNvPr id="62592" name="Rectangle 128"/>
            <p:cNvSpPr>
              <a:spLocks noChangeArrowheads="1"/>
            </p:cNvSpPr>
            <p:nvPr/>
          </p:nvSpPr>
          <p:spPr bwMode="auto">
            <a:xfrm>
              <a:off x="5070" y="1897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2593" name="Rectangle 129"/>
            <p:cNvSpPr>
              <a:spLocks noChangeArrowheads="1"/>
            </p:cNvSpPr>
            <p:nvPr/>
          </p:nvSpPr>
          <p:spPr bwMode="auto">
            <a:xfrm>
              <a:off x="2968" y="2405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2594" name="Rectangle 130"/>
            <p:cNvSpPr>
              <a:spLocks noChangeArrowheads="1"/>
            </p:cNvSpPr>
            <p:nvPr/>
          </p:nvSpPr>
          <p:spPr bwMode="auto">
            <a:xfrm>
              <a:off x="1769" y="2429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2595" name="Rectangle 131"/>
            <p:cNvSpPr>
              <a:spLocks noChangeArrowheads="1"/>
            </p:cNvSpPr>
            <p:nvPr/>
          </p:nvSpPr>
          <p:spPr bwMode="auto">
            <a:xfrm>
              <a:off x="1074" y="2437"/>
              <a:ext cx="4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Prepares</a:t>
              </a:r>
            </a:p>
          </p:txBody>
        </p:sp>
        <p:sp>
          <p:nvSpPr>
            <p:cNvPr id="62596" name="Rectangle 132"/>
            <p:cNvSpPr>
              <a:spLocks noChangeArrowheads="1"/>
            </p:cNvSpPr>
            <p:nvPr/>
          </p:nvSpPr>
          <p:spPr bwMode="auto">
            <a:xfrm>
              <a:off x="2563" y="2413"/>
              <a:ext cx="4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Contains</a:t>
              </a:r>
            </a:p>
          </p:txBody>
        </p:sp>
        <p:sp>
          <p:nvSpPr>
            <p:cNvPr id="62599" name="AutoShape 135"/>
            <p:cNvSpPr>
              <a:spLocks noChangeArrowheads="1"/>
            </p:cNvSpPr>
            <p:nvPr/>
          </p:nvSpPr>
          <p:spPr bwMode="auto">
            <a:xfrm>
              <a:off x="3115" y="2267"/>
              <a:ext cx="679" cy="55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600" name="Line 136"/>
            <p:cNvSpPr>
              <a:spLocks noChangeShapeType="1"/>
            </p:cNvSpPr>
            <p:nvPr/>
          </p:nvSpPr>
          <p:spPr bwMode="auto">
            <a:xfrm>
              <a:off x="3121" y="2509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602" name="AutoShape 138"/>
            <p:cNvSpPr>
              <a:spLocks noChangeArrowheads="1"/>
            </p:cNvSpPr>
            <p:nvPr/>
          </p:nvSpPr>
          <p:spPr bwMode="auto">
            <a:xfrm>
              <a:off x="4768" y="2305"/>
              <a:ext cx="588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603" name="Line 139"/>
            <p:cNvSpPr>
              <a:spLocks noChangeShapeType="1"/>
            </p:cNvSpPr>
            <p:nvPr/>
          </p:nvSpPr>
          <p:spPr bwMode="auto">
            <a:xfrm>
              <a:off x="4768" y="2559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62611" name="Group 147"/>
            <p:cNvGrpSpPr>
              <a:grpSpLocks/>
            </p:cNvGrpSpPr>
            <p:nvPr/>
          </p:nvGrpSpPr>
          <p:grpSpPr bwMode="auto">
            <a:xfrm>
              <a:off x="432" y="2352"/>
              <a:ext cx="549" cy="575"/>
              <a:chOff x="480" y="999"/>
              <a:chExt cx="549" cy="575"/>
            </a:xfrm>
          </p:grpSpPr>
          <p:sp>
            <p:nvSpPr>
              <p:cNvPr id="62612" name="Rectangle 148"/>
              <p:cNvSpPr>
                <a:spLocks noChangeArrowheads="1"/>
              </p:cNvSpPr>
              <p:nvPr/>
            </p:nvSpPr>
            <p:spPr bwMode="auto">
              <a:xfrm>
                <a:off x="480" y="999"/>
                <a:ext cx="549" cy="5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2613" name="Line 149"/>
              <p:cNvSpPr>
                <a:spLocks noChangeShapeType="1"/>
              </p:cNvSpPr>
              <p:nvPr/>
            </p:nvSpPr>
            <p:spPr bwMode="auto">
              <a:xfrm>
                <a:off x="480" y="1140"/>
                <a:ext cx="54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47320" y="387720"/>
              <a:ext cx="798840" cy="46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4720" y="377280"/>
                <a:ext cx="820800" cy="49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71500" y="2114550"/>
            <a:ext cx="8001000" cy="340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ar-SA" sz="2800">
              <a:effectLst/>
              <a:latin typeface="Times New Roman" pitchFamily="18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III: Key Class Identification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438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Identify how members of a single entity class are identified through the use of key classes.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Form compound key classes if necessary.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Migrate key classes to other entity classes where they are used but not as key classes.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Class Migration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455738"/>
          </a:xfrm>
        </p:spPr>
        <p:txBody>
          <a:bodyPr/>
          <a:lstStyle/>
          <a:p>
            <a:r>
              <a:rPr lang="en-US"/>
              <a:t>Stabilizes “Functional Dependency”</a:t>
            </a:r>
          </a:p>
          <a:p>
            <a:r>
              <a:rPr lang="en-US"/>
              <a:t>Causes Refinement of Model to Next Lower Level of Detail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 Basic Rules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079750"/>
          </a:xfrm>
        </p:spPr>
        <p:txBody>
          <a:bodyPr/>
          <a:lstStyle/>
          <a:p>
            <a:r>
              <a:rPr lang="en-US"/>
              <a:t>Trace ALL model claims to facts</a:t>
            </a:r>
          </a:p>
          <a:p>
            <a:r>
              <a:rPr lang="en-US"/>
              <a:t>No nulls</a:t>
            </a:r>
          </a:p>
          <a:p>
            <a:r>
              <a:rPr lang="en-US"/>
              <a:t>No repeats</a:t>
            </a:r>
          </a:p>
          <a:p>
            <a:r>
              <a:rPr lang="en-US" i="1"/>
              <a:t>Only</a:t>
            </a:r>
            <a:r>
              <a:rPr lang="en-US"/>
              <a:t> one owner of an attribute class</a:t>
            </a:r>
          </a:p>
          <a:p>
            <a:r>
              <a:rPr lang="en-US"/>
              <a:t>Relation </a:t>
            </a:r>
            <a:r>
              <a:rPr lang="en-US" i="1"/>
              <a:t>only</a:t>
            </a:r>
            <a:r>
              <a:rPr lang="en-US"/>
              <a:t> if key class migrates</a:t>
            </a:r>
          </a:p>
          <a:p>
            <a:r>
              <a:rPr lang="en-US"/>
              <a:t>No non-decreasing cycles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2743200" y="2057400"/>
            <a:ext cx="3657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effectLst/>
                <a:latin typeface="Times New Roman" pitchFamily="18" charset="0"/>
              </a:rPr>
              <a:t>...identify the key classes...</a:t>
            </a:r>
          </a:p>
        </p:txBody>
      </p:sp>
      <p:grpSp>
        <p:nvGrpSpPr>
          <p:cNvPr id="65688" name="Group 152"/>
          <p:cNvGrpSpPr>
            <a:grpSpLocks/>
          </p:cNvGrpSpPr>
          <p:nvPr/>
        </p:nvGrpSpPr>
        <p:grpSpPr bwMode="auto">
          <a:xfrm>
            <a:off x="611188" y="1066800"/>
            <a:ext cx="7912100" cy="5205413"/>
            <a:chOff x="372" y="945"/>
            <a:chExt cx="4984" cy="3279"/>
          </a:xfrm>
        </p:grpSpPr>
        <p:sp>
          <p:nvSpPr>
            <p:cNvPr id="65594" name="Rectangle 58"/>
            <p:cNvSpPr>
              <a:spLocks noChangeArrowheads="1"/>
            </p:cNvSpPr>
            <p:nvPr/>
          </p:nvSpPr>
          <p:spPr bwMode="auto">
            <a:xfrm>
              <a:off x="480" y="1143"/>
              <a:ext cx="549" cy="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595" name="Line 59"/>
            <p:cNvSpPr>
              <a:spLocks noChangeShapeType="1"/>
            </p:cNvSpPr>
            <p:nvPr/>
          </p:nvSpPr>
          <p:spPr bwMode="auto">
            <a:xfrm>
              <a:off x="480" y="1284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596" name="AutoShape 60"/>
            <p:cNvSpPr>
              <a:spLocks noChangeArrowheads="1"/>
            </p:cNvSpPr>
            <p:nvPr/>
          </p:nvSpPr>
          <p:spPr bwMode="auto">
            <a:xfrm>
              <a:off x="1938" y="2449"/>
              <a:ext cx="624" cy="565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597" name="Line 61"/>
            <p:cNvSpPr>
              <a:spLocks noChangeShapeType="1"/>
            </p:cNvSpPr>
            <p:nvPr/>
          </p:nvSpPr>
          <p:spPr bwMode="auto">
            <a:xfrm>
              <a:off x="1938" y="2703"/>
              <a:ext cx="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4267" y="1111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00" name="Line 64"/>
            <p:cNvSpPr>
              <a:spLocks noChangeShapeType="1"/>
            </p:cNvSpPr>
            <p:nvPr/>
          </p:nvSpPr>
          <p:spPr bwMode="auto">
            <a:xfrm>
              <a:off x="4267" y="1252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02" name="Rectangle 66"/>
            <p:cNvSpPr>
              <a:spLocks noChangeArrowheads="1"/>
            </p:cNvSpPr>
            <p:nvPr/>
          </p:nvSpPr>
          <p:spPr bwMode="auto">
            <a:xfrm>
              <a:off x="418" y="2489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03" name="Line 67"/>
            <p:cNvSpPr>
              <a:spLocks noChangeShapeType="1"/>
            </p:cNvSpPr>
            <p:nvPr/>
          </p:nvSpPr>
          <p:spPr bwMode="auto">
            <a:xfrm>
              <a:off x="418" y="2630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05" name="AutoShape 69"/>
            <p:cNvSpPr>
              <a:spLocks noChangeArrowheads="1"/>
            </p:cNvSpPr>
            <p:nvPr/>
          </p:nvSpPr>
          <p:spPr bwMode="auto">
            <a:xfrm>
              <a:off x="1560" y="3650"/>
              <a:ext cx="587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06" name="Line 70"/>
            <p:cNvSpPr>
              <a:spLocks noChangeShapeType="1"/>
            </p:cNvSpPr>
            <p:nvPr/>
          </p:nvSpPr>
          <p:spPr bwMode="auto">
            <a:xfrm>
              <a:off x="1560" y="3863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07" name="Rectangle 71"/>
            <p:cNvSpPr>
              <a:spLocks noChangeArrowheads="1"/>
            </p:cNvSpPr>
            <p:nvPr/>
          </p:nvSpPr>
          <p:spPr bwMode="auto">
            <a:xfrm>
              <a:off x="443" y="977"/>
              <a:ext cx="7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65608" name="Rectangle 72"/>
            <p:cNvSpPr>
              <a:spLocks noChangeArrowheads="1"/>
            </p:cNvSpPr>
            <p:nvPr/>
          </p:nvSpPr>
          <p:spPr bwMode="auto">
            <a:xfrm>
              <a:off x="488" y="1146"/>
              <a:ext cx="43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ABC ID</a:t>
              </a:r>
            </a:p>
          </p:txBody>
        </p:sp>
        <p:sp>
          <p:nvSpPr>
            <p:cNvPr id="65609" name="Rectangle 73"/>
            <p:cNvSpPr>
              <a:spLocks noChangeArrowheads="1"/>
            </p:cNvSpPr>
            <p:nvPr/>
          </p:nvSpPr>
          <p:spPr bwMode="auto">
            <a:xfrm>
              <a:off x="372" y="2307"/>
              <a:ext cx="52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65610" name="Rectangle 74"/>
            <p:cNvSpPr>
              <a:spLocks noChangeArrowheads="1"/>
            </p:cNvSpPr>
            <p:nvPr/>
          </p:nvSpPr>
          <p:spPr bwMode="auto">
            <a:xfrm>
              <a:off x="419" y="2484"/>
              <a:ext cx="47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Vendor #</a:t>
              </a:r>
            </a:p>
          </p:txBody>
        </p:sp>
        <p:sp>
          <p:nvSpPr>
            <p:cNvPr id="65611" name="Rectangle 75"/>
            <p:cNvSpPr>
              <a:spLocks noChangeArrowheads="1"/>
            </p:cNvSpPr>
            <p:nvPr/>
          </p:nvSpPr>
          <p:spPr bwMode="auto">
            <a:xfrm>
              <a:off x="1468" y="3483"/>
              <a:ext cx="87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65612" name="Rectangle 76"/>
            <p:cNvSpPr>
              <a:spLocks noChangeArrowheads="1"/>
            </p:cNvSpPr>
            <p:nvPr/>
          </p:nvSpPr>
          <p:spPr bwMode="auto">
            <a:xfrm>
              <a:off x="1923" y="2282"/>
              <a:ext cx="6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65613" name="Rectangle 77"/>
            <p:cNvSpPr>
              <a:spLocks noChangeArrowheads="1"/>
            </p:cNvSpPr>
            <p:nvPr/>
          </p:nvSpPr>
          <p:spPr bwMode="auto">
            <a:xfrm>
              <a:off x="3072" y="2266"/>
              <a:ext cx="9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65614" name="Rectangle 78"/>
            <p:cNvSpPr>
              <a:spLocks noChangeArrowheads="1"/>
            </p:cNvSpPr>
            <p:nvPr/>
          </p:nvSpPr>
          <p:spPr bwMode="auto">
            <a:xfrm>
              <a:off x="4769" y="2291"/>
              <a:ext cx="41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65615" name="Rectangle 79"/>
            <p:cNvSpPr>
              <a:spLocks noChangeArrowheads="1"/>
            </p:cNvSpPr>
            <p:nvPr/>
          </p:nvSpPr>
          <p:spPr bwMode="auto">
            <a:xfrm>
              <a:off x="4206" y="945"/>
              <a:ext cx="40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65617" name="Line 81"/>
            <p:cNvSpPr>
              <a:spLocks noChangeShapeType="1"/>
            </p:cNvSpPr>
            <p:nvPr/>
          </p:nvSpPr>
          <p:spPr bwMode="auto">
            <a:xfrm>
              <a:off x="738" y="172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18" name="Line 82"/>
            <p:cNvSpPr>
              <a:spLocks noChangeShapeType="1"/>
            </p:cNvSpPr>
            <p:nvPr/>
          </p:nvSpPr>
          <p:spPr bwMode="auto">
            <a:xfrm>
              <a:off x="738" y="182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19" name="Line 83"/>
            <p:cNvSpPr>
              <a:spLocks noChangeShapeType="1"/>
            </p:cNvSpPr>
            <p:nvPr/>
          </p:nvSpPr>
          <p:spPr bwMode="auto">
            <a:xfrm>
              <a:off x="738" y="1917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20" name="Line 84"/>
            <p:cNvSpPr>
              <a:spLocks noChangeShapeType="1"/>
            </p:cNvSpPr>
            <p:nvPr/>
          </p:nvSpPr>
          <p:spPr bwMode="auto">
            <a:xfrm>
              <a:off x="738" y="201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21" name="Line 85"/>
            <p:cNvSpPr>
              <a:spLocks noChangeShapeType="1"/>
            </p:cNvSpPr>
            <p:nvPr/>
          </p:nvSpPr>
          <p:spPr bwMode="auto">
            <a:xfrm>
              <a:off x="738" y="211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22" name="Line 86"/>
            <p:cNvSpPr>
              <a:spLocks noChangeShapeType="1"/>
            </p:cNvSpPr>
            <p:nvPr/>
          </p:nvSpPr>
          <p:spPr bwMode="auto">
            <a:xfrm>
              <a:off x="738" y="2207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23" name="Oval 87"/>
            <p:cNvSpPr>
              <a:spLocks noChangeArrowheads="1"/>
            </p:cNvSpPr>
            <p:nvPr/>
          </p:nvSpPr>
          <p:spPr bwMode="auto">
            <a:xfrm>
              <a:off x="691" y="2223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24" name="Rectangle 88"/>
            <p:cNvSpPr>
              <a:spLocks noChangeArrowheads="1"/>
            </p:cNvSpPr>
            <p:nvPr/>
          </p:nvSpPr>
          <p:spPr bwMode="auto">
            <a:xfrm>
              <a:off x="750" y="1767"/>
              <a:ext cx="51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 </a:t>
              </a:r>
            </a:p>
          </p:txBody>
        </p:sp>
        <p:sp>
          <p:nvSpPr>
            <p:cNvPr id="65625" name="Rectangle 89"/>
            <p:cNvSpPr>
              <a:spLocks noChangeArrowheads="1"/>
            </p:cNvSpPr>
            <p:nvPr/>
          </p:nvSpPr>
          <p:spPr bwMode="auto">
            <a:xfrm>
              <a:off x="750" y="1871"/>
              <a:ext cx="48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Invoices  </a:t>
              </a:r>
            </a:p>
          </p:txBody>
        </p:sp>
        <p:sp>
          <p:nvSpPr>
            <p:cNvPr id="65626" name="Rectangle 90"/>
            <p:cNvSpPr>
              <a:spLocks noChangeArrowheads="1"/>
            </p:cNvSpPr>
            <p:nvPr/>
          </p:nvSpPr>
          <p:spPr bwMode="auto">
            <a:xfrm>
              <a:off x="750" y="1976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from</a:t>
              </a:r>
            </a:p>
          </p:txBody>
        </p:sp>
        <p:sp>
          <p:nvSpPr>
            <p:cNvPr id="65627" name="Line 91"/>
            <p:cNvSpPr>
              <a:spLocks noChangeShapeType="1"/>
            </p:cNvSpPr>
            <p:nvPr/>
          </p:nvSpPr>
          <p:spPr bwMode="auto">
            <a:xfrm>
              <a:off x="981" y="2751"/>
              <a:ext cx="8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28" name="Freeform 92"/>
            <p:cNvSpPr>
              <a:spLocks/>
            </p:cNvSpPr>
            <p:nvPr/>
          </p:nvSpPr>
          <p:spPr bwMode="auto">
            <a:xfrm>
              <a:off x="692" y="3073"/>
              <a:ext cx="1142" cy="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5629" name="Oval 93"/>
            <p:cNvSpPr>
              <a:spLocks noChangeArrowheads="1"/>
            </p:cNvSpPr>
            <p:nvPr/>
          </p:nvSpPr>
          <p:spPr bwMode="auto">
            <a:xfrm>
              <a:off x="1799" y="3432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0" name="Oval 94"/>
            <p:cNvSpPr>
              <a:spLocks noChangeArrowheads="1"/>
            </p:cNvSpPr>
            <p:nvPr/>
          </p:nvSpPr>
          <p:spPr bwMode="auto">
            <a:xfrm>
              <a:off x="1799" y="2715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2" name="Line 96"/>
            <p:cNvSpPr>
              <a:spLocks noChangeShapeType="1"/>
            </p:cNvSpPr>
            <p:nvPr/>
          </p:nvSpPr>
          <p:spPr bwMode="auto">
            <a:xfrm>
              <a:off x="3773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3" name="Line 97"/>
            <p:cNvSpPr>
              <a:spLocks noChangeShapeType="1"/>
            </p:cNvSpPr>
            <p:nvPr/>
          </p:nvSpPr>
          <p:spPr bwMode="auto">
            <a:xfrm>
              <a:off x="3866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4" name="Line 98"/>
            <p:cNvSpPr>
              <a:spLocks noChangeShapeType="1"/>
            </p:cNvSpPr>
            <p:nvPr/>
          </p:nvSpPr>
          <p:spPr bwMode="auto">
            <a:xfrm>
              <a:off x="3958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5" name="Line 99"/>
            <p:cNvSpPr>
              <a:spLocks noChangeShapeType="1"/>
            </p:cNvSpPr>
            <p:nvPr/>
          </p:nvSpPr>
          <p:spPr bwMode="auto">
            <a:xfrm>
              <a:off x="4051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6" name="Line 100"/>
            <p:cNvSpPr>
              <a:spLocks noChangeShapeType="1"/>
            </p:cNvSpPr>
            <p:nvPr/>
          </p:nvSpPr>
          <p:spPr bwMode="auto">
            <a:xfrm>
              <a:off x="4144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7" name="Line 101"/>
            <p:cNvSpPr>
              <a:spLocks noChangeShapeType="1"/>
            </p:cNvSpPr>
            <p:nvPr/>
          </p:nvSpPr>
          <p:spPr bwMode="auto">
            <a:xfrm>
              <a:off x="4236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8" name="Line 102"/>
            <p:cNvSpPr>
              <a:spLocks noChangeShapeType="1"/>
            </p:cNvSpPr>
            <p:nvPr/>
          </p:nvSpPr>
          <p:spPr bwMode="auto">
            <a:xfrm>
              <a:off x="4329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39" name="Line 103"/>
            <p:cNvSpPr>
              <a:spLocks noChangeShapeType="1"/>
            </p:cNvSpPr>
            <p:nvPr/>
          </p:nvSpPr>
          <p:spPr bwMode="auto">
            <a:xfrm>
              <a:off x="4421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0" name="Line 104"/>
            <p:cNvSpPr>
              <a:spLocks noChangeShapeType="1"/>
            </p:cNvSpPr>
            <p:nvPr/>
          </p:nvSpPr>
          <p:spPr bwMode="auto">
            <a:xfrm>
              <a:off x="4514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1" name="Line 105"/>
            <p:cNvSpPr>
              <a:spLocks noChangeShapeType="1"/>
            </p:cNvSpPr>
            <p:nvPr/>
          </p:nvSpPr>
          <p:spPr bwMode="auto">
            <a:xfrm>
              <a:off x="4606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2" name="Oval 106"/>
            <p:cNvSpPr>
              <a:spLocks noChangeArrowheads="1"/>
            </p:cNvSpPr>
            <p:nvPr/>
          </p:nvSpPr>
          <p:spPr bwMode="auto">
            <a:xfrm>
              <a:off x="4630" y="2683"/>
              <a:ext cx="70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3" name="Rectangle 107"/>
            <p:cNvSpPr>
              <a:spLocks noChangeArrowheads="1"/>
            </p:cNvSpPr>
            <p:nvPr/>
          </p:nvSpPr>
          <p:spPr bwMode="auto">
            <a:xfrm>
              <a:off x="3797" y="2557"/>
              <a:ext cx="83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Increases Count of</a:t>
              </a:r>
            </a:p>
          </p:txBody>
        </p:sp>
        <p:sp>
          <p:nvSpPr>
            <p:cNvPr id="65644" name="Freeform 108"/>
            <p:cNvSpPr>
              <a:spLocks/>
            </p:cNvSpPr>
            <p:nvPr/>
          </p:nvSpPr>
          <p:spPr bwMode="auto">
            <a:xfrm>
              <a:off x="2150" y="2896"/>
              <a:ext cx="2538" cy="1041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5645" name="Oval 109"/>
            <p:cNvSpPr>
              <a:spLocks noChangeArrowheads="1"/>
            </p:cNvSpPr>
            <p:nvPr/>
          </p:nvSpPr>
          <p:spPr bwMode="auto">
            <a:xfrm>
              <a:off x="4645" y="2868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6" name="Line 110"/>
            <p:cNvSpPr>
              <a:spLocks noChangeShapeType="1"/>
            </p:cNvSpPr>
            <p:nvPr/>
          </p:nvSpPr>
          <p:spPr bwMode="auto">
            <a:xfrm>
              <a:off x="2578" y="2743"/>
              <a:ext cx="4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7" name="Oval 111"/>
            <p:cNvSpPr>
              <a:spLocks noChangeArrowheads="1"/>
            </p:cNvSpPr>
            <p:nvPr/>
          </p:nvSpPr>
          <p:spPr bwMode="auto">
            <a:xfrm>
              <a:off x="3010" y="2715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49" name="Line 113"/>
            <p:cNvSpPr>
              <a:spLocks noChangeShapeType="1"/>
            </p:cNvSpPr>
            <p:nvPr/>
          </p:nvSpPr>
          <p:spPr bwMode="auto">
            <a:xfrm>
              <a:off x="4830" y="140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0" name="Line 114"/>
            <p:cNvSpPr>
              <a:spLocks noChangeShapeType="1"/>
            </p:cNvSpPr>
            <p:nvPr/>
          </p:nvSpPr>
          <p:spPr bwMode="auto">
            <a:xfrm>
              <a:off x="4923" y="140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1" name="Line 115"/>
            <p:cNvSpPr>
              <a:spLocks noChangeShapeType="1"/>
            </p:cNvSpPr>
            <p:nvPr/>
          </p:nvSpPr>
          <p:spPr bwMode="auto">
            <a:xfrm>
              <a:off x="5015" y="14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3" name="Line 117"/>
            <p:cNvSpPr>
              <a:spLocks noChangeShapeType="1"/>
            </p:cNvSpPr>
            <p:nvPr/>
          </p:nvSpPr>
          <p:spPr bwMode="auto">
            <a:xfrm>
              <a:off x="5042" y="140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4" name="Line 118"/>
            <p:cNvSpPr>
              <a:spLocks noChangeShapeType="1"/>
            </p:cNvSpPr>
            <p:nvPr/>
          </p:nvSpPr>
          <p:spPr bwMode="auto">
            <a:xfrm>
              <a:off x="5042" y="150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5" name="Line 119"/>
            <p:cNvSpPr>
              <a:spLocks noChangeShapeType="1"/>
            </p:cNvSpPr>
            <p:nvPr/>
          </p:nvSpPr>
          <p:spPr bwMode="auto">
            <a:xfrm>
              <a:off x="5042" y="160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6" name="Line 120"/>
            <p:cNvSpPr>
              <a:spLocks noChangeShapeType="1"/>
            </p:cNvSpPr>
            <p:nvPr/>
          </p:nvSpPr>
          <p:spPr bwMode="auto">
            <a:xfrm>
              <a:off x="5042" y="169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7" name="Line 121"/>
            <p:cNvSpPr>
              <a:spLocks noChangeShapeType="1"/>
            </p:cNvSpPr>
            <p:nvPr/>
          </p:nvSpPr>
          <p:spPr bwMode="auto">
            <a:xfrm>
              <a:off x="5042" y="179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8" name="Line 122"/>
            <p:cNvSpPr>
              <a:spLocks noChangeShapeType="1"/>
            </p:cNvSpPr>
            <p:nvPr/>
          </p:nvSpPr>
          <p:spPr bwMode="auto">
            <a:xfrm>
              <a:off x="5042" y="189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59" name="Line 123"/>
            <p:cNvSpPr>
              <a:spLocks noChangeShapeType="1"/>
            </p:cNvSpPr>
            <p:nvPr/>
          </p:nvSpPr>
          <p:spPr bwMode="auto">
            <a:xfrm>
              <a:off x="5042" y="198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60" name="Line 124"/>
            <p:cNvSpPr>
              <a:spLocks noChangeShapeType="1"/>
            </p:cNvSpPr>
            <p:nvPr/>
          </p:nvSpPr>
          <p:spPr bwMode="auto">
            <a:xfrm>
              <a:off x="5042" y="208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61" name="Line 125"/>
            <p:cNvSpPr>
              <a:spLocks noChangeShapeType="1"/>
            </p:cNvSpPr>
            <p:nvPr/>
          </p:nvSpPr>
          <p:spPr bwMode="auto">
            <a:xfrm>
              <a:off x="5042" y="218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62" name="Oval 126"/>
            <p:cNvSpPr>
              <a:spLocks noChangeArrowheads="1"/>
            </p:cNvSpPr>
            <p:nvPr/>
          </p:nvSpPr>
          <p:spPr bwMode="auto">
            <a:xfrm>
              <a:off x="5007" y="2167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63" name="Rectangle 127"/>
            <p:cNvSpPr>
              <a:spLocks noChangeArrowheads="1"/>
            </p:cNvSpPr>
            <p:nvPr/>
          </p:nvSpPr>
          <p:spPr bwMode="auto">
            <a:xfrm>
              <a:off x="4353" y="1757"/>
              <a:ext cx="52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Decreases </a:t>
              </a:r>
            </a:p>
          </p:txBody>
        </p:sp>
        <p:sp>
          <p:nvSpPr>
            <p:cNvPr id="65664" name="Rectangle 128"/>
            <p:cNvSpPr>
              <a:spLocks noChangeArrowheads="1"/>
            </p:cNvSpPr>
            <p:nvPr/>
          </p:nvSpPr>
          <p:spPr bwMode="auto">
            <a:xfrm>
              <a:off x="4509" y="1850"/>
              <a:ext cx="4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Count of</a:t>
              </a:r>
            </a:p>
          </p:txBody>
        </p:sp>
        <p:sp>
          <p:nvSpPr>
            <p:cNvPr id="65665" name="Rectangle 129"/>
            <p:cNvSpPr>
              <a:spLocks noChangeArrowheads="1"/>
            </p:cNvSpPr>
            <p:nvPr/>
          </p:nvSpPr>
          <p:spPr bwMode="auto">
            <a:xfrm>
              <a:off x="4584" y="2516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5666" name="Rectangle 130"/>
            <p:cNvSpPr>
              <a:spLocks noChangeArrowheads="1"/>
            </p:cNvSpPr>
            <p:nvPr/>
          </p:nvSpPr>
          <p:spPr bwMode="auto">
            <a:xfrm>
              <a:off x="4530" y="2750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5667" name="Rectangle 131"/>
            <p:cNvSpPr>
              <a:spLocks noChangeArrowheads="1"/>
            </p:cNvSpPr>
            <p:nvPr/>
          </p:nvSpPr>
          <p:spPr bwMode="auto">
            <a:xfrm>
              <a:off x="1861" y="3346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5668" name="Rectangle 132"/>
            <p:cNvSpPr>
              <a:spLocks noChangeArrowheads="1"/>
            </p:cNvSpPr>
            <p:nvPr/>
          </p:nvSpPr>
          <p:spPr bwMode="auto">
            <a:xfrm>
              <a:off x="989" y="3121"/>
              <a:ext cx="3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Owns</a:t>
              </a:r>
            </a:p>
          </p:txBody>
        </p:sp>
        <p:sp>
          <p:nvSpPr>
            <p:cNvPr id="65669" name="Rectangle 133"/>
            <p:cNvSpPr>
              <a:spLocks noChangeArrowheads="1"/>
            </p:cNvSpPr>
            <p:nvPr/>
          </p:nvSpPr>
          <p:spPr bwMode="auto">
            <a:xfrm>
              <a:off x="3010" y="3749"/>
              <a:ext cx="80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count of</a:t>
              </a:r>
            </a:p>
          </p:txBody>
        </p:sp>
        <p:sp>
          <p:nvSpPr>
            <p:cNvPr id="65670" name="Rectangle 134"/>
            <p:cNvSpPr>
              <a:spLocks noChangeArrowheads="1"/>
            </p:cNvSpPr>
            <p:nvPr/>
          </p:nvSpPr>
          <p:spPr bwMode="auto">
            <a:xfrm>
              <a:off x="5070" y="2041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5671" name="Rectangle 135"/>
            <p:cNvSpPr>
              <a:spLocks noChangeArrowheads="1"/>
            </p:cNvSpPr>
            <p:nvPr/>
          </p:nvSpPr>
          <p:spPr bwMode="auto">
            <a:xfrm>
              <a:off x="2968" y="2549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5672" name="Rectangle 136"/>
            <p:cNvSpPr>
              <a:spLocks noChangeArrowheads="1"/>
            </p:cNvSpPr>
            <p:nvPr/>
          </p:nvSpPr>
          <p:spPr bwMode="auto">
            <a:xfrm>
              <a:off x="1769" y="2573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5673" name="Rectangle 137"/>
            <p:cNvSpPr>
              <a:spLocks noChangeArrowheads="1"/>
            </p:cNvSpPr>
            <p:nvPr/>
          </p:nvSpPr>
          <p:spPr bwMode="auto">
            <a:xfrm>
              <a:off x="1074" y="2581"/>
              <a:ext cx="4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Prepares</a:t>
              </a:r>
            </a:p>
          </p:txBody>
        </p:sp>
        <p:sp>
          <p:nvSpPr>
            <p:cNvPr id="65674" name="Rectangle 138"/>
            <p:cNvSpPr>
              <a:spLocks noChangeArrowheads="1"/>
            </p:cNvSpPr>
            <p:nvPr/>
          </p:nvSpPr>
          <p:spPr bwMode="auto">
            <a:xfrm>
              <a:off x="2563" y="2557"/>
              <a:ext cx="4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Contains</a:t>
              </a:r>
            </a:p>
          </p:txBody>
        </p:sp>
        <p:sp>
          <p:nvSpPr>
            <p:cNvPr id="65676" name="Rectangle 140"/>
            <p:cNvSpPr>
              <a:spLocks noChangeArrowheads="1"/>
            </p:cNvSpPr>
            <p:nvPr/>
          </p:nvSpPr>
          <p:spPr bwMode="auto">
            <a:xfrm>
              <a:off x="1928" y="2569"/>
              <a:ext cx="55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Shipment #</a:t>
              </a:r>
            </a:p>
          </p:txBody>
        </p:sp>
        <p:sp>
          <p:nvSpPr>
            <p:cNvPr id="65677" name="AutoShape 141"/>
            <p:cNvSpPr>
              <a:spLocks noChangeArrowheads="1"/>
            </p:cNvSpPr>
            <p:nvPr/>
          </p:nvSpPr>
          <p:spPr bwMode="auto">
            <a:xfrm>
              <a:off x="3115" y="2411"/>
              <a:ext cx="679" cy="55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78" name="Line 142"/>
            <p:cNvSpPr>
              <a:spLocks noChangeShapeType="1"/>
            </p:cNvSpPr>
            <p:nvPr/>
          </p:nvSpPr>
          <p:spPr bwMode="auto">
            <a:xfrm>
              <a:off x="3121" y="2653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80" name="AutoShape 144"/>
            <p:cNvSpPr>
              <a:spLocks noChangeArrowheads="1"/>
            </p:cNvSpPr>
            <p:nvPr/>
          </p:nvSpPr>
          <p:spPr bwMode="auto">
            <a:xfrm>
              <a:off x="4768" y="2449"/>
              <a:ext cx="588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81" name="Line 145"/>
            <p:cNvSpPr>
              <a:spLocks noChangeShapeType="1"/>
            </p:cNvSpPr>
            <p:nvPr/>
          </p:nvSpPr>
          <p:spPr bwMode="auto">
            <a:xfrm>
              <a:off x="4768" y="2703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5682" name="Rectangle 146"/>
            <p:cNvSpPr>
              <a:spLocks noChangeArrowheads="1"/>
            </p:cNvSpPr>
            <p:nvPr/>
          </p:nvSpPr>
          <p:spPr bwMode="auto">
            <a:xfrm>
              <a:off x="4792" y="2452"/>
              <a:ext cx="3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Item # </a:t>
              </a:r>
            </a:p>
          </p:txBody>
        </p:sp>
        <p:sp>
          <p:nvSpPr>
            <p:cNvPr id="65684" name="Rectangle 148"/>
            <p:cNvSpPr>
              <a:spLocks noChangeArrowheads="1"/>
            </p:cNvSpPr>
            <p:nvPr/>
          </p:nvSpPr>
          <p:spPr bwMode="auto">
            <a:xfrm>
              <a:off x="4275" y="1098"/>
              <a:ext cx="35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Sale #</a:t>
              </a:r>
            </a:p>
          </p:txBody>
        </p:sp>
      </p:grpSp>
      <p:sp>
        <p:nvSpPr>
          <p:cNvPr id="65687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III: Example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41920" y="472320"/>
              <a:ext cx="760680" cy="53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7520" y="457920"/>
                <a:ext cx="779400" cy="56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Develop an IDEF1X Model?</a:t>
            </a:r>
          </a:p>
        </p:txBody>
      </p:sp>
      <p:sp>
        <p:nvSpPr>
          <p:cNvPr id="48135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02175"/>
          </a:xfrm>
        </p:spPr>
        <p:txBody>
          <a:bodyPr/>
          <a:lstStyle/>
          <a:p>
            <a:r>
              <a:rPr lang="en-US"/>
              <a:t>Determine information resource management needs and requirements</a:t>
            </a:r>
          </a:p>
          <a:p>
            <a:r>
              <a:rPr lang="en-US"/>
              <a:t>Depict what information is collected, stored, and managed </a:t>
            </a:r>
          </a:p>
          <a:p>
            <a:r>
              <a:rPr lang="en-US"/>
              <a:t>Depict the rules governing the management of information</a:t>
            </a:r>
          </a:p>
          <a:p>
            <a:r>
              <a:rPr lang="en-US"/>
              <a:t>Validate the concepts in the associated IDEF0 model</a:t>
            </a:r>
          </a:p>
          <a:p>
            <a:r>
              <a:rPr lang="en-US"/>
              <a:t>Leverage information  to achieve a competitive advantage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2741613" y="2055813"/>
            <a:ext cx="3733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effectLst/>
                <a:latin typeface="Times New Roman" pitchFamily="18" charset="0"/>
              </a:rPr>
              <a:t>...migrate the key classes...</a:t>
            </a:r>
          </a:p>
        </p:txBody>
      </p:sp>
      <p:grpSp>
        <p:nvGrpSpPr>
          <p:cNvPr id="66705" name="Group 145"/>
          <p:cNvGrpSpPr>
            <a:grpSpLocks/>
          </p:cNvGrpSpPr>
          <p:nvPr/>
        </p:nvGrpSpPr>
        <p:grpSpPr bwMode="auto">
          <a:xfrm>
            <a:off x="608013" y="1066800"/>
            <a:ext cx="8002587" cy="5205413"/>
            <a:chOff x="383" y="672"/>
            <a:chExt cx="5041" cy="3279"/>
          </a:xfrm>
        </p:grpSpPr>
        <p:sp>
          <p:nvSpPr>
            <p:cNvPr id="66616" name="Rectangle 56"/>
            <p:cNvSpPr>
              <a:spLocks noChangeArrowheads="1"/>
            </p:cNvSpPr>
            <p:nvPr/>
          </p:nvSpPr>
          <p:spPr bwMode="auto">
            <a:xfrm>
              <a:off x="491" y="870"/>
              <a:ext cx="549" cy="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17" name="Line 57"/>
            <p:cNvSpPr>
              <a:spLocks noChangeShapeType="1"/>
            </p:cNvSpPr>
            <p:nvPr/>
          </p:nvSpPr>
          <p:spPr bwMode="auto">
            <a:xfrm>
              <a:off x="491" y="1011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18" name="AutoShape 58"/>
            <p:cNvSpPr>
              <a:spLocks noChangeArrowheads="1"/>
            </p:cNvSpPr>
            <p:nvPr/>
          </p:nvSpPr>
          <p:spPr bwMode="auto">
            <a:xfrm>
              <a:off x="1949" y="2176"/>
              <a:ext cx="624" cy="565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19" name="Line 59"/>
            <p:cNvSpPr>
              <a:spLocks noChangeShapeType="1"/>
            </p:cNvSpPr>
            <p:nvPr/>
          </p:nvSpPr>
          <p:spPr bwMode="auto">
            <a:xfrm>
              <a:off x="1949" y="2430"/>
              <a:ext cx="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0" name="Rectangle 60"/>
            <p:cNvSpPr>
              <a:spLocks noChangeArrowheads="1"/>
            </p:cNvSpPr>
            <p:nvPr/>
          </p:nvSpPr>
          <p:spPr bwMode="auto">
            <a:xfrm>
              <a:off x="4278" y="838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1" name="Line 61"/>
            <p:cNvSpPr>
              <a:spLocks noChangeShapeType="1"/>
            </p:cNvSpPr>
            <p:nvPr/>
          </p:nvSpPr>
          <p:spPr bwMode="auto">
            <a:xfrm>
              <a:off x="4278" y="979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2" name="Rectangle 62"/>
            <p:cNvSpPr>
              <a:spLocks noChangeArrowheads="1"/>
            </p:cNvSpPr>
            <p:nvPr/>
          </p:nvSpPr>
          <p:spPr bwMode="auto">
            <a:xfrm>
              <a:off x="429" y="2216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3" name="Line 63"/>
            <p:cNvSpPr>
              <a:spLocks noChangeShapeType="1"/>
            </p:cNvSpPr>
            <p:nvPr/>
          </p:nvSpPr>
          <p:spPr bwMode="auto">
            <a:xfrm>
              <a:off x="429" y="2357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4" name="AutoShape 64"/>
            <p:cNvSpPr>
              <a:spLocks noChangeArrowheads="1"/>
            </p:cNvSpPr>
            <p:nvPr/>
          </p:nvSpPr>
          <p:spPr bwMode="auto">
            <a:xfrm>
              <a:off x="1571" y="3377"/>
              <a:ext cx="587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5" name="Line 65"/>
            <p:cNvSpPr>
              <a:spLocks noChangeShapeType="1"/>
            </p:cNvSpPr>
            <p:nvPr/>
          </p:nvSpPr>
          <p:spPr bwMode="auto">
            <a:xfrm>
              <a:off x="1571" y="3590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26" name="Rectangle 66"/>
            <p:cNvSpPr>
              <a:spLocks noChangeArrowheads="1"/>
            </p:cNvSpPr>
            <p:nvPr/>
          </p:nvSpPr>
          <p:spPr bwMode="auto">
            <a:xfrm>
              <a:off x="454" y="704"/>
              <a:ext cx="7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66627" name="Rectangle 67"/>
            <p:cNvSpPr>
              <a:spLocks noChangeArrowheads="1"/>
            </p:cNvSpPr>
            <p:nvPr/>
          </p:nvSpPr>
          <p:spPr bwMode="auto">
            <a:xfrm>
              <a:off x="499" y="873"/>
              <a:ext cx="43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ABC ID</a:t>
              </a:r>
            </a:p>
          </p:txBody>
        </p:sp>
        <p:sp>
          <p:nvSpPr>
            <p:cNvPr id="66628" name="Rectangle 68"/>
            <p:cNvSpPr>
              <a:spLocks noChangeArrowheads="1"/>
            </p:cNvSpPr>
            <p:nvPr/>
          </p:nvSpPr>
          <p:spPr bwMode="auto">
            <a:xfrm>
              <a:off x="383" y="2034"/>
              <a:ext cx="52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66629" name="Rectangle 69"/>
            <p:cNvSpPr>
              <a:spLocks noChangeArrowheads="1"/>
            </p:cNvSpPr>
            <p:nvPr/>
          </p:nvSpPr>
          <p:spPr bwMode="auto">
            <a:xfrm>
              <a:off x="430" y="2211"/>
              <a:ext cx="47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Vendor #</a:t>
              </a:r>
            </a:p>
          </p:txBody>
        </p:sp>
        <p:sp>
          <p:nvSpPr>
            <p:cNvPr id="66630" name="Rectangle 70"/>
            <p:cNvSpPr>
              <a:spLocks noChangeArrowheads="1"/>
            </p:cNvSpPr>
            <p:nvPr/>
          </p:nvSpPr>
          <p:spPr bwMode="auto">
            <a:xfrm>
              <a:off x="1479" y="3210"/>
              <a:ext cx="87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66631" name="Rectangle 71"/>
            <p:cNvSpPr>
              <a:spLocks noChangeArrowheads="1"/>
            </p:cNvSpPr>
            <p:nvPr/>
          </p:nvSpPr>
          <p:spPr bwMode="auto">
            <a:xfrm>
              <a:off x="1934" y="2009"/>
              <a:ext cx="6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66632" name="Rectangle 72"/>
            <p:cNvSpPr>
              <a:spLocks noChangeArrowheads="1"/>
            </p:cNvSpPr>
            <p:nvPr/>
          </p:nvSpPr>
          <p:spPr bwMode="auto">
            <a:xfrm>
              <a:off x="3083" y="1993"/>
              <a:ext cx="9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66633" name="Rectangle 73"/>
            <p:cNvSpPr>
              <a:spLocks noChangeArrowheads="1"/>
            </p:cNvSpPr>
            <p:nvPr/>
          </p:nvSpPr>
          <p:spPr bwMode="auto">
            <a:xfrm>
              <a:off x="4780" y="2018"/>
              <a:ext cx="41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66634" name="Rectangle 74"/>
            <p:cNvSpPr>
              <a:spLocks noChangeArrowheads="1"/>
            </p:cNvSpPr>
            <p:nvPr/>
          </p:nvSpPr>
          <p:spPr bwMode="auto">
            <a:xfrm>
              <a:off x="4217" y="672"/>
              <a:ext cx="40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66635" name="Line 75"/>
            <p:cNvSpPr>
              <a:spLocks noChangeShapeType="1"/>
            </p:cNvSpPr>
            <p:nvPr/>
          </p:nvSpPr>
          <p:spPr bwMode="auto">
            <a:xfrm>
              <a:off x="749" y="1451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36" name="Line 76"/>
            <p:cNvSpPr>
              <a:spLocks noChangeShapeType="1"/>
            </p:cNvSpPr>
            <p:nvPr/>
          </p:nvSpPr>
          <p:spPr bwMode="auto">
            <a:xfrm>
              <a:off x="749" y="1547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37" name="Line 77"/>
            <p:cNvSpPr>
              <a:spLocks noChangeShapeType="1"/>
            </p:cNvSpPr>
            <p:nvPr/>
          </p:nvSpPr>
          <p:spPr bwMode="auto">
            <a:xfrm>
              <a:off x="749" y="164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38" name="Line 78"/>
            <p:cNvSpPr>
              <a:spLocks noChangeShapeType="1"/>
            </p:cNvSpPr>
            <p:nvPr/>
          </p:nvSpPr>
          <p:spPr bwMode="auto">
            <a:xfrm>
              <a:off x="749" y="1741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39" name="Line 79"/>
            <p:cNvSpPr>
              <a:spLocks noChangeShapeType="1"/>
            </p:cNvSpPr>
            <p:nvPr/>
          </p:nvSpPr>
          <p:spPr bwMode="auto">
            <a:xfrm>
              <a:off x="749" y="1837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40" name="Line 80"/>
            <p:cNvSpPr>
              <a:spLocks noChangeShapeType="1"/>
            </p:cNvSpPr>
            <p:nvPr/>
          </p:nvSpPr>
          <p:spPr bwMode="auto">
            <a:xfrm>
              <a:off x="749" y="193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41" name="Oval 81"/>
            <p:cNvSpPr>
              <a:spLocks noChangeArrowheads="1"/>
            </p:cNvSpPr>
            <p:nvPr/>
          </p:nvSpPr>
          <p:spPr bwMode="auto">
            <a:xfrm>
              <a:off x="702" y="1950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42" name="Rectangle 82"/>
            <p:cNvSpPr>
              <a:spLocks noChangeArrowheads="1"/>
            </p:cNvSpPr>
            <p:nvPr/>
          </p:nvSpPr>
          <p:spPr bwMode="auto">
            <a:xfrm>
              <a:off x="761" y="1494"/>
              <a:ext cx="51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 </a:t>
              </a:r>
            </a:p>
          </p:txBody>
        </p:sp>
        <p:sp>
          <p:nvSpPr>
            <p:cNvPr id="66643" name="Rectangle 83"/>
            <p:cNvSpPr>
              <a:spLocks noChangeArrowheads="1"/>
            </p:cNvSpPr>
            <p:nvPr/>
          </p:nvSpPr>
          <p:spPr bwMode="auto">
            <a:xfrm>
              <a:off x="761" y="1598"/>
              <a:ext cx="48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Invoices  </a:t>
              </a:r>
            </a:p>
          </p:txBody>
        </p:sp>
        <p:sp>
          <p:nvSpPr>
            <p:cNvPr id="66644" name="Rectangle 84"/>
            <p:cNvSpPr>
              <a:spLocks noChangeArrowheads="1"/>
            </p:cNvSpPr>
            <p:nvPr/>
          </p:nvSpPr>
          <p:spPr bwMode="auto">
            <a:xfrm>
              <a:off x="761" y="1703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from</a:t>
              </a:r>
            </a:p>
          </p:txBody>
        </p:sp>
        <p:sp>
          <p:nvSpPr>
            <p:cNvPr id="66645" name="Line 85"/>
            <p:cNvSpPr>
              <a:spLocks noChangeShapeType="1"/>
            </p:cNvSpPr>
            <p:nvPr/>
          </p:nvSpPr>
          <p:spPr bwMode="auto">
            <a:xfrm>
              <a:off x="992" y="2478"/>
              <a:ext cx="8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46" name="Freeform 86"/>
            <p:cNvSpPr>
              <a:spLocks/>
            </p:cNvSpPr>
            <p:nvPr/>
          </p:nvSpPr>
          <p:spPr bwMode="auto">
            <a:xfrm>
              <a:off x="703" y="2800"/>
              <a:ext cx="1142" cy="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6647" name="Oval 87"/>
            <p:cNvSpPr>
              <a:spLocks noChangeArrowheads="1"/>
            </p:cNvSpPr>
            <p:nvPr/>
          </p:nvSpPr>
          <p:spPr bwMode="auto">
            <a:xfrm>
              <a:off x="1810" y="3159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48" name="Oval 88"/>
            <p:cNvSpPr>
              <a:spLocks noChangeArrowheads="1"/>
            </p:cNvSpPr>
            <p:nvPr/>
          </p:nvSpPr>
          <p:spPr bwMode="auto">
            <a:xfrm>
              <a:off x="1810" y="2442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49" name="Line 89"/>
            <p:cNvSpPr>
              <a:spLocks noChangeShapeType="1"/>
            </p:cNvSpPr>
            <p:nvPr/>
          </p:nvSpPr>
          <p:spPr bwMode="auto">
            <a:xfrm>
              <a:off x="3784" y="2446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0" name="Line 90"/>
            <p:cNvSpPr>
              <a:spLocks noChangeShapeType="1"/>
            </p:cNvSpPr>
            <p:nvPr/>
          </p:nvSpPr>
          <p:spPr bwMode="auto">
            <a:xfrm>
              <a:off x="3877" y="2446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1" name="Line 91"/>
            <p:cNvSpPr>
              <a:spLocks noChangeShapeType="1"/>
            </p:cNvSpPr>
            <p:nvPr/>
          </p:nvSpPr>
          <p:spPr bwMode="auto">
            <a:xfrm>
              <a:off x="3969" y="2446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2" name="Line 92"/>
            <p:cNvSpPr>
              <a:spLocks noChangeShapeType="1"/>
            </p:cNvSpPr>
            <p:nvPr/>
          </p:nvSpPr>
          <p:spPr bwMode="auto">
            <a:xfrm>
              <a:off x="4062" y="2446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3" name="Line 93"/>
            <p:cNvSpPr>
              <a:spLocks noChangeShapeType="1"/>
            </p:cNvSpPr>
            <p:nvPr/>
          </p:nvSpPr>
          <p:spPr bwMode="auto">
            <a:xfrm>
              <a:off x="4155" y="2446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4" name="Line 94"/>
            <p:cNvSpPr>
              <a:spLocks noChangeShapeType="1"/>
            </p:cNvSpPr>
            <p:nvPr/>
          </p:nvSpPr>
          <p:spPr bwMode="auto">
            <a:xfrm>
              <a:off x="4247" y="2446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5" name="Line 95"/>
            <p:cNvSpPr>
              <a:spLocks noChangeShapeType="1"/>
            </p:cNvSpPr>
            <p:nvPr/>
          </p:nvSpPr>
          <p:spPr bwMode="auto">
            <a:xfrm>
              <a:off x="4340" y="2446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6" name="Line 96"/>
            <p:cNvSpPr>
              <a:spLocks noChangeShapeType="1"/>
            </p:cNvSpPr>
            <p:nvPr/>
          </p:nvSpPr>
          <p:spPr bwMode="auto">
            <a:xfrm>
              <a:off x="4432" y="2446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7" name="Line 97"/>
            <p:cNvSpPr>
              <a:spLocks noChangeShapeType="1"/>
            </p:cNvSpPr>
            <p:nvPr/>
          </p:nvSpPr>
          <p:spPr bwMode="auto">
            <a:xfrm>
              <a:off x="4525" y="2446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8" name="Line 98"/>
            <p:cNvSpPr>
              <a:spLocks noChangeShapeType="1"/>
            </p:cNvSpPr>
            <p:nvPr/>
          </p:nvSpPr>
          <p:spPr bwMode="auto">
            <a:xfrm>
              <a:off x="4617" y="2446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59" name="Oval 99"/>
            <p:cNvSpPr>
              <a:spLocks noChangeArrowheads="1"/>
            </p:cNvSpPr>
            <p:nvPr/>
          </p:nvSpPr>
          <p:spPr bwMode="auto">
            <a:xfrm>
              <a:off x="4641" y="2410"/>
              <a:ext cx="70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0" name="Rectangle 100"/>
            <p:cNvSpPr>
              <a:spLocks noChangeArrowheads="1"/>
            </p:cNvSpPr>
            <p:nvPr/>
          </p:nvSpPr>
          <p:spPr bwMode="auto">
            <a:xfrm>
              <a:off x="3808" y="2284"/>
              <a:ext cx="83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Increases Count of</a:t>
              </a:r>
            </a:p>
          </p:txBody>
        </p:sp>
        <p:sp>
          <p:nvSpPr>
            <p:cNvPr id="66661" name="Freeform 101"/>
            <p:cNvSpPr>
              <a:spLocks/>
            </p:cNvSpPr>
            <p:nvPr/>
          </p:nvSpPr>
          <p:spPr bwMode="auto">
            <a:xfrm>
              <a:off x="2161" y="2623"/>
              <a:ext cx="2538" cy="1041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6662" name="Oval 102"/>
            <p:cNvSpPr>
              <a:spLocks noChangeArrowheads="1"/>
            </p:cNvSpPr>
            <p:nvPr/>
          </p:nvSpPr>
          <p:spPr bwMode="auto">
            <a:xfrm>
              <a:off x="4656" y="2595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3" name="Line 103"/>
            <p:cNvSpPr>
              <a:spLocks noChangeShapeType="1"/>
            </p:cNvSpPr>
            <p:nvPr/>
          </p:nvSpPr>
          <p:spPr bwMode="auto">
            <a:xfrm>
              <a:off x="2589" y="2470"/>
              <a:ext cx="4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4" name="Oval 104"/>
            <p:cNvSpPr>
              <a:spLocks noChangeArrowheads="1"/>
            </p:cNvSpPr>
            <p:nvPr/>
          </p:nvSpPr>
          <p:spPr bwMode="auto">
            <a:xfrm>
              <a:off x="3021" y="2442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5" name="Line 105"/>
            <p:cNvSpPr>
              <a:spLocks noChangeShapeType="1"/>
            </p:cNvSpPr>
            <p:nvPr/>
          </p:nvSpPr>
          <p:spPr bwMode="auto">
            <a:xfrm>
              <a:off x="4841" y="1132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6" name="Line 106"/>
            <p:cNvSpPr>
              <a:spLocks noChangeShapeType="1"/>
            </p:cNvSpPr>
            <p:nvPr/>
          </p:nvSpPr>
          <p:spPr bwMode="auto">
            <a:xfrm>
              <a:off x="4934" y="1132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7" name="Line 107"/>
            <p:cNvSpPr>
              <a:spLocks noChangeShapeType="1"/>
            </p:cNvSpPr>
            <p:nvPr/>
          </p:nvSpPr>
          <p:spPr bwMode="auto">
            <a:xfrm>
              <a:off x="5026" y="113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8" name="Line 108"/>
            <p:cNvSpPr>
              <a:spLocks noChangeShapeType="1"/>
            </p:cNvSpPr>
            <p:nvPr/>
          </p:nvSpPr>
          <p:spPr bwMode="auto">
            <a:xfrm>
              <a:off x="5053" y="113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69" name="Line 109"/>
            <p:cNvSpPr>
              <a:spLocks noChangeShapeType="1"/>
            </p:cNvSpPr>
            <p:nvPr/>
          </p:nvSpPr>
          <p:spPr bwMode="auto">
            <a:xfrm>
              <a:off x="5053" y="123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0" name="Line 110"/>
            <p:cNvSpPr>
              <a:spLocks noChangeShapeType="1"/>
            </p:cNvSpPr>
            <p:nvPr/>
          </p:nvSpPr>
          <p:spPr bwMode="auto">
            <a:xfrm>
              <a:off x="5053" y="133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1" name="Line 111"/>
            <p:cNvSpPr>
              <a:spLocks noChangeShapeType="1"/>
            </p:cNvSpPr>
            <p:nvPr/>
          </p:nvSpPr>
          <p:spPr bwMode="auto">
            <a:xfrm>
              <a:off x="5053" y="1426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2" name="Line 112"/>
            <p:cNvSpPr>
              <a:spLocks noChangeShapeType="1"/>
            </p:cNvSpPr>
            <p:nvPr/>
          </p:nvSpPr>
          <p:spPr bwMode="auto">
            <a:xfrm>
              <a:off x="5053" y="152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3" name="Line 113"/>
            <p:cNvSpPr>
              <a:spLocks noChangeShapeType="1"/>
            </p:cNvSpPr>
            <p:nvPr/>
          </p:nvSpPr>
          <p:spPr bwMode="auto">
            <a:xfrm>
              <a:off x="5053" y="162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4" name="Line 114"/>
            <p:cNvSpPr>
              <a:spLocks noChangeShapeType="1"/>
            </p:cNvSpPr>
            <p:nvPr/>
          </p:nvSpPr>
          <p:spPr bwMode="auto">
            <a:xfrm>
              <a:off x="5053" y="1716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5" name="Line 115"/>
            <p:cNvSpPr>
              <a:spLocks noChangeShapeType="1"/>
            </p:cNvSpPr>
            <p:nvPr/>
          </p:nvSpPr>
          <p:spPr bwMode="auto">
            <a:xfrm>
              <a:off x="5053" y="181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6" name="Line 116"/>
            <p:cNvSpPr>
              <a:spLocks noChangeShapeType="1"/>
            </p:cNvSpPr>
            <p:nvPr/>
          </p:nvSpPr>
          <p:spPr bwMode="auto">
            <a:xfrm>
              <a:off x="5053" y="1910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7" name="Oval 117"/>
            <p:cNvSpPr>
              <a:spLocks noChangeArrowheads="1"/>
            </p:cNvSpPr>
            <p:nvPr/>
          </p:nvSpPr>
          <p:spPr bwMode="auto">
            <a:xfrm>
              <a:off x="5018" y="1894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78" name="Rectangle 118"/>
            <p:cNvSpPr>
              <a:spLocks noChangeArrowheads="1"/>
            </p:cNvSpPr>
            <p:nvPr/>
          </p:nvSpPr>
          <p:spPr bwMode="auto">
            <a:xfrm>
              <a:off x="4364" y="1484"/>
              <a:ext cx="52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Decreases </a:t>
              </a:r>
            </a:p>
          </p:txBody>
        </p:sp>
        <p:sp>
          <p:nvSpPr>
            <p:cNvPr id="66679" name="Rectangle 119"/>
            <p:cNvSpPr>
              <a:spLocks noChangeArrowheads="1"/>
            </p:cNvSpPr>
            <p:nvPr/>
          </p:nvSpPr>
          <p:spPr bwMode="auto">
            <a:xfrm>
              <a:off x="4520" y="1577"/>
              <a:ext cx="4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Count of</a:t>
              </a:r>
            </a:p>
          </p:txBody>
        </p:sp>
        <p:sp>
          <p:nvSpPr>
            <p:cNvPr id="66680" name="Rectangle 120"/>
            <p:cNvSpPr>
              <a:spLocks noChangeArrowheads="1"/>
            </p:cNvSpPr>
            <p:nvPr/>
          </p:nvSpPr>
          <p:spPr bwMode="auto">
            <a:xfrm>
              <a:off x="4595" y="2243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6681" name="Rectangle 121"/>
            <p:cNvSpPr>
              <a:spLocks noChangeArrowheads="1"/>
            </p:cNvSpPr>
            <p:nvPr/>
          </p:nvSpPr>
          <p:spPr bwMode="auto">
            <a:xfrm>
              <a:off x="4541" y="2477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6682" name="Rectangle 122"/>
            <p:cNvSpPr>
              <a:spLocks noChangeArrowheads="1"/>
            </p:cNvSpPr>
            <p:nvPr/>
          </p:nvSpPr>
          <p:spPr bwMode="auto">
            <a:xfrm>
              <a:off x="1872" y="3073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6683" name="Rectangle 123"/>
            <p:cNvSpPr>
              <a:spLocks noChangeArrowheads="1"/>
            </p:cNvSpPr>
            <p:nvPr/>
          </p:nvSpPr>
          <p:spPr bwMode="auto">
            <a:xfrm>
              <a:off x="1000" y="2848"/>
              <a:ext cx="3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Owns</a:t>
              </a:r>
            </a:p>
          </p:txBody>
        </p:sp>
        <p:sp>
          <p:nvSpPr>
            <p:cNvPr id="66684" name="Rectangle 124"/>
            <p:cNvSpPr>
              <a:spLocks noChangeArrowheads="1"/>
            </p:cNvSpPr>
            <p:nvPr/>
          </p:nvSpPr>
          <p:spPr bwMode="auto">
            <a:xfrm>
              <a:off x="3021" y="3476"/>
              <a:ext cx="80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count of</a:t>
              </a:r>
            </a:p>
          </p:txBody>
        </p:sp>
        <p:sp>
          <p:nvSpPr>
            <p:cNvPr id="66685" name="Rectangle 125"/>
            <p:cNvSpPr>
              <a:spLocks noChangeArrowheads="1"/>
            </p:cNvSpPr>
            <p:nvPr/>
          </p:nvSpPr>
          <p:spPr bwMode="auto">
            <a:xfrm>
              <a:off x="5081" y="1768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6686" name="Rectangle 126"/>
            <p:cNvSpPr>
              <a:spLocks noChangeArrowheads="1"/>
            </p:cNvSpPr>
            <p:nvPr/>
          </p:nvSpPr>
          <p:spPr bwMode="auto">
            <a:xfrm>
              <a:off x="2979" y="2276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6687" name="Rectangle 127"/>
            <p:cNvSpPr>
              <a:spLocks noChangeArrowheads="1"/>
            </p:cNvSpPr>
            <p:nvPr/>
          </p:nvSpPr>
          <p:spPr bwMode="auto">
            <a:xfrm>
              <a:off x="1780" y="2300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6688" name="Rectangle 128"/>
            <p:cNvSpPr>
              <a:spLocks noChangeArrowheads="1"/>
            </p:cNvSpPr>
            <p:nvPr/>
          </p:nvSpPr>
          <p:spPr bwMode="auto">
            <a:xfrm>
              <a:off x="1085" y="2308"/>
              <a:ext cx="4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Prepares</a:t>
              </a:r>
            </a:p>
          </p:txBody>
        </p:sp>
        <p:sp>
          <p:nvSpPr>
            <p:cNvPr id="66689" name="Rectangle 129"/>
            <p:cNvSpPr>
              <a:spLocks noChangeArrowheads="1"/>
            </p:cNvSpPr>
            <p:nvPr/>
          </p:nvSpPr>
          <p:spPr bwMode="auto">
            <a:xfrm>
              <a:off x="2574" y="2284"/>
              <a:ext cx="4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Contains</a:t>
              </a:r>
            </a:p>
          </p:txBody>
        </p:sp>
        <p:sp>
          <p:nvSpPr>
            <p:cNvPr id="66690" name="Rectangle 130"/>
            <p:cNvSpPr>
              <a:spLocks noChangeArrowheads="1"/>
            </p:cNvSpPr>
            <p:nvPr/>
          </p:nvSpPr>
          <p:spPr bwMode="auto">
            <a:xfrm>
              <a:off x="1930" y="2197"/>
              <a:ext cx="70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Vendor # (FK) </a:t>
              </a:r>
            </a:p>
          </p:txBody>
        </p:sp>
        <p:sp>
          <p:nvSpPr>
            <p:cNvPr id="66691" name="Rectangle 131"/>
            <p:cNvSpPr>
              <a:spLocks noChangeArrowheads="1"/>
            </p:cNvSpPr>
            <p:nvPr/>
          </p:nvSpPr>
          <p:spPr bwMode="auto">
            <a:xfrm>
              <a:off x="1939" y="2296"/>
              <a:ext cx="55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Shipment #</a:t>
              </a:r>
            </a:p>
          </p:txBody>
        </p:sp>
        <p:sp>
          <p:nvSpPr>
            <p:cNvPr id="66692" name="AutoShape 132"/>
            <p:cNvSpPr>
              <a:spLocks noChangeArrowheads="1"/>
            </p:cNvSpPr>
            <p:nvPr/>
          </p:nvSpPr>
          <p:spPr bwMode="auto">
            <a:xfrm>
              <a:off x="3126" y="2138"/>
              <a:ext cx="679" cy="55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3" name="Line 133"/>
            <p:cNvSpPr>
              <a:spLocks noChangeShapeType="1"/>
            </p:cNvSpPr>
            <p:nvPr/>
          </p:nvSpPr>
          <p:spPr bwMode="auto">
            <a:xfrm>
              <a:off x="3132" y="2380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4" name="Rectangle 134"/>
            <p:cNvSpPr>
              <a:spLocks noChangeArrowheads="1"/>
            </p:cNvSpPr>
            <p:nvPr/>
          </p:nvSpPr>
          <p:spPr bwMode="auto">
            <a:xfrm>
              <a:off x="1522" y="3445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6695" name="AutoShape 135"/>
            <p:cNvSpPr>
              <a:spLocks noChangeArrowheads="1"/>
            </p:cNvSpPr>
            <p:nvPr/>
          </p:nvSpPr>
          <p:spPr bwMode="auto">
            <a:xfrm>
              <a:off x="4779" y="2176"/>
              <a:ext cx="588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6" name="Line 136"/>
            <p:cNvSpPr>
              <a:spLocks noChangeShapeType="1"/>
            </p:cNvSpPr>
            <p:nvPr/>
          </p:nvSpPr>
          <p:spPr bwMode="auto">
            <a:xfrm>
              <a:off x="4779" y="2430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6697" name="Rectangle 137"/>
            <p:cNvSpPr>
              <a:spLocks noChangeArrowheads="1"/>
            </p:cNvSpPr>
            <p:nvPr/>
          </p:nvSpPr>
          <p:spPr bwMode="auto">
            <a:xfrm>
              <a:off x="4803" y="2179"/>
              <a:ext cx="3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Item # </a:t>
              </a:r>
            </a:p>
          </p:txBody>
        </p:sp>
        <p:sp>
          <p:nvSpPr>
            <p:cNvPr id="66698" name="Rectangle 138"/>
            <p:cNvSpPr>
              <a:spLocks noChangeArrowheads="1"/>
            </p:cNvSpPr>
            <p:nvPr/>
          </p:nvSpPr>
          <p:spPr bwMode="auto">
            <a:xfrm>
              <a:off x="4740" y="2284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6699" name="Rectangle 139"/>
            <p:cNvSpPr>
              <a:spLocks noChangeArrowheads="1"/>
            </p:cNvSpPr>
            <p:nvPr/>
          </p:nvSpPr>
          <p:spPr bwMode="auto">
            <a:xfrm>
              <a:off x="4286" y="825"/>
              <a:ext cx="35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Sale #</a:t>
              </a:r>
            </a:p>
          </p:txBody>
        </p:sp>
        <p:sp>
          <p:nvSpPr>
            <p:cNvPr id="66700" name="Rectangle 140"/>
            <p:cNvSpPr>
              <a:spLocks noChangeArrowheads="1"/>
            </p:cNvSpPr>
            <p:nvPr/>
          </p:nvSpPr>
          <p:spPr bwMode="auto">
            <a:xfrm>
              <a:off x="3136" y="2140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6701" name="Rectangle 141"/>
            <p:cNvSpPr>
              <a:spLocks noChangeArrowheads="1"/>
            </p:cNvSpPr>
            <p:nvPr/>
          </p:nvSpPr>
          <p:spPr bwMode="auto">
            <a:xfrm>
              <a:off x="3097" y="2248"/>
              <a:ext cx="74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Shipment #(FK)</a:t>
              </a:r>
            </a:p>
          </p:txBody>
        </p:sp>
      </p:grpSp>
      <p:sp>
        <p:nvSpPr>
          <p:cNvPr id="66702" name="Rectangle 1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III: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58" name="Rectangle 74"/>
          <p:cNvSpPr>
            <a:spLocks noChangeArrowheads="1"/>
          </p:cNvSpPr>
          <p:nvPr/>
        </p:nvSpPr>
        <p:spPr bwMode="auto">
          <a:xfrm>
            <a:off x="2514600" y="2055813"/>
            <a:ext cx="41148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effectLst/>
                <a:latin typeface="Times New Roman" pitchFamily="18" charset="0"/>
              </a:rPr>
              <a:t>...resolve non-specific relations and check migration...</a:t>
            </a:r>
          </a:p>
        </p:txBody>
      </p:sp>
      <p:grpSp>
        <p:nvGrpSpPr>
          <p:cNvPr id="67748" name="Group 164"/>
          <p:cNvGrpSpPr>
            <a:grpSpLocks/>
          </p:cNvGrpSpPr>
          <p:nvPr/>
        </p:nvGrpSpPr>
        <p:grpSpPr bwMode="auto">
          <a:xfrm>
            <a:off x="608013" y="1068388"/>
            <a:ext cx="8002587" cy="5205412"/>
            <a:chOff x="372" y="945"/>
            <a:chExt cx="5041" cy="3279"/>
          </a:xfrm>
        </p:grpSpPr>
        <p:sp>
          <p:nvSpPr>
            <p:cNvPr id="67661" name="Rectangle 77"/>
            <p:cNvSpPr>
              <a:spLocks noChangeArrowheads="1"/>
            </p:cNvSpPr>
            <p:nvPr/>
          </p:nvSpPr>
          <p:spPr bwMode="auto">
            <a:xfrm>
              <a:off x="480" y="1143"/>
              <a:ext cx="549" cy="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2" name="Line 78"/>
            <p:cNvSpPr>
              <a:spLocks noChangeShapeType="1"/>
            </p:cNvSpPr>
            <p:nvPr/>
          </p:nvSpPr>
          <p:spPr bwMode="auto">
            <a:xfrm>
              <a:off x="480" y="1284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3" name="AutoShape 79"/>
            <p:cNvSpPr>
              <a:spLocks noChangeArrowheads="1"/>
            </p:cNvSpPr>
            <p:nvPr/>
          </p:nvSpPr>
          <p:spPr bwMode="auto">
            <a:xfrm>
              <a:off x="1938" y="2449"/>
              <a:ext cx="624" cy="565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4" name="Line 80"/>
            <p:cNvSpPr>
              <a:spLocks noChangeShapeType="1"/>
            </p:cNvSpPr>
            <p:nvPr/>
          </p:nvSpPr>
          <p:spPr bwMode="auto">
            <a:xfrm>
              <a:off x="1938" y="2703"/>
              <a:ext cx="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5" name="Rectangle 81"/>
            <p:cNvSpPr>
              <a:spLocks noChangeArrowheads="1"/>
            </p:cNvSpPr>
            <p:nvPr/>
          </p:nvSpPr>
          <p:spPr bwMode="auto">
            <a:xfrm>
              <a:off x="4267" y="1111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6" name="Line 82"/>
            <p:cNvSpPr>
              <a:spLocks noChangeShapeType="1"/>
            </p:cNvSpPr>
            <p:nvPr/>
          </p:nvSpPr>
          <p:spPr bwMode="auto">
            <a:xfrm>
              <a:off x="4267" y="1252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7" name="Rectangle 83"/>
            <p:cNvSpPr>
              <a:spLocks noChangeArrowheads="1"/>
            </p:cNvSpPr>
            <p:nvPr/>
          </p:nvSpPr>
          <p:spPr bwMode="auto">
            <a:xfrm>
              <a:off x="418" y="2489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8" name="Line 84"/>
            <p:cNvSpPr>
              <a:spLocks noChangeShapeType="1"/>
            </p:cNvSpPr>
            <p:nvPr/>
          </p:nvSpPr>
          <p:spPr bwMode="auto">
            <a:xfrm>
              <a:off x="418" y="2630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69" name="AutoShape 85"/>
            <p:cNvSpPr>
              <a:spLocks noChangeArrowheads="1"/>
            </p:cNvSpPr>
            <p:nvPr/>
          </p:nvSpPr>
          <p:spPr bwMode="auto">
            <a:xfrm>
              <a:off x="1560" y="3650"/>
              <a:ext cx="587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70" name="Line 86"/>
            <p:cNvSpPr>
              <a:spLocks noChangeShapeType="1"/>
            </p:cNvSpPr>
            <p:nvPr/>
          </p:nvSpPr>
          <p:spPr bwMode="auto">
            <a:xfrm>
              <a:off x="1560" y="3863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71" name="Rectangle 87"/>
            <p:cNvSpPr>
              <a:spLocks noChangeArrowheads="1"/>
            </p:cNvSpPr>
            <p:nvPr/>
          </p:nvSpPr>
          <p:spPr bwMode="auto">
            <a:xfrm>
              <a:off x="443" y="977"/>
              <a:ext cx="7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67672" name="Rectangle 88"/>
            <p:cNvSpPr>
              <a:spLocks noChangeArrowheads="1"/>
            </p:cNvSpPr>
            <p:nvPr/>
          </p:nvSpPr>
          <p:spPr bwMode="auto">
            <a:xfrm>
              <a:off x="488" y="1146"/>
              <a:ext cx="43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ID</a:t>
              </a:r>
            </a:p>
          </p:txBody>
        </p:sp>
        <p:sp>
          <p:nvSpPr>
            <p:cNvPr id="67673" name="Rectangle 89"/>
            <p:cNvSpPr>
              <a:spLocks noChangeArrowheads="1"/>
            </p:cNvSpPr>
            <p:nvPr/>
          </p:nvSpPr>
          <p:spPr bwMode="auto">
            <a:xfrm>
              <a:off x="372" y="2307"/>
              <a:ext cx="52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67674" name="Rectangle 90"/>
            <p:cNvSpPr>
              <a:spLocks noChangeArrowheads="1"/>
            </p:cNvSpPr>
            <p:nvPr/>
          </p:nvSpPr>
          <p:spPr bwMode="auto">
            <a:xfrm>
              <a:off x="419" y="2484"/>
              <a:ext cx="47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</a:t>
              </a:r>
            </a:p>
          </p:txBody>
        </p:sp>
        <p:sp>
          <p:nvSpPr>
            <p:cNvPr id="67675" name="Rectangle 91"/>
            <p:cNvSpPr>
              <a:spLocks noChangeArrowheads="1"/>
            </p:cNvSpPr>
            <p:nvPr/>
          </p:nvSpPr>
          <p:spPr bwMode="auto">
            <a:xfrm>
              <a:off x="1468" y="3483"/>
              <a:ext cx="87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1923" y="2282"/>
              <a:ext cx="6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67677" name="Rectangle 93"/>
            <p:cNvSpPr>
              <a:spLocks noChangeArrowheads="1"/>
            </p:cNvSpPr>
            <p:nvPr/>
          </p:nvSpPr>
          <p:spPr bwMode="auto">
            <a:xfrm>
              <a:off x="3072" y="2266"/>
              <a:ext cx="9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67678" name="Rectangle 94"/>
            <p:cNvSpPr>
              <a:spLocks noChangeArrowheads="1"/>
            </p:cNvSpPr>
            <p:nvPr/>
          </p:nvSpPr>
          <p:spPr bwMode="auto">
            <a:xfrm>
              <a:off x="4769" y="2291"/>
              <a:ext cx="41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67679" name="Rectangle 95"/>
            <p:cNvSpPr>
              <a:spLocks noChangeArrowheads="1"/>
            </p:cNvSpPr>
            <p:nvPr/>
          </p:nvSpPr>
          <p:spPr bwMode="auto">
            <a:xfrm>
              <a:off x="4206" y="945"/>
              <a:ext cx="40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67680" name="Line 96"/>
            <p:cNvSpPr>
              <a:spLocks noChangeShapeType="1"/>
            </p:cNvSpPr>
            <p:nvPr/>
          </p:nvSpPr>
          <p:spPr bwMode="auto">
            <a:xfrm>
              <a:off x="738" y="172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1" name="Line 97"/>
            <p:cNvSpPr>
              <a:spLocks noChangeShapeType="1"/>
            </p:cNvSpPr>
            <p:nvPr/>
          </p:nvSpPr>
          <p:spPr bwMode="auto">
            <a:xfrm>
              <a:off x="738" y="182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2" name="Line 98"/>
            <p:cNvSpPr>
              <a:spLocks noChangeShapeType="1"/>
            </p:cNvSpPr>
            <p:nvPr/>
          </p:nvSpPr>
          <p:spPr bwMode="auto">
            <a:xfrm>
              <a:off x="738" y="1917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3" name="Line 99"/>
            <p:cNvSpPr>
              <a:spLocks noChangeShapeType="1"/>
            </p:cNvSpPr>
            <p:nvPr/>
          </p:nvSpPr>
          <p:spPr bwMode="auto">
            <a:xfrm>
              <a:off x="738" y="201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4" name="Line 100"/>
            <p:cNvSpPr>
              <a:spLocks noChangeShapeType="1"/>
            </p:cNvSpPr>
            <p:nvPr/>
          </p:nvSpPr>
          <p:spPr bwMode="auto">
            <a:xfrm>
              <a:off x="738" y="211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5" name="Line 101"/>
            <p:cNvSpPr>
              <a:spLocks noChangeShapeType="1"/>
            </p:cNvSpPr>
            <p:nvPr/>
          </p:nvSpPr>
          <p:spPr bwMode="auto">
            <a:xfrm>
              <a:off x="738" y="2207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6" name="Oval 102"/>
            <p:cNvSpPr>
              <a:spLocks noChangeArrowheads="1"/>
            </p:cNvSpPr>
            <p:nvPr/>
          </p:nvSpPr>
          <p:spPr bwMode="auto">
            <a:xfrm>
              <a:off x="691" y="2223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87" name="Rectangle 103"/>
            <p:cNvSpPr>
              <a:spLocks noChangeArrowheads="1"/>
            </p:cNvSpPr>
            <p:nvPr/>
          </p:nvSpPr>
          <p:spPr bwMode="auto">
            <a:xfrm>
              <a:off x="750" y="1767"/>
              <a:ext cx="51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 </a:t>
              </a:r>
            </a:p>
          </p:txBody>
        </p:sp>
        <p:sp>
          <p:nvSpPr>
            <p:cNvPr id="67688" name="Rectangle 104"/>
            <p:cNvSpPr>
              <a:spLocks noChangeArrowheads="1"/>
            </p:cNvSpPr>
            <p:nvPr/>
          </p:nvSpPr>
          <p:spPr bwMode="auto">
            <a:xfrm>
              <a:off x="750" y="1871"/>
              <a:ext cx="48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Invoices  </a:t>
              </a:r>
            </a:p>
          </p:txBody>
        </p:sp>
        <p:sp>
          <p:nvSpPr>
            <p:cNvPr id="67689" name="Rectangle 105"/>
            <p:cNvSpPr>
              <a:spLocks noChangeArrowheads="1"/>
            </p:cNvSpPr>
            <p:nvPr/>
          </p:nvSpPr>
          <p:spPr bwMode="auto">
            <a:xfrm>
              <a:off x="750" y="1976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from</a:t>
              </a:r>
            </a:p>
          </p:txBody>
        </p:sp>
        <p:sp>
          <p:nvSpPr>
            <p:cNvPr id="67690" name="Line 106"/>
            <p:cNvSpPr>
              <a:spLocks noChangeShapeType="1"/>
            </p:cNvSpPr>
            <p:nvPr/>
          </p:nvSpPr>
          <p:spPr bwMode="auto">
            <a:xfrm>
              <a:off x="981" y="2751"/>
              <a:ext cx="8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1" name="Freeform 107"/>
            <p:cNvSpPr>
              <a:spLocks/>
            </p:cNvSpPr>
            <p:nvPr/>
          </p:nvSpPr>
          <p:spPr bwMode="auto">
            <a:xfrm>
              <a:off x="692" y="3073"/>
              <a:ext cx="1142" cy="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7692" name="Oval 108"/>
            <p:cNvSpPr>
              <a:spLocks noChangeArrowheads="1"/>
            </p:cNvSpPr>
            <p:nvPr/>
          </p:nvSpPr>
          <p:spPr bwMode="auto">
            <a:xfrm>
              <a:off x="1799" y="3432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3" name="Oval 109"/>
            <p:cNvSpPr>
              <a:spLocks noChangeArrowheads="1"/>
            </p:cNvSpPr>
            <p:nvPr/>
          </p:nvSpPr>
          <p:spPr bwMode="auto">
            <a:xfrm>
              <a:off x="1799" y="2715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4" name="Line 110"/>
            <p:cNvSpPr>
              <a:spLocks noChangeShapeType="1"/>
            </p:cNvSpPr>
            <p:nvPr/>
          </p:nvSpPr>
          <p:spPr bwMode="auto">
            <a:xfrm>
              <a:off x="3773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5" name="Line 111"/>
            <p:cNvSpPr>
              <a:spLocks noChangeShapeType="1"/>
            </p:cNvSpPr>
            <p:nvPr/>
          </p:nvSpPr>
          <p:spPr bwMode="auto">
            <a:xfrm>
              <a:off x="3866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6" name="Line 112"/>
            <p:cNvSpPr>
              <a:spLocks noChangeShapeType="1"/>
            </p:cNvSpPr>
            <p:nvPr/>
          </p:nvSpPr>
          <p:spPr bwMode="auto">
            <a:xfrm>
              <a:off x="3958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7" name="Line 113"/>
            <p:cNvSpPr>
              <a:spLocks noChangeShapeType="1"/>
            </p:cNvSpPr>
            <p:nvPr/>
          </p:nvSpPr>
          <p:spPr bwMode="auto">
            <a:xfrm>
              <a:off x="4051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8" name="Line 114"/>
            <p:cNvSpPr>
              <a:spLocks noChangeShapeType="1"/>
            </p:cNvSpPr>
            <p:nvPr/>
          </p:nvSpPr>
          <p:spPr bwMode="auto">
            <a:xfrm>
              <a:off x="4144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699" name="Line 115"/>
            <p:cNvSpPr>
              <a:spLocks noChangeShapeType="1"/>
            </p:cNvSpPr>
            <p:nvPr/>
          </p:nvSpPr>
          <p:spPr bwMode="auto">
            <a:xfrm>
              <a:off x="4236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0" name="Line 116"/>
            <p:cNvSpPr>
              <a:spLocks noChangeShapeType="1"/>
            </p:cNvSpPr>
            <p:nvPr/>
          </p:nvSpPr>
          <p:spPr bwMode="auto">
            <a:xfrm>
              <a:off x="4329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1" name="Line 117"/>
            <p:cNvSpPr>
              <a:spLocks noChangeShapeType="1"/>
            </p:cNvSpPr>
            <p:nvPr/>
          </p:nvSpPr>
          <p:spPr bwMode="auto">
            <a:xfrm>
              <a:off x="4421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2" name="Line 118"/>
            <p:cNvSpPr>
              <a:spLocks noChangeShapeType="1"/>
            </p:cNvSpPr>
            <p:nvPr/>
          </p:nvSpPr>
          <p:spPr bwMode="auto">
            <a:xfrm>
              <a:off x="4514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3" name="Line 119"/>
            <p:cNvSpPr>
              <a:spLocks noChangeShapeType="1"/>
            </p:cNvSpPr>
            <p:nvPr/>
          </p:nvSpPr>
          <p:spPr bwMode="auto">
            <a:xfrm>
              <a:off x="4606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4" name="Oval 120"/>
            <p:cNvSpPr>
              <a:spLocks noChangeArrowheads="1"/>
            </p:cNvSpPr>
            <p:nvPr/>
          </p:nvSpPr>
          <p:spPr bwMode="auto">
            <a:xfrm>
              <a:off x="4630" y="2683"/>
              <a:ext cx="70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5" name="Rectangle 121"/>
            <p:cNvSpPr>
              <a:spLocks noChangeArrowheads="1"/>
            </p:cNvSpPr>
            <p:nvPr/>
          </p:nvSpPr>
          <p:spPr bwMode="auto">
            <a:xfrm>
              <a:off x="3797" y="2557"/>
              <a:ext cx="83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Increases Count of</a:t>
              </a:r>
            </a:p>
          </p:txBody>
        </p:sp>
        <p:sp>
          <p:nvSpPr>
            <p:cNvPr id="67706" name="Freeform 122"/>
            <p:cNvSpPr>
              <a:spLocks/>
            </p:cNvSpPr>
            <p:nvPr/>
          </p:nvSpPr>
          <p:spPr bwMode="auto">
            <a:xfrm>
              <a:off x="2150" y="2896"/>
              <a:ext cx="2538" cy="1041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7707" name="Oval 123"/>
            <p:cNvSpPr>
              <a:spLocks noChangeArrowheads="1"/>
            </p:cNvSpPr>
            <p:nvPr/>
          </p:nvSpPr>
          <p:spPr bwMode="auto">
            <a:xfrm>
              <a:off x="4645" y="2868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8" name="Line 124"/>
            <p:cNvSpPr>
              <a:spLocks noChangeShapeType="1"/>
            </p:cNvSpPr>
            <p:nvPr/>
          </p:nvSpPr>
          <p:spPr bwMode="auto">
            <a:xfrm>
              <a:off x="2578" y="2743"/>
              <a:ext cx="4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09" name="Oval 125"/>
            <p:cNvSpPr>
              <a:spLocks noChangeArrowheads="1"/>
            </p:cNvSpPr>
            <p:nvPr/>
          </p:nvSpPr>
          <p:spPr bwMode="auto">
            <a:xfrm>
              <a:off x="3010" y="2715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0" name="Line 126"/>
            <p:cNvSpPr>
              <a:spLocks noChangeShapeType="1"/>
            </p:cNvSpPr>
            <p:nvPr/>
          </p:nvSpPr>
          <p:spPr bwMode="auto">
            <a:xfrm>
              <a:off x="4830" y="140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1" name="Line 127"/>
            <p:cNvSpPr>
              <a:spLocks noChangeShapeType="1"/>
            </p:cNvSpPr>
            <p:nvPr/>
          </p:nvSpPr>
          <p:spPr bwMode="auto">
            <a:xfrm>
              <a:off x="4923" y="140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2" name="Line 128"/>
            <p:cNvSpPr>
              <a:spLocks noChangeShapeType="1"/>
            </p:cNvSpPr>
            <p:nvPr/>
          </p:nvSpPr>
          <p:spPr bwMode="auto">
            <a:xfrm>
              <a:off x="5015" y="14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3" name="Line 129"/>
            <p:cNvSpPr>
              <a:spLocks noChangeShapeType="1"/>
            </p:cNvSpPr>
            <p:nvPr/>
          </p:nvSpPr>
          <p:spPr bwMode="auto">
            <a:xfrm>
              <a:off x="5042" y="140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4" name="Line 130"/>
            <p:cNvSpPr>
              <a:spLocks noChangeShapeType="1"/>
            </p:cNvSpPr>
            <p:nvPr/>
          </p:nvSpPr>
          <p:spPr bwMode="auto">
            <a:xfrm>
              <a:off x="5042" y="150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>
              <a:off x="5042" y="160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6" name="Line 132"/>
            <p:cNvSpPr>
              <a:spLocks noChangeShapeType="1"/>
            </p:cNvSpPr>
            <p:nvPr/>
          </p:nvSpPr>
          <p:spPr bwMode="auto">
            <a:xfrm>
              <a:off x="5042" y="169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7" name="Line 133"/>
            <p:cNvSpPr>
              <a:spLocks noChangeShapeType="1"/>
            </p:cNvSpPr>
            <p:nvPr/>
          </p:nvSpPr>
          <p:spPr bwMode="auto">
            <a:xfrm>
              <a:off x="5042" y="179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8" name="Line 134"/>
            <p:cNvSpPr>
              <a:spLocks noChangeShapeType="1"/>
            </p:cNvSpPr>
            <p:nvPr/>
          </p:nvSpPr>
          <p:spPr bwMode="auto">
            <a:xfrm>
              <a:off x="5042" y="189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19" name="Line 135"/>
            <p:cNvSpPr>
              <a:spLocks noChangeShapeType="1"/>
            </p:cNvSpPr>
            <p:nvPr/>
          </p:nvSpPr>
          <p:spPr bwMode="auto">
            <a:xfrm>
              <a:off x="5042" y="198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20" name="Line 136"/>
            <p:cNvSpPr>
              <a:spLocks noChangeShapeType="1"/>
            </p:cNvSpPr>
            <p:nvPr/>
          </p:nvSpPr>
          <p:spPr bwMode="auto">
            <a:xfrm>
              <a:off x="5042" y="208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21" name="Line 137"/>
            <p:cNvSpPr>
              <a:spLocks noChangeShapeType="1"/>
            </p:cNvSpPr>
            <p:nvPr/>
          </p:nvSpPr>
          <p:spPr bwMode="auto">
            <a:xfrm>
              <a:off x="5042" y="218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22" name="Oval 138"/>
            <p:cNvSpPr>
              <a:spLocks noChangeArrowheads="1"/>
            </p:cNvSpPr>
            <p:nvPr/>
          </p:nvSpPr>
          <p:spPr bwMode="auto">
            <a:xfrm>
              <a:off x="5007" y="2167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23" name="Rectangle 139"/>
            <p:cNvSpPr>
              <a:spLocks noChangeArrowheads="1"/>
            </p:cNvSpPr>
            <p:nvPr/>
          </p:nvSpPr>
          <p:spPr bwMode="auto">
            <a:xfrm>
              <a:off x="4353" y="1757"/>
              <a:ext cx="52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Decreases </a:t>
              </a:r>
            </a:p>
          </p:txBody>
        </p:sp>
        <p:sp>
          <p:nvSpPr>
            <p:cNvPr id="67724" name="Rectangle 140"/>
            <p:cNvSpPr>
              <a:spLocks noChangeArrowheads="1"/>
            </p:cNvSpPr>
            <p:nvPr/>
          </p:nvSpPr>
          <p:spPr bwMode="auto">
            <a:xfrm>
              <a:off x="4509" y="1850"/>
              <a:ext cx="4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Count of</a:t>
              </a:r>
            </a:p>
          </p:txBody>
        </p:sp>
        <p:sp>
          <p:nvSpPr>
            <p:cNvPr id="67725" name="Rectangle 141"/>
            <p:cNvSpPr>
              <a:spLocks noChangeArrowheads="1"/>
            </p:cNvSpPr>
            <p:nvPr/>
          </p:nvSpPr>
          <p:spPr bwMode="auto">
            <a:xfrm>
              <a:off x="4584" y="2516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7726" name="Rectangle 142"/>
            <p:cNvSpPr>
              <a:spLocks noChangeArrowheads="1"/>
            </p:cNvSpPr>
            <p:nvPr/>
          </p:nvSpPr>
          <p:spPr bwMode="auto">
            <a:xfrm>
              <a:off x="4530" y="2750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7727" name="Rectangle 143"/>
            <p:cNvSpPr>
              <a:spLocks noChangeArrowheads="1"/>
            </p:cNvSpPr>
            <p:nvPr/>
          </p:nvSpPr>
          <p:spPr bwMode="auto">
            <a:xfrm>
              <a:off x="1861" y="3346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7728" name="Rectangle 144"/>
            <p:cNvSpPr>
              <a:spLocks noChangeArrowheads="1"/>
            </p:cNvSpPr>
            <p:nvPr/>
          </p:nvSpPr>
          <p:spPr bwMode="auto">
            <a:xfrm>
              <a:off x="989" y="3121"/>
              <a:ext cx="3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Owns</a:t>
              </a:r>
            </a:p>
          </p:txBody>
        </p:sp>
        <p:sp>
          <p:nvSpPr>
            <p:cNvPr id="67729" name="Rectangle 145"/>
            <p:cNvSpPr>
              <a:spLocks noChangeArrowheads="1"/>
            </p:cNvSpPr>
            <p:nvPr/>
          </p:nvSpPr>
          <p:spPr bwMode="auto">
            <a:xfrm>
              <a:off x="3010" y="3749"/>
              <a:ext cx="80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count of</a:t>
              </a:r>
            </a:p>
          </p:txBody>
        </p:sp>
        <p:sp>
          <p:nvSpPr>
            <p:cNvPr id="67730" name="Rectangle 146"/>
            <p:cNvSpPr>
              <a:spLocks noChangeArrowheads="1"/>
            </p:cNvSpPr>
            <p:nvPr/>
          </p:nvSpPr>
          <p:spPr bwMode="auto">
            <a:xfrm>
              <a:off x="5070" y="2041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7731" name="Rectangle 147"/>
            <p:cNvSpPr>
              <a:spLocks noChangeArrowheads="1"/>
            </p:cNvSpPr>
            <p:nvPr/>
          </p:nvSpPr>
          <p:spPr bwMode="auto">
            <a:xfrm>
              <a:off x="2968" y="2549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7732" name="Rectangle 148"/>
            <p:cNvSpPr>
              <a:spLocks noChangeArrowheads="1"/>
            </p:cNvSpPr>
            <p:nvPr/>
          </p:nvSpPr>
          <p:spPr bwMode="auto">
            <a:xfrm>
              <a:off x="1769" y="2573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7733" name="Rectangle 149"/>
            <p:cNvSpPr>
              <a:spLocks noChangeArrowheads="1"/>
            </p:cNvSpPr>
            <p:nvPr/>
          </p:nvSpPr>
          <p:spPr bwMode="auto">
            <a:xfrm>
              <a:off x="1074" y="2581"/>
              <a:ext cx="4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Prepares</a:t>
              </a:r>
            </a:p>
          </p:txBody>
        </p:sp>
        <p:sp>
          <p:nvSpPr>
            <p:cNvPr id="67734" name="Rectangle 150"/>
            <p:cNvSpPr>
              <a:spLocks noChangeArrowheads="1"/>
            </p:cNvSpPr>
            <p:nvPr/>
          </p:nvSpPr>
          <p:spPr bwMode="auto">
            <a:xfrm>
              <a:off x="2563" y="2557"/>
              <a:ext cx="4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Contains</a:t>
              </a:r>
            </a:p>
          </p:txBody>
        </p:sp>
        <p:sp>
          <p:nvSpPr>
            <p:cNvPr id="67735" name="Rectangle 151"/>
            <p:cNvSpPr>
              <a:spLocks noChangeArrowheads="1"/>
            </p:cNvSpPr>
            <p:nvPr/>
          </p:nvSpPr>
          <p:spPr bwMode="auto">
            <a:xfrm>
              <a:off x="1919" y="2470"/>
              <a:ext cx="70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 </a:t>
              </a:r>
            </a:p>
          </p:txBody>
        </p:sp>
        <p:sp>
          <p:nvSpPr>
            <p:cNvPr id="67736" name="Rectangle 152"/>
            <p:cNvSpPr>
              <a:spLocks noChangeArrowheads="1"/>
            </p:cNvSpPr>
            <p:nvPr/>
          </p:nvSpPr>
          <p:spPr bwMode="auto">
            <a:xfrm>
              <a:off x="1928" y="2569"/>
              <a:ext cx="55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#</a:t>
              </a:r>
            </a:p>
          </p:txBody>
        </p:sp>
        <p:sp>
          <p:nvSpPr>
            <p:cNvPr id="67737" name="AutoShape 153"/>
            <p:cNvSpPr>
              <a:spLocks noChangeArrowheads="1"/>
            </p:cNvSpPr>
            <p:nvPr/>
          </p:nvSpPr>
          <p:spPr bwMode="auto">
            <a:xfrm>
              <a:off x="3115" y="2411"/>
              <a:ext cx="679" cy="55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38" name="Line 154"/>
            <p:cNvSpPr>
              <a:spLocks noChangeShapeType="1"/>
            </p:cNvSpPr>
            <p:nvPr/>
          </p:nvSpPr>
          <p:spPr bwMode="auto">
            <a:xfrm>
              <a:off x="3121" y="2653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39" name="Rectangle 155"/>
            <p:cNvSpPr>
              <a:spLocks noChangeArrowheads="1"/>
            </p:cNvSpPr>
            <p:nvPr/>
          </p:nvSpPr>
          <p:spPr bwMode="auto">
            <a:xfrm>
              <a:off x="1511" y="3718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7740" name="AutoShape 156"/>
            <p:cNvSpPr>
              <a:spLocks noChangeArrowheads="1"/>
            </p:cNvSpPr>
            <p:nvPr/>
          </p:nvSpPr>
          <p:spPr bwMode="auto">
            <a:xfrm>
              <a:off x="4768" y="2449"/>
              <a:ext cx="588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41" name="Line 157"/>
            <p:cNvSpPr>
              <a:spLocks noChangeShapeType="1"/>
            </p:cNvSpPr>
            <p:nvPr/>
          </p:nvSpPr>
          <p:spPr bwMode="auto">
            <a:xfrm>
              <a:off x="4768" y="2703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742" name="Rectangle 158"/>
            <p:cNvSpPr>
              <a:spLocks noChangeArrowheads="1"/>
            </p:cNvSpPr>
            <p:nvPr/>
          </p:nvSpPr>
          <p:spPr bwMode="auto">
            <a:xfrm>
              <a:off x="4792" y="2452"/>
              <a:ext cx="3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# </a:t>
              </a:r>
            </a:p>
          </p:txBody>
        </p:sp>
        <p:sp>
          <p:nvSpPr>
            <p:cNvPr id="67743" name="Rectangle 159"/>
            <p:cNvSpPr>
              <a:spLocks noChangeArrowheads="1"/>
            </p:cNvSpPr>
            <p:nvPr/>
          </p:nvSpPr>
          <p:spPr bwMode="auto">
            <a:xfrm>
              <a:off x="4729" y="2557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7744" name="Rectangle 160"/>
            <p:cNvSpPr>
              <a:spLocks noChangeArrowheads="1"/>
            </p:cNvSpPr>
            <p:nvPr/>
          </p:nvSpPr>
          <p:spPr bwMode="auto">
            <a:xfrm>
              <a:off x="4275" y="1098"/>
              <a:ext cx="35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#</a:t>
              </a:r>
            </a:p>
          </p:txBody>
        </p:sp>
        <p:sp>
          <p:nvSpPr>
            <p:cNvPr id="67745" name="Rectangle 161"/>
            <p:cNvSpPr>
              <a:spLocks noChangeArrowheads="1"/>
            </p:cNvSpPr>
            <p:nvPr/>
          </p:nvSpPr>
          <p:spPr bwMode="auto">
            <a:xfrm>
              <a:off x="3125" y="2413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7746" name="Rectangle 162"/>
            <p:cNvSpPr>
              <a:spLocks noChangeArrowheads="1"/>
            </p:cNvSpPr>
            <p:nvPr/>
          </p:nvSpPr>
          <p:spPr bwMode="auto">
            <a:xfrm>
              <a:off x="3086" y="2521"/>
              <a:ext cx="74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#(FK)</a:t>
              </a:r>
            </a:p>
          </p:txBody>
        </p:sp>
      </p:grpSp>
      <p:sp>
        <p:nvSpPr>
          <p:cNvPr id="67747" name="Rectangle 1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III &amp; IV: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IV: Attribute Class Definition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335338"/>
          </a:xfrm>
        </p:spPr>
        <p:txBody>
          <a:bodyPr/>
          <a:lstStyle/>
          <a:p>
            <a:r>
              <a:rPr lang="en-US"/>
              <a:t>Identify attribute classes</a:t>
            </a:r>
          </a:p>
          <a:p>
            <a:r>
              <a:rPr lang="en-US"/>
              <a:t>Define attribute classes in the Glossary</a:t>
            </a:r>
          </a:p>
          <a:p>
            <a:r>
              <a:rPr lang="en-US"/>
              <a:t>Determine attribute class “owners,” the entity class that controls the occurrence of the attribute class</a:t>
            </a:r>
          </a:p>
          <a:p>
            <a:r>
              <a:rPr lang="en-US"/>
              <a:t>Change non-specific relations to specific relations through the creation of associative entity classes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93" name="Rectangle 61"/>
          <p:cNvSpPr>
            <a:spLocks noChangeArrowheads="1"/>
          </p:cNvSpPr>
          <p:nvPr/>
        </p:nvSpPr>
        <p:spPr bwMode="auto">
          <a:xfrm>
            <a:off x="3162300" y="2057400"/>
            <a:ext cx="28194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chemeClr val="bg2"/>
                </a:solidFill>
                <a:effectLst/>
                <a:latin typeface="Times New Roman" pitchFamily="18" charset="0"/>
              </a:rPr>
              <a:t>...identify and assign attribute classes.</a:t>
            </a:r>
          </a:p>
        </p:txBody>
      </p:sp>
      <p:grpSp>
        <p:nvGrpSpPr>
          <p:cNvPr id="69781" name="Group 149"/>
          <p:cNvGrpSpPr>
            <a:grpSpLocks/>
          </p:cNvGrpSpPr>
          <p:nvPr/>
        </p:nvGrpSpPr>
        <p:grpSpPr bwMode="auto">
          <a:xfrm>
            <a:off x="608013" y="1068388"/>
            <a:ext cx="8002587" cy="5205412"/>
            <a:chOff x="372" y="945"/>
            <a:chExt cx="5041" cy="3279"/>
          </a:xfrm>
        </p:grpSpPr>
        <p:sp>
          <p:nvSpPr>
            <p:cNvPr id="69694" name="Rectangle 62"/>
            <p:cNvSpPr>
              <a:spLocks noChangeArrowheads="1"/>
            </p:cNvSpPr>
            <p:nvPr/>
          </p:nvSpPr>
          <p:spPr bwMode="auto">
            <a:xfrm>
              <a:off x="480" y="1143"/>
              <a:ext cx="549" cy="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95" name="Line 63"/>
            <p:cNvSpPr>
              <a:spLocks noChangeShapeType="1"/>
            </p:cNvSpPr>
            <p:nvPr/>
          </p:nvSpPr>
          <p:spPr bwMode="auto">
            <a:xfrm>
              <a:off x="480" y="1284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96" name="AutoShape 64"/>
            <p:cNvSpPr>
              <a:spLocks noChangeArrowheads="1"/>
            </p:cNvSpPr>
            <p:nvPr/>
          </p:nvSpPr>
          <p:spPr bwMode="auto">
            <a:xfrm>
              <a:off x="1938" y="2449"/>
              <a:ext cx="624" cy="565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97" name="Line 65"/>
            <p:cNvSpPr>
              <a:spLocks noChangeShapeType="1"/>
            </p:cNvSpPr>
            <p:nvPr/>
          </p:nvSpPr>
          <p:spPr bwMode="auto">
            <a:xfrm>
              <a:off x="1938" y="2703"/>
              <a:ext cx="6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98" name="Rectangle 66"/>
            <p:cNvSpPr>
              <a:spLocks noChangeArrowheads="1"/>
            </p:cNvSpPr>
            <p:nvPr/>
          </p:nvSpPr>
          <p:spPr bwMode="auto">
            <a:xfrm>
              <a:off x="4267" y="1111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699" name="Line 67"/>
            <p:cNvSpPr>
              <a:spLocks noChangeShapeType="1"/>
            </p:cNvSpPr>
            <p:nvPr/>
          </p:nvSpPr>
          <p:spPr bwMode="auto">
            <a:xfrm>
              <a:off x="4267" y="1252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00" name="Rectangle 68"/>
            <p:cNvSpPr>
              <a:spLocks noChangeArrowheads="1"/>
            </p:cNvSpPr>
            <p:nvPr/>
          </p:nvSpPr>
          <p:spPr bwMode="auto">
            <a:xfrm>
              <a:off x="418" y="2489"/>
              <a:ext cx="549" cy="5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01" name="Line 69"/>
            <p:cNvSpPr>
              <a:spLocks noChangeShapeType="1"/>
            </p:cNvSpPr>
            <p:nvPr/>
          </p:nvSpPr>
          <p:spPr bwMode="auto">
            <a:xfrm>
              <a:off x="418" y="2630"/>
              <a:ext cx="5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02" name="AutoShape 70"/>
            <p:cNvSpPr>
              <a:spLocks noChangeArrowheads="1"/>
            </p:cNvSpPr>
            <p:nvPr/>
          </p:nvSpPr>
          <p:spPr bwMode="auto">
            <a:xfrm>
              <a:off x="1560" y="3650"/>
              <a:ext cx="587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03" name="Line 71"/>
            <p:cNvSpPr>
              <a:spLocks noChangeShapeType="1"/>
            </p:cNvSpPr>
            <p:nvPr/>
          </p:nvSpPr>
          <p:spPr bwMode="auto">
            <a:xfrm>
              <a:off x="1560" y="3863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04" name="Rectangle 72"/>
            <p:cNvSpPr>
              <a:spLocks noChangeArrowheads="1"/>
            </p:cNvSpPr>
            <p:nvPr/>
          </p:nvSpPr>
          <p:spPr bwMode="auto">
            <a:xfrm>
              <a:off x="443" y="977"/>
              <a:ext cx="7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69705" name="Rectangle 73"/>
            <p:cNvSpPr>
              <a:spLocks noChangeArrowheads="1"/>
            </p:cNvSpPr>
            <p:nvPr/>
          </p:nvSpPr>
          <p:spPr bwMode="auto">
            <a:xfrm>
              <a:off x="488" y="1146"/>
              <a:ext cx="43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ID</a:t>
              </a:r>
            </a:p>
          </p:txBody>
        </p:sp>
        <p:sp>
          <p:nvSpPr>
            <p:cNvPr id="69706" name="Rectangle 74"/>
            <p:cNvSpPr>
              <a:spLocks noChangeArrowheads="1"/>
            </p:cNvSpPr>
            <p:nvPr/>
          </p:nvSpPr>
          <p:spPr bwMode="auto">
            <a:xfrm>
              <a:off x="372" y="2307"/>
              <a:ext cx="52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69707" name="Rectangle 75"/>
            <p:cNvSpPr>
              <a:spLocks noChangeArrowheads="1"/>
            </p:cNvSpPr>
            <p:nvPr/>
          </p:nvSpPr>
          <p:spPr bwMode="auto">
            <a:xfrm>
              <a:off x="419" y="2484"/>
              <a:ext cx="47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</a:t>
              </a:r>
            </a:p>
          </p:txBody>
        </p:sp>
        <p:sp>
          <p:nvSpPr>
            <p:cNvPr id="69708" name="Rectangle 76"/>
            <p:cNvSpPr>
              <a:spLocks noChangeArrowheads="1"/>
            </p:cNvSpPr>
            <p:nvPr/>
          </p:nvSpPr>
          <p:spPr bwMode="auto">
            <a:xfrm>
              <a:off x="1468" y="3483"/>
              <a:ext cx="87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69709" name="Rectangle 77"/>
            <p:cNvSpPr>
              <a:spLocks noChangeArrowheads="1"/>
            </p:cNvSpPr>
            <p:nvPr/>
          </p:nvSpPr>
          <p:spPr bwMode="auto">
            <a:xfrm>
              <a:off x="1923" y="2282"/>
              <a:ext cx="6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69710" name="Rectangle 78"/>
            <p:cNvSpPr>
              <a:spLocks noChangeArrowheads="1"/>
            </p:cNvSpPr>
            <p:nvPr/>
          </p:nvSpPr>
          <p:spPr bwMode="auto">
            <a:xfrm>
              <a:off x="3072" y="2266"/>
              <a:ext cx="9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69711" name="Rectangle 79"/>
            <p:cNvSpPr>
              <a:spLocks noChangeArrowheads="1"/>
            </p:cNvSpPr>
            <p:nvPr/>
          </p:nvSpPr>
          <p:spPr bwMode="auto">
            <a:xfrm>
              <a:off x="4769" y="2291"/>
              <a:ext cx="41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69712" name="Rectangle 80"/>
            <p:cNvSpPr>
              <a:spLocks noChangeArrowheads="1"/>
            </p:cNvSpPr>
            <p:nvPr/>
          </p:nvSpPr>
          <p:spPr bwMode="auto">
            <a:xfrm>
              <a:off x="4206" y="945"/>
              <a:ext cx="40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69713" name="Line 81"/>
            <p:cNvSpPr>
              <a:spLocks noChangeShapeType="1"/>
            </p:cNvSpPr>
            <p:nvPr/>
          </p:nvSpPr>
          <p:spPr bwMode="auto">
            <a:xfrm>
              <a:off x="738" y="172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14" name="Line 82"/>
            <p:cNvSpPr>
              <a:spLocks noChangeShapeType="1"/>
            </p:cNvSpPr>
            <p:nvPr/>
          </p:nvSpPr>
          <p:spPr bwMode="auto">
            <a:xfrm>
              <a:off x="738" y="182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15" name="Line 83"/>
            <p:cNvSpPr>
              <a:spLocks noChangeShapeType="1"/>
            </p:cNvSpPr>
            <p:nvPr/>
          </p:nvSpPr>
          <p:spPr bwMode="auto">
            <a:xfrm>
              <a:off x="738" y="1917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16" name="Line 84"/>
            <p:cNvSpPr>
              <a:spLocks noChangeShapeType="1"/>
            </p:cNvSpPr>
            <p:nvPr/>
          </p:nvSpPr>
          <p:spPr bwMode="auto">
            <a:xfrm>
              <a:off x="738" y="2014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17" name="Line 85"/>
            <p:cNvSpPr>
              <a:spLocks noChangeShapeType="1"/>
            </p:cNvSpPr>
            <p:nvPr/>
          </p:nvSpPr>
          <p:spPr bwMode="auto">
            <a:xfrm>
              <a:off x="738" y="211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18" name="Line 86"/>
            <p:cNvSpPr>
              <a:spLocks noChangeShapeType="1"/>
            </p:cNvSpPr>
            <p:nvPr/>
          </p:nvSpPr>
          <p:spPr bwMode="auto">
            <a:xfrm>
              <a:off x="738" y="2207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auto">
            <a:xfrm>
              <a:off x="691" y="2223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20" name="Rectangle 88"/>
            <p:cNvSpPr>
              <a:spLocks noChangeArrowheads="1"/>
            </p:cNvSpPr>
            <p:nvPr/>
          </p:nvSpPr>
          <p:spPr bwMode="auto">
            <a:xfrm>
              <a:off x="750" y="1767"/>
              <a:ext cx="51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 </a:t>
              </a:r>
            </a:p>
          </p:txBody>
        </p:sp>
        <p:sp>
          <p:nvSpPr>
            <p:cNvPr id="69721" name="Rectangle 89"/>
            <p:cNvSpPr>
              <a:spLocks noChangeArrowheads="1"/>
            </p:cNvSpPr>
            <p:nvPr/>
          </p:nvSpPr>
          <p:spPr bwMode="auto">
            <a:xfrm>
              <a:off x="750" y="1871"/>
              <a:ext cx="48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Invoices  </a:t>
              </a:r>
            </a:p>
          </p:txBody>
        </p:sp>
        <p:sp>
          <p:nvSpPr>
            <p:cNvPr id="69722" name="Rectangle 90"/>
            <p:cNvSpPr>
              <a:spLocks noChangeArrowheads="1"/>
            </p:cNvSpPr>
            <p:nvPr/>
          </p:nvSpPr>
          <p:spPr bwMode="auto">
            <a:xfrm>
              <a:off x="750" y="1976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from</a:t>
              </a:r>
            </a:p>
          </p:txBody>
        </p:sp>
        <p:sp>
          <p:nvSpPr>
            <p:cNvPr id="69723" name="Line 91"/>
            <p:cNvSpPr>
              <a:spLocks noChangeShapeType="1"/>
            </p:cNvSpPr>
            <p:nvPr/>
          </p:nvSpPr>
          <p:spPr bwMode="auto">
            <a:xfrm>
              <a:off x="981" y="2751"/>
              <a:ext cx="8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24" name="Freeform 92"/>
            <p:cNvSpPr>
              <a:spLocks/>
            </p:cNvSpPr>
            <p:nvPr/>
          </p:nvSpPr>
          <p:spPr bwMode="auto">
            <a:xfrm>
              <a:off x="692" y="3073"/>
              <a:ext cx="1142" cy="3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725" name="Oval 93"/>
            <p:cNvSpPr>
              <a:spLocks noChangeArrowheads="1"/>
            </p:cNvSpPr>
            <p:nvPr/>
          </p:nvSpPr>
          <p:spPr bwMode="auto">
            <a:xfrm>
              <a:off x="1799" y="3432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26" name="Oval 94"/>
            <p:cNvSpPr>
              <a:spLocks noChangeArrowheads="1"/>
            </p:cNvSpPr>
            <p:nvPr/>
          </p:nvSpPr>
          <p:spPr bwMode="auto">
            <a:xfrm>
              <a:off x="1799" y="2715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27" name="Line 95"/>
            <p:cNvSpPr>
              <a:spLocks noChangeShapeType="1"/>
            </p:cNvSpPr>
            <p:nvPr/>
          </p:nvSpPr>
          <p:spPr bwMode="auto">
            <a:xfrm>
              <a:off x="3773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28" name="Line 96"/>
            <p:cNvSpPr>
              <a:spLocks noChangeShapeType="1"/>
            </p:cNvSpPr>
            <p:nvPr/>
          </p:nvSpPr>
          <p:spPr bwMode="auto">
            <a:xfrm>
              <a:off x="3866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29" name="Line 97"/>
            <p:cNvSpPr>
              <a:spLocks noChangeShapeType="1"/>
            </p:cNvSpPr>
            <p:nvPr/>
          </p:nvSpPr>
          <p:spPr bwMode="auto">
            <a:xfrm>
              <a:off x="3958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0" name="Line 98"/>
            <p:cNvSpPr>
              <a:spLocks noChangeShapeType="1"/>
            </p:cNvSpPr>
            <p:nvPr/>
          </p:nvSpPr>
          <p:spPr bwMode="auto">
            <a:xfrm>
              <a:off x="4051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1" name="Line 99"/>
            <p:cNvSpPr>
              <a:spLocks noChangeShapeType="1"/>
            </p:cNvSpPr>
            <p:nvPr/>
          </p:nvSpPr>
          <p:spPr bwMode="auto">
            <a:xfrm>
              <a:off x="4144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2" name="Line 100"/>
            <p:cNvSpPr>
              <a:spLocks noChangeShapeType="1"/>
            </p:cNvSpPr>
            <p:nvPr/>
          </p:nvSpPr>
          <p:spPr bwMode="auto">
            <a:xfrm>
              <a:off x="4236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3" name="Line 101"/>
            <p:cNvSpPr>
              <a:spLocks noChangeShapeType="1"/>
            </p:cNvSpPr>
            <p:nvPr/>
          </p:nvSpPr>
          <p:spPr bwMode="auto">
            <a:xfrm>
              <a:off x="4329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4" name="Line 102"/>
            <p:cNvSpPr>
              <a:spLocks noChangeShapeType="1"/>
            </p:cNvSpPr>
            <p:nvPr/>
          </p:nvSpPr>
          <p:spPr bwMode="auto">
            <a:xfrm>
              <a:off x="4421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5" name="Line 103"/>
            <p:cNvSpPr>
              <a:spLocks noChangeShapeType="1"/>
            </p:cNvSpPr>
            <p:nvPr/>
          </p:nvSpPr>
          <p:spPr bwMode="auto">
            <a:xfrm>
              <a:off x="4514" y="2719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6" name="Line 104"/>
            <p:cNvSpPr>
              <a:spLocks noChangeShapeType="1"/>
            </p:cNvSpPr>
            <p:nvPr/>
          </p:nvSpPr>
          <p:spPr bwMode="auto">
            <a:xfrm>
              <a:off x="4606" y="2719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7" name="Oval 105"/>
            <p:cNvSpPr>
              <a:spLocks noChangeArrowheads="1"/>
            </p:cNvSpPr>
            <p:nvPr/>
          </p:nvSpPr>
          <p:spPr bwMode="auto">
            <a:xfrm>
              <a:off x="4630" y="2683"/>
              <a:ext cx="70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38" name="Rectangle 106"/>
            <p:cNvSpPr>
              <a:spLocks noChangeArrowheads="1"/>
            </p:cNvSpPr>
            <p:nvPr/>
          </p:nvSpPr>
          <p:spPr bwMode="auto">
            <a:xfrm>
              <a:off x="3797" y="2557"/>
              <a:ext cx="83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Increases Count of</a:t>
              </a:r>
            </a:p>
          </p:txBody>
        </p:sp>
        <p:sp>
          <p:nvSpPr>
            <p:cNvPr id="69739" name="Freeform 107"/>
            <p:cNvSpPr>
              <a:spLocks/>
            </p:cNvSpPr>
            <p:nvPr/>
          </p:nvSpPr>
          <p:spPr bwMode="auto">
            <a:xfrm>
              <a:off x="2150" y="2896"/>
              <a:ext cx="2538" cy="1041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69740" name="Oval 108"/>
            <p:cNvSpPr>
              <a:spLocks noChangeArrowheads="1"/>
            </p:cNvSpPr>
            <p:nvPr/>
          </p:nvSpPr>
          <p:spPr bwMode="auto">
            <a:xfrm>
              <a:off x="4645" y="2868"/>
              <a:ext cx="71" cy="6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1" name="Line 109"/>
            <p:cNvSpPr>
              <a:spLocks noChangeShapeType="1"/>
            </p:cNvSpPr>
            <p:nvPr/>
          </p:nvSpPr>
          <p:spPr bwMode="auto">
            <a:xfrm>
              <a:off x="2578" y="2743"/>
              <a:ext cx="4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2" name="Oval 110"/>
            <p:cNvSpPr>
              <a:spLocks noChangeArrowheads="1"/>
            </p:cNvSpPr>
            <p:nvPr/>
          </p:nvSpPr>
          <p:spPr bwMode="auto">
            <a:xfrm>
              <a:off x="3010" y="2715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3" name="Line 111"/>
            <p:cNvSpPr>
              <a:spLocks noChangeShapeType="1"/>
            </p:cNvSpPr>
            <p:nvPr/>
          </p:nvSpPr>
          <p:spPr bwMode="auto">
            <a:xfrm>
              <a:off x="4830" y="1405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4" name="Line 112"/>
            <p:cNvSpPr>
              <a:spLocks noChangeShapeType="1"/>
            </p:cNvSpPr>
            <p:nvPr/>
          </p:nvSpPr>
          <p:spPr bwMode="auto">
            <a:xfrm>
              <a:off x="4923" y="140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5" name="Line 113"/>
            <p:cNvSpPr>
              <a:spLocks noChangeShapeType="1"/>
            </p:cNvSpPr>
            <p:nvPr/>
          </p:nvSpPr>
          <p:spPr bwMode="auto">
            <a:xfrm>
              <a:off x="5015" y="14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6" name="Line 114"/>
            <p:cNvSpPr>
              <a:spLocks noChangeShapeType="1"/>
            </p:cNvSpPr>
            <p:nvPr/>
          </p:nvSpPr>
          <p:spPr bwMode="auto">
            <a:xfrm>
              <a:off x="5042" y="1409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7" name="Line 115"/>
            <p:cNvSpPr>
              <a:spLocks noChangeShapeType="1"/>
            </p:cNvSpPr>
            <p:nvPr/>
          </p:nvSpPr>
          <p:spPr bwMode="auto">
            <a:xfrm>
              <a:off x="5042" y="150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8" name="Line 116"/>
            <p:cNvSpPr>
              <a:spLocks noChangeShapeType="1"/>
            </p:cNvSpPr>
            <p:nvPr/>
          </p:nvSpPr>
          <p:spPr bwMode="auto">
            <a:xfrm>
              <a:off x="5042" y="160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49" name="Line 117"/>
            <p:cNvSpPr>
              <a:spLocks noChangeShapeType="1"/>
            </p:cNvSpPr>
            <p:nvPr/>
          </p:nvSpPr>
          <p:spPr bwMode="auto">
            <a:xfrm>
              <a:off x="5042" y="169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0" name="Line 118"/>
            <p:cNvSpPr>
              <a:spLocks noChangeShapeType="1"/>
            </p:cNvSpPr>
            <p:nvPr/>
          </p:nvSpPr>
          <p:spPr bwMode="auto">
            <a:xfrm>
              <a:off x="5042" y="179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1" name="Line 119"/>
            <p:cNvSpPr>
              <a:spLocks noChangeShapeType="1"/>
            </p:cNvSpPr>
            <p:nvPr/>
          </p:nvSpPr>
          <p:spPr bwMode="auto">
            <a:xfrm>
              <a:off x="5042" y="189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2" name="Line 120"/>
            <p:cNvSpPr>
              <a:spLocks noChangeShapeType="1"/>
            </p:cNvSpPr>
            <p:nvPr/>
          </p:nvSpPr>
          <p:spPr bwMode="auto">
            <a:xfrm>
              <a:off x="5042" y="198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3" name="Line 121"/>
            <p:cNvSpPr>
              <a:spLocks noChangeShapeType="1"/>
            </p:cNvSpPr>
            <p:nvPr/>
          </p:nvSpPr>
          <p:spPr bwMode="auto">
            <a:xfrm>
              <a:off x="5042" y="208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4" name="Line 122"/>
            <p:cNvSpPr>
              <a:spLocks noChangeShapeType="1"/>
            </p:cNvSpPr>
            <p:nvPr/>
          </p:nvSpPr>
          <p:spPr bwMode="auto">
            <a:xfrm>
              <a:off x="5042" y="218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5" name="Oval 123"/>
            <p:cNvSpPr>
              <a:spLocks noChangeArrowheads="1"/>
            </p:cNvSpPr>
            <p:nvPr/>
          </p:nvSpPr>
          <p:spPr bwMode="auto">
            <a:xfrm>
              <a:off x="5007" y="2167"/>
              <a:ext cx="71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56" name="Rectangle 124"/>
            <p:cNvSpPr>
              <a:spLocks noChangeArrowheads="1"/>
            </p:cNvSpPr>
            <p:nvPr/>
          </p:nvSpPr>
          <p:spPr bwMode="auto">
            <a:xfrm>
              <a:off x="4353" y="1757"/>
              <a:ext cx="52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Decreases </a:t>
              </a:r>
            </a:p>
          </p:txBody>
        </p:sp>
        <p:sp>
          <p:nvSpPr>
            <p:cNvPr id="69757" name="Rectangle 125"/>
            <p:cNvSpPr>
              <a:spLocks noChangeArrowheads="1"/>
            </p:cNvSpPr>
            <p:nvPr/>
          </p:nvSpPr>
          <p:spPr bwMode="auto">
            <a:xfrm>
              <a:off x="4509" y="1850"/>
              <a:ext cx="4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Count of</a:t>
              </a:r>
            </a:p>
          </p:txBody>
        </p:sp>
        <p:sp>
          <p:nvSpPr>
            <p:cNvPr id="69758" name="Rectangle 126"/>
            <p:cNvSpPr>
              <a:spLocks noChangeArrowheads="1"/>
            </p:cNvSpPr>
            <p:nvPr/>
          </p:nvSpPr>
          <p:spPr bwMode="auto">
            <a:xfrm>
              <a:off x="4584" y="2516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9759" name="Rectangle 127"/>
            <p:cNvSpPr>
              <a:spLocks noChangeArrowheads="1"/>
            </p:cNvSpPr>
            <p:nvPr/>
          </p:nvSpPr>
          <p:spPr bwMode="auto">
            <a:xfrm>
              <a:off x="4530" y="2750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9760" name="Rectangle 128"/>
            <p:cNvSpPr>
              <a:spLocks noChangeArrowheads="1"/>
            </p:cNvSpPr>
            <p:nvPr/>
          </p:nvSpPr>
          <p:spPr bwMode="auto">
            <a:xfrm>
              <a:off x="1861" y="3346"/>
              <a:ext cx="1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9761" name="Rectangle 129"/>
            <p:cNvSpPr>
              <a:spLocks noChangeArrowheads="1"/>
            </p:cNvSpPr>
            <p:nvPr/>
          </p:nvSpPr>
          <p:spPr bwMode="auto">
            <a:xfrm>
              <a:off x="989" y="3121"/>
              <a:ext cx="3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Owns</a:t>
              </a:r>
            </a:p>
          </p:txBody>
        </p:sp>
        <p:sp>
          <p:nvSpPr>
            <p:cNvPr id="69762" name="Rectangle 130"/>
            <p:cNvSpPr>
              <a:spLocks noChangeArrowheads="1"/>
            </p:cNvSpPr>
            <p:nvPr/>
          </p:nvSpPr>
          <p:spPr bwMode="auto">
            <a:xfrm>
              <a:off x="3010" y="3749"/>
              <a:ext cx="80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count of</a:t>
              </a:r>
            </a:p>
          </p:txBody>
        </p:sp>
        <p:sp>
          <p:nvSpPr>
            <p:cNvPr id="69763" name="Rectangle 131"/>
            <p:cNvSpPr>
              <a:spLocks noChangeArrowheads="1"/>
            </p:cNvSpPr>
            <p:nvPr/>
          </p:nvSpPr>
          <p:spPr bwMode="auto">
            <a:xfrm>
              <a:off x="5070" y="2041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9764" name="Rectangle 132"/>
            <p:cNvSpPr>
              <a:spLocks noChangeArrowheads="1"/>
            </p:cNvSpPr>
            <p:nvPr/>
          </p:nvSpPr>
          <p:spPr bwMode="auto">
            <a:xfrm>
              <a:off x="2968" y="2549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9765" name="Rectangle 133"/>
            <p:cNvSpPr>
              <a:spLocks noChangeArrowheads="1"/>
            </p:cNvSpPr>
            <p:nvPr/>
          </p:nvSpPr>
          <p:spPr bwMode="auto">
            <a:xfrm>
              <a:off x="1769" y="2573"/>
              <a:ext cx="1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9766" name="Rectangle 134"/>
            <p:cNvSpPr>
              <a:spLocks noChangeArrowheads="1"/>
            </p:cNvSpPr>
            <p:nvPr/>
          </p:nvSpPr>
          <p:spPr bwMode="auto">
            <a:xfrm>
              <a:off x="1074" y="2581"/>
              <a:ext cx="4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Prepares</a:t>
              </a:r>
            </a:p>
          </p:txBody>
        </p:sp>
        <p:sp>
          <p:nvSpPr>
            <p:cNvPr id="69767" name="Rectangle 135"/>
            <p:cNvSpPr>
              <a:spLocks noChangeArrowheads="1"/>
            </p:cNvSpPr>
            <p:nvPr/>
          </p:nvSpPr>
          <p:spPr bwMode="auto">
            <a:xfrm>
              <a:off x="2563" y="2557"/>
              <a:ext cx="4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Contains</a:t>
              </a:r>
            </a:p>
          </p:txBody>
        </p:sp>
        <p:sp>
          <p:nvSpPr>
            <p:cNvPr id="69768" name="Rectangle 136"/>
            <p:cNvSpPr>
              <a:spLocks noChangeArrowheads="1"/>
            </p:cNvSpPr>
            <p:nvPr/>
          </p:nvSpPr>
          <p:spPr bwMode="auto">
            <a:xfrm>
              <a:off x="1919" y="2470"/>
              <a:ext cx="70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 </a:t>
              </a:r>
            </a:p>
          </p:txBody>
        </p:sp>
        <p:sp>
          <p:nvSpPr>
            <p:cNvPr id="69769" name="Rectangle 137"/>
            <p:cNvSpPr>
              <a:spLocks noChangeArrowheads="1"/>
            </p:cNvSpPr>
            <p:nvPr/>
          </p:nvSpPr>
          <p:spPr bwMode="auto">
            <a:xfrm>
              <a:off x="1928" y="2569"/>
              <a:ext cx="55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#</a:t>
              </a:r>
            </a:p>
          </p:txBody>
        </p:sp>
        <p:sp>
          <p:nvSpPr>
            <p:cNvPr id="69770" name="AutoShape 138"/>
            <p:cNvSpPr>
              <a:spLocks noChangeArrowheads="1"/>
            </p:cNvSpPr>
            <p:nvPr/>
          </p:nvSpPr>
          <p:spPr bwMode="auto">
            <a:xfrm>
              <a:off x="3115" y="2411"/>
              <a:ext cx="679" cy="55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71" name="Line 139"/>
            <p:cNvSpPr>
              <a:spLocks noChangeShapeType="1"/>
            </p:cNvSpPr>
            <p:nvPr/>
          </p:nvSpPr>
          <p:spPr bwMode="auto">
            <a:xfrm>
              <a:off x="3121" y="2653"/>
              <a:ext cx="6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72" name="Rectangle 140"/>
            <p:cNvSpPr>
              <a:spLocks noChangeArrowheads="1"/>
            </p:cNvSpPr>
            <p:nvPr/>
          </p:nvSpPr>
          <p:spPr bwMode="auto">
            <a:xfrm>
              <a:off x="1511" y="3718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9773" name="AutoShape 141"/>
            <p:cNvSpPr>
              <a:spLocks noChangeArrowheads="1"/>
            </p:cNvSpPr>
            <p:nvPr/>
          </p:nvSpPr>
          <p:spPr bwMode="auto">
            <a:xfrm>
              <a:off x="4768" y="2449"/>
              <a:ext cx="588" cy="574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74" name="Line 142"/>
            <p:cNvSpPr>
              <a:spLocks noChangeShapeType="1"/>
            </p:cNvSpPr>
            <p:nvPr/>
          </p:nvSpPr>
          <p:spPr bwMode="auto">
            <a:xfrm>
              <a:off x="4768" y="2703"/>
              <a:ext cx="5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775" name="Rectangle 143"/>
            <p:cNvSpPr>
              <a:spLocks noChangeArrowheads="1"/>
            </p:cNvSpPr>
            <p:nvPr/>
          </p:nvSpPr>
          <p:spPr bwMode="auto">
            <a:xfrm>
              <a:off x="4792" y="2452"/>
              <a:ext cx="3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# </a:t>
              </a:r>
            </a:p>
          </p:txBody>
        </p:sp>
        <p:sp>
          <p:nvSpPr>
            <p:cNvPr id="69776" name="Rectangle 144"/>
            <p:cNvSpPr>
              <a:spLocks noChangeArrowheads="1"/>
            </p:cNvSpPr>
            <p:nvPr/>
          </p:nvSpPr>
          <p:spPr bwMode="auto">
            <a:xfrm>
              <a:off x="4729" y="2557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9777" name="Rectangle 145"/>
            <p:cNvSpPr>
              <a:spLocks noChangeArrowheads="1"/>
            </p:cNvSpPr>
            <p:nvPr/>
          </p:nvSpPr>
          <p:spPr bwMode="auto">
            <a:xfrm>
              <a:off x="4275" y="1098"/>
              <a:ext cx="35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#</a:t>
              </a:r>
            </a:p>
          </p:txBody>
        </p:sp>
        <p:sp>
          <p:nvSpPr>
            <p:cNvPr id="69778" name="Rectangle 146"/>
            <p:cNvSpPr>
              <a:spLocks noChangeArrowheads="1"/>
            </p:cNvSpPr>
            <p:nvPr/>
          </p:nvSpPr>
          <p:spPr bwMode="auto">
            <a:xfrm>
              <a:off x="3125" y="2413"/>
              <a:ext cx="6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69779" name="Rectangle 147"/>
            <p:cNvSpPr>
              <a:spLocks noChangeArrowheads="1"/>
            </p:cNvSpPr>
            <p:nvPr/>
          </p:nvSpPr>
          <p:spPr bwMode="auto">
            <a:xfrm>
              <a:off x="3086" y="2521"/>
              <a:ext cx="74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#(FK)</a:t>
              </a:r>
            </a:p>
          </p:txBody>
        </p:sp>
      </p:grpSp>
      <p:sp>
        <p:nvSpPr>
          <p:cNvPr id="69780" name="Rectangle 1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IV: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and Stable IDEF1X Model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608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1.	Each Entity Class has exactly one meaning.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2.	No two Entity Classes have the same meaning.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3.	All members of an Entity Class always contain exactly the same Attribute Class.  (No Null Rule)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4.	Each Attribute Class Represents only </a:t>
            </a:r>
            <a:r>
              <a:rPr lang="en-US" i="1"/>
              <a:t>one</a:t>
            </a:r>
            <a:r>
              <a:rPr lang="en-US"/>
              <a:t> fact.  (No Repeat Rule)</a:t>
            </a:r>
          </a:p>
          <a:p>
            <a:pPr>
              <a:buFont typeface="Monotype Sorts" pitchFamily="2" charset="2"/>
              <a:buNone/>
            </a:pPr>
            <a:r>
              <a:rPr lang="en-US"/>
              <a:t>5.	No two Attribute Classes have the same meaning.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6.	Each Attribute Class is “owned” by (originates in) exactly one Entity Class.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and Stable IDEF1X Model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036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7.	Members of an Entity Class are distinguishable from one another only by the Entire Entity Key, the whole Key, and nothing but the Key.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7A. No Non-Key Attribute Class within an Entity Class represents a fact that is identifiable by anything less than the Entire Entity Class Key.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7B. No Non-Key Attribute Class within an Entity Class represents a fact about (is a Descriptor of) another Non-Key fact.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and Stable IDEF1X Model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036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8.	Each business rule describing the Relationship Class between any pair of Entity Classes is always completely true.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9.	In any related pair of Entity Classes, one is always Independent and the other always Dependent.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10. All Attribute Classes comprising the Key of an Independent Entity Class are inherited by each related Dependent Entity Class exactly </a:t>
            </a:r>
            <a:r>
              <a:rPr lang="en-US" i="1"/>
              <a:t>once</a:t>
            </a:r>
            <a:r>
              <a:rPr lang="en-US"/>
              <a:t> for each Relationship Class between the pair.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and Stable IDEF1X Model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036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11. No Non-Key Attribute Class in an Entity Class, whether inherited or owned by the Entity Class, migrates to any other Entity Classes.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12. None of the Attribute Classes in an Entity Class (Key or Non-Key) will ever be multi-valued (have multiple values) in an Entity Class occurrence.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13. None of the Attribute Classes in an Entity Class (Key or Non-Key) will ever be logically “Null” in an Entity Type occurrence.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28597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modeling with IDEF1x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case study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89360" y="1064880"/>
              <a:ext cx="1050480" cy="70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240" y="1049400"/>
                <a:ext cx="1076760" cy="74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b="1"/>
              <a:t>Phase 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3887788"/>
          </a:xfrm>
        </p:spPr>
        <p:txBody>
          <a:bodyPr/>
          <a:lstStyle/>
          <a:p>
            <a:pPr algn="justLow" rtl="0">
              <a:buFontTx/>
              <a:buNone/>
            </a:pPr>
            <a:r>
              <a:rPr lang="en-US" sz="2400" b="1"/>
              <a:t>The IDEF1x data model must be defined in terms of its goals and limitations. These objectives include:</a:t>
            </a:r>
          </a:p>
          <a:p>
            <a:pPr algn="justLow" rtl="0">
              <a:buFontTx/>
              <a:buNone/>
            </a:pPr>
            <a:r>
              <a:rPr lang="en-US" sz="2400" b="1"/>
              <a:t>(1) Project definition</a:t>
            </a:r>
            <a:r>
              <a:rPr lang="en-US" sz="2400"/>
              <a:t>: a general statement of what has to be done, why, and how it will get done.</a:t>
            </a:r>
          </a:p>
          <a:p>
            <a:pPr algn="justLow" rtl="0">
              <a:buFontTx/>
              <a:buNone/>
            </a:pPr>
            <a:r>
              <a:rPr lang="en-US" sz="2400" b="1"/>
              <a:t>(2) Source material</a:t>
            </a:r>
            <a:r>
              <a:rPr lang="en-US" sz="2400"/>
              <a:t>: a plan for the acquisition of source material, including indexing and filing.</a:t>
            </a:r>
          </a:p>
          <a:p>
            <a:pPr algn="justLow" rtl="0">
              <a:buFontTx/>
              <a:buNone/>
            </a:pPr>
            <a:r>
              <a:rPr lang="en-US" sz="2400" b="1"/>
              <a:t>(3) Author conventions</a:t>
            </a:r>
            <a:r>
              <a:rPr lang="en-US" sz="2400"/>
              <a:t>: a fundamental declaration of the conventions by which the author chooses to make and manage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" name="Rectangle 2150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239000" cy="3976688"/>
          </a:xfrm>
        </p:spPr>
        <p:txBody>
          <a:bodyPr/>
          <a:lstStyle/>
          <a:p>
            <a:r>
              <a:rPr lang="en-US"/>
              <a:t>A Graphic / Textual Depiction of  “What Must I Know to Do What I Do?”</a:t>
            </a:r>
          </a:p>
          <a:p>
            <a:pPr>
              <a:spcBef>
                <a:spcPct val="50000"/>
              </a:spcBef>
            </a:pPr>
            <a:r>
              <a:rPr lang="en-US"/>
              <a:t>Automated and </a:t>
            </a:r>
            <a:br>
              <a:rPr lang="en-US"/>
            </a:br>
            <a:r>
              <a:rPr lang="en-US"/>
              <a:t>Non-Automated </a:t>
            </a:r>
            <a:br>
              <a:rPr lang="en-US"/>
            </a:br>
            <a:r>
              <a:rPr lang="en-US"/>
              <a:t>Objects</a:t>
            </a:r>
          </a:p>
          <a:p>
            <a:pPr lvl="1"/>
            <a:r>
              <a:rPr lang="en-US" sz="2800"/>
              <a:t>People</a:t>
            </a:r>
          </a:p>
          <a:p>
            <a:pPr lvl="1"/>
            <a:r>
              <a:rPr lang="en-US" sz="2800"/>
              <a:t>Filing Cabinets</a:t>
            </a:r>
          </a:p>
          <a:p>
            <a:pPr lvl="1"/>
            <a:r>
              <a:rPr lang="en-US" sz="2800"/>
              <a:t>Telephones</a:t>
            </a:r>
          </a:p>
        </p:txBody>
      </p:sp>
      <p:sp>
        <p:nvSpPr>
          <p:cNvPr id="71781" name="Rectangle 21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IDEF1X Model?</a:t>
            </a:r>
          </a:p>
        </p:txBody>
      </p:sp>
      <p:grpSp>
        <p:nvGrpSpPr>
          <p:cNvPr id="71871" name="Group 2239"/>
          <p:cNvGrpSpPr>
            <a:grpSpLocks/>
          </p:cNvGrpSpPr>
          <p:nvPr/>
        </p:nvGrpSpPr>
        <p:grpSpPr bwMode="auto">
          <a:xfrm>
            <a:off x="4049713" y="2514600"/>
            <a:ext cx="4789487" cy="3149600"/>
            <a:chOff x="2448" y="1632"/>
            <a:chExt cx="3017" cy="1984"/>
          </a:xfrm>
        </p:grpSpPr>
        <p:sp>
          <p:nvSpPr>
            <p:cNvPr id="71784" name="Rectangle 2152"/>
            <p:cNvSpPr>
              <a:spLocks noChangeAspect="1" noChangeArrowheads="1"/>
            </p:cNvSpPr>
            <p:nvPr/>
          </p:nvSpPr>
          <p:spPr bwMode="auto">
            <a:xfrm>
              <a:off x="2513" y="1752"/>
              <a:ext cx="333" cy="3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anchor="ctr"/>
            <a:lstStyle/>
            <a:p>
              <a:endParaRPr lang="ar-SA"/>
            </a:p>
          </p:txBody>
        </p:sp>
        <p:sp>
          <p:nvSpPr>
            <p:cNvPr id="71785" name="Line 2153"/>
            <p:cNvSpPr>
              <a:spLocks noChangeAspect="1" noChangeShapeType="1"/>
            </p:cNvSpPr>
            <p:nvPr/>
          </p:nvSpPr>
          <p:spPr bwMode="auto">
            <a:xfrm>
              <a:off x="2513" y="1838"/>
              <a:ext cx="3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anchor="ctr"/>
            <a:lstStyle/>
            <a:p>
              <a:endParaRPr lang="ar-SA"/>
            </a:p>
          </p:txBody>
        </p:sp>
        <p:sp>
          <p:nvSpPr>
            <p:cNvPr id="71786" name="AutoShape 2154"/>
            <p:cNvSpPr>
              <a:spLocks noChangeAspect="1" noChangeArrowheads="1"/>
            </p:cNvSpPr>
            <p:nvPr/>
          </p:nvSpPr>
          <p:spPr bwMode="auto">
            <a:xfrm>
              <a:off x="3396" y="2542"/>
              <a:ext cx="378" cy="342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787" name="Line 2155"/>
            <p:cNvSpPr>
              <a:spLocks noChangeAspect="1" noChangeShapeType="1"/>
            </p:cNvSpPr>
            <p:nvPr/>
          </p:nvSpPr>
          <p:spPr bwMode="auto">
            <a:xfrm>
              <a:off x="3396" y="2695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788" name="Rectangle 2156"/>
            <p:cNvSpPr>
              <a:spLocks noChangeAspect="1" noChangeArrowheads="1"/>
            </p:cNvSpPr>
            <p:nvPr/>
          </p:nvSpPr>
          <p:spPr bwMode="auto">
            <a:xfrm>
              <a:off x="4807" y="1732"/>
              <a:ext cx="331" cy="3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789" name="Line 2157"/>
            <p:cNvSpPr>
              <a:spLocks noChangeAspect="1" noChangeShapeType="1"/>
            </p:cNvSpPr>
            <p:nvPr/>
          </p:nvSpPr>
          <p:spPr bwMode="auto">
            <a:xfrm>
              <a:off x="4807" y="1818"/>
              <a:ext cx="3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790" name="Rectangle 2158"/>
            <p:cNvSpPr>
              <a:spLocks noChangeAspect="1" noChangeArrowheads="1"/>
            </p:cNvSpPr>
            <p:nvPr/>
          </p:nvSpPr>
          <p:spPr bwMode="auto">
            <a:xfrm>
              <a:off x="2476" y="2566"/>
              <a:ext cx="333" cy="3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anchor="ctr"/>
            <a:lstStyle/>
            <a:p>
              <a:endParaRPr lang="ar-SA"/>
            </a:p>
          </p:txBody>
        </p:sp>
        <p:sp>
          <p:nvSpPr>
            <p:cNvPr id="71791" name="Line 2159"/>
            <p:cNvSpPr>
              <a:spLocks noChangeAspect="1" noChangeShapeType="1"/>
            </p:cNvSpPr>
            <p:nvPr/>
          </p:nvSpPr>
          <p:spPr bwMode="auto">
            <a:xfrm>
              <a:off x="2476" y="2652"/>
              <a:ext cx="3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anchor="ctr"/>
            <a:lstStyle/>
            <a:p>
              <a:endParaRPr lang="ar-SA"/>
            </a:p>
          </p:txBody>
        </p:sp>
        <p:sp>
          <p:nvSpPr>
            <p:cNvPr id="71792" name="AutoShape 2160"/>
            <p:cNvSpPr>
              <a:spLocks noChangeAspect="1" noChangeArrowheads="1"/>
            </p:cNvSpPr>
            <p:nvPr/>
          </p:nvSpPr>
          <p:spPr bwMode="auto">
            <a:xfrm>
              <a:off x="3157" y="3269"/>
              <a:ext cx="356" cy="347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793" name="Line 2161"/>
            <p:cNvSpPr>
              <a:spLocks noChangeAspect="1" noChangeShapeType="1"/>
            </p:cNvSpPr>
            <p:nvPr/>
          </p:nvSpPr>
          <p:spPr bwMode="auto">
            <a:xfrm>
              <a:off x="3167" y="3397"/>
              <a:ext cx="3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794" name="Rectangle 2162"/>
            <p:cNvSpPr>
              <a:spLocks noChangeAspect="1" noChangeArrowheads="1"/>
            </p:cNvSpPr>
            <p:nvPr/>
          </p:nvSpPr>
          <p:spPr bwMode="auto">
            <a:xfrm>
              <a:off x="2492" y="1651"/>
              <a:ext cx="391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Mailbox / 6</a:t>
              </a:r>
            </a:p>
          </p:txBody>
        </p:sp>
        <p:sp>
          <p:nvSpPr>
            <p:cNvPr id="71795" name="Rectangle 2163"/>
            <p:cNvSpPr>
              <a:spLocks noChangeAspect="1" noChangeArrowheads="1"/>
            </p:cNvSpPr>
            <p:nvPr/>
          </p:nvSpPr>
          <p:spPr bwMode="auto">
            <a:xfrm>
              <a:off x="2542" y="1754"/>
              <a:ext cx="187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ABC ID</a:t>
              </a:r>
            </a:p>
          </p:txBody>
        </p:sp>
        <p:sp>
          <p:nvSpPr>
            <p:cNvPr id="71796" name="Rectangle 2164"/>
            <p:cNvSpPr>
              <a:spLocks noChangeAspect="1" noChangeArrowheads="1"/>
            </p:cNvSpPr>
            <p:nvPr/>
          </p:nvSpPr>
          <p:spPr bwMode="auto">
            <a:xfrm>
              <a:off x="2448" y="2456"/>
              <a:ext cx="240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/ 5</a:t>
              </a:r>
            </a:p>
          </p:txBody>
        </p:sp>
        <p:sp>
          <p:nvSpPr>
            <p:cNvPr id="71797" name="Rectangle 2165"/>
            <p:cNvSpPr>
              <a:spLocks noChangeAspect="1" noChangeArrowheads="1"/>
            </p:cNvSpPr>
            <p:nvPr/>
          </p:nvSpPr>
          <p:spPr bwMode="auto">
            <a:xfrm>
              <a:off x="2521" y="2564"/>
              <a:ext cx="210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</a:t>
              </a:r>
            </a:p>
          </p:txBody>
        </p:sp>
        <p:sp>
          <p:nvSpPr>
            <p:cNvPr id="71798" name="Rectangle 2166"/>
            <p:cNvSpPr>
              <a:spLocks noChangeAspect="1" noChangeArrowheads="1"/>
            </p:cNvSpPr>
            <p:nvPr/>
          </p:nvSpPr>
          <p:spPr bwMode="auto">
            <a:xfrm>
              <a:off x="3111" y="3167"/>
              <a:ext cx="445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Mailbox / 3</a:t>
              </a:r>
            </a:p>
          </p:txBody>
        </p:sp>
        <p:sp>
          <p:nvSpPr>
            <p:cNvPr id="71799" name="Rectangle 2167"/>
            <p:cNvSpPr>
              <a:spLocks noChangeAspect="1" noChangeArrowheads="1"/>
            </p:cNvSpPr>
            <p:nvPr/>
          </p:nvSpPr>
          <p:spPr bwMode="auto">
            <a:xfrm>
              <a:off x="3387" y="2441"/>
              <a:ext cx="288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/ 4</a:t>
              </a:r>
            </a:p>
          </p:txBody>
        </p:sp>
        <p:sp>
          <p:nvSpPr>
            <p:cNvPr id="71800" name="Rectangle 2168"/>
            <p:cNvSpPr>
              <a:spLocks noChangeAspect="1" noChangeArrowheads="1"/>
            </p:cNvSpPr>
            <p:nvPr/>
          </p:nvSpPr>
          <p:spPr bwMode="auto">
            <a:xfrm>
              <a:off x="4083" y="2432"/>
              <a:ext cx="476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on Shipment / 7</a:t>
              </a:r>
            </a:p>
          </p:txBody>
        </p:sp>
        <p:sp>
          <p:nvSpPr>
            <p:cNvPr id="71801" name="Rectangle 2169"/>
            <p:cNvSpPr>
              <a:spLocks noChangeAspect="1" noChangeArrowheads="1"/>
            </p:cNvSpPr>
            <p:nvPr/>
          </p:nvSpPr>
          <p:spPr bwMode="auto">
            <a:xfrm>
              <a:off x="5110" y="2446"/>
              <a:ext cx="176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/ 1</a:t>
              </a:r>
            </a:p>
          </p:txBody>
        </p:sp>
        <p:sp>
          <p:nvSpPr>
            <p:cNvPr id="71802" name="Rectangle 2170"/>
            <p:cNvSpPr>
              <a:spLocks noChangeAspect="1" noChangeArrowheads="1"/>
            </p:cNvSpPr>
            <p:nvPr/>
          </p:nvSpPr>
          <p:spPr bwMode="auto">
            <a:xfrm>
              <a:off x="4769" y="1632"/>
              <a:ext cx="169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/ 2</a:t>
              </a:r>
            </a:p>
          </p:txBody>
        </p:sp>
        <p:sp>
          <p:nvSpPr>
            <p:cNvPr id="71803" name="Line 2171"/>
            <p:cNvSpPr>
              <a:spLocks noChangeAspect="1" noChangeShapeType="1"/>
            </p:cNvSpPr>
            <p:nvPr/>
          </p:nvSpPr>
          <p:spPr bwMode="auto">
            <a:xfrm>
              <a:off x="2669" y="2104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04" name="Line 2172"/>
            <p:cNvSpPr>
              <a:spLocks noChangeAspect="1" noChangeShapeType="1"/>
            </p:cNvSpPr>
            <p:nvPr/>
          </p:nvSpPr>
          <p:spPr bwMode="auto">
            <a:xfrm>
              <a:off x="2669" y="2162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05" name="Line 2173"/>
            <p:cNvSpPr>
              <a:spLocks noChangeAspect="1" noChangeShapeType="1"/>
            </p:cNvSpPr>
            <p:nvPr/>
          </p:nvSpPr>
          <p:spPr bwMode="auto">
            <a:xfrm>
              <a:off x="2669" y="2220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06" name="Line 2174"/>
            <p:cNvSpPr>
              <a:spLocks noChangeAspect="1" noChangeShapeType="1"/>
            </p:cNvSpPr>
            <p:nvPr/>
          </p:nvSpPr>
          <p:spPr bwMode="auto">
            <a:xfrm>
              <a:off x="2669" y="2279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07" name="Line 2175"/>
            <p:cNvSpPr>
              <a:spLocks noChangeAspect="1" noChangeShapeType="1"/>
            </p:cNvSpPr>
            <p:nvPr/>
          </p:nvSpPr>
          <p:spPr bwMode="auto">
            <a:xfrm>
              <a:off x="2669" y="2337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08" name="Line 2176"/>
            <p:cNvSpPr>
              <a:spLocks noChangeAspect="1" noChangeShapeType="1"/>
            </p:cNvSpPr>
            <p:nvPr/>
          </p:nvSpPr>
          <p:spPr bwMode="auto">
            <a:xfrm>
              <a:off x="2669" y="239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09" name="Oval 2177"/>
            <p:cNvSpPr>
              <a:spLocks noChangeAspect="1" noChangeArrowheads="1"/>
            </p:cNvSpPr>
            <p:nvPr/>
          </p:nvSpPr>
          <p:spPr bwMode="auto">
            <a:xfrm>
              <a:off x="2642" y="2405"/>
              <a:ext cx="42" cy="4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10" name="Rectangle 2178"/>
            <p:cNvSpPr>
              <a:spLocks noChangeAspect="1" noChangeArrowheads="1"/>
            </p:cNvSpPr>
            <p:nvPr/>
          </p:nvSpPr>
          <p:spPr bwMode="auto">
            <a:xfrm>
              <a:off x="2677" y="2129"/>
              <a:ext cx="231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 </a:t>
              </a:r>
            </a:p>
          </p:txBody>
        </p:sp>
        <p:sp>
          <p:nvSpPr>
            <p:cNvPr id="71811" name="Rectangle 2179"/>
            <p:cNvSpPr>
              <a:spLocks noChangeAspect="1" noChangeArrowheads="1"/>
            </p:cNvSpPr>
            <p:nvPr/>
          </p:nvSpPr>
          <p:spPr bwMode="auto">
            <a:xfrm>
              <a:off x="2677" y="2192"/>
              <a:ext cx="219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Invoices  </a:t>
              </a:r>
            </a:p>
          </p:txBody>
        </p:sp>
        <p:sp>
          <p:nvSpPr>
            <p:cNvPr id="71812" name="Rectangle 2180"/>
            <p:cNvSpPr>
              <a:spLocks noChangeAspect="1" noChangeArrowheads="1"/>
            </p:cNvSpPr>
            <p:nvPr/>
          </p:nvSpPr>
          <p:spPr bwMode="auto">
            <a:xfrm>
              <a:off x="2677" y="2256"/>
              <a:ext cx="110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from</a:t>
              </a:r>
            </a:p>
          </p:txBody>
        </p:sp>
        <p:sp>
          <p:nvSpPr>
            <p:cNvPr id="71813" name="Line 2181"/>
            <p:cNvSpPr>
              <a:spLocks noChangeAspect="1" noChangeShapeType="1"/>
            </p:cNvSpPr>
            <p:nvPr/>
          </p:nvSpPr>
          <p:spPr bwMode="auto">
            <a:xfrm>
              <a:off x="2817" y="272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14" name="Freeform 2182"/>
            <p:cNvSpPr>
              <a:spLocks noChangeAspect="1"/>
            </p:cNvSpPr>
            <p:nvPr/>
          </p:nvSpPr>
          <p:spPr bwMode="auto">
            <a:xfrm>
              <a:off x="2642" y="2919"/>
              <a:ext cx="691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1141" y="178"/>
                </a:cxn>
                <a:cxn ang="0">
                  <a:pos x="1141" y="395"/>
                </a:cxn>
              </a:cxnLst>
              <a:rect l="0" t="0" r="r" b="b"/>
              <a:pathLst>
                <a:path w="1142" h="396">
                  <a:moveTo>
                    <a:pt x="0" y="0"/>
                  </a:moveTo>
                  <a:lnTo>
                    <a:pt x="0" y="178"/>
                  </a:lnTo>
                  <a:lnTo>
                    <a:pt x="1141" y="178"/>
                  </a:lnTo>
                  <a:lnTo>
                    <a:pt x="1141" y="3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ar-SA"/>
            </a:p>
          </p:txBody>
        </p:sp>
        <p:sp>
          <p:nvSpPr>
            <p:cNvPr id="71815" name="Oval 2183"/>
            <p:cNvSpPr>
              <a:spLocks noChangeAspect="1" noChangeArrowheads="1"/>
            </p:cNvSpPr>
            <p:nvPr/>
          </p:nvSpPr>
          <p:spPr bwMode="auto">
            <a:xfrm>
              <a:off x="3312" y="3137"/>
              <a:ext cx="42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16" name="Oval 2184"/>
            <p:cNvSpPr>
              <a:spLocks noChangeAspect="1" noChangeArrowheads="1"/>
            </p:cNvSpPr>
            <p:nvPr/>
          </p:nvSpPr>
          <p:spPr bwMode="auto">
            <a:xfrm>
              <a:off x="3312" y="2703"/>
              <a:ext cx="42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17" name="Line 2185"/>
            <p:cNvSpPr>
              <a:spLocks noChangeAspect="1" noChangeShapeType="1"/>
            </p:cNvSpPr>
            <p:nvPr/>
          </p:nvSpPr>
          <p:spPr bwMode="auto">
            <a:xfrm>
              <a:off x="4507" y="270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18" name="Line 2186"/>
            <p:cNvSpPr>
              <a:spLocks noChangeAspect="1" noChangeShapeType="1"/>
            </p:cNvSpPr>
            <p:nvPr/>
          </p:nvSpPr>
          <p:spPr bwMode="auto">
            <a:xfrm>
              <a:off x="4563" y="270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19" name="Line 2187"/>
            <p:cNvSpPr>
              <a:spLocks noChangeAspect="1" noChangeShapeType="1"/>
            </p:cNvSpPr>
            <p:nvPr/>
          </p:nvSpPr>
          <p:spPr bwMode="auto">
            <a:xfrm>
              <a:off x="4619" y="2705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0" name="Line 2188"/>
            <p:cNvSpPr>
              <a:spLocks noChangeAspect="1" noChangeShapeType="1"/>
            </p:cNvSpPr>
            <p:nvPr/>
          </p:nvSpPr>
          <p:spPr bwMode="auto">
            <a:xfrm>
              <a:off x="4675" y="270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1" name="Line 2189"/>
            <p:cNvSpPr>
              <a:spLocks noChangeAspect="1" noChangeShapeType="1"/>
            </p:cNvSpPr>
            <p:nvPr/>
          </p:nvSpPr>
          <p:spPr bwMode="auto">
            <a:xfrm>
              <a:off x="4732" y="2705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2" name="Line 2190"/>
            <p:cNvSpPr>
              <a:spLocks noChangeAspect="1" noChangeShapeType="1"/>
            </p:cNvSpPr>
            <p:nvPr/>
          </p:nvSpPr>
          <p:spPr bwMode="auto">
            <a:xfrm>
              <a:off x="4787" y="2705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3" name="Line 2191"/>
            <p:cNvSpPr>
              <a:spLocks noChangeAspect="1" noChangeShapeType="1"/>
            </p:cNvSpPr>
            <p:nvPr/>
          </p:nvSpPr>
          <p:spPr bwMode="auto">
            <a:xfrm>
              <a:off x="4844" y="2705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4" name="Line 2192"/>
            <p:cNvSpPr>
              <a:spLocks noChangeAspect="1" noChangeShapeType="1"/>
            </p:cNvSpPr>
            <p:nvPr/>
          </p:nvSpPr>
          <p:spPr bwMode="auto">
            <a:xfrm>
              <a:off x="4900" y="2705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5" name="Line 2193"/>
            <p:cNvSpPr>
              <a:spLocks noChangeAspect="1" noChangeShapeType="1"/>
            </p:cNvSpPr>
            <p:nvPr/>
          </p:nvSpPr>
          <p:spPr bwMode="auto">
            <a:xfrm>
              <a:off x="4956" y="2705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6" name="Line 2194"/>
            <p:cNvSpPr>
              <a:spLocks noChangeAspect="1" noChangeShapeType="1"/>
            </p:cNvSpPr>
            <p:nvPr/>
          </p:nvSpPr>
          <p:spPr bwMode="auto">
            <a:xfrm>
              <a:off x="5011" y="2705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7" name="Oval 2195"/>
            <p:cNvSpPr>
              <a:spLocks noChangeAspect="1" noChangeArrowheads="1"/>
            </p:cNvSpPr>
            <p:nvPr/>
          </p:nvSpPr>
          <p:spPr bwMode="auto">
            <a:xfrm>
              <a:off x="5026" y="2683"/>
              <a:ext cx="42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28" name="Rectangle 2196"/>
            <p:cNvSpPr>
              <a:spLocks noChangeAspect="1" noChangeArrowheads="1"/>
            </p:cNvSpPr>
            <p:nvPr/>
          </p:nvSpPr>
          <p:spPr bwMode="auto">
            <a:xfrm>
              <a:off x="4569" y="2607"/>
              <a:ext cx="422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Increases Count of</a:t>
              </a:r>
            </a:p>
          </p:txBody>
        </p:sp>
        <p:sp>
          <p:nvSpPr>
            <p:cNvPr id="71829" name="Freeform 2197"/>
            <p:cNvSpPr>
              <a:spLocks noChangeAspect="1"/>
            </p:cNvSpPr>
            <p:nvPr/>
          </p:nvSpPr>
          <p:spPr bwMode="auto">
            <a:xfrm>
              <a:off x="3524" y="2813"/>
              <a:ext cx="1537" cy="629"/>
            </a:xfrm>
            <a:custGeom>
              <a:avLst/>
              <a:gdLst/>
              <a:ahLst/>
              <a:cxnLst>
                <a:cxn ang="0">
                  <a:pos x="0" y="1040"/>
                </a:cxn>
                <a:cxn ang="0">
                  <a:pos x="2275" y="1040"/>
                </a:cxn>
                <a:cxn ang="0">
                  <a:pos x="2275" y="0"/>
                </a:cxn>
                <a:cxn ang="0">
                  <a:pos x="2537" y="0"/>
                </a:cxn>
              </a:cxnLst>
              <a:rect l="0" t="0" r="r" b="b"/>
              <a:pathLst>
                <a:path w="2538" h="1041">
                  <a:moveTo>
                    <a:pt x="0" y="1040"/>
                  </a:moveTo>
                  <a:lnTo>
                    <a:pt x="2275" y="1040"/>
                  </a:lnTo>
                  <a:lnTo>
                    <a:pt x="2275" y="0"/>
                  </a:lnTo>
                  <a:lnTo>
                    <a:pt x="25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ar-SA"/>
            </a:p>
          </p:txBody>
        </p:sp>
        <p:sp>
          <p:nvSpPr>
            <p:cNvPr id="71830" name="Oval 2198"/>
            <p:cNvSpPr>
              <a:spLocks noChangeAspect="1" noChangeArrowheads="1"/>
            </p:cNvSpPr>
            <p:nvPr/>
          </p:nvSpPr>
          <p:spPr bwMode="auto">
            <a:xfrm>
              <a:off x="5035" y="2796"/>
              <a:ext cx="43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1" name="Line 2199"/>
            <p:cNvSpPr>
              <a:spLocks noChangeAspect="1" noChangeShapeType="1"/>
            </p:cNvSpPr>
            <p:nvPr/>
          </p:nvSpPr>
          <p:spPr bwMode="auto">
            <a:xfrm>
              <a:off x="3784" y="2720"/>
              <a:ext cx="2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2" name="Oval 2200"/>
            <p:cNvSpPr>
              <a:spLocks noChangeAspect="1" noChangeArrowheads="1"/>
            </p:cNvSpPr>
            <p:nvPr/>
          </p:nvSpPr>
          <p:spPr bwMode="auto">
            <a:xfrm>
              <a:off x="4045" y="2703"/>
              <a:ext cx="43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3" name="Line 2201"/>
            <p:cNvSpPr>
              <a:spLocks noChangeAspect="1" noChangeShapeType="1"/>
            </p:cNvSpPr>
            <p:nvPr/>
          </p:nvSpPr>
          <p:spPr bwMode="auto">
            <a:xfrm>
              <a:off x="5147" y="191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4" name="Line 2202"/>
            <p:cNvSpPr>
              <a:spLocks noChangeAspect="1" noChangeShapeType="1"/>
            </p:cNvSpPr>
            <p:nvPr/>
          </p:nvSpPr>
          <p:spPr bwMode="auto">
            <a:xfrm>
              <a:off x="5204" y="1910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5" name="Line 2203"/>
            <p:cNvSpPr>
              <a:spLocks noChangeAspect="1" noChangeShapeType="1"/>
            </p:cNvSpPr>
            <p:nvPr/>
          </p:nvSpPr>
          <p:spPr bwMode="auto">
            <a:xfrm>
              <a:off x="5259" y="191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6" name="Line 2204"/>
            <p:cNvSpPr>
              <a:spLocks noChangeAspect="1" noChangeShapeType="1"/>
            </p:cNvSpPr>
            <p:nvPr/>
          </p:nvSpPr>
          <p:spPr bwMode="auto">
            <a:xfrm>
              <a:off x="5275" y="1913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7" name="Line 2205"/>
            <p:cNvSpPr>
              <a:spLocks noChangeAspect="1" noChangeShapeType="1"/>
            </p:cNvSpPr>
            <p:nvPr/>
          </p:nvSpPr>
          <p:spPr bwMode="auto">
            <a:xfrm>
              <a:off x="5275" y="1972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8" name="Line 2206"/>
            <p:cNvSpPr>
              <a:spLocks noChangeAspect="1" noChangeShapeType="1"/>
            </p:cNvSpPr>
            <p:nvPr/>
          </p:nvSpPr>
          <p:spPr bwMode="auto">
            <a:xfrm>
              <a:off x="5275" y="2030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39" name="Line 2207"/>
            <p:cNvSpPr>
              <a:spLocks noChangeAspect="1" noChangeShapeType="1"/>
            </p:cNvSpPr>
            <p:nvPr/>
          </p:nvSpPr>
          <p:spPr bwMode="auto">
            <a:xfrm>
              <a:off x="5275" y="2088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0" name="Line 2208"/>
            <p:cNvSpPr>
              <a:spLocks noChangeAspect="1" noChangeShapeType="1"/>
            </p:cNvSpPr>
            <p:nvPr/>
          </p:nvSpPr>
          <p:spPr bwMode="auto">
            <a:xfrm>
              <a:off x="5275" y="2147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1" name="Line 2209"/>
            <p:cNvSpPr>
              <a:spLocks noChangeAspect="1" noChangeShapeType="1"/>
            </p:cNvSpPr>
            <p:nvPr/>
          </p:nvSpPr>
          <p:spPr bwMode="auto">
            <a:xfrm>
              <a:off x="5275" y="2205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2" name="Line 2210"/>
            <p:cNvSpPr>
              <a:spLocks noChangeAspect="1" noChangeShapeType="1"/>
            </p:cNvSpPr>
            <p:nvPr/>
          </p:nvSpPr>
          <p:spPr bwMode="auto">
            <a:xfrm>
              <a:off x="5275" y="226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3" name="Line 2211"/>
            <p:cNvSpPr>
              <a:spLocks noChangeAspect="1" noChangeShapeType="1"/>
            </p:cNvSpPr>
            <p:nvPr/>
          </p:nvSpPr>
          <p:spPr bwMode="auto">
            <a:xfrm>
              <a:off x="5275" y="2323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4" name="Line 2212"/>
            <p:cNvSpPr>
              <a:spLocks noChangeAspect="1" noChangeShapeType="1"/>
            </p:cNvSpPr>
            <p:nvPr/>
          </p:nvSpPr>
          <p:spPr bwMode="auto">
            <a:xfrm>
              <a:off x="5275" y="2381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5" name="Oval 2213"/>
            <p:cNvSpPr>
              <a:spLocks noChangeAspect="1" noChangeArrowheads="1"/>
            </p:cNvSpPr>
            <p:nvPr/>
          </p:nvSpPr>
          <p:spPr bwMode="auto">
            <a:xfrm>
              <a:off x="5254" y="2371"/>
              <a:ext cx="43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46" name="Rectangle 2214"/>
            <p:cNvSpPr>
              <a:spLocks noChangeAspect="1" noChangeArrowheads="1"/>
            </p:cNvSpPr>
            <p:nvPr/>
          </p:nvSpPr>
          <p:spPr bwMode="auto">
            <a:xfrm>
              <a:off x="4857" y="2123"/>
              <a:ext cx="242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Decreases </a:t>
              </a:r>
            </a:p>
          </p:txBody>
        </p:sp>
        <p:sp>
          <p:nvSpPr>
            <p:cNvPr id="71847" name="Rectangle 2215"/>
            <p:cNvSpPr>
              <a:spLocks noChangeAspect="1" noChangeArrowheads="1"/>
            </p:cNvSpPr>
            <p:nvPr/>
          </p:nvSpPr>
          <p:spPr bwMode="auto">
            <a:xfrm>
              <a:off x="4953" y="2180"/>
              <a:ext cx="198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Count of</a:t>
              </a:r>
            </a:p>
          </p:txBody>
        </p:sp>
        <p:sp>
          <p:nvSpPr>
            <p:cNvPr id="71848" name="Rectangle 2216"/>
            <p:cNvSpPr>
              <a:spLocks noChangeAspect="1" noChangeArrowheads="1"/>
            </p:cNvSpPr>
            <p:nvPr/>
          </p:nvSpPr>
          <p:spPr bwMode="auto">
            <a:xfrm>
              <a:off x="5033" y="2583"/>
              <a:ext cx="28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849" name="Rectangle 2217"/>
            <p:cNvSpPr>
              <a:spLocks noChangeAspect="1" noChangeArrowheads="1"/>
            </p:cNvSpPr>
            <p:nvPr/>
          </p:nvSpPr>
          <p:spPr bwMode="auto">
            <a:xfrm>
              <a:off x="5003" y="2724"/>
              <a:ext cx="31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1850" name="Rectangle 2218"/>
            <p:cNvSpPr>
              <a:spLocks noChangeAspect="1" noChangeArrowheads="1"/>
            </p:cNvSpPr>
            <p:nvPr/>
          </p:nvSpPr>
          <p:spPr bwMode="auto">
            <a:xfrm>
              <a:off x="3329" y="3085"/>
              <a:ext cx="28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851" name="Rectangle 2219"/>
            <p:cNvSpPr>
              <a:spLocks noChangeAspect="1" noChangeArrowheads="1"/>
            </p:cNvSpPr>
            <p:nvPr/>
          </p:nvSpPr>
          <p:spPr bwMode="auto">
            <a:xfrm>
              <a:off x="2822" y="2948"/>
              <a:ext cx="130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Owns</a:t>
              </a:r>
            </a:p>
          </p:txBody>
        </p:sp>
        <p:sp>
          <p:nvSpPr>
            <p:cNvPr id="71852" name="Rectangle 2220"/>
            <p:cNvSpPr>
              <a:spLocks noChangeAspect="1" noChangeArrowheads="1"/>
            </p:cNvSpPr>
            <p:nvPr/>
          </p:nvSpPr>
          <p:spPr bwMode="auto">
            <a:xfrm>
              <a:off x="4045" y="3328"/>
              <a:ext cx="403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Receives count of</a:t>
              </a:r>
            </a:p>
          </p:txBody>
        </p:sp>
        <p:sp>
          <p:nvSpPr>
            <p:cNvPr id="71853" name="Rectangle 2221"/>
            <p:cNvSpPr>
              <a:spLocks noChangeAspect="1" noChangeArrowheads="1"/>
            </p:cNvSpPr>
            <p:nvPr/>
          </p:nvSpPr>
          <p:spPr bwMode="auto">
            <a:xfrm>
              <a:off x="5274" y="2295"/>
              <a:ext cx="31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1854" name="Rectangle 2222"/>
            <p:cNvSpPr>
              <a:spLocks noChangeAspect="1" noChangeArrowheads="1"/>
            </p:cNvSpPr>
            <p:nvPr/>
          </p:nvSpPr>
          <p:spPr bwMode="auto">
            <a:xfrm>
              <a:off x="4041" y="2602"/>
              <a:ext cx="31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1855" name="Rectangle 2223"/>
            <p:cNvSpPr>
              <a:spLocks noChangeAspect="1" noChangeArrowheads="1"/>
            </p:cNvSpPr>
            <p:nvPr/>
          </p:nvSpPr>
          <p:spPr bwMode="auto">
            <a:xfrm>
              <a:off x="3275" y="2617"/>
              <a:ext cx="31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1856" name="Rectangle 2224"/>
            <p:cNvSpPr>
              <a:spLocks noChangeAspect="1" noChangeArrowheads="1"/>
            </p:cNvSpPr>
            <p:nvPr/>
          </p:nvSpPr>
          <p:spPr bwMode="auto">
            <a:xfrm>
              <a:off x="2873" y="2622"/>
              <a:ext cx="194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Prepares</a:t>
              </a:r>
            </a:p>
          </p:txBody>
        </p:sp>
        <p:sp>
          <p:nvSpPr>
            <p:cNvPr id="71857" name="Rectangle 2225"/>
            <p:cNvSpPr>
              <a:spLocks noChangeAspect="1" noChangeArrowheads="1"/>
            </p:cNvSpPr>
            <p:nvPr/>
          </p:nvSpPr>
          <p:spPr bwMode="auto">
            <a:xfrm>
              <a:off x="3811" y="2607"/>
              <a:ext cx="200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Contains</a:t>
              </a:r>
            </a:p>
          </p:txBody>
        </p:sp>
        <p:sp>
          <p:nvSpPr>
            <p:cNvPr id="71858" name="Rectangle 2226"/>
            <p:cNvSpPr>
              <a:spLocks noChangeAspect="1" noChangeArrowheads="1"/>
            </p:cNvSpPr>
            <p:nvPr/>
          </p:nvSpPr>
          <p:spPr bwMode="auto">
            <a:xfrm>
              <a:off x="3423" y="2555"/>
              <a:ext cx="347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 </a:t>
              </a:r>
            </a:p>
          </p:txBody>
        </p:sp>
        <p:sp>
          <p:nvSpPr>
            <p:cNvPr id="71859" name="Rectangle 2227"/>
            <p:cNvSpPr>
              <a:spLocks noChangeAspect="1" noChangeArrowheads="1"/>
            </p:cNvSpPr>
            <p:nvPr/>
          </p:nvSpPr>
          <p:spPr bwMode="auto">
            <a:xfrm>
              <a:off x="3427" y="2614"/>
              <a:ext cx="258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#</a:t>
              </a:r>
            </a:p>
          </p:txBody>
        </p:sp>
        <p:sp>
          <p:nvSpPr>
            <p:cNvPr id="71860" name="AutoShape 2228"/>
            <p:cNvSpPr>
              <a:spLocks noChangeAspect="1" noChangeArrowheads="1"/>
            </p:cNvSpPr>
            <p:nvPr/>
          </p:nvSpPr>
          <p:spPr bwMode="auto">
            <a:xfrm>
              <a:off x="4108" y="2519"/>
              <a:ext cx="412" cy="336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61" name="Line 2229"/>
            <p:cNvSpPr>
              <a:spLocks noChangeAspect="1" noChangeShapeType="1"/>
            </p:cNvSpPr>
            <p:nvPr/>
          </p:nvSpPr>
          <p:spPr bwMode="auto">
            <a:xfrm>
              <a:off x="4112" y="2665"/>
              <a:ext cx="4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62" name="Rectangle 2230"/>
            <p:cNvSpPr>
              <a:spLocks noChangeAspect="1" noChangeArrowheads="1"/>
            </p:cNvSpPr>
            <p:nvPr/>
          </p:nvSpPr>
          <p:spPr bwMode="auto">
            <a:xfrm>
              <a:off x="3162" y="3310"/>
              <a:ext cx="333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71863" name="AutoShape 2231"/>
            <p:cNvSpPr>
              <a:spLocks noChangeAspect="1" noChangeArrowheads="1"/>
            </p:cNvSpPr>
            <p:nvPr/>
          </p:nvSpPr>
          <p:spPr bwMode="auto">
            <a:xfrm>
              <a:off x="5109" y="2542"/>
              <a:ext cx="356" cy="347"/>
            </a:xfrm>
            <a:prstGeom prst="roundRect">
              <a:avLst>
                <a:gd name="adj" fmla="val 1853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64" name="Line 2232"/>
            <p:cNvSpPr>
              <a:spLocks noChangeAspect="1" noChangeShapeType="1"/>
            </p:cNvSpPr>
            <p:nvPr/>
          </p:nvSpPr>
          <p:spPr bwMode="auto">
            <a:xfrm>
              <a:off x="5109" y="2695"/>
              <a:ext cx="3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ar-SA"/>
            </a:p>
          </p:txBody>
        </p:sp>
        <p:sp>
          <p:nvSpPr>
            <p:cNvPr id="71865" name="Rectangle 2233"/>
            <p:cNvSpPr>
              <a:spLocks noChangeAspect="1" noChangeArrowheads="1"/>
            </p:cNvSpPr>
            <p:nvPr/>
          </p:nvSpPr>
          <p:spPr bwMode="auto">
            <a:xfrm>
              <a:off x="5123" y="2561"/>
              <a:ext cx="160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Item # </a:t>
              </a:r>
            </a:p>
          </p:txBody>
        </p:sp>
        <p:sp>
          <p:nvSpPr>
            <p:cNvPr id="71866" name="Rectangle 2234"/>
            <p:cNvSpPr>
              <a:spLocks noChangeAspect="1" noChangeArrowheads="1"/>
            </p:cNvSpPr>
            <p:nvPr/>
          </p:nvSpPr>
          <p:spPr bwMode="auto">
            <a:xfrm>
              <a:off x="5123" y="2624"/>
              <a:ext cx="333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71867" name="Rectangle 2235"/>
            <p:cNvSpPr>
              <a:spLocks noChangeAspect="1" noChangeArrowheads="1"/>
            </p:cNvSpPr>
            <p:nvPr/>
          </p:nvSpPr>
          <p:spPr bwMode="auto">
            <a:xfrm>
              <a:off x="4830" y="1736"/>
              <a:ext cx="139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Sale #</a:t>
              </a:r>
            </a:p>
          </p:txBody>
        </p:sp>
        <p:sp>
          <p:nvSpPr>
            <p:cNvPr id="71868" name="Rectangle 2236"/>
            <p:cNvSpPr>
              <a:spLocks noChangeAspect="1" noChangeArrowheads="1"/>
            </p:cNvSpPr>
            <p:nvPr/>
          </p:nvSpPr>
          <p:spPr bwMode="auto">
            <a:xfrm>
              <a:off x="4156" y="2520"/>
              <a:ext cx="333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Vendor # (FK)</a:t>
              </a:r>
            </a:p>
          </p:txBody>
        </p:sp>
        <p:sp>
          <p:nvSpPr>
            <p:cNvPr id="71869" name="Rectangle 2237"/>
            <p:cNvSpPr>
              <a:spLocks noChangeAspect="1" noChangeArrowheads="1"/>
            </p:cNvSpPr>
            <p:nvPr/>
          </p:nvSpPr>
          <p:spPr bwMode="auto">
            <a:xfrm>
              <a:off x="4133" y="2585"/>
              <a:ext cx="367" cy="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chemeClr val="bg2"/>
                  </a:solidFill>
                  <a:effectLst/>
                  <a:latin typeface="Times New Roman" pitchFamily="18" charset="0"/>
                </a:rPr>
                <a:t>Shipment #(FK)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7280" y="861840"/>
              <a:ext cx="526320" cy="39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120" y="848880"/>
                <a:ext cx="5504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275080" y="1890000"/>
              <a:ext cx="2847960" cy="502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2840" y="1882440"/>
                <a:ext cx="2863080" cy="52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6050"/>
            <a:ext cx="9067800" cy="920750"/>
          </a:xfrm>
        </p:spPr>
        <p:txBody>
          <a:bodyPr/>
          <a:lstStyle/>
          <a:p>
            <a:r>
              <a:rPr lang="en-US" sz="2800" b="1" dirty="0"/>
              <a:t>Phase 1 </a:t>
            </a:r>
            <a:br>
              <a:rPr lang="en-US" sz="2800" b="1" dirty="0"/>
            </a:br>
            <a:r>
              <a:rPr lang="en-US" sz="2800" b="1" dirty="0"/>
              <a:t>involves determining the entities to be</a:t>
            </a:r>
            <a:br>
              <a:rPr lang="en-US" sz="2800" b="1" dirty="0"/>
            </a:br>
            <a:r>
              <a:rPr lang="en-US" sz="2800" b="1" dirty="0"/>
              <a:t>modeled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buFontTx/>
              <a:buNone/>
            </a:pPr>
            <a:r>
              <a:rPr lang="en-US" sz="2800" b="1" dirty="0"/>
              <a:t>Suppose that it is desired to model a machine shop:</a:t>
            </a:r>
          </a:p>
          <a:p>
            <a:pPr algn="justLow" rtl="0">
              <a:buFontTx/>
              <a:buNone/>
            </a:pPr>
            <a:r>
              <a:rPr lang="en-US" sz="2800" dirty="0"/>
              <a:t>The modeling objective might read: The IDEF1x model of the machine shop will concentrate on the relationships between the machines and what they produce in the machine shop. </a:t>
            </a:r>
          </a:p>
          <a:p>
            <a:pPr algn="just" rtl="0">
              <a:buFontTx/>
              <a:buNone/>
            </a:pPr>
            <a:r>
              <a:rPr lang="en-US" sz="2800" dirty="0"/>
              <a:t>This will be an ``</a:t>
            </a:r>
            <a:r>
              <a:rPr lang="en-US" sz="2800" b="1" dirty="0"/>
              <a:t>AS-IS’’ </a:t>
            </a:r>
            <a:r>
              <a:rPr lang="en-US" sz="2800" dirty="0"/>
              <a:t>model’. </a:t>
            </a:r>
          </a:p>
          <a:p>
            <a:pPr algn="just" rtl="0">
              <a:buFontTx/>
              <a:buNone/>
            </a:pPr>
            <a:r>
              <a:rPr lang="en-US" sz="2800" dirty="0"/>
              <a:t>Potential entities include: </a:t>
            </a:r>
            <a:r>
              <a:rPr lang="en-US" sz="2800" b="1" u="sng" dirty="0"/>
              <a:t>Machine, Tool, Part,</a:t>
            </a:r>
          </a:p>
          <a:p>
            <a:pPr algn="just" rtl="0">
              <a:buFontTx/>
              <a:buNone/>
            </a:pPr>
            <a:r>
              <a:rPr lang="en-US" sz="2800" b="1" u="sng" dirty="0"/>
              <a:t>and Product.</a:t>
            </a:r>
          </a:p>
          <a:p>
            <a:pPr algn="just" rtl="0">
              <a:buFontTx/>
              <a:buNone/>
            </a:pPr>
            <a:endParaRPr lang="en-US" sz="2800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86400" y="658800"/>
              <a:ext cx="698400" cy="39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80" y="644040"/>
                <a:ext cx="726480" cy="42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8280400" cy="356235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63840" y="303480"/>
              <a:ext cx="714600" cy="69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2680" y="291240"/>
                <a:ext cx="738000" cy="72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707437" cy="3436938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34480" y="433440"/>
              <a:ext cx="897480" cy="640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2240" y="430560"/>
                <a:ext cx="912600" cy="65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143000"/>
          </a:xfrm>
        </p:spPr>
        <p:txBody>
          <a:bodyPr/>
          <a:lstStyle/>
          <a:p>
            <a:r>
              <a:rPr lang="en-US" sz="2800" b="1" dirty="0"/>
              <a:t>Phase 2 </a:t>
            </a:r>
            <a:br>
              <a:rPr lang="en-US" sz="2800" b="1" dirty="0"/>
            </a:br>
            <a:r>
              <a:rPr lang="en-US" sz="2800" b="1" dirty="0"/>
              <a:t>is concerned with the identification and definition of relationships between entities.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505200"/>
          </a:xfrm>
        </p:spPr>
        <p:txBody>
          <a:bodyPr/>
          <a:lstStyle/>
          <a:p>
            <a:pPr algn="just" rtl="0">
              <a:buFontTx/>
              <a:buNone/>
            </a:pPr>
            <a:r>
              <a:rPr lang="en-US" dirty="0"/>
              <a:t>The first step in Phase 2 is to identify the relationships between entities. This is commonly done using a relationship matrix as shown in the following Figure. This matrix has the entities placed along each axis. An </a:t>
            </a:r>
            <a:r>
              <a:rPr lang="en-US" b="1" u="sng" dirty="0"/>
              <a:t>X</a:t>
            </a:r>
            <a:r>
              <a:rPr lang="en-US" b="1" dirty="0"/>
              <a:t> </a:t>
            </a:r>
            <a:r>
              <a:rPr lang="en-US" dirty="0"/>
              <a:t>placed in location (A,B) signifies that there is a relationship between entity </a:t>
            </a:r>
            <a:r>
              <a:rPr lang="en-US" b="1" dirty="0"/>
              <a:t>A</a:t>
            </a:r>
            <a:r>
              <a:rPr lang="en-US" dirty="0"/>
              <a:t> and entity </a:t>
            </a:r>
            <a:r>
              <a:rPr lang="en-US" b="1" dirty="0"/>
              <a:t>B</a:t>
            </a:r>
            <a:r>
              <a:rPr lang="en-US" dirty="0"/>
              <a:t>.</a:t>
            </a:r>
          </a:p>
          <a:p>
            <a:pPr algn="just" rtl="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280400" cy="4897437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57275" y="352425"/>
            <a:ext cx="6107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latin typeface="Arial" pitchFamily="34" charset="0"/>
                <a:cs typeface="Arial" pitchFamily="34" charset="0"/>
              </a:rPr>
              <a:t>Identification of related entities.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1120" y="403920"/>
              <a:ext cx="680040" cy="65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440" y="389160"/>
                <a:ext cx="708840" cy="68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166100" cy="3971925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9700" y="254000"/>
            <a:ext cx="860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Arial" pitchFamily="34" charset="0"/>
                <a:cs typeface="Arial" pitchFamily="34" charset="0"/>
              </a:rPr>
              <a:t>Relationship definition.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3960" y="346680"/>
              <a:ext cx="658800" cy="88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120" y="332280"/>
                <a:ext cx="680040" cy="91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50913"/>
            <a:ext cx="8496300" cy="5573712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0825" y="209550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b="1" i="1">
                <a:latin typeface="Arial" pitchFamily="34" charset="0"/>
                <a:cs typeface="Arial" pitchFamily="34" charset="0"/>
              </a:rPr>
              <a:t>Entity level diagram construction.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7720" y="263880"/>
              <a:ext cx="438120" cy="47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920" y="260280"/>
                <a:ext cx="452520" cy="48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7777162" cy="4435475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825" y="188913"/>
            <a:ext cx="8740775" cy="193899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0"/>
            <a:r>
              <a:rPr lang="en-US" sz="2400" b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 Phase 3 the non-specific relationships are refined, key attributes are defined for each entity, primary keys are migrated to form foreign keys in child entities, and relationships and keys are validated.</a:t>
            </a:r>
            <a:endParaRPr lang="en-US" sz="2400" b="1" i="1" dirty="0">
              <a:solidFill>
                <a:schemeClr val="bg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400" b="1" i="1" dirty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Non-specific relationship resolution.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6840" y="1776600"/>
              <a:ext cx="482040" cy="397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360" y="1764720"/>
                <a:ext cx="501840" cy="42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77162" cy="321945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9750" y="4762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b="1" i="1">
                <a:latin typeface="Arial" pitchFamily="34" charset="0"/>
                <a:cs typeface="Arial" pitchFamily="34" charset="0"/>
              </a:rPr>
              <a:t>Key attribute identification.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32400" y="404280"/>
              <a:ext cx="591120" cy="67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320" y="401760"/>
                <a:ext cx="603720" cy="68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281987" cy="4040187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92338" y="254000"/>
            <a:ext cx="4684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3600" b="1" i="1">
                <a:latin typeface="Arial" pitchFamily="34" charset="0"/>
                <a:cs typeface="Arial" pitchFamily="34" charset="0"/>
              </a:rPr>
              <a:t>Key migration.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5360" y="543240"/>
              <a:ext cx="522000" cy="53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960" y="531360"/>
                <a:ext cx="546840" cy="55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43000" y="2133600"/>
            <a:ext cx="7162800" cy="1241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0">
                <a:solidFill>
                  <a:schemeClr val="bg2"/>
                </a:solidFill>
                <a:effectLst/>
                <a:latin typeface="Times New Roman" pitchFamily="18" charset="0"/>
              </a:rPr>
              <a:t>A Representation of the Data Elements and the Relationships among those Elements in an Existing or Planned System.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Data Model?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264275" cy="6080125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6120" y="267120"/>
              <a:ext cx="753480" cy="73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0" y="263880"/>
                <a:ext cx="770400" cy="75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272337" cy="45339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28960" y="312480"/>
              <a:ext cx="963000" cy="67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080" y="307440"/>
                <a:ext cx="979920" cy="68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35937" cy="4297362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5680" y="192600"/>
              <a:ext cx="789480" cy="66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3800" y="186480"/>
                <a:ext cx="807480" cy="68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40763" cy="4776788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2840" y="350280"/>
              <a:ext cx="781560" cy="72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9520" y="345960"/>
                <a:ext cx="799200" cy="74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8137525" cy="5151437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55650" y="333375"/>
            <a:ext cx="815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latin typeface="Arial" pitchFamily="34" charset="0"/>
                <a:cs typeface="Arial" pitchFamily="34" charset="0"/>
              </a:rPr>
              <a:t>`O’ =owner, `K’ =primary key, and `I’ =inherited.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9480" y="716760"/>
              <a:ext cx="410400" cy="52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440" y="702000"/>
                <a:ext cx="439200" cy="55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777875"/>
          </a:xfrm>
        </p:spPr>
        <p:txBody>
          <a:bodyPr/>
          <a:lstStyle/>
          <a:p>
            <a:r>
              <a:rPr lang="en-US" sz="2400" b="1"/>
              <a:t>A Phase 3 function view should be accompanied by its</a:t>
            </a:r>
            <a:br>
              <a:rPr lang="en-US" sz="2400" b="1"/>
            </a:br>
            <a:r>
              <a:rPr lang="en-US" sz="2400" b="1"/>
              <a:t>entity documentation sets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1751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These sets include: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(1) a definition of the entity;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(2) a list of primary, alternative, and foreign key attributes;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(3) a definition for owned key attributes;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(4) a list of relationships in which the entity is a generic entity;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(5) a list of relationships in which the entity is a category entity;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(6) a list of identifying relationships in which the entity is a parent;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(7) a list of identifying relationships in which the entity is a child;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(8) a list of non-identifying relationships in which the entity is a parent;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(9) a list of non-identifying relationships in which the entity is a child.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(10) a definition of dual path assertions (if appropriate);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(11) an individual entity diagram following the same approach as the entity diagram in Phase 2 (optional);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b="1" dirty="0"/>
              <a:t>(12) a cross-reference to the associated entities, as well as a cross-reference to the owned and shared attributes (optional but helpful</a:t>
            </a:r>
            <a:r>
              <a:rPr lang="en-US" sz="2000" b="1" dirty="0" smtClean="0"/>
              <a:t>).</a:t>
            </a:r>
            <a:endParaRPr lang="en-US" sz="2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5200" y="558360"/>
              <a:ext cx="616320" cy="55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160" y="544320"/>
                <a:ext cx="636120" cy="58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42313" cy="5337175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1400" y="412200"/>
              <a:ext cx="1014840" cy="74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360" y="396720"/>
                <a:ext cx="1044360" cy="77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Phase 4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708525"/>
          </a:xfrm>
        </p:spPr>
        <p:txBody>
          <a:bodyPr/>
          <a:lstStyle/>
          <a:p>
            <a:pPr algn="just" rtl="0">
              <a:buFontTx/>
              <a:buNone/>
            </a:pPr>
            <a:r>
              <a:rPr lang="en-US"/>
              <a:t>Phase 4 is the final stage of the modeling procedure. The objectives of Phase 4 include:</a:t>
            </a:r>
          </a:p>
          <a:p>
            <a:pPr algn="just" rtl="0">
              <a:buFontTx/>
              <a:buNone/>
            </a:pPr>
            <a:r>
              <a:rPr lang="en-US"/>
              <a:t>(1) development of an attribute pool;</a:t>
            </a:r>
          </a:p>
          <a:p>
            <a:pPr algn="just" rtl="0">
              <a:buFontTx/>
              <a:buNone/>
            </a:pPr>
            <a:r>
              <a:rPr lang="en-US"/>
              <a:t>(2) establishment of attribute ownership;</a:t>
            </a:r>
          </a:p>
          <a:p>
            <a:pPr algn="just" rtl="0">
              <a:buFontTx/>
              <a:buNone/>
            </a:pPr>
            <a:r>
              <a:rPr lang="en-US"/>
              <a:t>(3) definition of non-key attributes;</a:t>
            </a:r>
          </a:p>
          <a:p>
            <a:pPr algn="just" rtl="0">
              <a:buFontTx/>
              <a:buNone/>
            </a:pPr>
            <a:r>
              <a:rPr lang="en-US"/>
              <a:t>(4) validation and refinement of the data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911975" cy="5405438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1188" y="260350"/>
            <a:ext cx="748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>
                <a:latin typeface="Arial" pitchFamily="34" charset="0"/>
                <a:cs typeface="Arial" pitchFamily="34" charset="0"/>
              </a:rPr>
              <a:t>Non-key attribute identification.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5976938" cy="4335462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28800" y="304800"/>
            <a:ext cx="540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Arial" pitchFamily="34" charset="0"/>
                <a:cs typeface="Arial" pitchFamily="34" charset="0"/>
              </a:rPr>
              <a:t>Model refinement.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 Focus </a:t>
            </a:r>
          </a:p>
        </p:txBody>
      </p:sp>
      <p:sp>
        <p:nvSpPr>
          <p:cNvPr id="8704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855913"/>
          </a:xfrm>
        </p:spPr>
        <p:txBody>
          <a:bodyPr/>
          <a:lstStyle/>
          <a:p>
            <a:r>
              <a:rPr lang="en-US"/>
              <a:t>Things inside the computer/software system</a:t>
            </a:r>
          </a:p>
          <a:p>
            <a:r>
              <a:rPr lang="en-US"/>
              <a:t>Representation &amp; structure of DATA</a:t>
            </a:r>
          </a:p>
          <a:p>
            <a:r>
              <a:rPr lang="en-US"/>
              <a:t>Use for </a:t>
            </a:r>
          </a:p>
          <a:p>
            <a:pPr lvl="1"/>
            <a:r>
              <a:rPr lang="en-US"/>
              <a:t>logical design of databases</a:t>
            </a:r>
          </a:p>
          <a:p>
            <a:pPr lvl="1"/>
            <a:r>
              <a:rPr lang="en-US"/>
              <a:t>logical design of applications</a:t>
            </a:r>
          </a:p>
          <a:p>
            <a:pPr lvl="1"/>
            <a:r>
              <a:rPr lang="en-US"/>
              <a:t>physical design of database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545137" cy="51308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1013098"/>
          </a:xfrm>
        </p:spPr>
        <p:txBody>
          <a:bodyPr/>
          <a:lstStyle/>
          <a:p>
            <a:r>
              <a:rPr lang="en-US" sz="2000" b="1" i="1" dirty="0"/>
              <a:t>Phase 4 results</a:t>
            </a:r>
            <a:br>
              <a:rPr lang="en-US" sz="2000" b="1" i="1" dirty="0"/>
            </a:br>
            <a:r>
              <a:rPr lang="en-US" sz="2000" b="1" dirty="0"/>
              <a:t>At the conclusion of Phase 4, the function view diagrams can be updated to display the </a:t>
            </a:r>
            <a:r>
              <a:rPr lang="en-US" sz="1800" b="1" dirty="0"/>
              <a:t>refinement</a:t>
            </a:r>
            <a:r>
              <a:rPr lang="en-US" sz="2000" b="1" dirty="0"/>
              <a:t> of the model.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07413" cy="4867999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The entity document set should now contain: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(1) a definition of each entity;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(2) a list of primary, alternative, and foreign key attributes;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(3) a definition of each owned attribute (key and non-key);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(4) a list of relationships in which the entity is a parent (generic entity, identifying and non-identifying parent relationships);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(5) a list of relationships in which the entity is a child (category entity, identifying and non-identifying child relationships);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(6) a definition of any dual path assertions;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(7) individual entity diagrams expanded to show non-key attributes (optional);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(8) cross-reference of relationships to participating entities;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300" dirty="0"/>
              <a:t>(9) cross-reference of key and non-key attributes to their entities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79388" y="188913"/>
            <a:ext cx="8675687" cy="6557962"/>
            <a:chOff x="113" y="119"/>
            <a:chExt cx="5465" cy="4131"/>
          </a:xfrm>
        </p:grpSpPr>
        <p:sp>
          <p:nvSpPr>
            <p:cNvPr id="204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3" y="119"/>
              <a:ext cx="5465" cy="4131"/>
            </a:xfrm>
            <a:prstGeom prst="rect">
              <a:avLst/>
            </a:prstGeom>
            <a:noFill/>
            <a:ln w="57150" cmpd="thinThick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19"/>
              <a:ext cx="5472" cy="4138"/>
            </a:xfrm>
            <a:prstGeom prst="rect">
              <a:avLst/>
            </a:prstGeom>
            <a:noFill/>
            <a:ln w="57150" cmpd="thinThick">
              <a:solidFill>
                <a:srgbClr val="FF33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ey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Tur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antGarde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antGarde Md BT" pitchFamily="34" charset="0"/>
          </a:defRPr>
        </a:defPPr>
      </a:lstStyle>
    </a:lnDef>
  </a:objectDefaults>
  <a:extraClrSchemeLst>
    <a:extraClrScheme>
      <a:clrScheme name="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ke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ke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ke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ke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ke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ke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704</TotalTime>
  <Pages>27</Pages>
  <Words>3354</Words>
  <Application>Microsoft Office PowerPoint</Application>
  <PresentationFormat>On-screen Show (4:3)</PresentationFormat>
  <Paragraphs>756</Paragraphs>
  <Slides>92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AvantGarde Md BT</vt:lpstr>
      <vt:lpstr>Monotype Sorts</vt:lpstr>
      <vt:lpstr>Simplified Arabic</vt:lpstr>
      <vt:lpstr>Times New Roman</vt:lpstr>
      <vt:lpstr>Turkey</vt:lpstr>
      <vt:lpstr>Clip</vt:lpstr>
      <vt:lpstr>Document</vt:lpstr>
      <vt:lpstr>IDEF 1X</vt:lpstr>
      <vt:lpstr>Components of Information</vt:lpstr>
      <vt:lpstr>From ER to IDEF1X</vt:lpstr>
      <vt:lpstr>IDEF 1X</vt:lpstr>
      <vt:lpstr>Benefits of IDEF1X Analysis</vt:lpstr>
      <vt:lpstr>Why Develop an IDEF1X Model?</vt:lpstr>
      <vt:lpstr>What is an IDEF1X Model?</vt:lpstr>
      <vt:lpstr>What is a Data Model?</vt:lpstr>
      <vt:lpstr>Data Modeling Focus </vt:lpstr>
      <vt:lpstr>Information Modeling Focus</vt:lpstr>
      <vt:lpstr>Knowledge Modeling Focus</vt:lpstr>
      <vt:lpstr>Information Modeling Use</vt:lpstr>
      <vt:lpstr>IDEF1X - Data Modeling</vt:lpstr>
      <vt:lpstr>IDEF1X As A Standard</vt:lpstr>
      <vt:lpstr>"Real World" Connections</vt:lpstr>
      <vt:lpstr>Entity</vt:lpstr>
      <vt:lpstr>Entities</vt:lpstr>
      <vt:lpstr>What Makes a Set of Things an Entity?</vt:lpstr>
      <vt:lpstr>Attribute</vt:lpstr>
      <vt:lpstr>Attributes: An Example</vt:lpstr>
      <vt:lpstr>Attributes</vt:lpstr>
      <vt:lpstr>Entities and Attributes</vt:lpstr>
      <vt:lpstr>Keys</vt:lpstr>
      <vt:lpstr>Primary Key</vt:lpstr>
      <vt:lpstr>Primary Key</vt:lpstr>
      <vt:lpstr>Alternate Key </vt:lpstr>
      <vt:lpstr>Foreign Keys</vt:lpstr>
      <vt:lpstr>Relationships</vt:lpstr>
      <vt:lpstr>IDEF1X Relationships</vt:lpstr>
      <vt:lpstr>IDEF1X Component Relations</vt:lpstr>
      <vt:lpstr>Types of Relationships in IDEF1X</vt:lpstr>
      <vt:lpstr>IDEF1X Component Relations</vt:lpstr>
      <vt:lpstr>Non-Specific Relationship</vt:lpstr>
      <vt:lpstr>Specific Relationship</vt:lpstr>
      <vt:lpstr>Key Class Migration</vt:lpstr>
      <vt:lpstr>Key Class Migration</vt:lpstr>
      <vt:lpstr>Identifying Relationship</vt:lpstr>
      <vt:lpstr>Non-Identifying Relationship</vt:lpstr>
      <vt:lpstr>Cardinality of Relationships</vt:lpstr>
      <vt:lpstr>Cardinality</vt:lpstr>
      <vt:lpstr>Complete Categorization</vt:lpstr>
      <vt:lpstr>Incomplete Categorization</vt:lpstr>
      <vt:lpstr>Categorization Migration</vt:lpstr>
      <vt:lpstr>IDEF1X Glossary</vt:lpstr>
      <vt:lpstr>IDEF1X Project Members</vt:lpstr>
      <vt:lpstr>Getting Started</vt:lpstr>
      <vt:lpstr>IDEF1X Phased Approach</vt:lpstr>
      <vt:lpstr>Phase 0</vt:lpstr>
      <vt:lpstr>Phase 0 Example</vt:lpstr>
      <vt:lpstr>Phase I:  Identify Entities</vt:lpstr>
      <vt:lpstr>Identify Entities</vt:lpstr>
      <vt:lpstr>Phase II: Identify Relations</vt:lpstr>
      <vt:lpstr>Entity Relations Matrix</vt:lpstr>
      <vt:lpstr>Phase II: Example</vt:lpstr>
      <vt:lpstr>Phase II: Example</vt:lpstr>
      <vt:lpstr>Phase III: Key Class Identification</vt:lpstr>
      <vt:lpstr>Key Class Migration</vt:lpstr>
      <vt:lpstr>Six Basic Rules</vt:lpstr>
      <vt:lpstr>Phase III: Example</vt:lpstr>
      <vt:lpstr>Phase III: Example</vt:lpstr>
      <vt:lpstr>Phase III &amp; IV: Example</vt:lpstr>
      <vt:lpstr>Phase IV: Attribute Class Definition</vt:lpstr>
      <vt:lpstr>Phase IV: Example</vt:lpstr>
      <vt:lpstr>Complete and Stable IDEF1X Model</vt:lpstr>
      <vt:lpstr>Complete and Stable IDEF1X Model</vt:lpstr>
      <vt:lpstr>Complete and Stable IDEF1X Model</vt:lpstr>
      <vt:lpstr>Complete and Stable IDEF1X Model</vt:lpstr>
      <vt:lpstr>Data modeling with IDEF1x A case study</vt:lpstr>
      <vt:lpstr>Phase 0</vt:lpstr>
      <vt:lpstr>Phase 1  involves determining the entities to be modeled</vt:lpstr>
      <vt:lpstr>PowerPoint Presentation</vt:lpstr>
      <vt:lpstr>PowerPoint Presentation</vt:lpstr>
      <vt:lpstr>Phase 2  is concerned with the identification and definition of relationships between entities.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Phase 3 function view should be accompanied by its entity documentation sets</vt:lpstr>
      <vt:lpstr>PowerPoint Presentation</vt:lpstr>
      <vt:lpstr>Phase 4</vt:lpstr>
      <vt:lpstr>PowerPoint Presentation</vt:lpstr>
      <vt:lpstr>PowerPoint Presentation</vt:lpstr>
      <vt:lpstr>PowerPoint Presentation</vt:lpstr>
      <vt:lpstr>Phase 4 results At the conclusion of Phase 4, the function view diagrams can be updated to display the refinement of the model.</vt:lpstr>
      <vt:lpstr>PowerPoint Presentation</vt:lpstr>
    </vt:vector>
  </TitlesOfParts>
  <Company>KBSI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IDEF 1X</dc:title>
  <dc:subject>Turkey training</dc:subject>
  <dc:creator>KBSI Training Group</dc:creator>
  <cp:keywords>training, 1X, method</cp:keywords>
  <dc:description>Revised in January 1998 for methods training in Turkey.</dc:description>
  <cp:lastModifiedBy>A Al-Tamimi</cp:lastModifiedBy>
  <cp:revision>34</cp:revision>
  <cp:lastPrinted>1997-04-07T13:25:40Z</cp:lastPrinted>
  <dcterms:created xsi:type="dcterms:W3CDTF">1998-01-08T13:40:38Z</dcterms:created>
  <dcterms:modified xsi:type="dcterms:W3CDTF">2013-03-30T11:00:31Z</dcterms:modified>
</cp:coreProperties>
</file>