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3600" autoAdjust="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39C82-8CD7-4870-B321-0F988E479A45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F78A5-62B7-4CFE-8418-27ECD83CC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64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78A5-62B7-4CFE-8418-27ECD83CC3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5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179512" y="119675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ar-SA" sz="6600" b="1" dirty="0"/>
              <a:t>الإعلام والديمقراطية</a:t>
            </a:r>
            <a:endParaRPr lang="en-US" sz="6600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573016"/>
            <a:ext cx="6192688" cy="316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58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00B050"/>
                </a:solidFill>
              </a:rPr>
              <a:t>علاقة الإعلام </a:t>
            </a:r>
            <a:r>
              <a:rPr lang="ar-SA" b="1" dirty="0" smtClean="0">
                <a:solidFill>
                  <a:srgbClr val="00B050"/>
                </a:solidFill>
              </a:rPr>
              <a:t>بالسلطة و الصراع الدائم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هنالك جدل دائم مفاده :هل </a:t>
            </a:r>
            <a:r>
              <a:rPr lang="ar-SA" dirty="0"/>
              <a:t>ستنجح السلطة بالسيطرة على وسائل الإعلام أم أن وسائل</a:t>
            </a:r>
          </a:p>
          <a:p>
            <a:pPr marL="0" indent="0">
              <a:buNone/>
            </a:pPr>
            <a:r>
              <a:rPr lang="ar-SA" dirty="0"/>
              <a:t>الإعلام ستنجح في الحفاظ على استقلاليتها والتمكن من نقد السلطة بحريه ومن </a:t>
            </a:r>
            <a:r>
              <a:rPr lang="ar-SA" dirty="0" smtClean="0"/>
              <a:t>ثم التأثير </a:t>
            </a:r>
            <a:r>
              <a:rPr lang="ar-SA" dirty="0"/>
              <a:t>على الأحداث السياسية في </a:t>
            </a:r>
            <a:r>
              <a:rPr lang="ar-SA" dirty="0" smtClean="0"/>
              <a:t>العالم؟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 smtClean="0"/>
              <a:t>نظرا لهذا الصراع هنالك </a:t>
            </a:r>
            <a:r>
              <a:rPr lang="ar-SA" dirty="0"/>
              <a:t>حاجه لوضع جهاز لتنظيم العلاقة ما بين </a:t>
            </a:r>
            <a:r>
              <a:rPr lang="ar-SA" dirty="0" smtClean="0"/>
              <a:t>الإعلام </a:t>
            </a:r>
            <a:r>
              <a:rPr lang="ar-SA" dirty="0"/>
              <a:t>والسلطة ولإظهار حقوق وواجبات كل منهما.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يوجد في العالم أربعة نماذج تحكم الدولة </a:t>
            </a:r>
            <a:r>
              <a:rPr lang="ar-SA" b="1" dirty="0" smtClean="0"/>
              <a:t>الإعلامية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SA" b="1" i="1" u="sng" dirty="0">
                <a:solidFill>
                  <a:srgbClr val="00B050"/>
                </a:solidFill>
              </a:rPr>
              <a:t>.1 نموذج السلطة/النخبة</a:t>
            </a:r>
          </a:p>
          <a:p>
            <a:r>
              <a:rPr lang="ar-SA" sz="3000" dirty="0"/>
              <a:t>في هذا الإطار يتم </a:t>
            </a:r>
            <a:r>
              <a:rPr lang="ar-SA" sz="3000" dirty="0" smtClean="0"/>
              <a:t>إعطاء </a:t>
            </a:r>
            <a:r>
              <a:rPr lang="ar-SA" sz="3000" dirty="0"/>
              <a:t>حرية العمل لوسائل الإعلام والمواطنين </a:t>
            </a:r>
            <a:r>
              <a:rPr lang="ar-SA" sz="3000" u="sng" dirty="0"/>
              <a:t>ما دامت </a:t>
            </a:r>
            <a:r>
              <a:rPr lang="ar-SA" sz="3000" u="sng" dirty="0" smtClean="0"/>
              <a:t>هذه الحرية </a:t>
            </a:r>
            <a:r>
              <a:rPr lang="ar-SA" sz="3000" u="sng" dirty="0"/>
              <a:t>لا تتصادم مع النظام الحاكم </a:t>
            </a:r>
            <a:r>
              <a:rPr lang="ar-SA" sz="3000" dirty="0" smtClean="0"/>
              <a:t> </a:t>
            </a:r>
            <a:r>
              <a:rPr lang="ar-SA" sz="3000" dirty="0"/>
              <a:t>حيث </a:t>
            </a:r>
            <a:r>
              <a:rPr lang="ar-SA" sz="3000" dirty="0" smtClean="0"/>
              <a:t>تعطى </a:t>
            </a:r>
            <a:r>
              <a:rPr lang="ar-SA" sz="3000" dirty="0"/>
              <a:t>إ</a:t>
            </a:r>
            <a:r>
              <a:rPr lang="ar-SA" sz="3000" dirty="0" smtClean="0"/>
              <a:t>مكانية </a:t>
            </a:r>
            <a:r>
              <a:rPr lang="ar-SA" sz="3000" dirty="0"/>
              <a:t>تشكيل المنظمات </a:t>
            </a:r>
            <a:r>
              <a:rPr lang="ar-SA" sz="3000" dirty="0" smtClean="0"/>
              <a:t>التربوية</a:t>
            </a:r>
            <a:r>
              <a:rPr lang="en-US" sz="3000" dirty="0" smtClean="0"/>
              <a:t> </a:t>
            </a:r>
            <a:r>
              <a:rPr lang="ar-SA" sz="3000" dirty="0" smtClean="0"/>
              <a:t>والاجتماعية. أي ان امكانية التعبير النقدي متوفرة ولكن يحظر انتقاد السلطة الحاكمة.</a:t>
            </a:r>
          </a:p>
          <a:p>
            <a:r>
              <a:rPr lang="ar-SA" sz="3000" dirty="0" smtClean="0"/>
              <a:t>أن </a:t>
            </a:r>
            <a:r>
              <a:rPr lang="ar-SA" sz="3000" dirty="0"/>
              <a:t>وسائل الاتصال موجودة تحت ملكية عامه وملكية خاصة </a:t>
            </a:r>
            <a:r>
              <a:rPr lang="ar-SA" sz="3000" dirty="0" smtClean="0"/>
              <a:t>.</a:t>
            </a:r>
          </a:p>
          <a:p>
            <a:r>
              <a:rPr lang="ar-SA" sz="3000" dirty="0" smtClean="0"/>
              <a:t>يوجد الحق للسلطة </a:t>
            </a:r>
            <a:r>
              <a:rPr lang="ar-SA" sz="3000" dirty="0"/>
              <a:t>في تعين المسؤولين عن أي وسيلة اتصال </a:t>
            </a:r>
            <a:r>
              <a:rPr lang="ar-SA" sz="3000" dirty="0" smtClean="0"/>
              <a:t>.</a:t>
            </a:r>
          </a:p>
          <a:p>
            <a:r>
              <a:rPr lang="ar-SA" sz="3000" dirty="0" smtClean="0"/>
              <a:t>هنالك </a:t>
            </a:r>
            <a:r>
              <a:rPr lang="ar-SA" sz="3000" dirty="0"/>
              <a:t>قوانين </a:t>
            </a:r>
            <a:r>
              <a:rPr lang="ar-SA" sz="3000" dirty="0" smtClean="0"/>
              <a:t>و عقوبات تحد من حرية </a:t>
            </a:r>
            <a:r>
              <a:rPr lang="ar-SA" sz="3000" dirty="0"/>
              <a:t>الصحافة وتمنع </a:t>
            </a:r>
            <a:r>
              <a:rPr lang="ar-SA" sz="3000" dirty="0" smtClean="0"/>
              <a:t>إصدار </a:t>
            </a:r>
            <a:r>
              <a:rPr lang="ar-SA" sz="3000" dirty="0"/>
              <a:t>الصحف دون الحصول على رخصه، </a:t>
            </a:r>
            <a:r>
              <a:rPr lang="ar-SA" sz="3000" dirty="0" smtClean="0"/>
              <a:t>وتمنع نشر </a:t>
            </a:r>
            <a:r>
              <a:rPr lang="ar-SA" sz="3000" dirty="0"/>
              <a:t>المواد المحظورة </a:t>
            </a:r>
            <a:r>
              <a:rPr lang="ar-SA" sz="3000" dirty="0" smtClean="0"/>
              <a:t>وبذلك أعطت </a:t>
            </a:r>
            <a:r>
              <a:rPr lang="ar-SA" sz="3000" dirty="0"/>
              <a:t>الدولة نفسها حق مراقبه المواد المطبوعة </a:t>
            </a:r>
            <a:r>
              <a:rPr lang="ar-SA" sz="3000" dirty="0" smtClean="0"/>
              <a:t>.</a:t>
            </a:r>
          </a:p>
          <a:p>
            <a:r>
              <a:rPr lang="ar-SA" sz="3000" dirty="0" smtClean="0"/>
              <a:t>لذلك </a:t>
            </a:r>
            <a:r>
              <a:rPr lang="ar-SA" sz="3000" dirty="0"/>
              <a:t>أقتصر دور الصحافة في هذه الدول على مجرد </a:t>
            </a:r>
            <a:r>
              <a:rPr lang="ar-SA" sz="3000" dirty="0" smtClean="0"/>
              <a:t>كونها ناقلا </a:t>
            </a:r>
            <a:r>
              <a:rPr lang="ar-SA" sz="3000" dirty="0"/>
              <a:t>للمعلومات من السلطة إلى الشعب </a:t>
            </a:r>
            <a:r>
              <a:rPr lang="ar-SA" sz="3000" dirty="0" smtClean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5402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539552" y="332656"/>
            <a:ext cx="8229600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800" b="1" i="1" u="sng" dirty="0" smtClean="0">
                <a:solidFill>
                  <a:srgbClr val="00B050"/>
                </a:solidFill>
              </a:rPr>
              <a:t>2- نموذج الحرية</a:t>
            </a:r>
            <a:endParaRPr lang="en-US" sz="2800" b="1" i="1" u="sng" dirty="0" smtClean="0">
              <a:solidFill>
                <a:srgbClr val="00B050"/>
              </a:solidFill>
            </a:endParaRPr>
          </a:p>
          <a:p>
            <a:endParaRPr lang="ar-SA" sz="2700" b="1" dirty="0"/>
          </a:p>
          <a:p>
            <a:r>
              <a:rPr lang="ar-SA" sz="2700" dirty="0" smtClean="0"/>
              <a:t>هنا لا </a:t>
            </a:r>
            <a:r>
              <a:rPr lang="ar-SA" sz="2700" dirty="0"/>
              <a:t>ينظر </a:t>
            </a:r>
            <a:r>
              <a:rPr lang="ar-SA" sz="2700" dirty="0" smtClean="0"/>
              <a:t>للفرد </a:t>
            </a:r>
            <a:r>
              <a:rPr lang="ar-SA" sz="2700" dirty="0"/>
              <a:t>كخادم للسلطة ، بل ينظر </a:t>
            </a:r>
            <a:r>
              <a:rPr lang="ar-SA" sz="2700" dirty="0" smtClean="0"/>
              <a:t>اليه ك</a:t>
            </a:r>
            <a:r>
              <a:rPr lang="ar-SA" sz="2700" dirty="0"/>
              <a:t>إ</a:t>
            </a:r>
            <a:r>
              <a:rPr lang="ar-SA" sz="2700" dirty="0" smtClean="0"/>
              <a:t>نسان عاقل</a:t>
            </a:r>
            <a:r>
              <a:rPr lang="en-US" sz="2700" dirty="0" smtClean="0"/>
              <a:t> </a:t>
            </a:r>
            <a:r>
              <a:rPr lang="ar-SA" sz="2700" dirty="0" smtClean="0"/>
              <a:t>بإمكانه التمييز </a:t>
            </a:r>
            <a:r>
              <a:rPr lang="ar-SA" sz="2700" dirty="0"/>
              <a:t>بين الخير والشر، ومن حقه التعبير عن </a:t>
            </a:r>
            <a:r>
              <a:rPr lang="ar-SA" sz="2700" dirty="0" smtClean="0"/>
              <a:t>رأيه </a:t>
            </a:r>
            <a:r>
              <a:rPr lang="en-US" sz="2700" dirty="0"/>
              <a:t>.</a:t>
            </a:r>
            <a:endParaRPr lang="en-US" sz="2700" dirty="0" smtClean="0"/>
          </a:p>
          <a:p>
            <a:r>
              <a:rPr lang="ar-SA" sz="2700" dirty="0" smtClean="0"/>
              <a:t>هنالك استقلاليه تامة في اتخاذ القرارات لكل من السلطة والمواطن </a:t>
            </a:r>
            <a:r>
              <a:rPr lang="ar-SA" sz="2700" dirty="0"/>
              <a:t> </a:t>
            </a:r>
            <a:r>
              <a:rPr lang="ar-SA" sz="2700" dirty="0" smtClean="0"/>
              <a:t>أي لأن بإمكان وسائل</a:t>
            </a:r>
            <a:r>
              <a:rPr lang="en-US" sz="2700" dirty="0" smtClean="0"/>
              <a:t> </a:t>
            </a:r>
            <a:r>
              <a:rPr lang="ar-SA" sz="2700" dirty="0" smtClean="0"/>
              <a:t>الاتصال </a:t>
            </a:r>
            <a:r>
              <a:rPr lang="ar-SA" sz="2700" dirty="0"/>
              <a:t>أن تغطي الأحداث التي تراها ملائمة </a:t>
            </a:r>
            <a:r>
              <a:rPr lang="ar-SA" sz="2700" dirty="0" smtClean="0"/>
              <a:t>باستقلالية .</a:t>
            </a:r>
          </a:p>
          <a:p>
            <a:r>
              <a:rPr lang="ar-SA" sz="2700" dirty="0" smtClean="0"/>
              <a:t>بإمكانها </a:t>
            </a:r>
            <a:r>
              <a:rPr lang="ar-SA" sz="2700" dirty="0"/>
              <a:t>انتقاد </a:t>
            </a:r>
            <a:r>
              <a:rPr lang="ar-SA" sz="2700" dirty="0" smtClean="0"/>
              <a:t>السلطة</a:t>
            </a:r>
            <a:r>
              <a:rPr lang="en-US" sz="2700" dirty="0" smtClean="0"/>
              <a:t> </a:t>
            </a:r>
            <a:r>
              <a:rPr lang="ar-SA" sz="2700" dirty="0" smtClean="0"/>
              <a:t>بحرية </a:t>
            </a:r>
            <a:r>
              <a:rPr lang="en-US" sz="2700" dirty="0" smtClean="0"/>
              <a:t>.</a:t>
            </a:r>
          </a:p>
          <a:p>
            <a:r>
              <a:rPr lang="ar-SA" sz="2700" dirty="0" smtClean="0"/>
              <a:t>لا </a:t>
            </a:r>
            <a:r>
              <a:rPr lang="ar-SA" sz="2700" dirty="0"/>
              <a:t>يوجد في هذا النموذج أي جهاز مراقبة لوسائل الاتصال </a:t>
            </a:r>
            <a:r>
              <a:rPr lang="en-US" sz="2700" dirty="0" smtClean="0"/>
              <a:t>.</a:t>
            </a:r>
            <a:r>
              <a:rPr lang="ar-SA" sz="2700" dirty="0" smtClean="0"/>
              <a:t> </a:t>
            </a:r>
            <a:r>
              <a:rPr lang="ar-SA" sz="2700" dirty="0"/>
              <a:t>لذلك فهو </a:t>
            </a:r>
            <a:r>
              <a:rPr lang="ar-SA" sz="2700" dirty="0" err="1" smtClean="0"/>
              <a:t>ليسقائم</a:t>
            </a:r>
            <a:r>
              <a:rPr lang="ar-SA" sz="2700" dirty="0" smtClean="0"/>
              <a:t> في أي دولة من دول العالم ، وهو </a:t>
            </a:r>
            <a:r>
              <a:rPr lang="ar-SA" sz="2700" u="sng" dirty="0" smtClean="0"/>
              <a:t>قريب</a:t>
            </a:r>
            <a:r>
              <a:rPr lang="ar-SA" sz="2700" dirty="0" smtClean="0"/>
              <a:t> للإعلام الموجود في الولايات المتحدة</a:t>
            </a:r>
            <a:r>
              <a:rPr lang="ar-SA" sz="2700" dirty="0"/>
              <a:t> </a:t>
            </a:r>
            <a:r>
              <a:rPr lang="ar-SA" sz="2700" dirty="0" smtClean="0"/>
              <a:t>الأمريكية </a:t>
            </a:r>
            <a:r>
              <a:rPr lang="ar-SA" sz="2700" dirty="0"/>
              <a:t>حيث توجد بعض الضوابط والقوانين التي تقيد </a:t>
            </a:r>
            <a:r>
              <a:rPr lang="ar-SA" sz="2700" dirty="0" smtClean="0"/>
              <a:t>الإعلام </a:t>
            </a:r>
            <a:r>
              <a:rPr lang="ar-SA" sz="2700" dirty="0"/>
              <a:t>وتخرجه من إ</a:t>
            </a:r>
            <a:r>
              <a:rPr lang="ar-SA" sz="2700" dirty="0" smtClean="0"/>
              <a:t>طار</a:t>
            </a:r>
            <a:r>
              <a:rPr lang="en-US" sz="2700" dirty="0" smtClean="0"/>
              <a:t> </a:t>
            </a:r>
            <a:r>
              <a:rPr lang="ar-SA" sz="2700" dirty="0" smtClean="0"/>
              <a:t>الحرية </a:t>
            </a:r>
            <a:r>
              <a:rPr lang="ar-SA" sz="2700" dirty="0"/>
              <a:t>المطلقة للإعلام 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87277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95536" y="300126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u="sng" dirty="0" smtClean="0">
                <a:solidFill>
                  <a:srgbClr val="00B050"/>
                </a:solidFill>
              </a:rPr>
              <a:t>3- نموذج </a:t>
            </a:r>
            <a:r>
              <a:rPr lang="ar-SA" sz="2400" u="sng" dirty="0">
                <a:solidFill>
                  <a:srgbClr val="00B050"/>
                </a:solidFill>
              </a:rPr>
              <a:t>المسؤولية الاجتماعية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/>
              <a:t>بسبب الانتقاد لنظرية الحرية ، والقول بأن الصحافة عملت على زيادة قوتها</a:t>
            </a:r>
          </a:p>
          <a:p>
            <a:r>
              <a:rPr lang="ar-SA" sz="2400" dirty="0"/>
              <a:t>ونفوذها على حساب القيام بواجبها تجاه </a:t>
            </a:r>
            <a:r>
              <a:rPr lang="ar-SA" sz="2400" dirty="0" smtClean="0"/>
              <a:t>الجمهور مثل المحافظة على استقرار المجتمع</a:t>
            </a:r>
            <a:r>
              <a:rPr lang="ar-SA" sz="2400" dirty="0"/>
              <a:t>.</a:t>
            </a:r>
            <a:endParaRPr lang="ar-SA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 smtClean="0"/>
              <a:t>كما تأثرت </a:t>
            </a:r>
            <a:r>
              <a:rPr lang="ar-SA" sz="2400" dirty="0"/>
              <a:t>وسائل </a:t>
            </a:r>
            <a:r>
              <a:rPr lang="ar-SA" sz="2400" dirty="0" smtClean="0"/>
              <a:t>الأعلام بسبب </a:t>
            </a:r>
            <a:r>
              <a:rPr lang="ar-SA" sz="2400" dirty="0"/>
              <a:t>ضغوط الشركات الكبرى </a:t>
            </a:r>
            <a:r>
              <a:rPr lang="ar-SA" sz="2400" dirty="0" smtClean="0"/>
              <a:t>والمعلنين فاستخدمت </a:t>
            </a:r>
            <a:r>
              <a:rPr lang="ar-SA" sz="2400" dirty="0"/>
              <a:t>الإثارة والخوض في أخبار الجنس والعنف والجريمة مما </a:t>
            </a:r>
            <a:r>
              <a:rPr lang="ar-SA" sz="2400" dirty="0" smtClean="0"/>
              <a:t>أدى إلى الإساءة إلى مفهوم الحرية.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 smtClean="0"/>
              <a:t>ولذلك </a:t>
            </a:r>
            <a:r>
              <a:rPr lang="ar-SA" sz="2400" dirty="0"/>
              <a:t>كان لا بد من صنع نظام يردع هذه الظواهر، فأقيمت الاتحادات </a:t>
            </a:r>
            <a:r>
              <a:rPr lang="ar-SA" sz="2400" dirty="0" smtClean="0"/>
              <a:t>المهنية للصحافيين</a:t>
            </a:r>
            <a:r>
              <a:rPr lang="ar-SA" sz="2400" dirty="0"/>
              <a:t>، </a:t>
            </a:r>
            <a:r>
              <a:rPr lang="ar-SA" sz="2400" dirty="0" smtClean="0"/>
              <a:t>التي </a:t>
            </a:r>
            <a:r>
              <a:rPr lang="ar-SA" sz="2400" dirty="0"/>
              <a:t>وضعت دستورا للعمل </a:t>
            </a:r>
            <a:r>
              <a:rPr lang="ar-SA" sz="2400" dirty="0" smtClean="0"/>
              <a:t>الصحفي وعمل </a:t>
            </a:r>
            <a:r>
              <a:rPr lang="ar-SA" sz="2400" dirty="0"/>
              <a:t>وسائل </a:t>
            </a:r>
            <a:r>
              <a:rPr lang="ar-SA" sz="2400" dirty="0" smtClean="0"/>
              <a:t>الإعلام 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 smtClean="0"/>
              <a:t>حيث يحظر </a:t>
            </a:r>
            <a:r>
              <a:rPr lang="ar-SA" sz="2400" dirty="0"/>
              <a:t>على وسائل الإعلام نشر أو عرض ما يساعد على الجريمة أو العنف أو </a:t>
            </a:r>
            <a:r>
              <a:rPr lang="ar-SA" sz="2400" dirty="0" smtClean="0"/>
              <a:t>ماله </a:t>
            </a:r>
            <a:r>
              <a:rPr lang="ar-SA" sz="2400" dirty="0"/>
              <a:t>تأثير سلبي على الأقليات في أي </a:t>
            </a:r>
            <a:r>
              <a:rPr lang="ar-SA" sz="2400" dirty="0" smtClean="0"/>
              <a:t>مجتمع.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 smtClean="0"/>
              <a:t>نقل </a:t>
            </a:r>
            <a:r>
              <a:rPr lang="ar-SA" sz="2400" dirty="0"/>
              <a:t>التصادم إلى مستوى النقاش الموضوعي البعيد </a:t>
            </a:r>
            <a:r>
              <a:rPr lang="ar-SA" sz="2400" dirty="0" smtClean="0"/>
              <a:t>عن الانفعال.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 smtClean="0"/>
              <a:t>تهدف </a:t>
            </a:r>
            <a:r>
              <a:rPr lang="ar-SA" sz="2400" dirty="0"/>
              <a:t>إلى الإعلام </a:t>
            </a:r>
            <a:r>
              <a:rPr lang="ar-SA" sz="2400" dirty="0" smtClean="0"/>
              <a:t>والترفيه </a:t>
            </a:r>
            <a:r>
              <a:rPr lang="ar-SA" sz="2400" dirty="0"/>
              <a:t>والحصول على </a:t>
            </a:r>
            <a:r>
              <a:rPr lang="ar-SA" sz="2400" dirty="0" smtClean="0"/>
              <a:t>الربح إلى </a:t>
            </a:r>
            <a:r>
              <a:rPr lang="ar-SA" sz="2400" dirty="0"/>
              <a:t>جانب </a:t>
            </a:r>
            <a:r>
              <a:rPr lang="ar-SA" sz="2400" dirty="0" smtClean="0"/>
              <a:t>الأهداف الاجتماعية </a:t>
            </a:r>
            <a:r>
              <a:rPr lang="ar-SA" sz="2400" dirty="0"/>
              <a:t>الأخرى .</a:t>
            </a:r>
            <a:r>
              <a:rPr lang="ar-SA" sz="2400" dirty="0" smtClean="0"/>
              <a:t> </a:t>
            </a:r>
            <a:endParaRPr lang="ar-SA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 smtClean="0"/>
              <a:t>يحظر </a:t>
            </a:r>
            <a:r>
              <a:rPr lang="ar-SA" sz="2400" dirty="0"/>
              <a:t>على وسائل الإعلام </a:t>
            </a:r>
            <a:r>
              <a:rPr lang="ar-SA" sz="2400" dirty="0" smtClean="0"/>
              <a:t>التدخل في </a:t>
            </a:r>
            <a:r>
              <a:rPr lang="ar-SA" sz="2400" dirty="0"/>
              <a:t>حياة الأفراد الخاصة وبإمكان القطاع العام والخاص أن يتملكوا وسائل في </a:t>
            </a:r>
            <a:r>
              <a:rPr lang="ar-SA" sz="2400" dirty="0" smtClean="0"/>
              <a:t>ظل هذا النموذج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460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260648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i="1" u="sng" dirty="0" smtClean="0">
                <a:solidFill>
                  <a:srgbClr val="00B050"/>
                </a:solidFill>
              </a:rPr>
              <a:t>4- النموذج السوفيتي(الشيوعية</a:t>
            </a:r>
            <a:r>
              <a:rPr lang="ar-SA" sz="2400" b="1" i="1" u="sng" dirty="0">
                <a:solidFill>
                  <a:srgbClr val="00B050"/>
                </a:solidFill>
              </a:rPr>
              <a:t>\ </a:t>
            </a:r>
            <a:r>
              <a:rPr lang="ar-SA" sz="2400" b="1" i="1" u="sng" dirty="0" smtClean="0">
                <a:solidFill>
                  <a:srgbClr val="00B050"/>
                </a:solidFill>
              </a:rPr>
              <a:t>الاشتراكية)</a:t>
            </a:r>
          </a:p>
          <a:p>
            <a:endParaRPr lang="ar-SA" sz="24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/>
              <a:t>إن الاتصال الجماهيري في ظل النظرية السوفيتية الشيوعية هو أداة </a:t>
            </a:r>
            <a:r>
              <a:rPr lang="ar-SA" sz="2400" dirty="0" smtClean="0"/>
              <a:t>للدولة و القائمين </a:t>
            </a:r>
            <a:r>
              <a:rPr lang="ar-SA" sz="2400" dirty="0"/>
              <a:t>على </a:t>
            </a:r>
            <a:r>
              <a:rPr lang="ar-SA" sz="2400" dirty="0" smtClean="0"/>
              <a:t>الإعلام السوفيتي </a:t>
            </a:r>
            <a:r>
              <a:rPr lang="ar-SA" sz="2400" dirty="0"/>
              <a:t>ليس لهم شخصيتهم المستقلة القائمة </a:t>
            </a:r>
            <a:r>
              <a:rPr lang="ar-SA" sz="2400" dirty="0" smtClean="0"/>
              <a:t>بذاتها، </a:t>
            </a:r>
            <a:r>
              <a:rPr lang="ar-SA" sz="2400" dirty="0" smtClean="0"/>
              <a:t>وإنما انعكاس لشخصية </a:t>
            </a:r>
            <a:r>
              <a:rPr lang="ar-SA" sz="2400" dirty="0" smtClean="0"/>
              <a:t>الدولة.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 smtClean="0"/>
              <a:t>الإعلام هنا متحد </a:t>
            </a:r>
            <a:r>
              <a:rPr lang="ar-SA" sz="2400" dirty="0"/>
              <a:t>مع أدوات أخرى للدولة مثل </a:t>
            </a:r>
            <a:r>
              <a:rPr lang="ar-SA" sz="2400" dirty="0" smtClean="0"/>
              <a:t>المدارس والشرطة.</a:t>
            </a:r>
            <a:endParaRPr lang="ar-SA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 smtClean="0"/>
              <a:t>لا </a:t>
            </a:r>
            <a:r>
              <a:rPr lang="ar-SA" sz="2400" dirty="0"/>
              <a:t>تخدم الجماهير بل وظيفتها إبلاغ الجماهير.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dirty="0"/>
              <a:t>أن المجتمعات الاشتراكية تفترض أنها </a:t>
            </a:r>
            <a:r>
              <a:rPr lang="ar-SA" sz="2400" dirty="0" smtClean="0"/>
              <a:t>عبارة عن طبقات </a:t>
            </a:r>
            <a:r>
              <a:rPr lang="ar-SA" sz="2400" dirty="0"/>
              <a:t>موحده، وبالتالي لا وجود </a:t>
            </a:r>
            <a:r>
              <a:rPr lang="ar-SA" sz="2400" dirty="0" smtClean="0"/>
              <a:t>لصراع الطبقات </a:t>
            </a:r>
            <a:r>
              <a:rPr lang="ar-SA" sz="2400" dirty="0"/>
              <a:t>فيها ، وعليه لا ينبغي أن تنشأ وسائل الإعلام على أساس </a:t>
            </a:r>
            <a:r>
              <a:rPr lang="ar-SA" sz="2400"/>
              <a:t>التعبير </a:t>
            </a:r>
            <a:r>
              <a:rPr lang="ar-SA" sz="2400" smtClean="0"/>
              <a:t>عن مصالح </a:t>
            </a:r>
            <a:r>
              <a:rPr lang="ar-SA" sz="2400" dirty="0"/>
              <a:t>متعارضة حتى لا </a:t>
            </a:r>
            <a:r>
              <a:rPr lang="ar-SA" sz="2400" dirty="0" smtClean="0"/>
              <a:t>يبدأ الخلاف </a:t>
            </a:r>
            <a:r>
              <a:rPr lang="ar-SA" sz="2400" dirty="0"/>
              <a:t>ويشكل خطورة على المجتمع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98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260648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i="1" u="sng" dirty="0" smtClean="0">
                <a:solidFill>
                  <a:srgbClr val="00B050"/>
                </a:solidFill>
              </a:rPr>
              <a:t>صور للتقييدات القانونية </a:t>
            </a:r>
            <a:r>
              <a:rPr lang="ar-SA" sz="2400" b="1" i="1" u="sng" dirty="0">
                <a:solidFill>
                  <a:srgbClr val="00B050"/>
                </a:solidFill>
              </a:rPr>
              <a:t>على حرية </a:t>
            </a:r>
            <a:r>
              <a:rPr lang="ar-SA" sz="2400" b="1" i="1" u="sng" dirty="0" smtClean="0">
                <a:solidFill>
                  <a:srgbClr val="00B050"/>
                </a:solidFill>
              </a:rPr>
              <a:t>التعبير: </a:t>
            </a:r>
          </a:p>
          <a:p>
            <a:endParaRPr lang="ar-SA" sz="2400" b="1" dirty="0"/>
          </a:p>
          <a:p>
            <a:r>
              <a:rPr lang="ar-SA" sz="2400" dirty="0" smtClean="0"/>
              <a:t>1- عدم </a:t>
            </a:r>
            <a:r>
              <a:rPr lang="ar-SA" sz="2400" dirty="0"/>
              <a:t>طباعة أو إصدار أية جريدة إذا لم يحصل صاحبها على ترخيص مسبق</a:t>
            </a:r>
          </a:p>
          <a:p>
            <a:r>
              <a:rPr lang="ar-SA" sz="2400" dirty="0"/>
              <a:t>من السلطات.</a:t>
            </a:r>
          </a:p>
          <a:p>
            <a:r>
              <a:rPr lang="ar-SA" sz="2400" dirty="0"/>
              <a:t>2</a:t>
            </a:r>
            <a:r>
              <a:rPr lang="ar-SA" sz="2400" dirty="0" smtClean="0"/>
              <a:t>- محرر </a:t>
            </a:r>
            <a:r>
              <a:rPr lang="ar-SA" sz="2400" dirty="0"/>
              <a:t>الجريدة يجب أن يكون على الأقل بعمر 25 عاما وحاصل على شهادة</a:t>
            </a:r>
          </a:p>
          <a:p>
            <a:r>
              <a:rPr lang="ar-SA" sz="2400" dirty="0"/>
              <a:t>معترف بها، يتكلم، يقرأ ويكتب بلغة الجريدة وبدون ماضي جنائي.</a:t>
            </a:r>
          </a:p>
          <a:p>
            <a:r>
              <a:rPr lang="ar-SA" sz="2400" dirty="0" smtClean="0"/>
              <a:t>3- يجب </a:t>
            </a:r>
            <a:r>
              <a:rPr lang="ar-SA" sz="2400" dirty="0"/>
              <a:t>على الجريدة نشر جميع الإعلانات الرسمية التي تعطى لها من قبل</a:t>
            </a:r>
          </a:p>
          <a:p>
            <a:r>
              <a:rPr lang="ar-SA" sz="2400" dirty="0"/>
              <a:t>وزير الداخلية أو باسمه </a:t>
            </a:r>
            <a:r>
              <a:rPr lang="ar-SA" sz="2400" dirty="0" smtClean="0"/>
              <a:t>مجانا.</a:t>
            </a:r>
            <a:endParaRPr lang="ar-SA" sz="2400" dirty="0"/>
          </a:p>
          <a:p>
            <a:r>
              <a:rPr lang="ar-SA" sz="2400" dirty="0" smtClean="0"/>
              <a:t>4- يحق </a:t>
            </a:r>
            <a:r>
              <a:rPr lang="ar-SA" sz="2400" dirty="0"/>
              <a:t>لوزير الداخلية إنذار صاحب جريدة على نشره لمادة معينة وحتى يمكنه</a:t>
            </a:r>
          </a:p>
          <a:p>
            <a:r>
              <a:rPr lang="ar-SA" sz="2400" dirty="0"/>
              <a:t>إغلاق الجريدة دون إنذار مسبق.</a:t>
            </a:r>
          </a:p>
          <a:p>
            <a:r>
              <a:rPr lang="ar-SA" sz="2400" dirty="0" smtClean="0"/>
              <a:t>5- يحق </a:t>
            </a:r>
            <a:r>
              <a:rPr lang="ar-SA" sz="2400" dirty="0"/>
              <a:t>للمحكمة منع إصدار جريدة حتى 3 أيام بدعوى التحريض.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643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620688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i="1" u="sng" dirty="0">
                <a:solidFill>
                  <a:srgbClr val="00B050"/>
                </a:solidFill>
              </a:rPr>
              <a:t>أمر منع </a:t>
            </a:r>
            <a:r>
              <a:rPr lang="ar-SA" sz="2400" b="1" i="1" u="sng" dirty="0" smtClean="0">
                <a:solidFill>
                  <a:srgbClr val="00B050"/>
                </a:solidFill>
              </a:rPr>
              <a:t>النشر: </a:t>
            </a:r>
          </a:p>
          <a:p>
            <a:pPr algn="ctr"/>
            <a:endParaRPr lang="ar-SA" sz="2400" b="1" i="1" u="sng" dirty="0">
              <a:solidFill>
                <a:srgbClr val="00B050"/>
              </a:solidFill>
            </a:endParaRPr>
          </a:p>
          <a:p>
            <a:pPr algn="ctr"/>
            <a:r>
              <a:rPr lang="ar-SA" sz="2400" dirty="0"/>
              <a:t>أمر يصدر من المحكمة </a:t>
            </a:r>
            <a:r>
              <a:rPr lang="ar-SA" sz="2400" dirty="0" smtClean="0"/>
              <a:t>بناءً </a:t>
            </a:r>
            <a:r>
              <a:rPr lang="ar-SA" sz="2400" dirty="0"/>
              <a:t>على طلب </a:t>
            </a:r>
            <a:r>
              <a:rPr lang="ar-SA" sz="2400" dirty="0" smtClean="0"/>
              <a:t>الشرطة</a:t>
            </a:r>
          </a:p>
          <a:p>
            <a:pPr algn="ctr"/>
            <a:r>
              <a:rPr lang="ar-SA" sz="2400" dirty="0" smtClean="0"/>
              <a:t> </a:t>
            </a:r>
            <a:r>
              <a:rPr lang="ar-SA" sz="2400" b="1" dirty="0"/>
              <a:t>بعدم نشر </a:t>
            </a:r>
            <a:r>
              <a:rPr lang="ar-SA" sz="2400" b="1" dirty="0" smtClean="0"/>
              <a:t>بعض المعلومات في</a:t>
            </a:r>
            <a:r>
              <a:rPr lang="ar-SA" sz="2400" b="1" dirty="0"/>
              <a:t> </a:t>
            </a:r>
            <a:r>
              <a:rPr lang="ar-SA" sz="2400" b="1" dirty="0" smtClean="0"/>
              <a:t>وسائل </a:t>
            </a:r>
            <a:r>
              <a:rPr lang="ar-SA" sz="2400" b="1" dirty="0"/>
              <a:t>الإعلام كونها قد تمس بمجريات التحقيق في قضية معينة. </a:t>
            </a:r>
            <a:endParaRPr lang="ar-SA" sz="2400" b="1" dirty="0" smtClean="0"/>
          </a:p>
          <a:p>
            <a:pPr algn="ctr"/>
            <a:r>
              <a:rPr lang="ar-SA" sz="2400" dirty="0" smtClean="0"/>
              <a:t>أوامر </a:t>
            </a:r>
            <a:r>
              <a:rPr lang="ar-SA" sz="2400" dirty="0"/>
              <a:t>منع </a:t>
            </a:r>
            <a:r>
              <a:rPr lang="ar-SA" sz="2400" dirty="0" smtClean="0"/>
              <a:t>النشر ترسل </a:t>
            </a:r>
            <a:r>
              <a:rPr lang="ar-SA" sz="2400" dirty="0"/>
              <a:t>عند إصدارها لهيئات تحرير الصحف الكبيرة ولوسائل الإعلام المركزية </a:t>
            </a:r>
            <a:r>
              <a:rPr lang="ar-SA" sz="2400" dirty="0" smtClean="0"/>
              <a:t>في الدولة</a:t>
            </a:r>
            <a:r>
              <a:rPr lang="ar-SA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957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4" y="1028343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i="1" u="sng" dirty="0" smtClean="0">
                <a:solidFill>
                  <a:srgbClr val="00B050"/>
                </a:solidFill>
              </a:rPr>
              <a:t>التحريض</a:t>
            </a:r>
          </a:p>
          <a:p>
            <a:r>
              <a:rPr lang="ar-SA" sz="2400" b="1" dirty="0" smtClean="0"/>
              <a:t>أنواعه:</a:t>
            </a:r>
            <a:endParaRPr lang="ar-SA" sz="2400" b="1" dirty="0"/>
          </a:p>
          <a:p>
            <a:r>
              <a:rPr lang="ar-SA" sz="2400" dirty="0" smtClean="0"/>
              <a:t>1-  </a:t>
            </a:r>
            <a:r>
              <a:rPr lang="ar-SA" sz="2400" b="1" dirty="0"/>
              <a:t>التحريض على العنصرية : </a:t>
            </a:r>
            <a:r>
              <a:rPr lang="ar-SA" sz="2400" dirty="0"/>
              <a:t>أي نشر مواد بهدف التحريض لملاحقة، إذلال،</a:t>
            </a:r>
          </a:p>
          <a:p>
            <a:r>
              <a:rPr lang="ar-SA" sz="2400" dirty="0"/>
              <a:t>تعذيب أو استعمال العنف ضد جمهور أو قسم منه وذلك بسبب لونه أو انتمائه</a:t>
            </a:r>
          </a:p>
          <a:p>
            <a:r>
              <a:rPr lang="ar-SA" sz="2400" dirty="0"/>
              <a:t>لمجموعة عرقية أو قومية</a:t>
            </a:r>
            <a:r>
              <a:rPr lang="ar-SA" sz="2400" dirty="0" smtClean="0"/>
              <a:t>.</a:t>
            </a:r>
          </a:p>
          <a:p>
            <a:endParaRPr lang="ar-SA" sz="2400" dirty="0"/>
          </a:p>
          <a:p>
            <a:r>
              <a:rPr lang="ar-SA" sz="2400" dirty="0" smtClean="0"/>
              <a:t>2- </a:t>
            </a:r>
            <a:r>
              <a:rPr lang="ar-SA" sz="2400" b="1" dirty="0" smtClean="0"/>
              <a:t>التحريض </a:t>
            </a:r>
            <a:r>
              <a:rPr lang="ar-SA" sz="2400" b="1" dirty="0"/>
              <a:t>على العنف أو الإرهاب : </a:t>
            </a:r>
            <a:r>
              <a:rPr lang="ar-SA" sz="2400" dirty="0"/>
              <a:t>وتعني نشر دعوة، مدح، تأييد أو تشجيع</a:t>
            </a:r>
          </a:p>
          <a:p>
            <a:r>
              <a:rPr lang="ar-SA" sz="2400" dirty="0"/>
              <a:t>لعمل أو مخالفه قد تمس بجسم إنسان أو تعرضه لخطر الموت أو </a:t>
            </a:r>
            <a:r>
              <a:rPr lang="ar-SA" sz="2400" dirty="0" smtClean="0"/>
              <a:t>الإصابة.</a:t>
            </a:r>
          </a:p>
          <a:p>
            <a:endParaRPr lang="ar-SA" sz="2400" dirty="0" smtClean="0"/>
          </a:p>
          <a:p>
            <a:r>
              <a:rPr lang="ar-SA" sz="2400" dirty="0" smtClean="0"/>
              <a:t>3- </a:t>
            </a:r>
            <a:r>
              <a:rPr lang="ar-SA" sz="2400" b="1" dirty="0" smtClean="0"/>
              <a:t>التحريض </a:t>
            </a:r>
            <a:r>
              <a:rPr lang="ar-SA" sz="2400" b="1" dirty="0"/>
              <a:t>على القيام بأعمال عدائية ضد دولة صديقة.</a:t>
            </a:r>
          </a:p>
          <a:p>
            <a:r>
              <a:rPr lang="ar-SA" sz="2400" dirty="0"/>
              <a:t>لإثبات تهمة </a:t>
            </a:r>
            <a:r>
              <a:rPr lang="ar-SA" sz="2400" dirty="0" smtClean="0"/>
              <a:t>التحريض </a:t>
            </a:r>
            <a:r>
              <a:rPr lang="ar-SA" sz="2400" dirty="0"/>
              <a:t>يجب إثبات وجود احتمال </a:t>
            </a:r>
            <a:r>
              <a:rPr lang="ar-SA" sz="2400" dirty="0" smtClean="0"/>
              <a:t>أن المواد المنشورة </a:t>
            </a:r>
            <a:r>
              <a:rPr lang="ar-SA" sz="2400" dirty="0"/>
              <a:t>قد تتحول إلى أعمال فعلية، </a:t>
            </a:r>
            <a:r>
              <a:rPr lang="ar-SA" sz="2400" dirty="0" smtClean="0"/>
              <a:t>كذلك </a:t>
            </a:r>
            <a:r>
              <a:rPr lang="ar-SA" sz="2400" dirty="0"/>
              <a:t>مطلوب إثبات النية الواضحة </a:t>
            </a:r>
            <a:r>
              <a:rPr lang="ar-SA" sz="2400" dirty="0" smtClean="0"/>
              <a:t>للكاتب لتحقيق </a:t>
            </a:r>
            <a:r>
              <a:rPr lang="ar-SA" sz="2400" dirty="0"/>
              <a:t>نتائج إجرامية التي يجب منعها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355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17693"/>
            <a:ext cx="84249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u="sng" dirty="0">
                <a:solidFill>
                  <a:srgbClr val="00B050"/>
                </a:solidFill>
              </a:rPr>
              <a:t>ا</a:t>
            </a:r>
            <a:r>
              <a:rPr lang="ar-SA" sz="2400" b="1" u="sng" dirty="0" smtClean="0">
                <a:solidFill>
                  <a:srgbClr val="00B050"/>
                </a:solidFill>
              </a:rPr>
              <a:t>لرقابة العسكرية</a:t>
            </a:r>
          </a:p>
          <a:p>
            <a:endParaRPr lang="ar-SA" sz="2400" dirty="0" smtClean="0"/>
          </a:p>
          <a:p>
            <a:r>
              <a:rPr lang="ar-SA" sz="2000" u="sng" dirty="0" smtClean="0"/>
              <a:t>الرقابة </a:t>
            </a:r>
            <a:r>
              <a:rPr lang="ar-SA" sz="2000" u="sng" dirty="0"/>
              <a:t>العسكرية </a:t>
            </a:r>
            <a:r>
              <a:rPr lang="ar-SA" sz="2000" u="sng" dirty="0" smtClean="0"/>
              <a:t>هي: </a:t>
            </a:r>
            <a:r>
              <a:rPr lang="ar-SA" sz="2000" dirty="0"/>
              <a:t>اتفاقية بين لجنة المحررين وبين </a:t>
            </a:r>
            <a:r>
              <a:rPr lang="ar-SA" sz="2000" dirty="0" smtClean="0"/>
              <a:t>السلطة</a:t>
            </a:r>
            <a:r>
              <a:rPr lang="ar-SA" sz="2000" dirty="0"/>
              <a:t> </a:t>
            </a:r>
            <a:r>
              <a:rPr lang="ar-SA" sz="2000" dirty="0" smtClean="0"/>
              <a:t>رغم </a:t>
            </a:r>
            <a:r>
              <a:rPr lang="ar-SA" sz="2000" dirty="0"/>
              <a:t>الصراعات العديدة بين المؤسسة السياسية والإعلامية. </a:t>
            </a:r>
            <a:endParaRPr lang="ar-SA" sz="2000" dirty="0" smtClean="0"/>
          </a:p>
          <a:p>
            <a:endParaRPr lang="ar-SA" sz="2000" dirty="0" smtClean="0"/>
          </a:p>
          <a:p>
            <a:r>
              <a:rPr lang="ar-SA" sz="2000" dirty="0" smtClean="0">
                <a:solidFill>
                  <a:srgbClr val="00B050"/>
                </a:solidFill>
              </a:rPr>
              <a:t>لماذا قبلت وسائل </a:t>
            </a:r>
            <a:r>
              <a:rPr lang="ar-SA" sz="2000" dirty="0">
                <a:solidFill>
                  <a:srgbClr val="00B050"/>
                </a:solidFill>
              </a:rPr>
              <a:t>الإعلام </a:t>
            </a:r>
            <a:r>
              <a:rPr lang="ar-SA" sz="2000" dirty="0" smtClean="0">
                <a:solidFill>
                  <a:srgbClr val="00B050"/>
                </a:solidFill>
              </a:rPr>
              <a:t>فرض </a:t>
            </a:r>
            <a:r>
              <a:rPr lang="ar-SA" sz="2000" dirty="0">
                <a:solidFill>
                  <a:srgbClr val="00B050"/>
                </a:solidFill>
              </a:rPr>
              <a:t>التعقيدات </a:t>
            </a:r>
            <a:r>
              <a:rPr lang="ar-SA" sz="2000" dirty="0" smtClean="0">
                <a:solidFill>
                  <a:srgbClr val="00B050"/>
                </a:solidFill>
              </a:rPr>
              <a:t>؟!</a:t>
            </a:r>
          </a:p>
          <a:p>
            <a:r>
              <a:rPr lang="ar-SA" sz="2000" dirty="0" smtClean="0"/>
              <a:t>لاعترافها </a:t>
            </a:r>
            <a:r>
              <a:rPr lang="ar-SA" sz="2000" dirty="0"/>
              <a:t>بوجود صراع بين قيم </a:t>
            </a:r>
            <a:r>
              <a:rPr lang="ar-SA" sz="2000" dirty="0" smtClean="0"/>
              <a:t>أساسية هي :</a:t>
            </a:r>
            <a:endParaRPr lang="ar-SA" sz="2000" dirty="0"/>
          </a:p>
          <a:p>
            <a:r>
              <a:rPr lang="ar-SA" sz="2000" dirty="0" smtClean="0"/>
              <a:t>1- الحاجة </a:t>
            </a:r>
            <a:r>
              <a:rPr lang="ar-SA" sz="2000" dirty="0"/>
              <a:t>في ضمان حرية التعبير والمعلومات كقيمة ديمقراطية أساسية.</a:t>
            </a:r>
          </a:p>
          <a:p>
            <a:r>
              <a:rPr lang="ar-SA" sz="2000" dirty="0" smtClean="0"/>
              <a:t>2- الحاجة </a:t>
            </a:r>
            <a:r>
              <a:rPr lang="ar-SA" sz="2000" dirty="0"/>
              <a:t>في الحفاظ على المصالح الهامة للدولة وفي مقدمتها أمن الدولة</a:t>
            </a:r>
            <a:r>
              <a:rPr lang="ar-SA" sz="2000" dirty="0" smtClean="0"/>
              <a:t>.</a:t>
            </a:r>
          </a:p>
          <a:p>
            <a:endParaRPr lang="ar-SA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ar-SA" sz="2000" dirty="0" smtClean="0"/>
              <a:t>حيث </a:t>
            </a:r>
            <a:r>
              <a:rPr lang="ar-SA" sz="2000" dirty="0"/>
              <a:t>يحق للرقيب العسكري أن يمنع نشر مادة قد تمس – حسب رأيه – بأمن الدولة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000" dirty="0"/>
              <a:t>وبسلامة الجمهور والنظام العام. </a:t>
            </a:r>
            <a:endParaRPr lang="ar-SA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ar-SA" sz="2000" dirty="0" smtClean="0"/>
              <a:t>الرقيب </a:t>
            </a:r>
            <a:r>
              <a:rPr lang="ar-SA" sz="2000" dirty="0"/>
              <a:t>نفسه هو </a:t>
            </a:r>
            <a:r>
              <a:rPr lang="ar-SA" sz="2000" dirty="0" smtClean="0"/>
              <a:t>الذي يقرر </a:t>
            </a:r>
            <a:r>
              <a:rPr lang="ar-SA" sz="2000" dirty="0"/>
              <a:t>فيما إذا ارتكبت مخالفه لقوانين رقابة النشر، وهو المخول بالحكم على </a:t>
            </a:r>
            <a:r>
              <a:rPr lang="ar-SA" sz="2000" dirty="0" smtClean="0"/>
              <a:t>الصحيفة بالغرامة </a:t>
            </a:r>
            <a:r>
              <a:rPr lang="ar-SA" sz="2000" dirty="0"/>
              <a:t>أو بالإغلاق لفترة غير </a:t>
            </a:r>
            <a:r>
              <a:rPr lang="ar-SA" sz="2000" dirty="0" smtClean="0"/>
              <a:t>محدودة.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000" dirty="0" smtClean="0"/>
              <a:t>بناء على </a:t>
            </a:r>
            <a:r>
              <a:rPr lang="ar-SA" sz="2000" dirty="0"/>
              <a:t>الاتفاقية تلتزم وسائل </a:t>
            </a:r>
            <a:r>
              <a:rPr lang="ar-SA" sz="2000" dirty="0" smtClean="0"/>
              <a:t>الإعلام بعدم </a:t>
            </a:r>
            <a:r>
              <a:rPr lang="ar-SA" sz="2000" dirty="0"/>
              <a:t>نشر المعلومات التي أمر الرقيب العسكري بعدم نشرها</a:t>
            </a:r>
            <a:r>
              <a:rPr lang="ar-SA" sz="2000" dirty="0" smtClean="0"/>
              <a:t>.</a:t>
            </a:r>
            <a:r>
              <a:rPr lang="ar-SA" sz="2000" dirty="0"/>
              <a:t> </a:t>
            </a:r>
            <a:endParaRPr lang="ar-SA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ar-SA" sz="2000" dirty="0" smtClean="0"/>
              <a:t>اتفاقية </a:t>
            </a:r>
            <a:r>
              <a:rPr lang="ar-SA" sz="2000" dirty="0"/>
              <a:t>الرقابة تشدد أن هدف الرقابة العسكرية هو منع نشر معلومات أمنية قد </a:t>
            </a:r>
            <a:r>
              <a:rPr lang="ar-SA" sz="2000" dirty="0" smtClean="0"/>
              <a:t>تساعد العدو </a:t>
            </a:r>
            <a:r>
              <a:rPr lang="ar-SA" sz="2000" dirty="0"/>
              <a:t>أو تمس بأمن الدولة </a:t>
            </a:r>
            <a:r>
              <a:rPr lang="ar-SA" sz="2000" dirty="0" smtClean="0"/>
              <a:t>(التعاون </a:t>
            </a:r>
            <a:r>
              <a:rPr lang="ar-SA" sz="2000" dirty="0"/>
              <a:t>بين </a:t>
            </a:r>
            <a:r>
              <a:rPr lang="ar-SA" sz="2000" dirty="0" smtClean="0"/>
              <a:t>الجيش والإعلام).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145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1524" y="476672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i="1" u="sng" dirty="0">
                <a:solidFill>
                  <a:srgbClr val="00B050"/>
                </a:solidFill>
              </a:rPr>
              <a:t>قانون منع </a:t>
            </a:r>
            <a:r>
              <a:rPr lang="ar-SA" sz="2400" b="1" i="1" u="sng" dirty="0" smtClean="0">
                <a:solidFill>
                  <a:srgbClr val="00B050"/>
                </a:solidFill>
              </a:rPr>
              <a:t>التشهير( تشويه السمعة)</a:t>
            </a:r>
          </a:p>
          <a:p>
            <a:endParaRPr lang="ar-SA" sz="2400" b="1" i="1" u="sng" dirty="0">
              <a:solidFill>
                <a:srgbClr val="00B050"/>
              </a:solidFill>
            </a:endParaRPr>
          </a:p>
          <a:p>
            <a:r>
              <a:rPr lang="ar-SA" sz="2400" dirty="0"/>
              <a:t>هو حق الإنسان بعدم تشويه سمعته وعدم المس </a:t>
            </a:r>
            <a:r>
              <a:rPr lang="ar-SA" sz="2400" dirty="0" smtClean="0"/>
              <a:t>بها بدون مبرر.</a:t>
            </a:r>
            <a:endParaRPr lang="ar-SA" sz="2400" dirty="0"/>
          </a:p>
          <a:p>
            <a:r>
              <a:rPr lang="ar-SA" sz="2400" dirty="0" smtClean="0"/>
              <a:t>أي الحق في الحرية عن التعبير مقابل حق الإنسان في سمعته الحسنة.</a:t>
            </a:r>
          </a:p>
          <a:p>
            <a:endParaRPr lang="ar-SA" sz="2400" dirty="0" smtClean="0"/>
          </a:p>
          <a:p>
            <a:r>
              <a:rPr lang="ar-SA" sz="2400" dirty="0" smtClean="0"/>
              <a:t> قانون منع التشهير جاء بهدف تسوية هذا التوازن وتحديد متى يجب الحد من حرية التعبير بسبب الرغبة في الدفاع عن سمعه الإنسان.</a:t>
            </a:r>
          </a:p>
          <a:p>
            <a:endParaRPr lang="ar-SA" sz="2400" dirty="0" smtClean="0"/>
          </a:p>
          <a:p>
            <a:r>
              <a:rPr lang="ar-SA" sz="2400" dirty="0" smtClean="0"/>
              <a:t>إلا أن </a:t>
            </a:r>
            <a:r>
              <a:rPr lang="ar-SA" sz="2400" u="sng" dirty="0" smtClean="0"/>
              <a:t>جوهر </a:t>
            </a:r>
            <a:r>
              <a:rPr lang="ar-SA" sz="2400" u="sng" dirty="0"/>
              <a:t>الصدق </a:t>
            </a:r>
            <a:r>
              <a:rPr lang="ar-SA" sz="2400" dirty="0"/>
              <a:t>في النشر يعتبر </a:t>
            </a:r>
            <a:r>
              <a:rPr lang="ar-SA" sz="2400" dirty="0" smtClean="0"/>
              <a:t>امرا حاسما وقد يكون دفاعا يستعمله الناشر ضد</a:t>
            </a:r>
            <a:r>
              <a:rPr lang="ar-SA" sz="2400" dirty="0"/>
              <a:t> </a:t>
            </a:r>
            <a:r>
              <a:rPr lang="ar-SA" sz="2400" dirty="0" smtClean="0"/>
              <a:t>الشخص </a:t>
            </a:r>
            <a:r>
              <a:rPr lang="ar-SA" sz="2400" dirty="0"/>
              <a:t>الذي </a:t>
            </a:r>
            <a:r>
              <a:rPr lang="ar-SA" sz="2400" dirty="0" smtClean="0"/>
              <a:t>شُوهت </a:t>
            </a:r>
            <a:r>
              <a:rPr lang="ar-SA" sz="2400" dirty="0"/>
              <a:t>سمعته بسبب هذا النشر.</a:t>
            </a:r>
          </a:p>
          <a:p>
            <a:r>
              <a:rPr lang="ar-SA" sz="2400" dirty="0"/>
              <a:t>هناك حالات تدل على وجود تضارب بين </a:t>
            </a:r>
            <a:r>
              <a:rPr lang="ar-SA" sz="2400" dirty="0" smtClean="0"/>
              <a:t>الحق في الخصوصية والحق في السمعة</a:t>
            </a:r>
            <a:endParaRPr lang="ar-SA" sz="2400" dirty="0"/>
          </a:p>
          <a:p>
            <a:r>
              <a:rPr lang="ar-SA" sz="2400" dirty="0"/>
              <a:t>الحسنه وبين حقوق أخرى– منها مثلا </a:t>
            </a:r>
            <a:r>
              <a:rPr lang="ar-SA" sz="2400" dirty="0" smtClean="0"/>
              <a:t>حق الجمهور في المعرفة وحرية الحصول</a:t>
            </a:r>
            <a:endParaRPr lang="ar-SA" sz="2400" dirty="0"/>
          </a:p>
          <a:p>
            <a:r>
              <a:rPr lang="ar-SA" sz="2400" dirty="0"/>
              <a:t>على المعلومات وحرية التعبير، وتظل هناك أفضلية </a:t>
            </a:r>
            <a:r>
              <a:rPr lang="ar-SA" sz="2400" dirty="0" smtClean="0"/>
              <a:t>للحق في الخصوصية والسمعة</a:t>
            </a:r>
            <a:endParaRPr lang="ar-SA" sz="2400" dirty="0"/>
          </a:p>
          <a:p>
            <a:r>
              <a:rPr lang="ar-SA" sz="2400" dirty="0"/>
              <a:t>الحسنه.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4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r>
              <a:rPr lang="ar-SA" b="1" dirty="0"/>
              <a:t>حق حرية التعبير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Autofit/>
          </a:bodyPr>
          <a:lstStyle/>
          <a:p>
            <a:r>
              <a:rPr lang="ar-SA" sz="2400" b="1" i="1" u="sng" dirty="0">
                <a:solidFill>
                  <a:srgbClr val="00B050"/>
                </a:solidFill>
              </a:rPr>
              <a:t>حق حرية التعبير </a:t>
            </a:r>
            <a:r>
              <a:rPr lang="ar-SA" sz="2400" dirty="0"/>
              <a:t>هو حق كل إنسان في أن يعبر عن رأيه بكل </a:t>
            </a:r>
            <a:r>
              <a:rPr lang="ar-SA" sz="2400" dirty="0" smtClean="0"/>
              <a:t>موضوع</a:t>
            </a:r>
            <a:r>
              <a:rPr lang="en-US" sz="2400" dirty="0" smtClean="0"/>
              <a:t> </a:t>
            </a:r>
            <a:r>
              <a:rPr lang="ar-SA" sz="2400" dirty="0" smtClean="0"/>
              <a:t>و في كل وقت</a:t>
            </a:r>
            <a:r>
              <a:rPr lang="ar-SA" sz="2400" dirty="0"/>
              <a:t> </a:t>
            </a:r>
            <a:r>
              <a:rPr lang="ar-SA" sz="2400" dirty="0" smtClean="0"/>
              <a:t>و بكل </a:t>
            </a:r>
            <a:r>
              <a:rPr lang="ar-SA" sz="2400" dirty="0"/>
              <a:t>مكان و</a:t>
            </a:r>
            <a:r>
              <a:rPr lang="ar-SA" sz="2400" dirty="0" smtClean="0"/>
              <a:t> </a:t>
            </a:r>
            <a:r>
              <a:rPr lang="ar-SA" sz="2400" dirty="0"/>
              <a:t>وسيلة. </a:t>
            </a:r>
            <a:endParaRPr lang="ar-SA" sz="2400" dirty="0" smtClean="0"/>
          </a:p>
          <a:p>
            <a:endParaRPr lang="ar-SA" sz="2400" dirty="0"/>
          </a:p>
          <a:p>
            <a:r>
              <a:rPr lang="ar-SA" sz="2400" b="1" i="1" u="sng" dirty="0" smtClean="0">
                <a:solidFill>
                  <a:srgbClr val="00B050"/>
                </a:solidFill>
              </a:rPr>
              <a:t>ماذا تتضمن حرية التعبير ؟: </a:t>
            </a:r>
          </a:p>
          <a:p>
            <a:pPr marL="0" indent="0">
              <a:buNone/>
            </a:pPr>
            <a:r>
              <a:rPr lang="ar-SA" sz="2400" dirty="0" smtClean="0"/>
              <a:t>حرية </a:t>
            </a:r>
            <a:r>
              <a:rPr lang="ar-SA" sz="2400" dirty="0"/>
              <a:t>التعبير تتضمن حريات أخرى مثل </a:t>
            </a:r>
            <a:r>
              <a:rPr lang="ar-SA" sz="2400" dirty="0" smtClean="0"/>
              <a:t>(حرية الصحافة حرية </a:t>
            </a:r>
            <a:r>
              <a:rPr lang="ar-SA" sz="2400" dirty="0"/>
              <a:t>الإعلان وحرية </a:t>
            </a:r>
            <a:r>
              <a:rPr lang="ar-SA" sz="2400" dirty="0" smtClean="0"/>
              <a:t>التظاهر</a:t>
            </a:r>
            <a:r>
              <a:rPr lang="ar-SA" sz="2400" dirty="0"/>
              <a:t> </a:t>
            </a:r>
            <a:r>
              <a:rPr lang="ar-SA" sz="2400" dirty="0" smtClean="0"/>
              <a:t>وحق </a:t>
            </a:r>
            <a:r>
              <a:rPr lang="ar-SA" sz="2400" dirty="0"/>
              <a:t>الجمهور في </a:t>
            </a:r>
            <a:r>
              <a:rPr lang="ar-SA" sz="2400" dirty="0" smtClean="0"/>
              <a:t>المعرفة).</a:t>
            </a:r>
            <a:endParaRPr lang="ar-SA" sz="2400" dirty="0" smtClean="0"/>
          </a:p>
          <a:p>
            <a:r>
              <a:rPr lang="ar-SA" sz="2400" b="1" i="1" u="sng" dirty="0" smtClean="0">
                <a:solidFill>
                  <a:srgbClr val="00B050"/>
                </a:solidFill>
              </a:rPr>
              <a:t>هل هي حرية مطلقة ؟</a:t>
            </a:r>
          </a:p>
          <a:p>
            <a:pPr marL="0" indent="0">
              <a:buNone/>
            </a:pPr>
            <a:r>
              <a:rPr lang="ar-SA" sz="2400" dirty="0" smtClean="0"/>
              <a:t>بالرغم </a:t>
            </a:r>
            <a:r>
              <a:rPr lang="ar-SA" sz="2400" dirty="0"/>
              <a:t>من أهمية حق حرية التعبير في النظام الديمقراطي هذا الحق ليس حقاً </a:t>
            </a:r>
            <a:r>
              <a:rPr lang="ar-SA" sz="2400" dirty="0" smtClean="0"/>
              <a:t>مطلقاً، فأحياناً </a:t>
            </a:r>
            <a:r>
              <a:rPr lang="ar-SA" sz="2400" dirty="0"/>
              <a:t>تتضارب حرية التعبير مع قيم وحقوق أخرى هامة في المجتمع الديمقراطي</a:t>
            </a:r>
            <a:r>
              <a:rPr lang="ar-SA" sz="2400" dirty="0" smtClean="0"/>
              <a:t>.</a:t>
            </a:r>
          </a:p>
          <a:p>
            <a:pPr marL="0" indent="0">
              <a:buNone/>
            </a:pPr>
            <a:endParaRPr lang="ar-SA" sz="2400" dirty="0"/>
          </a:p>
          <a:p>
            <a:r>
              <a:rPr lang="ar-SA" sz="2400" dirty="0" smtClean="0"/>
              <a:t>لا </a:t>
            </a:r>
            <a:r>
              <a:rPr lang="ar-SA" sz="2400" dirty="0"/>
              <a:t>يمكن قيام النظام الديمقراطي إذا لم يعترف </a:t>
            </a:r>
            <a:r>
              <a:rPr lang="ar-SA" sz="2400" dirty="0" smtClean="0"/>
              <a:t>القضاء بحرية </a:t>
            </a:r>
            <a:r>
              <a:rPr lang="ar-SA" sz="2400" dirty="0"/>
              <a:t>التعبير"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78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16632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i="1" u="sng" dirty="0" smtClean="0">
                <a:solidFill>
                  <a:srgbClr val="00B050"/>
                </a:solidFill>
              </a:rPr>
              <a:t>ينص </a:t>
            </a:r>
            <a:r>
              <a:rPr lang="ar-SA" sz="2400" b="1" i="1" u="sng" dirty="0">
                <a:solidFill>
                  <a:srgbClr val="00B050"/>
                </a:solidFill>
              </a:rPr>
              <a:t>قانون منع التشهير كما </a:t>
            </a:r>
            <a:r>
              <a:rPr lang="ar-SA" sz="2400" b="1" i="1" u="sng" dirty="0" smtClean="0">
                <a:solidFill>
                  <a:srgbClr val="00B050"/>
                </a:solidFill>
              </a:rPr>
              <a:t>يلي:</a:t>
            </a:r>
          </a:p>
          <a:p>
            <a:r>
              <a:rPr lang="ar-SA" sz="2400" dirty="0" smtClean="0"/>
              <a:t>1- عدم </a:t>
            </a:r>
            <a:r>
              <a:rPr lang="ar-SA" sz="2400" dirty="0"/>
              <a:t>القيام </a:t>
            </a:r>
            <a:r>
              <a:rPr lang="ar-SA" sz="2400" dirty="0" smtClean="0"/>
              <a:t>بإهانة </a:t>
            </a:r>
            <a:r>
              <a:rPr lang="ar-SA" sz="2400" dirty="0"/>
              <a:t>أي إنسان والمس بكرامته.</a:t>
            </a:r>
          </a:p>
          <a:p>
            <a:r>
              <a:rPr lang="ar-SA" sz="2400" dirty="0" smtClean="0"/>
              <a:t>2-عدم </a:t>
            </a:r>
            <a:r>
              <a:rPr lang="ar-SA" sz="2400" dirty="0"/>
              <a:t>تحقير أي إنسان بسبب عمله أو صفات أخرى تنسب إليه.</a:t>
            </a:r>
          </a:p>
          <a:p>
            <a:r>
              <a:rPr lang="ar-SA" sz="2400" dirty="0" smtClean="0"/>
              <a:t>3- عدم </a:t>
            </a:r>
            <a:r>
              <a:rPr lang="ar-SA" sz="2400" dirty="0"/>
              <a:t>المس بوظيفته أو مهنته.</a:t>
            </a:r>
          </a:p>
          <a:p>
            <a:r>
              <a:rPr lang="ar-SA" sz="2400" dirty="0"/>
              <a:t>4 - عدم تحقير إنسان بسبب أصله أو ديانته.</a:t>
            </a:r>
          </a:p>
          <a:p>
            <a:endParaRPr lang="ar-SA" sz="2400" dirty="0" smtClean="0"/>
          </a:p>
          <a:p>
            <a:r>
              <a:rPr lang="ar-SA" sz="2400" dirty="0" smtClean="0"/>
              <a:t>من الممكن </a:t>
            </a:r>
            <a:r>
              <a:rPr lang="ar-SA" sz="2400" dirty="0"/>
              <a:t>رفع شكوى ضد مصدر التشهير في دعوى مدنيه ومطالبته بتعويضات ماليه</a:t>
            </a:r>
          </a:p>
          <a:p>
            <a:r>
              <a:rPr lang="ar-SA" sz="2400" dirty="0"/>
              <a:t>كما ومن الممكن إن تُقدم ضده لائحة اتهام جنائية والحكم عليه بالسجن </a:t>
            </a:r>
            <a:r>
              <a:rPr lang="ar-SA" sz="2400" dirty="0" smtClean="0"/>
              <a:t>.</a:t>
            </a:r>
          </a:p>
          <a:p>
            <a:endParaRPr lang="ar-SA" sz="2400" dirty="0" smtClean="0"/>
          </a:p>
          <a:p>
            <a:r>
              <a:rPr lang="ar-SA" sz="2400" dirty="0" smtClean="0"/>
              <a:t>ويحدد القانون </a:t>
            </a:r>
            <a:r>
              <a:rPr lang="ar-SA" sz="2400" dirty="0"/>
              <a:t>إمكانية الدفاع عن النشر في ظروف معينه والتي قد تؤدي إلى إعفاء المتهم</a:t>
            </a:r>
          </a:p>
          <a:p>
            <a:r>
              <a:rPr lang="ar-SA" sz="2400" dirty="0"/>
              <a:t>من ضرورة التعويضات أو من عقوبات جنائية </a:t>
            </a:r>
            <a:r>
              <a:rPr lang="ar-SA" sz="2400" dirty="0" smtClean="0"/>
              <a:t>.</a:t>
            </a:r>
          </a:p>
          <a:p>
            <a:endParaRPr lang="ar-SA" sz="2400" dirty="0" smtClean="0"/>
          </a:p>
          <a:p>
            <a:r>
              <a:rPr lang="ar-SA" sz="2400" dirty="0" smtClean="0"/>
              <a:t>من </a:t>
            </a:r>
            <a:r>
              <a:rPr lang="ar-SA" sz="2400" dirty="0"/>
              <a:t>اجل الدفاع عن النشر </a:t>
            </a:r>
            <a:r>
              <a:rPr lang="ar-SA" sz="2400" dirty="0" smtClean="0"/>
              <a:t>يجب الإثبات </a:t>
            </a:r>
            <a:r>
              <a:rPr lang="ar-SA" sz="2400" dirty="0"/>
              <a:t>أن مضمون ما نشر </a:t>
            </a:r>
            <a:r>
              <a:rPr lang="ar-SA" sz="2400" u="sng" dirty="0" smtClean="0"/>
              <a:t>صحيح</a:t>
            </a:r>
            <a:r>
              <a:rPr lang="ar-SA" sz="2400" dirty="0" smtClean="0"/>
              <a:t> </a:t>
            </a:r>
            <a:r>
              <a:rPr lang="ar-SA" sz="2400" dirty="0"/>
              <a:t>وأنه يوجد في النشر </a:t>
            </a:r>
            <a:r>
              <a:rPr lang="ar-SA" sz="2400" u="sng" dirty="0"/>
              <a:t>مصلحة عامه </a:t>
            </a:r>
            <a:r>
              <a:rPr lang="ar-SA" sz="2400" dirty="0"/>
              <a:t>أي </a:t>
            </a:r>
            <a:r>
              <a:rPr lang="ar-SA" sz="2400" dirty="0" smtClean="0"/>
              <a:t>حق الجمهور </a:t>
            </a:r>
            <a:r>
              <a:rPr lang="ar-SA" sz="2400" dirty="0"/>
              <a:t>في معرفة المادة التي نشرت، أو في حالة أن النشر تم عن حسن النيّة</a:t>
            </a:r>
            <a:r>
              <a:rPr lang="ar-SA" sz="2400" dirty="0" smtClean="0"/>
              <a:t>.</a:t>
            </a:r>
          </a:p>
          <a:p>
            <a:endParaRPr lang="ar-SA" sz="2400" dirty="0"/>
          </a:p>
          <a:p>
            <a:r>
              <a:rPr lang="ar-SA" sz="2400" dirty="0" smtClean="0"/>
              <a:t>قضايا التحرش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97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260648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i="1" u="sng" dirty="0">
                <a:solidFill>
                  <a:srgbClr val="00B050"/>
                </a:solidFill>
              </a:rPr>
              <a:t>قانون حماية الخصوصيات</a:t>
            </a:r>
          </a:p>
          <a:p>
            <a:r>
              <a:rPr lang="ar-SA" sz="2400" dirty="0"/>
              <a:t>في المجتمع الديمقراطي يوجد حق أساسي لكل إنسان وهو "الحق في الخصوص"</a:t>
            </a:r>
          </a:p>
          <a:p>
            <a:r>
              <a:rPr lang="ar-SA" sz="2400" dirty="0"/>
              <a:t>وبموجبه يحق للإنسان أن تكون مجالات معينة في حياته ملكاً له وحده لا ملكاً </a:t>
            </a:r>
            <a:r>
              <a:rPr lang="ar-SA" sz="2400" dirty="0" smtClean="0"/>
              <a:t>عاماً وان </a:t>
            </a:r>
            <a:r>
              <a:rPr lang="ar-SA" sz="2400" dirty="0"/>
              <a:t>لا يتم نشر أية تفاصيل خاصّة عنه دون موافقته بشكل </a:t>
            </a:r>
            <a:r>
              <a:rPr lang="ar-SA" sz="2400" dirty="0" smtClean="0"/>
              <a:t>صريح.</a:t>
            </a:r>
          </a:p>
          <a:p>
            <a:endParaRPr lang="ar-SA" sz="2400" dirty="0" smtClean="0"/>
          </a:p>
          <a:p>
            <a:r>
              <a:rPr lang="ar-SA" sz="2400" dirty="0" smtClean="0"/>
              <a:t>الطرق </a:t>
            </a:r>
            <a:r>
              <a:rPr lang="ar-SA" sz="2400" dirty="0"/>
              <a:t>التي يمكن </a:t>
            </a:r>
            <a:r>
              <a:rPr lang="ar-SA" sz="2400" dirty="0" smtClean="0"/>
              <a:t>من خلالها </a:t>
            </a:r>
            <a:r>
              <a:rPr lang="ar-SA" sz="2400" dirty="0"/>
              <a:t>المس بالخصوصية :</a:t>
            </a:r>
          </a:p>
          <a:p>
            <a:r>
              <a:rPr lang="ar-SA" sz="2400" dirty="0" smtClean="0"/>
              <a:t>1- منع </a:t>
            </a:r>
            <a:r>
              <a:rPr lang="ar-SA" sz="2400" dirty="0"/>
              <a:t>تصوير الإنسان عندما يكون في ملكيته </a:t>
            </a:r>
            <a:r>
              <a:rPr lang="ar-SA" sz="2400" dirty="0" smtClean="0"/>
              <a:t>الخاصة.</a:t>
            </a:r>
            <a:endParaRPr lang="ar-SA" sz="2400" dirty="0"/>
          </a:p>
          <a:p>
            <a:r>
              <a:rPr lang="ar-SA" sz="2400" dirty="0" smtClean="0"/>
              <a:t>2- عدم </a:t>
            </a:r>
            <a:r>
              <a:rPr lang="ar-SA" sz="2400" dirty="0"/>
              <a:t>نشر صورة إنسان في ظروف من الممكن أن تهينه </a:t>
            </a:r>
            <a:r>
              <a:rPr lang="ar-SA" sz="2400" dirty="0" smtClean="0"/>
              <a:t>وتحقره.</a:t>
            </a:r>
            <a:endParaRPr lang="ar-SA" sz="2400" dirty="0"/>
          </a:p>
          <a:p>
            <a:r>
              <a:rPr lang="ar-SA" sz="2400" dirty="0" smtClean="0"/>
              <a:t>3- منع </a:t>
            </a:r>
            <a:r>
              <a:rPr lang="ar-SA" sz="2400" dirty="0"/>
              <a:t>تصوير محتوى رسالة أو استخدام محتوياتها دون الإذن بذلك من</a:t>
            </a:r>
          </a:p>
          <a:p>
            <a:r>
              <a:rPr lang="ar-SA" sz="2400" dirty="0"/>
              <a:t>الشخص الذي بعثت إليه الرسالة أو من المرسل.</a:t>
            </a:r>
          </a:p>
          <a:p>
            <a:r>
              <a:rPr lang="ar-SA" sz="2400" smtClean="0"/>
              <a:t>4- نشر خبر </a:t>
            </a:r>
            <a:r>
              <a:rPr lang="ar-SA" sz="2400" dirty="0"/>
              <a:t>حول شؤون الإنسان الخاصة </a:t>
            </a:r>
            <a:r>
              <a:rPr lang="ar-SA" sz="2400" dirty="0" smtClean="0"/>
              <a:t>.</a:t>
            </a:r>
            <a:endParaRPr lang="ar-SA" sz="2400" dirty="0"/>
          </a:p>
          <a:p>
            <a:r>
              <a:rPr lang="ar-SA" sz="2400" dirty="0" smtClean="0"/>
              <a:t>5- منع </a:t>
            </a:r>
            <a:r>
              <a:rPr lang="ar-SA" sz="2400" dirty="0"/>
              <a:t>نشر موضوع يخص نواحي سريه لحياة الإنسان الشخصية أو حالته</a:t>
            </a:r>
          </a:p>
          <a:p>
            <a:r>
              <a:rPr lang="ar-SA" sz="2400" dirty="0"/>
              <a:t>الصحية أو سلوكه في المجال الخاص.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063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1443841"/>
            <a:ext cx="7344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 smtClean="0"/>
              <a:t>بموجب </a:t>
            </a:r>
            <a:r>
              <a:rPr lang="ar-SA" sz="2400" dirty="0"/>
              <a:t>القانون، ممنوع المس بخصوصيات الإنسان إلا في حالة وجود </a:t>
            </a:r>
            <a:r>
              <a:rPr lang="ar-SA" sz="2400" dirty="0" smtClean="0"/>
              <a:t>مصلحة عامّة </a:t>
            </a:r>
            <a:r>
              <a:rPr lang="ar-SA" sz="2400" dirty="0"/>
              <a:t>في النشر أي أن المواد المنشورة هي "قضية جماهيرية". أيضاً القانون </a:t>
            </a:r>
            <a:r>
              <a:rPr lang="ar-SA" sz="2400" dirty="0" smtClean="0"/>
              <a:t>يتطرق لحسن </a:t>
            </a:r>
            <a:r>
              <a:rPr lang="ar-SA" sz="2400" dirty="0"/>
              <a:t>النية كدفاع عن المس في الخصوصية، أي عندما يتم المس عن حسن نية</a:t>
            </a:r>
            <a:r>
              <a:rPr lang="ar-SA" sz="2400" dirty="0" smtClean="0"/>
              <a:t>.</a:t>
            </a:r>
          </a:p>
          <a:p>
            <a:endParaRPr lang="ar-SA" sz="2400" dirty="0"/>
          </a:p>
          <a:p>
            <a:r>
              <a:rPr lang="ar-SA" sz="2400" dirty="0"/>
              <a:t>على سبيل المثال ظهور صورة شخص في المجال العام عن طريق الصدفة.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6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وهناك جانبين هامين في حرية </a:t>
            </a:r>
            <a:r>
              <a:rPr lang="ar-SA" b="1" dirty="0" smtClean="0"/>
              <a:t>التعبير</a:t>
            </a:r>
            <a:endParaRPr lang="en-US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i="1" u="sng" dirty="0" smtClean="0">
                <a:solidFill>
                  <a:srgbClr val="00B050"/>
                </a:solidFill>
              </a:rPr>
              <a:t>الجانب </a:t>
            </a:r>
            <a:r>
              <a:rPr lang="ar-SA" b="1" i="1" u="sng" dirty="0">
                <a:solidFill>
                  <a:srgbClr val="00B050"/>
                </a:solidFill>
              </a:rPr>
              <a:t>الجماهيري : </a:t>
            </a:r>
            <a:endParaRPr lang="ar-SA" b="1" i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ar-SA" dirty="0" smtClean="0"/>
              <a:t>حرية </a:t>
            </a:r>
            <a:r>
              <a:rPr lang="ar-SA" dirty="0"/>
              <a:t>التعبير تمكّن من حصول العملية الديمقراطية </a:t>
            </a:r>
            <a:r>
              <a:rPr lang="ar-SA" dirty="0" smtClean="0"/>
              <a:t>التي من </a:t>
            </a:r>
            <a:r>
              <a:rPr lang="ar-SA" dirty="0"/>
              <a:t>خلالها يتم </a:t>
            </a:r>
            <a:r>
              <a:rPr lang="ar-SA" u="sng" dirty="0"/>
              <a:t>اختيار </a:t>
            </a:r>
            <a:r>
              <a:rPr lang="ar-SA" u="sng" dirty="0" smtClean="0"/>
              <a:t>مُشتَرَك </a:t>
            </a:r>
            <a:r>
              <a:rPr lang="ar-SA" u="sng" dirty="0"/>
              <a:t>للطريق </a:t>
            </a:r>
            <a:r>
              <a:rPr lang="ar-SA" dirty="0"/>
              <a:t>وذلك من خلال نشر كل الآراء </a:t>
            </a:r>
            <a:r>
              <a:rPr lang="ar-SA" dirty="0" smtClean="0"/>
              <a:t>.</a:t>
            </a:r>
          </a:p>
          <a:p>
            <a:r>
              <a:rPr lang="ar-SA" b="1" i="1" u="sng" dirty="0" smtClean="0">
                <a:solidFill>
                  <a:srgbClr val="00B050"/>
                </a:solidFill>
              </a:rPr>
              <a:t>الجانب </a:t>
            </a:r>
            <a:r>
              <a:rPr lang="ar-SA" b="1" i="1" u="sng" dirty="0">
                <a:solidFill>
                  <a:srgbClr val="00B050"/>
                </a:solidFill>
              </a:rPr>
              <a:t>الشخصي: </a:t>
            </a:r>
            <a:endParaRPr lang="ar-SA" b="1" i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ar-SA" dirty="0" smtClean="0"/>
              <a:t>كل </a:t>
            </a:r>
            <a:r>
              <a:rPr lang="ar-SA" dirty="0"/>
              <a:t>إنسان يستطيع أن يعبر عن نفسه كما يريد. </a:t>
            </a:r>
            <a:endParaRPr lang="ar-SA" dirty="0" smtClean="0"/>
          </a:p>
          <a:p>
            <a:endParaRPr lang="ar-S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5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التبريرات لحرية التعبير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b="1" i="1" u="sng" dirty="0" smtClean="0">
                <a:solidFill>
                  <a:srgbClr val="00B050"/>
                </a:solidFill>
              </a:rPr>
              <a:t>1- حرية </a:t>
            </a:r>
            <a:r>
              <a:rPr lang="ar-SA" b="1" i="1" u="sng" dirty="0">
                <a:solidFill>
                  <a:srgbClr val="00B050"/>
                </a:solidFill>
              </a:rPr>
              <a:t>التعبير تمكن من كشف </a:t>
            </a:r>
            <a:r>
              <a:rPr lang="ar-SA" b="1" i="1" u="sng" dirty="0" smtClean="0">
                <a:solidFill>
                  <a:srgbClr val="00B050"/>
                </a:solidFill>
              </a:rPr>
              <a:t>الحقيقة</a:t>
            </a:r>
          </a:p>
          <a:p>
            <a:pPr marL="0" indent="0">
              <a:buNone/>
            </a:pPr>
            <a:r>
              <a:rPr lang="ar-SA" dirty="0" smtClean="0"/>
              <a:t>من خلال المنافسة و المواجهة تظهر </a:t>
            </a:r>
            <a:r>
              <a:rPr lang="ar-SA" dirty="0"/>
              <a:t>الحقيقة ، </a:t>
            </a:r>
            <a:r>
              <a:rPr lang="ar-SA" dirty="0" smtClean="0"/>
              <a:t>ليس من خلال فرض </a:t>
            </a:r>
            <a:r>
              <a:rPr lang="ar-SA" dirty="0"/>
              <a:t>السلطة لحقيقة </a:t>
            </a:r>
            <a:r>
              <a:rPr lang="ar-SA" dirty="0" smtClean="0"/>
              <a:t>واحدة وحيدة , فبدون </a:t>
            </a:r>
            <a:r>
              <a:rPr lang="ar-SA" dirty="0"/>
              <a:t>التعبير لا تكون مواجهة وبدون مواجهة ل</a:t>
            </a:r>
            <a:r>
              <a:rPr lang="ar-SA" dirty="0" smtClean="0"/>
              <a:t>ا </a:t>
            </a:r>
            <a:r>
              <a:rPr lang="ar-SA" dirty="0"/>
              <a:t>تظهر </a:t>
            </a:r>
            <a:r>
              <a:rPr lang="ar-SA" dirty="0" smtClean="0"/>
              <a:t>الحقيقة.</a:t>
            </a:r>
            <a:endParaRPr lang="ar-SA" dirty="0"/>
          </a:p>
          <a:p>
            <a:pPr marL="0" indent="0">
              <a:buNone/>
            </a:pPr>
            <a:r>
              <a:rPr lang="ar-SA" b="1" i="1" u="sng" dirty="0" smtClean="0">
                <a:solidFill>
                  <a:srgbClr val="00B050"/>
                </a:solidFill>
              </a:rPr>
              <a:t>2-حرية </a:t>
            </a:r>
            <a:r>
              <a:rPr lang="ar-SA" b="1" i="1" u="sng" dirty="0">
                <a:solidFill>
                  <a:srgbClr val="00B050"/>
                </a:solidFill>
              </a:rPr>
              <a:t>التعبير تَضمن العملية الديمقراطية في </a:t>
            </a:r>
            <a:r>
              <a:rPr lang="ar-SA" b="1" i="1" u="sng" dirty="0" smtClean="0">
                <a:solidFill>
                  <a:srgbClr val="00B050"/>
                </a:solidFill>
              </a:rPr>
              <a:t>الدولة</a:t>
            </a:r>
          </a:p>
          <a:p>
            <a:pPr marL="0" indent="0">
              <a:buNone/>
            </a:pPr>
            <a:r>
              <a:rPr lang="ar-SA" dirty="0"/>
              <a:t>حرية التعبير تضمن تبادل المعلومات والآراء بين الجمهور وتمكن الأفراد والجماعات من محاولة </a:t>
            </a:r>
            <a:r>
              <a:rPr lang="ar-SA" dirty="0" smtClean="0"/>
              <a:t>اقناع الطرف الاخر بصحة </a:t>
            </a:r>
            <a:r>
              <a:rPr lang="ar-SA" dirty="0"/>
              <a:t>طريقته </a:t>
            </a:r>
            <a:r>
              <a:rPr lang="ar-SA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9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/>
              <a:t>التبريرات لحرية التعبير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b="1" i="1" u="sng" dirty="0" smtClean="0">
                <a:solidFill>
                  <a:srgbClr val="00B050"/>
                </a:solidFill>
              </a:rPr>
              <a:t>3- حرية </a:t>
            </a:r>
            <a:r>
              <a:rPr lang="ar-SA" b="1" i="1" u="sng" dirty="0">
                <a:solidFill>
                  <a:srgbClr val="00B050"/>
                </a:solidFill>
              </a:rPr>
              <a:t>التعبير تمكن من الحفاظ على الاستقرار الاجتماعي: </a:t>
            </a:r>
            <a:r>
              <a:rPr lang="ar-SA" dirty="0" smtClean="0"/>
              <a:t>تمكن </a:t>
            </a:r>
            <a:r>
              <a:rPr lang="ar-SA" dirty="0"/>
              <a:t>من كشف المشاكل التي تعاني منها جماعات معينة في المجتمع </a:t>
            </a:r>
            <a:r>
              <a:rPr lang="ar-SA" dirty="0" smtClean="0"/>
              <a:t>وتساعدها على تنفيس ضائقتها وبالتالي يضعف ميلها في اللجوء إلى العنف </a:t>
            </a:r>
            <a:r>
              <a:rPr lang="ar-SA" dirty="0"/>
              <a:t>وهكذا نحافظ على الاستقرار الاجتماعي</a:t>
            </a:r>
            <a:r>
              <a:rPr lang="ar-SA" dirty="0" smtClean="0"/>
              <a:t>.</a:t>
            </a:r>
          </a:p>
          <a:p>
            <a:pPr marL="0" indent="0">
              <a:buNone/>
            </a:pPr>
            <a:r>
              <a:rPr lang="ar-SA" b="1" i="1" u="sng" dirty="0" smtClean="0">
                <a:solidFill>
                  <a:srgbClr val="00B050"/>
                </a:solidFill>
              </a:rPr>
              <a:t>4- حرية </a:t>
            </a:r>
            <a:r>
              <a:rPr lang="ar-SA" b="1" i="1" u="sng" dirty="0">
                <a:solidFill>
                  <a:srgbClr val="00B050"/>
                </a:solidFill>
              </a:rPr>
              <a:t>التعبير تمكن من التحقيق الذاتي للفرد : </a:t>
            </a:r>
            <a:endParaRPr lang="ar-SA" b="1" i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ar-SA" dirty="0" smtClean="0"/>
              <a:t>بدون </a:t>
            </a:r>
            <a:r>
              <a:rPr lang="ar-SA" dirty="0"/>
              <a:t>القدرة على التعبير عن أرائه </a:t>
            </a:r>
            <a:r>
              <a:rPr lang="ar-SA" dirty="0" smtClean="0"/>
              <a:t>ومشاعره وبدون </a:t>
            </a:r>
            <a:r>
              <a:rPr lang="ar-SA" dirty="0"/>
              <a:t>القدرة أن </a:t>
            </a:r>
            <a:r>
              <a:rPr lang="ar-SA" dirty="0" smtClean="0"/>
              <a:t>يَسمع ويُسمع </a:t>
            </a:r>
            <a:r>
              <a:rPr lang="ar-SA" dirty="0"/>
              <a:t>وان يكتب ويقرأ لا يستطيع الإنسان تحقيق</a:t>
            </a:r>
          </a:p>
          <a:p>
            <a:pPr marL="0" indent="0">
              <a:buNone/>
            </a:pPr>
            <a:r>
              <a:rPr lang="ar-SA" dirty="0"/>
              <a:t>ذاته.</a:t>
            </a:r>
          </a:p>
        </p:txBody>
      </p:sp>
    </p:spTree>
    <p:extLst>
      <p:ext uri="{BB962C8B-B14F-4D97-AF65-F5344CB8AC3E}">
        <p14:creationId xmlns:p14="http://schemas.microsoft.com/office/powerpoint/2010/main" val="8845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899592" y="1556792"/>
            <a:ext cx="7330008" cy="4525963"/>
          </a:xfrm>
        </p:spPr>
        <p:txBody>
          <a:bodyPr/>
          <a:lstStyle/>
          <a:p>
            <a:pPr marL="0" indent="0" algn="ctr">
              <a:buNone/>
            </a:pPr>
            <a:endParaRPr lang="ar-SA" dirty="0" smtClean="0"/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ar-SA" b="1" i="1" dirty="0" smtClean="0">
                <a:solidFill>
                  <a:srgbClr val="00B050"/>
                </a:solidFill>
              </a:rPr>
              <a:t>متى </a:t>
            </a:r>
            <a:r>
              <a:rPr lang="ar-SA" b="1" i="1" dirty="0">
                <a:solidFill>
                  <a:srgbClr val="00B050"/>
                </a:solidFill>
              </a:rPr>
              <a:t>يكون تقييد حرية التعبير مبرراً</a:t>
            </a:r>
            <a:r>
              <a:rPr lang="ar-SA" b="1" i="1" dirty="0" smtClean="0">
                <a:solidFill>
                  <a:srgbClr val="00B050"/>
                </a:solidFill>
              </a:rPr>
              <a:t>؟</a:t>
            </a:r>
          </a:p>
          <a:p>
            <a:pPr marL="0" indent="0" algn="ctr">
              <a:buNone/>
            </a:pPr>
            <a:r>
              <a:rPr lang="ar-SA" dirty="0" smtClean="0"/>
              <a:t>يتم تقييد </a:t>
            </a:r>
            <a:r>
              <a:rPr lang="ar-SA" dirty="0"/>
              <a:t>حرية التعبير </a:t>
            </a:r>
            <a:r>
              <a:rPr lang="ar-SA" u="sng" dirty="0"/>
              <a:t>فقط</a:t>
            </a:r>
            <a:r>
              <a:rPr lang="ar-SA" dirty="0"/>
              <a:t> في حاله وجود يقين ب</a:t>
            </a:r>
            <a:r>
              <a:rPr lang="ar-SA" dirty="0" smtClean="0"/>
              <a:t>مس </a:t>
            </a:r>
            <a:r>
              <a:rPr lang="ar-SA" dirty="0"/>
              <a:t>القيم الأخرى و الإساءة لها .</a:t>
            </a:r>
            <a:endParaRPr lang="en-US" dirty="0"/>
          </a:p>
          <a:p>
            <a:pPr marL="0" indent="0" algn="ctr">
              <a:buNone/>
            </a:pP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0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هناك نوعين من التقييدات على حريه التعبير:</a:t>
            </a:r>
            <a:br>
              <a:rPr lang="ar-SA" b="1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b="1" i="1" u="sng" dirty="0">
                <a:solidFill>
                  <a:srgbClr val="00B050"/>
                </a:solidFill>
              </a:rPr>
              <a:t>.1 التقييد على طريقه التعبير: </a:t>
            </a:r>
            <a:endParaRPr lang="ar-SA" b="1" i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ar-SA" dirty="0" smtClean="0"/>
              <a:t>في </a:t>
            </a:r>
            <a:r>
              <a:rPr lang="ar-SA" dirty="0"/>
              <a:t>هذا النوع حالات التقيد تكون </a:t>
            </a:r>
            <a:r>
              <a:rPr lang="ar-SA" dirty="0" smtClean="0"/>
              <a:t>موجهه ضد طريقة </a:t>
            </a:r>
            <a:r>
              <a:rPr lang="ar-SA" dirty="0"/>
              <a:t>التعبير وليس ضد </a:t>
            </a:r>
            <a:r>
              <a:rPr lang="ar-SA" dirty="0" smtClean="0"/>
              <a:t>التعبير نفسه (مثال :استعمال مكبرات </a:t>
            </a:r>
            <a:r>
              <a:rPr lang="ar-SA" dirty="0"/>
              <a:t>الصوت </a:t>
            </a:r>
            <a:r>
              <a:rPr lang="ar-SA" dirty="0" smtClean="0"/>
              <a:t>وإزعاج الجيران وتلويث البيئة و عرقلة حركة السير). </a:t>
            </a:r>
          </a:p>
          <a:p>
            <a:pPr marL="0" indent="0">
              <a:buNone/>
            </a:pPr>
            <a:r>
              <a:rPr lang="ar-SA" dirty="0" smtClean="0"/>
              <a:t>سبب التقييد :مسهم </a:t>
            </a:r>
            <a:r>
              <a:rPr lang="ar-SA" dirty="0"/>
              <a:t>بحقوق أخرى كحرية الحركة.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هناك نوعين من التقييدات على حريه التعبير:</a:t>
            </a:r>
            <a:br>
              <a:rPr lang="ar-SA" b="1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ar-SA" b="1" i="1" u="sng" dirty="0">
                <a:solidFill>
                  <a:srgbClr val="00B050"/>
                </a:solidFill>
              </a:rPr>
              <a:t>.2 التقييد على مضمون التعبير : </a:t>
            </a:r>
            <a:endParaRPr lang="ar-SA" b="1" i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ar-SA" dirty="0" smtClean="0"/>
              <a:t>في هذه الحالات </a:t>
            </a:r>
            <a:r>
              <a:rPr lang="ar-SA" dirty="0"/>
              <a:t>مضمون </a:t>
            </a:r>
            <a:r>
              <a:rPr lang="ar-SA" dirty="0" smtClean="0"/>
              <a:t>التعبير يمس </a:t>
            </a:r>
            <a:r>
              <a:rPr lang="ar-SA" dirty="0"/>
              <a:t>بقيم أخرى هامة في </a:t>
            </a:r>
            <a:r>
              <a:rPr lang="ar-SA" dirty="0" smtClean="0"/>
              <a:t>أي دولة ديمقراطية </a:t>
            </a:r>
            <a:r>
              <a:rPr lang="ar-SA" dirty="0"/>
              <a:t>مثل سلامة الجمهور وأمن الدولة والحق في السمعة </a:t>
            </a:r>
            <a:r>
              <a:rPr lang="ar-SA" dirty="0" smtClean="0"/>
              <a:t>الطيبة والحق </a:t>
            </a:r>
            <a:r>
              <a:rPr lang="ar-SA" dirty="0"/>
              <a:t>في </a:t>
            </a:r>
            <a:r>
              <a:rPr lang="ar-SA" dirty="0" smtClean="0"/>
              <a:t>الخصوصية.</a:t>
            </a:r>
          </a:p>
          <a:p>
            <a:pPr marL="0" indent="0">
              <a:buNone/>
            </a:pPr>
            <a:r>
              <a:rPr lang="ar-SA" dirty="0" smtClean="0"/>
              <a:t>في </a:t>
            </a:r>
            <a:r>
              <a:rPr lang="ar-SA" dirty="0"/>
              <a:t>كلتا الحالتين يتم تقييد حرية التعبير كونها تمس بقيم أخرى </a:t>
            </a:r>
            <a:r>
              <a:rPr lang="ar-SA" dirty="0" smtClean="0"/>
              <a:t>هامة .</a:t>
            </a:r>
          </a:p>
        </p:txBody>
      </p:sp>
    </p:spTree>
    <p:extLst>
      <p:ext uri="{BB962C8B-B14F-4D97-AF65-F5344CB8AC3E}">
        <p14:creationId xmlns:p14="http://schemas.microsoft.com/office/powerpoint/2010/main" val="420117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00B050"/>
                </a:solidFill>
              </a:rPr>
              <a:t>معايير فحص </a:t>
            </a:r>
            <a:r>
              <a:rPr lang="ar-SA" b="1" dirty="0">
                <a:solidFill>
                  <a:srgbClr val="00B050"/>
                </a:solidFill>
              </a:rPr>
              <a:t>شرعية فرض التقييد </a:t>
            </a:r>
            <a:r>
              <a:rPr lang="ar-SA" b="1" dirty="0" smtClean="0">
                <a:solidFill>
                  <a:srgbClr val="00B050"/>
                </a:solidFill>
              </a:rPr>
              <a:t/>
            </a:r>
            <a:br>
              <a:rPr lang="ar-SA" b="1" dirty="0" smtClean="0">
                <a:solidFill>
                  <a:srgbClr val="00B050"/>
                </a:solidFill>
              </a:rPr>
            </a:br>
            <a:r>
              <a:rPr lang="ar-SA" b="1" dirty="0" smtClean="0">
                <a:solidFill>
                  <a:srgbClr val="00B050"/>
                </a:solidFill>
              </a:rPr>
              <a:t>(المس </a:t>
            </a:r>
            <a:r>
              <a:rPr lang="ar-SA" b="1" dirty="0">
                <a:solidFill>
                  <a:srgbClr val="00B050"/>
                </a:solidFill>
              </a:rPr>
              <a:t>بحرية </a:t>
            </a:r>
            <a:r>
              <a:rPr lang="ar-SA" b="1" dirty="0" smtClean="0">
                <a:solidFill>
                  <a:srgbClr val="00B050"/>
                </a:solidFill>
              </a:rPr>
              <a:t>التعبير)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dirty="0" smtClean="0"/>
              <a:t>1- هناك </a:t>
            </a:r>
            <a:r>
              <a:rPr lang="ar-SA" b="1" dirty="0"/>
              <a:t>علاقة سببية </a:t>
            </a:r>
            <a:r>
              <a:rPr lang="ar-SA" dirty="0"/>
              <a:t>بين النشر وبين المس </a:t>
            </a:r>
            <a:r>
              <a:rPr lang="ar-SA" dirty="0" smtClean="0"/>
              <a:t>بالمصلحة.</a:t>
            </a:r>
          </a:p>
          <a:p>
            <a:pPr marL="0" indent="0">
              <a:buNone/>
            </a:pPr>
            <a:r>
              <a:rPr lang="ar-SA" b="1" dirty="0"/>
              <a:t>2- ظروف النشر</a:t>
            </a:r>
            <a:r>
              <a:rPr lang="ar-SA" dirty="0"/>
              <a:t>: هل ظروف النشر تزيد الخوف من المس بسلامة الجمهور مثلاً النشر في فترة الحرب قد يزيد من احتمال المس بسلامة الجمهور)</a:t>
            </a:r>
          </a:p>
          <a:p>
            <a:pPr marL="0" indent="0">
              <a:buNone/>
            </a:pPr>
            <a:r>
              <a:rPr lang="ar-SA" b="1" dirty="0" smtClean="0"/>
              <a:t>3-وجود </a:t>
            </a:r>
            <a:r>
              <a:rPr lang="ar-SA" b="1" dirty="0"/>
              <a:t>احتمال كبير </a:t>
            </a:r>
            <a:r>
              <a:rPr lang="ar-SA" dirty="0"/>
              <a:t>لحدوث المس بالمصالح</a:t>
            </a:r>
            <a:r>
              <a:rPr lang="ar-SA" dirty="0" smtClean="0"/>
              <a:t>.</a:t>
            </a:r>
          </a:p>
          <a:p>
            <a:pPr marL="0" indent="0">
              <a:buNone/>
            </a:pPr>
            <a:r>
              <a:rPr lang="ar-SA" dirty="0" smtClean="0"/>
              <a:t>4-المس في حرية التعبير </a:t>
            </a:r>
            <a:r>
              <a:rPr lang="ar-SA" b="1" dirty="0" smtClean="0"/>
              <a:t>كآخر الحلول</a:t>
            </a:r>
            <a:r>
              <a:rPr lang="ar-SA" dirty="0" smtClean="0"/>
              <a:t>: حتى في حال وجود يقين قريب للمس بالمصالح يجب فحص إمكانيات أخرى للمحافظة على سلامة الجمهور وأمن  الدولة دون اللجوء للمس بحرية التعبير.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2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1829</Words>
  <Application>Microsoft Office PowerPoint</Application>
  <PresentationFormat>عرض على الشاشة (3:4)‏</PresentationFormat>
  <Paragraphs>159</Paragraphs>
  <Slides>22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سمة Office</vt:lpstr>
      <vt:lpstr>الإعلام والديمقراطية</vt:lpstr>
      <vt:lpstr>حق حرية التعبير</vt:lpstr>
      <vt:lpstr>وهناك جانبين هامين في حرية التعبير</vt:lpstr>
      <vt:lpstr>التبريرات لحرية التعبير</vt:lpstr>
      <vt:lpstr>التبريرات لحرية التعبير</vt:lpstr>
      <vt:lpstr>عرض تقديمي في PowerPoint</vt:lpstr>
      <vt:lpstr>هناك نوعين من التقييدات على حريه التعبير: </vt:lpstr>
      <vt:lpstr>هناك نوعين من التقييدات على حريه التعبير: </vt:lpstr>
      <vt:lpstr>معايير فحص شرعية فرض التقييد  (المس بحرية التعبير)</vt:lpstr>
      <vt:lpstr>علاقة الإعلام بالسلطة و الصراع الدائم</vt:lpstr>
      <vt:lpstr>يوجد في العالم أربعة نماذج تحكم الدولة الإعلامية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الإعلام والديمقراطية</dc:title>
  <dc:creator>Sony</dc:creator>
  <cp:lastModifiedBy>Nada Nasser Alahmari</cp:lastModifiedBy>
  <cp:revision>180</cp:revision>
  <dcterms:created xsi:type="dcterms:W3CDTF">2015-10-13T17:45:56Z</dcterms:created>
  <dcterms:modified xsi:type="dcterms:W3CDTF">2015-10-14T10:02:28Z</dcterms:modified>
</cp:coreProperties>
</file>