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/>
  <p:notesSz cx="6858000" cy="9144000"/>
  <p:defaultTextStyle>
    <a:lvl1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1pPr>
    <a:lvl2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2pPr>
    <a:lvl3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3pPr>
    <a:lvl4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4pPr>
    <a:lvl5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5pPr>
    <a:lvl6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6pPr>
    <a:lvl7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7pPr>
    <a:lvl8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8pPr>
    <a:lvl9pPr indent="39687">
      <a:defRPr sz="1200">
        <a:solidFill>
          <a:srgbClr val="FFFFFF"/>
        </a:solidFill>
        <a:uFill>
          <a:solidFill>
            <a:srgbClr val="F38000"/>
          </a:solidFill>
        </a:uFill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6CB"/>
          </a:solidFill>
        </a:fill>
      </a:tcStyle>
    </a:wholeTbl>
    <a:band2H>
      <a:tcTxStyle b="def" i="def"/>
      <a:tcStyle>
        <a:tcBdr/>
        <a:fill>
          <a:solidFill>
            <a:srgbClr val="E6EC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B27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B27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B27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1pPr>
      <a:lvl2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2pPr>
      <a:lvl3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3pPr>
      <a:lvl4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4pPr>
      <a:lvl5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5pPr>
      <a:lvl6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6pPr>
      <a:lvl7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7pPr>
      <a:lvl8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8pPr>
      <a:lvl9pPr>
        <a:spcBef>
          <a:spcPts val="1800"/>
        </a:spcBef>
        <a:defRPr b="1" sz="3600">
          <a:solidFill>
            <a:srgbClr val="F38000"/>
          </a:solidFill>
          <a:uFill>
            <a:solidFill>
              <a:srgbClr val="F38000"/>
            </a:solidFill>
          </a:uFill>
          <a:latin typeface="Verdana"/>
          <a:ea typeface="Verdana"/>
          <a:cs typeface="Verdana"/>
          <a:sym typeface="Verdana"/>
        </a:defRPr>
      </a:lvl9pPr>
    </p:titleStyle>
    <p:bodyStyle>
      <a:lvl1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1pPr>
      <a:lvl2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2pPr>
      <a:lvl3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3pPr>
      <a:lvl4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4pPr>
      <a:lvl5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5pPr>
      <a:lvl6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6pPr>
      <a:lvl7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7pPr>
      <a:lvl8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8pPr>
      <a:lvl9pPr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1pPr>
      <a:lvl2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2pPr>
      <a:lvl3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3pPr>
      <a:lvl4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4pPr>
      <a:lvl5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5pPr>
      <a:lvl6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6pPr>
      <a:lvl7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7pPr>
      <a:lvl8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8pPr>
      <a:lvl9pPr indent="39687" algn="r">
        <a:defRPr sz="1200">
          <a:solidFill>
            <a:schemeClr val="tx1"/>
          </a:solidFill>
          <a:uFill>
            <a:solidFill>
              <a:srgbClr val="F38000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pic>
        <p:nvPicPr>
          <p:cNvPr id="2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</a:t>
            </a:r>
          </a:p>
        </p:txBody>
      </p:sp>
      <p:sp>
        <p:nvSpPr>
          <p:cNvPr id="25" name="Shape 25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1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21" name="Shape 121"/>
          <p:cNvSpPr/>
          <p:nvPr/>
        </p:nvSpPr>
        <p:spPr>
          <a:xfrm>
            <a:off x="533400" y="457200"/>
            <a:ext cx="7696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Resource Based View (RBV)</a:t>
            </a:r>
          </a:p>
        </p:txBody>
      </p:sp>
      <p:sp>
        <p:nvSpPr>
          <p:cNvPr id="122" name="Shape 122"/>
          <p:cNvSpPr/>
          <p:nvPr/>
        </p:nvSpPr>
        <p:spPr>
          <a:xfrm>
            <a:off x="533400" y="914400"/>
            <a:ext cx="7391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Approach to Competitive Advantage</a:t>
            </a:r>
          </a:p>
        </p:txBody>
      </p:sp>
      <p:grpSp>
        <p:nvGrpSpPr>
          <p:cNvPr id="125" name="Group 125"/>
          <p:cNvGrpSpPr/>
          <p:nvPr/>
        </p:nvGrpSpPr>
        <p:grpSpPr>
          <a:xfrm>
            <a:off x="533393" y="2514594"/>
            <a:ext cx="7988309" cy="838212"/>
            <a:chOff x="0" y="-1"/>
            <a:chExt cx="7988308" cy="838211"/>
          </a:xfrm>
        </p:grpSpPr>
        <p:sp>
          <p:nvSpPr>
            <p:cNvPr id="123" name="Shape 123"/>
            <p:cNvSpPr/>
            <p:nvPr/>
          </p:nvSpPr>
          <p:spPr>
            <a:xfrm>
              <a:off x="-1" y="0"/>
              <a:ext cx="7937508" cy="83821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24" name="Shape 124"/>
            <p:cNvSpPr/>
            <p:nvPr/>
          </p:nvSpPr>
          <p:spPr>
            <a:xfrm>
              <a:off x="0" y="-2"/>
              <a:ext cx="7988308" cy="73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8100">
                <a:spcBef>
                  <a:spcPts val="1500"/>
                </a:spcBef>
                <a:tabLst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  <a:tab pos="10972800" algn="l"/>
                </a:tabLst>
                <a:defRPr sz="2400">
                  <a:solidFill>
                    <a:srgbClr val="F7AB23"/>
                  </a:solidFill>
                  <a:uFill>
                    <a:solidFill>
                      <a:srgbClr val="F7AB23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7AB23"/>
                  </a:solidFill>
                  <a:uFill>
                    <a:solidFill>
                      <a:srgbClr val="F7AB23"/>
                    </a:solidFill>
                  </a:uFill>
                </a:rPr>
                <a:t>Internal resources are more important than external factors</a:t>
              </a:r>
            </a:p>
          </p:txBody>
        </p:sp>
      </p:grpSp>
      <p:sp>
        <p:nvSpPr>
          <p:cNvPr id="126" name="Shape 126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4 -15</a:t>
            </a:r>
          </a:p>
        </p:txBody>
      </p:sp>
      <p:sp>
        <p:nvSpPr>
          <p:cNvPr id="127" name="Shape 127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"/>
          </p:nvPr>
        </p:nvSpPr>
        <p:spPr>
          <a:xfrm>
            <a:off x="263524" y="1139825"/>
            <a:ext cx="8405815" cy="53101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74608" indent="-74608" defTabSz="457200">
              <a:spcBef>
                <a:spcPts val="600"/>
              </a:spcBef>
              <a:defRPr sz="1800">
                <a:uFillTx/>
              </a:defRPr>
            </a:pPr>
            <a:r>
              <a:rPr b="1" sz="2500" u="sng">
                <a:solidFill>
                  <a:srgbClr val="F39019"/>
                </a:solidFill>
                <a:uFill>
                  <a:solidFill>
                    <a:srgbClr val="F39019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key points of the theory are:</a:t>
            </a:r>
            <a:endParaRPr b="1" sz="2500" u="sng">
              <a:solidFill>
                <a:srgbClr val="F39019"/>
              </a:solidFill>
              <a:uFill>
                <a:solidFill>
                  <a:srgbClr val="F39019"/>
                </a:solidFill>
              </a:uFill>
              <a:latin typeface="+mn-lt"/>
              <a:ea typeface="+mn-ea"/>
              <a:cs typeface="+mn-cs"/>
              <a:sym typeface="Helvetica"/>
            </a:endParaRPr>
          </a:p>
          <a:p>
            <a:pPr lvl="0" marL="575705" indent="-575705" defTabSz="457200">
              <a:spcBef>
                <a:spcPts val="100"/>
              </a:spcBef>
              <a:buSzPct val="100000"/>
              <a:buFont typeface="Helvetica"/>
              <a:buAutoNum type="arabicPeriod" startAt="1"/>
              <a:tabLst>
                <a:tab pos="139700" algn="l"/>
                <a:tab pos="457200" algn="l"/>
              </a:tabLst>
              <a:defRPr sz="1800">
                <a:uFillTx/>
              </a:defRPr>
            </a:pPr>
            <a:r>
              <a:rPr b="1" sz="30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Identify the firm’s potential key resources.</a:t>
            </a:r>
            <a:endParaRPr b="1">
              <a:latin typeface="+mn-lt"/>
              <a:ea typeface="+mn-ea"/>
              <a:cs typeface="+mn-cs"/>
              <a:sym typeface="Helvetica"/>
            </a:endParaRPr>
          </a:p>
          <a:p>
            <a:pPr lvl="0" marL="74608" indent="-74608" defTabSz="457200">
              <a:spcBef>
                <a:spcPts val="100"/>
              </a:spcBef>
              <a:tabLst>
                <a:tab pos="139700" algn="l"/>
                <a:tab pos="457200" algn="l"/>
              </a:tabLst>
              <a:defRPr sz="1800">
                <a:uFillTx/>
              </a:defRPr>
            </a:pPr>
            <a:r>
              <a:rPr b="1" sz="30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	What is resource ?</a:t>
            </a:r>
            <a:endParaRPr b="1">
              <a:latin typeface="+mn-lt"/>
              <a:ea typeface="+mn-ea"/>
              <a:cs typeface="+mn-cs"/>
              <a:sym typeface="Helvetica"/>
            </a:endParaRPr>
          </a:p>
          <a:p>
            <a:pPr lvl="0" marL="74608" indent="-74608" defTabSz="457200">
              <a:spcBef>
                <a:spcPts val="100"/>
              </a:spcBef>
              <a:tabLst>
                <a:tab pos="139700" algn="l"/>
                <a:tab pos="457200" algn="l"/>
              </a:tabLst>
              <a:defRPr sz="1800">
                <a:uFillTx/>
              </a:defRPr>
            </a:pPr>
            <a:endParaRPr sz="1300">
              <a:latin typeface="+mn-lt"/>
              <a:ea typeface="+mn-ea"/>
              <a:cs typeface="+mn-cs"/>
              <a:sym typeface="Helvetica"/>
            </a:endParaRPr>
          </a:p>
          <a:p>
            <a:pPr lvl="0" marL="74608" indent="-74608" defTabSz="457200">
              <a:spcBef>
                <a:spcPts val="600"/>
              </a:spcBef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Resources are the inputs or the factors available to a company which helps to perform its operations or carry out its activities </a:t>
            </a:r>
          </a:p>
        </p:txBody>
      </p:sp>
      <p:sp>
        <p:nvSpPr>
          <p:cNvPr id="130" name="Shape 130"/>
          <p:cNvSpPr/>
          <p:nvPr/>
        </p:nvSpPr>
        <p:spPr>
          <a:xfrm>
            <a:off x="228600" y="482600"/>
            <a:ext cx="7696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Resource Based View (RBV)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3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36" name="Shape 136"/>
          <p:cNvSpPr/>
          <p:nvPr/>
        </p:nvSpPr>
        <p:spPr>
          <a:xfrm>
            <a:off x="533400" y="457200"/>
            <a:ext cx="7696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Resource Based View (RBV)</a:t>
            </a:r>
          </a:p>
        </p:txBody>
      </p:sp>
      <p:sp>
        <p:nvSpPr>
          <p:cNvPr id="137" name="Shape 137"/>
          <p:cNvSpPr/>
          <p:nvPr/>
        </p:nvSpPr>
        <p:spPr>
          <a:xfrm>
            <a:off x="533400" y="2209800"/>
            <a:ext cx="7391400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2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Three All-Encompassing Categories</a:t>
            </a:r>
          </a:p>
        </p:txBody>
      </p:sp>
      <p:grpSp>
        <p:nvGrpSpPr>
          <p:cNvPr id="140" name="Group 140"/>
          <p:cNvGrpSpPr/>
          <p:nvPr/>
        </p:nvGrpSpPr>
        <p:grpSpPr>
          <a:xfrm>
            <a:off x="609597" y="2590794"/>
            <a:ext cx="6845309" cy="1828801"/>
            <a:chOff x="0" y="0"/>
            <a:chExt cx="6845307" cy="1828800"/>
          </a:xfrm>
        </p:grpSpPr>
        <p:sp>
          <p:nvSpPr>
            <p:cNvPr id="138" name="Shape 138"/>
            <p:cNvSpPr/>
            <p:nvPr/>
          </p:nvSpPr>
          <p:spPr>
            <a:xfrm>
              <a:off x="0" y="0"/>
              <a:ext cx="6794508" cy="13334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0" y="0"/>
              <a:ext cx="6845308" cy="1828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Physical resources (ex plants and equipment)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Human resources (ex employees and skills)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Organizational resources( ex.firm structure , trademarks)</a:t>
              </a:r>
            </a:p>
          </p:txBody>
        </p:sp>
      </p:grpSp>
      <p:sp>
        <p:nvSpPr>
          <p:cNvPr id="141" name="Shape 141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4 -16</a:t>
            </a:r>
          </a:p>
        </p:txBody>
      </p:sp>
      <p:sp>
        <p:nvSpPr>
          <p:cNvPr id="142" name="Shape 142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45" name="Shape 14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4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48" name="Shape 148"/>
          <p:cNvSpPr/>
          <p:nvPr/>
        </p:nvSpPr>
        <p:spPr>
          <a:xfrm>
            <a:off x="533400" y="457200"/>
            <a:ext cx="822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Resource Based View (RBV)</a:t>
            </a:r>
          </a:p>
        </p:txBody>
      </p:sp>
      <p:sp>
        <p:nvSpPr>
          <p:cNvPr id="149" name="Shape 149"/>
          <p:cNvSpPr/>
          <p:nvPr/>
        </p:nvSpPr>
        <p:spPr>
          <a:xfrm>
            <a:off x="533400" y="838200"/>
            <a:ext cx="6248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Empirical Indicators</a:t>
            </a:r>
          </a:p>
        </p:txBody>
      </p:sp>
      <p:grpSp>
        <p:nvGrpSpPr>
          <p:cNvPr id="152" name="Group 152"/>
          <p:cNvGrpSpPr/>
          <p:nvPr/>
        </p:nvGrpSpPr>
        <p:grpSpPr>
          <a:xfrm>
            <a:off x="533392" y="2514594"/>
            <a:ext cx="6845311" cy="1803327"/>
            <a:chOff x="-1" y="0"/>
            <a:chExt cx="6845310" cy="1803325"/>
          </a:xfrm>
        </p:grpSpPr>
        <p:sp>
          <p:nvSpPr>
            <p:cNvPr id="150" name="Shape 150"/>
            <p:cNvSpPr/>
            <p:nvPr/>
          </p:nvSpPr>
          <p:spPr>
            <a:xfrm>
              <a:off x="-2" y="-1"/>
              <a:ext cx="6794510" cy="180332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-1" y="-1"/>
              <a:ext cx="6845310" cy="167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190500" indent="-15240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For a resource to be valuable, it must be: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9155" indent="-87105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Rare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9155" indent="-87105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Hard to imitate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9155" indent="-87105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Not easily substitutable</a:t>
              </a:r>
            </a:p>
          </p:txBody>
        </p:sp>
      </p:grpSp>
      <p:sp>
        <p:nvSpPr>
          <p:cNvPr id="153" name="Shape 153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4 -17</a:t>
            </a:r>
          </a:p>
        </p:txBody>
      </p:sp>
      <p:sp>
        <p:nvSpPr>
          <p:cNvPr id="154" name="Shape 154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  <p:sp>
        <p:nvSpPr>
          <p:cNvPr id="155" name="Shape 155"/>
          <p:cNvSpPr/>
          <p:nvPr/>
        </p:nvSpPr>
        <p:spPr>
          <a:xfrm>
            <a:off x="128586" y="1350962"/>
            <a:ext cx="839311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0" defTabSz="457200">
              <a:spcBef>
                <a:spcPts val="100"/>
              </a:spcBef>
              <a:defRPr b="1"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2.Evaluate whether these resources fulfil the following criteria :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body" idx="1"/>
          </p:nvPr>
        </p:nvSpPr>
        <p:spPr>
          <a:xfrm>
            <a:off x="365124" y="1546225"/>
            <a:ext cx="8405815" cy="53101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0" defTabSz="457200">
              <a:spcBef>
                <a:spcPts val="100"/>
              </a:spcBef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3.Care for and protect resources that possess these evaluations, because doing so can improve organizational performance.</a:t>
            </a:r>
          </a:p>
        </p:txBody>
      </p:sp>
      <p:sp>
        <p:nvSpPr>
          <p:cNvPr id="158" name="Shape 158"/>
          <p:cNvSpPr/>
          <p:nvPr/>
        </p:nvSpPr>
        <p:spPr>
          <a:xfrm>
            <a:off x="533400" y="457200"/>
            <a:ext cx="7696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Resource Based View (RBV)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6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64" name="Shape 164"/>
          <p:cNvSpPr/>
          <p:nvPr/>
        </p:nvSpPr>
        <p:spPr>
          <a:xfrm>
            <a:off x="533400" y="379409"/>
            <a:ext cx="822960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Evaluating Capabilities and Competitive Position</a:t>
            </a:r>
          </a:p>
        </p:txBody>
      </p:sp>
      <p:grpSp>
        <p:nvGrpSpPr>
          <p:cNvPr id="167" name="Group 167"/>
          <p:cNvGrpSpPr/>
          <p:nvPr/>
        </p:nvGrpSpPr>
        <p:grpSpPr>
          <a:xfrm>
            <a:off x="457200" y="1092194"/>
            <a:ext cx="8229600" cy="3338947"/>
            <a:chOff x="0" y="0"/>
            <a:chExt cx="8229600" cy="3338946"/>
          </a:xfrm>
        </p:grpSpPr>
        <p:sp>
          <p:nvSpPr>
            <p:cNvPr id="165" name="Shape 165"/>
            <p:cNvSpPr/>
            <p:nvPr/>
          </p:nvSpPr>
          <p:spPr>
            <a:xfrm>
              <a:off x="0" y="-1"/>
              <a:ext cx="8177266" cy="333894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0" y="1"/>
              <a:ext cx="8229600" cy="2552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Assessment of resource capabilities, and strengths and weaknesses</a:t>
              </a:r>
              <a:endParaRPr sz="2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A realistic map of the company’s future</a:t>
              </a:r>
              <a:endParaRPr sz="2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Three common methods of assessment</a:t>
              </a:r>
              <a:endParaRPr sz="2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Strength-Weaknesses-Opportunities-Threats (SWOT) analysis</a:t>
              </a:r>
              <a:endParaRPr sz="2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Value C</a:t>
              </a: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hain Analysis (VCA)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0">
                <a:spcBef>
                  <a:spcPts val="1200"/>
                </a:spcBef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4008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Internal Factor Evaluation (IFE)</a:t>
              </a:r>
            </a:p>
          </p:txBody>
        </p:sp>
      </p:grpSp>
      <p:sp>
        <p:nvSpPr>
          <p:cNvPr id="168" name="Shape 168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4 -24</a:t>
            </a:r>
          </a:p>
        </p:txBody>
      </p:sp>
      <p:sp>
        <p:nvSpPr>
          <p:cNvPr id="169" name="Shape 169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7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75" name="Shape 175"/>
          <p:cNvSpPr/>
          <p:nvPr/>
        </p:nvSpPr>
        <p:spPr>
          <a:xfrm>
            <a:off x="517525" y="393700"/>
            <a:ext cx="847090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Identifying Strengths, Weaknesses, Opportunities and Threats</a:t>
            </a:r>
          </a:p>
        </p:txBody>
      </p:sp>
      <p:sp>
        <p:nvSpPr>
          <p:cNvPr id="176" name="Shape 176"/>
          <p:cNvSpPr/>
          <p:nvPr/>
        </p:nvSpPr>
        <p:spPr>
          <a:xfrm>
            <a:off x="609600" y="2209799"/>
            <a:ext cx="8483600" cy="103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7010" indent="-22701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00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L="576669" indent="-576669">
              <a:lnSpc>
                <a:spcPct val="120000"/>
              </a:lnSpc>
              <a:buClr>
                <a:srgbClr val="000000"/>
              </a:buClr>
              <a:buSzPct val="100000"/>
              <a:buFont typeface="Verdana"/>
              <a:buChar char="•"/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Part of SWOT analysis </a:t>
            </a:r>
            <a:endParaRPr sz="200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L="576669" indent="-576669">
              <a:lnSpc>
                <a:spcPct val="120000"/>
              </a:lnSpc>
              <a:buClr>
                <a:srgbClr val="000000"/>
              </a:buClr>
              <a:buSzPct val="100000"/>
              <a:buFont typeface="Verdana"/>
              <a:buChar char="•"/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Provides useful insights on the company’s strategic position</a:t>
            </a:r>
          </a:p>
        </p:txBody>
      </p:sp>
      <p:sp>
        <p:nvSpPr>
          <p:cNvPr id="177" name="Shape 177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4 -25</a:t>
            </a:r>
          </a:p>
        </p:txBody>
      </p:sp>
      <p:sp>
        <p:nvSpPr>
          <p:cNvPr id="178" name="Shape 178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81" name="Shape 18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8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hape 183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186" name="Group 186"/>
          <p:cNvGrpSpPr/>
          <p:nvPr/>
        </p:nvGrpSpPr>
        <p:grpSpPr>
          <a:xfrm>
            <a:off x="641344" y="2590800"/>
            <a:ext cx="2273307" cy="1203325"/>
            <a:chOff x="-1" y="0"/>
            <a:chExt cx="2273305" cy="1203325"/>
          </a:xfrm>
        </p:grpSpPr>
        <p:sp>
          <p:nvSpPr>
            <p:cNvPr id="184" name="Shape 184"/>
            <p:cNvSpPr/>
            <p:nvPr/>
          </p:nvSpPr>
          <p:spPr>
            <a:xfrm>
              <a:off x="-2" y="0"/>
              <a:ext cx="2209807" cy="1203325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-1" y="417512"/>
              <a:ext cx="2273306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400">
                  <a:uFill>
                    <a:solidFill/>
                  </a:uFill>
                </a:rPr>
                <a:t>Strengths</a:t>
              </a:r>
            </a:p>
          </p:txBody>
        </p:sp>
      </p:grpSp>
      <p:grpSp>
        <p:nvGrpSpPr>
          <p:cNvPr id="189" name="Group 189"/>
          <p:cNvGrpSpPr/>
          <p:nvPr/>
        </p:nvGrpSpPr>
        <p:grpSpPr>
          <a:xfrm>
            <a:off x="4829175" y="2057398"/>
            <a:ext cx="3924300" cy="2514609"/>
            <a:chOff x="0" y="0"/>
            <a:chExt cx="3924300" cy="2514608"/>
          </a:xfrm>
        </p:grpSpPr>
        <p:sp>
          <p:nvSpPr>
            <p:cNvPr id="187" name="Shape 187"/>
            <p:cNvSpPr/>
            <p:nvPr/>
          </p:nvSpPr>
          <p:spPr>
            <a:xfrm>
              <a:off x="3174" y="-1"/>
              <a:ext cx="3854273" cy="2514609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F38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>
              <a:off x="0" y="888999"/>
              <a:ext cx="3924300" cy="73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indent="41275" algn="ctr">
                <a:tabLst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Resources</a:t>
              </a:r>
              <a:endParaRPr sz="24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41275" algn="ctr">
                <a:tabLst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Capabilities</a:t>
              </a: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2851144" y="2895596"/>
            <a:ext cx="2438316" cy="609608"/>
            <a:chOff x="0" y="-1"/>
            <a:chExt cx="2438314" cy="609607"/>
          </a:xfrm>
        </p:grpSpPr>
        <p:sp>
          <p:nvSpPr>
            <p:cNvPr id="190" name="Shape 190"/>
            <p:cNvSpPr/>
            <p:nvPr/>
          </p:nvSpPr>
          <p:spPr>
            <a:xfrm>
              <a:off x="381003" y="-2"/>
              <a:ext cx="2057312" cy="6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lnTo>
                    <a:pt x="15200" y="0"/>
                  </a:lnTo>
                  <a:close/>
                </a:path>
              </a:pathLst>
            </a:cu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152402" y="152401"/>
              <a:ext cx="1524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-1" y="152401"/>
              <a:ext cx="762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</p:grpSp>
      <p:sp>
        <p:nvSpPr>
          <p:cNvPr id="194" name="Shape 194"/>
          <p:cNvSpPr/>
          <p:nvPr/>
        </p:nvSpPr>
        <p:spPr>
          <a:xfrm>
            <a:off x="533396" y="4572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SWOT Analysis</a:t>
            </a:r>
          </a:p>
        </p:txBody>
      </p:sp>
      <p:sp>
        <p:nvSpPr>
          <p:cNvPr id="195" name="Shape 195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4 -26</a:t>
            </a:r>
          </a:p>
        </p:txBody>
      </p:sp>
      <p:sp>
        <p:nvSpPr>
          <p:cNvPr id="196" name="Shape 196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nodeType="afterEffect" presetClass="entr" presetSubtype="8" presetID="2" grpId="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2"/>
      <p:bldP build="whole" bldLvl="1" animBg="1" rev="0" advAuto="0" spid="18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0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204" name="Group 204"/>
          <p:cNvGrpSpPr/>
          <p:nvPr/>
        </p:nvGrpSpPr>
        <p:grpSpPr>
          <a:xfrm>
            <a:off x="455608" y="2590800"/>
            <a:ext cx="2351095" cy="1203325"/>
            <a:chOff x="-1" y="0"/>
            <a:chExt cx="2351093" cy="1203325"/>
          </a:xfrm>
        </p:grpSpPr>
        <p:sp>
          <p:nvSpPr>
            <p:cNvPr id="202" name="Shape 202"/>
            <p:cNvSpPr/>
            <p:nvPr/>
          </p:nvSpPr>
          <p:spPr>
            <a:xfrm>
              <a:off x="-2" y="0"/>
              <a:ext cx="2287552" cy="1203325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>
              <a:off x="-1" y="423862"/>
              <a:ext cx="235109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b="1" sz="23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300">
                  <a:uFill>
                    <a:solidFill/>
                  </a:uFill>
                </a:rPr>
                <a:t>Weaknesses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4721225" y="2057398"/>
            <a:ext cx="3924300" cy="2514609"/>
            <a:chOff x="0" y="0"/>
            <a:chExt cx="3924300" cy="2514608"/>
          </a:xfrm>
        </p:grpSpPr>
        <p:sp>
          <p:nvSpPr>
            <p:cNvPr id="205" name="Shape 205"/>
            <p:cNvSpPr/>
            <p:nvPr/>
          </p:nvSpPr>
          <p:spPr>
            <a:xfrm>
              <a:off x="3174" y="-1"/>
              <a:ext cx="3854273" cy="2514609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F38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>
              <a:off x="0" y="704850"/>
              <a:ext cx="3924300" cy="110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>
                  <a:uFillTx/>
                </a:defRPr>
              </a:pPr>
              <a:r>
                <a:rPr sz="2400">
                  <a:uFill>
                    <a:solidFill/>
                  </a:uFill>
                </a:rPr>
                <a:t>   Disadvantages of a company relative to its competitors</a:t>
              </a:r>
            </a:p>
          </p:txBody>
        </p:sp>
      </p:grpSp>
      <p:grpSp>
        <p:nvGrpSpPr>
          <p:cNvPr id="211" name="Group 211"/>
          <p:cNvGrpSpPr/>
          <p:nvPr/>
        </p:nvGrpSpPr>
        <p:grpSpPr>
          <a:xfrm>
            <a:off x="2743194" y="2895596"/>
            <a:ext cx="2438316" cy="609608"/>
            <a:chOff x="0" y="-1"/>
            <a:chExt cx="2438314" cy="609607"/>
          </a:xfrm>
        </p:grpSpPr>
        <p:sp>
          <p:nvSpPr>
            <p:cNvPr id="208" name="Shape 208"/>
            <p:cNvSpPr/>
            <p:nvPr/>
          </p:nvSpPr>
          <p:spPr>
            <a:xfrm>
              <a:off x="381003" y="-2"/>
              <a:ext cx="2057312" cy="6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lnTo>
                    <a:pt x="15200" y="0"/>
                  </a:lnTo>
                  <a:close/>
                </a:path>
              </a:pathLst>
            </a:cu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52402" y="152401"/>
              <a:ext cx="1524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-1" y="152401"/>
              <a:ext cx="762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</p:grpSp>
      <p:sp>
        <p:nvSpPr>
          <p:cNvPr id="212" name="Shape 212"/>
          <p:cNvSpPr/>
          <p:nvPr/>
        </p:nvSpPr>
        <p:spPr>
          <a:xfrm>
            <a:off x="533396" y="4572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SWOT Analysis</a:t>
            </a:r>
          </a:p>
        </p:txBody>
      </p:sp>
      <p:sp>
        <p:nvSpPr>
          <p:cNvPr id="213" name="Shape 213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4 -27</a:t>
            </a:r>
          </a:p>
        </p:txBody>
      </p:sp>
      <p:sp>
        <p:nvSpPr>
          <p:cNvPr id="214" name="Shape 214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nodeType="afterEffect" presetClass="entr" presetSubtype="8" presetID="2" grpId="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  <p:bldP build="whole" bldLvl="1" animBg="1" rev="0" advAuto="0" spid="20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17" name="Shape 21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1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222" name="Group 222"/>
          <p:cNvGrpSpPr/>
          <p:nvPr/>
        </p:nvGrpSpPr>
        <p:grpSpPr>
          <a:xfrm>
            <a:off x="300029" y="2514600"/>
            <a:ext cx="2733688" cy="1203325"/>
            <a:chOff x="-1" y="0"/>
            <a:chExt cx="2733686" cy="1203325"/>
          </a:xfrm>
        </p:grpSpPr>
        <p:sp>
          <p:nvSpPr>
            <p:cNvPr id="220" name="Shape 220"/>
            <p:cNvSpPr/>
            <p:nvPr/>
          </p:nvSpPr>
          <p:spPr>
            <a:xfrm>
              <a:off x="-2" y="0"/>
              <a:ext cx="2668476" cy="1203325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-2" y="417512"/>
              <a:ext cx="2733688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400">
                  <a:uFill>
                    <a:solidFill/>
                  </a:uFill>
                </a:rPr>
                <a:t>Opportunities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4949825" y="1981198"/>
            <a:ext cx="3924300" cy="2514609"/>
            <a:chOff x="0" y="0"/>
            <a:chExt cx="3924300" cy="2514608"/>
          </a:xfrm>
        </p:grpSpPr>
        <p:sp>
          <p:nvSpPr>
            <p:cNvPr id="223" name="Shape 223"/>
            <p:cNvSpPr/>
            <p:nvPr/>
          </p:nvSpPr>
          <p:spPr>
            <a:xfrm>
              <a:off x="3174" y="-1"/>
              <a:ext cx="3854273" cy="2514609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F38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519906"/>
              <a:ext cx="3924300" cy="147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>
                  <a:uFillTx/>
                </a:defRPr>
              </a:pPr>
              <a:r>
                <a:rPr sz="2400">
                  <a:uFill>
                    <a:solidFill/>
                  </a:uFill>
                </a:rPr>
                <a:t>  Induced by various factors and changing conditions in the external environment</a:t>
              </a:r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2971794" y="2819396"/>
            <a:ext cx="2438316" cy="609608"/>
            <a:chOff x="0" y="-1"/>
            <a:chExt cx="2438314" cy="609607"/>
          </a:xfrm>
        </p:grpSpPr>
        <p:sp>
          <p:nvSpPr>
            <p:cNvPr id="226" name="Shape 226"/>
            <p:cNvSpPr/>
            <p:nvPr/>
          </p:nvSpPr>
          <p:spPr>
            <a:xfrm>
              <a:off x="381003" y="-2"/>
              <a:ext cx="2057312" cy="6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lnTo>
                    <a:pt x="15200" y="0"/>
                  </a:lnTo>
                  <a:close/>
                </a:path>
              </a:pathLst>
            </a:cu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152402" y="152401"/>
              <a:ext cx="1524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-1" y="152401"/>
              <a:ext cx="762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</p:grpSp>
      <p:sp>
        <p:nvSpPr>
          <p:cNvPr id="230" name="Shape 230"/>
          <p:cNvSpPr/>
          <p:nvPr/>
        </p:nvSpPr>
        <p:spPr>
          <a:xfrm>
            <a:off x="533396" y="4572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SWOT Analysis</a:t>
            </a:r>
          </a:p>
        </p:txBody>
      </p:sp>
      <p:sp>
        <p:nvSpPr>
          <p:cNvPr id="231" name="Shape 231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4 -28</a:t>
            </a:r>
          </a:p>
        </p:txBody>
      </p:sp>
      <p:sp>
        <p:nvSpPr>
          <p:cNvPr id="232" name="Shape 232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nodeType="afterEffect" presetClass="entr" presetSubtype="8" presetID="2" grpId="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  <p:bldP build="whole" bldLvl="1" animBg="1" rev="0" advAuto="0" spid="22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31" name="Shape 31"/>
          <p:cNvSpPr/>
          <p:nvPr/>
        </p:nvSpPr>
        <p:spPr>
          <a:xfrm>
            <a:off x="365125" y="395287"/>
            <a:ext cx="8547100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0">
              <a:spcBef>
                <a:spcPts val="1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36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Strategic Management: Concepts and Cases</a:t>
            </a:r>
          </a:p>
        </p:txBody>
      </p:sp>
      <p:sp>
        <p:nvSpPr>
          <p:cNvPr id="32" name="Shape 32"/>
          <p:cNvSpPr/>
          <p:nvPr/>
        </p:nvSpPr>
        <p:spPr>
          <a:xfrm>
            <a:off x="360361" y="1546225"/>
            <a:ext cx="4424366" cy="170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Arab World Edition</a:t>
            </a: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Fred R. David</a:t>
            </a: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Abbas J. Ali</a:t>
            </a: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Abdulrahman Y. Al-Aali</a:t>
            </a: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Chapter 4: </a:t>
            </a:r>
            <a:endParaRPr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The Internal Assessment</a:t>
            </a:r>
          </a:p>
        </p:txBody>
      </p:sp>
      <p:pic>
        <p:nvPicPr>
          <p:cNvPr id="33" name="image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0200" y="1524000"/>
            <a:ext cx="2874966" cy="413861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</a:t>
            </a:r>
          </a:p>
        </p:txBody>
      </p:sp>
      <p:sp>
        <p:nvSpPr>
          <p:cNvPr id="35" name="Shape 35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35" name="Shape 23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3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641344" y="2590800"/>
            <a:ext cx="2273307" cy="1203325"/>
            <a:chOff x="-1" y="0"/>
            <a:chExt cx="2273305" cy="1203325"/>
          </a:xfrm>
        </p:grpSpPr>
        <p:sp>
          <p:nvSpPr>
            <p:cNvPr id="238" name="Shape 238"/>
            <p:cNvSpPr/>
            <p:nvPr/>
          </p:nvSpPr>
          <p:spPr>
            <a:xfrm>
              <a:off x="-2" y="0"/>
              <a:ext cx="2209807" cy="1203325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-1" y="417512"/>
              <a:ext cx="2273306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400">
                  <a:uFill>
                    <a:solidFill/>
                  </a:uFill>
                </a:rPr>
                <a:t>Threats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4829175" y="2057398"/>
            <a:ext cx="3924300" cy="2514609"/>
            <a:chOff x="0" y="0"/>
            <a:chExt cx="3924300" cy="2514608"/>
          </a:xfrm>
        </p:grpSpPr>
        <p:sp>
          <p:nvSpPr>
            <p:cNvPr id="241" name="Shape 241"/>
            <p:cNvSpPr/>
            <p:nvPr/>
          </p:nvSpPr>
          <p:spPr>
            <a:xfrm>
              <a:off x="3174" y="-1"/>
              <a:ext cx="3854273" cy="2514609"/>
            </a:xfrm>
            <a:prstGeom prst="rect">
              <a:avLst/>
            </a:prstGeom>
            <a:solidFill>
              <a:srgbClr val="FA9927"/>
            </a:solidFill>
            <a:ln w="9360" cap="flat">
              <a:solidFill>
                <a:srgbClr val="F38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0" y="519906"/>
              <a:ext cx="3924300" cy="147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indent="41275" algn="ctr">
                <a:tabLst>
                  <a:tab pos="1295400" algn="l"/>
                  <a:tab pos="2209800" algn="l"/>
                  <a:tab pos="3124200" algn="l"/>
                  <a:tab pos="4038600" algn="l"/>
                  <a:tab pos="4953000" algn="l"/>
                  <a:tab pos="5867400" algn="l"/>
                  <a:tab pos="6781800" algn="l"/>
                  <a:tab pos="7696200" algn="l"/>
                  <a:tab pos="8610600" algn="l"/>
                  <a:tab pos="9525000" algn="l"/>
                  <a:tab pos="10439400" algn="l"/>
                  <a:tab pos="10553700" algn="l"/>
                  <a:tab pos="10972800" algn="l"/>
                </a:tabLst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>
                  <a:uFillTx/>
                </a:defRPr>
              </a:pPr>
              <a:r>
                <a:rPr sz="2400">
                  <a:uFill>
                    <a:solidFill/>
                  </a:uFill>
                </a:rPr>
                <a:t> Any factor in the external environment which negatively impacts a firm</a:t>
              </a:r>
            </a:p>
          </p:txBody>
        </p:sp>
      </p:grpSp>
      <p:grpSp>
        <p:nvGrpSpPr>
          <p:cNvPr id="247" name="Group 247"/>
          <p:cNvGrpSpPr/>
          <p:nvPr/>
        </p:nvGrpSpPr>
        <p:grpSpPr>
          <a:xfrm>
            <a:off x="2851144" y="2895596"/>
            <a:ext cx="2438316" cy="609608"/>
            <a:chOff x="0" y="-1"/>
            <a:chExt cx="2438314" cy="609607"/>
          </a:xfrm>
        </p:grpSpPr>
        <p:sp>
          <p:nvSpPr>
            <p:cNvPr id="244" name="Shape 244"/>
            <p:cNvSpPr/>
            <p:nvPr/>
          </p:nvSpPr>
          <p:spPr>
            <a:xfrm>
              <a:off x="381003" y="-2"/>
              <a:ext cx="2057312" cy="6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lnTo>
                    <a:pt x="15200" y="0"/>
                  </a:lnTo>
                  <a:close/>
                </a:path>
              </a:pathLst>
            </a:cu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>
              <a:off x="152402" y="152401"/>
              <a:ext cx="1524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-1" y="152401"/>
              <a:ext cx="76205" cy="304804"/>
            </a:xfrm>
            <a:prstGeom prst="rect">
              <a:avLst/>
            </a:prstGeom>
            <a:solidFill>
              <a:srgbClr val="000000"/>
            </a:solidFill>
            <a:ln w="9360" cap="flat">
              <a:solidFill>
                <a:srgbClr val="FFFED5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</p:grpSp>
      <p:sp>
        <p:nvSpPr>
          <p:cNvPr id="248" name="Shape 248"/>
          <p:cNvSpPr/>
          <p:nvPr/>
        </p:nvSpPr>
        <p:spPr>
          <a:xfrm>
            <a:off x="533396" y="4572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SWOT Analysis</a:t>
            </a:r>
          </a:p>
        </p:txBody>
      </p:sp>
      <p:sp>
        <p:nvSpPr>
          <p:cNvPr id="249" name="Shape 249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4 -29</a:t>
            </a:r>
          </a:p>
        </p:txBody>
      </p:sp>
      <p:sp>
        <p:nvSpPr>
          <p:cNvPr id="250" name="Shape 250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nodeType="afterEffect" presetClass="entr" presetSubtype="8" presetID="2" grpId="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2"/>
      <p:bldP build="whole" bldLvl="1" animBg="1" rev="0" advAuto="0" spid="24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5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256" name="Shape 256"/>
          <p:cNvSpPr/>
          <p:nvPr/>
        </p:nvSpPr>
        <p:spPr>
          <a:xfrm>
            <a:off x="533400" y="457200"/>
            <a:ext cx="80010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The Value of SWOT Analysis</a:t>
            </a:r>
          </a:p>
        </p:txBody>
      </p:sp>
      <p:grpSp>
        <p:nvGrpSpPr>
          <p:cNvPr id="259" name="Group 259"/>
          <p:cNvGrpSpPr/>
          <p:nvPr/>
        </p:nvGrpSpPr>
        <p:grpSpPr>
          <a:xfrm>
            <a:off x="609593" y="1695443"/>
            <a:ext cx="7302509" cy="2247804"/>
            <a:chOff x="0" y="0"/>
            <a:chExt cx="7302508" cy="2247803"/>
          </a:xfrm>
        </p:grpSpPr>
        <p:sp>
          <p:nvSpPr>
            <p:cNvPr id="257" name="Shape 257"/>
            <p:cNvSpPr/>
            <p:nvPr/>
          </p:nvSpPr>
          <p:spPr>
            <a:xfrm>
              <a:off x="-1" y="-1"/>
              <a:ext cx="7251708" cy="224780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0" y="0"/>
              <a:ext cx="7302508" cy="2133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82550" indent="-44450">
                <a:spcBef>
                  <a:spcPts val="1200"/>
                </a:spcBef>
                <a:tabLst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After the SWOT Analysis, executives must engage in two more processes: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634932" indent="-596832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Developing and understanding the company’s position(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634932" indent="-596832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13081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22225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31369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0513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49657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58801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67945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77089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86233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95377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452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Devising strategies compatible with the company’s internal and external situations</a:t>
              </a:r>
            </a:p>
          </p:txBody>
        </p:sp>
      </p:grpSp>
      <p:sp>
        <p:nvSpPr>
          <p:cNvPr id="260" name="Shape 260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4 -30</a:t>
            </a:r>
          </a:p>
        </p:txBody>
      </p:sp>
      <p:sp>
        <p:nvSpPr>
          <p:cNvPr id="261" name="Shape 261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64" name="Shape 26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6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Shape 266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267" name="Shape 267"/>
          <p:cNvSpPr/>
          <p:nvPr/>
        </p:nvSpPr>
        <p:spPr>
          <a:xfrm>
            <a:off x="533400" y="457200"/>
            <a:ext cx="80010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The Value of SWOT Analysis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533396" y="2057394"/>
            <a:ext cx="7988310" cy="3200401"/>
            <a:chOff x="0" y="-1"/>
            <a:chExt cx="7988309" cy="3200400"/>
          </a:xfrm>
        </p:grpSpPr>
        <p:sp>
          <p:nvSpPr>
            <p:cNvPr id="268" name="Shape 268"/>
            <p:cNvSpPr/>
            <p:nvPr/>
          </p:nvSpPr>
          <p:spPr>
            <a:xfrm>
              <a:off x="0" y="1"/>
              <a:ext cx="7937508" cy="22489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-1" y="-2"/>
              <a:ext cx="7988310" cy="3200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These three processes (SWOT identification, examining the firm’s position, and developing strategies) are interrelated and require careful attention. 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understanding the limitation requires a sound alignment or fit between internal capabilities and existing opportunities and threats.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These help ensure the company is embarking on a course of action that is practical and will lead to optimal outcomes.</a:t>
              </a:r>
            </a:p>
          </p:txBody>
        </p:sp>
      </p:grpSp>
      <p:sp>
        <p:nvSpPr>
          <p:cNvPr id="271" name="Shape 271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4 -31</a:t>
            </a:r>
          </a:p>
        </p:txBody>
      </p:sp>
      <p:sp>
        <p:nvSpPr>
          <p:cNvPr id="272" name="Shape 272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75" name="Shape 27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7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hape 277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278" name="Shape 278"/>
          <p:cNvSpPr/>
          <p:nvPr/>
        </p:nvSpPr>
        <p:spPr>
          <a:xfrm>
            <a:off x="533400" y="457200"/>
            <a:ext cx="80010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The Internal Factor Evaluation (IFE) Matrix</a:t>
            </a:r>
          </a:p>
        </p:txBody>
      </p:sp>
      <p:grpSp>
        <p:nvGrpSpPr>
          <p:cNvPr id="281" name="Group 281"/>
          <p:cNvGrpSpPr/>
          <p:nvPr/>
        </p:nvGrpSpPr>
        <p:grpSpPr>
          <a:xfrm>
            <a:off x="609594" y="1904992"/>
            <a:ext cx="7531108" cy="3048001"/>
            <a:chOff x="-1" y="-1"/>
            <a:chExt cx="7531106" cy="3048000"/>
          </a:xfrm>
        </p:grpSpPr>
        <p:sp>
          <p:nvSpPr>
            <p:cNvPr id="279" name="Shape 279"/>
            <p:cNvSpPr/>
            <p:nvPr/>
          </p:nvSpPr>
          <p:spPr>
            <a:xfrm>
              <a:off x="-2" y="2"/>
              <a:ext cx="7479962" cy="18033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-1" y="-2"/>
              <a:ext cx="7531107" cy="304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An internal strategic-management analysis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Evaluation of strengths and weaknesses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Basis for identifying and evaluating relationships  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Intuitive judgments are required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1199505" indent="-1161405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 a multidivisional companies each division should construct an IFE matrix then divisional  matrices then can be integrated to develop an overall corporate IFE matrix.</a:t>
              </a:r>
            </a:p>
          </p:txBody>
        </p:sp>
      </p:grpSp>
      <p:sp>
        <p:nvSpPr>
          <p:cNvPr id="282" name="Shape 282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4 -36</a:t>
            </a:r>
          </a:p>
        </p:txBody>
      </p:sp>
      <p:sp>
        <p:nvSpPr>
          <p:cNvPr id="283" name="Shape 283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8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Shape 288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pic>
        <p:nvPicPr>
          <p:cNvPr id="289" name="image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" y="457200"/>
            <a:ext cx="7837490" cy="548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Shape 290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4 -37</a:t>
            </a:r>
          </a:p>
        </p:txBody>
      </p:sp>
      <p:sp>
        <p:nvSpPr>
          <p:cNvPr id="291" name="Shape 291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9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pic>
        <p:nvPicPr>
          <p:cNvPr id="297" name="image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375" y="1143000"/>
            <a:ext cx="8226425" cy="1125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image7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1487" y="2057400"/>
            <a:ext cx="8147051" cy="3581400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hape 299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4 -38</a:t>
            </a:r>
          </a:p>
        </p:txBody>
      </p:sp>
      <p:sp>
        <p:nvSpPr>
          <p:cNvPr id="300" name="Shape 300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Factors considered to have the greatest effect on organizational performance should be assigned the highest weights.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The sum of all weights must equal 1.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weights are industry based.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spcBef>
                <a:spcPts val="1200"/>
              </a:spcBef>
              <a:defRPr sz="2400"/>
            </a:pPr>
          </a:p>
        </p:txBody>
      </p:sp>
      <p:sp>
        <p:nvSpPr>
          <p:cNvPr id="305" name="Shape 305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Ratings from 1-4.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factor that represents a major weakness (rating =1)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 minor weakness (rating =2)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 minor strength (rating =3)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 major strength (rating =4)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Note that strengths must receive a 3 or 4 rating only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and weaknesses must receive a 1 or 2 only.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Ratings are company based.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spcBef>
                <a:spcPts val="1200"/>
              </a:spcBef>
              <a:defRPr sz="2400"/>
            </a:pPr>
          </a:p>
        </p:txBody>
      </p:sp>
      <p:sp>
        <p:nvSpPr>
          <p:cNvPr id="308" name="Shape 308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Average weighted score is 2.5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Total weighted score well below 2.5 means org is weak internally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=   = = significantly above 2.5 means a strong internal position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when a factor is a strength and weakness it should be listed twice (in S and W) and a weight and rating should be assigned.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ex. experience employees (S).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lnSpc>
                <a:spcPct val="120000"/>
              </a:lnSpc>
              <a:spcBef>
                <a:spcPts val="0"/>
              </a:spcBef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their high salaries (W).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The IFE matrix provides important information for strategy formulation.</a:t>
            </a:r>
            <a:endParaRPr sz="3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In our example:</a:t>
            </a:r>
            <a:endParaRPr sz="3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This retail computer store might want to hire another checkout person (W8)</a:t>
            </a:r>
            <a:endParaRPr sz="3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Also may want to increase advertising for its repair services (S6)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3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41" name="Shape 41"/>
          <p:cNvSpPr/>
          <p:nvPr/>
        </p:nvSpPr>
        <p:spPr>
          <a:xfrm>
            <a:off x="533400" y="457200"/>
            <a:ext cx="8153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Nature of an Internal Assessment</a:t>
            </a:r>
          </a:p>
        </p:txBody>
      </p:sp>
      <p:sp>
        <p:nvSpPr>
          <p:cNvPr id="42" name="Shape 42"/>
          <p:cNvSpPr/>
          <p:nvPr/>
        </p:nvSpPr>
        <p:spPr>
          <a:xfrm>
            <a:off x="533400" y="1828800"/>
            <a:ext cx="68580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3809" indent="14290">
              <a:spcBef>
                <a:spcPts val="1200"/>
              </a:spcBef>
              <a:tabLst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="1"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All organizations have strengths and weaknesses in Functional Areas of Business:</a:t>
            </a:r>
            <a:endParaRPr b="1" sz="200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L="485723" indent="-447623">
              <a:spcBef>
                <a:spcPts val="600"/>
              </a:spcBef>
              <a:buClr>
                <a:srgbClr val="000000"/>
              </a:buClr>
              <a:buSzPct val="80000"/>
              <a:buFont typeface="Verdana"/>
              <a:buChar char="•"/>
              <a:tabLst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13081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22225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31369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0513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49657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58801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67945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86233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95377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4521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5537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No Company is equally strong or weak in all areas.</a:t>
            </a:r>
          </a:p>
        </p:txBody>
      </p:sp>
      <p:pic>
        <p:nvPicPr>
          <p:cNvPr id="43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19800" y="3554412"/>
            <a:ext cx="2424116" cy="1855792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4 -4</a:t>
            </a:r>
          </a:p>
        </p:txBody>
      </p:sp>
      <p:sp>
        <p:nvSpPr>
          <p:cNvPr id="45" name="Shape 45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48" name="Shape 4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53" name="Group 53"/>
          <p:cNvGrpSpPr/>
          <p:nvPr/>
        </p:nvGrpSpPr>
        <p:grpSpPr>
          <a:xfrm>
            <a:off x="533393" y="2133592"/>
            <a:ext cx="7912109" cy="2324104"/>
            <a:chOff x="0" y="-1"/>
            <a:chExt cx="7912108" cy="2324102"/>
          </a:xfrm>
        </p:grpSpPr>
        <p:sp>
          <p:nvSpPr>
            <p:cNvPr id="51" name="Shape 51"/>
            <p:cNvSpPr/>
            <p:nvPr/>
          </p:nvSpPr>
          <p:spPr>
            <a:xfrm>
              <a:off x="-1" y="-2"/>
              <a:ext cx="7848608" cy="205731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1"/>
              <a:ext cx="7912108" cy="2324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908297" indent="-867022">
                <a:lnSpc>
                  <a:spcPct val="120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Internal strengths/weaknesses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8297" indent="-867022">
                <a:lnSpc>
                  <a:spcPct val="120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External opportunities/threats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8297" indent="-867022">
                <a:lnSpc>
                  <a:spcPct val="120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Clear statement of mission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8297" indent="-867022">
                <a:lnSpc>
                  <a:spcPct val="120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9017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17526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26162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34671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43307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51816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0452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77597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94742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3251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Objectives and strategies are established with the intention of capitalizing upon internal strength and minimizing weaknesses.</a:t>
              </a:r>
            </a:p>
          </p:txBody>
        </p:sp>
      </p:grpSp>
      <p:sp>
        <p:nvSpPr>
          <p:cNvPr id="54" name="Shape 54"/>
          <p:cNvSpPr/>
          <p:nvPr/>
        </p:nvSpPr>
        <p:spPr>
          <a:xfrm>
            <a:off x="533400" y="838200"/>
            <a:ext cx="68580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Basis for Objectives &amp; Strategies</a:t>
            </a:r>
          </a:p>
        </p:txBody>
      </p:sp>
      <p:sp>
        <p:nvSpPr>
          <p:cNvPr id="55" name="Shape 55"/>
          <p:cNvSpPr/>
          <p:nvPr/>
        </p:nvSpPr>
        <p:spPr>
          <a:xfrm>
            <a:off x="533400" y="457200"/>
            <a:ext cx="8153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Nature of an Internal Assessment</a:t>
            </a:r>
          </a:p>
        </p:txBody>
      </p:sp>
      <p:sp>
        <p:nvSpPr>
          <p:cNvPr id="56" name="Shape 56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4 -6</a:t>
            </a:r>
          </a:p>
        </p:txBody>
      </p:sp>
      <p:sp>
        <p:nvSpPr>
          <p:cNvPr id="57" name="Shape 57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6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63" name="Shape 63"/>
          <p:cNvSpPr/>
          <p:nvPr/>
        </p:nvSpPr>
        <p:spPr>
          <a:xfrm>
            <a:off x="533396" y="4572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Key Internal Forces</a:t>
            </a:r>
          </a:p>
        </p:txBody>
      </p:sp>
      <p:sp>
        <p:nvSpPr>
          <p:cNvPr id="64" name="Shape 64"/>
          <p:cNvSpPr/>
          <p:nvPr/>
        </p:nvSpPr>
        <p:spPr>
          <a:xfrm>
            <a:off x="533396" y="914400"/>
            <a:ext cx="617062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Functional Business Areas</a:t>
            </a:r>
          </a:p>
        </p:txBody>
      </p:sp>
      <p:grpSp>
        <p:nvGrpSpPr>
          <p:cNvPr id="67" name="Group 67"/>
          <p:cNvGrpSpPr/>
          <p:nvPr/>
        </p:nvGrpSpPr>
        <p:grpSpPr>
          <a:xfrm>
            <a:off x="533393" y="2514594"/>
            <a:ext cx="7912109" cy="1181112"/>
            <a:chOff x="0" y="0"/>
            <a:chExt cx="7912108" cy="1181110"/>
          </a:xfrm>
        </p:grpSpPr>
        <p:sp>
          <p:nvSpPr>
            <p:cNvPr id="65" name="Shape 65"/>
            <p:cNvSpPr/>
            <p:nvPr/>
          </p:nvSpPr>
          <p:spPr>
            <a:xfrm>
              <a:off x="-1" y="0"/>
              <a:ext cx="7861308" cy="118111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-1"/>
              <a:ext cx="7912108" cy="1066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905122" indent="-867022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 Vary by organization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marL="905122" indent="-867022">
                <a:spcBef>
                  <a:spcPts val="1200"/>
                </a:spcBef>
                <a:buClr>
                  <a:srgbClr val="000000"/>
                </a:buClr>
                <a:buSzPct val="80000"/>
                <a:buFont typeface="Verdana"/>
                <a:buChar char="•"/>
                <a:tabLst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 In large organizations, divisions may have different strengths &amp; weaknesses</a:t>
              </a:r>
            </a:p>
          </p:txBody>
        </p:sp>
      </p:grpSp>
      <p:sp>
        <p:nvSpPr>
          <p:cNvPr id="68" name="Shape 68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4 -7</a:t>
            </a:r>
          </a:p>
        </p:txBody>
      </p:sp>
      <p:sp>
        <p:nvSpPr>
          <p:cNvPr id="69" name="Shape 69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7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500062" y="6546849"/>
            <a:ext cx="5065713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75" name="Shape 75"/>
          <p:cNvSpPr/>
          <p:nvPr/>
        </p:nvSpPr>
        <p:spPr>
          <a:xfrm>
            <a:off x="381000" y="457200"/>
            <a:ext cx="8458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Performing an Internal Assessment</a:t>
            </a:r>
          </a:p>
        </p:txBody>
      </p:sp>
      <p:grpSp>
        <p:nvGrpSpPr>
          <p:cNvPr id="78" name="Group 78"/>
          <p:cNvGrpSpPr/>
          <p:nvPr/>
        </p:nvGrpSpPr>
        <p:grpSpPr>
          <a:xfrm>
            <a:off x="457194" y="2285995"/>
            <a:ext cx="8216907" cy="3187710"/>
            <a:chOff x="0" y="0"/>
            <a:chExt cx="8216905" cy="3187709"/>
          </a:xfrm>
        </p:grpSpPr>
        <p:sp>
          <p:nvSpPr>
            <p:cNvPr id="76" name="Shape 76"/>
            <p:cNvSpPr/>
            <p:nvPr/>
          </p:nvSpPr>
          <p:spPr>
            <a:xfrm>
              <a:off x="-1" y="-1"/>
              <a:ext cx="8165728" cy="318771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1" y="-1"/>
              <a:ext cx="8216904" cy="195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b="1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Collecting Information from functional areas:</a:t>
              </a:r>
              <a:endParaRPr b="1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Management</a:t>
              </a:r>
              <a:endParaRPr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Marketing</a:t>
              </a:r>
              <a:endParaRPr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Finance/accounting</a:t>
              </a:r>
              <a:endParaRPr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Production/operations</a:t>
              </a:r>
              <a:endParaRPr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Research &amp; development</a:t>
              </a:r>
              <a:endParaRPr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Management information systems</a:t>
              </a:r>
            </a:p>
          </p:txBody>
        </p:sp>
      </p:grpSp>
      <p:sp>
        <p:nvSpPr>
          <p:cNvPr id="79" name="Shape 79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4 -10</a:t>
            </a:r>
          </a:p>
        </p:txBody>
      </p:sp>
      <p:sp>
        <p:nvSpPr>
          <p:cNvPr id="80" name="Shape 80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8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86" name="Shape 86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89" name="Group 89"/>
          <p:cNvGrpSpPr/>
          <p:nvPr/>
        </p:nvGrpSpPr>
        <p:grpSpPr>
          <a:xfrm>
            <a:off x="380995" y="1676394"/>
            <a:ext cx="8216906" cy="1485843"/>
            <a:chOff x="0" y="0"/>
            <a:chExt cx="8216905" cy="1485842"/>
          </a:xfrm>
        </p:grpSpPr>
        <p:sp>
          <p:nvSpPr>
            <p:cNvPr id="87" name="Shape 87"/>
            <p:cNvSpPr/>
            <p:nvPr/>
          </p:nvSpPr>
          <p:spPr>
            <a:xfrm>
              <a:off x="-1" y="-1"/>
              <a:ext cx="8165728" cy="148584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1" y="1"/>
              <a:ext cx="8216904" cy="137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Performing an internal strategic-management assessment provides a vehicle for understanding the nature and effect of decisions in other functional business areas of the firm.</a:t>
              </a:r>
              <a:endPara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2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Internal analysis is a forum for communication.</a:t>
              </a:r>
            </a:p>
          </p:txBody>
        </p:sp>
      </p:grpSp>
      <p:pic>
        <p:nvPicPr>
          <p:cNvPr id="90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84975" y="3509962"/>
            <a:ext cx="1749425" cy="1824042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381000" y="457200"/>
            <a:ext cx="8458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Performing an Internal Assessment</a:t>
            </a:r>
          </a:p>
        </p:txBody>
      </p:sp>
      <p:sp>
        <p:nvSpPr>
          <p:cNvPr id="92" name="Shape 92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4 -11</a:t>
            </a:r>
          </a:p>
        </p:txBody>
      </p:sp>
      <p:sp>
        <p:nvSpPr>
          <p:cNvPr id="93" name="Shape 93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9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grpSp>
        <p:nvGrpSpPr>
          <p:cNvPr id="101" name="Group 101"/>
          <p:cNvGrpSpPr/>
          <p:nvPr/>
        </p:nvGrpSpPr>
        <p:grpSpPr>
          <a:xfrm>
            <a:off x="457193" y="2590800"/>
            <a:ext cx="8356609" cy="2692400"/>
            <a:chOff x="0" y="0"/>
            <a:chExt cx="8356608" cy="2692400"/>
          </a:xfrm>
        </p:grpSpPr>
        <p:sp>
          <p:nvSpPr>
            <p:cNvPr id="99" name="Shape 99"/>
            <p:cNvSpPr/>
            <p:nvPr/>
          </p:nvSpPr>
          <p:spPr>
            <a:xfrm>
              <a:off x="-1" y="0"/>
              <a:ext cx="8305808" cy="2692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00" name="Shape 100"/>
            <p:cNvSpPr/>
            <p:nvPr/>
          </p:nvSpPr>
          <p:spPr>
            <a:xfrm>
              <a:off x="0" y="0"/>
              <a:ext cx="8356608" cy="2590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8100">
                <a:spcBef>
                  <a:spcPts val="15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7AB23"/>
                  </a:solidFill>
                  <a:uFill>
                    <a:solidFill>
                      <a:srgbClr val="F7AB23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The key to organizational success is coordination &amp; understanding among managers from all functional areas</a:t>
              </a:r>
              <a:endParaRPr sz="2400">
                <a:solidFill>
                  <a:srgbClr val="F7AB23"/>
                </a:solidFill>
                <a:uFill>
                  <a:solidFill>
                    <a:srgbClr val="F7AB23"/>
                  </a:solidFill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5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7AB23"/>
                  </a:solidFill>
                  <a:uFill>
                    <a:solidFill>
                      <a:srgbClr val="F7AB23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Participant in internal analysis understand how their jobs and departments fit in the whole org.</a:t>
              </a:r>
              <a:endParaRPr sz="2400">
                <a:solidFill>
                  <a:srgbClr val="F7AB23"/>
                </a:solidFill>
                <a:uFill>
                  <a:solidFill>
                    <a:srgbClr val="F7AB23"/>
                  </a:solidFill>
                </a:uFill>
                <a:latin typeface="Verdana"/>
                <a:ea typeface="Verdana"/>
                <a:cs typeface="Verdana"/>
                <a:sym typeface="Verdana"/>
              </a:endParaRPr>
            </a:p>
            <a:p>
              <a:pPr lvl="0" indent="38100">
                <a:spcBef>
                  <a:spcPts val="1500"/>
                </a:spcBef>
                <a:tabLst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9525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18669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27813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36957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46101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55245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64389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73533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82677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91821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0965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7AB23"/>
                  </a:solidFill>
                  <a:uFill>
                    <a:solidFill>
                      <a:srgbClr val="F7AB23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and that will improve their performance.</a:t>
              </a:r>
            </a:p>
          </p:txBody>
        </p:sp>
      </p:grpSp>
      <p:sp>
        <p:nvSpPr>
          <p:cNvPr id="102" name="Shape 102"/>
          <p:cNvSpPr/>
          <p:nvPr/>
        </p:nvSpPr>
        <p:spPr>
          <a:xfrm>
            <a:off x="381000" y="457200"/>
            <a:ext cx="8458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Performing an Internal Assessment</a:t>
            </a:r>
          </a:p>
        </p:txBody>
      </p:sp>
      <p:sp>
        <p:nvSpPr>
          <p:cNvPr id="103" name="Shape 103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4 -12</a:t>
            </a:r>
          </a:p>
        </p:txBody>
      </p:sp>
      <p:sp>
        <p:nvSpPr>
          <p:cNvPr id="104" name="Shape 104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07" name="Shape 10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indent="0" defTabSz="457200">
              <a:defRPr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0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hape 109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10" name="Shape 110"/>
          <p:cNvSpPr/>
          <p:nvPr/>
        </p:nvSpPr>
        <p:spPr>
          <a:xfrm>
            <a:off x="377825" y="6172198"/>
            <a:ext cx="5641975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111" name="Shape 111"/>
          <p:cNvSpPr/>
          <p:nvPr/>
        </p:nvSpPr>
        <p:spPr>
          <a:xfrm>
            <a:off x="457199" y="2346325"/>
            <a:ext cx="8153025" cy="4000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457200" y="2038350"/>
            <a:ext cx="76962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38100">
              <a:spcBef>
                <a:spcPts val="1200"/>
              </a:spcBef>
              <a:tabLst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b="1"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Functional Relationships</a:t>
            </a:r>
            <a:endParaRPr b="1" sz="200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indent="38100">
              <a:spcBef>
                <a:spcPts val="1200"/>
              </a:spcBef>
              <a:tabLst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9525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18669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27813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36957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46101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64389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73533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82677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91821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0965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Number and complexity increases relative to organization size</a:t>
            </a:r>
          </a:p>
        </p:txBody>
      </p:sp>
      <p:sp>
        <p:nvSpPr>
          <p:cNvPr id="113" name="Shape 113"/>
          <p:cNvSpPr/>
          <p:nvPr/>
        </p:nvSpPr>
        <p:spPr>
          <a:xfrm>
            <a:off x="381000" y="457200"/>
            <a:ext cx="84582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1500"/>
              </a:spcBef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Performing an Internal Assessment</a:t>
            </a:r>
          </a:p>
        </p:txBody>
      </p:sp>
      <p:sp>
        <p:nvSpPr>
          <p:cNvPr id="114" name="Shape 114"/>
          <p:cNvSpPr/>
          <p:nvPr/>
        </p:nvSpPr>
        <p:spPr>
          <a:xfrm>
            <a:off x="227009" y="6477000"/>
            <a:ext cx="77629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4 -13</a:t>
            </a:r>
          </a:p>
        </p:txBody>
      </p:sp>
      <p:sp>
        <p:nvSpPr>
          <p:cNvPr id="115" name="Shape 115"/>
          <p:cNvSpPr/>
          <p:nvPr/>
        </p:nvSpPr>
        <p:spPr>
          <a:xfrm>
            <a:off x="1425575" y="6524625"/>
            <a:ext cx="2882900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8100" algn="r">
              <a:tabLst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D06D00"/>
      </a:accent4>
      <a:accent5>
        <a:srgbClr val="AAB7DA"/>
      </a:accent5>
      <a:accent6>
        <a:srgbClr val="007B2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39687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38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39687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38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D06D00"/>
      </a:accent4>
      <a:accent5>
        <a:srgbClr val="AAB7DA"/>
      </a:accent5>
      <a:accent6>
        <a:srgbClr val="007B2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39687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38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39687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38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