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0" r:id="rId4"/>
    <p:sldId id="264" r:id="rId5"/>
    <p:sldId id="259" r:id="rId6"/>
    <p:sldId id="262" r:id="rId7"/>
    <p:sldId id="26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03C"/>
    <a:srgbClr val="8A0000"/>
    <a:srgbClr val="00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248" y="-3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CBDCB7B-6F32-4A19-9602-F091DD2D0D0B}" type="datetimeFigureOut">
              <a:rPr lang="en-GB" smtClean="0"/>
              <a:t>29/10/2013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6A21C00-77AD-468C-A8AB-2D64E49298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888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0D05D29-EAC3-4345-91BD-EFA3E1960EE7}" type="datetimeFigureOut">
              <a:rPr lang="en-GB" smtClean="0"/>
              <a:t>29/10/2013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526EED3-9DA4-4D7C-8DC5-B8B953D63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5592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1E24-92BD-445A-BABE-1B63839BBF41}" type="datetime1">
              <a:rPr lang="en-GB" smtClean="0"/>
              <a:t>29/10/2013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430C-8AA3-4014-9FBD-F271F617A7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B908-1ECD-44B6-80E8-5C180C653F8C}" type="datetime1">
              <a:rPr lang="en-GB" smtClean="0"/>
              <a:t>29/10/2013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430C-8AA3-4014-9FBD-F271F617A7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5EA3-0045-4899-AC60-06D06E035310}" type="datetime1">
              <a:rPr lang="en-GB" smtClean="0"/>
              <a:t>29/10/2013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430C-8AA3-4014-9FBD-F271F617A7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7854-BC5B-47B1-A12D-6C8627C278C2}" type="datetime1">
              <a:rPr lang="en-GB" smtClean="0"/>
              <a:t>29/10/2013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430C-8AA3-4014-9FBD-F271F617A7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8C6F-46A8-45B8-9963-CA7D08527FB0}" type="datetime1">
              <a:rPr lang="en-GB" smtClean="0"/>
              <a:t>29/10/2013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430C-8AA3-4014-9FBD-F271F617A7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62AB-27F1-43A3-A7BB-F1E0F787C7E6}" type="datetime1">
              <a:rPr lang="en-GB" smtClean="0"/>
              <a:t>29/10/2013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430C-8AA3-4014-9FBD-F271F617A7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4246-4F3A-42D6-930D-4900C3139F11}" type="datetime1">
              <a:rPr lang="en-GB" smtClean="0"/>
              <a:t>29/10/2013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430C-8AA3-4014-9FBD-F271F617A7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E467-C264-4753-BEF5-47FFD421423F}" type="datetime1">
              <a:rPr lang="en-GB" smtClean="0"/>
              <a:t>29/10/2013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430C-8AA3-4014-9FBD-F271F617A7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E3A5-3776-439A-8263-746A6A99B2D6}" type="datetime1">
              <a:rPr lang="en-GB" smtClean="0"/>
              <a:t>29/10/2013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430C-8AA3-4014-9FBD-F271F617A7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E1879-7CE7-42A1-9C4F-65E7D61E7620}" type="datetime1">
              <a:rPr lang="en-GB" smtClean="0"/>
              <a:t>29/10/2013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430C-8AA3-4014-9FBD-F271F617A7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46F9-617D-4051-B4AA-44D4A11D2402}" type="datetime1">
              <a:rPr lang="en-GB" smtClean="0"/>
              <a:t>29/10/2013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430C-8AA3-4014-9FBD-F271F617A7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66DA6-0B8D-4FF8-B320-FA5602BC937C}" type="datetime1">
              <a:rPr lang="en-GB" smtClean="0"/>
              <a:t>29/10/2013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3430C-8AA3-4014-9FBD-F271F617A7D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2520000"/>
            <a:ext cx="7740000" cy="1440000"/>
          </a:xfrm>
        </p:spPr>
        <p:txBody>
          <a:bodyPr>
            <a:normAutofit/>
          </a:bodyPr>
          <a:lstStyle/>
          <a:p>
            <a:r>
              <a:rPr lang="ar-SA" sz="4800" dirty="0" smtClean="0">
                <a:cs typeface="AL-Mateen" pitchFamily="2" charset="-78"/>
              </a:rPr>
              <a:t>مدخل إلى إجراءات التخطيط الإستراتيجي</a:t>
            </a:r>
            <a:endParaRPr lang="en-GB" sz="4800" dirty="0">
              <a:cs typeface="AL-Mateen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96" t="3645" r="8796" b="3645"/>
          <a:stretch/>
        </p:blipFill>
        <p:spPr>
          <a:xfrm>
            <a:off x="533400" y="533400"/>
            <a:ext cx="1081628" cy="121684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508104" y="980728"/>
            <a:ext cx="3410518" cy="521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1800" b="1" dirty="0" smtClean="0"/>
              <a:t>442 تخط - التخطيط الاستراتيجي الحضري</a:t>
            </a:r>
            <a:endParaRPr lang="en-US" sz="1800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72000" y="4320000"/>
            <a:ext cx="5400000" cy="1080000"/>
          </a:xfrm>
        </p:spPr>
        <p:txBody>
          <a:bodyPr>
            <a:normAutofit/>
          </a:bodyPr>
          <a:lstStyle/>
          <a:p>
            <a:pPr rtl="1"/>
            <a:r>
              <a:rPr lang="ar-SA" sz="3000" b="1" dirty="0" smtClean="0">
                <a:latin typeface="Arabic Typesetting" pitchFamily="66" charset="-78"/>
                <a:cs typeface="Arabic Typesetting" pitchFamily="66" charset="-78"/>
              </a:rPr>
              <a:t>الأسبــوع الـرابـــع</a:t>
            </a:r>
            <a:endParaRPr lang="ar-SA" sz="3000" b="1" dirty="0">
              <a:latin typeface="Arabic Typesetting" pitchFamily="66" charset="-78"/>
              <a:cs typeface="Arabic Typesetting" pitchFamily="66" charset="-78"/>
            </a:endParaRPr>
          </a:p>
          <a:p>
            <a:pPr rtl="1"/>
            <a:r>
              <a:rPr lang="ar-SA" sz="2000" b="1" dirty="0" smtClean="0">
                <a:latin typeface="Arabic Typesetting" pitchFamily="66" charset="-78"/>
                <a:cs typeface="Arabic Typesetting" pitchFamily="66" charset="-78"/>
              </a:rPr>
              <a:t>1434/11/18هـ</a:t>
            </a:r>
            <a:endParaRPr lang="en-GB" sz="2000" b="1" dirty="0">
              <a:latin typeface="Arabic Typesetting" pitchFamily="66" charset="-78"/>
              <a:cs typeface="Arabic Typesetting" pitchFamily="66" charset="-78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6381384"/>
            <a:ext cx="9144000" cy="504000"/>
            <a:chOff x="0" y="6381384"/>
            <a:chExt cx="9144000" cy="504000"/>
          </a:xfrm>
        </p:grpSpPr>
        <p:sp>
          <p:nvSpPr>
            <p:cNvPr id="10" name="Subtitle 2"/>
            <p:cNvSpPr txBox="1">
              <a:spLocks/>
            </p:cNvSpPr>
            <p:nvPr/>
          </p:nvSpPr>
          <p:spPr>
            <a:xfrm>
              <a:off x="0" y="6381384"/>
              <a:ext cx="9144000" cy="50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/>
            <a:p>
              <a:pPr lvl="0" algn="ctr" rtl="1">
                <a:spcBef>
                  <a:spcPct val="20000"/>
                </a:spcBef>
              </a:pPr>
              <a:r>
                <a:rPr lang="ar-SA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442 تخط - التخطيط الاستراتيجي الحضري                                             </a:t>
              </a:r>
              <a:r>
                <a:rPr lang="en-GB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PL442 – Urban Strategic Planning</a:t>
              </a:r>
              <a:endPara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endParaRPr>
            </a:p>
          </p:txBody>
        </p:sp>
        <p:pic>
          <p:nvPicPr>
            <p:cNvPr id="11" name="Picture 10" descr="ksu_logo_3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4359399" y="6408000"/>
              <a:ext cx="428625" cy="42862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791712" y="1196752"/>
            <a:ext cx="1692000" cy="684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092280" y="1196752"/>
            <a:ext cx="1188000" cy="684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952160" y="3977952"/>
            <a:ext cx="3060000" cy="720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ar-SA" sz="3200" b="1" dirty="0" smtClean="0"/>
              <a:t>التخطيط الإستراتيجي</a:t>
            </a:r>
            <a:endParaRPr lang="en-GB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96136" y="1268752"/>
            <a:ext cx="2700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ar-SA" sz="3200" b="1" dirty="0" smtClean="0"/>
              <a:t>التخطيط الشـامـل</a:t>
            </a:r>
            <a:endParaRPr lang="en-GB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19872" y="1268752"/>
            <a:ext cx="28440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SA" sz="3200" b="1" dirty="0" smtClean="0"/>
              <a:t>التفكير الإستراتيجي</a:t>
            </a:r>
            <a:endParaRPr lang="en-GB" sz="3200" b="1" dirty="0"/>
          </a:p>
        </p:txBody>
      </p:sp>
      <p:sp>
        <p:nvSpPr>
          <p:cNvPr id="21" name="Bent Arrow 20"/>
          <p:cNvSpPr/>
          <p:nvPr/>
        </p:nvSpPr>
        <p:spPr>
          <a:xfrm flipV="1">
            <a:off x="792000" y="1880752"/>
            <a:ext cx="1800000" cy="2736000"/>
          </a:xfrm>
          <a:prstGeom prst="bentArrow">
            <a:avLst>
              <a:gd name="adj1" fmla="val 8720"/>
              <a:gd name="adj2" fmla="val 17403"/>
              <a:gd name="adj3" fmla="val 31512"/>
              <a:gd name="adj4" fmla="val 38323"/>
            </a:avLst>
          </a:prstGeom>
          <a:solidFill>
            <a:schemeClr val="tx2">
              <a:lumMod val="60000"/>
              <a:lumOff val="40000"/>
            </a:schemeClr>
          </a:solidFill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Bent Arrow 21"/>
          <p:cNvSpPr/>
          <p:nvPr/>
        </p:nvSpPr>
        <p:spPr>
          <a:xfrm flipH="1" flipV="1">
            <a:off x="6480000" y="1880752"/>
            <a:ext cx="1800000" cy="2736000"/>
          </a:xfrm>
          <a:prstGeom prst="bentArrow">
            <a:avLst>
              <a:gd name="adj1" fmla="val 8720"/>
              <a:gd name="adj2" fmla="val 17403"/>
              <a:gd name="adj3" fmla="val 31512"/>
              <a:gd name="adj4" fmla="val 38323"/>
            </a:avLst>
          </a:prstGeom>
          <a:solidFill>
            <a:schemeClr val="tx2">
              <a:lumMod val="60000"/>
              <a:lumOff val="40000"/>
            </a:schemeClr>
          </a:solidFill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24368" y="1961647"/>
            <a:ext cx="2160000" cy="12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80000" algn="r" rtl="1">
              <a:buFont typeface="Arial" pitchFamily="34" charset="0"/>
              <a:buChar char="•"/>
            </a:pPr>
            <a:r>
              <a:rPr lang="ar-SA" dirty="0" smtClean="0"/>
              <a:t>التخطيط يقدم منهج مقيد.</a:t>
            </a:r>
          </a:p>
          <a:p>
            <a:pPr marL="144000" indent="-180000" algn="r" rtl="1">
              <a:buFont typeface="Arial" pitchFamily="34" charset="0"/>
              <a:buChar char="•"/>
            </a:pPr>
            <a:r>
              <a:rPr lang="ar-SA" dirty="0" smtClean="0"/>
              <a:t>قد يقيد الإبتكار، ويعيق مواكبة المستجدات.</a:t>
            </a:r>
          </a:p>
          <a:p>
            <a:pPr marL="144000" indent="-180000" algn="r" rtl="1">
              <a:buFont typeface="Arial" pitchFamily="34" charset="0"/>
              <a:buChar char="•"/>
            </a:pPr>
            <a:r>
              <a:rPr lang="ar-SA" dirty="0" smtClean="0"/>
              <a:t>يعتمد على التحليل.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15616" y="2033655"/>
            <a:ext cx="216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80000" algn="r" rtl="1">
              <a:buFont typeface="Arial" pitchFamily="34" charset="0"/>
              <a:buChar char="•"/>
            </a:pPr>
            <a:r>
              <a:rPr lang="ar-SA" dirty="0" smtClean="0"/>
              <a:t>الإستراتيجية هي نهج مرن قابل للتغيير.</a:t>
            </a:r>
          </a:p>
          <a:p>
            <a:pPr marL="144000" indent="-180000" algn="r" rtl="1">
              <a:buFont typeface="Arial" pitchFamily="34" charset="0"/>
              <a:buChar char="•"/>
            </a:pPr>
            <a:r>
              <a:rPr lang="ar-SA" dirty="0" smtClean="0"/>
              <a:t>يمكّن لمواكبة المتغيرات.</a:t>
            </a:r>
          </a:p>
          <a:p>
            <a:pPr marL="144000" indent="-180000" algn="r" rtl="1">
              <a:buFont typeface="Arial" pitchFamily="34" charset="0"/>
              <a:buChar char="•"/>
            </a:pPr>
            <a:r>
              <a:rPr lang="ar-SA" dirty="0" smtClean="0"/>
              <a:t>يعتمد على التركيب.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611560" y="544522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dirty="0" smtClean="0"/>
              <a:t>لأن معرفة الوجهة لا تكفي لضمان الوصول إليها، بل يلزم متابعة وتقييم المسار المؤدي إليها عند الحاجة.</a:t>
            </a:r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430C-8AA3-4014-9FBD-F271F617A7DA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مكونات عمل الإستراتيجية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ar-SA" dirty="0" smtClean="0"/>
              <a:t>تعريف هوية المنظمة/المكان وتمييزه عن غيره.</a:t>
            </a:r>
            <a:endParaRPr lang="en-GB" dirty="0" smtClean="0"/>
          </a:p>
          <a:p>
            <a:pPr algn="r" rtl="1">
              <a:lnSpc>
                <a:spcPct val="150000"/>
              </a:lnSpc>
            </a:pPr>
            <a:r>
              <a:rPr lang="ar-SA" dirty="0" smtClean="0"/>
              <a:t>تحديد الوجهة التي يطمح الوصول لها.</a:t>
            </a:r>
          </a:p>
          <a:p>
            <a:pPr algn="r" rtl="1">
              <a:lnSpc>
                <a:spcPct val="150000"/>
              </a:lnSpc>
            </a:pPr>
            <a:r>
              <a:rPr lang="ar-SA" dirty="0" smtClean="0"/>
              <a:t>إختيار المسار الموصل للوجهة بشكل مرن.</a:t>
            </a:r>
          </a:p>
          <a:p>
            <a:pPr algn="r" rtl="1">
              <a:lnSpc>
                <a:spcPct val="150000"/>
              </a:lnSpc>
            </a:pPr>
            <a:r>
              <a:rPr lang="ar-SA" dirty="0" smtClean="0"/>
              <a:t>التركيز على تنسيق الأنشطة التنفيذية مع الجهات المعنية.</a:t>
            </a:r>
          </a:p>
          <a:p>
            <a:pPr algn="r" rtl="1">
              <a:lnSpc>
                <a:spcPct val="150000"/>
              </a:lnSpc>
            </a:pPr>
            <a:r>
              <a:rPr lang="ar-SA" dirty="0" smtClean="0"/>
              <a:t>التقويم المستمر للمسار الإستراتيجي ومتابعة آليات التنفيذ.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430C-8AA3-4014-9FBD-F271F617A7DA}" type="slidenum">
              <a:rPr lang="en-GB" smtClean="0"/>
              <a:pPr/>
              <a:t>3</a:t>
            </a:fld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>
            <a:off x="431800" y="1340768"/>
            <a:ext cx="828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r>
              <a:rPr lang="ar-SA" b="1" dirty="0" smtClean="0"/>
              <a:t>مراحل التخطيط الإستراتيجي</a:t>
            </a:r>
            <a:endParaRPr lang="en-GB" b="1" dirty="0"/>
          </a:p>
        </p:txBody>
      </p:sp>
      <p:grpSp>
        <p:nvGrpSpPr>
          <p:cNvPr id="64" name="Group 63"/>
          <p:cNvGrpSpPr/>
          <p:nvPr/>
        </p:nvGrpSpPr>
        <p:grpSpPr>
          <a:xfrm>
            <a:off x="0" y="1698207"/>
            <a:ext cx="9000360" cy="5043161"/>
            <a:chOff x="0" y="1698207"/>
            <a:chExt cx="9000360" cy="5043161"/>
          </a:xfrm>
        </p:grpSpPr>
        <p:grpSp>
          <p:nvGrpSpPr>
            <p:cNvPr id="4" name="Group 3"/>
            <p:cNvGrpSpPr/>
            <p:nvPr/>
          </p:nvGrpSpPr>
          <p:grpSpPr>
            <a:xfrm>
              <a:off x="0" y="1698207"/>
              <a:ext cx="9000360" cy="5043161"/>
              <a:chOff x="0" y="1125438"/>
              <a:chExt cx="9000360" cy="5043161"/>
            </a:xfrm>
          </p:grpSpPr>
          <p:grpSp>
            <p:nvGrpSpPr>
              <p:cNvPr id="5" name="Group 86"/>
              <p:cNvGrpSpPr/>
              <p:nvPr/>
            </p:nvGrpSpPr>
            <p:grpSpPr>
              <a:xfrm>
                <a:off x="0" y="3645024"/>
                <a:ext cx="9000360" cy="2523575"/>
                <a:chOff x="0" y="3645024"/>
                <a:chExt cx="9000360" cy="2523575"/>
              </a:xfrm>
            </p:grpSpPr>
            <p:sp>
              <p:nvSpPr>
                <p:cNvPr id="51" name="Rectangle 54"/>
                <p:cNvSpPr>
                  <a:spLocks noChangeArrowheads="1"/>
                </p:cNvSpPr>
                <p:nvPr/>
              </p:nvSpPr>
              <p:spPr bwMode="auto">
                <a:xfrm>
                  <a:off x="503648" y="3960000"/>
                  <a:ext cx="900000" cy="720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indent="-228600" eaLnBrk="0" hangingPunct="0">
                    <a:tabLst>
                      <a:tab pos="228600" algn="l"/>
                    </a:tabLst>
                  </a:pPr>
                  <a:r>
                    <a:rPr lang="en-US" sz="900" b="1" dirty="0" smtClean="0">
                      <a:latin typeface="Times New Roman" pitchFamily="18" charset="0"/>
                      <a:cs typeface="Times New Roman" pitchFamily="18" charset="0"/>
                    </a:rPr>
                    <a:t>PLANNING </a:t>
                  </a:r>
                  <a:r>
                    <a:rPr lang="en-US" sz="900" b="1" dirty="0">
                      <a:latin typeface="Times New Roman" pitchFamily="18" charset="0"/>
                      <a:cs typeface="Times New Roman" pitchFamily="18" charset="0"/>
                    </a:rPr>
                    <a:t>WORKPLAN</a:t>
                  </a:r>
                  <a:endParaRPr lang="en-US" sz="10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indent="-228600" eaLnBrk="0" hangingPunct="0">
                    <a:tabLst>
                      <a:tab pos="228600" algn="l"/>
                    </a:tabLst>
                  </a:pPr>
                  <a:endParaRPr lang="en-US" dirty="0">
                    <a:latin typeface="Times New Roman" pitchFamily="18" charset="0"/>
                  </a:endParaRPr>
                </a:p>
              </p:txBody>
            </p:sp>
            <p:sp>
              <p:nvSpPr>
                <p:cNvPr id="52" name="Rectangle 55"/>
                <p:cNvSpPr>
                  <a:spLocks noChangeArrowheads="1"/>
                </p:cNvSpPr>
                <p:nvPr/>
              </p:nvSpPr>
              <p:spPr bwMode="auto">
                <a:xfrm>
                  <a:off x="1763688" y="3960000"/>
                  <a:ext cx="900000" cy="720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36000" rIns="36000"/>
                <a:lstStyle/>
                <a:p>
                  <a:pPr indent="-176213"/>
                  <a:r>
                    <a:rPr lang="en-US" sz="800" dirty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900" b="1" dirty="0">
                      <a:latin typeface="Times New Roman" pitchFamily="18" charset="0"/>
                      <a:cs typeface="Times New Roman" pitchFamily="18" charset="0"/>
                    </a:rPr>
                    <a:t>MISSION, VISION, AND VALUES STATEMENTS</a:t>
                  </a:r>
                  <a:endParaRPr lang="en-US" sz="10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indent="-176213" eaLnBrk="0" hangingPunct="0"/>
                  <a:endParaRPr lang="en-US" dirty="0">
                    <a:latin typeface="Times New Roman" pitchFamily="18" charset="0"/>
                  </a:endParaRPr>
                </a:p>
              </p:txBody>
            </p:sp>
            <p:sp>
              <p:nvSpPr>
                <p:cNvPr id="53" name="Rectangle 56"/>
                <p:cNvSpPr>
                  <a:spLocks noChangeArrowheads="1"/>
                </p:cNvSpPr>
                <p:nvPr/>
              </p:nvSpPr>
              <p:spPr bwMode="auto">
                <a:xfrm>
                  <a:off x="3311960" y="3960000"/>
                  <a:ext cx="900000" cy="720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indent="-238125">
                    <a:tabLst>
                      <a:tab pos="238125" algn="l"/>
                    </a:tabLst>
                  </a:pPr>
                  <a:r>
                    <a:rPr lang="en-US" sz="800" dirty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900" b="1" dirty="0">
                      <a:latin typeface="Times New Roman" pitchFamily="18" charset="0"/>
                      <a:cs typeface="Times New Roman" pitchFamily="18" charset="0"/>
                    </a:rPr>
                    <a:t>DATA TO INFORM DECISIONS</a:t>
                  </a:r>
                </a:p>
                <a:p>
                  <a:pPr indent="-238125" eaLnBrk="0" hangingPunct="0">
                    <a:tabLst>
                      <a:tab pos="238125" algn="l"/>
                    </a:tabLst>
                  </a:pPr>
                  <a:endParaRPr lang="en-US" dirty="0">
                    <a:latin typeface="Times New Roman" pitchFamily="18" charset="0"/>
                  </a:endParaRPr>
                </a:p>
              </p:txBody>
            </p:sp>
            <p:sp>
              <p:nvSpPr>
                <p:cNvPr id="54" name="Rectangle 57"/>
                <p:cNvSpPr>
                  <a:spLocks noChangeArrowheads="1"/>
                </p:cNvSpPr>
                <p:nvPr/>
              </p:nvSpPr>
              <p:spPr bwMode="auto">
                <a:xfrm>
                  <a:off x="4211960" y="3960000"/>
                  <a:ext cx="900000" cy="720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indent="-73025" algn="ctr">
                    <a:tabLst>
                      <a:tab pos="15875" algn="l"/>
                    </a:tabLst>
                  </a:pPr>
                  <a:r>
                    <a:rPr lang="en-US" sz="900" b="1" dirty="0">
                      <a:latin typeface="Times New Roman" pitchFamily="18" charset="0"/>
                      <a:cs typeface="Times New Roman" pitchFamily="18" charset="0"/>
                    </a:rPr>
                    <a:t>DECISIONS</a:t>
                  </a:r>
                  <a:endParaRPr lang="en-US" sz="10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indent="-73025" eaLnBrk="0" hangingPunct="0">
                    <a:tabLst>
                      <a:tab pos="15875" algn="l"/>
                    </a:tabLst>
                  </a:pPr>
                  <a:endParaRPr lang="en-US" dirty="0">
                    <a:latin typeface="Times New Roman" pitchFamily="18" charset="0"/>
                  </a:endParaRPr>
                </a:p>
              </p:txBody>
            </p:sp>
            <p:sp>
              <p:nvSpPr>
                <p:cNvPr id="55" name="Rectangle 61"/>
                <p:cNvSpPr>
                  <a:spLocks noChangeArrowheads="1"/>
                </p:cNvSpPr>
                <p:nvPr/>
              </p:nvSpPr>
              <p:spPr bwMode="auto">
                <a:xfrm>
                  <a:off x="6660232" y="3960000"/>
                  <a:ext cx="900000" cy="720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indent="-228600">
                    <a:tabLst>
                      <a:tab pos="0" algn="l"/>
                    </a:tabLst>
                  </a:pPr>
                  <a:r>
                    <a:rPr lang="en-US" sz="900" b="1" dirty="0" smtClean="0">
                      <a:latin typeface="Times New Roman" pitchFamily="18" charset="0"/>
                      <a:cs typeface="Times New Roman" pitchFamily="18" charset="0"/>
                    </a:rPr>
                    <a:t>ANNUAL PLAN</a:t>
                  </a:r>
                  <a:endParaRPr lang="en-US" sz="900" dirty="0">
                    <a:cs typeface="Times New Roman" pitchFamily="18" charset="0"/>
                  </a:endParaRPr>
                </a:p>
              </p:txBody>
            </p:sp>
            <p:sp>
              <p:nvSpPr>
                <p:cNvPr id="56" name="Rectangle 62"/>
                <p:cNvSpPr>
                  <a:spLocks noChangeArrowheads="1"/>
                </p:cNvSpPr>
                <p:nvPr/>
              </p:nvSpPr>
              <p:spPr bwMode="auto">
                <a:xfrm>
                  <a:off x="7812360" y="3960000"/>
                  <a:ext cx="1188000" cy="1080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indent="-228600">
                    <a:tabLst>
                      <a:tab pos="228600" algn="l"/>
                    </a:tabLst>
                  </a:pPr>
                  <a:r>
                    <a:rPr lang="en-US" sz="900" b="1" dirty="0" smtClean="0">
                      <a:latin typeface="Times New Roman" pitchFamily="18" charset="0"/>
                      <a:cs typeface="Times New Roman" pitchFamily="18" charset="0"/>
                    </a:rPr>
                    <a:t>BEST </a:t>
                  </a:r>
                  <a:r>
                    <a:rPr lang="en-US" sz="900" b="1" dirty="0">
                      <a:latin typeface="Times New Roman" pitchFamily="18" charset="0"/>
                      <a:cs typeface="Times New Roman" pitchFamily="18" charset="0"/>
                    </a:rPr>
                    <a:t>PRACTICES FOR FUTURE PLANNING &amp; EFFECTIVE</a:t>
                  </a:r>
                  <a:r>
                    <a:rPr lang="en-US" sz="1000" b="1" dirty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900" b="1" dirty="0">
                      <a:latin typeface="Times New Roman" pitchFamily="18" charset="0"/>
                      <a:cs typeface="Times New Roman" pitchFamily="18" charset="0"/>
                    </a:rPr>
                    <a:t>MECHANISMS FOR </a:t>
                  </a:r>
                  <a:r>
                    <a:rPr lang="en-US" sz="900" b="1" dirty="0" smtClean="0">
                      <a:latin typeface="Times New Roman" pitchFamily="18" charset="0"/>
                      <a:cs typeface="Times New Roman" pitchFamily="18" charset="0"/>
                    </a:rPr>
                    <a:t>MONITORING</a:t>
                  </a:r>
                  <a:endParaRPr lang="en-US" dirty="0">
                    <a:latin typeface="Times New Roman" pitchFamily="18" charset="0"/>
                  </a:endParaRPr>
                </a:p>
              </p:txBody>
            </p:sp>
            <p:sp>
              <p:nvSpPr>
                <p:cNvPr id="57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5436096" y="3962400"/>
                  <a:ext cx="900000" cy="720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900" b="1" dirty="0">
                      <a:latin typeface="Times New Roman" pitchFamily="18" charset="0"/>
                    </a:rPr>
                    <a:t>STRATEGIC PLAN</a:t>
                  </a:r>
                </a:p>
              </p:txBody>
            </p:sp>
            <p:sp>
              <p:nvSpPr>
                <p:cNvPr id="58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0" y="3645024"/>
                  <a:ext cx="838200" cy="2539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50" b="1" dirty="0"/>
                    <a:t>PRODUCT:</a:t>
                  </a:r>
                </a:p>
              </p:txBody>
            </p:sp>
            <p:sp>
              <p:nvSpPr>
                <p:cNvPr id="59" name="Rectangle 59"/>
                <p:cNvSpPr>
                  <a:spLocks noChangeArrowheads="1"/>
                </p:cNvSpPr>
                <p:nvPr/>
              </p:nvSpPr>
              <p:spPr bwMode="auto">
                <a:xfrm>
                  <a:off x="5410200" y="4800599"/>
                  <a:ext cx="1080000" cy="1368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36000" tIns="36000" rIns="36000" bIns="36000">
                  <a:spAutoFit/>
                </a:bodyPr>
                <a:lstStyle/>
                <a:p>
                  <a:pPr indent="-72000">
                    <a:buFontTx/>
                    <a:buChar char="•"/>
                    <a:tabLst>
                      <a:tab pos="0" algn="l"/>
                    </a:tabLst>
                  </a:pPr>
                  <a:r>
                    <a:rPr lang="en-US" sz="900" dirty="0">
                      <a:cs typeface="Arial" pitchFamily="34" charset="0"/>
                    </a:rPr>
                    <a:t> Create goals </a:t>
                  </a:r>
                  <a:r>
                    <a:rPr lang="en-US" sz="900" dirty="0" smtClean="0">
                      <a:cs typeface="Arial" pitchFamily="34" charset="0"/>
                    </a:rPr>
                    <a:t>and objectives.</a:t>
                  </a:r>
                </a:p>
                <a:p>
                  <a:pPr indent="-72000">
                    <a:buFontTx/>
                    <a:buChar char="•"/>
                    <a:tabLst>
                      <a:tab pos="0" algn="l"/>
                    </a:tabLst>
                  </a:pPr>
                  <a:r>
                    <a:rPr lang="en-US" sz="900" dirty="0" smtClean="0">
                      <a:cs typeface="Arial" pitchFamily="34" charset="0"/>
                    </a:rPr>
                    <a:t>Develop </a:t>
                  </a:r>
                  <a:r>
                    <a:rPr lang="en-US" sz="900" dirty="0">
                      <a:cs typeface="Arial" pitchFamily="34" charset="0"/>
                    </a:rPr>
                    <a:t>long range financial </a:t>
                  </a:r>
                  <a:r>
                    <a:rPr lang="en-US" sz="900" dirty="0" smtClean="0">
                      <a:cs typeface="Arial" pitchFamily="34" charset="0"/>
                    </a:rPr>
                    <a:t>projections.</a:t>
                  </a:r>
                </a:p>
                <a:p>
                  <a:pPr indent="-72000">
                    <a:buFontTx/>
                    <a:buChar char="•"/>
                    <a:tabLst>
                      <a:tab pos="0" algn="l"/>
                    </a:tabLst>
                  </a:pPr>
                  <a:r>
                    <a:rPr lang="en-US" sz="900" dirty="0" smtClean="0">
                      <a:cs typeface="Arial" pitchFamily="34" charset="0"/>
                    </a:rPr>
                    <a:t>Write </a:t>
                  </a:r>
                  <a:r>
                    <a:rPr lang="en-US" sz="900" dirty="0">
                      <a:cs typeface="Arial" pitchFamily="34" charset="0"/>
                    </a:rPr>
                    <a:t>the Strategic </a:t>
                  </a:r>
                  <a:r>
                    <a:rPr lang="en-US" sz="900" dirty="0" smtClean="0">
                      <a:cs typeface="Arial" pitchFamily="34" charset="0"/>
                    </a:rPr>
                    <a:t>plan.</a:t>
                  </a:r>
                </a:p>
                <a:p>
                  <a:pPr indent="-72000">
                    <a:buFontTx/>
                    <a:buChar char="•"/>
                    <a:tabLst>
                      <a:tab pos="0" algn="l"/>
                    </a:tabLst>
                  </a:pPr>
                  <a:r>
                    <a:rPr lang="en-US" sz="900" dirty="0" smtClean="0">
                      <a:cs typeface="Arial" pitchFamily="34" charset="0"/>
                    </a:rPr>
                    <a:t>Adopt </a:t>
                  </a:r>
                  <a:r>
                    <a:rPr lang="en-US" sz="900" dirty="0">
                      <a:cs typeface="Arial" pitchFamily="34" charset="0"/>
                    </a:rPr>
                    <a:t>the Strategic </a:t>
                  </a:r>
                  <a:r>
                    <a:rPr lang="en-US" sz="900" dirty="0" smtClean="0">
                      <a:cs typeface="Arial" pitchFamily="34" charset="0"/>
                    </a:rPr>
                    <a:t>Plan.</a:t>
                  </a:r>
                  <a:endParaRPr lang="en-US" sz="900" dirty="0">
                    <a:cs typeface="Arial" pitchFamily="34" charset="0"/>
                  </a:endParaRPr>
                </a:p>
              </p:txBody>
            </p:sp>
            <p:sp>
              <p:nvSpPr>
                <p:cNvPr id="60" name="Rectangle 61"/>
                <p:cNvSpPr>
                  <a:spLocks noChangeArrowheads="1"/>
                </p:cNvSpPr>
                <p:nvPr/>
              </p:nvSpPr>
              <p:spPr bwMode="auto">
                <a:xfrm>
                  <a:off x="6588224" y="4789512"/>
                  <a:ext cx="1188000" cy="1368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indent="-108000">
                    <a:buFont typeface="Arial" pitchFamily="34" charset="0"/>
                    <a:buChar char="•"/>
                    <a:tabLst>
                      <a:tab pos="0" algn="l"/>
                    </a:tabLst>
                  </a:pPr>
                  <a:r>
                    <a:rPr lang="en-US" sz="900" dirty="0">
                      <a:cs typeface="Arial" pitchFamily="34" charset="0"/>
                    </a:rPr>
                    <a:t>M</a:t>
                  </a:r>
                  <a:r>
                    <a:rPr lang="en-US" sz="900" dirty="0" smtClean="0">
                      <a:cs typeface="Arial" pitchFamily="34" charset="0"/>
                    </a:rPr>
                    <a:t>anage </a:t>
                  </a:r>
                  <a:r>
                    <a:rPr lang="en-US" sz="900" dirty="0">
                      <a:cs typeface="Arial" pitchFamily="34" charset="0"/>
                    </a:rPr>
                    <a:t>the Transition ( The Changes Required for Success</a:t>
                  </a:r>
                  <a:r>
                    <a:rPr lang="en-US" sz="900" dirty="0" smtClean="0">
                      <a:cs typeface="Arial" pitchFamily="34" charset="0"/>
                    </a:rPr>
                    <a:t>).</a:t>
                  </a:r>
                </a:p>
                <a:p>
                  <a:pPr indent="-108000">
                    <a:buFont typeface="Arial" pitchFamily="34" charset="0"/>
                    <a:buChar char="•"/>
                    <a:tabLst>
                      <a:tab pos="0" algn="l"/>
                    </a:tabLst>
                  </a:pPr>
                  <a:r>
                    <a:rPr lang="en-US" sz="900" dirty="0" smtClean="0">
                      <a:cs typeface="Arial" pitchFamily="34" charset="0"/>
                    </a:rPr>
                    <a:t>Develop </a:t>
                  </a:r>
                  <a:r>
                    <a:rPr lang="en-US" sz="900" dirty="0">
                      <a:cs typeface="Arial" pitchFamily="34" charset="0"/>
                    </a:rPr>
                    <a:t>a detailed annual operating (implementation) plan for upcoming year</a:t>
                  </a:r>
                </a:p>
              </p:txBody>
            </p:sp>
          </p:grpSp>
          <p:grpSp>
            <p:nvGrpSpPr>
              <p:cNvPr id="6" name="Group 63"/>
              <p:cNvGrpSpPr/>
              <p:nvPr/>
            </p:nvGrpSpPr>
            <p:grpSpPr>
              <a:xfrm>
                <a:off x="539552" y="1125438"/>
                <a:ext cx="8208912" cy="287338"/>
                <a:chOff x="539552" y="1125438"/>
                <a:chExt cx="8208912" cy="287338"/>
              </a:xfrm>
            </p:grpSpPr>
            <p:sp>
              <p:nvSpPr>
                <p:cNvPr id="44" name="Rectangle 36"/>
                <p:cNvSpPr>
                  <a:spLocks noChangeArrowheads="1"/>
                </p:cNvSpPr>
                <p:nvPr/>
              </p:nvSpPr>
              <p:spPr bwMode="auto">
                <a:xfrm>
                  <a:off x="539552" y="1125438"/>
                  <a:ext cx="792163" cy="2873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1000" b="1" dirty="0">
                      <a:latin typeface="Times New Roman" pitchFamily="18" charset="0"/>
                      <a:cs typeface="Times New Roman" pitchFamily="18" charset="0"/>
                    </a:rPr>
                    <a:t>PHASE 1</a:t>
                  </a:r>
                  <a:endParaRPr lang="en-US" sz="10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dirty="0">
                    <a:latin typeface="Times New Roman" pitchFamily="18" charset="0"/>
                  </a:endParaRPr>
                </a:p>
              </p:txBody>
            </p:sp>
            <p:sp>
              <p:nvSpPr>
                <p:cNvPr id="45" name="Rectangle 37"/>
                <p:cNvSpPr>
                  <a:spLocks noChangeArrowheads="1"/>
                </p:cNvSpPr>
                <p:nvPr/>
              </p:nvSpPr>
              <p:spPr bwMode="auto">
                <a:xfrm>
                  <a:off x="1835696" y="1125438"/>
                  <a:ext cx="792163" cy="2873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1000" b="1" dirty="0">
                      <a:latin typeface="Times New Roman" pitchFamily="18" charset="0"/>
                      <a:cs typeface="Times New Roman" pitchFamily="18" charset="0"/>
                    </a:rPr>
                    <a:t>PHASE 2</a:t>
                  </a:r>
                  <a:endParaRPr lang="en-US" sz="10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dirty="0">
                    <a:latin typeface="Times New Roman" pitchFamily="18" charset="0"/>
                  </a:endParaRPr>
                </a:p>
              </p:txBody>
            </p:sp>
            <p:sp>
              <p:nvSpPr>
                <p:cNvPr id="46" name="Rectangle 38"/>
                <p:cNvSpPr>
                  <a:spLocks noChangeArrowheads="1"/>
                </p:cNvSpPr>
                <p:nvPr/>
              </p:nvSpPr>
              <p:spPr bwMode="auto">
                <a:xfrm>
                  <a:off x="3314056" y="1125438"/>
                  <a:ext cx="792163" cy="2873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1000" b="1" dirty="0">
                      <a:latin typeface="Times New Roman" pitchFamily="18" charset="0"/>
                      <a:cs typeface="Times New Roman" pitchFamily="18" charset="0"/>
                    </a:rPr>
                    <a:t>PHASE 3</a:t>
                  </a:r>
                  <a:endParaRPr lang="en-US" sz="10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dirty="0">
                    <a:latin typeface="Times New Roman" pitchFamily="18" charset="0"/>
                  </a:endParaRPr>
                </a:p>
              </p:txBody>
            </p:sp>
            <p:sp>
              <p:nvSpPr>
                <p:cNvPr id="47" name="Rectangle 39"/>
                <p:cNvSpPr>
                  <a:spLocks noChangeArrowheads="1"/>
                </p:cNvSpPr>
                <p:nvPr/>
              </p:nvSpPr>
              <p:spPr bwMode="auto">
                <a:xfrm>
                  <a:off x="4355976" y="1125438"/>
                  <a:ext cx="792163" cy="2873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1000" b="1" dirty="0">
                      <a:latin typeface="Times New Roman" pitchFamily="18" charset="0"/>
                      <a:cs typeface="Times New Roman" pitchFamily="18" charset="0"/>
                    </a:rPr>
                    <a:t>PHASE 4</a:t>
                  </a:r>
                  <a:endParaRPr lang="en-US" sz="10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dirty="0">
                    <a:latin typeface="Times New Roman" pitchFamily="18" charset="0"/>
                  </a:endParaRPr>
                </a:p>
              </p:txBody>
            </p:sp>
            <p:sp>
              <p:nvSpPr>
                <p:cNvPr id="48" name="Rectangle 40"/>
                <p:cNvSpPr>
                  <a:spLocks noChangeArrowheads="1"/>
                </p:cNvSpPr>
                <p:nvPr/>
              </p:nvSpPr>
              <p:spPr bwMode="auto">
                <a:xfrm>
                  <a:off x="5652045" y="1125438"/>
                  <a:ext cx="792163" cy="2873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1000" b="1" dirty="0">
                      <a:latin typeface="Times New Roman" pitchFamily="18" charset="0"/>
                      <a:cs typeface="Times New Roman" pitchFamily="18" charset="0"/>
                    </a:rPr>
                    <a:t>PHASE 5</a:t>
                  </a:r>
                  <a:endParaRPr lang="en-US" sz="10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dirty="0">
                    <a:latin typeface="Times New Roman" pitchFamily="18" charset="0"/>
                  </a:endParaRPr>
                </a:p>
              </p:txBody>
            </p:sp>
            <p:sp>
              <p:nvSpPr>
                <p:cNvPr id="49" name="Rectangle 41"/>
                <p:cNvSpPr>
                  <a:spLocks noChangeArrowheads="1"/>
                </p:cNvSpPr>
                <p:nvPr/>
              </p:nvSpPr>
              <p:spPr bwMode="auto">
                <a:xfrm>
                  <a:off x="6660157" y="1125438"/>
                  <a:ext cx="792163" cy="2873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1000" b="1" dirty="0">
                      <a:latin typeface="Times New Roman" pitchFamily="18" charset="0"/>
                      <a:cs typeface="Times New Roman" pitchFamily="18" charset="0"/>
                    </a:rPr>
                    <a:t>PHASE 6</a:t>
                  </a:r>
                  <a:endParaRPr lang="en-US" sz="10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dirty="0">
                    <a:latin typeface="Times New Roman" pitchFamily="18" charset="0"/>
                  </a:endParaRPr>
                </a:p>
              </p:txBody>
            </p:sp>
            <p:sp>
              <p:nvSpPr>
                <p:cNvPr id="50" name="Rectangle 42"/>
                <p:cNvSpPr>
                  <a:spLocks noChangeArrowheads="1"/>
                </p:cNvSpPr>
                <p:nvPr/>
              </p:nvSpPr>
              <p:spPr bwMode="auto">
                <a:xfrm>
                  <a:off x="7956301" y="1125438"/>
                  <a:ext cx="792163" cy="2873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1000" b="1" dirty="0">
                      <a:latin typeface="Times New Roman" pitchFamily="18" charset="0"/>
                      <a:cs typeface="Times New Roman" pitchFamily="18" charset="0"/>
                    </a:rPr>
                    <a:t>PHASE 7</a:t>
                  </a:r>
                  <a:endParaRPr lang="en-US" sz="10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dirty="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7" name="Group 85"/>
              <p:cNvGrpSpPr/>
              <p:nvPr/>
            </p:nvGrpSpPr>
            <p:grpSpPr>
              <a:xfrm>
                <a:off x="395536" y="1764000"/>
                <a:ext cx="8496824" cy="1620000"/>
                <a:chOff x="395536" y="1764000"/>
                <a:chExt cx="8496824" cy="1620000"/>
              </a:xfrm>
            </p:grpSpPr>
            <p:sp>
              <p:nvSpPr>
                <p:cNvPr id="8" name="AutoShape 2"/>
                <p:cNvSpPr>
                  <a:spLocks noChangeArrowheads="1"/>
                </p:cNvSpPr>
                <p:nvPr/>
              </p:nvSpPr>
              <p:spPr bwMode="auto">
                <a:xfrm>
                  <a:off x="395536" y="1980000"/>
                  <a:ext cx="1080000" cy="1080000"/>
                </a:xfrm>
                <a:prstGeom prst="diamond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lIns="0" rIns="0" anchor="ctr"/>
                <a:lstStyle/>
                <a:p>
                  <a:pPr algn="ctr" eaLnBrk="0" hangingPunct="0"/>
                  <a:r>
                    <a:rPr lang="en-US" sz="1400" b="1" dirty="0" smtClean="0"/>
                    <a:t>Preparation</a:t>
                  </a:r>
                  <a:endParaRPr lang="en-US" sz="1400" b="1" dirty="0"/>
                </a:p>
              </p:txBody>
            </p:sp>
            <p:grpSp>
              <p:nvGrpSpPr>
                <p:cNvPr id="9" name="Group 81"/>
                <p:cNvGrpSpPr/>
                <p:nvPr/>
              </p:nvGrpSpPr>
              <p:grpSpPr>
                <a:xfrm>
                  <a:off x="1691680" y="1980000"/>
                  <a:ext cx="1080000" cy="1080000"/>
                  <a:chOff x="1691680" y="1980000"/>
                  <a:chExt cx="1080000" cy="1080000"/>
                </a:xfrm>
              </p:grpSpPr>
              <p:sp>
                <p:nvSpPr>
                  <p:cNvPr id="42" name="AutoShape 3"/>
                  <p:cNvSpPr>
                    <a:spLocks noChangeArrowheads="1"/>
                  </p:cNvSpPr>
                  <p:nvPr/>
                </p:nvSpPr>
                <p:spPr bwMode="auto">
                  <a:xfrm>
                    <a:off x="1691680" y="1980000"/>
                    <a:ext cx="1080000" cy="1080000"/>
                  </a:xfrm>
                  <a:prstGeom prst="diamond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28000" y="2199231"/>
                    <a:ext cx="1008016" cy="7560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72000" rIns="72000"/>
                  <a:lstStyle/>
                  <a:p>
                    <a:pPr algn="ctr" eaLnBrk="0" hangingPunct="0"/>
                    <a:r>
                      <a:rPr lang="en-US" sz="1000" b="1" dirty="0" smtClean="0"/>
                      <a:t>Articulate: </a:t>
                    </a:r>
                  </a:p>
                  <a:p>
                    <a:pPr algn="ctr" eaLnBrk="0" hangingPunct="0">
                      <a:lnSpc>
                        <a:spcPts val="500"/>
                      </a:lnSpc>
                    </a:pPr>
                    <a:endParaRPr lang="en-US" sz="900" b="1" dirty="0"/>
                  </a:p>
                  <a:p>
                    <a:pPr algn="ctr" eaLnBrk="0" hangingPunct="0"/>
                    <a:r>
                      <a:rPr lang="en-US" sz="1000" b="1" dirty="0"/>
                      <a:t>Mission, Vision, </a:t>
                    </a:r>
                    <a:r>
                      <a:rPr lang="en-US" sz="1000" b="1" dirty="0" smtClean="0"/>
                      <a:t>and Values</a:t>
                    </a:r>
                    <a:endParaRPr lang="en-US" sz="1000" b="1" dirty="0"/>
                  </a:p>
                </p:txBody>
              </p:sp>
            </p:grpSp>
            <p:grpSp>
              <p:nvGrpSpPr>
                <p:cNvPr id="10" name="Group 80"/>
                <p:cNvGrpSpPr/>
                <p:nvPr/>
              </p:nvGrpSpPr>
              <p:grpSpPr>
                <a:xfrm>
                  <a:off x="3204000" y="1980000"/>
                  <a:ext cx="1080000" cy="1080000"/>
                  <a:chOff x="3204000" y="1980000"/>
                  <a:chExt cx="1080000" cy="1080000"/>
                </a:xfrm>
              </p:grpSpPr>
              <p:sp>
                <p:nvSpPr>
                  <p:cNvPr id="40" name="AutoShape 4"/>
                  <p:cNvSpPr>
                    <a:spLocks noChangeArrowheads="1"/>
                  </p:cNvSpPr>
                  <p:nvPr/>
                </p:nvSpPr>
                <p:spPr bwMode="auto">
                  <a:xfrm>
                    <a:off x="3204000" y="1980000"/>
                    <a:ext cx="1080000" cy="1080000"/>
                  </a:xfrm>
                  <a:prstGeom prst="diamond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9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1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48000" y="2208159"/>
                    <a:ext cx="812800" cy="6120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r>
                      <a:rPr lang="en-US" sz="1200" b="1" dirty="0"/>
                      <a:t>Assess Your Situation</a:t>
                    </a:r>
                    <a:endParaRPr lang="en-US" sz="1200" dirty="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1" name="Group 78"/>
                <p:cNvGrpSpPr/>
                <p:nvPr/>
              </p:nvGrpSpPr>
              <p:grpSpPr>
                <a:xfrm>
                  <a:off x="5616000" y="1980000"/>
                  <a:ext cx="1080000" cy="1080000"/>
                  <a:chOff x="5616000" y="1980000"/>
                  <a:chExt cx="1080000" cy="1080000"/>
                </a:xfrm>
              </p:grpSpPr>
              <p:sp>
                <p:nvSpPr>
                  <p:cNvPr id="38" name="AutoShape 5"/>
                  <p:cNvSpPr>
                    <a:spLocks noChangeArrowheads="1"/>
                  </p:cNvSpPr>
                  <p:nvPr/>
                </p:nvSpPr>
                <p:spPr bwMode="auto">
                  <a:xfrm>
                    <a:off x="5616000" y="1980000"/>
                    <a:ext cx="1080000" cy="1080000"/>
                  </a:xfrm>
                  <a:prstGeom prst="diamond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9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688000" y="2235231"/>
                    <a:ext cx="936000" cy="6480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r>
                      <a:rPr lang="en-US" sz="1200" b="1" dirty="0"/>
                      <a:t>Write </a:t>
                    </a:r>
                    <a:r>
                      <a:rPr lang="en-US" sz="1200" b="1" dirty="0" smtClean="0"/>
                      <a:t>the Strategic </a:t>
                    </a:r>
                    <a:r>
                      <a:rPr lang="en-US" sz="1200" b="1" dirty="0"/>
                      <a:t>Plan</a:t>
                    </a:r>
                  </a:p>
                </p:txBody>
              </p:sp>
            </p:grpSp>
            <p:grpSp>
              <p:nvGrpSpPr>
                <p:cNvPr id="12" name="Group 77"/>
                <p:cNvGrpSpPr/>
                <p:nvPr/>
              </p:nvGrpSpPr>
              <p:grpSpPr>
                <a:xfrm>
                  <a:off x="6516000" y="1980000"/>
                  <a:ext cx="1080000" cy="1080000"/>
                  <a:chOff x="6516000" y="1980000"/>
                  <a:chExt cx="1080000" cy="1080000"/>
                </a:xfrm>
              </p:grpSpPr>
              <p:sp>
                <p:nvSpPr>
                  <p:cNvPr id="36" name="AutoShape 6"/>
                  <p:cNvSpPr>
                    <a:spLocks noChangeArrowheads="1"/>
                  </p:cNvSpPr>
                  <p:nvPr/>
                </p:nvSpPr>
                <p:spPr bwMode="auto">
                  <a:xfrm>
                    <a:off x="6516000" y="1980000"/>
                    <a:ext cx="1080000" cy="1080000"/>
                  </a:xfrm>
                  <a:prstGeom prst="diamond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7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24328" y="2235231"/>
                    <a:ext cx="900000" cy="5400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r>
                      <a:rPr lang="en-US" sz="1200" b="1" dirty="0"/>
                      <a:t>Implement</a:t>
                    </a:r>
                  </a:p>
                  <a:p>
                    <a:pPr algn="ctr" eaLnBrk="0" hangingPunct="0"/>
                    <a:r>
                      <a:rPr lang="en-US" sz="1200" b="1" dirty="0" smtClean="0"/>
                      <a:t>The Plan</a:t>
                    </a:r>
                    <a:endParaRPr lang="en-US" sz="1200" dirty="0"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13" name="Line 13"/>
                <p:cNvSpPr>
                  <a:spLocks noChangeShapeType="1"/>
                </p:cNvSpPr>
                <p:nvPr/>
              </p:nvSpPr>
              <p:spPr bwMode="auto">
                <a:xfrm>
                  <a:off x="1475656" y="2520000"/>
                  <a:ext cx="2159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" name="Line 14"/>
                <p:cNvSpPr>
                  <a:spLocks noChangeShapeType="1"/>
                </p:cNvSpPr>
                <p:nvPr/>
              </p:nvSpPr>
              <p:spPr bwMode="auto">
                <a:xfrm>
                  <a:off x="5184000" y="2520000"/>
                  <a:ext cx="4320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" name="Line 15"/>
                <p:cNvSpPr>
                  <a:spLocks noChangeShapeType="1"/>
                </p:cNvSpPr>
                <p:nvPr/>
              </p:nvSpPr>
              <p:spPr bwMode="auto">
                <a:xfrm>
                  <a:off x="7596336" y="2520000"/>
                  <a:ext cx="2159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16" name="Group 84"/>
                <p:cNvGrpSpPr/>
                <p:nvPr/>
              </p:nvGrpSpPr>
              <p:grpSpPr>
                <a:xfrm>
                  <a:off x="936000" y="3060000"/>
                  <a:ext cx="7416000" cy="324000"/>
                  <a:chOff x="936000" y="3060000"/>
                  <a:chExt cx="7416000" cy="324000"/>
                </a:xfrm>
              </p:grpSpPr>
              <p:sp>
                <p:nvSpPr>
                  <p:cNvPr id="33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936000" y="3384000"/>
                    <a:ext cx="74160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4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8352000" y="3060000"/>
                    <a:ext cx="0" cy="32400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none" w="med" len="med"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5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36000" y="3060000"/>
                    <a:ext cx="0" cy="32400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7" name="Group 76"/>
                <p:cNvGrpSpPr/>
                <p:nvPr/>
              </p:nvGrpSpPr>
              <p:grpSpPr>
                <a:xfrm>
                  <a:off x="7812360" y="1980000"/>
                  <a:ext cx="1080000" cy="1080000"/>
                  <a:chOff x="7812360" y="1980000"/>
                  <a:chExt cx="1080000" cy="1080000"/>
                </a:xfrm>
              </p:grpSpPr>
              <p:sp>
                <p:nvSpPr>
                  <p:cNvPr id="31" name="AutoShape 7"/>
                  <p:cNvSpPr>
                    <a:spLocks noChangeArrowheads="1"/>
                  </p:cNvSpPr>
                  <p:nvPr/>
                </p:nvSpPr>
                <p:spPr bwMode="auto">
                  <a:xfrm>
                    <a:off x="7812360" y="1980000"/>
                    <a:ext cx="1080000" cy="1080000"/>
                  </a:xfrm>
                  <a:prstGeom prst="diamond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2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920000" y="2280167"/>
                    <a:ext cx="900000" cy="5400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r>
                      <a:rPr lang="en-US" sz="1200" b="1" dirty="0"/>
                      <a:t>Evaluate and</a:t>
                    </a:r>
                  </a:p>
                  <a:p>
                    <a:pPr algn="ctr" eaLnBrk="0" hangingPunct="0"/>
                    <a:r>
                      <a:rPr lang="en-US" sz="1200" b="1" dirty="0"/>
                      <a:t>Monitor</a:t>
                    </a:r>
                  </a:p>
                </p:txBody>
              </p:sp>
            </p:grpSp>
            <p:grpSp>
              <p:nvGrpSpPr>
                <p:cNvPr id="18" name="Group 82"/>
                <p:cNvGrpSpPr/>
                <p:nvPr/>
              </p:nvGrpSpPr>
              <p:grpSpPr>
                <a:xfrm>
                  <a:off x="2232000" y="1764000"/>
                  <a:ext cx="2412000" cy="216000"/>
                  <a:chOff x="2232000" y="1764000"/>
                  <a:chExt cx="2412000" cy="216000"/>
                </a:xfrm>
              </p:grpSpPr>
              <p:sp>
                <p:nvSpPr>
                  <p:cNvPr id="28" name="Line 2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232000" y="1764000"/>
                    <a:ext cx="0" cy="21600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none" w="med" len="med"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9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232000" y="1764000"/>
                    <a:ext cx="24120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0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4644000" y="1764000"/>
                    <a:ext cx="0" cy="21600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9" name="Group 79"/>
                <p:cNvGrpSpPr/>
                <p:nvPr/>
              </p:nvGrpSpPr>
              <p:grpSpPr>
                <a:xfrm>
                  <a:off x="4104000" y="1980000"/>
                  <a:ext cx="1080000" cy="1080000"/>
                  <a:chOff x="4104000" y="1980000"/>
                  <a:chExt cx="1080000" cy="1080000"/>
                </a:xfrm>
              </p:grpSpPr>
              <p:sp>
                <p:nvSpPr>
                  <p:cNvPr id="26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48000" y="2244223"/>
                    <a:ext cx="781050" cy="5400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r>
                      <a:rPr lang="en-US" sz="1200" b="1" dirty="0"/>
                      <a:t>Agree on Priorities</a:t>
                    </a:r>
                  </a:p>
                </p:txBody>
              </p:sp>
              <p:sp>
                <p:nvSpPr>
                  <p:cNvPr id="27" name="AutoShape 26"/>
                  <p:cNvSpPr>
                    <a:spLocks noChangeArrowheads="1"/>
                  </p:cNvSpPr>
                  <p:nvPr/>
                </p:nvSpPr>
                <p:spPr bwMode="auto">
                  <a:xfrm>
                    <a:off x="4104000" y="1980000"/>
                    <a:ext cx="1080000" cy="1080000"/>
                  </a:xfrm>
                  <a:prstGeom prst="diamond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9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20" name="Group 83"/>
                <p:cNvGrpSpPr/>
                <p:nvPr/>
              </p:nvGrpSpPr>
              <p:grpSpPr>
                <a:xfrm>
                  <a:off x="2232000" y="3060000"/>
                  <a:ext cx="2412000" cy="219775"/>
                  <a:chOff x="2232000" y="3060000"/>
                  <a:chExt cx="2412000" cy="219775"/>
                </a:xfrm>
              </p:grpSpPr>
              <p:sp>
                <p:nvSpPr>
                  <p:cNvPr id="22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4644000" y="3060000"/>
                    <a:ext cx="0" cy="21600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none" w="med" len="med"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3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2232000" y="3279775"/>
                    <a:ext cx="24120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4" name="Line 2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744000" y="3060000"/>
                    <a:ext cx="0" cy="21600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5" name="Line 2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232000" y="3060000"/>
                    <a:ext cx="0" cy="21600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1" name="Line 14"/>
                <p:cNvSpPr>
                  <a:spLocks noChangeShapeType="1"/>
                </p:cNvSpPr>
                <p:nvPr/>
              </p:nvSpPr>
              <p:spPr bwMode="auto">
                <a:xfrm>
                  <a:off x="2771800" y="2520000"/>
                  <a:ext cx="4320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62" name="Rectangle 59"/>
            <p:cNvSpPr>
              <a:spLocks noChangeArrowheads="1"/>
            </p:cNvSpPr>
            <p:nvPr/>
          </p:nvSpPr>
          <p:spPr bwMode="auto">
            <a:xfrm>
              <a:off x="467544" y="5364000"/>
              <a:ext cx="1224000" cy="1042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 indent="-72000">
                <a:buFontTx/>
                <a:buChar char="•"/>
                <a:tabLst>
                  <a:tab pos="0" algn="l"/>
                </a:tabLst>
              </a:pPr>
              <a:r>
                <a:rPr lang="en-US" sz="900" dirty="0">
                  <a:cs typeface="Arial" pitchFamily="34" charset="0"/>
                </a:rPr>
                <a:t> </a:t>
              </a:r>
              <a:r>
                <a:rPr lang="en-GB" sz="900" dirty="0" smtClean="0">
                  <a:cs typeface="Arial" pitchFamily="34" charset="0"/>
                </a:rPr>
                <a:t>Who is going to plan.</a:t>
              </a:r>
            </a:p>
            <a:p>
              <a:pPr indent="-72000">
                <a:buFontTx/>
                <a:buChar char="•"/>
                <a:tabLst>
                  <a:tab pos="0" algn="l"/>
                </a:tabLst>
              </a:pPr>
              <a:r>
                <a:rPr lang="en-GB" sz="900" dirty="0" smtClean="0">
                  <a:cs typeface="Arial" pitchFamily="34" charset="0"/>
                </a:rPr>
                <a:t>Time of planning.</a:t>
              </a:r>
            </a:p>
            <a:p>
              <a:pPr indent="-72000">
                <a:buFontTx/>
                <a:buChar char="•"/>
                <a:tabLst>
                  <a:tab pos="0" algn="l"/>
                </a:tabLst>
              </a:pPr>
              <a:r>
                <a:rPr lang="en-GB" sz="900" dirty="0" smtClean="0">
                  <a:cs typeface="Arial" pitchFamily="34" charset="0"/>
                </a:rPr>
                <a:t>Planning Model.</a:t>
              </a:r>
            </a:p>
            <a:p>
              <a:pPr indent="-72000">
                <a:buFontTx/>
                <a:buChar char="•"/>
                <a:tabLst>
                  <a:tab pos="0" algn="l"/>
                </a:tabLst>
              </a:pPr>
              <a:r>
                <a:rPr lang="en-GB" sz="900" dirty="0" smtClean="0">
                  <a:cs typeface="Arial" pitchFamily="34" charset="0"/>
                </a:rPr>
                <a:t>Success factors.</a:t>
              </a:r>
            </a:p>
            <a:p>
              <a:pPr indent="-72000">
                <a:buFontTx/>
                <a:buChar char="•"/>
                <a:tabLst>
                  <a:tab pos="0" algn="l"/>
                </a:tabLst>
              </a:pPr>
              <a:r>
                <a:rPr lang="en-GB" sz="900" dirty="0" smtClean="0">
                  <a:cs typeface="Arial" pitchFamily="34" charset="0"/>
                </a:rPr>
                <a:t>Stakeholders.</a:t>
              </a:r>
            </a:p>
            <a:p>
              <a:pPr indent="-72000">
                <a:buFontTx/>
                <a:buChar char="•"/>
                <a:tabLst>
                  <a:tab pos="0" algn="l"/>
                </a:tabLst>
              </a:pPr>
              <a:r>
                <a:rPr lang="en-GB" sz="900" dirty="0" smtClean="0">
                  <a:cs typeface="Arial" pitchFamily="34" charset="0"/>
                </a:rPr>
                <a:t>Planning management.</a:t>
              </a:r>
              <a:endParaRPr lang="en-US" sz="900" dirty="0">
                <a:cs typeface="Arial" pitchFamily="34" charset="0"/>
              </a:endParaRPr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3131840" y="5445224"/>
              <a:ext cx="1224000" cy="349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 indent="-72000">
                <a:buFontTx/>
                <a:buChar char="•"/>
                <a:tabLst>
                  <a:tab pos="0" algn="l"/>
                </a:tabLst>
              </a:pPr>
              <a:r>
                <a:rPr lang="en-US" sz="900" dirty="0">
                  <a:cs typeface="Arial" pitchFamily="34" charset="0"/>
                </a:rPr>
                <a:t> </a:t>
              </a:r>
              <a:r>
                <a:rPr lang="en-GB" sz="900" dirty="0" smtClean="0">
                  <a:cs typeface="Arial" pitchFamily="34" charset="0"/>
                </a:rPr>
                <a:t>External environment.</a:t>
              </a:r>
            </a:p>
            <a:p>
              <a:pPr indent="-72000">
                <a:buFontTx/>
                <a:buChar char="•"/>
                <a:tabLst>
                  <a:tab pos="0" algn="l"/>
                </a:tabLst>
              </a:pPr>
              <a:r>
                <a:rPr lang="en-GB" sz="900" dirty="0" smtClean="0">
                  <a:cs typeface="Arial" pitchFamily="34" charset="0"/>
                </a:rPr>
                <a:t>Internal situation</a:t>
              </a:r>
              <a:endParaRPr lang="en-US" sz="900" dirty="0">
                <a:cs typeface="Arial" pitchFamily="34" charset="0"/>
              </a:endParaRPr>
            </a:p>
          </p:txBody>
        </p:sp>
      </p:grp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430C-8AA3-4014-9FBD-F271F617A7DA}" type="slidenum">
              <a:rPr lang="en-GB" smtClean="0"/>
              <a:pPr/>
              <a:t>4</a:t>
            </a:fld>
            <a:endParaRPr lang="en-GB"/>
          </a:p>
        </p:txBody>
      </p:sp>
      <p:cxnSp>
        <p:nvCxnSpPr>
          <p:cNvPr id="66" name="Straight Connector 65"/>
          <p:cNvCxnSpPr/>
          <p:nvPr/>
        </p:nvCxnSpPr>
        <p:spPr>
          <a:xfrm>
            <a:off x="431800" y="1340768"/>
            <a:ext cx="828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المدخل للتخطيط الإستراتيجي</a:t>
            </a:r>
            <a:endParaRPr lang="en-GB" b="1" dirty="0"/>
          </a:p>
        </p:txBody>
      </p:sp>
      <p:grpSp>
        <p:nvGrpSpPr>
          <p:cNvPr id="38" name="Group 37"/>
          <p:cNvGrpSpPr/>
          <p:nvPr/>
        </p:nvGrpSpPr>
        <p:grpSpPr>
          <a:xfrm>
            <a:off x="860195" y="1799888"/>
            <a:ext cx="7456221" cy="4581400"/>
            <a:chOff x="860195" y="1799888"/>
            <a:chExt cx="7456221" cy="4581400"/>
          </a:xfrm>
        </p:grpSpPr>
        <p:grpSp>
          <p:nvGrpSpPr>
            <p:cNvPr id="37" name="Group 36"/>
            <p:cNvGrpSpPr/>
            <p:nvPr/>
          </p:nvGrpSpPr>
          <p:grpSpPr>
            <a:xfrm>
              <a:off x="860195" y="1799888"/>
              <a:ext cx="7456221" cy="4221400"/>
              <a:chOff x="860195" y="1799888"/>
              <a:chExt cx="7456221" cy="4221400"/>
            </a:xfrm>
          </p:grpSpPr>
          <p:pic>
            <p:nvPicPr>
              <p:cNvPr id="7" name="Picture 6" descr="images (2).jpg"/>
              <p:cNvPicPr>
                <a:picLocks noChangeAspect="1"/>
              </p:cNvPicPr>
              <p:nvPr/>
            </p:nvPicPr>
            <p:blipFill>
              <a:blip r:embed="rId3" cstate="print"/>
              <a:srcRect r="11638"/>
              <a:stretch>
                <a:fillRect/>
              </a:stretch>
            </p:blipFill>
            <p:spPr>
              <a:xfrm>
                <a:off x="5724128" y="1799888"/>
                <a:ext cx="2592288" cy="1562100"/>
              </a:xfrm>
              <a:prstGeom prst="rect">
                <a:avLst/>
              </a:prstGeom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5979807" y="3645024"/>
                <a:ext cx="208582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rtl="1"/>
                <a:r>
                  <a:rPr lang="ar-SA" dirty="0" smtClean="0"/>
                  <a:t>التوجهات الخارجية</a:t>
                </a:r>
                <a:endParaRPr lang="en-GB" dirty="0" smtClean="0"/>
              </a:p>
              <a:p>
                <a:pPr algn="ctr" rtl="1"/>
                <a:r>
                  <a:rPr lang="ar-SA" dirty="0" smtClean="0"/>
                  <a:t>(الظروف البيئية المحيطة)</a:t>
                </a:r>
                <a:endParaRPr lang="en-GB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788608" y="5651956"/>
                <a:ext cx="24558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dirty="0" smtClean="0"/>
                  <a:t>Opportunities &amp; Threats</a:t>
                </a:r>
                <a:endParaRPr lang="en-GB" dirty="0"/>
              </a:p>
            </p:txBody>
          </p:sp>
          <p:pic>
            <p:nvPicPr>
              <p:cNvPr id="1027" name="Picture 3" descr="C:\Users\Abdullah\AppData\Local\Microsoft\Windows\Temporary Internet Files\Content.IE5\ROTMCZ3Z\MC900441990[1].w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652283" y="4437113"/>
                <a:ext cx="864095" cy="864095"/>
              </a:xfrm>
              <a:prstGeom prst="rect">
                <a:avLst/>
              </a:prstGeom>
              <a:noFill/>
            </p:spPr>
          </p:pic>
          <p:pic>
            <p:nvPicPr>
              <p:cNvPr id="1028" name="Picture 4" descr="C:\Users\Abdullah\AppData\Local\Microsoft\Windows\Temporary Internet Files\Content.IE5\ROTMCZ3Z\MC900441968[1].wmf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6588320" y="4437113"/>
                <a:ext cx="864000" cy="864000"/>
              </a:xfrm>
              <a:prstGeom prst="rect">
                <a:avLst/>
              </a:prstGeom>
              <a:noFill/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1364251" y="3861048"/>
                <a:ext cx="14414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rtl="1"/>
                <a:r>
                  <a:rPr lang="ar-SA" dirty="0" smtClean="0"/>
                  <a:t>المقومات الداخلية</a:t>
                </a:r>
                <a:endParaRPr lang="ar-SA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860195" y="5651956"/>
                <a:ext cx="2487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dirty="0" smtClean="0"/>
                  <a:t>Strengths &amp; Weaknesses</a:t>
                </a:r>
                <a:endParaRPr lang="en-GB" dirty="0"/>
              </a:p>
            </p:txBody>
          </p:sp>
          <p:pic>
            <p:nvPicPr>
              <p:cNvPr id="22" name="Picture 21" descr="SA2.jpg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1148227" y="1828800"/>
                <a:ext cx="1905000" cy="1600200"/>
              </a:xfrm>
              <a:prstGeom prst="rect">
                <a:avLst/>
              </a:prstGeom>
            </p:spPr>
          </p:pic>
          <p:grpSp>
            <p:nvGrpSpPr>
              <p:cNvPr id="36" name="Group 35"/>
              <p:cNvGrpSpPr/>
              <p:nvPr/>
            </p:nvGrpSpPr>
            <p:grpSpPr>
              <a:xfrm>
                <a:off x="932627" y="6012000"/>
                <a:ext cx="6663709" cy="0"/>
                <a:chOff x="932627" y="6012000"/>
                <a:chExt cx="6663709" cy="0"/>
              </a:xfrm>
            </p:grpSpPr>
            <p:cxnSp>
              <p:nvCxnSpPr>
                <p:cNvPr id="24" name="Straight Connector 23"/>
                <p:cNvCxnSpPr/>
                <p:nvPr/>
              </p:nvCxnSpPr>
              <p:spPr>
                <a:xfrm>
                  <a:off x="932627" y="6012000"/>
                  <a:ext cx="216000" cy="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2084355" y="6012000"/>
                  <a:ext cx="216000" cy="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5868144" y="6012000"/>
                  <a:ext cx="216000" cy="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7380336" y="6012000"/>
                  <a:ext cx="216000" cy="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8" name="TextBox 27"/>
            <p:cNvSpPr txBox="1"/>
            <p:nvPr/>
          </p:nvSpPr>
          <p:spPr>
            <a:xfrm>
              <a:off x="4104000" y="6021288"/>
              <a:ext cx="936000" cy="360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rgbClr val="C00000"/>
                  </a:solidFill>
                </a:rPr>
                <a:t>S W O T</a:t>
              </a:r>
              <a:endParaRPr lang="en-GB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430C-8AA3-4014-9FBD-F271F617A7DA}" type="slidenum">
              <a:rPr lang="en-GB" smtClean="0"/>
              <a:pPr/>
              <a:t>5</a:t>
            </a:fld>
            <a:endParaRPr lang="en-GB"/>
          </a:p>
        </p:txBody>
      </p:sp>
      <p:cxnSp>
        <p:nvCxnSpPr>
          <p:cNvPr id="20" name="Straight Connector 19"/>
          <p:cNvCxnSpPr/>
          <p:nvPr/>
        </p:nvCxnSpPr>
        <p:spPr>
          <a:xfrm>
            <a:off x="431800" y="1340768"/>
            <a:ext cx="828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b="1" dirty="0" smtClean="0"/>
              <a:t>الوضع النموذجي للتخطيط الإستراتيجي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أن يكون هناك تدرج هرمي متكامل للخطط الإستراتيجية.</a:t>
            </a:r>
          </a:p>
          <a:p>
            <a:pPr algn="r" rtl="1"/>
            <a:r>
              <a:rPr lang="ar-SA" dirty="0" smtClean="0"/>
              <a:t>في حالة التخطيط الإستراتيجي لمدينة، يمكن تمثيل التدرج كما يلي:</a:t>
            </a:r>
          </a:p>
          <a:p>
            <a:pPr algn="r" rtl="1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571" y="3779748"/>
            <a:ext cx="1643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1"/>
            <a:r>
              <a:rPr lang="ar-SA" sz="2000" b="1" dirty="0" smtClean="0">
                <a:solidFill>
                  <a:srgbClr val="8A0000"/>
                </a:solidFill>
              </a:rPr>
              <a:t>إستراتيجية وطنية</a:t>
            </a:r>
            <a:endParaRPr lang="en-GB" sz="2000" b="1" dirty="0">
              <a:solidFill>
                <a:srgbClr val="8A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571" y="4499828"/>
            <a:ext cx="1694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1"/>
            <a:r>
              <a:rPr lang="ar-SA" sz="2000" b="1" dirty="0" smtClean="0">
                <a:solidFill>
                  <a:srgbClr val="8A0000"/>
                </a:solidFill>
              </a:rPr>
              <a:t>إستراتيجية إقليمية</a:t>
            </a:r>
            <a:endParaRPr lang="en-GB" sz="2000" b="1" dirty="0">
              <a:solidFill>
                <a:srgbClr val="8A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571" y="5219908"/>
            <a:ext cx="1709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1"/>
            <a:r>
              <a:rPr lang="ar-SA" sz="2000" b="1" dirty="0" smtClean="0">
                <a:solidFill>
                  <a:srgbClr val="8A0000"/>
                </a:solidFill>
              </a:rPr>
              <a:t>إستراتيجية للمدينة</a:t>
            </a:r>
            <a:endParaRPr lang="en-GB" sz="2000" b="1" dirty="0">
              <a:solidFill>
                <a:srgbClr val="8A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571" y="5939988"/>
            <a:ext cx="1859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1"/>
            <a:r>
              <a:rPr lang="ar-SA" sz="2000" b="1" dirty="0" smtClean="0">
                <a:solidFill>
                  <a:srgbClr val="8A0000"/>
                </a:solidFill>
              </a:rPr>
              <a:t>إستراتيجيات قطاعية</a:t>
            </a:r>
            <a:endParaRPr lang="en-GB" sz="2000" b="1" dirty="0">
              <a:solidFill>
                <a:srgbClr val="8A0000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440000" y="3600000"/>
            <a:ext cx="4572000" cy="2880000"/>
            <a:chOff x="1440000" y="3600000"/>
            <a:chExt cx="4572000" cy="2880000"/>
          </a:xfrm>
        </p:grpSpPr>
        <p:grpSp>
          <p:nvGrpSpPr>
            <p:cNvPr id="30" name="Group 29"/>
            <p:cNvGrpSpPr/>
            <p:nvPr/>
          </p:nvGrpSpPr>
          <p:grpSpPr>
            <a:xfrm>
              <a:off x="1440000" y="3600000"/>
              <a:ext cx="2880000" cy="2880000"/>
              <a:chOff x="1440000" y="3600000"/>
              <a:chExt cx="2880000" cy="2880000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440000" y="3600000"/>
                <a:ext cx="2880000" cy="2880000"/>
                <a:chOff x="1440000" y="3600000"/>
                <a:chExt cx="2880000" cy="2880000"/>
              </a:xfrm>
            </p:grpSpPr>
            <p:sp>
              <p:nvSpPr>
                <p:cNvPr id="8" name="Isosceles Triangle 7"/>
                <p:cNvSpPr/>
                <p:nvPr/>
              </p:nvSpPr>
              <p:spPr>
                <a:xfrm>
                  <a:off x="1440000" y="3600000"/>
                  <a:ext cx="2880000" cy="2880000"/>
                </a:xfrm>
                <a:prstGeom prst="triangle">
                  <a:avLst/>
                </a:prstGeom>
                <a:noFill/>
                <a:ln w="28575">
                  <a:solidFill>
                    <a:srgbClr val="8A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2520000" y="4320000"/>
                  <a:ext cx="720000" cy="0"/>
                </a:xfrm>
                <a:prstGeom prst="line">
                  <a:avLst/>
                </a:prstGeom>
                <a:ln w="28575">
                  <a:solidFill>
                    <a:srgbClr val="8A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2160000" y="5040000"/>
                  <a:ext cx="1440000" cy="0"/>
                </a:xfrm>
                <a:prstGeom prst="line">
                  <a:avLst/>
                </a:prstGeom>
                <a:ln w="28575">
                  <a:solidFill>
                    <a:srgbClr val="8A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1800000" y="5760000"/>
                  <a:ext cx="2160000" cy="0"/>
                </a:xfrm>
                <a:prstGeom prst="line">
                  <a:avLst/>
                </a:prstGeom>
                <a:ln w="28575">
                  <a:solidFill>
                    <a:srgbClr val="8A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1980000" y="5760000"/>
                <a:ext cx="0" cy="720000"/>
              </a:xfrm>
              <a:prstGeom prst="line">
                <a:avLst/>
              </a:prstGeom>
              <a:ln>
                <a:solidFill>
                  <a:srgbClr val="8A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430000" y="5760000"/>
                <a:ext cx="0" cy="720000"/>
              </a:xfrm>
              <a:prstGeom prst="line">
                <a:avLst/>
              </a:prstGeom>
              <a:ln>
                <a:solidFill>
                  <a:srgbClr val="8A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880000" y="5760000"/>
                <a:ext cx="0" cy="720000"/>
              </a:xfrm>
              <a:prstGeom prst="line">
                <a:avLst/>
              </a:prstGeom>
              <a:ln>
                <a:solidFill>
                  <a:srgbClr val="8A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3330000" y="5760000"/>
                <a:ext cx="0" cy="720000"/>
              </a:xfrm>
              <a:prstGeom prst="line">
                <a:avLst/>
              </a:prstGeom>
              <a:ln>
                <a:solidFill>
                  <a:srgbClr val="8A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3779912" y="5760000"/>
                <a:ext cx="0" cy="720000"/>
              </a:xfrm>
              <a:prstGeom prst="line">
                <a:avLst/>
              </a:prstGeom>
              <a:ln>
                <a:solidFill>
                  <a:srgbClr val="8A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Arrow Connector 31"/>
            <p:cNvCxnSpPr/>
            <p:nvPr/>
          </p:nvCxnSpPr>
          <p:spPr>
            <a:xfrm flipH="1">
              <a:off x="2844000" y="3960000"/>
              <a:ext cx="3168000" cy="0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H="1">
              <a:off x="3168000" y="4680000"/>
              <a:ext cx="2844000" cy="0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>
              <a:off x="3528000" y="5400000"/>
              <a:ext cx="2484000" cy="0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>
              <a:off x="3888000" y="6120000"/>
              <a:ext cx="2124000" cy="0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430C-8AA3-4014-9FBD-F271F617A7DA}" type="slidenum">
              <a:rPr lang="en-GB" smtClean="0"/>
              <a:pPr/>
              <a:t>6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431800" y="1340768"/>
            <a:ext cx="828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الصياغة العامة للخطة الإستراتيجية</a:t>
            </a:r>
            <a:endParaRPr lang="en-GB" b="1" dirty="0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6588224" y="2708920"/>
            <a:ext cx="1800200" cy="144016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rtl="1" eaLnBrk="0" hangingPunct="0"/>
            <a:r>
              <a:rPr lang="ar-SA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الوضع الراهن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19672" y="2772000"/>
            <a:ext cx="1440000" cy="1440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/>
          <a:lstStyle/>
          <a:p>
            <a:pPr algn="ctr" rtl="1" eaLnBrk="0" hangingPunct="0"/>
            <a:r>
              <a:rPr lang="ar-SA" sz="2400" b="1" dirty="0" smtClean="0">
                <a:solidFill>
                  <a:srgbClr val="003300"/>
                </a:solidFill>
                <a:latin typeface="Times New Roman" pitchFamily="18" charset="0"/>
              </a:rPr>
              <a:t>رؤيتنا للمستقبل المفضل</a:t>
            </a:r>
            <a:endParaRPr lang="en-US" sz="24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 flipH="1">
            <a:off x="3168000" y="2952000"/>
            <a:ext cx="3312000" cy="1008000"/>
          </a:xfrm>
          <a:prstGeom prst="rightArrow">
            <a:avLst>
              <a:gd name="adj1" fmla="val 50000"/>
              <a:gd name="adj2" fmla="val 88176"/>
            </a:avLst>
          </a:prstGeom>
          <a:solidFill>
            <a:srgbClr val="C0C0C0">
              <a:alpha val="98822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rIns="36000"/>
          <a:lstStyle/>
          <a:p>
            <a:pPr rtl="1" eaLnBrk="0" hangingPunct="0"/>
            <a:r>
              <a:rPr lang="ar-SA" sz="2400" b="1" dirty="0" smtClean="0">
                <a:latin typeface="Times New Roman" pitchFamily="18" charset="0"/>
              </a:rPr>
              <a:t>مجموعة من الخطط التنفيذية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827584" y="2636912"/>
            <a:ext cx="2232248" cy="1720131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 flipH="1">
            <a:off x="5184208" y="4212000"/>
            <a:ext cx="1260000" cy="900000"/>
          </a:xfrm>
          <a:prstGeom prst="homePlat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72000" bIns="36000"/>
          <a:lstStyle/>
          <a:p>
            <a:pPr algn="r" rtl="1" eaLnBrk="0" hangingPunct="0"/>
            <a:r>
              <a:rPr lang="ar-SA" b="1" dirty="0" smtClean="0">
                <a:latin typeface="Times New Roman" pitchFamily="18" charset="0"/>
              </a:rPr>
              <a:t>برمجة الغرض العام والأهداف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827584" y="3149526"/>
            <a:ext cx="792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 eaLnBrk="0" hangingPunct="0"/>
            <a:r>
              <a:rPr lang="ar-SA" sz="2000" b="1" dirty="0" smtClean="0">
                <a:latin typeface="Times New Roman" pitchFamily="18" charset="0"/>
              </a:rPr>
              <a:t>تحقق الغرض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 flipH="1">
            <a:off x="3780104" y="4212000"/>
            <a:ext cx="1728000" cy="900000"/>
          </a:xfrm>
          <a:prstGeom prst="chevr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r" rtl="1" eaLnBrk="0" hangingPunct="0"/>
            <a:r>
              <a:rPr lang="ar-SA" b="1" dirty="0" smtClean="0">
                <a:latin typeface="Times New Roman" pitchFamily="18" charset="0"/>
              </a:rPr>
              <a:t>أهداف</a:t>
            </a:r>
          </a:p>
          <a:p>
            <a:pPr algn="r" rtl="1" eaLnBrk="0" hangingPunct="0"/>
            <a:r>
              <a:rPr lang="ar-SA" b="1" dirty="0" smtClean="0">
                <a:latin typeface="Times New Roman" pitchFamily="18" charset="0"/>
              </a:rPr>
              <a:t>  تفصيلية / تنفيذية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430C-8AA3-4014-9FBD-F271F617A7DA}" type="slidenum">
              <a:rPr lang="en-GB" smtClean="0"/>
              <a:pPr/>
              <a:t>7</a:t>
            </a:fld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431800" y="1340768"/>
            <a:ext cx="828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304</Words>
  <Application>Microsoft Office PowerPoint</Application>
  <PresentationFormat>On-screen Show (4:3)</PresentationFormat>
  <Paragraphs>90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مدخل إلى إجراءات التخطيط الإستراتيجي</vt:lpstr>
      <vt:lpstr>PowerPoint Presentation</vt:lpstr>
      <vt:lpstr>مكونات عمل الإستراتيجية</vt:lpstr>
      <vt:lpstr>مراحل التخطيط الإستراتيجي</vt:lpstr>
      <vt:lpstr>المدخل للتخطيط الإستراتيجي</vt:lpstr>
      <vt:lpstr>الوضع النموذجي للتخطيط الإستراتيجي</vt:lpstr>
      <vt:lpstr>الصياغة العامة للخطة الإستراتيجية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</dc:creator>
  <cp:lastModifiedBy>Deputy Dean</cp:lastModifiedBy>
  <cp:revision>69</cp:revision>
  <cp:lastPrinted>2013-10-29T07:51:30Z</cp:lastPrinted>
  <dcterms:created xsi:type="dcterms:W3CDTF">2013-09-21T23:34:00Z</dcterms:created>
  <dcterms:modified xsi:type="dcterms:W3CDTF">2013-10-29T07:52:04Z</dcterms:modified>
</cp:coreProperties>
</file>