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807" r:id="rId3"/>
  </p:sldMasterIdLst>
  <p:notesMasterIdLst>
    <p:notesMasterId r:id="rId55"/>
  </p:notesMasterIdLst>
  <p:handoutMasterIdLst>
    <p:handoutMasterId r:id="rId56"/>
  </p:handoutMasterIdLst>
  <p:sldIdLst>
    <p:sldId id="328" r:id="rId4"/>
    <p:sldId id="482" r:id="rId5"/>
    <p:sldId id="534" r:id="rId6"/>
    <p:sldId id="508" r:id="rId7"/>
    <p:sldId id="509" r:id="rId8"/>
    <p:sldId id="512" r:id="rId9"/>
    <p:sldId id="514" r:id="rId10"/>
    <p:sldId id="492" r:id="rId11"/>
    <p:sldId id="258" r:id="rId12"/>
    <p:sldId id="344" r:id="rId13"/>
    <p:sldId id="346" r:id="rId14"/>
    <p:sldId id="533" r:id="rId15"/>
    <p:sldId id="498" r:id="rId16"/>
    <p:sldId id="347" r:id="rId17"/>
    <p:sldId id="348" r:id="rId18"/>
    <p:sldId id="349" r:id="rId19"/>
    <p:sldId id="350" r:id="rId20"/>
    <p:sldId id="497" r:id="rId21"/>
    <p:sldId id="257" r:id="rId22"/>
    <p:sldId id="496" r:id="rId23"/>
    <p:sldId id="495" r:id="rId24"/>
    <p:sldId id="494" r:id="rId25"/>
    <p:sldId id="493" r:id="rId26"/>
    <p:sldId id="499" r:id="rId27"/>
    <p:sldId id="500" r:id="rId28"/>
    <p:sldId id="501" r:id="rId29"/>
    <p:sldId id="502" r:id="rId30"/>
    <p:sldId id="504" r:id="rId31"/>
    <p:sldId id="503" r:id="rId32"/>
    <p:sldId id="505" r:id="rId33"/>
    <p:sldId id="515" r:id="rId34"/>
    <p:sldId id="516" r:id="rId35"/>
    <p:sldId id="506" r:id="rId36"/>
    <p:sldId id="507" r:id="rId37"/>
    <p:sldId id="510" r:id="rId38"/>
    <p:sldId id="518" r:id="rId39"/>
    <p:sldId id="520" r:id="rId40"/>
    <p:sldId id="521" r:id="rId41"/>
    <p:sldId id="523" r:id="rId42"/>
    <p:sldId id="522" r:id="rId43"/>
    <p:sldId id="524" r:id="rId44"/>
    <p:sldId id="525" r:id="rId45"/>
    <p:sldId id="526" r:id="rId46"/>
    <p:sldId id="531" r:id="rId47"/>
    <p:sldId id="527" r:id="rId48"/>
    <p:sldId id="528" r:id="rId49"/>
    <p:sldId id="529" r:id="rId50"/>
    <p:sldId id="532" r:id="rId51"/>
    <p:sldId id="530" r:id="rId52"/>
    <p:sldId id="535" r:id="rId53"/>
    <p:sldId id="426" r:id="rId54"/>
  </p:sldIdLst>
  <p:sldSz cx="9144000" cy="6858000" type="screen4x3"/>
  <p:notesSz cx="6834188" cy="9979025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FF99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2642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886138C-8458-4D42-B0E4-C0DCA1A8BC85}" type="datetimeFigureOut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68AABA-D3AB-4433-8EE9-503B940D7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F209B4-2659-4F1F-B3F5-788B0245DA64}" type="datetimeFigureOut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5B4288-8F0C-486A-BA4A-15C44EA0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diagram of an ERP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45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78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78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CASE =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Computer-Aided Software Engineering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; repository is explained in a later part of this chapter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78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IDEF1X are discussed in Chapter 5 of the textbook (</a:t>
            </a:r>
            <a:r>
              <a:rPr lang="en-US" b="1" dirty="0">
                <a:solidFill>
                  <a:schemeClr val="tx1"/>
                </a:solidFill>
              </a:rPr>
              <a:t>Design of Industrial Information Systems</a:t>
            </a:r>
            <a:r>
              <a:rPr lang="en-US" dirty="0">
                <a:solidFill>
                  <a:schemeClr val="tx1"/>
                </a:solidFill>
              </a:rPr>
              <a:t>. Thomas Boucher, and Ali </a:t>
            </a:r>
            <a:r>
              <a:rPr lang="en-US" dirty="0" err="1">
                <a:solidFill>
                  <a:schemeClr val="tx1"/>
                </a:solidFill>
              </a:rPr>
              <a:t>Yalcin</a:t>
            </a:r>
            <a:r>
              <a:rPr lang="en-US" dirty="0">
                <a:solidFill>
                  <a:schemeClr val="tx1"/>
                </a:solidFill>
              </a:rPr>
              <a:t>. Academic Press. First Ed. 2006.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6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how similar this is to what we did with DFDs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how similar this is to what we did with DFDs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thus, three main components of a data model: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-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entity 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/ categories of data (e.g. customer)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-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relationship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(e.g. requests items)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-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cardinality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(e.g. mandatory one -symbol) - </a:t>
            </a: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عدد العلاقات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(number of elements in a given mathematical set)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reading: “</a:t>
            </a:r>
            <a:r>
              <a:rPr lang="en-US" b="1" dirty="0"/>
              <a:t>Types of Database Management Systems</a:t>
            </a:r>
            <a:r>
              <a:rPr lang="en-US" dirty="0"/>
              <a:t>” https://www.c-sharpcorner.com/UploadFile/65fc13/types-of-database-management-systems/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96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Note, automated repository can be used to verify these linkages (i.e. through various CASE tools)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i.e. </a:t>
            </a:r>
            <a:r>
              <a:rPr lang="en-US" dirty="0" err="1" smtClean="0"/>
              <a:t>order:customer</a:t>
            </a:r>
            <a:r>
              <a:rPr lang="en-US" baseline="0" dirty="0" smtClean="0"/>
              <a:t> is a </a:t>
            </a:r>
            <a:r>
              <a:rPr lang="en-US" dirty="0" smtClean="0"/>
              <a:t>1:1; </a:t>
            </a:r>
            <a:r>
              <a:rPr lang="en-US" dirty="0" err="1" smtClean="0"/>
              <a:t>items:order</a:t>
            </a:r>
            <a:r>
              <a:rPr lang="en-US" dirty="0" smtClean="0"/>
              <a:t> is a many:1 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2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video is a detailed </a:t>
            </a:r>
            <a:r>
              <a:rPr lang="en-US" smtClean="0"/>
              <a:t>video and contains </a:t>
            </a:r>
            <a:r>
              <a:rPr lang="en-US" dirty="0" smtClean="0"/>
              <a:t>exercises on ERD’s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9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66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1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there may be other entities and attributes that the user does not see and that are not part of the external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2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compare to conceptual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0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2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1CB6-EFBD-486A-A991-AEE6B5224588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849C-7736-4FAF-860A-CA1C0B91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6459-0F3C-4887-9FFE-E0A14DB0A018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416D-AC83-4677-AAC6-D9EA6109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202-24D1-428A-A1FE-6A88C3D27824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80BC-7DEC-4B9C-B3CD-B8E58D21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C0B6CD9-9C73-4E78-AB50-7DD72EA057A2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D107D5-6E95-45FE-A6D8-863F6BFA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49C3F-8F29-4B5A-854F-98B28C079EF5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30DFF-0C40-4DB3-8286-70235257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9281B-E4F5-4738-A846-FC36C2BD234E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49822-F0BD-4A13-965B-71A7439A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5D8A2-A1B2-4D99-B2F5-AFF6C12E61D1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DF00A-F0DA-473F-B7FE-0FD310B9E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5071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CD6FE-B46F-4EE9-843C-4274C872ED1F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06EA4-3DE1-4789-8899-25FBEDC1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D7E37-D24E-4517-8365-04187272CBD6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0291F-DAAB-41DE-A896-08D3CC97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02176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55885B-42C1-4AB1-BD42-A9DF41AF9FA2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8CEFFB-C974-45B4-A616-87220CBF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2B5F-3E0F-498A-A64A-D188AC2AB2FB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087-8418-422A-9814-BDF85D0F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208E-377E-4D0E-BE0B-F5E37DBBB1D5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0D3A-7ECB-491C-BE9D-4A078F6D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A92A-5FAA-4DCB-927B-BCE4509F32F7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4961-0CA2-4DED-9EF1-9581010AD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AD5D-019B-40AF-8B2F-0F692AEA59B2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D07D-5CBF-4A6B-BA12-06124894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36B6-8329-443A-93EC-232F297129D3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71BA-5738-414B-BD6C-316D8A897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4540-F904-48A6-A587-0D8D38707F3B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5071-3D91-42B9-9EB9-AEC8CF3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6DDB-85B5-48DF-BDA5-AE7DB3669518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B643-6F02-4C0E-9BAB-E9A71FB1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E043-FEF6-4DF6-BC11-2019DAADF852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8008-77BC-40D4-87B3-8059BCB4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B02F-F58E-4D8F-8F43-B16D7C0DBB78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4FBC-603E-404E-B5A6-CEB77986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8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7006-3D4B-46BB-9754-8CEF07C0C3B3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43B3-581D-49B9-BC2F-9FA0F271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8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75B9-117C-4435-AFC3-7D863181F005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A711-3A8D-4AEA-9534-2708137C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5498-A781-4B49-96EA-FCC5934A4155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23F1-E81E-4765-B884-407C0328F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E6D-571E-42AE-BAD0-4AA7A18CD5F1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0D42-1EB8-49E6-A3E2-3713E5AB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0431-E8C3-4AD6-87BA-C0EB715378D9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422A-A670-44B6-8913-3D5382FD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EE51-B567-47B1-9A7B-179B255B0072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983F-084D-4D41-B3AD-2086589BE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CE1-9D5F-41A8-93A7-906F1662147E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6476-BF69-4443-AFBD-42C8601B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5C02-7CF0-4ED8-977B-0ED22417D71E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CA5D-6DD7-4A49-B5E6-0B52E6827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0BCC-6520-43E8-8E6E-620C56B4F9AD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60A0-9BDB-4800-8795-977EF733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7311-DD38-4177-A528-39D226751C5C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4B05-6364-46FD-A543-E9C615B5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4143BF5-A9CD-4E9E-9B77-E508700256BB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B4CAF75-4991-47B9-8354-FAC4F39B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28" r:id="rId2"/>
    <p:sldLayoutId id="2147485829" r:id="rId3"/>
    <p:sldLayoutId id="2147485830" r:id="rId4"/>
    <p:sldLayoutId id="2147485831" r:id="rId5"/>
    <p:sldLayoutId id="2147485832" r:id="rId6"/>
    <p:sldLayoutId id="2147485833" r:id="rId7"/>
    <p:sldLayoutId id="2147485834" r:id="rId8"/>
    <p:sldLayoutId id="2147485835" r:id="rId9"/>
    <p:sldLayoutId id="2147485836" r:id="rId10"/>
    <p:sldLayoutId id="21474858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469E13-47C8-4E37-A9B7-0BC769AB2C5F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1C31BB-E5BF-4950-93C0-11CD8577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48" r:id="rId1"/>
    <p:sldLayoutId id="2147485849" r:id="rId2"/>
    <p:sldLayoutId id="2147485850" r:id="rId3"/>
    <p:sldLayoutId id="2147485851" r:id="rId4"/>
    <p:sldLayoutId id="2147485852" r:id="rId5"/>
    <p:sldLayoutId id="2147485853" r:id="rId6"/>
    <p:sldLayoutId id="21474858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35A42A2-424F-43BB-8FFB-701CEC20C1C7}" type="datetime1">
              <a:rPr lang="en-US"/>
              <a:pPr>
                <a:defRPr/>
              </a:pPr>
              <a:t>27/11/2018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F284DAB-5F9B-4F9B-A27F-62C02A79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9" r:id="rId2"/>
    <p:sldLayoutId id="2147485855" r:id="rId3"/>
    <p:sldLayoutId id="2147485840" r:id="rId4"/>
    <p:sldLayoutId id="2147485841" r:id="rId5"/>
    <p:sldLayoutId id="2147485842" r:id="rId6"/>
    <p:sldLayoutId id="2147485843" r:id="rId7"/>
    <p:sldLayoutId id="2147485844" r:id="rId8"/>
    <p:sldLayoutId id="2147485845" r:id="rId9"/>
    <p:sldLayoutId id="2147485846" r:id="rId10"/>
    <p:sldLayoutId id="2147485847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8.xml"/><Relationship Id="rId7" Type="http://schemas.openxmlformats.org/officeDocument/2006/relationships/slide" Target="slide3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24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VGTvgaJllM" TargetMode="External"/><Relationship Id="rId7" Type="http://schemas.openxmlformats.org/officeDocument/2006/relationships/hyperlink" Target="https://youtu.be/-fQ-bRllhX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youtu.be/c0_9Y8QAstg" TargetMode="External"/><Relationship Id="rId5" Type="http://schemas.openxmlformats.org/officeDocument/2006/relationships/hyperlink" Target="https://youtu.be/-CuY5ADwn24" TargetMode="External"/><Relationship Id="rId4" Type="http://schemas.openxmlformats.org/officeDocument/2006/relationships/hyperlink" Target="https://youtu.be/QpdhBUYk7Kk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-sharpcorner.com/UploadFile/65fc13/types-of-database-management-systems/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81534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King Saud University 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College of Engineering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IE – 462: “Industrial Information Systems”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Fall – 2018 (1</a:t>
            </a:r>
            <a:r>
              <a:rPr lang="en-US" sz="3700" baseline="30000" dirty="0">
                <a:solidFill>
                  <a:schemeClr val="tx1"/>
                </a:solidFill>
              </a:rPr>
              <a:t>st</a:t>
            </a:r>
            <a:r>
              <a:rPr lang="en-US" sz="3700" dirty="0">
                <a:solidFill>
                  <a:schemeClr val="tx1"/>
                </a:solidFill>
              </a:rPr>
              <a:t> Sem. 1439-40H)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52400" y="4419600"/>
            <a:ext cx="8839200" cy="2362200"/>
          </a:xfrm>
        </p:spPr>
        <p:txBody>
          <a:bodyPr rtlCol="0">
            <a:normAutofit/>
          </a:bodyPr>
          <a:lstStyle/>
          <a:p>
            <a:pPr marL="109538" fontAlgn="auto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Chapter </a:t>
            </a:r>
            <a:r>
              <a:rPr lang="en-US" altLang="en-US" b="1" dirty="0" smtClean="0">
                <a:solidFill>
                  <a:schemeClr val="tx1"/>
                </a:solidFill>
              </a:rPr>
              <a:t>3</a:t>
            </a:r>
            <a:endParaRPr lang="en-US" altLang="en-US" b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endParaRPr lang="en-US" altLang="en-US" b="1" i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b="1" i="1" dirty="0">
                <a:solidFill>
                  <a:schemeClr val="tx1"/>
                </a:solidFill>
              </a:rPr>
              <a:t>Data Modeling and Design – p1 – Introduction</a:t>
            </a:r>
            <a:r>
              <a:rPr lang="en-US" b="1" dirty="0"/>
              <a:t/>
            </a:r>
            <a:br>
              <a:rPr lang="en-US" b="1" dirty="0"/>
            </a:br>
            <a:endParaRPr lang="en-US" altLang="en-US" sz="1900" b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sz="1900" b="1" dirty="0">
                <a:solidFill>
                  <a:schemeClr val="tx1"/>
                </a:solidFill>
              </a:rPr>
              <a:t>Prepared by: Ahmed M. El-</a:t>
            </a:r>
            <a:r>
              <a:rPr lang="en-US" altLang="en-US" sz="1900" b="1" dirty="0" err="1">
                <a:solidFill>
                  <a:schemeClr val="tx1"/>
                </a:solidFill>
              </a:rPr>
              <a:t>Sherbeeny</a:t>
            </a:r>
            <a:r>
              <a:rPr lang="en-US" altLang="en-US" sz="1900" b="1" dirty="0">
                <a:solidFill>
                  <a:schemeClr val="tx1"/>
                </a:solidFill>
              </a:rPr>
              <a:t>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5F704-2C95-4857-BBC6-FDC6BE1FE14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/>
              <a:t>Database and Information Systems</a:t>
            </a:r>
            <a:endParaRPr lang="ar-SA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1560" y="1066800"/>
            <a:ext cx="726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Times New Roman" pitchFamily="18" charset="0"/>
              </a:rPr>
              <a:t>Databases are an essential component of any information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FEF0146-0A6C-4823-BDF7-CBDB042C7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647877"/>
            <a:ext cx="5334000" cy="52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40" y="1052736"/>
            <a:ext cx="8640960" cy="507342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Database Management Systems (DBMS):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Create, control, manage, and provide use of the database (i.e. managing the database </a:t>
            </a:r>
            <a:r>
              <a:rPr lang="en-US" sz="2400" i="1" dirty="0">
                <a:solidFill>
                  <a:schemeClr val="tx1"/>
                </a:solidFill>
              </a:rPr>
              <a:t>records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Allows the user to store, retrieve, and update data</a:t>
            </a: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921826"/>
              </p:ext>
            </p:extLst>
          </p:nvPr>
        </p:nvGraphicFramePr>
        <p:xfrm>
          <a:off x="395536" y="3200400"/>
          <a:ext cx="8385715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Visio" r:id="rId3" imgW="5794629" imgH="1210056" progId="Visio.Drawing.11">
                  <p:embed/>
                </p:oleObj>
              </mc:Choice>
              <mc:Fallback>
                <p:oleObj name="Visio" r:id="rId3" imgW="5794629" imgH="1210056" progId="Visio.Drawing.11">
                  <p:embed/>
                  <p:pic>
                    <p:nvPicPr>
                      <p:cNvPr id="983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200400"/>
                        <a:ext cx="8385715" cy="2736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E64E48E-4427-4FC7-8151-7FED336041E7}"/>
              </a:ext>
            </a:extLst>
          </p:cNvPr>
          <p:cNvSpPr txBox="1">
            <a:spLocks/>
          </p:cNvSpPr>
          <p:nvPr/>
        </p:nvSpPr>
        <p:spPr>
          <a:xfrm>
            <a:off x="457200" y="71414"/>
            <a:ext cx="8229600" cy="766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 smtClean="0"/>
              <a:t>DBMS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95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40" y="1052736"/>
            <a:ext cx="8640960" cy="507342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discuss several ways </a:t>
            </a:r>
            <a:r>
              <a:rPr lang="en-US" dirty="0"/>
              <a:t>to </a:t>
            </a:r>
            <a:r>
              <a:rPr lang="en-US" dirty="0" smtClean="0"/>
              <a:t>classify/view databases:</a:t>
            </a:r>
          </a:p>
          <a:p>
            <a:endParaRPr lang="en-US" sz="1000" dirty="0" smtClean="0"/>
          </a:p>
          <a:p>
            <a:pPr lvl="1"/>
            <a:r>
              <a:rPr lang="en-US" b="1" dirty="0" smtClean="0"/>
              <a:t>Classes</a:t>
            </a:r>
            <a:r>
              <a:rPr lang="en-US" dirty="0" smtClean="0"/>
              <a:t> </a:t>
            </a:r>
            <a:r>
              <a:rPr lang="en-US" dirty="0"/>
              <a:t>of database </a:t>
            </a:r>
            <a:r>
              <a:rPr lang="en-US" dirty="0" smtClean="0"/>
              <a:t>systems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/>
              <a:t>Database </a:t>
            </a:r>
            <a:r>
              <a:rPr lang="en-US" b="1" dirty="0" smtClean="0"/>
              <a:t>structures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Database </a:t>
            </a:r>
            <a:r>
              <a:rPr lang="en-US" b="1" dirty="0" smtClean="0">
                <a:solidFill>
                  <a:schemeClr val="tx1"/>
                </a:solidFill>
              </a:rPr>
              <a:t>architecture</a:t>
            </a:r>
            <a:endParaRPr lang="en-US" b="1" dirty="0">
              <a:solidFill>
                <a:schemeClr val="tx1"/>
              </a:solidFill>
            </a:endParaRPr>
          </a:p>
          <a:p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0E64E48E-4427-4FC7-8151-7FED336041E7}"/>
              </a:ext>
            </a:extLst>
          </p:cNvPr>
          <p:cNvSpPr txBox="1">
            <a:spLocks/>
          </p:cNvSpPr>
          <p:nvPr/>
        </p:nvSpPr>
        <p:spPr>
          <a:xfrm>
            <a:off x="457200" y="71414"/>
            <a:ext cx="8229600" cy="766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 smtClean="0"/>
              <a:t>Database Classification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83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700" b="1" dirty="0"/>
              <a:t>DBMS Classes</a:t>
            </a:r>
            <a:endParaRPr lang="en-US" sz="4000" b="1" dirty="0"/>
          </a:p>
        </p:txBody>
      </p:sp>
      <p:pic>
        <p:nvPicPr>
          <p:cNvPr id="5" name="Picture 2" descr="C:\Users\User\AppData\Local\Microsoft\Windows\Temporary Internet Files\Content.IE5\TYSL3NYF\MC90044215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19" y="5257800"/>
            <a:ext cx="1052562" cy="1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668592"/>
          </a:xfrm>
        </p:spPr>
        <p:txBody>
          <a:bodyPr>
            <a:noAutofit/>
          </a:bodyPr>
          <a:lstStyle/>
          <a:p>
            <a:r>
              <a:rPr lang="en-US" sz="3200" b="1" dirty="0"/>
              <a:t>DBMS Classes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5007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are three classes of database systems with different levels of complexity: 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Enterprise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databases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Workstation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databases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Personal</a:t>
            </a:r>
            <a:r>
              <a:rPr lang="en-US" sz="2400" dirty="0">
                <a:solidFill>
                  <a:schemeClr val="tx1"/>
                </a:solidFill>
              </a:rPr>
              <a:t> databases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27865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84168"/>
            <a:ext cx="8429684" cy="654032"/>
          </a:xfrm>
        </p:spPr>
        <p:txBody>
          <a:bodyPr>
            <a:noAutofit/>
          </a:bodyPr>
          <a:lstStyle/>
          <a:p>
            <a:r>
              <a:rPr lang="en-US" sz="3200" b="1" dirty="0"/>
              <a:t>DBMS Classes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09636"/>
            <a:ext cx="8643998" cy="5572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1. Enterprise Database</a:t>
            </a:r>
          </a:p>
          <a:p>
            <a:r>
              <a:rPr lang="en-US" dirty="0">
                <a:solidFill>
                  <a:schemeClr val="tx1"/>
                </a:solidFill>
              </a:rPr>
              <a:t>A large database that runs on </a:t>
            </a:r>
            <a:r>
              <a:rPr lang="en-US" i="1" dirty="0">
                <a:solidFill>
                  <a:schemeClr val="tx1"/>
                </a:solidFill>
              </a:rPr>
              <a:t>one or more servers </a:t>
            </a:r>
            <a:r>
              <a:rPr lang="en-US" dirty="0">
                <a:solidFill>
                  <a:schemeClr val="tx1"/>
                </a:solidFill>
              </a:rPr>
              <a:t>and may have several remote client users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must be capable of handling a large quantity of transactions and the execution must be in real-time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e.g. a transaction involving an ATM debit recorded in seconds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DBMS like </a:t>
            </a:r>
            <a:r>
              <a:rPr lang="en-US" i="1" dirty="0">
                <a:solidFill>
                  <a:schemeClr val="tx1"/>
                </a:solidFill>
              </a:rPr>
              <a:t>Oracle</a:t>
            </a:r>
            <a:r>
              <a:rPr lang="en-US" dirty="0">
                <a:solidFill>
                  <a:schemeClr val="tx1"/>
                </a:solidFill>
              </a:rPr>
              <a:t> (Oracle Corporation) and </a:t>
            </a:r>
            <a:r>
              <a:rPr lang="en-US" i="1" dirty="0">
                <a:solidFill>
                  <a:schemeClr val="tx1"/>
                </a:solidFill>
              </a:rPr>
              <a:t>DB2</a:t>
            </a:r>
            <a:r>
              <a:rPr lang="en-US" dirty="0">
                <a:solidFill>
                  <a:schemeClr val="tx1"/>
                </a:solidFill>
              </a:rPr>
              <a:t> (IBM)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are typically used for these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9759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88" y="219052"/>
            <a:ext cx="8858312" cy="619148"/>
          </a:xfrm>
        </p:spPr>
        <p:txBody>
          <a:bodyPr>
            <a:noAutofit/>
          </a:bodyPr>
          <a:lstStyle/>
          <a:p>
            <a:r>
              <a:rPr lang="en-US" sz="3200" b="1" dirty="0"/>
              <a:t>DBMS Classes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9200"/>
            <a:ext cx="8715436" cy="535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2. Workstation/Workgroup Database</a:t>
            </a: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Runs on 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one server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and distributes information to several client machines running on the same local area network (LAN)</a:t>
            </a:r>
          </a:p>
          <a:p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DBMS must be capable of: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handling multiple clients who are independently generating transactions, thus: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changing the contents of one or more databases running concurrently on the DBMS</a:t>
            </a:r>
          </a:p>
          <a:p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Microsoft’s 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SQL Server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, which supports client-server architecture, is a popular choice for workgroup applications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27273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2594"/>
          </a:xfrm>
        </p:spPr>
        <p:txBody>
          <a:bodyPr>
            <a:noAutofit/>
          </a:bodyPr>
          <a:lstStyle/>
          <a:p>
            <a:r>
              <a:rPr lang="en-US" sz="3200" b="1" dirty="0"/>
              <a:t>DBMS Classes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4874"/>
            <a:ext cx="8501122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3. Personal Database</a:t>
            </a: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A personal database runs on a single personal computer (PC)</a:t>
            </a:r>
          </a:p>
          <a:p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Access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DBMS is a good example of a personal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0141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700" b="1" dirty="0"/>
              <a:t>Database Structures</a:t>
            </a:r>
            <a:endParaRPr lang="en-US" sz="4000" b="1" dirty="0"/>
          </a:p>
        </p:txBody>
      </p:sp>
      <p:pic>
        <p:nvPicPr>
          <p:cNvPr id="5" name="Picture 2" descr="C:\Users\User\AppData\Local\Microsoft\Windows\Temporary Internet Files\Content.IE5\TYSL3NYF\MC90044215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19" y="5257800"/>
            <a:ext cx="1052562" cy="1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701675"/>
          </a:xfrm>
        </p:spPr>
        <p:txBody>
          <a:bodyPr>
            <a:noAutofit/>
          </a:bodyPr>
          <a:lstStyle/>
          <a:p>
            <a:r>
              <a:rPr lang="en-US" sz="3200" b="1" dirty="0"/>
              <a:t>Database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72560" cy="5570556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There are 4 types of database system structures:</a:t>
            </a:r>
          </a:p>
          <a:p>
            <a:pPr lvl="1" algn="just"/>
            <a:r>
              <a:rPr lang="en-US" sz="2400" b="1" dirty="0">
                <a:solidFill>
                  <a:schemeClr val="tx1"/>
                </a:solidFill>
              </a:rPr>
              <a:t>Hierarchical</a:t>
            </a:r>
          </a:p>
          <a:p>
            <a:pPr lvl="1" algn="just"/>
            <a:r>
              <a:rPr lang="en-US" sz="2400" b="1" dirty="0">
                <a:solidFill>
                  <a:schemeClr val="tx1"/>
                </a:solidFill>
              </a:rPr>
              <a:t>Network</a:t>
            </a:r>
          </a:p>
          <a:p>
            <a:pPr lvl="1" algn="just"/>
            <a:r>
              <a:rPr lang="en-US" sz="2400" b="1" dirty="0">
                <a:solidFill>
                  <a:schemeClr val="tx1"/>
                </a:solidFill>
              </a:rPr>
              <a:t>Object-oriented</a:t>
            </a:r>
          </a:p>
          <a:p>
            <a:pPr lvl="1" algn="just"/>
            <a:r>
              <a:rPr lang="en-US" sz="2400" b="1" dirty="0">
                <a:solidFill>
                  <a:schemeClr val="tx1"/>
                </a:solidFill>
              </a:rPr>
              <a:t>Relational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5101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Introduction</a:t>
            </a:r>
            <a:r>
              <a:rPr lang="en-US" altLang="en-US" dirty="0">
                <a:solidFill>
                  <a:schemeClr val="tx1"/>
                </a:solidFill>
              </a:rPr>
              <a:t> – (p1)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E-R Diagram – (p2)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Case Studies – (p3)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701675"/>
          </a:xfrm>
        </p:spPr>
        <p:txBody>
          <a:bodyPr>
            <a:noAutofit/>
          </a:bodyPr>
          <a:lstStyle/>
          <a:p>
            <a:r>
              <a:rPr lang="en-US" sz="3200" b="1" dirty="0"/>
              <a:t>Database Structures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1244"/>
            <a:ext cx="8572560" cy="5570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1. Hierarchical Database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Records contain information about parent/child relationships, just like a tree structure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Data can be accessed and updated rapidly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Each child in the tree may have only one parent, and relationships/linkages between children are not permitted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9251FA7-C63E-426C-A08C-C0A14E75A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8" t="24725" r="18849" b="22963"/>
          <a:stretch/>
        </p:blipFill>
        <p:spPr>
          <a:xfrm>
            <a:off x="533400" y="4572000"/>
            <a:ext cx="3684587" cy="2250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B047FFB-F101-44E1-A4CF-5DCB8503B9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t="17671" r="11293" b="18072"/>
          <a:stretch/>
        </p:blipFill>
        <p:spPr>
          <a:xfrm>
            <a:off x="4648200" y="4421972"/>
            <a:ext cx="4483670" cy="23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701675"/>
          </a:xfrm>
        </p:spPr>
        <p:txBody>
          <a:bodyPr>
            <a:noAutofit/>
          </a:bodyPr>
          <a:lstStyle/>
          <a:p>
            <a:r>
              <a:rPr lang="en-US" sz="3200" b="1" dirty="0"/>
              <a:t>Database Structures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1244"/>
            <a:ext cx="8572560" cy="5570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2. Network Database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Network databases are mainly used on large digital computers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Also has a hierarchical structure (cobweb or interconnected network of records)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Each child can have more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than one parent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(i.e. suitable for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many-to-many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relationships in data)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39EC579-7547-43A3-9D0E-3C37627344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t="13361" r="8464" b="8141"/>
          <a:stretch/>
        </p:blipFill>
        <p:spPr>
          <a:xfrm>
            <a:off x="4632994" y="3581400"/>
            <a:ext cx="4511006" cy="32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701675"/>
          </a:xfrm>
        </p:spPr>
        <p:txBody>
          <a:bodyPr>
            <a:noAutofit/>
          </a:bodyPr>
          <a:lstStyle/>
          <a:p>
            <a:r>
              <a:rPr lang="en-US" sz="3200" b="1" dirty="0"/>
              <a:t>Database Structures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1244"/>
            <a:ext cx="8572560" cy="5570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3. Object-Oriented Database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Information is represented in the form of objects (which are themselves stored in the OO database)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Each object consists of two elements: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Data (e.g., sound, video, text, or graphics)</a:t>
            </a: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Instructions for what to do with the data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More </a:t>
            </a:r>
            <a:r>
              <a:rPr lang="en-US" dirty="0">
                <a:solidFill>
                  <a:schemeClr val="tx1"/>
                </a:solidFill>
              </a:rPr>
              <a:t>expensive to develop,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but provide powerful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multimedia capability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59200E7-70B8-4053-98E8-6E7EC1086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7176"/>
          <a:stretch/>
        </p:blipFill>
        <p:spPr>
          <a:xfrm>
            <a:off x="4876800" y="4013240"/>
            <a:ext cx="4267200" cy="284476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01147140-F3B8-4C9A-AFCF-19BC0294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24000" cy="158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6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8229600" cy="701675"/>
          </a:xfrm>
        </p:spPr>
        <p:txBody>
          <a:bodyPr>
            <a:noAutofit/>
          </a:bodyPr>
          <a:lstStyle/>
          <a:p>
            <a:r>
              <a:rPr lang="en-US" sz="3200" b="1" dirty="0"/>
              <a:t>Database Structures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1244"/>
            <a:ext cx="8572560" cy="5570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4. Relational Database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Data is stored in tables, each having a </a:t>
            </a:r>
            <a:r>
              <a:rPr lang="en-US" i="1" dirty="0">
                <a:solidFill>
                  <a:schemeClr val="tx1"/>
                </a:solidFill>
              </a:rPr>
              <a:t>key field</a:t>
            </a:r>
            <a:r>
              <a:rPr lang="en-US" dirty="0">
                <a:solidFill>
                  <a:schemeClr val="tx1"/>
                </a:solidFill>
              </a:rPr>
              <a:t> that identifies each row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This model is more reliable than either the hierarchical or network database structures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It can be used with little or no training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It is the foundation of modern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DBMS; </a:t>
            </a:r>
            <a:r>
              <a:rPr lang="en-US" dirty="0">
                <a:solidFill>
                  <a:prstClr val="black"/>
                </a:solidFill>
              </a:rPr>
              <a:t>we will </a:t>
            </a:r>
            <a:r>
              <a:rPr lang="en-US" dirty="0" smtClean="0">
                <a:solidFill>
                  <a:schemeClr val="tx1"/>
                </a:solidFill>
              </a:rPr>
              <a:t>discuss </a:t>
            </a:r>
            <a:r>
              <a:rPr lang="en-US" dirty="0">
                <a:solidFill>
                  <a:schemeClr val="tx1"/>
                </a:solidFill>
              </a:rPr>
              <a:t>this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model in </a:t>
            </a:r>
            <a:r>
              <a:rPr lang="en-US" dirty="0" smtClean="0">
                <a:solidFill>
                  <a:schemeClr val="tx1"/>
                </a:solidFill>
              </a:rPr>
              <a:t>detail in this chapter</a:t>
            </a:r>
            <a:endParaRPr lang="en-US" dirty="0">
              <a:solidFill>
                <a:prstClr val="black"/>
              </a:solidFill>
            </a:endParaRPr>
          </a:p>
          <a:p>
            <a:pPr lvl="0" algn="just"/>
            <a:endParaRPr lang="en-US" sz="1000" dirty="0">
              <a:solidFill>
                <a:prstClr val="black"/>
              </a:solidFill>
            </a:endParaRP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DD49D94-998C-4EE0-ABF7-76D2C91D8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00" y="4114800"/>
            <a:ext cx="3634800" cy="22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700" b="1" dirty="0"/>
              <a:t>DBMS Architecture</a:t>
            </a:r>
            <a:endParaRPr lang="en-US" sz="4000" b="1" dirty="0"/>
          </a:p>
        </p:txBody>
      </p:sp>
      <p:pic>
        <p:nvPicPr>
          <p:cNvPr id="5" name="Picture 2" descr="C:\Users\User\AppData\Local\Microsoft\Windows\Temporary Internet Files\Content.IE5\TYSL3NYF\MC90044215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19" y="5257800"/>
            <a:ext cx="1052562" cy="1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8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668592"/>
          </a:xfrm>
        </p:spPr>
        <p:txBody>
          <a:bodyPr>
            <a:noAutofit/>
          </a:bodyPr>
          <a:lstStyle/>
          <a:p>
            <a:r>
              <a:rPr lang="en-US" sz="3200" b="1" dirty="0"/>
              <a:t>DBMS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500726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Data representation should be done independent of how data are stored &amp; manipulated in the computer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General architecture for data representation: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Developed in 1975 by ANSI/SPARC (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tandards </a:t>
            </a:r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dirty="0">
                <a:solidFill>
                  <a:schemeClr val="tx1"/>
                </a:solidFill>
              </a:rPr>
              <a:t>lanning and </a:t>
            </a:r>
            <a:r>
              <a:rPr lang="en-US" sz="2400" b="1" dirty="0">
                <a:solidFill>
                  <a:schemeClr val="tx1"/>
                </a:solidFill>
              </a:rPr>
              <a:t>R</a:t>
            </a:r>
            <a:r>
              <a:rPr lang="en-US" sz="2400" dirty="0">
                <a:solidFill>
                  <a:schemeClr val="tx1"/>
                </a:solidFill>
              </a:rPr>
              <a:t>equirements </a:t>
            </a: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ommittee of the </a:t>
            </a:r>
            <a:r>
              <a:rPr lang="en-US" sz="2400" b="1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merican </a:t>
            </a:r>
            <a:r>
              <a:rPr lang="en-US" sz="2400" b="1" dirty="0">
                <a:solidFill>
                  <a:schemeClr val="tx1"/>
                </a:solidFill>
              </a:rPr>
              <a:t>N</a:t>
            </a:r>
            <a:r>
              <a:rPr lang="en-US" sz="2400" dirty="0">
                <a:solidFill>
                  <a:schemeClr val="tx1"/>
                </a:solidFill>
              </a:rPr>
              <a:t>ational </a:t>
            </a:r>
            <a:r>
              <a:rPr lang="en-US" sz="2400" b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tandards </a:t>
            </a:r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nstitute)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3-level architecture based on 3 views of the data in the database: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External level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Conceptual level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</a:rPr>
              <a:t>Internal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F50245-1D3E-4A20-8092-DD8C791EC2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1" t="10417" r="12001" b="12250"/>
          <a:stretch/>
        </p:blipFill>
        <p:spPr>
          <a:xfrm>
            <a:off x="5867672" y="4419872"/>
            <a:ext cx="2211113" cy="22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668592"/>
          </a:xfrm>
        </p:spPr>
        <p:txBody>
          <a:bodyPr>
            <a:noAutofit/>
          </a:bodyPr>
          <a:lstStyle/>
          <a:p>
            <a:r>
              <a:rPr lang="en-US" sz="3200" b="1" dirty="0"/>
              <a:t>DBMS Architecture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5C0FBA3-3490-4D32-A73E-2700FEA72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1" t="16338" r="26292" b="19152"/>
          <a:stretch/>
        </p:blipFill>
        <p:spPr>
          <a:xfrm>
            <a:off x="0" y="1066800"/>
            <a:ext cx="48006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23203E-50FF-4064-98ED-1D128B710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21871" r="21666" b="6665"/>
          <a:stretch/>
        </p:blipFill>
        <p:spPr>
          <a:xfrm>
            <a:off x="4172575" y="2940790"/>
            <a:ext cx="4933325" cy="39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668592"/>
          </a:xfrm>
        </p:spPr>
        <p:txBody>
          <a:bodyPr>
            <a:noAutofit/>
          </a:bodyPr>
          <a:lstStyle/>
          <a:p>
            <a:r>
              <a:rPr lang="en-US" sz="3200" b="1" dirty="0"/>
              <a:t>DBMS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1. External Level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External level</a:t>
            </a:r>
            <a:r>
              <a:rPr lang="en-US" dirty="0">
                <a:solidFill>
                  <a:schemeClr val="tx1"/>
                </a:solidFill>
              </a:rPr>
              <a:t> addresses the way in which different users view the database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Includes </a:t>
            </a:r>
            <a:r>
              <a:rPr lang="en-US" i="1" dirty="0">
                <a:solidFill>
                  <a:schemeClr val="tx1"/>
                </a:solidFill>
              </a:rPr>
              <a:t>entities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i="1" dirty="0">
                <a:solidFill>
                  <a:schemeClr val="tx1"/>
                </a:solidFill>
              </a:rPr>
              <a:t>attributes</a:t>
            </a:r>
            <a:r>
              <a:rPr lang="en-US" dirty="0">
                <a:solidFill>
                  <a:schemeClr val="tx1"/>
                </a:solidFill>
              </a:rPr>
              <a:t> that the user sees and interacts with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Implementation at the external level involves user interfaces (“forms”, “reports”, summary statistics, etc.) used to interact with the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="" xmlns:a16="http://schemas.microsoft.com/office/drawing/2014/main" id="{F9CD1E52-6B71-466B-A971-6A30C4F0C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99150"/>
              </p:ext>
            </p:extLst>
          </p:nvPr>
        </p:nvGraphicFramePr>
        <p:xfrm>
          <a:off x="2846108" y="4815396"/>
          <a:ext cx="6259792" cy="2042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" name="Visio" r:id="rId5" imgW="5794629" imgH="1210056" progId="Visio.Drawing.11">
                  <p:embed/>
                </p:oleObj>
              </mc:Choice>
              <mc:Fallback>
                <p:oleObj name="Visio" r:id="rId5" imgW="5794629" imgH="1210056" progId="Visio.Drawing.11">
                  <p:embed/>
                  <p:pic>
                    <p:nvPicPr>
                      <p:cNvPr id="983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108" y="4815396"/>
                        <a:ext cx="6259792" cy="20426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668592"/>
          </a:xfrm>
        </p:spPr>
        <p:txBody>
          <a:bodyPr>
            <a:noAutofit/>
          </a:bodyPr>
          <a:lstStyle/>
          <a:p>
            <a:r>
              <a:rPr lang="en-US" sz="3200" b="1" dirty="0"/>
              <a:t>DBMS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3. Internal Level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Internal level</a:t>
            </a:r>
            <a:r>
              <a:rPr lang="en-US" dirty="0">
                <a:solidFill>
                  <a:schemeClr val="tx1"/>
                </a:solidFill>
              </a:rPr>
              <a:t> addresses data structures and the ﬁle organization used to store data within the computer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Properties of internal level: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defines </a:t>
            </a:r>
            <a:r>
              <a:rPr lang="en-US" sz="2400" i="1" dirty="0">
                <a:solidFill>
                  <a:schemeClr val="tx1"/>
                </a:solidFill>
              </a:rPr>
              <a:t>how</a:t>
            </a:r>
            <a:r>
              <a:rPr lang="en-US" sz="2400" dirty="0">
                <a:solidFill>
                  <a:schemeClr val="tx1"/>
                </a:solidFill>
              </a:rPr>
              <a:t> data are stored*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i.e. includes data compression, data encryption, use of indexes, and other details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sz="2400" i="1" dirty="0">
                <a:solidFill>
                  <a:schemeClr val="tx1"/>
                </a:solidFill>
              </a:rPr>
              <a:t>dependent</a:t>
            </a:r>
            <a:r>
              <a:rPr lang="en-US" sz="2400" dirty="0">
                <a:solidFill>
                  <a:schemeClr val="tx1"/>
                </a:solidFill>
              </a:rPr>
              <a:t> on operating system and physical components of computer system on which the database resides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036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668592"/>
          </a:xfrm>
        </p:spPr>
        <p:txBody>
          <a:bodyPr>
            <a:noAutofit/>
          </a:bodyPr>
          <a:lstStyle/>
          <a:p>
            <a:r>
              <a:rPr lang="en-US" sz="3200" b="1" dirty="0"/>
              <a:t>DBMS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820180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2. Conceptual Level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Conceptual level</a:t>
            </a:r>
            <a:r>
              <a:rPr lang="en-US" dirty="0">
                <a:solidFill>
                  <a:schemeClr val="tx1"/>
                </a:solidFill>
              </a:rPr>
              <a:t> is a holistic (i.e. complete system / “big picture”) view of the database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Properties of conceptual level: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deﬁnes </a:t>
            </a:r>
            <a:r>
              <a:rPr lang="en-US" sz="2400" i="1" dirty="0">
                <a:solidFill>
                  <a:schemeClr val="tx1"/>
                </a:solidFill>
              </a:rPr>
              <a:t>entities</a:t>
            </a:r>
            <a:r>
              <a:rPr lang="en-US" sz="2400" dirty="0">
                <a:solidFill>
                  <a:schemeClr val="tx1"/>
                </a:solidFill>
              </a:rPr>
              <a:t>, their </a:t>
            </a:r>
            <a:r>
              <a:rPr lang="en-US" sz="2400" i="1" dirty="0">
                <a:solidFill>
                  <a:schemeClr val="tx1"/>
                </a:solidFill>
              </a:rPr>
              <a:t>attributes</a:t>
            </a:r>
            <a:r>
              <a:rPr lang="en-US" sz="2400" dirty="0">
                <a:solidFill>
                  <a:schemeClr val="tx1"/>
                </a:solidFill>
              </a:rPr>
              <a:t>, and their </a:t>
            </a:r>
            <a:r>
              <a:rPr lang="en-US" sz="2400" i="1" dirty="0">
                <a:solidFill>
                  <a:schemeClr val="tx1"/>
                </a:solidFill>
              </a:rPr>
              <a:t>relationships</a:t>
            </a:r>
            <a:r>
              <a:rPr lang="en-US" sz="2400" dirty="0">
                <a:solidFill>
                  <a:schemeClr val="tx1"/>
                </a:solidFill>
              </a:rPr>
              <a:t> (to be discussed in E-R diagram lesson in detail)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describes </a:t>
            </a:r>
            <a:r>
              <a:rPr lang="en-US" sz="2400" i="1" dirty="0">
                <a:solidFill>
                  <a:schemeClr val="tx1"/>
                </a:solidFill>
              </a:rPr>
              <a:t>what</a:t>
            </a:r>
            <a:r>
              <a:rPr lang="en-US" sz="2400" dirty="0">
                <a:solidFill>
                  <a:schemeClr val="tx1"/>
                </a:solidFill>
              </a:rPr>
              <a:t> data are stored in the database but not </a:t>
            </a:r>
            <a:r>
              <a:rPr lang="en-US" sz="2400" i="1" dirty="0">
                <a:solidFill>
                  <a:schemeClr val="tx1"/>
                </a:solidFill>
              </a:rPr>
              <a:t>how</a:t>
            </a:r>
            <a:r>
              <a:rPr lang="en-US" sz="2400" dirty="0">
                <a:solidFill>
                  <a:schemeClr val="tx1"/>
                </a:solidFill>
              </a:rPr>
              <a:t> they are stored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i.e. it’s a </a:t>
            </a:r>
            <a:r>
              <a:rPr lang="en-US" sz="2400" i="1" dirty="0">
                <a:solidFill>
                  <a:schemeClr val="tx1"/>
                </a:solidFill>
              </a:rPr>
              <a:t>logical description</a:t>
            </a:r>
            <a:r>
              <a:rPr lang="en-US" sz="2400" dirty="0">
                <a:solidFill>
                  <a:schemeClr val="tx1"/>
                </a:solidFill>
              </a:rPr>
              <a:t> of the database without saying anything about its implementation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independent of speciﬁc hardware/software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76897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Introduction</a:t>
            </a:r>
            <a:r>
              <a:rPr lang="en-US" altLang="en-US" dirty="0">
                <a:solidFill>
                  <a:schemeClr val="tx1"/>
                </a:solidFill>
              </a:rPr>
              <a:t> – (p1)</a:t>
            </a:r>
          </a:p>
          <a:p>
            <a:pPr lvl="1">
              <a:lnSpc>
                <a:spcPts val="3200"/>
              </a:lnSpc>
            </a:pPr>
            <a:r>
              <a:rPr lang="en-US" altLang="en-US" dirty="0" smtClean="0">
                <a:hlinkClick r:id="rId2" action="ppaction://hlinksldjump"/>
              </a:rPr>
              <a:t>Introduction</a:t>
            </a:r>
            <a:endParaRPr lang="en-US" altLang="en-US" dirty="0" smtClean="0"/>
          </a:p>
          <a:p>
            <a:pPr lvl="1">
              <a:lnSpc>
                <a:spcPts val="3200"/>
              </a:lnSpc>
            </a:pPr>
            <a:r>
              <a:rPr lang="en-US" altLang="en-US" dirty="0">
                <a:hlinkClick r:id="rId3" action="ppaction://hlinksldjump"/>
              </a:rPr>
              <a:t>Databases and DBMS</a:t>
            </a:r>
            <a:endParaRPr lang="en-US" altLang="en-US" dirty="0">
              <a:solidFill>
                <a:schemeClr val="tx1"/>
              </a:solidFill>
            </a:endParaRPr>
          </a:p>
          <a:p>
            <a:pPr lvl="2">
              <a:lnSpc>
                <a:spcPts val="3200"/>
              </a:lnSpc>
            </a:pPr>
            <a:r>
              <a:rPr lang="en-US" altLang="en-US" sz="2400" dirty="0">
                <a:hlinkClick r:id="rId4" action="ppaction://hlinksldjump"/>
              </a:rPr>
              <a:t>DBMS </a:t>
            </a:r>
            <a:r>
              <a:rPr lang="en-US" altLang="en-US" sz="2400" dirty="0" smtClean="0">
                <a:hlinkClick r:id="rId4" action="ppaction://hlinksldjump"/>
              </a:rPr>
              <a:t>Classes</a:t>
            </a:r>
            <a:endParaRPr lang="en-US" altLang="en-US" sz="2400" dirty="0" smtClean="0"/>
          </a:p>
          <a:p>
            <a:pPr lvl="2">
              <a:lnSpc>
                <a:spcPts val="3200"/>
              </a:lnSpc>
            </a:pPr>
            <a:r>
              <a:rPr lang="en-US" altLang="en-US" sz="2400" dirty="0">
                <a:hlinkClick r:id="rId5" action="ppaction://hlinksldjump"/>
              </a:rPr>
              <a:t>Database </a:t>
            </a:r>
            <a:r>
              <a:rPr lang="en-US" altLang="en-US" sz="2400" dirty="0" smtClean="0">
                <a:hlinkClick r:id="rId5" action="ppaction://hlinksldjump"/>
              </a:rPr>
              <a:t>Structures</a:t>
            </a:r>
            <a:endParaRPr lang="en-US" altLang="en-US" sz="2400" dirty="0" smtClean="0"/>
          </a:p>
          <a:p>
            <a:pPr lvl="2">
              <a:lnSpc>
                <a:spcPts val="3200"/>
              </a:lnSpc>
            </a:pPr>
            <a:r>
              <a:rPr lang="en-US" altLang="en-US" sz="2400" dirty="0">
                <a:hlinkClick r:id="rId6" action="ppaction://hlinksldjump"/>
              </a:rPr>
              <a:t>DBMS </a:t>
            </a:r>
            <a:r>
              <a:rPr lang="en-US" altLang="en-US" sz="2400" dirty="0" smtClean="0">
                <a:hlinkClick r:id="rId6" action="ppaction://hlinksldjump"/>
              </a:rPr>
              <a:t>Architecture</a:t>
            </a:r>
            <a:endParaRPr lang="en-US" altLang="en-US" dirty="0" smtClean="0"/>
          </a:p>
          <a:p>
            <a:pPr lvl="1">
              <a:lnSpc>
                <a:spcPts val="3200"/>
              </a:lnSpc>
            </a:pPr>
            <a:r>
              <a:rPr lang="en-US" altLang="en-US" dirty="0">
                <a:hlinkClick r:id="rId7" action="ppaction://hlinksldjump"/>
              </a:rPr>
              <a:t>Conceptual Data Modeling </a:t>
            </a:r>
            <a:r>
              <a:rPr lang="en-US" altLang="en-US" dirty="0" smtClean="0">
                <a:hlinkClick r:id="rId7" action="ppaction://hlinksldjump"/>
              </a:rPr>
              <a:t>Process</a:t>
            </a:r>
            <a:endParaRPr lang="en-US" altLang="en-US" dirty="0" smtClean="0"/>
          </a:p>
          <a:p>
            <a:pPr lvl="1">
              <a:lnSpc>
                <a:spcPts val="3200"/>
              </a:lnSpc>
            </a:pPr>
            <a:r>
              <a:rPr lang="en-US" altLang="en-US" dirty="0">
                <a:hlinkClick r:id="rId8" action="ppaction://hlinksldjump"/>
              </a:rPr>
              <a:t>Gathering Information </a:t>
            </a:r>
            <a:r>
              <a:rPr lang="en-US" altLang="en-US" dirty="0" smtClean="0">
                <a:hlinkClick r:id="rId8" action="ppaction://hlinksldjump"/>
              </a:rPr>
              <a:t>for Conceptual </a:t>
            </a:r>
            <a:r>
              <a:rPr lang="en-US" altLang="en-US" dirty="0">
                <a:hlinkClick r:id="rId8" action="ppaction://hlinksldjump"/>
              </a:rPr>
              <a:t>Data </a:t>
            </a:r>
            <a:r>
              <a:rPr lang="en-US" altLang="en-US" dirty="0" smtClean="0">
                <a:hlinkClick r:id="rId8" action="ppaction://hlinksldjump"/>
              </a:rPr>
              <a:t>Modeling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668592"/>
          </a:xfrm>
        </p:spPr>
        <p:txBody>
          <a:bodyPr>
            <a:noAutofit/>
          </a:bodyPr>
          <a:lstStyle/>
          <a:p>
            <a:r>
              <a:rPr lang="en-US" sz="3200" b="1" dirty="0"/>
              <a:t>DBMS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2. Conceptual Level (cont.)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focus on this conceptual/logical design of the database, aka design of a data model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Design of a data model provides representation of:</a:t>
            </a:r>
          </a:p>
          <a:p>
            <a:pPr lvl="1"/>
            <a:r>
              <a:rPr lang="en-US" sz="2400" i="1" dirty="0">
                <a:solidFill>
                  <a:schemeClr val="tx1"/>
                </a:solidFill>
              </a:rPr>
              <a:t>entities</a:t>
            </a:r>
            <a:r>
              <a:rPr lang="en-US" sz="2400" dirty="0">
                <a:solidFill>
                  <a:schemeClr val="tx1"/>
                </a:solidFill>
              </a:rPr>
              <a:t> in the enterprise</a:t>
            </a:r>
          </a:p>
          <a:p>
            <a:pPr lvl="1"/>
            <a:r>
              <a:rPr lang="en-US" sz="2400" i="1" dirty="0">
                <a:solidFill>
                  <a:schemeClr val="tx1"/>
                </a:solidFill>
              </a:rPr>
              <a:t>attributes</a:t>
            </a:r>
            <a:r>
              <a:rPr lang="en-US" sz="2400" dirty="0">
                <a:solidFill>
                  <a:schemeClr val="tx1"/>
                </a:solidFill>
              </a:rPr>
              <a:t> of those entities, and</a:t>
            </a:r>
          </a:p>
          <a:p>
            <a:pPr lvl="1"/>
            <a:r>
              <a:rPr lang="en-US" sz="2400" i="1" dirty="0">
                <a:solidFill>
                  <a:schemeClr val="tx1"/>
                </a:solidFill>
              </a:rPr>
              <a:t>relationships</a:t>
            </a:r>
            <a:r>
              <a:rPr lang="en-US" sz="2400" dirty="0">
                <a:solidFill>
                  <a:schemeClr val="tx1"/>
                </a:solidFill>
              </a:rPr>
              <a:t> that exist among </a:t>
            </a:r>
            <a:r>
              <a:rPr lang="en-US" sz="2400" dirty="0" smtClean="0">
                <a:solidFill>
                  <a:schemeClr val="tx1"/>
                </a:solidFill>
              </a:rPr>
              <a:t>entities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2783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668592"/>
          </a:xfrm>
        </p:spPr>
        <p:txBody>
          <a:bodyPr>
            <a:noAutofit/>
          </a:bodyPr>
          <a:lstStyle/>
          <a:p>
            <a:r>
              <a:rPr lang="en-US" sz="3200" b="1" dirty="0"/>
              <a:t>DBMS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2. Conceptual Level (cont.)</a:t>
            </a:r>
          </a:p>
          <a:p>
            <a:endParaRPr lang="en-US" sz="10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Conceptual </a:t>
            </a:r>
            <a:r>
              <a:rPr lang="en-US" b="1" dirty="0">
                <a:solidFill>
                  <a:schemeClr val="tx1"/>
                </a:solidFill>
              </a:rPr>
              <a:t>data </a:t>
            </a:r>
            <a:r>
              <a:rPr lang="en-US" b="1" dirty="0" smtClean="0">
                <a:solidFill>
                  <a:schemeClr val="tx1"/>
                </a:solidFill>
              </a:rPr>
              <a:t>model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a detailed data model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captures </a:t>
            </a:r>
            <a:r>
              <a:rPr lang="en-US" sz="2400" i="1" dirty="0">
                <a:solidFill>
                  <a:schemeClr val="tx1"/>
                </a:solidFill>
              </a:rPr>
              <a:t>overall structure</a:t>
            </a:r>
            <a:r>
              <a:rPr lang="en-US" sz="2400" dirty="0">
                <a:solidFill>
                  <a:schemeClr val="tx1"/>
                </a:solidFill>
              </a:rPr>
              <a:t> of organizational </a:t>
            </a:r>
            <a:r>
              <a:rPr lang="en-US" sz="2400" dirty="0" smtClean="0">
                <a:solidFill>
                  <a:schemeClr val="tx1"/>
                </a:solidFill>
              </a:rPr>
              <a:t>data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shows </a:t>
            </a:r>
            <a:r>
              <a:rPr lang="en-US" sz="2400" dirty="0">
                <a:solidFill>
                  <a:schemeClr val="tx1"/>
                </a:solidFill>
              </a:rPr>
              <a:t>rules about the </a:t>
            </a:r>
            <a:r>
              <a:rPr lang="en-US" sz="2400" i="1" dirty="0">
                <a:solidFill>
                  <a:schemeClr val="tx1"/>
                </a:solidFill>
              </a:rPr>
              <a:t>meaning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i="1" dirty="0">
                <a:solidFill>
                  <a:schemeClr val="tx1"/>
                </a:solidFill>
              </a:rPr>
              <a:t>interrelationships</a:t>
            </a:r>
            <a:r>
              <a:rPr lang="en-US" sz="2400" dirty="0">
                <a:solidFill>
                  <a:schemeClr val="tx1"/>
                </a:solidFill>
              </a:rPr>
              <a:t> among data</a:t>
            </a:r>
          </a:p>
          <a:p>
            <a:pPr lvl="1">
              <a:lnSpc>
                <a:spcPct val="110000"/>
              </a:lnSpc>
            </a:pPr>
            <a:r>
              <a:rPr lang="en-US" sz="2400" i="1" dirty="0">
                <a:solidFill>
                  <a:schemeClr val="tx1"/>
                </a:solidFill>
              </a:rPr>
              <a:t>independent</a:t>
            </a:r>
            <a:r>
              <a:rPr lang="en-US" sz="2400" dirty="0">
                <a:solidFill>
                  <a:schemeClr val="tx1"/>
                </a:solidFill>
              </a:rPr>
              <a:t> of any DBMS, implementation considerations, how data </a:t>
            </a:r>
            <a:r>
              <a:rPr lang="en-US" sz="2400" dirty="0" smtClean="0">
                <a:solidFill>
                  <a:schemeClr val="tx1"/>
                </a:solidFill>
              </a:rPr>
              <a:t>is </a:t>
            </a:r>
            <a:r>
              <a:rPr lang="en-US" sz="2400" dirty="0">
                <a:solidFill>
                  <a:schemeClr val="tx1"/>
                </a:solidFill>
              </a:rPr>
              <a:t>stored in </a:t>
            </a:r>
            <a:r>
              <a:rPr lang="en-US" sz="2400" dirty="0" smtClean="0">
                <a:solidFill>
                  <a:schemeClr val="tx1"/>
                </a:solidFill>
              </a:rPr>
              <a:t>memory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</a:rPr>
              <a:t>usually, a subset of the project development team concentrates on </a:t>
            </a:r>
            <a:r>
              <a:rPr lang="en-US" sz="2400" i="1" dirty="0">
                <a:solidFill>
                  <a:schemeClr val="tx1"/>
                </a:solidFill>
              </a:rPr>
              <a:t>data modeling</a:t>
            </a:r>
            <a:r>
              <a:rPr lang="en-US" sz="2400" dirty="0">
                <a:solidFill>
                  <a:schemeClr val="tx1"/>
                </a:solidFill>
              </a:rPr>
              <a:t> while other team members focus attention on </a:t>
            </a:r>
            <a:r>
              <a:rPr lang="en-US" sz="2400" i="1" dirty="0">
                <a:solidFill>
                  <a:schemeClr val="tx1"/>
                </a:solidFill>
              </a:rPr>
              <a:t>process </a:t>
            </a:r>
            <a:r>
              <a:rPr lang="en-US" sz="2400" i="1" dirty="0" smtClean="0">
                <a:solidFill>
                  <a:schemeClr val="tx1"/>
                </a:solidFill>
              </a:rPr>
              <a:t>modeling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8522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668592"/>
          </a:xfrm>
        </p:spPr>
        <p:txBody>
          <a:bodyPr>
            <a:noAutofit/>
          </a:bodyPr>
          <a:lstStyle/>
          <a:p>
            <a:r>
              <a:rPr lang="en-US" sz="3200" b="1" dirty="0"/>
              <a:t>DBMS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2. Conceptual Level (cont.)</a:t>
            </a:r>
          </a:p>
          <a:p>
            <a:endParaRPr lang="en-US" sz="10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Conceptual </a:t>
            </a:r>
            <a:r>
              <a:rPr lang="en-US" b="1" dirty="0">
                <a:solidFill>
                  <a:schemeClr val="tx1"/>
                </a:solidFill>
              </a:rPr>
              <a:t>data </a:t>
            </a:r>
            <a:r>
              <a:rPr lang="en-US" b="1" dirty="0" smtClean="0">
                <a:solidFill>
                  <a:schemeClr val="tx1"/>
                </a:solidFill>
              </a:rPr>
              <a:t>model</a:t>
            </a:r>
            <a:r>
              <a:rPr lang="en-US" dirty="0" smtClean="0">
                <a:solidFill>
                  <a:schemeClr val="tx1"/>
                </a:solidFill>
              </a:rPr>
              <a:t> (cont.):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work </a:t>
            </a:r>
            <a:r>
              <a:rPr lang="en-US" sz="2400" dirty="0">
                <a:solidFill>
                  <a:schemeClr val="tx1"/>
                </a:solidFill>
              </a:rPr>
              <a:t>of all team members is coordinated and shared through the </a:t>
            </a:r>
            <a:r>
              <a:rPr lang="en-US" sz="2400" i="1" dirty="0" smtClean="0">
                <a:solidFill>
                  <a:schemeClr val="tx1"/>
                </a:solidFill>
              </a:rPr>
              <a:t>project repository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</a:rPr>
              <a:t>repository is </a:t>
            </a:r>
            <a:r>
              <a:rPr lang="en-US" sz="2400" dirty="0" smtClean="0">
                <a:solidFill>
                  <a:schemeClr val="tx1"/>
                </a:solidFill>
              </a:rPr>
              <a:t>maintained </a:t>
            </a:r>
            <a:r>
              <a:rPr lang="en-US" sz="2400" dirty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chemeClr val="tx1"/>
                </a:solidFill>
              </a:rPr>
              <a:t>a common CASE </a:t>
            </a:r>
            <a:r>
              <a:rPr lang="en-US" sz="2400" dirty="0">
                <a:solidFill>
                  <a:schemeClr val="tx1"/>
                </a:solidFill>
              </a:rPr>
              <a:t>or data modeling software </a:t>
            </a:r>
            <a:r>
              <a:rPr lang="en-US" sz="2400" dirty="0" smtClean="0">
                <a:solidFill>
                  <a:schemeClr val="tx1"/>
                </a:solidFill>
              </a:rPr>
              <a:t>tool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process and </a:t>
            </a:r>
            <a:r>
              <a:rPr lang="en-US" sz="2400" dirty="0">
                <a:solidFill>
                  <a:schemeClr val="tx1"/>
                </a:solidFill>
              </a:rPr>
              <a:t>data model descriptions of </a:t>
            </a:r>
            <a:r>
              <a:rPr lang="en-US" sz="2400" dirty="0" smtClean="0">
                <a:solidFill>
                  <a:schemeClr val="tx1"/>
                </a:solidFill>
              </a:rPr>
              <a:t>system must </a:t>
            </a:r>
            <a:r>
              <a:rPr lang="en-US" sz="2400" dirty="0">
                <a:solidFill>
                  <a:schemeClr val="tx1"/>
                </a:solidFill>
              </a:rPr>
              <a:t>be </a:t>
            </a:r>
            <a:r>
              <a:rPr lang="en-US" sz="2400" dirty="0" smtClean="0">
                <a:solidFill>
                  <a:schemeClr val="tx1"/>
                </a:solidFill>
              </a:rPr>
              <a:t>consistent/complete since they describe different, but complementary, </a:t>
            </a:r>
            <a:r>
              <a:rPr lang="en-US" sz="2400" dirty="0">
                <a:solidFill>
                  <a:schemeClr val="tx1"/>
                </a:solidFill>
              </a:rPr>
              <a:t>views of </a:t>
            </a:r>
            <a:r>
              <a:rPr lang="en-US" sz="2400" dirty="0" smtClean="0">
                <a:solidFill>
                  <a:schemeClr val="tx1"/>
                </a:solidFill>
              </a:rPr>
              <a:t>the same IS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e.g. 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names of </a:t>
            </a:r>
            <a:r>
              <a:rPr lang="en-US" sz="2400" i="1" dirty="0">
                <a:solidFill>
                  <a:schemeClr val="tx1"/>
                </a:solidFill>
                <a:cs typeface="Arial" charset="0"/>
              </a:rPr>
              <a:t>data stores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on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primitive level DFDs should correspond 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names 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of </a:t>
            </a:r>
            <a:r>
              <a:rPr lang="en-US" sz="2400" i="1" dirty="0">
                <a:solidFill>
                  <a:schemeClr val="tx1"/>
                </a:solidFill>
                <a:cs typeface="Arial" charset="0"/>
              </a:rPr>
              <a:t>data entities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in</a:t>
            </a:r>
            <a:br>
              <a:rPr lang="en-US" sz="2400" dirty="0" smtClean="0">
                <a:solidFill>
                  <a:schemeClr val="tx1"/>
                </a:solidFill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E-R 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diagrams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7557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668592"/>
          </a:xfrm>
        </p:spPr>
        <p:txBody>
          <a:bodyPr>
            <a:noAutofit/>
          </a:bodyPr>
          <a:lstStyle/>
          <a:p>
            <a:r>
              <a:rPr lang="en-US" sz="3200" b="1" dirty="0"/>
              <a:t>DBMS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2. Conceptual Level (cont.)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Conceptual data modeling techniques (originated by Peter Chen in the late 1970s) include: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Entity-relationship</a:t>
            </a:r>
            <a:r>
              <a:rPr lang="en-US" sz="2400" dirty="0">
                <a:solidFill>
                  <a:schemeClr val="tx1"/>
                </a:solidFill>
              </a:rPr>
              <a:t> (E-R) modeling; most commonly used </a:t>
            </a:r>
            <a:r>
              <a:rPr lang="en-US" sz="2400" dirty="0" smtClean="0">
                <a:solidFill>
                  <a:schemeClr val="tx1"/>
                </a:solidFill>
              </a:rPr>
              <a:t>technique/format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Class diagramming</a:t>
            </a:r>
            <a:r>
              <a:rPr lang="en-US" sz="2400" dirty="0">
                <a:solidFill>
                  <a:schemeClr val="tx1"/>
                </a:solidFill>
              </a:rPr>
              <a:t>; similar format to E-R modeling, used with object-oriented analysis &amp; design methods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</a:rPr>
              <a:t>Integrated Computer-Aided Manufacturing Deﬁnition 1, extended (IDEF1X)</a:t>
            </a:r>
            <a:r>
              <a:rPr lang="en-US" sz="2400" dirty="0">
                <a:solidFill>
                  <a:schemeClr val="tx1"/>
                </a:solidFill>
              </a:rPr>
              <a:t>; speciﬁcally designed for manufacturing applications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8588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600" b="1" dirty="0"/>
              <a:t>Conceptual Data Modeling </a:t>
            </a:r>
            <a:r>
              <a:rPr lang="en-US" sz="3600" b="1" dirty="0" smtClean="0"/>
              <a:t>Process</a:t>
            </a:r>
            <a:endParaRPr lang="en-US" sz="3600" b="1" dirty="0"/>
          </a:p>
        </p:txBody>
      </p:sp>
      <p:pic>
        <p:nvPicPr>
          <p:cNvPr id="5" name="Picture 2" descr="C:\Users\User\AppData\Local\Microsoft\Windows\Temporary Internet Files\Content.IE5\TYSL3NYF\MC90044215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19" y="5257800"/>
            <a:ext cx="1052562" cy="1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4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6678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Conceptual Data Modeling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70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Conceptual </a:t>
            </a:r>
            <a:r>
              <a:rPr lang="en-US" b="1" dirty="0" smtClean="0">
                <a:solidFill>
                  <a:schemeClr val="tx1"/>
                </a:solidFill>
              </a:rPr>
              <a:t>Data Modeling Steps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Process begins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with developing a conceptual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data model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for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system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being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replaced (if system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already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exists)</a:t>
            </a:r>
          </a:p>
          <a:p>
            <a:endParaRPr lang="en-US" sz="1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Then new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conceptual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data model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is built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including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all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of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the data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requirements for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the new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system</a:t>
            </a:r>
          </a:p>
          <a:p>
            <a:endParaRPr lang="en-US" sz="1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Modeling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iterative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process with many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checkpoints; uses 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rapid development </a:t>
            </a:r>
            <a:r>
              <a:rPr lang="en-US" i="1" dirty="0" smtClean="0">
                <a:solidFill>
                  <a:schemeClr val="tx1"/>
                </a:solidFill>
                <a:cs typeface="Times New Roman" pitchFamily="18" charset="0"/>
              </a:rPr>
              <a:t>methodologies</a:t>
            </a:r>
          </a:p>
          <a:p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Conceptual modeling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methods are suitable for the 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planning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and 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analysis </a:t>
            </a:r>
            <a:r>
              <a:rPr lang="en-US" i="1" dirty="0" smtClean="0">
                <a:solidFill>
                  <a:schemeClr val="tx1"/>
                </a:solidFill>
                <a:cs typeface="Times New Roman" pitchFamily="18" charset="0"/>
              </a:rPr>
              <a:t>phases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 of the </a:t>
            </a:r>
            <a:r>
              <a:rPr lang="en-US" i="1" dirty="0" smtClean="0">
                <a:solidFill>
                  <a:schemeClr val="tx1"/>
                </a:solidFill>
                <a:cs typeface="Times New Roman" pitchFamily="18" charset="0"/>
              </a:rPr>
              <a:t>development life 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cycle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(SDLC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) (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hlinkClick r:id="rId3" action="ppaction://hlinksldjump"/>
              </a:rPr>
              <a:t>see next slide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2667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6678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Conceptual Data Modeling Process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1036"/>
            <a:ext cx="8686800" cy="588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5901"/>
            <a:ext cx="20383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0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6678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Conceptual Data Modeling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70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Deliverables and </a:t>
            </a:r>
            <a:r>
              <a:rPr lang="en-US" b="1" dirty="0" smtClean="0">
                <a:solidFill>
                  <a:schemeClr val="tx1"/>
                </a:solidFill>
              </a:rPr>
              <a:t>Outcomes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  <a:cs typeface="Times New Roman" pitchFamily="18" charset="0"/>
              </a:rPr>
              <a:t>Deliverable 1:</a:t>
            </a:r>
          </a:p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Primary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deliverable from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conceptual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data modeling step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(analysis phase)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is an </a:t>
            </a:r>
            <a:r>
              <a:rPr lang="en-US" b="1" i="1" dirty="0">
                <a:solidFill>
                  <a:schemeClr val="tx1"/>
                </a:solidFill>
                <a:cs typeface="Times New Roman" pitchFamily="18" charset="0"/>
              </a:rPr>
              <a:t>E-R </a:t>
            </a:r>
            <a:r>
              <a:rPr lang="en-US" b="1" i="1" dirty="0" smtClean="0">
                <a:solidFill>
                  <a:schemeClr val="tx1"/>
                </a:solidFill>
                <a:cs typeface="Times New Roman" pitchFamily="18" charset="0"/>
              </a:rPr>
              <a:t>diagram</a:t>
            </a:r>
          </a:p>
          <a:p>
            <a:endParaRPr lang="en-US" sz="1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E-R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diagram shows(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hlinkClick r:id="rId3" action="ppaction://hlinksldjump"/>
              </a:rPr>
              <a:t>next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  <a:hlinkClick r:id="rId3" action="ppaction://hlinksldjump"/>
              </a:rPr>
              <a:t>slide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):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major </a:t>
            </a:r>
            <a:r>
              <a:rPr lang="en-US" sz="2400" i="1" dirty="0">
                <a:solidFill>
                  <a:schemeClr val="tx1"/>
                </a:solidFill>
              </a:rPr>
              <a:t>categories</a:t>
            </a:r>
            <a:r>
              <a:rPr lang="en-US" sz="2400" dirty="0">
                <a:solidFill>
                  <a:schemeClr val="tx1"/>
                </a:solidFill>
              </a:rPr>
              <a:t> of data (rectangles on </a:t>
            </a:r>
            <a:r>
              <a:rPr lang="en-US" sz="2400" dirty="0" smtClean="0">
                <a:solidFill>
                  <a:schemeClr val="tx1"/>
                </a:solidFill>
              </a:rPr>
              <a:t>diagram)</a:t>
            </a:r>
          </a:p>
          <a:p>
            <a:pPr lvl="1"/>
            <a:r>
              <a:rPr lang="en-US" sz="2400" i="1" dirty="0" smtClean="0">
                <a:solidFill>
                  <a:schemeClr val="tx1"/>
                </a:solidFill>
              </a:rPr>
              <a:t>business relationships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between them (lines connecting </a:t>
            </a:r>
            <a:r>
              <a:rPr lang="en-US" sz="2400" dirty="0" smtClean="0">
                <a:solidFill>
                  <a:schemeClr val="tx1"/>
                </a:solidFill>
              </a:rPr>
              <a:t>rectangles)</a:t>
            </a:r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41993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6678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Conceptual Data Modeling Process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"/>
          <a:stretch/>
        </p:blipFill>
        <p:spPr bwMode="auto">
          <a:xfrm>
            <a:off x="31032" y="1371600"/>
            <a:ext cx="911296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12845"/>
            <a:ext cx="2544403" cy="49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4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6678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Conceptual Data Modeling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70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Deliverables and </a:t>
            </a:r>
            <a:r>
              <a:rPr lang="en-US" b="1" dirty="0" smtClean="0">
                <a:solidFill>
                  <a:schemeClr val="tx1"/>
                </a:solidFill>
              </a:rPr>
              <a:t>Outcomes</a:t>
            </a:r>
            <a:r>
              <a:rPr lang="en-US" dirty="0">
                <a:solidFill>
                  <a:schemeClr val="tx1"/>
                </a:solidFill>
              </a:rPr>
              <a:t> (cont.)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Deliverable </a:t>
            </a:r>
            <a:r>
              <a:rPr lang="en-US" i="1" dirty="0" smtClean="0">
                <a:solidFill>
                  <a:schemeClr val="tx1"/>
                </a:solidFill>
                <a:cs typeface="Times New Roman" pitchFamily="18" charset="0"/>
              </a:rPr>
              <a:t>1 (cont.):</a:t>
            </a:r>
            <a:endParaRPr lang="en-US" i="1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Example from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hlinkClick r:id="rId3" action="ppaction://hlinksldjump"/>
              </a:rPr>
              <a:t>diagram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SUPPLIER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sometimes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Supplies 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ITEM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s to company (company 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wants to keep track of some suppliers </a:t>
            </a:r>
            <a:r>
              <a:rPr lang="en-US" sz="2400" i="1" dirty="0">
                <a:solidFill>
                  <a:schemeClr val="tx1"/>
                </a:solidFill>
                <a:cs typeface="Arial" charset="0"/>
              </a:rPr>
              <a:t>without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designating what they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can supply)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ITEM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is always Supplied by one to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four SUPPLIERS</a:t>
            </a:r>
          </a:p>
          <a:p>
            <a:pPr lvl="1"/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Diagram includes on each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line,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two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names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so that a relationship can be read in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either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direction) –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test it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!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note, some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standards include only 1 name/line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9149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700" b="1" dirty="0"/>
              <a:t>Introduction</a:t>
            </a:r>
            <a:endParaRPr lang="en-US" sz="4000" b="1" dirty="0"/>
          </a:p>
        </p:txBody>
      </p:sp>
      <p:pic>
        <p:nvPicPr>
          <p:cNvPr id="5" name="Picture 2" descr="C:\Users\User\AppData\Local\Microsoft\Windows\Temporary Internet Files\Content.IE5\TYSL3NYF\MC90044215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19" y="5257800"/>
            <a:ext cx="1052562" cy="1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6678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Conceptual Data Modeling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70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Deliverables and </a:t>
            </a:r>
            <a:r>
              <a:rPr lang="en-US" b="1" dirty="0" smtClean="0">
                <a:solidFill>
                  <a:schemeClr val="tx1"/>
                </a:solidFill>
              </a:rPr>
              <a:t>Outcomes</a:t>
            </a:r>
            <a:r>
              <a:rPr lang="en-US" dirty="0" smtClean="0">
                <a:solidFill>
                  <a:schemeClr val="tx1"/>
                </a:solidFill>
              </a:rPr>
              <a:t> (cont.)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Deliverable </a:t>
            </a:r>
            <a:r>
              <a:rPr lang="en-US" i="1" dirty="0" smtClean="0">
                <a:solidFill>
                  <a:schemeClr val="tx1"/>
                </a:solidFill>
                <a:cs typeface="Times New Roman" pitchFamily="18" charset="0"/>
              </a:rPr>
              <a:t>2:</a:t>
            </a:r>
            <a:endParaRPr lang="en-US" i="1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Deliverable 2: entries about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data objects that will be stored in </a:t>
            </a:r>
            <a:r>
              <a:rPr lang="en-US" b="1" i="1" dirty="0" smtClean="0">
                <a:solidFill>
                  <a:schemeClr val="tx1"/>
                </a:solidFill>
                <a:cs typeface="Times New Roman" pitchFamily="18" charset="0"/>
              </a:rPr>
              <a:t>project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tx1"/>
                </a:solidFill>
                <a:cs typeface="Times New Roman" pitchFamily="18" charset="0"/>
              </a:rPr>
              <a:t>repository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, or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data modeling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software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sz="1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Repository is mechanism that links </a:t>
            </a:r>
            <a:r>
              <a:rPr lang="en-US" i="1" dirty="0" smtClean="0">
                <a:solidFill>
                  <a:schemeClr val="tx1"/>
                </a:solidFill>
                <a:cs typeface="Times New Roman" pitchFamily="18" charset="0"/>
              </a:rPr>
              <a:t>data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 and </a:t>
            </a:r>
            <a:r>
              <a:rPr lang="en-US" i="1" dirty="0" smtClean="0">
                <a:solidFill>
                  <a:schemeClr val="tx1"/>
                </a:solidFill>
                <a:cs typeface="Times New Roman" pitchFamily="18" charset="0"/>
              </a:rPr>
              <a:t>process models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of an IS (e.g.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links between data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model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&amp; DFD):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Data elements included in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data flows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also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appear in the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data model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and vice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versa; note, data flows are captured by manual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or automated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data </a:t>
            </a:r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stores</a:t>
            </a:r>
            <a:endParaRPr lang="en-US" sz="2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/>
            <a:endParaRPr lang="en-US" sz="1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Each </a:t>
            </a:r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data store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in a process model must relate to </a:t>
            </a:r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business objects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(aka </a:t>
            </a:r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data entities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); e.g. </a:t>
            </a:r>
            <a:r>
              <a:rPr lang="en-US" sz="2400" i="1" dirty="0">
                <a:solidFill>
                  <a:schemeClr val="tx1"/>
                </a:solidFill>
                <a:cs typeface="Arial" charset="0"/>
                <a:hlinkClick r:id="rId3" action="ppaction://hlinksldjump"/>
              </a:rPr>
              <a:t>Inventory File data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cs typeface="Arial" charset="0"/>
              </a:rPr>
              <a:t>Hoosier Burger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) 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must correspond to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≥ 1 data objects </a:t>
            </a:r>
            <a:r>
              <a:rPr lang="en-US" sz="2400" dirty="0">
                <a:solidFill>
                  <a:schemeClr val="tx1"/>
                </a:solidFill>
                <a:cs typeface="Arial" charset="0"/>
              </a:rPr>
              <a:t>on a </a:t>
            </a: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data model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6678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Conceptual Data Modeling Process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248400" cy="606420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ight Arrow 7"/>
          <p:cNvSpPr>
            <a:spLocks noChangeAspect="1"/>
          </p:cNvSpPr>
          <p:nvPr/>
        </p:nvSpPr>
        <p:spPr>
          <a:xfrm rot="8928719">
            <a:off x="7736436" y="4611590"/>
            <a:ext cx="851160" cy="3929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28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1219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 smtClean="0"/>
              <a:t>Gathering Information for</a:t>
            </a:r>
            <a:br>
              <a:rPr lang="en-US" sz="3200" b="1" dirty="0" smtClean="0"/>
            </a:br>
            <a:r>
              <a:rPr lang="en-US" sz="3200" b="1" dirty="0" smtClean="0"/>
              <a:t>Conceptual </a:t>
            </a:r>
            <a:r>
              <a:rPr lang="en-US" sz="3200" b="1" dirty="0"/>
              <a:t>Data </a:t>
            </a:r>
            <a:r>
              <a:rPr lang="en-US" sz="3200" b="1" dirty="0" smtClean="0"/>
              <a:t>Modeling </a:t>
            </a:r>
            <a:endParaRPr lang="en-US" sz="3200" b="1" dirty="0"/>
          </a:p>
        </p:txBody>
      </p:sp>
      <p:pic>
        <p:nvPicPr>
          <p:cNvPr id="5" name="Picture 2" descr="C:\Users\User\AppData\Local\Microsoft\Windows\Temporary Internet Files\Content.IE5\TYSL3NYF\MC90044215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19" y="5257800"/>
            <a:ext cx="1052562" cy="1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414"/>
            <a:ext cx="8915400" cy="766786"/>
          </a:xfrm>
        </p:spPr>
        <p:txBody>
          <a:bodyPr>
            <a:noAutofit/>
          </a:bodyPr>
          <a:lstStyle/>
          <a:p>
            <a:r>
              <a:rPr lang="en-US" sz="3200" b="1" dirty="0"/>
              <a:t>Gathering </a:t>
            </a:r>
            <a:r>
              <a:rPr lang="en-US" sz="3200" b="1" dirty="0" smtClean="0"/>
              <a:t>Info</a:t>
            </a:r>
            <a:r>
              <a:rPr lang="en-US" sz="3200" b="1" dirty="0"/>
              <a:t>. </a:t>
            </a:r>
            <a:r>
              <a:rPr lang="en-US" sz="3200" b="1" dirty="0" smtClean="0"/>
              <a:t>for Conceptual </a:t>
            </a:r>
            <a:r>
              <a:rPr lang="en-US" sz="3200" b="1" dirty="0"/>
              <a:t>Data Modeling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70075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During 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Joint Application Design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(JAD) sessions/ interviews you must ask specific Q’s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in order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to gain the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perspective on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data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you need for the data model</a:t>
            </a:r>
          </a:p>
          <a:p>
            <a:endParaRPr lang="en-US" sz="1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These Q’s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relate to: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explaining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what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the organization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does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rules of </a:t>
            </a:r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</a:rPr>
              <a:t>how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 work is performed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in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the organization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not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how or when data are processed or used to do data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modeling</a:t>
            </a:r>
          </a:p>
          <a:p>
            <a:pPr lvl="1"/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Ways to gather this information: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Top-down approach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Bottom-up approach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7160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414"/>
            <a:ext cx="8915400" cy="766786"/>
          </a:xfrm>
        </p:spPr>
        <p:txBody>
          <a:bodyPr>
            <a:noAutofit/>
          </a:bodyPr>
          <a:lstStyle/>
          <a:p>
            <a:r>
              <a:rPr lang="en-US" sz="3200" b="1" dirty="0"/>
              <a:t>Gathering </a:t>
            </a:r>
            <a:r>
              <a:rPr lang="en-US" sz="3200" b="1" dirty="0" smtClean="0"/>
              <a:t>Info</a:t>
            </a:r>
            <a:r>
              <a:rPr lang="en-US" sz="3200" b="1" dirty="0"/>
              <a:t>. </a:t>
            </a:r>
            <a:r>
              <a:rPr lang="en-US" sz="3200" b="1" dirty="0" smtClean="0"/>
              <a:t>for Conceptual </a:t>
            </a:r>
            <a:r>
              <a:rPr lang="en-US" sz="3200" b="1" dirty="0"/>
              <a:t>Data Modeling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70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1. </a:t>
            </a:r>
            <a:r>
              <a:rPr lang="en-US" b="1" dirty="0" smtClean="0">
                <a:solidFill>
                  <a:schemeClr val="tx1"/>
                </a:solidFill>
              </a:rPr>
              <a:t>Top-Down Approach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Top-down approach: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derives business </a:t>
            </a:r>
            <a:r>
              <a:rPr lang="en-US" sz="2400" dirty="0">
                <a:solidFill>
                  <a:schemeClr val="tx1"/>
                </a:solidFill>
              </a:rPr>
              <a:t>rules for a data model from </a:t>
            </a:r>
            <a:r>
              <a:rPr lang="en-US" sz="2400" dirty="0" smtClean="0">
                <a:solidFill>
                  <a:schemeClr val="tx1"/>
                </a:solidFill>
              </a:rPr>
              <a:t>proper </a:t>
            </a:r>
            <a:r>
              <a:rPr lang="en-US" sz="2400" dirty="0">
                <a:solidFill>
                  <a:schemeClr val="tx1"/>
                </a:solidFill>
              </a:rPr>
              <a:t>understanding of </a:t>
            </a:r>
            <a:r>
              <a:rPr lang="en-US" sz="2400" dirty="0" smtClean="0">
                <a:solidFill>
                  <a:schemeClr val="tx1"/>
                </a:solidFill>
              </a:rPr>
              <a:t>nature of business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usually used with a </a:t>
            </a:r>
            <a:r>
              <a:rPr lang="en-US" sz="2400" dirty="0">
                <a:solidFill>
                  <a:schemeClr val="tx1"/>
                </a:solidFill>
              </a:rPr>
              <a:t>purchased data </a:t>
            </a:r>
            <a:r>
              <a:rPr lang="en-US" sz="2400" dirty="0" smtClean="0">
                <a:solidFill>
                  <a:schemeClr val="tx1"/>
                </a:solidFill>
              </a:rPr>
              <a:t>model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Table </a:t>
            </a:r>
            <a:r>
              <a:rPr lang="en-US" dirty="0" smtClean="0">
                <a:solidFill>
                  <a:schemeClr val="tx1"/>
                </a:solidFill>
                <a:hlinkClick r:id="rId3" action="ppaction://hlinksldjump"/>
              </a:rPr>
              <a:t>8-1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key Q’s to ask </a:t>
            </a:r>
            <a:r>
              <a:rPr lang="en-US" sz="2400" dirty="0">
                <a:solidFill>
                  <a:schemeClr val="tx1"/>
                </a:solidFill>
              </a:rPr>
              <a:t>system </a:t>
            </a:r>
            <a:r>
              <a:rPr lang="en-US" sz="2400" dirty="0" smtClean="0">
                <a:solidFill>
                  <a:schemeClr val="tx1"/>
                </a:solidFill>
              </a:rPr>
              <a:t>users &amp; business managers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help to develop accurate &amp; complete </a:t>
            </a:r>
            <a:r>
              <a:rPr lang="en-US" sz="2400" dirty="0">
                <a:solidFill>
                  <a:schemeClr val="tx1"/>
                </a:solidFill>
              </a:rPr>
              <a:t>data </a:t>
            </a:r>
            <a:r>
              <a:rPr lang="en-US" sz="2400" dirty="0" smtClean="0">
                <a:solidFill>
                  <a:schemeClr val="tx1"/>
                </a:solidFill>
              </a:rPr>
              <a:t>model, for a </a:t>
            </a:r>
            <a:r>
              <a:rPr lang="en-US" sz="2400" dirty="0">
                <a:solidFill>
                  <a:schemeClr val="tx1"/>
                </a:solidFill>
              </a:rPr>
              <a:t>particular situation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ask these Q’s when you begin </a:t>
            </a:r>
            <a:r>
              <a:rPr lang="en-US" sz="2400" dirty="0" smtClean="0">
                <a:solidFill>
                  <a:schemeClr val="tx1"/>
                </a:solidFill>
              </a:rPr>
              <a:t>data </a:t>
            </a:r>
            <a:r>
              <a:rPr lang="en-US" sz="2400" dirty="0">
                <a:solidFill>
                  <a:schemeClr val="tx1"/>
                </a:solidFill>
              </a:rPr>
              <a:t>modeling project with a </a:t>
            </a:r>
            <a:r>
              <a:rPr lang="en-US" sz="2400" dirty="0" smtClean="0">
                <a:solidFill>
                  <a:schemeClr val="tx1"/>
                </a:solidFill>
              </a:rPr>
              <a:t>purchased data model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note, don’t use </a:t>
            </a:r>
            <a:r>
              <a:rPr lang="en-US" sz="2400" i="1" dirty="0" smtClean="0">
                <a:solidFill>
                  <a:schemeClr val="tx1"/>
                </a:solidFill>
              </a:rPr>
              <a:t>technical terms</a:t>
            </a:r>
            <a:r>
              <a:rPr lang="en-US" sz="2400" dirty="0" smtClean="0">
                <a:solidFill>
                  <a:schemeClr val="tx1"/>
                </a:solidFill>
              </a:rPr>
              <a:t> (in bold); instead</a:t>
            </a:r>
            <a:r>
              <a:rPr lang="en-US" sz="2400" dirty="0">
                <a:solidFill>
                  <a:schemeClr val="tx1"/>
                </a:solidFill>
              </a:rPr>
              <a:t>, frame your </a:t>
            </a:r>
            <a:r>
              <a:rPr lang="en-US" sz="2400" dirty="0" smtClean="0">
                <a:solidFill>
                  <a:schemeClr val="tx1"/>
                </a:solidFill>
              </a:rPr>
              <a:t>Q’s </a:t>
            </a:r>
            <a:r>
              <a:rPr lang="en-US" sz="2400" dirty="0">
                <a:solidFill>
                  <a:schemeClr val="tx1"/>
                </a:solidFill>
              </a:rPr>
              <a:t>in </a:t>
            </a:r>
            <a:r>
              <a:rPr lang="en-US" sz="2400" i="1" dirty="0">
                <a:solidFill>
                  <a:schemeClr val="tx1"/>
                </a:solidFill>
              </a:rPr>
              <a:t>business terms</a:t>
            </a:r>
            <a:r>
              <a:rPr lang="en-US" sz="2400" dirty="0">
                <a:solidFill>
                  <a:schemeClr val="tx1"/>
                </a:solidFill>
              </a:rPr>
              <a:t> for </a:t>
            </a:r>
            <a:r>
              <a:rPr lang="en-US" sz="2400" dirty="0" smtClean="0">
                <a:solidFill>
                  <a:schemeClr val="tx1"/>
                </a:solidFill>
              </a:rPr>
              <a:t>manager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414"/>
            <a:ext cx="8915400" cy="766786"/>
          </a:xfrm>
        </p:spPr>
        <p:txBody>
          <a:bodyPr>
            <a:noAutofit/>
          </a:bodyPr>
          <a:lstStyle/>
          <a:p>
            <a:r>
              <a:rPr lang="en-US" sz="3200" b="1" dirty="0"/>
              <a:t>Gathering </a:t>
            </a:r>
            <a:r>
              <a:rPr lang="en-US" sz="3200" b="1" dirty="0" smtClean="0"/>
              <a:t>Info</a:t>
            </a:r>
            <a:r>
              <a:rPr lang="en-US" sz="3200" b="1" dirty="0"/>
              <a:t>. </a:t>
            </a:r>
            <a:r>
              <a:rPr lang="en-US" sz="3200" b="1" dirty="0" smtClean="0"/>
              <a:t>for Conceptual </a:t>
            </a:r>
            <a:r>
              <a:rPr lang="en-US" sz="3200" b="1" dirty="0"/>
              <a:t>Data Modeling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680"/>
            <a:ext cx="9067800" cy="437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3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414"/>
            <a:ext cx="8915400" cy="766786"/>
          </a:xfrm>
        </p:spPr>
        <p:txBody>
          <a:bodyPr>
            <a:noAutofit/>
          </a:bodyPr>
          <a:lstStyle/>
          <a:p>
            <a:r>
              <a:rPr lang="en-US" sz="3200" b="1" dirty="0"/>
              <a:t>Gathering </a:t>
            </a:r>
            <a:r>
              <a:rPr lang="en-US" sz="3200" b="1" dirty="0" smtClean="0"/>
              <a:t>Info</a:t>
            </a:r>
            <a:r>
              <a:rPr lang="en-US" sz="3200" b="1" dirty="0"/>
              <a:t>. </a:t>
            </a:r>
            <a:r>
              <a:rPr lang="en-US" sz="3200" b="1" dirty="0" smtClean="0"/>
              <a:t>for Conceptual </a:t>
            </a:r>
            <a:r>
              <a:rPr lang="en-US" sz="3200" b="1" dirty="0"/>
              <a:t>Data Modeling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1"/>
          <a:stretch/>
        </p:blipFill>
        <p:spPr bwMode="auto">
          <a:xfrm>
            <a:off x="0" y="1411680"/>
            <a:ext cx="9067800" cy="39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40893"/>
            <a:ext cx="9144000" cy="405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7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414"/>
            <a:ext cx="8915400" cy="766786"/>
          </a:xfrm>
        </p:spPr>
        <p:txBody>
          <a:bodyPr>
            <a:noAutofit/>
          </a:bodyPr>
          <a:lstStyle/>
          <a:p>
            <a:r>
              <a:rPr lang="en-US" sz="3200" b="1" dirty="0"/>
              <a:t>Gathering </a:t>
            </a:r>
            <a:r>
              <a:rPr lang="en-US" sz="3200" b="1" dirty="0" smtClean="0"/>
              <a:t>Info</a:t>
            </a:r>
            <a:r>
              <a:rPr lang="en-US" sz="3200" b="1" dirty="0"/>
              <a:t>. </a:t>
            </a:r>
            <a:r>
              <a:rPr lang="en-US" sz="3200" b="1" dirty="0" smtClean="0"/>
              <a:t>for Conceptual </a:t>
            </a:r>
            <a:r>
              <a:rPr lang="en-US" sz="3200" b="1" dirty="0"/>
              <a:t>Data Modeling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70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</a:rPr>
              <a:t>Bottom-Up Approach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You can also gather needed info. for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data modeling by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reviewing specific 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</a:rPr>
              <a:t>business </a:t>
            </a:r>
            <a:r>
              <a:rPr lang="en-US" i="1" dirty="0" smtClean="0">
                <a:solidFill>
                  <a:schemeClr val="tx1"/>
                </a:solidFill>
                <a:cs typeface="Times New Roman" pitchFamily="18" charset="0"/>
              </a:rPr>
              <a:t>documents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 used in IS: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computer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displays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reports and business forms</a:t>
            </a:r>
          </a:p>
          <a:p>
            <a:endParaRPr lang="en-US" sz="10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This is usually represented as:</a:t>
            </a:r>
          </a:p>
          <a:p>
            <a:pPr lvl="1"/>
            <a:r>
              <a:rPr lang="en-US" dirty="0">
                <a:cs typeface="Times New Roman" pitchFamily="18" charset="0"/>
              </a:rPr>
              <a:t>data flows on DFDs, and this shows:</a:t>
            </a:r>
          </a:p>
          <a:p>
            <a:pPr lvl="1"/>
            <a:r>
              <a:rPr lang="en-US" dirty="0">
                <a:cs typeface="Times New Roman" pitchFamily="18" charset="0"/>
              </a:rPr>
              <a:t>data processed by the system </a:t>
            </a:r>
            <a:r>
              <a:rPr lang="en-US" dirty="0">
                <a:cs typeface="Times New Roman" pitchFamily="18" charset="0"/>
                <a:sym typeface="Symbol"/>
              </a:rPr>
              <a:t> i.e.</a:t>
            </a:r>
            <a:r>
              <a:rPr lang="en-US" dirty="0"/>
              <a:t> data that must be maintained in system’s database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7352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414"/>
            <a:ext cx="8915400" cy="766786"/>
          </a:xfrm>
        </p:spPr>
        <p:txBody>
          <a:bodyPr>
            <a:noAutofit/>
          </a:bodyPr>
          <a:lstStyle/>
          <a:p>
            <a:r>
              <a:rPr lang="en-US" sz="3200" b="1" dirty="0"/>
              <a:t>Gathering </a:t>
            </a:r>
            <a:r>
              <a:rPr lang="en-US" sz="3200" b="1" dirty="0" smtClean="0"/>
              <a:t>Info</a:t>
            </a:r>
            <a:r>
              <a:rPr lang="en-US" sz="3200" b="1" dirty="0"/>
              <a:t>. </a:t>
            </a:r>
            <a:r>
              <a:rPr lang="en-US" sz="3200" b="1" dirty="0" smtClean="0"/>
              <a:t>for Conceptual </a:t>
            </a:r>
            <a:r>
              <a:rPr lang="en-US" sz="3200" b="1" dirty="0"/>
              <a:t>Data Modeling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70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</a:rPr>
              <a:t>Bottom-Up Approach </a:t>
            </a:r>
            <a:r>
              <a:rPr lang="en-US" dirty="0" smtClean="0">
                <a:solidFill>
                  <a:schemeClr val="tx1"/>
                </a:solidFill>
              </a:rPr>
              <a:t>(cont.)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Example: customer order form used at </a:t>
            </a:r>
            <a:r>
              <a:rPr lang="en-US" i="1" dirty="0">
                <a:solidFill>
                  <a:schemeClr val="tx1"/>
                </a:solidFill>
                <a:cs typeface="Times New Roman" pitchFamily="18" charset="0"/>
                <a:hlinkClick r:id="rId3" action="ppaction://hlinksldjump"/>
              </a:rPr>
              <a:t>Pine Valley Furniture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(PVF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following </a:t>
            </a:r>
            <a:r>
              <a:rPr lang="en-US" dirty="0">
                <a:cs typeface="Times New Roman" pitchFamily="18" charset="0"/>
              </a:rPr>
              <a:t>data must be kept in the database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endParaRPr lang="en-US" sz="2000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We also </a:t>
            </a:r>
            <a:r>
              <a:rPr lang="en-US" dirty="0" smtClean="0">
                <a:cs typeface="Times New Roman" pitchFamily="18" charset="0"/>
              </a:rPr>
              <a:t>see important info. needed for data model: </a:t>
            </a:r>
          </a:p>
          <a:p>
            <a:pPr lvl="2"/>
            <a:r>
              <a:rPr lang="en-US" sz="2400" dirty="0" smtClean="0">
                <a:cs typeface="Times New Roman" pitchFamily="18" charset="0"/>
              </a:rPr>
              <a:t>each </a:t>
            </a:r>
            <a:r>
              <a:rPr lang="en-US" sz="2400" dirty="0">
                <a:cs typeface="Times New Roman" pitchFamily="18" charset="0"/>
              </a:rPr>
              <a:t>order is from one </a:t>
            </a:r>
            <a:r>
              <a:rPr lang="en-US" sz="2400" dirty="0" smtClean="0">
                <a:cs typeface="Times New Roman" pitchFamily="18" charset="0"/>
              </a:rPr>
              <a:t>customer, </a:t>
            </a:r>
          </a:p>
          <a:p>
            <a:pPr lvl="2"/>
            <a:r>
              <a:rPr lang="en-US" sz="2400" dirty="0" smtClean="0">
                <a:cs typeface="Times New Roman" pitchFamily="18" charset="0"/>
              </a:rPr>
              <a:t>order </a:t>
            </a:r>
            <a:r>
              <a:rPr lang="en-US" sz="2400" dirty="0">
                <a:cs typeface="Times New Roman" pitchFamily="18" charset="0"/>
              </a:rPr>
              <a:t>can </a:t>
            </a:r>
            <a:r>
              <a:rPr lang="en-US" sz="2400" dirty="0" smtClean="0">
                <a:cs typeface="Times New Roman" pitchFamily="18" charset="0"/>
              </a:rPr>
              <a:t>have multiple </a:t>
            </a:r>
            <a:r>
              <a:rPr lang="en-US" sz="2400" dirty="0">
                <a:cs typeface="Times New Roman" pitchFamily="18" charset="0"/>
              </a:rPr>
              <a:t>line items, </a:t>
            </a:r>
            <a:r>
              <a:rPr lang="en-US" sz="2400" dirty="0" smtClean="0">
                <a:cs typeface="Times New Roman" pitchFamily="18" charset="0"/>
              </a:rPr>
              <a:t>1 per </a:t>
            </a:r>
            <a:r>
              <a:rPr lang="en-US" sz="2400" dirty="0">
                <a:cs typeface="Times New Roman" pitchFamily="18" charset="0"/>
              </a:rPr>
              <a:t>product</a:t>
            </a:r>
          </a:p>
          <a:p>
            <a:endParaRPr lang="en-US" sz="10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3891157" cy="191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414"/>
            <a:ext cx="8915400" cy="766786"/>
          </a:xfrm>
        </p:spPr>
        <p:txBody>
          <a:bodyPr>
            <a:noAutofit/>
          </a:bodyPr>
          <a:lstStyle/>
          <a:p>
            <a:r>
              <a:rPr lang="en-US" sz="3200" b="1" dirty="0"/>
              <a:t>Gathering </a:t>
            </a:r>
            <a:r>
              <a:rPr lang="en-US" sz="3200" b="1" dirty="0" smtClean="0"/>
              <a:t>Info</a:t>
            </a:r>
            <a:r>
              <a:rPr lang="en-US" sz="3200" b="1" dirty="0"/>
              <a:t>. </a:t>
            </a:r>
            <a:r>
              <a:rPr lang="en-US" sz="3200" b="1" dirty="0" smtClean="0"/>
              <a:t>for Conceptual </a:t>
            </a:r>
            <a:r>
              <a:rPr lang="en-US" sz="3200" b="1" dirty="0"/>
              <a:t>Data Modeling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7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1981200" cy="52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2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6678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7007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Remember DFD: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Technique shows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how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where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and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when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data are used or changed in an information system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But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does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not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show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definition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structure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, and </a:t>
            </a: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relationships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 within the data</a:t>
            </a:r>
          </a:p>
          <a:p>
            <a:endParaRPr lang="en-US" sz="1000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Data modeling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Fills this crucial gap in the system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System developers believe this to be most important part of the statement of IS requirements</a:t>
            </a:r>
          </a:p>
          <a:p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28337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Videos to Watch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b="1" dirty="0"/>
              <a:t>Entity Relationship Diagram (ERD) Tutorial - Part </a:t>
            </a:r>
            <a:r>
              <a:rPr lang="en-US" b="1" dirty="0" smtClean="0"/>
              <a:t>1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/>
            </a:r>
            <a:br>
              <a:rPr lang="en-US" b="1" dirty="0">
                <a:solidFill>
                  <a:schemeClr val="tx1"/>
                </a:solidFill>
                <a:hlinkClick r:id="rId3"/>
              </a:rPr>
            </a:br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youtu.be/QpdhBUYk7Kk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sz="1000" b="1" dirty="0" smtClean="0"/>
          </a:p>
          <a:p>
            <a:r>
              <a:rPr lang="en-US" b="1" dirty="0" smtClean="0"/>
              <a:t>Entity </a:t>
            </a:r>
            <a:r>
              <a:rPr lang="en-US" b="1" dirty="0"/>
              <a:t>Relationship Diagram (ERD) Tutorial - Part 2</a:t>
            </a:r>
            <a:br>
              <a:rPr lang="en-US" b="1" dirty="0"/>
            </a:br>
            <a:r>
              <a:rPr lang="en-US" b="1" dirty="0">
                <a:hlinkClick r:id="rId5"/>
              </a:rPr>
              <a:t>https://youtu.be/-</a:t>
            </a:r>
            <a:r>
              <a:rPr lang="en-US" b="1" dirty="0" smtClean="0">
                <a:hlinkClick r:id="rId5"/>
              </a:rPr>
              <a:t>CuY5ADwn24</a:t>
            </a:r>
            <a:r>
              <a:rPr lang="en-US" b="1" dirty="0" smtClean="0"/>
              <a:t>  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/>
              <a:t>Entity-Relationship </a:t>
            </a:r>
            <a:r>
              <a:rPr lang="en-US" b="1" dirty="0" smtClean="0"/>
              <a:t>Diagrams </a:t>
            </a:r>
            <a:r>
              <a:rPr lang="en-US" dirty="0" smtClean="0"/>
              <a:t>(another system)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hlinkClick r:id="rId6"/>
              </a:rPr>
              <a:t>https://</a:t>
            </a:r>
            <a:r>
              <a:rPr lang="en-US" b="1" dirty="0" smtClean="0">
                <a:hlinkClick r:id="rId6"/>
              </a:rPr>
              <a:t>youtu.be/c0_9Y8QAstg</a:t>
            </a:r>
            <a:r>
              <a:rPr lang="en-US" b="1" dirty="0" smtClean="0"/>
              <a:t> </a:t>
            </a:r>
          </a:p>
          <a:p>
            <a:endParaRPr lang="en-US" b="1" dirty="0"/>
          </a:p>
          <a:p>
            <a:r>
              <a:rPr lang="en-US" b="1" dirty="0"/>
              <a:t>Entity Relationship Diagram (ERD) Training Video</a:t>
            </a:r>
            <a:br>
              <a:rPr lang="en-US" b="1" dirty="0"/>
            </a:br>
            <a:r>
              <a:rPr lang="en-US" b="1" dirty="0">
                <a:hlinkClick r:id="rId7"/>
              </a:rPr>
              <a:t>https://youtu.be/-</a:t>
            </a:r>
            <a:r>
              <a:rPr lang="en-US" b="1" dirty="0" smtClean="0">
                <a:hlinkClick r:id="rId7"/>
              </a:rPr>
              <a:t>fQ-bRllhXc</a:t>
            </a:r>
            <a:r>
              <a:rPr lang="en-US" b="1" dirty="0" smtClean="0"/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8605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Sources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</a:rPr>
              <a:t>Chapter 3: Database Modeling and Design</a:t>
            </a:r>
            <a:r>
              <a:rPr lang="en-US" dirty="0">
                <a:solidFill>
                  <a:schemeClr val="tx1"/>
                </a:solidFill>
              </a:rPr>
              <a:t>”; Slides by Dr. </a:t>
            </a:r>
            <a:r>
              <a:rPr lang="en-US" dirty="0" err="1">
                <a:solidFill>
                  <a:schemeClr val="tx1"/>
                </a:solidFill>
              </a:rPr>
              <a:t>Sabeur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Kosantini</a:t>
            </a:r>
            <a:r>
              <a:rPr lang="en-US" dirty="0">
                <a:solidFill>
                  <a:schemeClr val="tx1"/>
                </a:solidFill>
              </a:rPr>
              <a:t> (2017)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</a:rPr>
              <a:t>Types of Database Management Systems</a:t>
            </a:r>
            <a:r>
              <a:rPr lang="en-US" dirty="0">
                <a:solidFill>
                  <a:schemeClr val="tx1"/>
                </a:solidFill>
              </a:rPr>
              <a:t>” (2017) by Arjun Panwar, c-sharpcorner.com; Available at: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https://www.c/sharpcorner.com/UploadFile/65fc13/types-of-database-management-systems/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Modern Systems Analysis and Design</a:t>
            </a:r>
            <a:r>
              <a:rPr lang="en-US" dirty="0">
                <a:solidFill>
                  <a:schemeClr val="tx1"/>
                </a:solidFill>
              </a:rPr>
              <a:t>. Joseph S. </a:t>
            </a:r>
            <a:r>
              <a:rPr lang="en-US" dirty="0" err="1">
                <a:solidFill>
                  <a:schemeClr val="tx1"/>
                </a:solidFill>
              </a:rPr>
              <a:t>Valacich</a:t>
            </a:r>
            <a:r>
              <a:rPr lang="en-US" dirty="0">
                <a:solidFill>
                  <a:schemeClr val="tx1"/>
                </a:solidFill>
              </a:rPr>
              <a:t> and Joey F. George. Pearson. Eighth Ed. 2017. Chapter </a:t>
            </a:r>
            <a:r>
              <a:rPr lang="en-US" dirty="0" smtClean="0">
                <a:solidFill>
                  <a:schemeClr val="tx1"/>
                </a:solidFill>
              </a:rPr>
              <a:t>8.</a:t>
            </a:r>
            <a:endParaRPr lang="en-US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Design of Industrial Information Systems</a:t>
            </a:r>
            <a:r>
              <a:rPr lang="en-US" dirty="0">
                <a:solidFill>
                  <a:schemeClr val="tx1"/>
                </a:solidFill>
              </a:rPr>
              <a:t>. Thomas Boucher, and Ali </a:t>
            </a:r>
            <a:r>
              <a:rPr lang="en-US" dirty="0" err="1">
                <a:solidFill>
                  <a:schemeClr val="tx1"/>
                </a:solidFill>
              </a:rPr>
              <a:t>Yalcin</a:t>
            </a:r>
            <a:r>
              <a:rPr lang="en-US" dirty="0">
                <a:solidFill>
                  <a:schemeClr val="tx1"/>
                </a:solidFill>
              </a:rPr>
              <a:t>. Academic Press. First Ed. 2006. Chapter </a:t>
            </a:r>
            <a:r>
              <a:rPr lang="en-US" dirty="0" smtClean="0">
                <a:solidFill>
                  <a:schemeClr val="tx1"/>
                </a:solidFill>
              </a:rPr>
              <a:t>3.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8164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6678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70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Importance of Data Modeling:</a:t>
            </a: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Necessary to capture characteristics of data in the design of databases, programs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e.g. customer name is limited to a specified set of values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e.g. product can be in only 1 product line at a time</a:t>
            </a:r>
          </a:p>
          <a:p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Data, not processes, are the most complex aspects of many modern IS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e.g. validating data in transaction processing, sales tracking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6999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6678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70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Importance of Data Modeling</a:t>
            </a:r>
            <a:r>
              <a:rPr lang="en-US" dirty="0">
                <a:solidFill>
                  <a:schemeClr val="tx1"/>
                </a:solidFill>
              </a:rPr>
              <a:t> (cont.):</a:t>
            </a: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Characteristics about data should have common features for the same applications in different organizations</a:t>
            </a:r>
          </a:p>
          <a:p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Structural information about data is essential for automatic program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generation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e.g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. automatic design of a computer screen for entry of customer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order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8514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700" b="1" dirty="0"/>
              <a:t>Databases and DBMS</a:t>
            </a:r>
            <a:endParaRPr lang="en-US" sz="4000" b="1" dirty="0"/>
          </a:p>
        </p:txBody>
      </p:sp>
      <p:pic>
        <p:nvPicPr>
          <p:cNvPr id="5" name="Picture 2" descr="C:\Users\User\AppData\Local\Microsoft\Windows\Temporary Internet Files\Content.IE5\TYSL3NYF\MC90044215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19" y="5257800"/>
            <a:ext cx="1052562" cy="10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66786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Databases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15436" cy="57007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A database is a computerized filing cabinet that stores data (i.e. collection of 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records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) defined and “filed” by users within the organization</a:t>
            </a:r>
          </a:p>
          <a:p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The database system has both 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hardware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and 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software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 components</a:t>
            </a:r>
          </a:p>
          <a:p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Hardware is the physical storage medium for the data (hard disk, CD, tape, etc.)</a:t>
            </a:r>
          </a:p>
          <a:p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Software is the medium through which the user accesses the physically stored data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This software is called the </a:t>
            </a:r>
            <a:r>
              <a:rPr lang="en-US" sz="2400" b="1" i="1" dirty="0" err="1">
                <a:solidFill>
                  <a:schemeClr val="tx1"/>
                </a:solidFill>
                <a:cs typeface="Times New Roman" pitchFamily="18" charset="0"/>
              </a:rPr>
              <a:t>DataBase</a:t>
            </a:r>
            <a:r>
              <a:rPr lang="en-US" sz="2400" b="1" i="1" dirty="0">
                <a:solidFill>
                  <a:schemeClr val="tx1"/>
                </a:solidFill>
                <a:cs typeface="Times New Roman" pitchFamily="18" charset="0"/>
              </a:rPr>
              <a:t> Management System (DBMS) </a:t>
            </a:r>
            <a:endParaRPr lang="en-US" sz="240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4C9B-A7AC-4ED1-860D-DFF690B2FB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9826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14613</TotalTime>
  <Words>2443</Words>
  <Application>Microsoft Office PowerPoint</Application>
  <PresentationFormat>On-screen Show (4:3)</PresentationFormat>
  <Paragraphs>463</Paragraphs>
  <Slides>51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2_Concourse</vt:lpstr>
      <vt:lpstr>9_Concourse</vt:lpstr>
      <vt:lpstr>Executive</vt:lpstr>
      <vt:lpstr>Visio</vt:lpstr>
      <vt:lpstr>King Saud University   College of Engineering  IE – 462: “Industrial Information Systems”  Fall – 2018 (1st Sem. 1439-40H)</vt:lpstr>
      <vt:lpstr>Lesson Overview</vt:lpstr>
      <vt:lpstr>Lesson Overview</vt:lpstr>
      <vt:lpstr>PowerPoint Presentation</vt:lpstr>
      <vt:lpstr>Introduction</vt:lpstr>
      <vt:lpstr>Introduction</vt:lpstr>
      <vt:lpstr>Introduction</vt:lpstr>
      <vt:lpstr>PowerPoint Presentation</vt:lpstr>
      <vt:lpstr>Databases</vt:lpstr>
      <vt:lpstr>Database and Information Systems</vt:lpstr>
      <vt:lpstr>PowerPoint Presentation</vt:lpstr>
      <vt:lpstr>PowerPoint Presentation</vt:lpstr>
      <vt:lpstr>PowerPoint Presentation</vt:lpstr>
      <vt:lpstr>DBMS Classes</vt:lpstr>
      <vt:lpstr>DBMS Classes (cont.)</vt:lpstr>
      <vt:lpstr>DBMS Classes (cont.)</vt:lpstr>
      <vt:lpstr>DBMS Classes (cont.)</vt:lpstr>
      <vt:lpstr>PowerPoint Presentation</vt:lpstr>
      <vt:lpstr>Database Structures</vt:lpstr>
      <vt:lpstr>Database Structures (cont.)</vt:lpstr>
      <vt:lpstr>Database Structures (cont.)</vt:lpstr>
      <vt:lpstr>Database Structures (cont.)</vt:lpstr>
      <vt:lpstr>Database Structures (cont.)</vt:lpstr>
      <vt:lpstr>PowerPoint Presentation</vt:lpstr>
      <vt:lpstr>DBMS Architecture</vt:lpstr>
      <vt:lpstr>DBMS Architecture</vt:lpstr>
      <vt:lpstr>DBMS Architecture</vt:lpstr>
      <vt:lpstr>DBMS Architecture</vt:lpstr>
      <vt:lpstr>DBMS Architecture</vt:lpstr>
      <vt:lpstr>DBMS Architecture</vt:lpstr>
      <vt:lpstr>DBMS Architecture</vt:lpstr>
      <vt:lpstr>DBMS Architecture</vt:lpstr>
      <vt:lpstr>DBMS Architecture</vt:lpstr>
      <vt:lpstr>PowerPoint Presentation</vt:lpstr>
      <vt:lpstr>Conceptual Data Modeling Process</vt:lpstr>
      <vt:lpstr>Conceptual Data Modeling Process</vt:lpstr>
      <vt:lpstr>Conceptual Data Modeling Process</vt:lpstr>
      <vt:lpstr>Conceptual Data Modeling Process</vt:lpstr>
      <vt:lpstr>Conceptual Data Modeling Process</vt:lpstr>
      <vt:lpstr>Conceptual Data Modeling Process</vt:lpstr>
      <vt:lpstr>Conceptual Data Modeling Process</vt:lpstr>
      <vt:lpstr>PowerPoint Presentation</vt:lpstr>
      <vt:lpstr>Gathering Info. for Conceptual Data Modeling</vt:lpstr>
      <vt:lpstr>Gathering Info. for Conceptual Data Modeling</vt:lpstr>
      <vt:lpstr>Gathering Info. for Conceptual Data Modeling</vt:lpstr>
      <vt:lpstr>Gathering Info. for Conceptual Data Modeling</vt:lpstr>
      <vt:lpstr>Gathering Info. for Conceptual Data Modeling</vt:lpstr>
      <vt:lpstr>Gathering Info. for Conceptual Data Modeling</vt:lpstr>
      <vt:lpstr>Gathering Info. for Conceptual Data Modeling</vt:lpstr>
      <vt:lpstr>Videos to Watch</vt:lpstr>
      <vt:lpstr>Sources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1514</cp:revision>
  <dcterms:created xsi:type="dcterms:W3CDTF">2008-11-10T19:40:45Z</dcterms:created>
  <dcterms:modified xsi:type="dcterms:W3CDTF">2018-11-27T04:56:47Z</dcterms:modified>
</cp:coreProperties>
</file>