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30"/>
  </p:notesMasterIdLst>
  <p:handoutMasterIdLst>
    <p:handoutMasterId r:id="rId31"/>
  </p:handoutMasterIdLst>
  <p:sldIdLst>
    <p:sldId id="328" r:id="rId4"/>
    <p:sldId id="329" r:id="rId5"/>
    <p:sldId id="378" r:id="rId6"/>
    <p:sldId id="379" r:id="rId7"/>
    <p:sldId id="380" r:id="rId8"/>
    <p:sldId id="390" r:id="rId9"/>
    <p:sldId id="366" r:id="rId10"/>
    <p:sldId id="391" r:id="rId11"/>
    <p:sldId id="383" r:id="rId12"/>
    <p:sldId id="395" r:id="rId13"/>
    <p:sldId id="392" r:id="rId14"/>
    <p:sldId id="396" r:id="rId15"/>
    <p:sldId id="384" r:id="rId16"/>
    <p:sldId id="397" r:id="rId17"/>
    <p:sldId id="385" r:id="rId18"/>
    <p:sldId id="393" r:id="rId19"/>
    <p:sldId id="386" r:id="rId20"/>
    <p:sldId id="365" r:id="rId21"/>
    <p:sldId id="398" r:id="rId22"/>
    <p:sldId id="401" r:id="rId23"/>
    <p:sldId id="399" r:id="rId24"/>
    <p:sldId id="387" r:id="rId25"/>
    <p:sldId id="402" r:id="rId26"/>
    <p:sldId id="400" r:id="rId27"/>
    <p:sldId id="403" r:id="rId28"/>
    <p:sldId id="377" r:id="rId29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63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i.e. figuring out how sensitive the device/tracker</a:t>
            </a:r>
            <a:r>
              <a:rPr lang="en-US" i="1" baseline="0" dirty="0" smtClean="0"/>
              <a:t> is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6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i.e. figuring out how sensitive the device/tracker</a:t>
            </a:r>
            <a:r>
              <a:rPr lang="en-US" i="1" baseline="0" dirty="0" smtClean="0"/>
              <a:t> is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78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9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10-18: see how operator is being informed that s/he needs to shift the path to the right (since predictor is to left of runway)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1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5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9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Note, the book</a:t>
            </a:r>
            <a:r>
              <a:rPr lang="en-US" i="1" baseline="0" dirty="0" smtClean="0"/>
              <a:t> does not cover another type of compensatory display: target-moving and cursor fixed (e.g. as in 1</a:t>
            </a:r>
            <a:r>
              <a:rPr lang="en-US" i="1" baseline="30000" dirty="0" smtClean="0"/>
              <a:t>st</a:t>
            </a:r>
            <a:r>
              <a:rPr lang="en-US" i="1" baseline="0" dirty="0" smtClean="0"/>
              <a:t> person computer games)</a:t>
            </a:r>
          </a:p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baseline="0" dirty="0" smtClean="0"/>
              <a:t>* An analogy to this is moving-scale fixed pointer scale used to occupy less space than the generally preferred fixed-scale moving pointer scale (Chapter 5)</a:t>
            </a:r>
          </a:p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8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control-system lag here may be several seconds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44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Input</a:t>
            </a:r>
            <a:r>
              <a:rPr lang="en-US" i="1" baseline="0" dirty="0" smtClean="0"/>
              <a:t> here: target movement (dotted line); output: control or human response (3 types shown)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i.e. control</a:t>
            </a:r>
            <a:r>
              <a:rPr lang="en-US" i="1" baseline="0" dirty="0" smtClean="0"/>
              <a:t> system lag vs. </a:t>
            </a:r>
            <a:r>
              <a:rPr lang="en-US" i="1" dirty="0" smtClean="0"/>
              <a:t>display</a:t>
            </a:r>
            <a:r>
              <a:rPr lang="en-US" i="1" baseline="0" dirty="0" smtClean="0"/>
              <a:t> system lag</a:t>
            </a:r>
            <a:endParaRPr lang="ar-S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5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 Engineering”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</a:t>
            </a:r>
            <a:r>
              <a:rPr lang="en-US" sz="3700" dirty="0" smtClean="0">
                <a:solidFill>
                  <a:schemeClr val="tx1"/>
                </a:solidFill>
              </a:rPr>
              <a:t>– 2016 </a:t>
            </a:r>
            <a:r>
              <a:rPr lang="en-US" sz="3700" dirty="0" smtClean="0">
                <a:solidFill>
                  <a:schemeClr val="tx1"/>
                </a:solidFill>
              </a:rPr>
              <a:t>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</a:t>
            </a:r>
            <a:r>
              <a:rPr lang="en-US" sz="3700" dirty="0" smtClean="0">
                <a:solidFill>
                  <a:schemeClr val="tx1"/>
                </a:solidFill>
              </a:rPr>
              <a:t>. </a:t>
            </a:r>
            <a:r>
              <a:rPr lang="en-US" sz="3700" dirty="0" smtClean="0">
                <a:solidFill>
                  <a:schemeClr val="tx1"/>
                </a:solidFill>
              </a:rPr>
              <a:t>1437-8H</a:t>
            </a:r>
            <a:r>
              <a:rPr lang="en-US" sz="37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>
            <a:normAutofit/>
          </a:bodyPr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10. Human Control of Systems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smtClean="0">
                <a:solidFill>
                  <a:schemeClr val="tx1"/>
                </a:solidFill>
              </a:rPr>
              <a:t>– Tracking (Part 2)</a:t>
            </a:r>
            <a:endParaRPr lang="en-US" altLang="en-US" b="1" i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Cot. Type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display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Using digital displays: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Note all previous studies were using analog (continuous) displays</a:t>
            </a:r>
          </a:p>
          <a:p>
            <a:pPr marL="857250" lvl="1" indent="-457200"/>
            <a:r>
              <a:rPr lang="en-US" altLang="en-US" dirty="0" err="1" smtClean="0">
                <a:solidFill>
                  <a:schemeClr val="tx1"/>
                </a:solidFill>
              </a:rPr>
              <a:t>Kvälseth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smtClean="0">
                <a:solidFill>
                  <a:schemeClr val="tx1"/>
                </a:solidFill>
              </a:rPr>
              <a:t>1978b): using digital displays: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Harder to visualize target course (since only changing numbers)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Here: no difference in performance between two display types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When compensatory display preferred: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May occupy less space on control panels (i.e. practical reason)*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Time </a:t>
            </a:r>
            <a:r>
              <a:rPr lang="en-US" altLang="en-US" dirty="0">
                <a:solidFill>
                  <a:schemeClr val="tx1"/>
                </a:solidFill>
              </a:rPr>
              <a:t>lag in </a:t>
            </a: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Correcting tracking errors: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Step 1: operator chooses and performs corrective response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Step 2: controlled system must respond to control input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Step 3: result must be displayed to operator</a:t>
            </a:r>
          </a:p>
          <a:p>
            <a:pPr marL="457200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Time lag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Above steps all require time, aka </a:t>
            </a:r>
            <a:r>
              <a:rPr lang="en-US" altLang="en-US" b="1" dirty="0" smtClean="0">
                <a:solidFill>
                  <a:schemeClr val="tx1"/>
                </a:solidFill>
              </a:rPr>
              <a:t>time lag</a:t>
            </a:r>
            <a:r>
              <a:rPr lang="en-US" altLang="en-US" dirty="0" smtClean="0">
                <a:solidFill>
                  <a:schemeClr val="tx1"/>
                </a:solidFill>
              </a:rPr>
              <a:t> in the task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This degrades </a:t>
            </a:r>
            <a:r>
              <a:rPr lang="en-US" altLang="en-US" dirty="0">
                <a:solidFill>
                  <a:schemeClr val="tx1"/>
                </a:solidFill>
              </a:rPr>
              <a:t>operator </a:t>
            </a:r>
            <a:r>
              <a:rPr lang="en-US" altLang="en-US" dirty="0" smtClean="0">
                <a:solidFill>
                  <a:schemeClr val="tx1"/>
                </a:solidFill>
              </a:rPr>
              <a:t>performance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Reason: time lag: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Requires greater </a:t>
            </a:r>
            <a:r>
              <a:rPr lang="en-US" altLang="en-US" dirty="0">
                <a:solidFill>
                  <a:schemeClr val="tx1"/>
                </a:solidFill>
              </a:rPr>
              <a:t>demand </a:t>
            </a:r>
            <a:r>
              <a:rPr lang="en-US" altLang="en-US" dirty="0" smtClean="0">
                <a:solidFill>
                  <a:schemeClr val="tx1"/>
                </a:solidFill>
              </a:rPr>
              <a:t>on </a:t>
            </a:r>
            <a:r>
              <a:rPr lang="en-US" altLang="en-US" dirty="0">
                <a:solidFill>
                  <a:schemeClr val="tx1"/>
                </a:solidFill>
              </a:rPr>
              <a:t>working </a:t>
            </a:r>
            <a:r>
              <a:rPr lang="en-US" altLang="en-US" dirty="0" smtClean="0">
                <a:solidFill>
                  <a:schemeClr val="tx1"/>
                </a:solidFill>
              </a:rPr>
              <a:t>memory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Makes a greater need </a:t>
            </a:r>
            <a:r>
              <a:rPr lang="en-US" altLang="en-US" dirty="0">
                <a:solidFill>
                  <a:schemeClr val="tx1"/>
                </a:solidFill>
              </a:rPr>
              <a:t>to anticipate future </a:t>
            </a:r>
            <a:r>
              <a:rPr lang="en-US" altLang="en-US" dirty="0" smtClean="0">
                <a:solidFill>
                  <a:schemeClr val="tx1"/>
                </a:solidFill>
              </a:rPr>
              <a:t>events (in presence of lags)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Time </a:t>
            </a:r>
            <a:r>
              <a:rPr lang="en-US" altLang="en-US" dirty="0">
                <a:solidFill>
                  <a:schemeClr val="tx1"/>
                </a:solidFill>
              </a:rPr>
              <a:t>lag in </a:t>
            </a: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Types </a:t>
            </a:r>
            <a:r>
              <a:rPr lang="en-US" altLang="en-US" dirty="0">
                <a:solidFill>
                  <a:schemeClr val="tx1"/>
                </a:solidFill>
              </a:rPr>
              <a:t>of time </a:t>
            </a:r>
            <a:r>
              <a:rPr lang="en-US" altLang="en-US" dirty="0" smtClean="0">
                <a:solidFill>
                  <a:schemeClr val="tx1"/>
                </a:solidFill>
              </a:rPr>
              <a:t>lags: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Response lag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 smtClean="0">
                <a:solidFill>
                  <a:schemeClr val="tx1"/>
                </a:solidFill>
              </a:rPr>
              <a:t>time </a:t>
            </a:r>
            <a:r>
              <a:rPr lang="en-US" altLang="en-US" dirty="0">
                <a:solidFill>
                  <a:schemeClr val="tx1"/>
                </a:solidFill>
              </a:rPr>
              <a:t>taken by </a:t>
            </a:r>
            <a:r>
              <a:rPr lang="en-US" altLang="en-US" dirty="0" smtClean="0">
                <a:solidFill>
                  <a:schemeClr val="tx1"/>
                </a:solidFill>
              </a:rPr>
              <a:t>operator </a:t>
            </a:r>
            <a:r>
              <a:rPr lang="en-US" altLang="en-US" dirty="0">
                <a:solidFill>
                  <a:schemeClr val="tx1"/>
                </a:solidFill>
              </a:rPr>
              <a:t>to make a </a:t>
            </a:r>
            <a:r>
              <a:rPr lang="en-US" altLang="en-US" dirty="0" smtClean="0">
                <a:solidFill>
                  <a:schemeClr val="tx1"/>
                </a:solidFill>
              </a:rPr>
              <a:t>response </a:t>
            </a:r>
            <a:r>
              <a:rPr lang="en-US" altLang="en-US" dirty="0">
                <a:solidFill>
                  <a:schemeClr val="tx1"/>
                </a:solidFill>
              </a:rPr>
              <a:t>to an input</a:t>
            </a:r>
          </a:p>
          <a:p>
            <a:pPr marL="857250" lvl="1" indent="-457200">
              <a:buFont typeface="+mj-lt"/>
              <a:buAutoNum type="arabicPeriod"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Control-system </a:t>
            </a:r>
            <a:r>
              <a:rPr lang="en-US" altLang="en-US" b="1" dirty="0">
                <a:solidFill>
                  <a:schemeClr val="tx1"/>
                </a:solidFill>
              </a:rPr>
              <a:t>lag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 smtClean="0">
                <a:solidFill>
                  <a:schemeClr val="tx1"/>
                </a:solidFill>
              </a:rPr>
              <a:t>time </a:t>
            </a:r>
            <a:r>
              <a:rPr lang="en-US" altLang="en-US" dirty="0">
                <a:solidFill>
                  <a:schemeClr val="tx1"/>
                </a:solidFill>
              </a:rPr>
              <a:t>between </a:t>
            </a:r>
            <a:r>
              <a:rPr lang="en-US" altLang="en-US" dirty="0" smtClean="0">
                <a:solidFill>
                  <a:schemeClr val="tx1"/>
                </a:solidFill>
              </a:rPr>
              <a:t>control </a:t>
            </a:r>
            <a:r>
              <a:rPr lang="en-US" altLang="en-US" dirty="0">
                <a:solidFill>
                  <a:schemeClr val="tx1"/>
                </a:solidFill>
              </a:rPr>
              <a:t>action of an operator and </a:t>
            </a:r>
            <a:r>
              <a:rPr lang="en-US" altLang="en-US" dirty="0" smtClean="0">
                <a:solidFill>
                  <a:schemeClr val="tx1"/>
                </a:solidFill>
              </a:rPr>
              <a:t>response </a:t>
            </a:r>
            <a:r>
              <a:rPr lang="en-US" altLang="en-US" dirty="0">
                <a:solidFill>
                  <a:schemeClr val="tx1"/>
                </a:solidFill>
              </a:rPr>
              <a:t>of the system under </a:t>
            </a:r>
            <a:r>
              <a:rPr lang="en-US" altLang="en-US" dirty="0" smtClean="0">
                <a:solidFill>
                  <a:schemeClr val="tx1"/>
                </a:solidFill>
              </a:rPr>
              <a:t>control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e.g. for sluggish higher order systems (such as large </a:t>
            </a:r>
            <a:r>
              <a:rPr lang="en-US" altLang="en-US" dirty="0">
                <a:solidFill>
                  <a:schemeClr val="tx1"/>
                </a:solidFill>
              </a:rPr>
              <a:t>ship </a:t>
            </a:r>
            <a:r>
              <a:rPr lang="en-US" altLang="en-US" dirty="0" smtClean="0">
                <a:solidFill>
                  <a:schemeClr val="tx1"/>
                </a:solidFill>
              </a:rPr>
              <a:t>or plane*)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This’s the major focus of time lag research (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Figure 10-14: </a:t>
            </a:r>
            <a:r>
              <a:rPr lang="en-US" altLang="en-US" dirty="0" err="1" smtClean="0">
                <a:solidFill>
                  <a:schemeClr val="tx1"/>
                </a:solidFill>
                <a:hlinkClick r:id="rId3" action="ppaction://hlinksldjump"/>
              </a:rPr>
              <a:t>Poulton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, 1974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Three types of control-system lag:</a:t>
            </a:r>
          </a:p>
          <a:p>
            <a:pPr lvl="3" indent="-342900">
              <a:buAutoNum type="alphaLcPeriod"/>
            </a:pPr>
            <a:r>
              <a:rPr lang="en-US" altLang="en-US" b="1" dirty="0" smtClean="0">
                <a:solidFill>
                  <a:schemeClr val="tx1"/>
                </a:solidFill>
              </a:rPr>
              <a:t>Transmission </a:t>
            </a:r>
            <a:r>
              <a:rPr lang="en-US" altLang="en-US" b="1" dirty="0">
                <a:solidFill>
                  <a:schemeClr val="tx1"/>
                </a:solidFill>
              </a:rPr>
              <a:t>time lag</a:t>
            </a:r>
            <a:r>
              <a:rPr lang="en-US" altLang="en-US" dirty="0">
                <a:solidFill>
                  <a:schemeClr val="tx1"/>
                </a:solidFill>
              </a:rPr>
              <a:t>: displays the effect of a person’s response; output follows the control response by a constant time </a:t>
            </a:r>
            <a:r>
              <a:rPr lang="en-US" altLang="en-US" dirty="0" smtClean="0">
                <a:solidFill>
                  <a:schemeClr val="tx1"/>
                </a:solidFill>
              </a:rPr>
              <a:t>interval</a:t>
            </a:r>
          </a:p>
          <a:p>
            <a:pPr lvl="3" indent="-342900">
              <a:buAutoNum type="alphaLcPeriod"/>
            </a:pPr>
            <a:r>
              <a:rPr lang="en-US" altLang="en-US" b="1" dirty="0">
                <a:solidFill>
                  <a:schemeClr val="tx1"/>
                </a:solidFill>
              </a:rPr>
              <a:t>Exponential time lag</a:t>
            </a:r>
            <a:r>
              <a:rPr lang="en-US" altLang="en-US" dirty="0">
                <a:solidFill>
                  <a:schemeClr val="tx1"/>
                </a:solidFill>
              </a:rPr>
              <a:t>: a situation in which the output is represented by an exponential function following a step </a:t>
            </a:r>
            <a:r>
              <a:rPr lang="en-US" altLang="en-US" dirty="0" smtClean="0">
                <a:solidFill>
                  <a:schemeClr val="tx1"/>
                </a:solidFill>
              </a:rPr>
              <a:t>input</a:t>
            </a:r>
          </a:p>
          <a:p>
            <a:pPr lvl="3" indent="-342900">
              <a:buAutoNum type="alphaLcPeriod"/>
            </a:pPr>
            <a:r>
              <a:rPr lang="en-US" altLang="en-US" b="1" dirty="0">
                <a:solidFill>
                  <a:schemeClr val="tx1"/>
                </a:solidFill>
              </a:rPr>
              <a:t>Sigmoid time lag</a:t>
            </a:r>
            <a:r>
              <a:rPr lang="en-US" altLang="en-US" dirty="0">
                <a:solidFill>
                  <a:schemeClr val="tx1"/>
                </a:solidFill>
              </a:rPr>
              <a:t>: is represented by a </a:t>
            </a:r>
            <a:r>
              <a:rPr lang="en-US" altLang="en-US" i="1" dirty="0">
                <a:solidFill>
                  <a:schemeClr val="tx1"/>
                </a:solidFill>
              </a:rPr>
              <a:t>S</a:t>
            </a:r>
            <a:r>
              <a:rPr lang="en-US" altLang="en-US" dirty="0">
                <a:solidFill>
                  <a:schemeClr val="tx1"/>
                </a:solidFill>
              </a:rPr>
              <a:t>-shaped curve (resembles most the human response)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Display-system </a:t>
            </a:r>
            <a:r>
              <a:rPr lang="en-US" altLang="en-US" b="1" dirty="0">
                <a:solidFill>
                  <a:schemeClr val="tx1"/>
                </a:solidFill>
              </a:rPr>
              <a:t>lag</a:t>
            </a:r>
            <a:r>
              <a:rPr lang="en-US" altLang="en-US" dirty="0">
                <a:solidFill>
                  <a:schemeClr val="tx1"/>
                </a:solidFill>
              </a:rPr>
              <a:t>: </a:t>
            </a:r>
            <a:r>
              <a:rPr lang="en-US" altLang="en-US" dirty="0" smtClean="0">
                <a:solidFill>
                  <a:schemeClr val="tx1"/>
                </a:solidFill>
              </a:rPr>
              <a:t>time </a:t>
            </a:r>
            <a:r>
              <a:rPr lang="en-US" altLang="en-US" dirty="0">
                <a:solidFill>
                  <a:schemeClr val="tx1"/>
                </a:solidFill>
              </a:rPr>
              <a:t>between </a:t>
            </a:r>
            <a:r>
              <a:rPr lang="en-US" altLang="en-US" dirty="0" smtClean="0">
                <a:solidFill>
                  <a:schemeClr val="tx1"/>
                </a:solidFill>
              </a:rPr>
              <a:t>response of the controlled system (e.g. change in target) and display </a:t>
            </a:r>
            <a:r>
              <a:rPr lang="en-US" altLang="en-US" dirty="0">
                <a:solidFill>
                  <a:schemeClr val="tx1"/>
                </a:solidFill>
              </a:rPr>
              <a:t>of that change</a:t>
            </a:r>
          </a:p>
          <a:p>
            <a:pPr marL="1257300" lvl="2" indent="-457200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y Works 2015\Epson scanner\img084.jpg"/>
          <p:cNvPicPr>
            <a:picLocks noChangeAspect="1" noChangeArrowheads="1"/>
          </p:cNvPicPr>
          <p:nvPr/>
        </p:nvPicPr>
        <p:blipFill rotWithShape="1">
          <a:blip r:embed="rId3"/>
          <a:srcRect l="14100" t="3894" r="5676" b="60300"/>
          <a:stretch/>
        </p:blipFill>
        <p:spPr bwMode="auto">
          <a:xfrm rot="16140000">
            <a:off x="371523" y="-295026"/>
            <a:ext cx="5238983" cy="5909738"/>
          </a:xfrm>
          <a:prstGeom prst="rect">
            <a:avLst/>
          </a:prstGeom>
          <a:noFill/>
        </p:spPr>
      </p:pic>
      <p:pic>
        <p:nvPicPr>
          <p:cNvPr id="3" name="Picture 2" descr="E:\My Works 2015\Epson scanner\img084.jpg"/>
          <p:cNvPicPr>
            <a:picLocks noChangeAspect="1" noChangeArrowheads="1"/>
          </p:cNvPicPr>
          <p:nvPr/>
        </p:nvPicPr>
        <p:blipFill rotWithShape="1">
          <a:blip r:embed="rId3"/>
          <a:srcRect l="43022" t="41854" r="5655" b="5275"/>
          <a:stretch/>
        </p:blipFill>
        <p:spPr bwMode="auto">
          <a:xfrm rot="16140000">
            <a:off x="4934579" y="2728688"/>
            <a:ext cx="2234072" cy="581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70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Cont. Time </a:t>
            </a:r>
            <a:r>
              <a:rPr lang="en-US" altLang="en-US" dirty="0">
                <a:solidFill>
                  <a:schemeClr val="tx1"/>
                </a:solidFill>
              </a:rPr>
              <a:t>lag in </a:t>
            </a: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Effect of lags on performance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Kao and Smith,1978 (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Figure 10-15</a:t>
            </a:r>
            <a:r>
              <a:rPr lang="en-US" altLang="en-US" dirty="0" smtClean="0">
                <a:solidFill>
                  <a:schemeClr val="tx1"/>
                </a:solidFill>
              </a:rPr>
              <a:t>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Study of compensatory tracking for control using one-hand (</a:t>
            </a:r>
            <a:r>
              <a:rPr lang="en-US" altLang="en-US" dirty="0" err="1" smtClean="0">
                <a:solidFill>
                  <a:schemeClr val="tx1"/>
                </a:solidFill>
              </a:rPr>
              <a:t>unimanual</a:t>
            </a:r>
            <a:r>
              <a:rPr lang="en-US" altLang="en-US" dirty="0" smtClean="0">
                <a:solidFill>
                  <a:schemeClr val="tx1"/>
                </a:solidFill>
              </a:rPr>
              <a:t>) vs. two-hands (bimanual)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Result a: as time lags ↑ (≤ 0.8 s)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performance ↓ for both control types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Result b: for longer display lag (1.5 s)  bimanual control affected more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Ways to minimize error in tracking</a:t>
            </a:r>
          </a:p>
          <a:p>
            <a:pPr marL="857250" lvl="1" indent="-457200"/>
            <a:r>
              <a:rPr lang="en-US" altLang="en-US" dirty="0">
                <a:solidFill>
                  <a:schemeClr val="tx1"/>
                </a:solidFill>
              </a:rPr>
              <a:t>All three types of control lag increase </a:t>
            </a:r>
            <a:r>
              <a:rPr lang="en-US" altLang="en-US" dirty="0" smtClean="0">
                <a:solidFill>
                  <a:schemeClr val="tx1"/>
                </a:solidFill>
              </a:rPr>
              <a:t>undesirable error </a:t>
            </a:r>
            <a:r>
              <a:rPr lang="en-US" altLang="en-US" dirty="0">
                <a:solidFill>
                  <a:schemeClr val="tx1"/>
                </a:solidFill>
              </a:rPr>
              <a:t>in </a:t>
            </a: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Suggestions to minimize error:</a:t>
            </a:r>
          </a:p>
          <a:p>
            <a:pPr marL="1257300" lvl="2" indent="-457200"/>
            <a:r>
              <a:rPr lang="en-US" altLang="en-US" dirty="0" err="1" smtClean="0">
                <a:solidFill>
                  <a:schemeClr val="tx1"/>
                </a:solidFill>
              </a:rPr>
              <a:t>Poulton</a:t>
            </a:r>
            <a:r>
              <a:rPr lang="en-US" altLang="en-US" dirty="0" smtClean="0">
                <a:solidFill>
                  <a:schemeClr val="tx1"/>
                </a:solidFill>
              </a:rPr>
              <a:t> (1974): reducing order of a system from acceleration (2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altLang="en-US" dirty="0" smtClean="0">
                <a:solidFill>
                  <a:schemeClr val="tx1"/>
                </a:solidFill>
              </a:rPr>
              <a:t> order) to rate (1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altLang="en-US" dirty="0" smtClean="0">
                <a:solidFill>
                  <a:schemeClr val="tx1"/>
                </a:solidFill>
              </a:rPr>
              <a:t> order) control using an exponential lag</a:t>
            </a:r>
          </a:p>
          <a:p>
            <a:pPr marL="1257300" lvl="2" indent="-457200"/>
            <a:r>
              <a:rPr lang="en-US" altLang="en-US" dirty="0" err="1" smtClean="0">
                <a:solidFill>
                  <a:schemeClr val="tx1"/>
                </a:solidFill>
              </a:rPr>
              <a:t>Rockway</a:t>
            </a:r>
            <a:r>
              <a:rPr lang="en-US" altLang="en-US" dirty="0" smtClean="0">
                <a:solidFill>
                  <a:schemeClr val="tx1"/>
                </a:solidFill>
              </a:rPr>
              <a:t> (1954): with long delays: control-response ratio (C/R ratio) can have effect on tracking performance: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C/R ratio: ratio of movement of control vs. movement of display*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Higher ratios (1:3 and 1:6)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performance ↓ with long lags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Low ratios (1:15 and 1:30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)  performance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stays the same or even improves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y Works 2015\Epson scanner\img085.jpg"/>
          <p:cNvPicPr>
            <a:picLocks noChangeAspect="1" noChangeArrowheads="1"/>
          </p:cNvPicPr>
          <p:nvPr/>
        </p:nvPicPr>
        <p:blipFill rotWithShape="1">
          <a:blip r:embed="rId2"/>
          <a:srcRect l="8697" t="2387" r="3891" b="7760"/>
          <a:stretch/>
        </p:blipFill>
        <p:spPr bwMode="auto">
          <a:xfrm rot="16140000">
            <a:off x="2192492" y="-1616186"/>
            <a:ext cx="4809622" cy="8959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2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60198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en-US" dirty="0" smtClean="0">
                <a:solidFill>
                  <a:schemeClr val="tx1"/>
                </a:solidFill>
              </a:rPr>
              <a:t>Specificity </a:t>
            </a:r>
            <a:r>
              <a:rPr lang="en-US" altLang="en-US" dirty="0">
                <a:solidFill>
                  <a:schemeClr val="tx1"/>
                </a:solidFill>
              </a:rPr>
              <a:t>of displayed error in </a:t>
            </a: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Occurs in certain compensatory displays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Error (difference between input and output) presented with various degrees of specificity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Tracking experiment (</a:t>
            </a: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Hunt, 1961: Figure 10-16</a:t>
            </a:r>
            <a:r>
              <a:rPr lang="en-US" altLang="en-US" dirty="0" smtClean="0">
                <a:solidFill>
                  <a:schemeClr val="tx1"/>
                </a:solidFill>
              </a:rPr>
              <a:t>) shows such variations:</a:t>
            </a:r>
          </a:p>
          <a:p>
            <a:pPr lvl="2" indent="-342900">
              <a:buAutoNum type="alphaLcPeriod"/>
            </a:pPr>
            <a:r>
              <a:rPr lang="en-US" altLang="en-US" dirty="0" smtClean="0">
                <a:solidFill>
                  <a:schemeClr val="tx1"/>
                </a:solidFill>
              </a:rPr>
              <a:t>3 categories of specificity (left, on target, right)</a:t>
            </a:r>
          </a:p>
          <a:p>
            <a:pPr lvl="2" indent="-342900">
              <a:buAutoNum type="alphaLcPeriod"/>
            </a:pPr>
            <a:r>
              <a:rPr lang="en-US" altLang="en-US" dirty="0" smtClean="0">
                <a:solidFill>
                  <a:schemeClr val="tx1"/>
                </a:solidFill>
              </a:rPr>
              <a:t>7 categories</a:t>
            </a:r>
          </a:p>
          <a:p>
            <a:pPr lvl="2" indent="-342900">
              <a:buAutoNum type="alphaLcPeriod"/>
            </a:pPr>
            <a:r>
              <a:rPr lang="en-US" altLang="en-US" dirty="0" smtClean="0">
                <a:solidFill>
                  <a:schemeClr val="tx1"/>
                </a:solidFill>
              </a:rPr>
              <a:t>13 categories</a:t>
            </a:r>
          </a:p>
          <a:p>
            <a:pPr lvl="2" indent="-342900">
              <a:buAutoNum type="alphaLcPeriod"/>
            </a:pPr>
            <a:r>
              <a:rPr lang="en-US" altLang="en-US" dirty="0" smtClean="0">
                <a:solidFill>
                  <a:schemeClr val="tx1"/>
                </a:solidFill>
              </a:rPr>
              <a:t>Continuous (i.e. analog)</a:t>
            </a:r>
          </a:p>
          <a:p>
            <a:pPr lvl="2" indent="-342900"/>
            <a:r>
              <a:rPr lang="en-US" altLang="en-US" dirty="0" smtClean="0">
                <a:solidFill>
                  <a:schemeClr val="tx1"/>
                </a:solidFill>
              </a:rPr>
              <a:t>Accuracy for tracking performance measure for 2 levels of difficulty</a:t>
            </a:r>
          </a:p>
          <a:p>
            <a:pPr lvl="2" indent="-342900"/>
            <a:r>
              <a:rPr lang="en-US" altLang="en-US" dirty="0" smtClean="0">
                <a:solidFill>
                  <a:schemeClr val="tx1"/>
                </a:solidFill>
              </a:rPr>
              <a:t>Result: performance ↑ with increased # of categories of info. (i.e. more specificity), especially with continuous feedback (for easy and hard)</a:t>
            </a:r>
          </a:p>
          <a:p>
            <a:pPr lvl="1" indent="-342900"/>
            <a:r>
              <a:rPr lang="en-US" altLang="en-US" dirty="0" smtClean="0">
                <a:solidFill>
                  <a:schemeClr val="tx1"/>
                </a:solidFill>
              </a:rPr>
              <a:t>Other experiments also show: more specific display info.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performance ↑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altLang="en-US" dirty="0" smtClean="0">
                <a:solidFill>
                  <a:schemeClr val="tx1"/>
                </a:solidFill>
              </a:rPr>
              <a:t>Paced </a:t>
            </a:r>
            <a:r>
              <a:rPr lang="en-US" altLang="en-US" dirty="0">
                <a:solidFill>
                  <a:schemeClr val="tx1"/>
                </a:solidFill>
              </a:rPr>
              <a:t>vs. self-paced </a:t>
            </a: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Most tracking tasks: self-paced: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Person has control over rate of output (e.g</a:t>
            </a:r>
            <a:r>
              <a:rPr lang="en-US" altLang="en-US" dirty="0">
                <a:solidFill>
                  <a:schemeClr val="tx1"/>
                </a:solidFill>
              </a:rPr>
              <a:t>. driving </a:t>
            </a:r>
            <a:r>
              <a:rPr lang="en-US" altLang="en-US" dirty="0" smtClean="0">
                <a:solidFill>
                  <a:schemeClr val="tx1"/>
                </a:solidFill>
              </a:rPr>
              <a:t>car: selecting speed)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Some tracking tasks: paced tracking (i.e. person has no control)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dirty="0" err="1" smtClean="0">
                <a:solidFill>
                  <a:schemeClr val="tx1"/>
                </a:solidFill>
              </a:rPr>
              <a:t>Poulton</a:t>
            </a:r>
            <a:r>
              <a:rPr lang="en-US" altLang="en-US" dirty="0" smtClean="0">
                <a:solidFill>
                  <a:schemeClr val="tx1"/>
                </a:solidFill>
              </a:rPr>
              <a:t> (1974): plane pilot when landing: must keep plane within speed range &amp; keep plane in defined path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Tracking is easiest with self-paced &amp; more difficult as external pacing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↑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y Works 2015\Epson scanner\img086.jpg"/>
          <p:cNvPicPr>
            <a:picLocks noChangeAspect="1" noChangeArrowheads="1"/>
          </p:cNvPicPr>
          <p:nvPr/>
        </p:nvPicPr>
        <p:blipFill rotWithShape="1">
          <a:blip r:embed="rId2"/>
          <a:srcRect l="4868" t="8005" r="4305" b="11101"/>
          <a:stretch/>
        </p:blipFill>
        <p:spPr bwMode="auto">
          <a:xfrm rot="16200000">
            <a:off x="1119915" y="-205517"/>
            <a:ext cx="6751767" cy="731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Procedures for Facilitating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514350" indent="-457200"/>
            <a:r>
              <a:rPr lang="en-US" altLang="en-US" dirty="0" smtClean="0">
                <a:solidFill>
                  <a:schemeClr val="tx1"/>
                </a:solidFill>
              </a:rPr>
              <a:t>Humans have limitations (as shown in part-1):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Built-in </a:t>
            </a:r>
            <a:r>
              <a:rPr lang="en-US" altLang="en-US" dirty="0">
                <a:solidFill>
                  <a:schemeClr val="tx1"/>
                </a:solidFill>
              </a:rPr>
              <a:t>time </a:t>
            </a:r>
            <a:r>
              <a:rPr lang="en-US" altLang="en-US" dirty="0" smtClean="0">
                <a:solidFill>
                  <a:schemeClr val="tx1"/>
                </a:solidFill>
              </a:rPr>
              <a:t>lags (i.e. processing time)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Limited bandwidth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Poor </a:t>
            </a:r>
            <a:r>
              <a:rPr lang="en-US" altLang="en-US" dirty="0">
                <a:solidFill>
                  <a:schemeClr val="tx1"/>
                </a:solidFill>
              </a:rPr>
              <a:t>anticipation of system’s future state</a:t>
            </a:r>
          </a:p>
          <a:p>
            <a:pPr marL="514350" indent="-457200"/>
            <a:r>
              <a:rPr lang="en-US" altLang="en-US" dirty="0" smtClean="0">
                <a:solidFill>
                  <a:schemeClr val="tx1"/>
                </a:solidFill>
              </a:rPr>
              <a:t>Tracking performance is influenced (i.e. -</a:t>
            </a:r>
            <a:r>
              <a:rPr lang="en-US" altLang="en-US" dirty="0" err="1" smtClean="0">
                <a:solidFill>
                  <a:schemeClr val="tx1"/>
                </a:solidFill>
              </a:rPr>
              <a:t>vely</a:t>
            </a:r>
            <a:r>
              <a:rPr lang="en-US" altLang="en-US" dirty="0" smtClean="0">
                <a:solidFill>
                  <a:schemeClr val="tx1"/>
                </a:solidFill>
              </a:rPr>
              <a:t>) by;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Control order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Preview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Time lags</a:t>
            </a:r>
            <a:endParaRPr lang="en-US" altLang="en-US" dirty="0">
              <a:solidFill>
                <a:schemeClr val="tx1"/>
              </a:solidFill>
            </a:endParaRPr>
          </a:p>
          <a:p>
            <a:pPr marL="514350" indent="-457200"/>
            <a:r>
              <a:rPr lang="en-US" altLang="en-US" dirty="0" smtClean="0">
                <a:solidFill>
                  <a:schemeClr val="tx1"/>
                </a:solidFill>
              </a:rPr>
              <a:t>Limitations/influences: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Important especially for higher order systems (2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altLang="en-US" dirty="0" smtClean="0">
                <a:solidFill>
                  <a:schemeClr val="tx1"/>
                </a:solidFill>
              </a:rPr>
              <a:t>, 3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altLang="en-US" dirty="0" smtClean="0">
                <a:solidFill>
                  <a:schemeClr val="tx1"/>
                </a:solidFill>
              </a:rPr>
              <a:t>, 4</a:t>
            </a:r>
            <a:r>
              <a:rPr lang="en-US" alt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dirty="0" smtClean="0">
                <a:solidFill>
                  <a:schemeClr val="tx1"/>
                </a:solidFill>
              </a:rPr>
              <a:t> order)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</a:rPr>
              <a:t>often such system characteristics exceed capabilities of operator</a:t>
            </a:r>
          </a:p>
          <a:p>
            <a:pPr marL="514350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514350" indent="-457200"/>
            <a:r>
              <a:rPr lang="en-US" altLang="en-US" dirty="0" smtClean="0">
                <a:solidFill>
                  <a:schemeClr val="tx1"/>
                </a:solidFill>
              </a:rPr>
              <a:t>Procedures to compensate for these obstacles: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Aiding</a:t>
            </a:r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Predictor displays</a:t>
            </a:r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Quickening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Procedures for Facilitating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5943600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Aiding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Background: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Initially developed for gunnery tracking systems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Also: any application where operator follows target with device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Effect: modify output of control to help tracker</a:t>
            </a:r>
          </a:p>
          <a:p>
            <a:pPr marL="914400" lvl="1" indent="-457200"/>
            <a:endParaRPr lang="en-US" altLang="en-US" dirty="0" smtClean="0">
              <a:solidFill>
                <a:schemeClr val="tx1"/>
              </a:solidFill>
            </a:endParaRP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Other types of aiding:</a:t>
            </a:r>
          </a:p>
          <a:p>
            <a:pPr marL="1314450" lvl="2" indent="-457200"/>
            <a:r>
              <a:rPr lang="en-US" altLang="en-US" b="1" dirty="0" smtClean="0">
                <a:solidFill>
                  <a:schemeClr val="tx1"/>
                </a:solidFill>
              </a:rPr>
              <a:t>Rate aiding:</a:t>
            </a:r>
          </a:p>
          <a:p>
            <a:pPr lvl="3" indent="-285750"/>
            <a:r>
              <a:rPr lang="en-US" altLang="en-US" dirty="0" smtClean="0">
                <a:solidFill>
                  <a:schemeClr val="tx1"/>
                </a:solidFill>
              </a:rPr>
              <a:t>Single adjustment of control affects: rate and position of tracking</a:t>
            </a:r>
          </a:p>
          <a:p>
            <a:pPr lvl="3" indent="-285750"/>
            <a:r>
              <a:rPr lang="en-US" altLang="en-US" dirty="0" smtClean="0">
                <a:solidFill>
                  <a:schemeClr val="tx1"/>
                </a:solidFill>
              </a:rPr>
              <a:t>e.g.: using telescope to track high-flying plane:</a:t>
            </a:r>
          </a:p>
          <a:p>
            <a:pPr lvl="4" indent="-285750"/>
            <a:r>
              <a:rPr lang="en-US" altLang="en-US" dirty="0" smtClean="0">
                <a:solidFill>
                  <a:schemeClr val="tx1"/>
                </a:solidFill>
              </a:rPr>
              <a:t>If we fall behind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</a:rPr>
              <a:t>telescope speeds up (i.e. rate of motion ↑)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position also </a:t>
            </a:r>
            <a:r>
              <a:rPr lang="en-US" altLang="en-US" dirty="0" smtClean="0">
                <a:solidFill>
                  <a:schemeClr val="tx1"/>
                </a:solidFill>
              </a:rPr>
              <a:t>↑</a:t>
            </a:r>
          </a:p>
          <a:p>
            <a:pPr lvl="4" indent="-285750"/>
            <a:r>
              <a:rPr lang="en-US" altLang="en-US" dirty="0" smtClean="0">
                <a:solidFill>
                  <a:schemeClr val="tx1"/>
                </a:solidFill>
              </a:rPr>
              <a:t>If telescope is ahead of target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rate ↓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position also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↓</a:t>
            </a:r>
          </a:p>
          <a:p>
            <a:pPr lvl="3" indent="-28575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This simplifies matching device rate with target rate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better tracking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1314450" lvl="2" indent="-457200"/>
            <a:r>
              <a:rPr lang="en-US" altLang="en-US" b="1" dirty="0" smtClean="0">
                <a:solidFill>
                  <a:schemeClr val="tx1"/>
                </a:solidFill>
              </a:rPr>
              <a:t>Acceleration aiding:</a:t>
            </a:r>
            <a:endParaRPr lang="en-US" altLang="en-US" b="1" dirty="0">
              <a:solidFill>
                <a:schemeClr val="tx1"/>
              </a:solidFill>
            </a:endParaRPr>
          </a:p>
          <a:p>
            <a:pPr lvl="3" indent="-285750"/>
            <a:r>
              <a:rPr lang="en-US" altLang="en-US" dirty="0" smtClean="0">
                <a:solidFill>
                  <a:schemeClr val="tx1"/>
                </a:solidFill>
              </a:rPr>
              <a:t>Control movement controls: acceleration, rate, and position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b="1" i="1" dirty="0" smtClean="0">
                <a:solidFill>
                  <a:schemeClr val="tx1"/>
                </a:solidFill>
              </a:rPr>
              <a:t>PART I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Inputs and Outputs in Tracking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Pursuit and Compensatory Displays in Tracking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Control Order of Systems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Control Responses with Various Control Orders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Human Limitations in Tracking Tasks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i="1" dirty="0" smtClean="0">
                <a:solidFill>
                  <a:schemeClr val="tx1"/>
                </a:solidFill>
              </a:rPr>
              <a:t>PART II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Factors that Influence Tracking Performance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Procedures for Facilitating Tracking Performance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Procedures for Facilitating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5943600"/>
          </a:xfrm>
        </p:spPr>
        <p:txBody>
          <a:bodyPr/>
          <a:lstStyle/>
          <a:p>
            <a:pPr marL="514350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Cont. Aiding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Operational </a:t>
            </a:r>
            <a:r>
              <a:rPr lang="en-US" altLang="en-US" dirty="0">
                <a:solidFill>
                  <a:schemeClr val="tx1"/>
                </a:solidFill>
              </a:rPr>
              <a:t>effects of </a:t>
            </a:r>
            <a:r>
              <a:rPr lang="en-US" altLang="en-US" dirty="0" smtClean="0">
                <a:solidFill>
                  <a:schemeClr val="tx1"/>
                </a:solidFill>
              </a:rPr>
              <a:t>aiding</a:t>
            </a:r>
            <a:endParaRPr lang="en-US" altLang="en-US" dirty="0">
              <a:solidFill>
                <a:schemeClr val="tx1"/>
              </a:solidFill>
            </a:endParaRP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It removes operator mental efforts of differentiation/integration/algebra</a:t>
            </a:r>
          </a:p>
          <a:p>
            <a:pPr marL="1314450" lvl="2" indent="-457200"/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o</a:t>
            </a:r>
            <a:r>
              <a:rPr lang="en-US" altLang="en-US" dirty="0" smtClean="0">
                <a:solidFill>
                  <a:schemeClr val="tx1"/>
                </a:solidFill>
              </a:rPr>
              <a:t>perator can focus on amplification (i.e. figuring out ratio of movement of control vs. controlled element*)</a:t>
            </a:r>
          </a:p>
          <a:p>
            <a:pPr marL="914400" lvl="1" indent="-457200"/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Factors affecting aiding: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Nature of the input signal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Control order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System type: pursuit or compensatory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Procedures for Facilitating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514350" indent="-457200">
              <a:buFont typeface="+mj-lt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Predictor displays</a:t>
            </a:r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Another procedure for simplifying control of higher-order systems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e.g.: used with large bodies such as submarines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Procedure: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Uses fast-time model of system to predict future movement of system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Displays this depiction on some device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Function of predictor displays: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Model predicts real system’s future based on assumptions of what the operator will do with the control, e.g.: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Return control to neutral position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Hold it in its place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Move it to another extreme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Predictions: reduce difference bet. predicted and desired output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Display: shows both present and predicted (future) state of system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Examples of predictor display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Figure 10-17</a:t>
            </a:r>
            <a:r>
              <a:rPr lang="en-US" altLang="en-US" dirty="0" smtClean="0">
                <a:solidFill>
                  <a:schemeClr val="tx1"/>
                </a:solidFill>
              </a:rPr>
              <a:t>: present &amp; predicted path of submarine (10 s)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Figure 10-18</a:t>
            </a:r>
            <a:r>
              <a:rPr lang="en-US" altLang="en-US" dirty="0">
                <a:solidFill>
                  <a:schemeClr val="tx1"/>
                </a:solidFill>
              </a:rPr>
              <a:t>: present &amp; predicted path of aircraft </a:t>
            </a:r>
            <a:r>
              <a:rPr lang="en-US" altLang="en-US" dirty="0" smtClean="0">
                <a:solidFill>
                  <a:schemeClr val="tx1"/>
                </a:solidFill>
              </a:rPr>
              <a:t>(8 s) during landing</a:t>
            </a:r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y Works 2015\Epson scanner\img087.jpg"/>
          <p:cNvPicPr>
            <a:picLocks noChangeAspect="1" noChangeArrowheads="1"/>
          </p:cNvPicPr>
          <p:nvPr/>
        </p:nvPicPr>
        <p:blipFill rotWithShape="1">
          <a:blip r:embed="rId3"/>
          <a:srcRect l="12878" t="5465" r="5415" b="6524"/>
          <a:stretch/>
        </p:blipFill>
        <p:spPr bwMode="auto">
          <a:xfrm rot="16042748">
            <a:off x="2995724" y="-2305109"/>
            <a:ext cx="2777684" cy="7876090"/>
          </a:xfrm>
          <a:prstGeom prst="rect">
            <a:avLst/>
          </a:prstGeom>
          <a:noFill/>
        </p:spPr>
      </p:pic>
      <p:pic>
        <p:nvPicPr>
          <p:cNvPr id="3" name="Picture 2" descr="E:\My Works 2015\Epson scanner\img088.jpg"/>
          <p:cNvPicPr>
            <a:picLocks noChangeAspect="1" noChangeArrowheads="1"/>
          </p:cNvPicPr>
          <p:nvPr/>
        </p:nvPicPr>
        <p:blipFill rotWithShape="1">
          <a:blip r:embed="rId4"/>
          <a:srcRect l="2242" t="1847" r="4159" b="5055"/>
          <a:stretch/>
        </p:blipFill>
        <p:spPr bwMode="auto">
          <a:xfrm rot="15984158">
            <a:off x="2795220" y="711902"/>
            <a:ext cx="3493041" cy="8178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20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Procedures for Facilitating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514350" indent="-457200">
              <a:buFont typeface="+mj-lt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Cont. Predictor displays</a:t>
            </a:r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Advantages of predictor displays: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Useful with complex control systems where operator needs to anticipate several seconds in advance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e.g. with submarines, aircraft, spacecraft 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Experiment by </a:t>
            </a:r>
            <a:r>
              <a:rPr lang="en-US" altLang="en-US" dirty="0" err="1" smtClean="0">
                <a:solidFill>
                  <a:schemeClr val="tx1"/>
                </a:solidFill>
              </a:rPr>
              <a:t>Dey</a:t>
            </a:r>
            <a:r>
              <a:rPr lang="en-US" altLang="en-US" dirty="0" smtClean="0">
                <a:solidFill>
                  <a:schemeClr val="tx1"/>
                </a:solidFill>
              </a:rPr>
              <a:t> (1972):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Simulated control of VTOL (vertical takeoff and landing)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Index of deviation from desired course:</a:t>
            </a:r>
          </a:p>
          <a:p>
            <a:pPr marL="2228850" lvl="4" indent="-457200"/>
            <a:r>
              <a:rPr lang="en-US" altLang="en-US" dirty="0" smtClean="0">
                <a:solidFill>
                  <a:schemeClr val="tx1"/>
                </a:solidFill>
              </a:rPr>
              <a:t>With predictor display: 2.48</a:t>
            </a:r>
          </a:p>
          <a:p>
            <a:pPr marL="2228850" lvl="4" indent="-457200"/>
            <a:r>
              <a:rPr lang="en-US" altLang="en-US" dirty="0" smtClean="0">
                <a:solidFill>
                  <a:schemeClr val="tx1"/>
                </a:solidFill>
              </a:rPr>
              <a:t>Without predictor display: 7.92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Other experiments: also showed control performance ↑ with predictor display</a:t>
            </a:r>
          </a:p>
          <a:p>
            <a:pPr marL="914400" lvl="1" indent="-457200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Procedures for Facilitating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572500" cy="5943600"/>
          </a:xfrm>
        </p:spPr>
        <p:txBody>
          <a:bodyPr/>
          <a:lstStyle/>
          <a:p>
            <a:pPr marL="514350" indent="-457200">
              <a:buFont typeface="+mj-lt"/>
              <a:buAutoNum type="arabicPeriod" startAt="3"/>
            </a:pPr>
            <a:r>
              <a:rPr lang="en-US" altLang="en-US" dirty="0" smtClean="0">
                <a:solidFill>
                  <a:schemeClr val="tx1"/>
                </a:solidFill>
              </a:rPr>
              <a:t>Quickening: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Closely related to predictor displays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Displays info. about where system will be in future given action by operator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operator learns quickly (from where name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quickening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comes)</a:t>
            </a:r>
            <a:r>
              <a:rPr lang="en-US" altLang="en-US" dirty="0" smtClean="0">
                <a:solidFill>
                  <a:schemeClr val="tx1"/>
                </a:solidFill>
              </a:rPr>
              <a:t> future consequences of control action</a:t>
            </a:r>
          </a:p>
          <a:p>
            <a:pPr marL="914400" lvl="1" indent="-457200"/>
            <a:r>
              <a:rPr lang="en-US" altLang="en-US" dirty="0">
                <a:solidFill>
                  <a:schemeClr val="tx1"/>
                </a:solidFill>
              </a:rPr>
              <a:t>P</a:t>
            </a:r>
            <a:r>
              <a:rPr lang="en-US" altLang="en-US" dirty="0" smtClean="0">
                <a:solidFill>
                  <a:schemeClr val="tx1"/>
                </a:solidFill>
              </a:rPr>
              <a:t>redictor vs. </a:t>
            </a:r>
            <a:r>
              <a:rPr lang="en-US" altLang="en-US" dirty="0">
                <a:solidFill>
                  <a:schemeClr val="tx1"/>
                </a:solidFill>
              </a:rPr>
              <a:t>quickening </a:t>
            </a:r>
            <a:r>
              <a:rPr lang="en-US" altLang="en-US" dirty="0" smtClean="0">
                <a:solidFill>
                  <a:schemeClr val="tx1"/>
                </a:solidFill>
              </a:rPr>
              <a:t>displays: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Predictor displays: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Show current state/position of system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Generally result in better tracking performance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Quickened displays: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Do </a:t>
            </a:r>
            <a:r>
              <a:rPr lang="en-US" altLang="en-US" dirty="0">
                <a:solidFill>
                  <a:schemeClr val="tx1"/>
                </a:solidFill>
              </a:rPr>
              <a:t>not show current state/position of </a:t>
            </a:r>
            <a:r>
              <a:rPr lang="en-US" altLang="en-US" dirty="0" smtClean="0">
                <a:solidFill>
                  <a:schemeClr val="tx1"/>
                </a:solidFill>
              </a:rPr>
              <a:t>system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Look like regular displays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Show what the situation will be in the future</a:t>
            </a:r>
          </a:p>
          <a:p>
            <a:pPr marL="1771650" lvl="3" indent="-457200"/>
            <a:r>
              <a:rPr lang="en-US" altLang="en-US" dirty="0" smtClean="0">
                <a:solidFill>
                  <a:schemeClr val="tx1"/>
                </a:solidFill>
              </a:rPr>
              <a:t>Preferred only in specific conditions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Example of how quickening display may be misleading: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May show that controlled element is on target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This may not necessarily mean controlled element is on target </a:t>
            </a:r>
            <a:r>
              <a:rPr lang="en-US" altLang="en-US" i="1" dirty="0" smtClean="0">
                <a:solidFill>
                  <a:schemeClr val="tx1"/>
                </a:solidFill>
              </a:rPr>
              <a:t>now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Only means it is predicting that element will be on target in future</a:t>
            </a:r>
          </a:p>
          <a:p>
            <a:pPr marL="914400" lvl="1" indent="-457200"/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6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Procedures for Facilitating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686800" cy="5943600"/>
          </a:xfrm>
        </p:spPr>
        <p:txBody>
          <a:bodyPr/>
          <a:lstStyle/>
          <a:p>
            <a:pPr marL="514350" indent="-457200"/>
            <a:r>
              <a:rPr lang="en-US" altLang="en-US" dirty="0" smtClean="0">
                <a:solidFill>
                  <a:schemeClr val="tx1"/>
                </a:solidFill>
              </a:rPr>
              <a:t>Discussion</a:t>
            </a:r>
            <a:endParaRPr lang="en-US" altLang="en-US" dirty="0">
              <a:solidFill>
                <a:schemeClr val="tx1"/>
              </a:solidFill>
            </a:endParaRP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Usefulness of many methods of facilitating tracking performance depend on: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Type of input (step, ramp, sine wave, etc.)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Control order (zero, first, second, etc.)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Type of display (pursuit, compensatory)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Aiding: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Useful in some situations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Has limited general applicability</a:t>
            </a:r>
          </a:p>
          <a:p>
            <a:pPr marL="914400" lvl="1" indent="-457200"/>
            <a:r>
              <a:rPr lang="en-US" altLang="en-US" dirty="0" smtClean="0">
                <a:solidFill>
                  <a:schemeClr val="tx1"/>
                </a:solidFill>
              </a:rPr>
              <a:t>Combining predictor and quickened displays: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In general pursuit displays (for higher order systems): much easier and safer to use </a:t>
            </a:r>
            <a:r>
              <a:rPr lang="en-US" altLang="en-US" dirty="0">
                <a:solidFill>
                  <a:schemeClr val="tx1"/>
                </a:solidFill>
              </a:rPr>
              <a:t>than quickened </a:t>
            </a:r>
            <a:r>
              <a:rPr lang="en-US" altLang="en-US" dirty="0" smtClean="0">
                <a:solidFill>
                  <a:schemeClr val="tx1"/>
                </a:solidFill>
              </a:rPr>
              <a:t>displays</a:t>
            </a:r>
          </a:p>
          <a:p>
            <a:pPr marL="1314450" lvl="2" indent="-457200"/>
            <a:r>
              <a:rPr lang="en-US" altLang="en-US" dirty="0" smtClean="0">
                <a:solidFill>
                  <a:schemeClr val="tx1"/>
                </a:solidFill>
              </a:rPr>
              <a:t>However, it’s possible to combine both displays in one display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performance found to possibly improve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dirty="0" smtClean="0">
                <a:solidFill>
                  <a:schemeClr val="tx1"/>
                </a:solidFill>
              </a:rPr>
              <a:t>Slides by: 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Dr. </a:t>
            </a:r>
            <a:r>
              <a:rPr lang="en-US" altLang="en-US" sz="2400" b="1" i="1" dirty="0" err="1" smtClean="0">
                <a:solidFill>
                  <a:schemeClr val="tx1"/>
                </a:solidFill>
              </a:rPr>
              <a:t>Woohyung</a:t>
            </a:r>
            <a:r>
              <a:rPr lang="en-US" altLang="en-US" sz="2400" b="1" i="1" dirty="0" smtClean="0">
                <a:solidFill>
                  <a:schemeClr val="tx1"/>
                </a:solidFill>
              </a:rPr>
              <a:t> Park</a:t>
            </a:r>
            <a:endParaRPr lang="en-US" altLang="en-US" sz="2400" dirty="0" smtClean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aircraft pa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4191000" cy="3475465"/>
          </a:xfrm>
          <a:prstGeom prst="rect">
            <a:avLst/>
          </a:prstGeom>
          <a:noFill/>
        </p:spPr>
      </p:pic>
      <p:pic>
        <p:nvPicPr>
          <p:cNvPr id="9222" name="Picture 6" descr="Image result for aircraft hud dis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2971800"/>
            <a:ext cx="3772275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4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aircraft hud disp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4170966" cy="3124200"/>
          </a:xfrm>
          <a:prstGeom prst="rect">
            <a:avLst/>
          </a:prstGeom>
          <a:noFill/>
        </p:spPr>
      </p:pic>
      <p:pic>
        <p:nvPicPr>
          <p:cNvPr id="26630" name="Picture 6" descr="Image result for aircraft hud displ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510" y="381000"/>
            <a:ext cx="3400290" cy="3124200"/>
          </a:xfrm>
          <a:prstGeom prst="rect">
            <a:avLst/>
          </a:prstGeom>
          <a:noFill/>
        </p:spPr>
      </p:pic>
      <p:pic>
        <p:nvPicPr>
          <p:cNvPr id="5" name="Picture 2" descr="Image result for aircraft hud displ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733800"/>
            <a:ext cx="3583639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6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aircraft hud displ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4527698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6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Preview of track </a:t>
            </a:r>
            <a:r>
              <a:rPr lang="en-US" altLang="en-US" dirty="0" smtClean="0">
                <a:solidFill>
                  <a:schemeClr val="tx1"/>
                </a:solidFill>
              </a:rPr>
              <a:t>ahead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Type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display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Time </a:t>
            </a:r>
            <a:r>
              <a:rPr lang="en-US" altLang="en-US" dirty="0">
                <a:solidFill>
                  <a:schemeClr val="tx1"/>
                </a:solidFill>
              </a:rPr>
              <a:t>lag in </a:t>
            </a:r>
            <a:r>
              <a:rPr lang="en-US" altLang="en-US" dirty="0" smtClean="0">
                <a:solidFill>
                  <a:schemeClr val="tx1"/>
                </a:solidFill>
              </a:rPr>
              <a:t>tracking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Specificity </a:t>
            </a:r>
            <a:r>
              <a:rPr lang="en-US" altLang="en-US" dirty="0">
                <a:solidFill>
                  <a:schemeClr val="tx1"/>
                </a:solidFill>
              </a:rPr>
              <a:t>of displayed error in tracking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Paced vs. self-paced tracking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dirty="0">
                <a:solidFill>
                  <a:schemeClr val="tx1"/>
                </a:solidFill>
              </a:rPr>
              <a:t>Preview of track </a:t>
            </a:r>
            <a:r>
              <a:rPr lang="en-US" altLang="en-US" dirty="0" smtClean="0">
                <a:solidFill>
                  <a:schemeClr val="tx1"/>
                </a:solidFill>
              </a:rPr>
              <a:t>ahead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Background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Preview assists operator in tracking task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e.g.: driving on winding road that is visible ahead 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Functions of preview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Nature of preview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Nature of task affects possible benefit of preview</a:t>
            </a:r>
          </a:p>
          <a:p>
            <a:pPr marL="1257300" lvl="2" indent="-457200"/>
            <a:r>
              <a:rPr lang="en-US" altLang="en-US" dirty="0" err="1" smtClean="0">
                <a:solidFill>
                  <a:schemeClr val="tx1"/>
                </a:solidFill>
              </a:rPr>
              <a:t>Kvälseth</a:t>
            </a:r>
            <a:r>
              <a:rPr lang="en-US" altLang="en-US" dirty="0" smtClean="0">
                <a:solidFill>
                  <a:schemeClr val="tx1"/>
                </a:solidFill>
              </a:rPr>
              <a:t> (1979):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Preview is best when shows track immediately preceding current position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Better than lagged preview (gap between preview and present) 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Duration of preview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It is more important to have some preview than its duration</a:t>
            </a:r>
          </a:p>
          <a:p>
            <a:pPr marL="1257300" lvl="2" indent="-457200"/>
            <a:r>
              <a:rPr lang="en-US" altLang="en-US" dirty="0" err="1">
                <a:solidFill>
                  <a:schemeClr val="tx1"/>
                </a:solidFill>
              </a:rPr>
              <a:t>Kvälseth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dirty="0" smtClean="0">
                <a:solidFill>
                  <a:schemeClr val="tx1"/>
                </a:solidFill>
              </a:rPr>
              <a:t>1978a):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Performance </a:t>
            </a:r>
            <a:r>
              <a:rPr lang="en-US" altLang="en-US" dirty="0">
                <a:solidFill>
                  <a:schemeClr val="tx1"/>
                </a:solidFill>
              </a:rPr>
              <a:t>improves steadily </a:t>
            </a:r>
            <a:r>
              <a:rPr lang="en-US" altLang="en-US" dirty="0" smtClean="0">
                <a:solidFill>
                  <a:schemeClr val="tx1"/>
                </a:solidFill>
              </a:rPr>
              <a:t>when preview: approx</a:t>
            </a:r>
            <a:r>
              <a:rPr lang="en-US" altLang="en-US" dirty="0">
                <a:solidFill>
                  <a:schemeClr val="tx1"/>
                </a:solidFill>
              </a:rPr>
              <a:t>. 0.5 </a:t>
            </a:r>
            <a:r>
              <a:rPr lang="en-US" altLang="en-US" dirty="0" smtClean="0">
                <a:solidFill>
                  <a:schemeClr val="tx1"/>
                </a:solidFill>
              </a:rPr>
              <a:t>s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For preview &gt; 0.5s: performance doesn’t improve much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</a:rPr>
              <a:t>Advantages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preview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Enables operator </a:t>
            </a:r>
            <a:r>
              <a:rPr lang="en-US" altLang="en-US" dirty="0">
                <a:solidFill>
                  <a:schemeClr val="tx1"/>
                </a:solidFill>
              </a:rPr>
              <a:t>to compensate for time </a:t>
            </a:r>
            <a:r>
              <a:rPr lang="en-US" altLang="en-US" dirty="0" smtClean="0">
                <a:solidFill>
                  <a:schemeClr val="tx1"/>
                </a:solidFill>
              </a:rPr>
              <a:t>lags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0.5 s preview: offers good response time for </a:t>
            </a:r>
            <a:r>
              <a:rPr lang="en-US" altLang="en-US" dirty="0">
                <a:solidFill>
                  <a:schemeClr val="tx1"/>
                </a:solidFill>
              </a:rPr>
              <a:t>higher order </a:t>
            </a:r>
            <a:r>
              <a:rPr lang="en-US" altLang="en-US" dirty="0" smtClean="0">
                <a:solidFill>
                  <a:schemeClr val="tx1"/>
                </a:solidFill>
              </a:rPr>
              <a:t>control</a:t>
            </a:r>
            <a:endParaRPr lang="en-US" altLang="en-US" dirty="0">
              <a:solidFill>
                <a:schemeClr val="tx1"/>
              </a:solidFill>
            </a:endParaRPr>
          </a:p>
          <a:p>
            <a:pPr marL="857250" lvl="1" indent="-457200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Factors that Influence Tracking Performance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4582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Type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display</a:t>
            </a:r>
          </a:p>
          <a:p>
            <a:pPr marL="457200" indent="-457200"/>
            <a:r>
              <a:rPr lang="en-US" altLang="en-US" dirty="0">
                <a:solidFill>
                  <a:schemeClr val="tx1"/>
                </a:solidFill>
              </a:rPr>
              <a:t>P</a:t>
            </a:r>
            <a:r>
              <a:rPr lang="en-US" altLang="en-US" dirty="0" smtClean="0">
                <a:solidFill>
                  <a:schemeClr val="tx1"/>
                </a:solidFill>
              </a:rPr>
              <a:t>ursuit </a:t>
            </a:r>
            <a:r>
              <a:rPr lang="en-US" altLang="en-US" dirty="0">
                <a:solidFill>
                  <a:schemeClr val="tx1"/>
                </a:solidFill>
              </a:rPr>
              <a:t>vs. compensatory </a:t>
            </a:r>
            <a:r>
              <a:rPr lang="en-US" altLang="en-US" dirty="0" smtClean="0">
                <a:solidFill>
                  <a:schemeClr val="tx1"/>
                </a:solidFill>
              </a:rPr>
              <a:t>display:</a:t>
            </a:r>
          </a:p>
          <a:p>
            <a:pPr marL="857250" lvl="1" indent="-457200"/>
            <a:r>
              <a:rPr lang="en-US" altLang="en-US" dirty="0" smtClean="0">
                <a:solidFill>
                  <a:schemeClr val="tx1"/>
                </a:solidFill>
                <a:hlinkClick r:id="rId3" action="ppaction://hlinksldjump"/>
              </a:rPr>
              <a:t>Table </a:t>
            </a:r>
            <a:r>
              <a:rPr lang="en-US" altLang="en-US" dirty="0">
                <a:solidFill>
                  <a:schemeClr val="tx1"/>
                </a:solidFill>
                <a:hlinkClick r:id="rId3" action="ppaction://hlinksldjump"/>
              </a:rPr>
              <a:t>10-2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dirty="0" err="1">
                <a:solidFill>
                  <a:schemeClr val="tx1"/>
                </a:solidFill>
              </a:rPr>
              <a:t>Poulton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smtClean="0">
                <a:solidFill>
                  <a:schemeClr val="tx1"/>
                </a:solidFill>
              </a:rPr>
              <a:t>1974):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Summarized numerous (79) studies on tracking display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Conclusion: conventional </a:t>
            </a:r>
            <a:r>
              <a:rPr lang="en-US" altLang="en-US" dirty="0">
                <a:solidFill>
                  <a:schemeClr val="tx1"/>
                </a:solidFill>
              </a:rPr>
              <a:t>pursuit </a:t>
            </a:r>
            <a:r>
              <a:rPr lang="en-US" altLang="en-US" dirty="0" smtClean="0">
                <a:solidFill>
                  <a:schemeClr val="tx1"/>
                </a:solidFill>
              </a:rPr>
              <a:t>display (true motion) </a:t>
            </a:r>
            <a:r>
              <a:rPr lang="en-US" altLang="en-US" dirty="0">
                <a:solidFill>
                  <a:schemeClr val="tx1"/>
                </a:solidFill>
              </a:rPr>
              <a:t>is preferable to </a:t>
            </a:r>
            <a:r>
              <a:rPr lang="en-US" altLang="en-US" dirty="0" smtClean="0">
                <a:solidFill>
                  <a:schemeClr val="tx1"/>
                </a:solidFill>
              </a:rPr>
              <a:t>compensatory (relative motion) display</a:t>
            </a:r>
            <a:endParaRPr lang="en-US" altLang="en-US" dirty="0">
              <a:solidFill>
                <a:schemeClr val="tx1"/>
              </a:solidFill>
            </a:endParaRPr>
          </a:p>
          <a:p>
            <a:pPr marL="857250" lvl="1" indent="-457200"/>
            <a:r>
              <a:rPr lang="en-US" altLang="en-US" dirty="0">
                <a:solidFill>
                  <a:schemeClr val="tx1"/>
                </a:solidFill>
                <a:hlinkClick r:id="rId3" action="ppaction://hlinksldjump"/>
              </a:rPr>
              <a:t>Figure 10-13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dirty="0" smtClean="0">
                <a:solidFill>
                  <a:schemeClr val="tx1"/>
                </a:solidFill>
              </a:rPr>
              <a:t>Brigg, </a:t>
            </a:r>
            <a:r>
              <a:rPr lang="en-US" altLang="en-US" dirty="0">
                <a:solidFill>
                  <a:schemeClr val="tx1"/>
                </a:solidFill>
              </a:rPr>
              <a:t>1966): error rate is higher for compensatory</a:t>
            </a:r>
          </a:p>
          <a:p>
            <a:pPr marL="457200" indent="-457200"/>
            <a:r>
              <a:rPr lang="en-US" altLang="en-US" dirty="0" smtClean="0">
                <a:solidFill>
                  <a:schemeClr val="tx1"/>
                </a:solidFill>
              </a:rPr>
              <a:t>Why </a:t>
            </a:r>
            <a:r>
              <a:rPr lang="en-US" altLang="en-US" dirty="0">
                <a:solidFill>
                  <a:schemeClr val="tx1"/>
                </a:solidFill>
              </a:rPr>
              <a:t>pursuit </a:t>
            </a:r>
            <a:r>
              <a:rPr lang="en-US" altLang="en-US" dirty="0" smtClean="0">
                <a:solidFill>
                  <a:schemeClr val="tx1"/>
                </a:solidFill>
              </a:rPr>
              <a:t>display generally preferred: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Separate </a:t>
            </a:r>
            <a:r>
              <a:rPr lang="en-US" altLang="en-US" dirty="0">
                <a:solidFill>
                  <a:schemeClr val="tx1"/>
                </a:solidFill>
              </a:rPr>
              <a:t>effects of </a:t>
            </a:r>
            <a:r>
              <a:rPr lang="en-US" altLang="en-US" dirty="0" smtClean="0">
                <a:solidFill>
                  <a:schemeClr val="tx1"/>
                </a:solidFill>
              </a:rPr>
              <a:t>target </a:t>
            </a:r>
            <a:r>
              <a:rPr lang="en-US" altLang="en-US" dirty="0">
                <a:solidFill>
                  <a:schemeClr val="tx1"/>
                </a:solidFill>
              </a:rPr>
              <a:t>and </a:t>
            </a:r>
            <a:r>
              <a:rPr lang="en-US" altLang="en-US" dirty="0" smtClean="0">
                <a:solidFill>
                  <a:schemeClr val="tx1"/>
                </a:solidFill>
              </a:rPr>
              <a:t>controlled-element</a:t>
            </a:r>
          </a:p>
          <a:p>
            <a:pPr marL="1257300" lvl="2" indent="-457200"/>
            <a:r>
              <a:rPr lang="en-US" altLang="en-US" dirty="0">
                <a:solidFill>
                  <a:schemeClr val="tx1"/>
                </a:solidFill>
              </a:rPr>
              <a:t>O</a:t>
            </a:r>
            <a:r>
              <a:rPr lang="en-US" altLang="en-US" dirty="0" smtClean="0">
                <a:solidFill>
                  <a:schemeClr val="tx1"/>
                </a:solidFill>
              </a:rPr>
              <a:t>perator </a:t>
            </a:r>
            <a:r>
              <a:rPr lang="en-US" altLang="en-US" dirty="0">
                <a:solidFill>
                  <a:schemeClr val="tx1"/>
                </a:solidFill>
              </a:rPr>
              <a:t>can see </a:t>
            </a:r>
            <a:r>
              <a:rPr lang="en-US" altLang="en-US" dirty="0" smtClean="0">
                <a:solidFill>
                  <a:schemeClr val="tx1"/>
                </a:solidFill>
              </a:rPr>
              <a:t>effects of cursor movements </a:t>
            </a:r>
            <a:r>
              <a:rPr lang="en-US" altLang="en-US" dirty="0">
                <a:solidFill>
                  <a:schemeClr val="tx1"/>
                </a:solidFill>
              </a:rPr>
              <a:t>on </a:t>
            </a:r>
            <a:r>
              <a:rPr lang="en-US" altLang="en-US" dirty="0" smtClean="0">
                <a:solidFill>
                  <a:schemeClr val="tx1"/>
                </a:solidFill>
              </a:rPr>
              <a:t>error generated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This </a:t>
            </a:r>
            <a:r>
              <a:rPr lang="en-US" altLang="en-US" dirty="0">
                <a:solidFill>
                  <a:schemeClr val="tx1"/>
                </a:solidFill>
              </a:rPr>
              <a:t>makes </a:t>
            </a:r>
            <a:r>
              <a:rPr lang="en-US" altLang="en-US" dirty="0" smtClean="0">
                <a:solidFill>
                  <a:schemeClr val="tx1"/>
                </a:solidFill>
              </a:rPr>
              <a:t>it easier </a:t>
            </a:r>
            <a:r>
              <a:rPr lang="en-US" altLang="en-US" dirty="0">
                <a:solidFill>
                  <a:schemeClr val="tx1"/>
                </a:solidFill>
              </a:rPr>
              <a:t>to predict </a:t>
            </a:r>
            <a:r>
              <a:rPr lang="en-US" altLang="en-US" dirty="0" smtClean="0">
                <a:solidFill>
                  <a:schemeClr val="tx1"/>
                </a:solidFill>
              </a:rPr>
              <a:t>target’s course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Also makes easier to learn effects of </a:t>
            </a:r>
            <a:r>
              <a:rPr lang="en-US" altLang="en-US" dirty="0">
                <a:solidFill>
                  <a:schemeClr val="tx1"/>
                </a:solidFill>
              </a:rPr>
              <a:t>various control actions on </a:t>
            </a:r>
            <a:r>
              <a:rPr lang="en-US" altLang="en-US" dirty="0" smtClean="0">
                <a:solidFill>
                  <a:schemeClr val="tx1"/>
                </a:solidFill>
              </a:rPr>
              <a:t>movement </a:t>
            </a:r>
            <a:r>
              <a:rPr lang="en-US" altLang="en-US" dirty="0">
                <a:solidFill>
                  <a:schemeClr val="tx1"/>
                </a:solidFill>
              </a:rPr>
              <a:t>of </a:t>
            </a:r>
            <a:r>
              <a:rPr lang="en-US" altLang="en-US" dirty="0" smtClean="0">
                <a:solidFill>
                  <a:schemeClr val="tx1"/>
                </a:solidFill>
              </a:rPr>
              <a:t>controlled element</a:t>
            </a:r>
            <a:endParaRPr lang="en-US" altLang="en-US" dirty="0">
              <a:solidFill>
                <a:schemeClr val="tx1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Greater movement compatibility</a:t>
            </a:r>
          </a:p>
          <a:p>
            <a:pPr marL="1257300" lvl="2" indent="-457200"/>
            <a:r>
              <a:rPr lang="en-US" altLang="en-US" dirty="0" smtClean="0">
                <a:solidFill>
                  <a:schemeClr val="tx1"/>
                </a:solidFill>
              </a:rPr>
              <a:t>When </a:t>
            </a:r>
            <a:r>
              <a:rPr lang="en-US" altLang="en-US" dirty="0">
                <a:solidFill>
                  <a:schemeClr val="tx1"/>
                </a:solidFill>
              </a:rPr>
              <a:t>target moves </a:t>
            </a:r>
            <a:r>
              <a:rPr lang="en-US" altLang="en-US" dirty="0" smtClean="0">
                <a:solidFill>
                  <a:schemeClr val="tx1"/>
                </a:solidFill>
              </a:rPr>
              <a:t>left*: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Pursuit display: </a:t>
            </a:r>
            <a:r>
              <a:rPr lang="en-US" altLang="en-US" dirty="0">
                <a:solidFill>
                  <a:schemeClr val="tx1"/>
                </a:solidFill>
              </a:rPr>
              <a:t>shows correct </a:t>
            </a:r>
            <a:r>
              <a:rPr lang="en-US" altLang="en-US" dirty="0" smtClean="0">
                <a:solidFill>
                  <a:schemeClr val="tx1"/>
                </a:solidFill>
              </a:rPr>
              <a:t>response movement, which is to left to chase target</a:t>
            </a:r>
          </a:p>
          <a:p>
            <a:pPr marL="1714500" lvl="3" indent="-457200"/>
            <a:r>
              <a:rPr lang="en-US" altLang="en-US" dirty="0" smtClean="0">
                <a:solidFill>
                  <a:schemeClr val="tx1"/>
                </a:solidFill>
              </a:rPr>
              <a:t>Compensatory display: </a:t>
            </a:r>
            <a:r>
              <a:rPr lang="en-US" altLang="en-US" dirty="0">
                <a:solidFill>
                  <a:schemeClr val="tx1"/>
                </a:solidFill>
              </a:rPr>
              <a:t>displays cursor and </a:t>
            </a:r>
            <a:r>
              <a:rPr lang="en-US" altLang="en-US" dirty="0" smtClean="0">
                <a:solidFill>
                  <a:schemeClr val="tx1"/>
                </a:solidFill>
              </a:rPr>
              <a:t>error: moving right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less movement compatibility than in pursuit display 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6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 Works 2015\Epson scanner\img083.jpg"/>
          <p:cNvPicPr>
            <a:picLocks noChangeAspect="1" noChangeArrowheads="1"/>
          </p:cNvPicPr>
          <p:nvPr/>
        </p:nvPicPr>
        <p:blipFill rotWithShape="1">
          <a:blip r:embed="rId2"/>
          <a:srcRect l="8560" t="3212" r="9582" b="3915"/>
          <a:stretch/>
        </p:blipFill>
        <p:spPr bwMode="auto">
          <a:xfrm rot="16080000">
            <a:off x="3088527" y="934522"/>
            <a:ext cx="3123750" cy="8388286"/>
          </a:xfrm>
          <a:prstGeom prst="rect">
            <a:avLst/>
          </a:prstGeom>
          <a:noFill/>
        </p:spPr>
      </p:pic>
      <p:pic>
        <p:nvPicPr>
          <p:cNvPr id="3" name="Picture 2" descr="E:\My Works 2015\Epson scanner\img082.jpg"/>
          <p:cNvPicPr>
            <a:picLocks noChangeAspect="1" noChangeArrowheads="1"/>
          </p:cNvPicPr>
          <p:nvPr/>
        </p:nvPicPr>
        <p:blipFill>
          <a:blip r:embed="rId3"/>
          <a:srcRect l="5531" t="1761" r="74" b="2934"/>
          <a:stretch>
            <a:fillRect/>
          </a:stretch>
        </p:blipFill>
        <p:spPr bwMode="auto">
          <a:xfrm rot="16080000">
            <a:off x="3153928" y="-2036526"/>
            <a:ext cx="2988419" cy="767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68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4685</TotalTime>
  <Words>1993</Words>
  <Application>Microsoft Office PowerPoint</Application>
  <PresentationFormat>On-screen Show (4:3)</PresentationFormat>
  <Paragraphs>274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2_Concourse</vt:lpstr>
      <vt:lpstr>9_Concourse</vt:lpstr>
      <vt:lpstr>Executive</vt:lpstr>
      <vt:lpstr>King Saud University   College of Engineering  IE – 341: “Human Factors Engineering”  Fall – 2016 (1st Sem. 1437-8H)</vt:lpstr>
      <vt:lpstr>Contents</vt:lpstr>
      <vt:lpstr>PowerPoint Presentation</vt:lpstr>
      <vt:lpstr>PowerPoint Presentation</vt:lpstr>
      <vt:lpstr>PowerPoint Presentation</vt:lpstr>
      <vt:lpstr>Factors that Influence Tracking Performance</vt:lpstr>
      <vt:lpstr>Factors that Influence Tracking Performance</vt:lpstr>
      <vt:lpstr>Factors that Influence Tracking Performance</vt:lpstr>
      <vt:lpstr>PowerPoint Presentation</vt:lpstr>
      <vt:lpstr>Factors that Influence Tracking Performance</vt:lpstr>
      <vt:lpstr>Factors that Influence Tracking Performance</vt:lpstr>
      <vt:lpstr>Factors that Influence Tracking Performance</vt:lpstr>
      <vt:lpstr>PowerPoint Presentation</vt:lpstr>
      <vt:lpstr>Factors that Influence Tracking Performance</vt:lpstr>
      <vt:lpstr>PowerPoint Presentation</vt:lpstr>
      <vt:lpstr>Factors that Influence Tracking Performance</vt:lpstr>
      <vt:lpstr>PowerPoint Presentation</vt:lpstr>
      <vt:lpstr>Procedures for Facilitating Tracking Performance</vt:lpstr>
      <vt:lpstr>Procedures for Facilitating Tracking Performance</vt:lpstr>
      <vt:lpstr>Procedures for Facilitating Tracking Performance</vt:lpstr>
      <vt:lpstr>Procedures for Facilitating Tracking Performance</vt:lpstr>
      <vt:lpstr>PowerPoint Presentation</vt:lpstr>
      <vt:lpstr>Procedures for Facilitating Tracking Performance</vt:lpstr>
      <vt:lpstr>Procedures for Facilitating Tracking Performance</vt:lpstr>
      <vt:lpstr>Procedures for Facilitating Tracking Performance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542</cp:revision>
  <dcterms:created xsi:type="dcterms:W3CDTF">2008-11-10T19:40:45Z</dcterms:created>
  <dcterms:modified xsi:type="dcterms:W3CDTF">2016-11-09T06:53:22Z</dcterms:modified>
</cp:coreProperties>
</file>