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8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7" r:id="rId18"/>
    <p:sldId id="288" r:id="rId19"/>
    <p:sldId id="271" r:id="rId20"/>
    <p:sldId id="289" r:id="rId21"/>
    <p:sldId id="290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25B38F-2A21-4FC1-96E2-8F8D7B53D36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87C355E-258F-46D1-81F5-C46ACC7B8903}">
      <dgm:prSet phldrT="[Text]"/>
      <dgm:spPr/>
      <dgm:t>
        <a:bodyPr/>
        <a:lstStyle/>
        <a:p>
          <a:r>
            <a:rPr lang="ar-AE" dirty="0" smtClean="0"/>
            <a:t>تحديد موعد الملاحظة </a:t>
          </a:r>
          <a:endParaRPr lang="en-GB" dirty="0"/>
        </a:p>
      </dgm:t>
    </dgm:pt>
    <dgm:pt modelId="{D0D6A8FF-1A19-4B8F-9BA5-8D2FAF96AB72}" type="parTrans" cxnId="{C63F3B8E-8868-476D-9A48-53F7366A3BCA}">
      <dgm:prSet/>
      <dgm:spPr/>
      <dgm:t>
        <a:bodyPr/>
        <a:lstStyle/>
        <a:p>
          <a:endParaRPr lang="en-GB"/>
        </a:p>
      </dgm:t>
    </dgm:pt>
    <dgm:pt modelId="{41DD56C6-3D20-415F-A62C-D5F8359BDE45}" type="sibTrans" cxnId="{C63F3B8E-8868-476D-9A48-53F7366A3BCA}">
      <dgm:prSet/>
      <dgm:spPr/>
      <dgm:t>
        <a:bodyPr/>
        <a:lstStyle/>
        <a:p>
          <a:endParaRPr lang="en-GB"/>
        </a:p>
      </dgm:t>
    </dgm:pt>
    <dgm:pt modelId="{72AA2F64-804D-4FD0-8B41-FEF9466DE833}">
      <dgm:prSet phldrT="[Text]"/>
      <dgm:spPr/>
      <dgm:t>
        <a:bodyPr/>
        <a:lstStyle/>
        <a:p>
          <a:r>
            <a:rPr lang="ar-AE" dirty="0" smtClean="0"/>
            <a:t>عينات متقطعة </a:t>
          </a:r>
          <a:endParaRPr lang="en-GB" dirty="0"/>
        </a:p>
      </dgm:t>
    </dgm:pt>
    <dgm:pt modelId="{71E356AA-BB42-49A3-8397-8F2DB8D2C128}" type="parTrans" cxnId="{59B488F9-E817-415B-B6C7-44ED26CAC5E1}">
      <dgm:prSet/>
      <dgm:spPr/>
      <dgm:t>
        <a:bodyPr/>
        <a:lstStyle/>
        <a:p>
          <a:endParaRPr lang="en-GB"/>
        </a:p>
      </dgm:t>
    </dgm:pt>
    <dgm:pt modelId="{DF9C972C-EE60-4A85-BC59-E29BD14B8038}" type="sibTrans" cxnId="{59B488F9-E817-415B-B6C7-44ED26CAC5E1}">
      <dgm:prSet/>
      <dgm:spPr/>
      <dgm:t>
        <a:bodyPr/>
        <a:lstStyle/>
        <a:p>
          <a:endParaRPr lang="en-GB"/>
        </a:p>
      </dgm:t>
    </dgm:pt>
    <dgm:pt modelId="{840AACAC-ACC8-4BCE-A779-04AB7D11B2BA}">
      <dgm:prSet phldrT="[Text]"/>
      <dgm:spPr/>
      <dgm:t>
        <a:bodyPr/>
        <a:lstStyle/>
        <a:p>
          <a:pPr algn="just" rtl="1"/>
          <a:r>
            <a:rPr lang="ar-AE" dirty="0" smtClean="0"/>
            <a:t>يجب أن تتساوى مدد الملاحظة </a:t>
          </a:r>
        </a:p>
        <a:p>
          <a:pPr algn="just" rtl="1"/>
          <a:r>
            <a:rPr lang="ar-AE" dirty="0" smtClean="0"/>
            <a:t>يجب أن تكون ظروف القياس متشابهة </a:t>
          </a:r>
          <a:endParaRPr lang="en-GB" dirty="0"/>
        </a:p>
      </dgm:t>
    </dgm:pt>
    <dgm:pt modelId="{CB91342F-784A-43F8-B487-CB9453A4F80A}" type="parTrans" cxnId="{C19A833E-A718-4D2A-9C26-5B58DE665F74}">
      <dgm:prSet/>
      <dgm:spPr/>
      <dgm:t>
        <a:bodyPr/>
        <a:lstStyle/>
        <a:p>
          <a:endParaRPr lang="en-GB"/>
        </a:p>
      </dgm:t>
    </dgm:pt>
    <dgm:pt modelId="{A2630123-2B77-4E77-8077-76954296AD85}" type="sibTrans" cxnId="{C19A833E-A718-4D2A-9C26-5B58DE665F74}">
      <dgm:prSet/>
      <dgm:spPr/>
      <dgm:t>
        <a:bodyPr/>
        <a:lstStyle/>
        <a:p>
          <a:endParaRPr lang="en-GB"/>
        </a:p>
      </dgm:t>
    </dgm:pt>
    <dgm:pt modelId="{46A59EA4-E3DC-4F1C-9811-8E5CE4F3CB7E}">
      <dgm:prSet phldrT="[Text]"/>
      <dgm:spPr/>
      <dgm:t>
        <a:bodyPr/>
        <a:lstStyle/>
        <a:p>
          <a:r>
            <a:rPr lang="ar-AE" dirty="0" smtClean="0"/>
            <a:t>ملاحظة متصلة </a:t>
          </a:r>
          <a:endParaRPr lang="en-GB" dirty="0"/>
        </a:p>
      </dgm:t>
    </dgm:pt>
    <dgm:pt modelId="{D4874C2D-E6CD-44A3-97CE-EA065909DB47}" type="parTrans" cxnId="{AA90B61A-1137-413C-A073-2975C51157AA}">
      <dgm:prSet/>
      <dgm:spPr/>
      <dgm:t>
        <a:bodyPr/>
        <a:lstStyle/>
        <a:p>
          <a:endParaRPr lang="en-GB"/>
        </a:p>
      </dgm:t>
    </dgm:pt>
    <dgm:pt modelId="{DD257B7A-FDC7-421E-B3A1-84EF356796DA}" type="sibTrans" cxnId="{AA90B61A-1137-413C-A073-2975C51157AA}">
      <dgm:prSet/>
      <dgm:spPr/>
      <dgm:t>
        <a:bodyPr/>
        <a:lstStyle/>
        <a:p>
          <a:endParaRPr lang="en-GB"/>
        </a:p>
      </dgm:t>
    </dgm:pt>
    <dgm:pt modelId="{1B8AD5C7-52D0-4C33-9D59-06F394A8E7A9}">
      <dgm:prSet phldrT="[Text]"/>
      <dgm:spPr/>
      <dgm:t>
        <a:bodyPr/>
        <a:lstStyle/>
        <a:p>
          <a:pPr algn="just" rtl="1"/>
          <a:r>
            <a:rPr lang="ar-AE" dirty="0" smtClean="0"/>
            <a:t>- يكون في المرحلة التمهيدية</a:t>
          </a:r>
        </a:p>
        <a:p>
          <a:pPr algn="just" rtl="1"/>
          <a:r>
            <a:rPr lang="ar-AE" dirty="0" smtClean="0"/>
            <a:t>- يجب ملاحظة المثيرات القبلية والبعدية </a:t>
          </a:r>
        </a:p>
      </dgm:t>
    </dgm:pt>
    <dgm:pt modelId="{ED63EA36-1C7A-4D0A-ADC5-E2E0AAAE9410}" type="parTrans" cxnId="{F3268E05-472E-4344-9650-D455598C8701}">
      <dgm:prSet/>
      <dgm:spPr/>
      <dgm:t>
        <a:bodyPr/>
        <a:lstStyle/>
        <a:p>
          <a:endParaRPr lang="en-GB"/>
        </a:p>
      </dgm:t>
    </dgm:pt>
    <dgm:pt modelId="{AF787B7F-AFD1-458A-B1C1-ADE15DFE5548}" type="sibTrans" cxnId="{F3268E05-472E-4344-9650-D455598C8701}">
      <dgm:prSet/>
      <dgm:spPr/>
      <dgm:t>
        <a:bodyPr/>
        <a:lstStyle/>
        <a:p>
          <a:endParaRPr lang="en-GB"/>
        </a:p>
      </dgm:t>
    </dgm:pt>
    <dgm:pt modelId="{DEEF4B49-E4F2-4DF9-9B28-23DA74F9AE4E}" type="pres">
      <dgm:prSet presAssocID="{7A25B38F-2A21-4FC1-96E2-8F8D7B53D3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3A678BC6-CA7B-41C2-82B1-376BEBCDD3C1}" type="pres">
      <dgm:prSet presAssocID="{B87C355E-258F-46D1-81F5-C46ACC7B8903}" presName="hierRoot1" presStyleCnt="0"/>
      <dgm:spPr/>
    </dgm:pt>
    <dgm:pt modelId="{114CA05B-5D85-4AFB-8C60-9DE1498311C2}" type="pres">
      <dgm:prSet presAssocID="{B87C355E-258F-46D1-81F5-C46ACC7B8903}" presName="composite" presStyleCnt="0"/>
      <dgm:spPr/>
    </dgm:pt>
    <dgm:pt modelId="{22F43A7E-EA45-4CD0-B952-7182CEE7CF84}" type="pres">
      <dgm:prSet presAssocID="{B87C355E-258F-46D1-81F5-C46ACC7B8903}" presName="background" presStyleLbl="node0" presStyleIdx="0" presStyleCnt="1"/>
      <dgm:spPr/>
    </dgm:pt>
    <dgm:pt modelId="{4685B5B2-3C67-4FFB-9C50-3F3847884877}" type="pres">
      <dgm:prSet presAssocID="{B87C355E-258F-46D1-81F5-C46ACC7B8903}" presName="text" presStyleLbl="fgAcc0" presStyleIdx="0" presStyleCnt="1" custScaleX="29731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8BD1A1A-2B56-4B01-9721-B7D0F176AFDF}" type="pres">
      <dgm:prSet presAssocID="{B87C355E-258F-46D1-81F5-C46ACC7B8903}" presName="hierChild2" presStyleCnt="0"/>
      <dgm:spPr/>
    </dgm:pt>
    <dgm:pt modelId="{2869C71D-F565-4AC4-8BBD-738DADA75D3D}" type="pres">
      <dgm:prSet presAssocID="{71E356AA-BB42-49A3-8397-8F2DB8D2C128}" presName="Name10" presStyleLbl="parChTrans1D2" presStyleIdx="0" presStyleCnt="2"/>
      <dgm:spPr/>
      <dgm:t>
        <a:bodyPr/>
        <a:lstStyle/>
        <a:p>
          <a:endParaRPr lang="en-GB"/>
        </a:p>
      </dgm:t>
    </dgm:pt>
    <dgm:pt modelId="{BA79A41F-3BAC-4DAC-93ED-64AC55C04A54}" type="pres">
      <dgm:prSet presAssocID="{72AA2F64-804D-4FD0-8B41-FEF9466DE833}" presName="hierRoot2" presStyleCnt="0"/>
      <dgm:spPr/>
    </dgm:pt>
    <dgm:pt modelId="{9B457086-0089-4F0E-9408-67ECD02C1C5E}" type="pres">
      <dgm:prSet presAssocID="{72AA2F64-804D-4FD0-8B41-FEF9466DE833}" presName="composite2" presStyleCnt="0"/>
      <dgm:spPr/>
    </dgm:pt>
    <dgm:pt modelId="{14161AA7-0429-49A5-B9D8-486AE381D6B0}" type="pres">
      <dgm:prSet presAssocID="{72AA2F64-804D-4FD0-8B41-FEF9466DE833}" presName="background2" presStyleLbl="node2" presStyleIdx="0" presStyleCnt="2"/>
      <dgm:spPr/>
    </dgm:pt>
    <dgm:pt modelId="{86DE94D9-D795-41F0-8462-8F49D6F35934}" type="pres">
      <dgm:prSet presAssocID="{72AA2F64-804D-4FD0-8B41-FEF9466DE833}" presName="text2" presStyleLbl="fgAcc2" presStyleIdx="0" presStyleCnt="2" custScaleX="2228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C29B03-4252-4C7D-A50E-B1DB774E3CCE}" type="pres">
      <dgm:prSet presAssocID="{72AA2F64-804D-4FD0-8B41-FEF9466DE833}" presName="hierChild3" presStyleCnt="0"/>
      <dgm:spPr/>
    </dgm:pt>
    <dgm:pt modelId="{008121FC-06AE-4145-B83A-EBC74C2F9C68}" type="pres">
      <dgm:prSet presAssocID="{CB91342F-784A-43F8-B487-CB9453A4F80A}" presName="Name17" presStyleLbl="parChTrans1D3" presStyleIdx="0" presStyleCnt="2"/>
      <dgm:spPr/>
      <dgm:t>
        <a:bodyPr/>
        <a:lstStyle/>
        <a:p>
          <a:endParaRPr lang="en-GB"/>
        </a:p>
      </dgm:t>
    </dgm:pt>
    <dgm:pt modelId="{DFC2909E-6C78-4B35-A57D-87AF14E253A9}" type="pres">
      <dgm:prSet presAssocID="{840AACAC-ACC8-4BCE-A779-04AB7D11B2BA}" presName="hierRoot3" presStyleCnt="0"/>
      <dgm:spPr/>
    </dgm:pt>
    <dgm:pt modelId="{43AB00F2-D481-46E8-93E6-C69DC7A6CB0F}" type="pres">
      <dgm:prSet presAssocID="{840AACAC-ACC8-4BCE-A779-04AB7D11B2BA}" presName="composite3" presStyleCnt="0"/>
      <dgm:spPr/>
    </dgm:pt>
    <dgm:pt modelId="{B8AB8719-A928-4A63-AD90-CD2186EF2717}" type="pres">
      <dgm:prSet presAssocID="{840AACAC-ACC8-4BCE-A779-04AB7D11B2BA}" presName="background3" presStyleLbl="node3" presStyleIdx="0" presStyleCnt="2"/>
      <dgm:spPr/>
    </dgm:pt>
    <dgm:pt modelId="{58351F22-856C-4F61-A48C-309808800405}" type="pres">
      <dgm:prSet presAssocID="{840AACAC-ACC8-4BCE-A779-04AB7D11B2BA}" presName="text3" presStyleLbl="fgAcc3" presStyleIdx="0" presStyleCnt="2" custScaleX="22932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3C7C45C-C4D8-4768-8EF4-D39D249730D3}" type="pres">
      <dgm:prSet presAssocID="{840AACAC-ACC8-4BCE-A779-04AB7D11B2BA}" presName="hierChild4" presStyleCnt="0"/>
      <dgm:spPr/>
    </dgm:pt>
    <dgm:pt modelId="{CBADE6BE-CA40-41A6-904D-1A85578A8B0A}" type="pres">
      <dgm:prSet presAssocID="{D4874C2D-E6CD-44A3-97CE-EA065909DB47}" presName="Name10" presStyleLbl="parChTrans1D2" presStyleIdx="1" presStyleCnt="2"/>
      <dgm:spPr/>
      <dgm:t>
        <a:bodyPr/>
        <a:lstStyle/>
        <a:p>
          <a:endParaRPr lang="en-GB"/>
        </a:p>
      </dgm:t>
    </dgm:pt>
    <dgm:pt modelId="{BF7E1C6E-C08E-45A8-A26E-62F9DB5995D3}" type="pres">
      <dgm:prSet presAssocID="{46A59EA4-E3DC-4F1C-9811-8E5CE4F3CB7E}" presName="hierRoot2" presStyleCnt="0"/>
      <dgm:spPr/>
    </dgm:pt>
    <dgm:pt modelId="{8BD6CDF5-63D4-443E-B203-7FEB6813CF73}" type="pres">
      <dgm:prSet presAssocID="{46A59EA4-E3DC-4F1C-9811-8E5CE4F3CB7E}" presName="composite2" presStyleCnt="0"/>
      <dgm:spPr/>
    </dgm:pt>
    <dgm:pt modelId="{F681E17C-EC35-4EB2-A20E-3602D555A92C}" type="pres">
      <dgm:prSet presAssocID="{46A59EA4-E3DC-4F1C-9811-8E5CE4F3CB7E}" presName="background2" presStyleLbl="node2" presStyleIdx="1" presStyleCnt="2"/>
      <dgm:spPr/>
    </dgm:pt>
    <dgm:pt modelId="{AFA992BE-4D6A-4979-822B-46B6C47341B8}" type="pres">
      <dgm:prSet presAssocID="{46A59EA4-E3DC-4F1C-9811-8E5CE4F3CB7E}" presName="text2" presStyleLbl="fgAcc2" presStyleIdx="1" presStyleCnt="2" custScaleX="21821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C19FB90-1EB1-4789-9366-44861B8B3984}" type="pres">
      <dgm:prSet presAssocID="{46A59EA4-E3DC-4F1C-9811-8E5CE4F3CB7E}" presName="hierChild3" presStyleCnt="0"/>
      <dgm:spPr/>
    </dgm:pt>
    <dgm:pt modelId="{F1B8168E-1639-4AD8-B8D8-3B82A0078966}" type="pres">
      <dgm:prSet presAssocID="{ED63EA36-1C7A-4D0A-ADC5-E2E0AAAE9410}" presName="Name17" presStyleLbl="parChTrans1D3" presStyleIdx="1" presStyleCnt="2"/>
      <dgm:spPr/>
      <dgm:t>
        <a:bodyPr/>
        <a:lstStyle/>
        <a:p>
          <a:endParaRPr lang="en-GB"/>
        </a:p>
      </dgm:t>
    </dgm:pt>
    <dgm:pt modelId="{0620851F-2C6B-4183-B4F0-82EF67316DE0}" type="pres">
      <dgm:prSet presAssocID="{1B8AD5C7-52D0-4C33-9D59-06F394A8E7A9}" presName="hierRoot3" presStyleCnt="0"/>
      <dgm:spPr/>
    </dgm:pt>
    <dgm:pt modelId="{20D3CD89-2466-491C-ACB5-514A70B05698}" type="pres">
      <dgm:prSet presAssocID="{1B8AD5C7-52D0-4C33-9D59-06F394A8E7A9}" presName="composite3" presStyleCnt="0"/>
      <dgm:spPr/>
    </dgm:pt>
    <dgm:pt modelId="{41DDF3B9-BE94-4453-8907-A8E8FF4309CB}" type="pres">
      <dgm:prSet presAssocID="{1B8AD5C7-52D0-4C33-9D59-06F394A8E7A9}" presName="background3" presStyleLbl="node3" presStyleIdx="1" presStyleCnt="2"/>
      <dgm:spPr/>
    </dgm:pt>
    <dgm:pt modelId="{2DA0C5BA-F8FA-42D7-BCB3-82480B918158}" type="pres">
      <dgm:prSet presAssocID="{1B8AD5C7-52D0-4C33-9D59-06F394A8E7A9}" presName="text3" presStyleLbl="fgAcc3" presStyleIdx="1" presStyleCnt="2" custScaleX="21840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DABE49-E5F8-466C-8E68-C57D5918DEB5}" type="pres">
      <dgm:prSet presAssocID="{1B8AD5C7-52D0-4C33-9D59-06F394A8E7A9}" presName="hierChild4" presStyleCnt="0"/>
      <dgm:spPr/>
    </dgm:pt>
  </dgm:ptLst>
  <dgm:cxnLst>
    <dgm:cxn modelId="{8623FFF0-0AFB-47B6-AA55-A80633C90E9F}" type="presOf" srcId="{46A59EA4-E3DC-4F1C-9811-8E5CE4F3CB7E}" destId="{AFA992BE-4D6A-4979-822B-46B6C47341B8}" srcOrd="0" destOrd="0" presId="urn:microsoft.com/office/officeart/2005/8/layout/hierarchy1"/>
    <dgm:cxn modelId="{9D9B4EF1-1C8E-408E-81B2-BE9A9D0C2B85}" type="presOf" srcId="{1B8AD5C7-52D0-4C33-9D59-06F394A8E7A9}" destId="{2DA0C5BA-F8FA-42D7-BCB3-82480B918158}" srcOrd="0" destOrd="0" presId="urn:microsoft.com/office/officeart/2005/8/layout/hierarchy1"/>
    <dgm:cxn modelId="{C0EB504C-0124-4145-BB37-5D012CF77A32}" type="presOf" srcId="{72AA2F64-804D-4FD0-8B41-FEF9466DE833}" destId="{86DE94D9-D795-41F0-8462-8F49D6F35934}" srcOrd="0" destOrd="0" presId="urn:microsoft.com/office/officeart/2005/8/layout/hierarchy1"/>
    <dgm:cxn modelId="{69546720-EF7F-4323-A7F8-D2AA54F5A0C6}" type="presOf" srcId="{ED63EA36-1C7A-4D0A-ADC5-E2E0AAAE9410}" destId="{F1B8168E-1639-4AD8-B8D8-3B82A0078966}" srcOrd="0" destOrd="0" presId="urn:microsoft.com/office/officeart/2005/8/layout/hierarchy1"/>
    <dgm:cxn modelId="{7C756FC7-62F0-436A-B24D-B43FC3D4EF04}" type="presOf" srcId="{7A25B38F-2A21-4FC1-96E2-8F8D7B53D36F}" destId="{DEEF4B49-E4F2-4DF9-9B28-23DA74F9AE4E}" srcOrd="0" destOrd="0" presId="urn:microsoft.com/office/officeart/2005/8/layout/hierarchy1"/>
    <dgm:cxn modelId="{A9C7F06A-9D1D-43B6-B8AC-9F78D3D5EB39}" type="presOf" srcId="{B87C355E-258F-46D1-81F5-C46ACC7B8903}" destId="{4685B5B2-3C67-4FFB-9C50-3F3847884877}" srcOrd="0" destOrd="0" presId="urn:microsoft.com/office/officeart/2005/8/layout/hierarchy1"/>
    <dgm:cxn modelId="{F2F7ACC0-DBCE-4BC3-B5FA-936265BE38F1}" type="presOf" srcId="{CB91342F-784A-43F8-B487-CB9453A4F80A}" destId="{008121FC-06AE-4145-B83A-EBC74C2F9C68}" srcOrd="0" destOrd="0" presId="urn:microsoft.com/office/officeart/2005/8/layout/hierarchy1"/>
    <dgm:cxn modelId="{76403654-DFED-4421-BAFF-9FFA8C5CC7FF}" type="presOf" srcId="{D4874C2D-E6CD-44A3-97CE-EA065909DB47}" destId="{CBADE6BE-CA40-41A6-904D-1A85578A8B0A}" srcOrd="0" destOrd="0" presId="urn:microsoft.com/office/officeart/2005/8/layout/hierarchy1"/>
    <dgm:cxn modelId="{B3D4C461-F591-4289-B3C4-B93B513E9D15}" type="presOf" srcId="{71E356AA-BB42-49A3-8397-8F2DB8D2C128}" destId="{2869C71D-F565-4AC4-8BBD-738DADA75D3D}" srcOrd="0" destOrd="0" presId="urn:microsoft.com/office/officeart/2005/8/layout/hierarchy1"/>
    <dgm:cxn modelId="{C63F3B8E-8868-476D-9A48-53F7366A3BCA}" srcId="{7A25B38F-2A21-4FC1-96E2-8F8D7B53D36F}" destId="{B87C355E-258F-46D1-81F5-C46ACC7B8903}" srcOrd="0" destOrd="0" parTransId="{D0D6A8FF-1A19-4B8F-9BA5-8D2FAF96AB72}" sibTransId="{41DD56C6-3D20-415F-A62C-D5F8359BDE45}"/>
    <dgm:cxn modelId="{D0A77BC0-B4F9-482F-8A14-DEFB26F7EF7A}" type="presOf" srcId="{840AACAC-ACC8-4BCE-A779-04AB7D11B2BA}" destId="{58351F22-856C-4F61-A48C-309808800405}" srcOrd="0" destOrd="0" presId="urn:microsoft.com/office/officeart/2005/8/layout/hierarchy1"/>
    <dgm:cxn modelId="{59B488F9-E817-415B-B6C7-44ED26CAC5E1}" srcId="{B87C355E-258F-46D1-81F5-C46ACC7B8903}" destId="{72AA2F64-804D-4FD0-8B41-FEF9466DE833}" srcOrd="0" destOrd="0" parTransId="{71E356AA-BB42-49A3-8397-8F2DB8D2C128}" sibTransId="{DF9C972C-EE60-4A85-BC59-E29BD14B8038}"/>
    <dgm:cxn modelId="{C19A833E-A718-4D2A-9C26-5B58DE665F74}" srcId="{72AA2F64-804D-4FD0-8B41-FEF9466DE833}" destId="{840AACAC-ACC8-4BCE-A779-04AB7D11B2BA}" srcOrd="0" destOrd="0" parTransId="{CB91342F-784A-43F8-B487-CB9453A4F80A}" sibTransId="{A2630123-2B77-4E77-8077-76954296AD85}"/>
    <dgm:cxn modelId="{F3268E05-472E-4344-9650-D455598C8701}" srcId="{46A59EA4-E3DC-4F1C-9811-8E5CE4F3CB7E}" destId="{1B8AD5C7-52D0-4C33-9D59-06F394A8E7A9}" srcOrd="0" destOrd="0" parTransId="{ED63EA36-1C7A-4D0A-ADC5-E2E0AAAE9410}" sibTransId="{AF787B7F-AFD1-458A-B1C1-ADE15DFE5548}"/>
    <dgm:cxn modelId="{AA90B61A-1137-413C-A073-2975C51157AA}" srcId="{B87C355E-258F-46D1-81F5-C46ACC7B8903}" destId="{46A59EA4-E3DC-4F1C-9811-8E5CE4F3CB7E}" srcOrd="1" destOrd="0" parTransId="{D4874C2D-E6CD-44A3-97CE-EA065909DB47}" sibTransId="{DD257B7A-FDC7-421E-B3A1-84EF356796DA}"/>
    <dgm:cxn modelId="{961CF38A-06CA-43E9-9A51-4FB81655A829}" type="presParOf" srcId="{DEEF4B49-E4F2-4DF9-9B28-23DA74F9AE4E}" destId="{3A678BC6-CA7B-41C2-82B1-376BEBCDD3C1}" srcOrd="0" destOrd="0" presId="urn:microsoft.com/office/officeart/2005/8/layout/hierarchy1"/>
    <dgm:cxn modelId="{673474B7-4A8D-48DA-B1CB-0DFCCFB22075}" type="presParOf" srcId="{3A678BC6-CA7B-41C2-82B1-376BEBCDD3C1}" destId="{114CA05B-5D85-4AFB-8C60-9DE1498311C2}" srcOrd="0" destOrd="0" presId="urn:microsoft.com/office/officeart/2005/8/layout/hierarchy1"/>
    <dgm:cxn modelId="{981541B5-0ACF-4121-8EC7-775C25658FE8}" type="presParOf" srcId="{114CA05B-5D85-4AFB-8C60-9DE1498311C2}" destId="{22F43A7E-EA45-4CD0-B952-7182CEE7CF84}" srcOrd="0" destOrd="0" presId="urn:microsoft.com/office/officeart/2005/8/layout/hierarchy1"/>
    <dgm:cxn modelId="{E29E846C-EBEF-407B-A05A-2CABC5CF5368}" type="presParOf" srcId="{114CA05B-5D85-4AFB-8C60-9DE1498311C2}" destId="{4685B5B2-3C67-4FFB-9C50-3F3847884877}" srcOrd="1" destOrd="0" presId="urn:microsoft.com/office/officeart/2005/8/layout/hierarchy1"/>
    <dgm:cxn modelId="{3A596A0A-C78C-4FC5-A839-DE0CEC1DF42A}" type="presParOf" srcId="{3A678BC6-CA7B-41C2-82B1-376BEBCDD3C1}" destId="{28BD1A1A-2B56-4B01-9721-B7D0F176AFDF}" srcOrd="1" destOrd="0" presId="urn:microsoft.com/office/officeart/2005/8/layout/hierarchy1"/>
    <dgm:cxn modelId="{01550E0C-D6D1-47AB-B396-90B24419A7C1}" type="presParOf" srcId="{28BD1A1A-2B56-4B01-9721-B7D0F176AFDF}" destId="{2869C71D-F565-4AC4-8BBD-738DADA75D3D}" srcOrd="0" destOrd="0" presId="urn:microsoft.com/office/officeart/2005/8/layout/hierarchy1"/>
    <dgm:cxn modelId="{10E5404E-2230-4CA9-97B5-E2C82E08DB3B}" type="presParOf" srcId="{28BD1A1A-2B56-4B01-9721-B7D0F176AFDF}" destId="{BA79A41F-3BAC-4DAC-93ED-64AC55C04A54}" srcOrd="1" destOrd="0" presId="urn:microsoft.com/office/officeart/2005/8/layout/hierarchy1"/>
    <dgm:cxn modelId="{A17F0707-486F-43BA-B783-314CA73E85D2}" type="presParOf" srcId="{BA79A41F-3BAC-4DAC-93ED-64AC55C04A54}" destId="{9B457086-0089-4F0E-9408-67ECD02C1C5E}" srcOrd="0" destOrd="0" presId="urn:microsoft.com/office/officeart/2005/8/layout/hierarchy1"/>
    <dgm:cxn modelId="{1B2BF8DA-A1E1-497C-A055-D74AED0BAF6E}" type="presParOf" srcId="{9B457086-0089-4F0E-9408-67ECD02C1C5E}" destId="{14161AA7-0429-49A5-B9D8-486AE381D6B0}" srcOrd="0" destOrd="0" presId="urn:microsoft.com/office/officeart/2005/8/layout/hierarchy1"/>
    <dgm:cxn modelId="{9EB13761-469D-483A-B101-AA115C591379}" type="presParOf" srcId="{9B457086-0089-4F0E-9408-67ECD02C1C5E}" destId="{86DE94D9-D795-41F0-8462-8F49D6F35934}" srcOrd="1" destOrd="0" presId="urn:microsoft.com/office/officeart/2005/8/layout/hierarchy1"/>
    <dgm:cxn modelId="{109C386B-2895-422F-A68B-4F467A319756}" type="presParOf" srcId="{BA79A41F-3BAC-4DAC-93ED-64AC55C04A54}" destId="{2BC29B03-4252-4C7D-A50E-B1DB774E3CCE}" srcOrd="1" destOrd="0" presId="urn:microsoft.com/office/officeart/2005/8/layout/hierarchy1"/>
    <dgm:cxn modelId="{E99F8EA6-A508-4B8B-BB02-9D7E562608BE}" type="presParOf" srcId="{2BC29B03-4252-4C7D-A50E-B1DB774E3CCE}" destId="{008121FC-06AE-4145-B83A-EBC74C2F9C68}" srcOrd="0" destOrd="0" presId="urn:microsoft.com/office/officeart/2005/8/layout/hierarchy1"/>
    <dgm:cxn modelId="{9588367C-BEA5-4474-8BEA-1ED12A1C020C}" type="presParOf" srcId="{2BC29B03-4252-4C7D-A50E-B1DB774E3CCE}" destId="{DFC2909E-6C78-4B35-A57D-87AF14E253A9}" srcOrd="1" destOrd="0" presId="urn:microsoft.com/office/officeart/2005/8/layout/hierarchy1"/>
    <dgm:cxn modelId="{A5352046-6FD7-4FAC-A555-8399FDB2A5D9}" type="presParOf" srcId="{DFC2909E-6C78-4B35-A57D-87AF14E253A9}" destId="{43AB00F2-D481-46E8-93E6-C69DC7A6CB0F}" srcOrd="0" destOrd="0" presId="urn:microsoft.com/office/officeart/2005/8/layout/hierarchy1"/>
    <dgm:cxn modelId="{64256C3D-368C-42DA-9AB4-C7137A5188E8}" type="presParOf" srcId="{43AB00F2-D481-46E8-93E6-C69DC7A6CB0F}" destId="{B8AB8719-A928-4A63-AD90-CD2186EF2717}" srcOrd="0" destOrd="0" presId="urn:microsoft.com/office/officeart/2005/8/layout/hierarchy1"/>
    <dgm:cxn modelId="{09AA88F6-D062-4E1B-A0BF-FB43F5F2BA1E}" type="presParOf" srcId="{43AB00F2-D481-46E8-93E6-C69DC7A6CB0F}" destId="{58351F22-856C-4F61-A48C-309808800405}" srcOrd="1" destOrd="0" presId="urn:microsoft.com/office/officeart/2005/8/layout/hierarchy1"/>
    <dgm:cxn modelId="{7F7086BF-6295-42B2-B3EA-1CDEEE740CAE}" type="presParOf" srcId="{DFC2909E-6C78-4B35-A57D-87AF14E253A9}" destId="{E3C7C45C-C4D8-4768-8EF4-D39D249730D3}" srcOrd="1" destOrd="0" presId="urn:microsoft.com/office/officeart/2005/8/layout/hierarchy1"/>
    <dgm:cxn modelId="{DC69E823-9A34-42CE-966B-73FBB9CF1062}" type="presParOf" srcId="{28BD1A1A-2B56-4B01-9721-B7D0F176AFDF}" destId="{CBADE6BE-CA40-41A6-904D-1A85578A8B0A}" srcOrd="2" destOrd="0" presId="urn:microsoft.com/office/officeart/2005/8/layout/hierarchy1"/>
    <dgm:cxn modelId="{E3B9BFF8-36C5-49F8-A13A-21FCCA341E8E}" type="presParOf" srcId="{28BD1A1A-2B56-4B01-9721-B7D0F176AFDF}" destId="{BF7E1C6E-C08E-45A8-A26E-62F9DB5995D3}" srcOrd="3" destOrd="0" presId="urn:microsoft.com/office/officeart/2005/8/layout/hierarchy1"/>
    <dgm:cxn modelId="{E646D958-E613-4BEB-A6F9-CEEBACE15060}" type="presParOf" srcId="{BF7E1C6E-C08E-45A8-A26E-62F9DB5995D3}" destId="{8BD6CDF5-63D4-443E-B203-7FEB6813CF73}" srcOrd="0" destOrd="0" presId="urn:microsoft.com/office/officeart/2005/8/layout/hierarchy1"/>
    <dgm:cxn modelId="{85F441B5-3023-40E9-BEA3-1C089917750B}" type="presParOf" srcId="{8BD6CDF5-63D4-443E-B203-7FEB6813CF73}" destId="{F681E17C-EC35-4EB2-A20E-3602D555A92C}" srcOrd="0" destOrd="0" presId="urn:microsoft.com/office/officeart/2005/8/layout/hierarchy1"/>
    <dgm:cxn modelId="{08F3F9EE-8989-4A01-8299-1E407E04C8F2}" type="presParOf" srcId="{8BD6CDF5-63D4-443E-B203-7FEB6813CF73}" destId="{AFA992BE-4D6A-4979-822B-46B6C47341B8}" srcOrd="1" destOrd="0" presId="urn:microsoft.com/office/officeart/2005/8/layout/hierarchy1"/>
    <dgm:cxn modelId="{4D2BAB2A-A694-4008-9B80-F8B87836E873}" type="presParOf" srcId="{BF7E1C6E-C08E-45A8-A26E-62F9DB5995D3}" destId="{FC19FB90-1EB1-4789-9366-44861B8B3984}" srcOrd="1" destOrd="0" presId="urn:microsoft.com/office/officeart/2005/8/layout/hierarchy1"/>
    <dgm:cxn modelId="{08475A99-8392-477A-91A8-DB805D334584}" type="presParOf" srcId="{FC19FB90-1EB1-4789-9366-44861B8B3984}" destId="{F1B8168E-1639-4AD8-B8D8-3B82A0078966}" srcOrd="0" destOrd="0" presId="urn:microsoft.com/office/officeart/2005/8/layout/hierarchy1"/>
    <dgm:cxn modelId="{3B081544-5143-4BF2-AE49-EB9D1391E353}" type="presParOf" srcId="{FC19FB90-1EB1-4789-9366-44861B8B3984}" destId="{0620851F-2C6B-4183-B4F0-82EF67316DE0}" srcOrd="1" destOrd="0" presId="urn:microsoft.com/office/officeart/2005/8/layout/hierarchy1"/>
    <dgm:cxn modelId="{F51A25E0-D5E2-4265-9C38-4D6CD8B14983}" type="presParOf" srcId="{0620851F-2C6B-4183-B4F0-82EF67316DE0}" destId="{20D3CD89-2466-491C-ACB5-514A70B05698}" srcOrd="0" destOrd="0" presId="urn:microsoft.com/office/officeart/2005/8/layout/hierarchy1"/>
    <dgm:cxn modelId="{2B545F48-DBB3-4675-8679-5EFF34C1A612}" type="presParOf" srcId="{20D3CD89-2466-491C-ACB5-514A70B05698}" destId="{41DDF3B9-BE94-4453-8907-A8E8FF4309CB}" srcOrd="0" destOrd="0" presId="urn:microsoft.com/office/officeart/2005/8/layout/hierarchy1"/>
    <dgm:cxn modelId="{B73AA828-2CE2-43BB-87B1-ACA23164608A}" type="presParOf" srcId="{20D3CD89-2466-491C-ACB5-514A70B05698}" destId="{2DA0C5BA-F8FA-42D7-BCB3-82480B918158}" srcOrd="1" destOrd="0" presId="urn:microsoft.com/office/officeart/2005/8/layout/hierarchy1"/>
    <dgm:cxn modelId="{0D5EDC61-F2E7-4D70-ADCB-48A898BF9582}" type="presParOf" srcId="{0620851F-2C6B-4183-B4F0-82EF67316DE0}" destId="{81DABE49-E5F8-466C-8E68-C57D5918DEB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8168E-1639-4AD8-B8D8-3B82A0078966}">
      <dsp:nvSpPr>
        <dsp:cNvPr id="0" name=""/>
        <dsp:cNvSpPr/>
      </dsp:nvSpPr>
      <dsp:spPr>
        <a:xfrm>
          <a:off x="4525596" y="2367435"/>
          <a:ext cx="91440" cy="3685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8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DE6BE-CA40-41A6-904D-1A85578A8B0A}">
      <dsp:nvSpPr>
        <dsp:cNvPr id="0" name=""/>
        <dsp:cNvSpPr/>
      </dsp:nvSpPr>
      <dsp:spPr>
        <a:xfrm>
          <a:off x="2997647" y="1194291"/>
          <a:ext cx="1573669" cy="368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136"/>
              </a:lnTo>
              <a:lnTo>
                <a:pt x="1573669" y="251136"/>
              </a:lnTo>
              <a:lnTo>
                <a:pt x="1573669" y="368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121FC-06AE-4145-B83A-EBC74C2F9C68}">
      <dsp:nvSpPr>
        <dsp:cNvPr id="0" name=""/>
        <dsp:cNvSpPr/>
      </dsp:nvSpPr>
      <dsp:spPr>
        <a:xfrm>
          <a:off x="1407344" y="2367435"/>
          <a:ext cx="91440" cy="3685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8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9C71D-F565-4AC4-8BBD-738DADA75D3D}">
      <dsp:nvSpPr>
        <dsp:cNvPr id="0" name=""/>
        <dsp:cNvSpPr/>
      </dsp:nvSpPr>
      <dsp:spPr>
        <a:xfrm>
          <a:off x="1453064" y="1194291"/>
          <a:ext cx="1544582" cy="368521"/>
        </a:xfrm>
        <a:custGeom>
          <a:avLst/>
          <a:gdLst/>
          <a:ahLst/>
          <a:cxnLst/>
          <a:rect l="0" t="0" r="0" b="0"/>
          <a:pathLst>
            <a:path>
              <a:moveTo>
                <a:pt x="1544582" y="0"/>
              </a:moveTo>
              <a:lnTo>
                <a:pt x="1544582" y="251136"/>
              </a:lnTo>
              <a:lnTo>
                <a:pt x="0" y="251136"/>
              </a:lnTo>
              <a:lnTo>
                <a:pt x="0" y="368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43A7E-EA45-4CD0-B952-7182CEE7CF84}">
      <dsp:nvSpPr>
        <dsp:cNvPr id="0" name=""/>
        <dsp:cNvSpPr/>
      </dsp:nvSpPr>
      <dsp:spPr>
        <a:xfrm>
          <a:off x="1113986" y="389668"/>
          <a:ext cx="3767320" cy="804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5B5B2-3C67-4FFB-9C50-3F3847884877}">
      <dsp:nvSpPr>
        <dsp:cNvPr id="0" name=""/>
        <dsp:cNvSpPr/>
      </dsp:nvSpPr>
      <dsp:spPr>
        <a:xfrm>
          <a:off x="1254778" y="523420"/>
          <a:ext cx="3767320" cy="8046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600" kern="1200" dirty="0" smtClean="0"/>
            <a:t>تحديد موعد الملاحظة </a:t>
          </a:r>
          <a:endParaRPr lang="en-GB" sz="1600" kern="1200" dirty="0"/>
        </a:p>
      </dsp:txBody>
      <dsp:txXfrm>
        <a:off x="1278345" y="546987"/>
        <a:ext cx="3720186" cy="757488"/>
      </dsp:txXfrm>
    </dsp:sp>
    <dsp:sp modelId="{14161AA7-0429-49A5-B9D8-486AE381D6B0}">
      <dsp:nvSpPr>
        <dsp:cNvPr id="0" name=""/>
        <dsp:cNvSpPr/>
      </dsp:nvSpPr>
      <dsp:spPr>
        <a:xfrm>
          <a:off x="41451" y="1562812"/>
          <a:ext cx="2823225" cy="804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DE94D9-D795-41F0-8462-8F49D6F35934}">
      <dsp:nvSpPr>
        <dsp:cNvPr id="0" name=""/>
        <dsp:cNvSpPr/>
      </dsp:nvSpPr>
      <dsp:spPr>
        <a:xfrm>
          <a:off x="182243" y="1696564"/>
          <a:ext cx="2823225" cy="8046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600" kern="1200" dirty="0" smtClean="0"/>
            <a:t>عينات متقطعة </a:t>
          </a:r>
          <a:endParaRPr lang="en-GB" sz="1600" kern="1200" dirty="0"/>
        </a:p>
      </dsp:txBody>
      <dsp:txXfrm>
        <a:off x="205810" y="1720131"/>
        <a:ext cx="2776091" cy="757488"/>
      </dsp:txXfrm>
    </dsp:sp>
    <dsp:sp modelId="{B8AB8719-A928-4A63-AD90-CD2186EF2717}">
      <dsp:nvSpPr>
        <dsp:cNvPr id="0" name=""/>
        <dsp:cNvSpPr/>
      </dsp:nvSpPr>
      <dsp:spPr>
        <a:xfrm>
          <a:off x="143" y="2735957"/>
          <a:ext cx="2905841" cy="804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351F22-856C-4F61-A48C-309808800405}">
      <dsp:nvSpPr>
        <dsp:cNvPr id="0" name=""/>
        <dsp:cNvSpPr/>
      </dsp:nvSpPr>
      <dsp:spPr>
        <a:xfrm>
          <a:off x="140934" y="2869708"/>
          <a:ext cx="2905841" cy="8046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600" kern="1200" dirty="0" smtClean="0"/>
            <a:t>يجب أن تتساوى مدد الملاحظة </a:t>
          </a:r>
        </a:p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600" kern="1200" dirty="0" smtClean="0"/>
            <a:t>يجب أن تكون ظروف القياس متشابهة </a:t>
          </a:r>
          <a:endParaRPr lang="en-GB" sz="1600" kern="1200" dirty="0"/>
        </a:p>
      </dsp:txBody>
      <dsp:txXfrm>
        <a:off x="164501" y="2893275"/>
        <a:ext cx="2858707" cy="757488"/>
      </dsp:txXfrm>
    </dsp:sp>
    <dsp:sp modelId="{F681E17C-EC35-4EB2-A20E-3602D555A92C}">
      <dsp:nvSpPr>
        <dsp:cNvPr id="0" name=""/>
        <dsp:cNvSpPr/>
      </dsp:nvSpPr>
      <dsp:spPr>
        <a:xfrm>
          <a:off x="3188790" y="1562812"/>
          <a:ext cx="2765051" cy="804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992BE-4D6A-4979-822B-46B6C47341B8}">
      <dsp:nvSpPr>
        <dsp:cNvPr id="0" name=""/>
        <dsp:cNvSpPr/>
      </dsp:nvSpPr>
      <dsp:spPr>
        <a:xfrm>
          <a:off x="3329582" y="1696564"/>
          <a:ext cx="2765051" cy="8046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600" kern="1200" dirty="0" smtClean="0"/>
            <a:t>ملاحظة متصلة </a:t>
          </a:r>
          <a:endParaRPr lang="en-GB" sz="1600" kern="1200" dirty="0"/>
        </a:p>
      </dsp:txBody>
      <dsp:txXfrm>
        <a:off x="3353149" y="1720131"/>
        <a:ext cx="2717917" cy="757488"/>
      </dsp:txXfrm>
    </dsp:sp>
    <dsp:sp modelId="{41DDF3B9-BE94-4453-8907-A8E8FF4309CB}">
      <dsp:nvSpPr>
        <dsp:cNvPr id="0" name=""/>
        <dsp:cNvSpPr/>
      </dsp:nvSpPr>
      <dsp:spPr>
        <a:xfrm>
          <a:off x="3187567" y="2735957"/>
          <a:ext cx="2767497" cy="804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A0C5BA-F8FA-42D7-BCB3-82480B918158}">
      <dsp:nvSpPr>
        <dsp:cNvPr id="0" name=""/>
        <dsp:cNvSpPr/>
      </dsp:nvSpPr>
      <dsp:spPr>
        <a:xfrm>
          <a:off x="3328359" y="2869708"/>
          <a:ext cx="2767497" cy="8046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600" kern="1200" dirty="0" smtClean="0"/>
            <a:t>- يكون في المرحلة التمهيدية</a:t>
          </a:r>
        </a:p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600" kern="1200" dirty="0" smtClean="0"/>
            <a:t>- يجب ملاحظة المثيرات القبلية والبعدية </a:t>
          </a:r>
        </a:p>
      </dsp:txBody>
      <dsp:txXfrm>
        <a:off x="3351926" y="2893275"/>
        <a:ext cx="2720363" cy="757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0B34E-2963-4189-A5B8-F7044A98792E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D038E-5828-4BD9-A5C5-7130AD4FB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90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03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558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034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435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93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62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318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181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1819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181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73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3770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732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732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8310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362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0392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3591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6198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8455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5722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414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5429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1273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672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0476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0820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866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929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233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858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65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878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689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09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98425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/>
              <a:t>قياس السلوك المستهدف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العلاج السلوكي (نفس 477)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79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في مرحلة التقويم التمهيدي هناك عدة طرق للقياس :</a:t>
            </a:r>
            <a:endParaRPr lang="ar-AE" dirty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طرق تتصف بالعمومية :</a:t>
            </a:r>
            <a:endParaRPr lang="ar-AE" b="1" u="sng" dirty="0">
              <a:solidFill>
                <a:schemeClr val="accent4"/>
              </a:solidFill>
            </a:endParaRPr>
          </a:p>
          <a:p>
            <a:pPr marL="0" indent="0" algn="r" rtl="1">
              <a:buNone/>
            </a:pPr>
            <a:r>
              <a:rPr lang="ar-AE" dirty="0" smtClean="0"/>
              <a:t>المقابلة السلوكية </a:t>
            </a:r>
          </a:p>
          <a:p>
            <a:pPr marL="0" indent="0" algn="r" rtl="1">
              <a:buNone/>
            </a:pPr>
            <a:r>
              <a:rPr lang="ar-AE" dirty="0" smtClean="0"/>
              <a:t>قوائم تدير السلوك </a:t>
            </a:r>
            <a:endParaRPr lang="ar-AE" dirty="0"/>
          </a:p>
          <a:p>
            <a:pPr marL="0" indent="0" algn="r" rtl="1">
              <a:buNone/>
            </a:pPr>
            <a:endParaRPr lang="ar-AE" b="1" u="sng" dirty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طرق تتسم بالدقة :</a:t>
            </a:r>
            <a:endParaRPr lang="ar-AE" b="1" u="sng" dirty="0">
              <a:solidFill>
                <a:schemeClr val="accent4"/>
              </a:solidFill>
            </a:endParaRPr>
          </a:p>
          <a:p>
            <a:pPr algn="r" rtl="1"/>
            <a:r>
              <a:rPr lang="ar-AE" dirty="0" smtClean="0"/>
              <a:t>الملاحظة المباشرة للسلوك </a:t>
            </a:r>
          </a:p>
          <a:p>
            <a:pPr algn="r" rtl="1"/>
            <a:r>
              <a:rPr lang="ar-AE" dirty="0" smtClean="0"/>
              <a:t>قياس نتائج السلوك </a:t>
            </a:r>
            <a:endParaRPr lang="ar-AE" dirty="0"/>
          </a:p>
          <a:p>
            <a:pPr algn="r" rtl="1"/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dirty="0" smtClean="0"/>
              <a:t>المقابلات السلوكية :</a:t>
            </a:r>
          </a:p>
          <a:p>
            <a:pPr algn="r" rtl="1"/>
            <a:r>
              <a:rPr lang="ar-AE" dirty="0" smtClean="0"/>
              <a:t>تهدف المقابلة السلوكية إلى :</a:t>
            </a:r>
          </a:p>
          <a:p>
            <a:pPr lvl="1" algn="r" rtl="1"/>
            <a:r>
              <a:rPr lang="ar-AE" dirty="0" smtClean="0"/>
              <a:t>تفهم المشكلة التي يعاني منها الفرد .</a:t>
            </a:r>
          </a:p>
          <a:p>
            <a:pPr lvl="1" algn="r" rtl="1"/>
            <a:r>
              <a:rPr lang="ar-AE" dirty="0" smtClean="0"/>
              <a:t>التعرف على تاريخ الحالة نمائيا واجتماعيا </a:t>
            </a:r>
          </a:p>
          <a:p>
            <a:pPr lvl="1" algn="r" rtl="1"/>
            <a:r>
              <a:rPr lang="ar-AE" dirty="0" smtClean="0"/>
              <a:t>معرفة أنماط التفاعل التي قد تؤثر على السلوك المستهدف </a:t>
            </a:r>
          </a:p>
          <a:p>
            <a:pPr lvl="1" algn="r" rtl="1"/>
            <a:r>
              <a:rPr lang="ar-AE" dirty="0" smtClean="0"/>
              <a:t>التعرف على القدرات والإمكانات المتوافرة التي يمكن الإفادة منها في تعديل السلوك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AE" dirty="0" smtClean="0"/>
          </a:p>
          <a:p>
            <a:pPr marL="0" indent="0" algn="r" rtl="1">
              <a:buNone/>
            </a:pPr>
            <a:r>
              <a:rPr lang="ar-AE" dirty="0" smtClean="0"/>
              <a:t>**المقابلة السلوكية تركز على السلوك المستهدف والظروف الحالية .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**لا تقتصر المقابلة السلوكية على المعالج بل تشمل الأشخاص المحيطين به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قوائم تقدير السلوك :</a:t>
            </a:r>
            <a:endParaRPr lang="ar-AE" b="1" u="sng" dirty="0">
              <a:solidFill>
                <a:schemeClr val="accent4"/>
              </a:solidFill>
            </a:endParaRPr>
          </a:p>
          <a:p>
            <a:pPr algn="r" rtl="1"/>
            <a:r>
              <a:rPr lang="ar-AE" dirty="0" smtClean="0"/>
              <a:t>يتم استخدامها عادة بعد المقابلة السلوكية </a:t>
            </a:r>
          </a:p>
          <a:p>
            <a:pPr algn="r" rtl="1"/>
            <a:r>
              <a:rPr lang="ar-AE" dirty="0" smtClean="0"/>
              <a:t>تزود المعالج السلوكي بمعلومات عن السلوك التكيفي وغير التكيفي لدى الفرد .</a:t>
            </a:r>
          </a:p>
          <a:p>
            <a:pPr algn="r" rtl="1"/>
            <a:r>
              <a:rPr lang="ar-AE" dirty="0" smtClean="0"/>
              <a:t>فائدتها ضعيفة في تحديد إجراءات تعديل السلوك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تكرار حدوث السلوك </a:t>
            </a:r>
          </a:p>
          <a:p>
            <a:pPr algn="r" rtl="1"/>
            <a:r>
              <a:rPr lang="ar-AE" dirty="0" smtClean="0"/>
              <a:t>معدل حدوث السلوك </a:t>
            </a:r>
          </a:p>
          <a:p>
            <a:pPr algn="r" rtl="1"/>
            <a:r>
              <a:rPr lang="ar-AE" dirty="0" smtClean="0"/>
              <a:t>نسبة حدوث السلوك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تحديد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تكرار حدوث السلوك :</a:t>
            </a:r>
            <a:endParaRPr lang="ar-AE" b="1" u="sng" dirty="0">
              <a:solidFill>
                <a:schemeClr val="accent4"/>
              </a:solidFill>
            </a:endParaRPr>
          </a:p>
          <a:p>
            <a:pPr marL="0" indent="0" algn="r" rtl="1">
              <a:buNone/>
            </a:pPr>
            <a:r>
              <a:rPr lang="ar-AE" dirty="0" smtClean="0"/>
              <a:t>أي عدد مرات تكرار السلوك في فترة زمنية محددة .</a:t>
            </a:r>
          </a:p>
          <a:p>
            <a:pPr algn="r" rtl="1"/>
            <a:r>
              <a:rPr lang="ar-AE" b="1" u="sng" dirty="0" smtClean="0">
                <a:solidFill>
                  <a:schemeClr val="accent4"/>
                </a:solidFill>
              </a:rPr>
              <a:t>تستخدم هذه الطريقة :</a:t>
            </a:r>
            <a:endParaRPr lang="ar-AE" dirty="0"/>
          </a:p>
          <a:p>
            <a:pPr algn="r" rtl="1"/>
            <a:r>
              <a:rPr lang="ar-AE" dirty="0" smtClean="0"/>
              <a:t>إذا كانت مواعيد الملاحظة ثابتة .</a:t>
            </a:r>
          </a:p>
          <a:p>
            <a:pPr algn="r" rtl="1"/>
            <a:r>
              <a:rPr lang="ar-AE" dirty="0" smtClean="0"/>
              <a:t>إذا كانت فرصة حدوث السلوك متساوية بين وقت وآخر .</a:t>
            </a:r>
            <a:endParaRPr lang="ar-AE" dirty="0"/>
          </a:p>
          <a:p>
            <a:pPr algn="r" rtl="1"/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معدل حدوث السلوك :</a:t>
            </a:r>
          </a:p>
          <a:p>
            <a:pPr marL="0" indent="0" algn="r" rtl="1">
              <a:buNone/>
            </a:pPr>
            <a:r>
              <a:rPr lang="ar-AE" dirty="0" smtClean="0"/>
              <a:t>هو عدد مرات حدوث السلوك في الدقيقة الواحدة .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ctr" rtl="1">
              <a:buNone/>
            </a:pPr>
            <a:r>
              <a:rPr lang="ar-AE" dirty="0" smtClean="0"/>
              <a:t>تكرار السلوك</a:t>
            </a:r>
          </a:p>
          <a:p>
            <a:pPr marL="0" indent="0" algn="just" rtl="1">
              <a:buNone/>
            </a:pPr>
            <a:r>
              <a:rPr lang="ar-AE" dirty="0" smtClean="0"/>
              <a:t>معدل السلوك       =  ــــــــــــــــــــــــــ</a:t>
            </a:r>
            <a:r>
              <a:rPr lang="ar-AE" u="sng" dirty="0" smtClean="0"/>
              <a:t>                    </a:t>
            </a:r>
          </a:p>
          <a:p>
            <a:pPr marL="0" indent="0" algn="ctr" rtl="1">
              <a:buNone/>
            </a:pPr>
            <a:r>
              <a:rPr lang="ar-AE" dirty="0" smtClean="0"/>
              <a:t>فترة الملاحظة </a:t>
            </a:r>
            <a:endParaRPr lang="ar-AE" dirty="0"/>
          </a:p>
          <a:p>
            <a:pPr marL="0" indent="0" algn="r" rtl="1">
              <a:buNone/>
            </a:pPr>
            <a:endParaRPr lang="ar-AE" b="1" u="sng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معدل حدوث السلوك :</a:t>
            </a:r>
          </a:p>
          <a:p>
            <a:pPr marL="0" indent="0" algn="r" rtl="1">
              <a:buNone/>
            </a:pPr>
            <a:r>
              <a:rPr lang="ar-AE" dirty="0" smtClean="0"/>
              <a:t>طفل لا يثبت في الصف وخلال عشر دقائق قام من مقعده 20 مرة .</a:t>
            </a:r>
          </a:p>
          <a:p>
            <a:pPr marL="0" indent="0" algn="r" rtl="1">
              <a:buNone/>
            </a:pPr>
            <a:r>
              <a:rPr lang="ar-AE" dirty="0" smtClean="0"/>
              <a:t>ما معدل حركة الطفل من مقعده ؟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ctr" rtl="1">
              <a:buNone/>
            </a:pPr>
            <a:r>
              <a:rPr lang="ar-AE" dirty="0" smtClean="0"/>
              <a:t>20</a:t>
            </a:r>
          </a:p>
          <a:p>
            <a:pPr marL="0" indent="0" algn="just" rtl="1">
              <a:buNone/>
            </a:pPr>
            <a:r>
              <a:rPr lang="ar-AE" dirty="0" smtClean="0"/>
              <a:t>معدل السلوك       =  ــــــــــــــــــــــــــ</a:t>
            </a:r>
            <a:r>
              <a:rPr lang="ar-AE" u="sng" dirty="0" smtClean="0"/>
              <a:t>    </a:t>
            </a:r>
            <a:endParaRPr lang="ar-AE" dirty="0" smtClean="0"/>
          </a:p>
          <a:p>
            <a:pPr marL="0" indent="0" algn="just" rtl="1">
              <a:buNone/>
            </a:pPr>
            <a:r>
              <a:rPr lang="ar-AE" u="sng" dirty="0" smtClean="0"/>
              <a:t>            </a:t>
            </a:r>
          </a:p>
          <a:p>
            <a:pPr marL="0" indent="0" algn="ctr" rtl="1">
              <a:buNone/>
            </a:pPr>
            <a:r>
              <a:rPr lang="ar-AE" dirty="0" smtClean="0"/>
              <a:t>10 </a:t>
            </a:r>
          </a:p>
          <a:p>
            <a:pPr marL="0" indent="0" algn="ctr" rtl="1">
              <a:buNone/>
            </a:pPr>
            <a:r>
              <a:rPr lang="ar-AE" dirty="0" smtClean="0"/>
              <a:t>= 2 (مرتين في الدقيقة )</a:t>
            </a:r>
            <a:endParaRPr lang="ar-AE" dirty="0"/>
          </a:p>
          <a:p>
            <a:pPr marL="0" indent="0" algn="r" rtl="1">
              <a:buNone/>
            </a:pPr>
            <a:endParaRPr lang="ar-AE" b="1" u="sng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94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معدل حدوث السلوك :</a:t>
            </a:r>
          </a:p>
          <a:p>
            <a:pPr marL="0" indent="0" algn="r" rtl="1">
              <a:buNone/>
            </a:pPr>
            <a:r>
              <a:rPr lang="ar-AE" dirty="0" smtClean="0"/>
              <a:t>طفل لا يجيد كتابة الرقم 6 بشكل صحيح . (يكتبه معكوسا).</a:t>
            </a:r>
          </a:p>
          <a:p>
            <a:pPr marL="0" indent="0" algn="r" rtl="1">
              <a:buNone/>
            </a:pPr>
            <a:r>
              <a:rPr lang="ar-AE" dirty="0" smtClean="0"/>
              <a:t>قام المعلم بإعطائه مسائل حسابية بسيطة لحلها لمدة 5 دقائق وعند تصحيح الورقة وجد أن الطفل كتب الرقم 6 معكوسا 5 مرات .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ctr" rtl="1">
              <a:buNone/>
            </a:pPr>
            <a:r>
              <a:rPr lang="ar-AE" dirty="0" smtClean="0"/>
              <a:t>5</a:t>
            </a:r>
          </a:p>
          <a:p>
            <a:pPr marL="0" indent="0" algn="just" rtl="1">
              <a:buNone/>
            </a:pPr>
            <a:r>
              <a:rPr lang="ar-AE" dirty="0" smtClean="0"/>
              <a:t>معدل السلوك       =  ــــــــــــــــــــــــــ</a:t>
            </a:r>
            <a:r>
              <a:rPr lang="ar-AE" u="sng" dirty="0" smtClean="0"/>
              <a:t>    </a:t>
            </a:r>
            <a:endParaRPr lang="ar-AE" dirty="0" smtClean="0"/>
          </a:p>
          <a:p>
            <a:pPr marL="0" indent="0" algn="just" rtl="1">
              <a:buNone/>
            </a:pPr>
            <a:r>
              <a:rPr lang="ar-AE" u="sng" dirty="0" smtClean="0"/>
              <a:t>            </a:t>
            </a:r>
          </a:p>
          <a:p>
            <a:pPr marL="0" indent="0" algn="ctr" rtl="1">
              <a:buNone/>
            </a:pPr>
            <a:r>
              <a:rPr lang="ar-AE" dirty="0" smtClean="0"/>
              <a:t>5</a:t>
            </a:r>
          </a:p>
          <a:p>
            <a:pPr marL="0" indent="0" algn="ctr" rtl="1">
              <a:buNone/>
            </a:pPr>
            <a:r>
              <a:rPr lang="ar-AE" dirty="0" smtClean="0"/>
              <a:t>= 1 (مرة في الدقيقة )</a:t>
            </a:r>
            <a:endParaRPr lang="ar-AE" dirty="0"/>
          </a:p>
          <a:p>
            <a:pPr marL="0" indent="0" algn="r" rtl="1">
              <a:buNone/>
            </a:pPr>
            <a:endParaRPr lang="ar-AE" b="1" u="sng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47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نسبة حدوث السلوك :</a:t>
            </a:r>
            <a:endParaRPr lang="ar-AE" b="1" u="sng" dirty="0">
              <a:solidFill>
                <a:schemeClr val="accent4"/>
              </a:solidFill>
            </a:endParaRPr>
          </a:p>
          <a:p>
            <a:pPr marL="0" indent="0" algn="r" rtl="1">
              <a:buNone/>
            </a:pPr>
            <a:r>
              <a:rPr lang="ar-AE" dirty="0" smtClean="0"/>
              <a:t>هو حاصل تقسيم عدد مرات حدوث السلوك على العدد الكلي لفرص حدوث السلوك مضروب بمائة .</a:t>
            </a:r>
          </a:p>
          <a:p>
            <a:pPr marL="0" indent="0" algn="r" rtl="1">
              <a:buNone/>
            </a:pPr>
            <a:r>
              <a:rPr lang="ar-AE" dirty="0" smtClean="0"/>
              <a:t>			   عدد مرات حوث السلوك </a:t>
            </a: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نسبة حدوث السلوك = ـــــــــــــــــــــــــــــــــــــــ    ×  100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		    عدد فرص حدوث السلوك</a:t>
            </a:r>
            <a:endParaRPr lang="ar-AE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أهداف المحاضرة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التعريف بالاعتبارات الأساسية في قياس السلوك </a:t>
            </a:r>
          </a:p>
          <a:p>
            <a:pPr algn="r" rtl="1"/>
            <a:r>
              <a:rPr lang="ar-AE" dirty="0" smtClean="0"/>
              <a:t>التعريف بطرق قياس السلوك </a:t>
            </a:r>
          </a:p>
          <a:p>
            <a:pPr algn="r" rtl="1"/>
            <a:r>
              <a:rPr lang="ar-AE" dirty="0" smtClean="0"/>
              <a:t>التعريف بكيفية قياس نتائج السلوك </a:t>
            </a:r>
          </a:p>
          <a:p>
            <a:pPr algn="r" rtl="1"/>
            <a:r>
              <a:rPr lang="ar-AE" dirty="0" smtClean="0"/>
              <a:t>التعريف بنسبة الاتفاق بين الملاحئين </a:t>
            </a:r>
          </a:p>
          <a:p>
            <a:pPr algn="r" rtl="1"/>
            <a:r>
              <a:rPr lang="ar-AE" dirty="0" smtClean="0"/>
              <a:t>التعريف بمصادر الخطأ في الملاحظة المباشرة </a:t>
            </a:r>
          </a:p>
          <a:p>
            <a:pPr algn="r" rtl="1"/>
            <a:r>
              <a:rPr lang="ar-AE" dirty="0" smtClean="0"/>
              <a:t>التعريف بكيفية رسم الرسوم البيانية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0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نسبة حدوث السلوك :</a:t>
            </a:r>
            <a:endParaRPr lang="ar-AE" b="1" u="sng" dirty="0">
              <a:solidFill>
                <a:schemeClr val="accent4"/>
              </a:solidFill>
            </a:endParaRPr>
          </a:p>
          <a:p>
            <a:pPr marL="0" indent="0" algn="r" rtl="1">
              <a:buNone/>
            </a:pPr>
            <a:r>
              <a:rPr lang="ar-AE" dirty="0" smtClean="0"/>
              <a:t>طفل نطق 7 كلمات صحيحة من بين 10 كلمات .</a:t>
            </a:r>
          </a:p>
          <a:p>
            <a:pPr marL="0" indent="0" algn="r" rtl="1">
              <a:buNone/>
            </a:pPr>
            <a:r>
              <a:rPr lang="ar-AE" dirty="0" smtClean="0"/>
              <a:t>			   		7</a:t>
            </a: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نسبة حدوث السلوك = ـــــــــــــــــــــــــــــــــــــــ    ×  100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		    		10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		=     7.          ×    100    = 70%</a:t>
            </a:r>
            <a:endParaRPr lang="ar-AE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43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نسبة حدوث السلوك :</a:t>
            </a:r>
            <a:endParaRPr lang="ar-AE" b="1" u="sng" dirty="0">
              <a:solidFill>
                <a:schemeClr val="accent4"/>
              </a:solidFill>
            </a:endParaRPr>
          </a:p>
          <a:p>
            <a:pPr marL="0" indent="0" algn="r" rtl="1">
              <a:buNone/>
            </a:pPr>
            <a:r>
              <a:rPr lang="ar-AE" dirty="0" smtClean="0"/>
              <a:t>طفل توحدي استجاب لنداء أمه 5 مرات فقط على الرغم من كونها نادته عشرين مرة .</a:t>
            </a:r>
          </a:p>
          <a:p>
            <a:pPr marL="0" indent="0" algn="r" rtl="1">
              <a:buNone/>
            </a:pPr>
            <a:r>
              <a:rPr lang="ar-AE" dirty="0" smtClean="0"/>
              <a:t>			   5		5</a:t>
            </a: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نسبة حدوث السلوك = ـــــــــــــــــــــــــــــــــــــــ    ×  100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		    		20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	= .25.   ×    100    =    25 %</a:t>
            </a:r>
            <a:endParaRPr lang="ar-AE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43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مزايا طريقة نسبة حدوث السلوك :</a:t>
            </a:r>
            <a:endParaRPr lang="ar-AE" b="1" u="sng" dirty="0">
              <a:solidFill>
                <a:schemeClr val="accent4"/>
              </a:solidFill>
            </a:endParaRPr>
          </a:p>
          <a:p>
            <a:pPr algn="r" rtl="1"/>
            <a:r>
              <a:rPr lang="ar-AE" dirty="0" smtClean="0"/>
              <a:t>شائعة الاستخدام وتسهل التواصل بين المعالجين السلوكيين .</a:t>
            </a:r>
          </a:p>
          <a:p>
            <a:pPr algn="r" rtl="1"/>
            <a:r>
              <a:rPr lang="ar-AE" dirty="0" smtClean="0"/>
              <a:t>تجدي مع الأرقام الكبيرة .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مساوئ طريقة </a:t>
            </a:r>
            <a:r>
              <a:rPr lang="ar-AE" b="1" u="sng" dirty="0">
                <a:solidFill>
                  <a:schemeClr val="accent4"/>
                </a:solidFill>
              </a:rPr>
              <a:t>نسبة حدوث السلوك :</a:t>
            </a:r>
          </a:p>
          <a:p>
            <a:pPr marL="0" indent="0" algn="r" rtl="1">
              <a:buNone/>
            </a:pPr>
            <a:r>
              <a:rPr lang="ar-AE" dirty="0" smtClean="0"/>
              <a:t>لا تحدد الفترة الزمنية التي يحدث فيها السلوك .</a:t>
            </a: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الملاحظة المباشرة :</a:t>
            </a:r>
            <a:endParaRPr lang="ar-AE" b="1" u="sng" dirty="0">
              <a:solidFill>
                <a:schemeClr val="accent4"/>
              </a:solidFill>
            </a:endParaRPr>
          </a:p>
          <a:p>
            <a:pPr algn="r" rtl="1"/>
            <a:r>
              <a:rPr lang="ar-AE" dirty="0" smtClean="0"/>
              <a:t>يتم فيها ملاحظة السلوك أثناء حدوثه .</a:t>
            </a:r>
          </a:p>
          <a:p>
            <a:pPr algn="r" rtl="1"/>
            <a:r>
              <a:rPr lang="ar-AE" dirty="0" smtClean="0"/>
              <a:t>يجب استخدام الملاحظة المباشرة مع السلوكيات التي لا تترك أثرا .</a:t>
            </a:r>
            <a:endParaRPr lang="ar-AE" dirty="0"/>
          </a:p>
          <a:p>
            <a:pPr algn="r" rtl="1"/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طرق الملاحظة </a:t>
            </a:r>
            <a:r>
              <a:rPr lang="ar-AE" b="1" u="sng" dirty="0">
                <a:solidFill>
                  <a:schemeClr val="accent4"/>
                </a:solidFill>
              </a:rPr>
              <a:t>المباشرة :</a:t>
            </a:r>
          </a:p>
          <a:p>
            <a:pPr algn="r" rtl="1"/>
            <a:r>
              <a:rPr lang="ar-AE" dirty="0" smtClean="0"/>
              <a:t>تسجيل تكرار حدوث السلوك </a:t>
            </a:r>
          </a:p>
          <a:p>
            <a:pPr algn="r" rtl="1"/>
            <a:r>
              <a:rPr lang="ar-AE" dirty="0" smtClean="0"/>
              <a:t>تسجيل مدة حدوث السلوك </a:t>
            </a:r>
          </a:p>
          <a:p>
            <a:pPr algn="r" rtl="1"/>
            <a:r>
              <a:rPr lang="ar-AE" dirty="0" smtClean="0"/>
              <a:t>تسجيل الفواصل الزمنية المتساوية </a:t>
            </a:r>
          </a:p>
          <a:p>
            <a:pPr algn="r" rtl="1"/>
            <a:r>
              <a:rPr lang="ar-AE" dirty="0" smtClean="0"/>
              <a:t>تسجيل العينات الزمنية اللحظية </a:t>
            </a:r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تسجيل تكرار حدوث السلوك :</a:t>
            </a:r>
            <a:endParaRPr lang="ar-AE" b="1" u="sng" dirty="0">
              <a:solidFill>
                <a:schemeClr val="accent4"/>
              </a:solidFill>
            </a:endParaRPr>
          </a:p>
          <a:p>
            <a:pPr marL="0" indent="0" algn="r" rtl="1">
              <a:buNone/>
            </a:pPr>
            <a:r>
              <a:rPr lang="ar-AE" dirty="0" smtClean="0"/>
              <a:t>خطواته :</a:t>
            </a:r>
          </a:p>
          <a:p>
            <a:pPr algn="r" rtl="1"/>
            <a:r>
              <a:rPr lang="ar-AE" dirty="0" smtClean="0"/>
              <a:t>يحدد المعالج الفترة الزمنية التي تتم فيها الملاحظة .</a:t>
            </a:r>
          </a:p>
          <a:p>
            <a:pPr algn="r" rtl="1"/>
            <a:r>
              <a:rPr lang="ar-AE" dirty="0" smtClean="0"/>
              <a:t>يسجل السلوك فور حدوثه .</a:t>
            </a:r>
          </a:p>
          <a:p>
            <a:pPr marL="0" indent="0" algn="r" rtl="1">
              <a:buNone/>
            </a:pPr>
            <a:endParaRPr lang="ar-AE" dirty="0" smtClean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56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مزايا تسجيل تكرار السلوك :</a:t>
            </a:r>
            <a:endParaRPr lang="ar-AE" b="1" u="sng" dirty="0">
              <a:solidFill>
                <a:schemeClr val="accent4"/>
              </a:solidFill>
            </a:endParaRPr>
          </a:p>
          <a:p>
            <a:pPr marL="0" indent="0" algn="r" rtl="1">
              <a:buNone/>
            </a:pPr>
            <a:r>
              <a:rPr lang="ar-AE" dirty="0"/>
              <a:t>يفيد إذا كان الهدف زيادة عدد مرات حدوث السلوك المرغوب فيه أو تقليل عدد مرات حدوث السلوك غير المرغوب فيه </a:t>
            </a:r>
            <a:r>
              <a:rPr lang="ar-AE" dirty="0" smtClean="0"/>
              <a:t>.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عيوب تسجيل </a:t>
            </a:r>
            <a:r>
              <a:rPr lang="ar-AE" b="1" u="sng" dirty="0">
                <a:solidFill>
                  <a:schemeClr val="accent4"/>
                </a:solidFill>
              </a:rPr>
              <a:t>تكرار السلوك :</a:t>
            </a:r>
          </a:p>
          <a:p>
            <a:pPr algn="r" rtl="1"/>
            <a:r>
              <a:rPr lang="ar-AE" dirty="0" smtClean="0"/>
              <a:t>لا يجدي في الحالات التي يستمر فيها السلوك مدة طويلة .</a:t>
            </a:r>
          </a:p>
          <a:p>
            <a:pPr algn="r" rtl="1"/>
            <a:r>
              <a:rPr lang="ar-AE" dirty="0" smtClean="0"/>
              <a:t>لا يعطي معلومات عن مدة السلوك وشدته 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281056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تسجيل مدة حدوث السلوك :</a:t>
            </a:r>
            <a:endParaRPr lang="ar-AE" b="1" u="sng" dirty="0">
              <a:solidFill>
                <a:schemeClr val="accent4"/>
              </a:solidFill>
            </a:endParaRPr>
          </a:p>
          <a:p>
            <a:pPr algn="r" rtl="1"/>
            <a:r>
              <a:rPr lang="ar-AE" dirty="0" smtClean="0"/>
              <a:t>يتم فيها تسجيل مدة حدوث السلوك بالنسبة للمدة الكلية للملاحظة .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	       مدة السلوك </a:t>
            </a:r>
            <a:endParaRPr lang="ar-AE" dirty="0"/>
          </a:p>
          <a:p>
            <a:pPr algn="r" rtl="1"/>
            <a:r>
              <a:rPr lang="ar-AE" dirty="0" smtClean="0"/>
              <a:t>نسبة الحدوث = ــــــــــــــــــــ × 100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	       مدة الملاحظة </a:t>
            </a:r>
          </a:p>
          <a:p>
            <a:pPr lvl="4" algn="r" rtl="1"/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281056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متيى يستخدم تسجيل مدة تعديل السلوك :</a:t>
            </a:r>
            <a:endParaRPr lang="ar-AE" b="1" u="sng" dirty="0">
              <a:solidFill>
                <a:schemeClr val="accent4"/>
              </a:solidFill>
            </a:endParaRPr>
          </a:p>
          <a:p>
            <a:pPr algn="r" rtl="1"/>
            <a:r>
              <a:rPr lang="ar-AE" dirty="0" smtClean="0"/>
              <a:t>عندما تكون مدة السلوك طويلة أو قصيرة بشكل يجعل السلوك غير مقبول .</a:t>
            </a:r>
          </a:p>
          <a:p>
            <a:pPr algn="r" rtl="1"/>
            <a:r>
              <a:rPr lang="ar-AE" dirty="0" smtClean="0"/>
              <a:t>عند كثرة عدد مرات تكرار السلوك في مدة الملاحظة .</a:t>
            </a:r>
          </a:p>
          <a:p>
            <a:pPr algn="r" rtl="1"/>
            <a:r>
              <a:rPr lang="ar-AE" dirty="0" smtClean="0"/>
              <a:t>عندة تغير مدة حدوث السلوك من وقت لآخر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56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تسجيل الفواصل الزمنية :</a:t>
            </a:r>
            <a:endParaRPr lang="ar-AE" b="1" u="sng" dirty="0">
              <a:solidFill>
                <a:schemeClr val="accent4"/>
              </a:solidFill>
            </a:endParaRPr>
          </a:p>
          <a:p>
            <a:pPr algn="r" rtl="1"/>
            <a:r>
              <a:rPr lang="ar-AE" dirty="0" smtClean="0"/>
              <a:t>يتم فيها تقسيم فترة الملاحظة إلى فترات زمنية قصيرة .</a:t>
            </a:r>
          </a:p>
          <a:p>
            <a:pPr algn="r" rtl="1"/>
            <a:r>
              <a:rPr lang="ar-AE" dirty="0" smtClean="0"/>
              <a:t>تحديد التفرات الزمنية القصيرة يتم بناء على :</a:t>
            </a:r>
          </a:p>
          <a:p>
            <a:pPr lvl="1" algn="r" rtl="1"/>
            <a:r>
              <a:rPr lang="ar-AE" dirty="0"/>
              <a:t>عدد مرات تكرار السلوك </a:t>
            </a:r>
          </a:p>
          <a:p>
            <a:pPr lvl="1" algn="r" rtl="1"/>
            <a:r>
              <a:rPr lang="ar-AE" dirty="0"/>
              <a:t>مدة حدوث السلوك </a:t>
            </a:r>
          </a:p>
          <a:p>
            <a:pPr lvl="1" algn="r" rtl="1"/>
            <a:r>
              <a:rPr lang="ar-AE" dirty="0"/>
              <a:t>قدرة الباحث على تسجيل السلوك </a:t>
            </a:r>
          </a:p>
          <a:p>
            <a:pPr marL="0" indent="0" algn="r" rtl="1">
              <a:buNone/>
            </a:pPr>
            <a:endParaRPr lang="ar-AE" b="1" u="sng" dirty="0">
              <a:solidFill>
                <a:schemeClr val="accent4"/>
              </a:solidFill>
            </a:endParaRPr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عيوب هذه الطريقة :</a:t>
            </a:r>
            <a:endParaRPr lang="ar-AE" dirty="0" smtClean="0"/>
          </a:p>
          <a:p>
            <a:pPr marL="0" indent="0" algn="r" rtl="1">
              <a:buNone/>
            </a:pPr>
            <a:r>
              <a:rPr lang="ar-AE" dirty="0" smtClean="0"/>
              <a:t>لا تجدي عند كثرة عدد مرات تكرار السلوك ،لأن الباحث لا يسجل سوى أول مرة يحدث فيها السلوك في الفاصل الزمني الواحد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56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أهداف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تحديد السلوكيات الأكاديمية والاجتماعية التي تعلمها الفرد والسلوكيات التي ما زال بحاجة لتعلمها .</a:t>
            </a:r>
          </a:p>
          <a:p>
            <a:pPr algn="r" rtl="1"/>
            <a:r>
              <a:rPr lang="ar-AE" dirty="0" smtClean="0"/>
              <a:t>تقييم فعالية طرق تعديل السلوك المستخدمة .</a:t>
            </a:r>
          </a:p>
          <a:p>
            <a:pPr algn="r" rtl="1"/>
            <a:r>
              <a:rPr lang="ar-AE" dirty="0" smtClean="0"/>
              <a:t>إجبار معدل السلوك على تعريف السلوك المستهدف بدقة والتركيز عليه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تسجيل العينات الزمنية اللحظية :</a:t>
            </a:r>
            <a:endParaRPr lang="ar-AE" b="1" u="sng" dirty="0">
              <a:solidFill>
                <a:schemeClr val="accent4"/>
              </a:solidFill>
            </a:endParaRPr>
          </a:p>
          <a:p>
            <a:pPr marL="0" indent="0" algn="r" rtl="1">
              <a:buNone/>
            </a:pPr>
            <a:r>
              <a:rPr lang="ar-AE" dirty="0" smtClean="0"/>
              <a:t>فيها يتم تقسيم مدة الملاحظة إلى فواصل ،لكن الملاحظ لا يلاحظ السلوك باستمرار ولكن يسجل حدوثه أو عدم حدوثه في نهاية كل فترة .</a:t>
            </a:r>
          </a:p>
          <a:p>
            <a:pPr marL="0" indent="0" algn="r" rtl="1">
              <a:buNone/>
            </a:pPr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عيوب هذه الطريقة :</a:t>
            </a:r>
            <a:endParaRPr lang="ar-AE" dirty="0"/>
          </a:p>
          <a:p>
            <a:pPr algn="r" rtl="1"/>
            <a:r>
              <a:rPr lang="ar-AE" dirty="0" smtClean="0"/>
              <a:t>لا تجدي إذا كان معدل تكرار السلوك قليلا ومدته قصيرة .</a:t>
            </a:r>
          </a:p>
          <a:p>
            <a:pPr algn="r" rtl="1"/>
            <a:r>
              <a:rPr lang="ar-AE" dirty="0" smtClean="0"/>
              <a:t>تفقد المعلومات إذا كانت الفواصل طويلة وتكرار السلوك عاليا .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56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نسبة اتفاق الملاحظين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للـتاكد من ثبات المعلومات المجموعة يقوم باحثان بملاحظة نفس السلوك في الفترة الزمنية نفسها .</a:t>
            </a:r>
          </a:p>
          <a:p>
            <a:pPr algn="r" rtl="1"/>
            <a:r>
              <a:rPr lang="ar-AE" dirty="0" smtClean="0"/>
              <a:t>ليس شرطا أن يتم حساب الثبات لكل جلسة من جلسات الملاحظة ،ولكن يكفي حسابه مرة أو مرتين كل مرحلة من مراحل العلاج .</a:t>
            </a:r>
          </a:p>
          <a:p>
            <a:pPr algn="r" rtl="1"/>
            <a:r>
              <a:rPr lang="ar-AE" dirty="0" smtClean="0"/>
              <a:t>ثبات المعلومات لا يعني صدقها .</a:t>
            </a:r>
          </a:p>
        </p:txBody>
      </p:sp>
    </p:spTree>
    <p:extLst>
      <p:ext uri="{BB962C8B-B14F-4D97-AF65-F5344CB8AC3E}">
        <p14:creationId xmlns:p14="http://schemas.microsoft.com/office/powerpoint/2010/main" val="281056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5821363"/>
          </a:xfrm>
          <a:ln w="88900"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طرق حساب نسبة الاتفاق بين الملاحظين :</a:t>
            </a:r>
          </a:p>
          <a:p>
            <a:pPr marL="0" indent="0" algn="r" rtl="1">
              <a:buNone/>
            </a:pPr>
            <a:r>
              <a:rPr lang="ar-AE" dirty="0" smtClean="0"/>
              <a:t>عند تسجيل تكرار السلوك ومدة السلوك :</a:t>
            </a:r>
          </a:p>
          <a:p>
            <a:pPr marL="0" indent="0" algn="r" rtl="1">
              <a:buNone/>
            </a:pPr>
            <a:r>
              <a:rPr lang="ar-AE" dirty="0" smtClean="0"/>
              <a:t>		   العدد الأصفر </a:t>
            </a: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نسبة الاتفاق = ـــــــــــــــــــــــ  × 100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	   العدد الأكبر 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عند تسجيل الفواصل والعينات الزمنية :</a:t>
            </a:r>
          </a:p>
          <a:p>
            <a:pPr marL="0" indent="0" algn="r" rtl="1">
              <a:buNone/>
            </a:pPr>
            <a:r>
              <a:rPr lang="ar-AE" dirty="0" smtClean="0"/>
              <a:t>		  عدد المرات التي اتفقوا فيها </a:t>
            </a: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نسبة الاتفاق = ـــــــــــــــــــــــــــــــــــــــــــــــــــــــ × 100</a:t>
            </a:r>
          </a:p>
          <a:p>
            <a:pPr marL="0" indent="0" algn="ctr" rtl="1">
              <a:buNone/>
            </a:pPr>
            <a:r>
              <a:rPr lang="ar-AE" dirty="0"/>
              <a:t>	</a:t>
            </a:r>
            <a:r>
              <a:rPr lang="ar-AE" dirty="0" smtClean="0"/>
              <a:t>	عدد مرات الاتفاق + عدد مرات الاختلاف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56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مصادر الخطأ في الملاحظة المباشرة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AE" dirty="0" smtClean="0"/>
              <a:t>1-رد الفعل </a:t>
            </a:r>
          </a:p>
          <a:p>
            <a:pPr marL="0" indent="0" algn="r" rtl="1">
              <a:buNone/>
            </a:pPr>
            <a:r>
              <a:rPr lang="ar-AE" dirty="0" smtClean="0"/>
              <a:t>	أ-درجة تقبل السلوك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ب-</a:t>
            </a:r>
            <a:r>
              <a:rPr lang="ar-AE" dirty="0"/>
              <a:t>خصائص الشخص الملاحظ </a:t>
            </a:r>
            <a:endParaRPr lang="ar-AE" dirty="0" smtClean="0"/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ج-خصائص الشخص الملاحظ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د-درجة وضوح الملاحظة </a:t>
            </a:r>
          </a:p>
          <a:p>
            <a:pPr marL="0" indent="0" algn="r" rtl="1">
              <a:buNone/>
            </a:pPr>
            <a:r>
              <a:rPr lang="ar-AE" dirty="0" smtClean="0"/>
              <a:t>2-النزعة لتغيير التعريفات الأصلية </a:t>
            </a:r>
          </a:p>
          <a:p>
            <a:pPr marL="0" indent="0" algn="r" rtl="1">
              <a:buNone/>
            </a:pPr>
            <a:r>
              <a:rPr lang="ar-AE" dirty="0" smtClean="0"/>
              <a:t>3-درجة تعقيد الملاحظة </a:t>
            </a:r>
          </a:p>
          <a:p>
            <a:pPr marL="0" indent="0" algn="r" rtl="1">
              <a:buNone/>
            </a:pPr>
            <a:r>
              <a:rPr lang="ar-AE" dirty="0" smtClean="0"/>
              <a:t>4-توقعات الشخص الملاحظ .</a:t>
            </a:r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56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الرسوم البيانية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6</a:t>
            </a:r>
          </a:p>
          <a:p>
            <a:pPr marL="0" indent="0" algn="r" rtl="1">
              <a:buNone/>
            </a:pPr>
            <a:r>
              <a:rPr lang="ar-AE" dirty="0" smtClean="0"/>
              <a:t>5</a:t>
            </a: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4</a:t>
            </a:r>
          </a:p>
          <a:p>
            <a:pPr marL="0" indent="0" algn="r" rtl="1">
              <a:buNone/>
            </a:pPr>
            <a:r>
              <a:rPr lang="ar-AE" dirty="0" smtClean="0"/>
              <a:t>3</a:t>
            </a: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2</a:t>
            </a:r>
          </a:p>
          <a:p>
            <a:pPr marL="0" indent="0" algn="r" rtl="1">
              <a:buNone/>
            </a:pPr>
            <a:r>
              <a:rPr lang="ar-AE" dirty="0" smtClean="0"/>
              <a:t>1</a:t>
            </a: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0</a:t>
            </a:r>
          </a:p>
          <a:p>
            <a:pPr marL="0" indent="0" algn="r" rtl="1">
              <a:buNone/>
            </a:pPr>
            <a:r>
              <a:rPr lang="ar-AE" dirty="0" smtClean="0"/>
              <a:t>الأسبوع 	1	2	3	4	5	6	7		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077200" y="1781060"/>
            <a:ext cx="152400" cy="358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990600" y="5090711"/>
            <a:ext cx="7162800" cy="181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096000" y="2819400"/>
            <a:ext cx="1752600" cy="381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4267200" y="3200400"/>
            <a:ext cx="1828800" cy="2662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295400" y="3200400"/>
            <a:ext cx="2971800" cy="1676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707196" y="1905000"/>
            <a:ext cx="1752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2"/>
                </a:solidFill>
              </a:rPr>
              <a:t>التقويم التمهيدي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95700" y="1905000"/>
            <a:ext cx="1752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2"/>
                </a:solidFill>
              </a:rPr>
              <a:t>العلاج 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انتهت المحاضرة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20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العوامل التي تجعل السلوك أحيانا ثابتا نسبيا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AE" dirty="0" smtClean="0"/>
              <a:t>يرى أصحاب المنحى السلوكي أن السلوك قد يكون ثابتا للأسباب التالية :</a:t>
            </a:r>
          </a:p>
          <a:p>
            <a:pPr lvl="1" algn="r" rtl="1"/>
            <a:r>
              <a:rPr lang="ar-AE" dirty="0" smtClean="0"/>
              <a:t>أن يعيش الفرد في بيئة تتكرر فيها مثيرات محددة .</a:t>
            </a:r>
          </a:p>
          <a:p>
            <a:pPr lvl="1" algn="r" rtl="1"/>
            <a:r>
              <a:rPr lang="ar-AE" dirty="0" smtClean="0"/>
              <a:t>أن يؤدي التعزيز المتقطع إلى ثبات نسبي في هذا السلوك </a:t>
            </a:r>
          </a:p>
          <a:p>
            <a:pPr lvl="1" algn="r" rtl="1"/>
            <a:r>
              <a:rPr lang="ar-AE" dirty="0" smtClean="0"/>
              <a:t>الحاجات الفسيولوجية ثابتة نسبيا .</a:t>
            </a:r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قياس السلوك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dirty="0" smtClean="0"/>
              <a:t>قارني بين :</a:t>
            </a:r>
          </a:p>
          <a:p>
            <a:pPr algn="r" rtl="1"/>
            <a:r>
              <a:rPr lang="ar-AE" dirty="0" smtClean="0"/>
              <a:t>اختبار السلوك العدواني عند الطفل .</a:t>
            </a:r>
          </a:p>
          <a:p>
            <a:pPr algn="r" rtl="1"/>
            <a:r>
              <a:rPr lang="ar-AE" dirty="0" smtClean="0"/>
              <a:t>تحديد سلوك الضرب عند الطفل كسلوك مستهدف وقياس عدد مرات تكراره في اليوم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82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tx2"/>
                </a:solidFill>
              </a:rPr>
              <a:t>الفرق بين القياس النفسي التقليدي والقياس السلوكي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037539"/>
              </p:ext>
            </p:extLst>
          </p:nvPr>
        </p:nvGraphicFramePr>
        <p:xfrm>
          <a:off x="457200" y="1600200"/>
          <a:ext cx="82296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GB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u="sn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800" b="1" u="sng" dirty="0" smtClean="0"/>
                        <a:t>القياس</a:t>
                      </a:r>
                      <a:r>
                        <a:rPr lang="ar-AE" sz="2800" b="1" u="sng" baseline="0" dirty="0" smtClean="0"/>
                        <a:t> السلوكي </a:t>
                      </a:r>
                      <a:endParaRPr lang="en-GB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b="1" u="sng" dirty="0" smtClean="0"/>
                        <a:t>القياس النفسي التقليدي </a:t>
                      </a:r>
                      <a:endParaRPr lang="en-GB" sz="2800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يركز على السلوك</a:t>
                      </a:r>
                      <a:r>
                        <a:rPr lang="ar-AE" sz="2800" baseline="0" dirty="0" smtClean="0"/>
                        <a:t> الظاهر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يركز على العمليات</a:t>
                      </a:r>
                      <a:r>
                        <a:rPr lang="ar-AE" sz="2800" baseline="0" dirty="0" smtClean="0"/>
                        <a:t> النفسية الداخلية باعتبار السلوك وظيفة لهذه العمليات 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يفيس السلوك بهدف اختيار العلاج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يقيس السلوك بهدف التشخيص 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يقيس</a:t>
                      </a:r>
                      <a:r>
                        <a:rPr lang="ar-AE" sz="2800" baseline="0" dirty="0" smtClean="0"/>
                        <a:t> الاختلاف في سلوك الفرد نفسه من ظرف لآخر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يقارن</a:t>
                      </a:r>
                      <a:r>
                        <a:rPr lang="ar-AE" sz="2800" baseline="0" dirty="0" smtClean="0"/>
                        <a:t> الفرد بالمجموعة 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يتكرر القياس في جميع مراحل تعديل السلوك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قياس قبلي وبعدي فقط 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الاعتبارات الأساسية لقياس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تحديد السلوك المستهدف </a:t>
            </a:r>
          </a:p>
          <a:p>
            <a:pPr algn="r" rtl="1"/>
            <a:r>
              <a:rPr lang="ar-AE" dirty="0" smtClean="0"/>
              <a:t>تحديد مكان وزمان القياس </a:t>
            </a:r>
          </a:p>
          <a:p>
            <a:pPr algn="r" rtl="1"/>
            <a:r>
              <a:rPr lang="ar-AE" dirty="0" smtClean="0"/>
              <a:t>تحديد مدة القياس </a:t>
            </a:r>
          </a:p>
          <a:p>
            <a:pPr algn="r" rtl="1"/>
            <a:r>
              <a:rPr lang="ar-AE" dirty="0" smtClean="0"/>
              <a:t>تحديد الشخص الذي سيقوم بالقياس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الاعتبارات الأساسية لقياس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algn="r" rtl="1"/>
            <a:endParaRPr lang="ar-AE" dirty="0" smtClean="0"/>
          </a:p>
          <a:p>
            <a:pPr algn="r" rtl="1"/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7536316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الاعتبارات الأساسية لقياس السلوك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تحديد مدة قياس السلوك :</a:t>
            </a:r>
          </a:p>
          <a:p>
            <a:pPr marL="0" indent="0" algn="r" rtl="1">
              <a:buNone/>
            </a:pPr>
            <a:r>
              <a:rPr lang="ar-AE" dirty="0" smtClean="0"/>
              <a:t>1-يتم تحديدها بحسب معدل حدوث السلوك :</a:t>
            </a:r>
          </a:p>
          <a:p>
            <a:pPr algn="r" rtl="1"/>
            <a:r>
              <a:rPr lang="ar-AE" dirty="0" smtClean="0"/>
              <a:t>إذا كان معدل تكرار السلوك عاليا     قلت      مدة الملاحظة </a:t>
            </a:r>
          </a:p>
          <a:p>
            <a:pPr algn="r" rtl="1"/>
            <a:r>
              <a:rPr lang="ar-AE" dirty="0" smtClean="0"/>
              <a:t>إذا كان معدل تكرار السلوك منخفضا زادت    مدة الملاحظة</a:t>
            </a:r>
          </a:p>
          <a:p>
            <a:pPr marL="0" indent="0" algn="r" rtl="1">
              <a:buNone/>
            </a:pPr>
            <a:r>
              <a:rPr lang="ar-AE" dirty="0" smtClean="0"/>
              <a:t>2-يتم تحديدها بحسب ظروف الملاحظة والشخص الملاحظ .</a:t>
            </a:r>
            <a:endParaRPr lang="ar-AE" dirty="0"/>
          </a:p>
          <a:p>
            <a:pPr marL="0" indent="0" algn="r" rtl="1">
              <a:buNone/>
            </a:pPr>
            <a:endParaRPr lang="ar-AE" b="1" u="sng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تحديد الشخص الذي سيقوم بقياس السلوك :</a:t>
            </a:r>
          </a:p>
          <a:p>
            <a:pPr algn="r" rtl="1"/>
            <a:r>
              <a:rPr lang="ar-AE" dirty="0" smtClean="0"/>
              <a:t>يجب أن يلم بصفات السلوك المستهدف .</a:t>
            </a:r>
          </a:p>
          <a:p>
            <a:pPr algn="r" rtl="1"/>
            <a:r>
              <a:rPr lang="ar-AE" dirty="0" smtClean="0"/>
              <a:t>يجب أن يلم بطرق القياس السلوكي 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1154</Words>
  <Application>Microsoft Office PowerPoint</Application>
  <PresentationFormat>On-screen Show (4:3)</PresentationFormat>
  <Paragraphs>295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قياس السلوك المستهدف </vt:lpstr>
      <vt:lpstr>أهداف المحاضرة </vt:lpstr>
      <vt:lpstr>أهداف قياس السلوك </vt:lpstr>
      <vt:lpstr>العوامل التي تجعل السلوك أحيانا ثابتا نسبيا </vt:lpstr>
      <vt:lpstr>قياس السلوك </vt:lpstr>
      <vt:lpstr>الفرق بين القياس النفسي التقليدي والقياس السلوكي </vt:lpstr>
      <vt:lpstr>الاعتبارات الأساسية لقياس السلوك </vt:lpstr>
      <vt:lpstr>الاعتبارات الأساسية لقياس السلوك </vt:lpstr>
      <vt:lpstr>الاعتبارات الأساسية لقياس السلوك </vt:lpstr>
      <vt:lpstr>طرق قياس السلوك </vt:lpstr>
      <vt:lpstr>طرق قياس السلوك </vt:lpstr>
      <vt:lpstr>طرق قياس السلوك </vt:lpstr>
      <vt:lpstr>طرق قياس السلوك </vt:lpstr>
      <vt:lpstr>طرق قياس السلوك </vt:lpstr>
      <vt:lpstr>طرق تحديد السلوك </vt:lpstr>
      <vt:lpstr>طرق قياس السلوك </vt:lpstr>
      <vt:lpstr>طرق قياس السلوك </vt:lpstr>
      <vt:lpstr>طرق قياس السلوك </vt:lpstr>
      <vt:lpstr>طرق قياس السلوك </vt:lpstr>
      <vt:lpstr>طرق قياس السلوك </vt:lpstr>
      <vt:lpstr>طرق قياس السلوك </vt:lpstr>
      <vt:lpstr>طرق قياس السلوك </vt:lpstr>
      <vt:lpstr>طرق قياس السلوك </vt:lpstr>
      <vt:lpstr>طرق قياس السلوك </vt:lpstr>
      <vt:lpstr>طرق قياس السلوك </vt:lpstr>
      <vt:lpstr>طرق قياس السلوك </vt:lpstr>
      <vt:lpstr>طرق قياس السلوك </vt:lpstr>
      <vt:lpstr>طرق قياس السلوك </vt:lpstr>
      <vt:lpstr>طرق قياس السلوك </vt:lpstr>
      <vt:lpstr>طرق قياس السلوك </vt:lpstr>
      <vt:lpstr>نسبة اتفاق الملاحظين </vt:lpstr>
      <vt:lpstr>PowerPoint Presentation</vt:lpstr>
      <vt:lpstr>مصادر الخطأ في الملاحظة المباشرة </vt:lpstr>
      <vt:lpstr>الرسوم البيانية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Sumyah</dc:creator>
  <cp:lastModifiedBy>Sumyah</cp:lastModifiedBy>
  <cp:revision>88</cp:revision>
  <dcterms:created xsi:type="dcterms:W3CDTF">2006-08-16T00:00:00Z</dcterms:created>
  <dcterms:modified xsi:type="dcterms:W3CDTF">2014-02-28T13:16:56Z</dcterms:modified>
</cp:coreProperties>
</file>