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4" autoAdjust="0"/>
    <p:restoredTop sz="94660"/>
  </p:normalViewPr>
  <p:slideViewPr>
    <p:cSldViewPr>
      <p:cViewPr varScale="1">
        <p:scale>
          <a:sx n="86" d="100"/>
          <a:sy n="86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6CE449-212C-43E7-BA39-D0C8005598C8}" type="datetimeFigureOut">
              <a:rPr lang="ar-SA" smtClean="0"/>
              <a:t>30/01/1439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04DE56-BF37-4063-8794-1E066DE7D8E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DE56-BF37-4063-8794-1E066DE7D8EF}" type="slidenum">
              <a:rPr lang="ar-SA" smtClean="0"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الكشف عن المركبات العضويه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849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>
                <a:cs typeface="FS_Africa" pitchFamily="2" charset="-78"/>
              </a:rPr>
              <a:t>نهاية </a:t>
            </a:r>
            <a:r>
              <a:rPr lang="ar-SA" dirty="0" err="1" smtClean="0">
                <a:cs typeface="FS_Africa" pitchFamily="2" charset="-78"/>
              </a:rPr>
              <a:t>المعمل...</a:t>
            </a:r>
            <a:endParaRPr lang="ar-SA" dirty="0">
              <a:cs typeface="FS_Afric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مزيج النفط الخام مزيج معقد من عدد كبير من مركبات </a:t>
            </a:r>
            <a:r>
              <a:rPr lang="ar-SA" dirty="0" smtClean="0"/>
              <a:t>سواء </a:t>
            </a:r>
            <a:r>
              <a:rPr lang="ar-SA" dirty="0" smtClean="0"/>
              <a:t>كانت هيدروكربونيه واخرى غير هيدروكربونيه ,وعناصر كيمائيه مختلفه ,بالاضافه انه يتفاوت التركيب الكيمائي للنفط </a:t>
            </a:r>
            <a:r>
              <a:rPr lang="ar-SA" dirty="0" smtClean="0"/>
              <a:t>نوعياً وكمياً </a:t>
            </a:r>
            <a:r>
              <a:rPr lang="ar-SA" dirty="0" smtClean="0"/>
              <a:t>من نفط </a:t>
            </a:r>
            <a:r>
              <a:rPr lang="ar-SA" dirty="0" smtClean="0"/>
              <a:t>إلى </a:t>
            </a:r>
            <a:r>
              <a:rPr lang="ar-SA" dirty="0" err="1" smtClean="0"/>
              <a:t>آ</a:t>
            </a:r>
            <a:r>
              <a:rPr lang="ar-SA" dirty="0" err="1" smtClean="0"/>
              <a:t>خر </a:t>
            </a:r>
            <a:r>
              <a:rPr lang="ar-SA" dirty="0" smtClean="0"/>
              <a:t>,ولكن وجد ان </a:t>
            </a:r>
            <a:r>
              <a:rPr lang="ar-SA" b="1" dirty="0" smtClean="0"/>
              <a:t>السمة </a:t>
            </a:r>
            <a:r>
              <a:rPr lang="ar-SA" b="1" dirty="0" smtClean="0"/>
              <a:t>المشتركه بين معظم المركبات هو</a:t>
            </a:r>
            <a:r>
              <a:rPr lang="ar-SA" dirty="0" smtClean="0"/>
              <a:t> وجود ذرات الكربون والهيدروجين ,ويرجع اختلاف خواص النفط </a:t>
            </a:r>
            <a:r>
              <a:rPr lang="ar-SA" dirty="0" smtClean="0"/>
              <a:t>للكربون </a:t>
            </a:r>
            <a:r>
              <a:rPr lang="ar-SA" dirty="0" smtClean="0"/>
              <a:t>واتحاده مع العناصر الاخرى .ليشكل تكوينات جزيئيه بسيطه او </a:t>
            </a:r>
            <a:r>
              <a:rPr lang="ar-SA" dirty="0" err="1" smtClean="0"/>
              <a:t>معقدة .</a:t>
            </a:r>
            <a:endParaRPr lang="ar-SA" dirty="0" smtClean="0"/>
          </a:p>
          <a:p>
            <a:r>
              <a:rPr lang="ar-SA" dirty="0" smtClean="0"/>
              <a:t>تحتفظ الهيدروكربونات بخواصها ا لفترات طويله من الزمن بسبب انها اكثر المجموعات </a:t>
            </a:r>
            <a:r>
              <a:rPr lang="ar-SA" dirty="0" smtClean="0"/>
              <a:t>استقرارًا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108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900" dirty="0" smtClean="0"/>
              <a:t>تحتوي </a:t>
            </a:r>
            <a:r>
              <a:rPr lang="ar-SA" sz="2900" dirty="0" smtClean="0"/>
              <a:t>المواد العضويه على الكربون والهيدروجين وبعض </a:t>
            </a:r>
          </a:p>
          <a:p>
            <a:pPr marL="0" indent="0">
              <a:buNone/>
            </a:pPr>
            <a:r>
              <a:rPr lang="ar-SA" sz="2900" dirty="0" smtClean="0"/>
              <a:t>العناصر الاخرى مثل النيتروجين ,الكبريت ,الاوكسجين ,</a:t>
            </a:r>
          </a:p>
          <a:p>
            <a:pPr marL="0" indent="0">
              <a:buNone/>
            </a:pPr>
            <a:r>
              <a:rPr lang="ar-SA" sz="2900" dirty="0" smtClean="0"/>
              <a:t>الفسفور,الهالوجينات ,والمعادن .</a:t>
            </a:r>
          </a:p>
          <a:p>
            <a:pPr marL="0" indent="0">
              <a:buNone/>
            </a:pPr>
            <a:r>
              <a:rPr lang="ar-SA" sz="2900" dirty="0" smtClean="0"/>
              <a:t>وتعتبر </a:t>
            </a:r>
            <a:r>
              <a:rPr lang="ar-SA" sz="2900" b="1" u="sng" dirty="0" smtClean="0"/>
              <a:t>التغيرات </a:t>
            </a:r>
            <a:r>
              <a:rPr lang="ar-SA" sz="2900" b="1" u="sng" dirty="0" smtClean="0"/>
              <a:t>اللونية </a:t>
            </a:r>
            <a:r>
              <a:rPr lang="ar-SA" sz="2900" dirty="0" smtClean="0"/>
              <a:t>من </a:t>
            </a:r>
            <a:r>
              <a:rPr lang="ar-SA" sz="2900" dirty="0" smtClean="0"/>
              <a:t>أهم </a:t>
            </a:r>
            <a:r>
              <a:rPr lang="ar-SA" sz="2900" dirty="0" smtClean="0"/>
              <a:t>التجارب التى تجرى في الكشف عن وجود روابط </a:t>
            </a:r>
            <a:r>
              <a:rPr lang="ar-SA" sz="2900" dirty="0" smtClean="0"/>
              <a:t>مزدوجه 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819400" y="381000"/>
            <a:ext cx="600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عناصر المركبات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العضوية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الهيدروكربونات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ar-SA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46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sz="2800" b="1" dirty="0" smtClean="0"/>
              <a:t>1- ماء </a:t>
            </a:r>
            <a:r>
              <a:rPr lang="ar-SA" sz="2800" b="1" dirty="0" err="1" smtClean="0"/>
              <a:t>الـبـروم</a:t>
            </a:r>
            <a:r>
              <a:rPr lang="ar-SA" sz="2800" b="1" dirty="0" smtClean="0"/>
              <a:t> </a:t>
            </a:r>
            <a:r>
              <a:rPr lang="en-US" sz="2800" dirty="0" smtClean="0"/>
              <a:t>Bromine water</a:t>
            </a:r>
            <a:r>
              <a:rPr lang="ar-SA" sz="2800" b="1" dirty="0" err="1" smtClean="0"/>
              <a:t>:</a:t>
            </a:r>
            <a:endParaRPr lang="ar-SA" sz="2800" b="1" dirty="0" smtClean="0"/>
          </a:p>
          <a:p>
            <a:pPr marL="0" indent="0">
              <a:buNone/>
            </a:pPr>
            <a:r>
              <a:rPr lang="ar-SA" sz="2800" dirty="0" err="1" smtClean="0"/>
              <a:t>يساعد </a:t>
            </a:r>
            <a:r>
              <a:rPr lang="ar-SA" sz="2800" dirty="0" smtClean="0"/>
              <a:t>( تفاعل </a:t>
            </a:r>
            <a:r>
              <a:rPr lang="ar-SA" sz="2800" dirty="0" err="1" smtClean="0"/>
              <a:t>البروم</a:t>
            </a:r>
            <a:r>
              <a:rPr lang="ar-SA" sz="2800" dirty="0" smtClean="0"/>
              <a:t>) على التمييز </a:t>
            </a:r>
            <a:r>
              <a:rPr lang="ar-SA" sz="2800" dirty="0" smtClean="0"/>
              <a:t>بسهولة </a:t>
            </a:r>
            <a:r>
              <a:rPr lang="ar-SA" sz="2800" dirty="0" smtClean="0"/>
              <a:t>بين المركبات </a:t>
            </a:r>
            <a:r>
              <a:rPr lang="ar-SA" sz="2800" dirty="0" err="1" smtClean="0"/>
              <a:t>الاليفاتيه</a:t>
            </a:r>
            <a:r>
              <a:rPr lang="ar-SA" sz="2800" dirty="0" smtClean="0"/>
              <a:t> المشبعه وغير  </a:t>
            </a:r>
            <a:r>
              <a:rPr lang="ar-SA" sz="2800" dirty="0" err="1" smtClean="0"/>
              <a:t>المشبعة .</a:t>
            </a:r>
            <a:endParaRPr lang="ar-SA" sz="2800" dirty="0" smtClean="0"/>
          </a:p>
          <a:p>
            <a:pPr marL="0" indent="0">
              <a:buNone/>
            </a:pPr>
            <a:r>
              <a:rPr lang="ar-SA" sz="2800" dirty="0" smtClean="0">
                <a:solidFill>
                  <a:srgbClr val="990033"/>
                </a:solidFill>
              </a:rPr>
              <a:t>ويحدث  التفاعل نتيجة</a:t>
            </a:r>
            <a:r>
              <a:rPr lang="ar-SA" sz="2800" dirty="0" smtClean="0"/>
              <a:t> تفكك الرابطه المزدوجة </a:t>
            </a:r>
          </a:p>
          <a:p>
            <a:pPr marL="0" indent="0">
              <a:buNone/>
            </a:pPr>
            <a:r>
              <a:rPr lang="ar-SA" sz="2800" dirty="0" smtClean="0"/>
              <a:t>حيث يتم اضافة </a:t>
            </a:r>
            <a:r>
              <a:rPr lang="ar-SA" sz="2800" dirty="0" err="1" smtClean="0"/>
              <a:t>البروم</a:t>
            </a:r>
            <a:r>
              <a:rPr lang="ar-SA" sz="2800" dirty="0" smtClean="0"/>
              <a:t> الى ذرتي الكربون ولا يحدث هذا التفاعل في المركبات المشبعة </a:t>
            </a:r>
            <a:r>
              <a:rPr lang="ar-SA" sz="2800" dirty="0" err="1" smtClean="0"/>
              <a:t>الا</a:t>
            </a:r>
            <a:r>
              <a:rPr lang="ar-SA" sz="2800" dirty="0" smtClean="0"/>
              <a:t> في وجود عامل وسيط مثل </a:t>
            </a:r>
            <a:r>
              <a:rPr lang="ar-SA" sz="2800" dirty="0" err="1" smtClean="0"/>
              <a:t>الضوء .</a:t>
            </a:r>
            <a:endParaRPr lang="ar-SA" sz="2800" dirty="0" smtClean="0"/>
          </a:p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ar-SA" b="1" dirty="0" smtClean="0"/>
              <a:t>2- </a:t>
            </a:r>
            <a:r>
              <a:rPr lang="ar-SA" b="1" dirty="0" err="1" smtClean="0"/>
              <a:t>برمنجنات</a:t>
            </a:r>
            <a:r>
              <a:rPr lang="ar-SA" b="1" dirty="0" smtClean="0"/>
              <a:t> </a:t>
            </a:r>
            <a:r>
              <a:rPr lang="ar-SA" b="1" dirty="0" err="1" smtClean="0"/>
              <a:t>البوتاسيوم</a:t>
            </a:r>
            <a:r>
              <a:rPr lang="ar-SA" b="1" dirty="0" smtClean="0"/>
              <a:t> </a:t>
            </a:r>
            <a:r>
              <a:rPr lang="en-US" dirty="0" smtClean="0"/>
              <a:t>KMnO</a:t>
            </a:r>
            <a:r>
              <a:rPr lang="en-US" baseline="-25000" dirty="0" smtClean="0"/>
              <a:t>4</a:t>
            </a:r>
            <a:r>
              <a:rPr lang="ar-SA" b="1" dirty="0" err="1" smtClean="0"/>
              <a:t>:</a:t>
            </a:r>
            <a:endParaRPr lang="ar-SA" b="1" dirty="0" smtClean="0"/>
          </a:p>
          <a:p>
            <a:r>
              <a:rPr lang="ar-SA" sz="2800" dirty="0" smtClean="0"/>
              <a:t>يحدث تأكسد للمركبات الهيروكربونيه الغير مشبعه بماده برمنجنات البوتاسيوم ,حيث يختفي لون البرمنجات البنفسجي وتترسب ماده ثاني اكسيد </a:t>
            </a:r>
            <a:r>
              <a:rPr lang="ar-SA" sz="2800" dirty="0" err="1" smtClean="0"/>
              <a:t>المنجنيز</a:t>
            </a:r>
            <a:r>
              <a:rPr lang="ar-SA" sz="2800" dirty="0" smtClean="0"/>
              <a:t> </a:t>
            </a:r>
            <a:r>
              <a:rPr lang="ar-SA" sz="2800" dirty="0" smtClean="0"/>
              <a:t>ذات </a:t>
            </a:r>
            <a:r>
              <a:rPr lang="ar-SA" sz="2800" dirty="0" smtClean="0"/>
              <a:t>اللون البني.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685800" y="533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b="1" dirty="0" smtClean="0">
                <a:solidFill>
                  <a:srgbClr val="002060"/>
                </a:solidFill>
              </a:rPr>
              <a:t>بعض طرق الكشف عن المركبات </a:t>
            </a:r>
            <a:r>
              <a:rPr lang="ar-SA" sz="2400" b="1" dirty="0" err="1" smtClean="0">
                <a:solidFill>
                  <a:srgbClr val="002060"/>
                </a:solidFill>
              </a:rPr>
              <a:t>العضوية :</a:t>
            </a:r>
            <a:endParaRPr lang="ar-SA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08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جمع العينات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تجمع العينات من اماكن مصدر النفط او مناطق تسرب النفط  بحيث تكون على بعد 5-10سم من سطح التربه او المسطحات المائيه اوسطح الرواسب المائيه ,</a:t>
            </a:r>
            <a:r>
              <a:rPr lang="ar-SA" dirty="0" smtClean="0"/>
              <a:t>ويراعى </a:t>
            </a:r>
            <a:r>
              <a:rPr lang="ar-SA" dirty="0" smtClean="0"/>
              <a:t>عدم وجود فقاعات هوائيه عند جميع العينات ,كما تقسم </a:t>
            </a:r>
            <a:r>
              <a:rPr lang="ar-SA" dirty="0" smtClean="0"/>
              <a:t>العينات على </a:t>
            </a:r>
            <a:r>
              <a:rPr lang="ar-SA" dirty="0" smtClean="0"/>
              <a:t>حسب </a:t>
            </a:r>
            <a:r>
              <a:rPr lang="ar-SA" dirty="0" smtClean="0"/>
              <a:t>الدراسة القريبة </a:t>
            </a:r>
            <a:r>
              <a:rPr lang="ar-SA" dirty="0" smtClean="0"/>
              <a:t>من السطح او العينات </a:t>
            </a:r>
            <a:r>
              <a:rPr lang="ar-SA" dirty="0" smtClean="0"/>
              <a:t>الصخرية </a:t>
            </a:r>
            <a:r>
              <a:rPr lang="ar-SA" dirty="0" smtClean="0"/>
              <a:t>او </a:t>
            </a:r>
            <a:r>
              <a:rPr lang="ar-SA" dirty="0" smtClean="0"/>
              <a:t>البعيدة </a:t>
            </a:r>
            <a:r>
              <a:rPr lang="ar-SA" dirty="0" smtClean="0"/>
              <a:t>عن السطح. </a:t>
            </a:r>
          </a:p>
          <a:p>
            <a:r>
              <a:rPr lang="ar-SA" dirty="0" smtClean="0"/>
              <a:t>تعبئ العينات اما في اكياس او علب معقمه ومعباءه باحكام ,ثم تنقل العينات الى </a:t>
            </a:r>
            <a:r>
              <a:rPr lang="ar-SA" dirty="0" smtClean="0"/>
              <a:t>المختبر </a:t>
            </a:r>
            <a:r>
              <a:rPr lang="ar-SA" dirty="0" smtClean="0"/>
              <a:t>لتحليلها وتحفظ في درجات حراره 4م</a:t>
            </a:r>
            <a:r>
              <a:rPr lang="ar-SA" dirty="0" smtClean="0">
                <a:latin typeface="Algerian"/>
              </a:rPr>
              <a:t>°(الثلاجه)قبل المعالجه ولحين استخدامها في اقرب وقت ممكن (عاده خلال 3-4 ايام من وقت الجمع)</a:t>
            </a:r>
          </a:p>
          <a:p>
            <a:r>
              <a:rPr lang="ar-SA" dirty="0" smtClean="0"/>
              <a:t>قبل البدء باجراء التجارب ميكروبيا يجب التخلص من الاحجار او الشوائب اما في حاله عينات المياه يتم ترشيحها باوراق ترشيح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00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اسم التجربه:الكشف عن المركبات العضويه البسيطه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يمكن الكشف عن المركبات العضويه البسيطه في العينه بطريقتين</a:t>
            </a:r>
          </a:p>
          <a:p>
            <a:pPr marL="0" indent="0">
              <a:buNone/>
            </a:pPr>
            <a:r>
              <a:rPr lang="ar-SA" dirty="0" smtClean="0"/>
              <a:t>الادوات المستخدمه :</a:t>
            </a:r>
          </a:p>
          <a:p>
            <a:pPr marL="0" indent="0">
              <a:buNone/>
            </a:pPr>
            <a:r>
              <a:rPr lang="ar-SA" dirty="0" smtClean="0"/>
              <a:t>عينات من اماكن تسرب نفط </a:t>
            </a:r>
          </a:p>
          <a:p>
            <a:pPr marL="0" indent="0">
              <a:buNone/>
            </a:pPr>
            <a:r>
              <a:rPr lang="ar-SA" dirty="0" smtClean="0"/>
              <a:t>انابيب اختبار </a:t>
            </a:r>
          </a:p>
          <a:p>
            <a:pPr marL="0" indent="0">
              <a:buNone/>
            </a:pPr>
            <a:r>
              <a:rPr lang="ar-SA" dirty="0" smtClean="0"/>
              <a:t>مصدر ضوئي </a:t>
            </a:r>
          </a:p>
          <a:p>
            <a:pPr marL="0" indent="0">
              <a:buNone/>
            </a:pPr>
            <a:r>
              <a:rPr lang="ar-SA" dirty="0" smtClean="0"/>
              <a:t>محلول ماء البروم </a:t>
            </a:r>
          </a:p>
          <a:p>
            <a:pPr marL="0" indent="0">
              <a:buNone/>
            </a:pPr>
            <a:r>
              <a:rPr lang="ar-SA" dirty="0" smtClean="0"/>
              <a:t>برمنجنات البوتاسيوم </a:t>
            </a:r>
          </a:p>
          <a:p>
            <a:pPr marL="0" indent="0">
              <a:buNone/>
            </a:pPr>
            <a:r>
              <a:rPr lang="ar-SA" dirty="0" smtClean="0"/>
              <a:t>محلول هيدروكسيد الصوديوم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9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الطريقه الاولى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1-يوزن 1-2 جرام من العينه ثم توضع في انبوبه اختبار نظيفه .</a:t>
            </a:r>
          </a:p>
          <a:p>
            <a:r>
              <a:rPr lang="ar-SA" dirty="0" smtClean="0"/>
              <a:t>2-يضاف عليها عده قطرات حوالي 1مل من ماء البروم </a:t>
            </a:r>
          </a:p>
          <a:p>
            <a:r>
              <a:rPr lang="ar-SA" dirty="0" smtClean="0"/>
              <a:t>3-تدون النتائج بملاحظه اختفاء لون البروم في حاله وجود مركب غير مشبع ,اما المركبات المشبعه فلا تتأثر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3017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83927304"/>
              </p:ext>
            </p:extLst>
          </p:nvPr>
        </p:nvGraphicFramePr>
        <p:xfrm>
          <a:off x="381000" y="2666999"/>
          <a:ext cx="850423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مركب غير مشبع         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مركب مشبع           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العينه               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5334000" y="1600200"/>
            <a:ext cx="3581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err="1" smtClean="0"/>
              <a:t>الـنـتـيـجـة :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xmlns="" val="2607244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الطريقه </a:t>
            </a:r>
            <a:r>
              <a:rPr lang="ar-SA" b="1" dirty="0" smtClean="0"/>
              <a:t>الثانية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/>
              <a:t>يوزن</a:t>
            </a:r>
            <a:r>
              <a:rPr lang="ar-SA" dirty="0" smtClean="0"/>
              <a:t> 1-2 جرام من العينه وتوضع في انبو</a:t>
            </a:r>
            <a:r>
              <a:rPr lang="ar-SA" dirty="0"/>
              <a:t>به اختبار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يضاف 1مل من برمنجات البوتاسيوم (%0.5</a:t>
            </a:r>
            <a:r>
              <a:rPr lang="ar-SA" dirty="0" smtClean="0"/>
              <a:t>) </a:t>
            </a:r>
            <a:r>
              <a:rPr lang="ar-SA" dirty="0" err="1" smtClean="0"/>
              <a:t>و0</a:t>
            </a:r>
            <a:r>
              <a:rPr lang="ar-SA" dirty="0" smtClean="0"/>
              <a:t>.</a:t>
            </a:r>
            <a:r>
              <a:rPr lang="ar-SA" dirty="0" err="1" smtClean="0"/>
              <a:t>5مل</a:t>
            </a:r>
            <a:r>
              <a:rPr lang="ar-SA" dirty="0" smtClean="0"/>
              <a:t>  من </a:t>
            </a:r>
            <a:r>
              <a:rPr lang="ar-SA" dirty="0"/>
              <a:t>محلول هيدروكسيدالصودم 10%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ترج الانابيب مع التسخين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تدون النتائج في ظهور تغيرات لونيه على الاختبار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119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188</TotalTime>
  <Words>461</Words>
  <Application>Microsoft Office PowerPoint</Application>
  <PresentationFormat>عرض على الشاشة (3:4)‏</PresentationFormat>
  <Paragraphs>56</Paragraphs>
  <Slides>10</Slides>
  <Notes>10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مدني</vt:lpstr>
      <vt:lpstr>الكشف عن المركبات العضويه </vt:lpstr>
      <vt:lpstr>الشريحة 2</vt:lpstr>
      <vt:lpstr>الشريحة 3</vt:lpstr>
      <vt:lpstr>الشريحة 4</vt:lpstr>
      <vt:lpstr>جمع العينات </vt:lpstr>
      <vt:lpstr>اسم التجربه:الكشف عن المركبات العضويه البسيطه</vt:lpstr>
      <vt:lpstr>الطريقه الاولى</vt:lpstr>
      <vt:lpstr>الشريحة 8</vt:lpstr>
      <vt:lpstr>الطريقه الثانية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الكشف عن المركبات العضويه</dc:title>
  <dc:creator>LENOVO</dc:creator>
  <cp:lastModifiedBy>user</cp:lastModifiedBy>
  <cp:revision>22</cp:revision>
  <dcterms:created xsi:type="dcterms:W3CDTF">2006-08-16T00:00:00Z</dcterms:created>
  <dcterms:modified xsi:type="dcterms:W3CDTF">2017-10-20T18:47:54Z</dcterms:modified>
</cp:coreProperties>
</file>