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94" autoAdjust="0"/>
    <p:restoredTop sz="94660"/>
  </p:normalViewPr>
  <p:slideViewPr>
    <p:cSldViewPr>
      <p:cViewPr varScale="1">
        <p:scale>
          <a:sx n="86" d="100"/>
          <a:sy n="86" d="100"/>
        </p:scale>
        <p:origin x="-96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F6CE449-212C-43E7-BA39-D0C8005598C8}" type="datetimeFigureOut">
              <a:rPr lang="ar-SA" smtClean="0"/>
              <a:t>30/01/1439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504DE56-BF37-4063-8794-1E066DE7D8EF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4DE56-BF37-4063-8794-1E066DE7D8EF}" type="slidenum">
              <a:rPr lang="ar-SA" smtClean="0"/>
              <a:t>1</a:t>
            </a:fld>
            <a:endParaRPr lang="ar-S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4DE56-BF37-4063-8794-1E066DE7D8EF}" type="slidenum">
              <a:rPr lang="ar-SA" smtClean="0"/>
              <a:t>10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4DE56-BF37-4063-8794-1E066DE7D8EF}" type="slidenum">
              <a:rPr lang="ar-SA" smtClean="0"/>
              <a:t>2</a:t>
            </a:fld>
            <a:endParaRPr lang="ar-S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4DE56-BF37-4063-8794-1E066DE7D8EF}" type="slidenum">
              <a:rPr lang="ar-SA" smtClean="0"/>
              <a:t>3</a:t>
            </a:fld>
            <a:endParaRPr lang="ar-S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4DE56-BF37-4063-8794-1E066DE7D8EF}" type="slidenum">
              <a:rPr lang="ar-SA" smtClean="0"/>
              <a:t>4</a:t>
            </a:fld>
            <a:endParaRPr lang="ar-S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4DE56-BF37-4063-8794-1E066DE7D8EF}" type="slidenum">
              <a:rPr lang="ar-SA" smtClean="0"/>
              <a:t>5</a:t>
            </a:fld>
            <a:endParaRPr lang="ar-S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4DE56-BF37-4063-8794-1E066DE7D8EF}" type="slidenum">
              <a:rPr lang="ar-SA" smtClean="0"/>
              <a:t>6</a:t>
            </a:fld>
            <a:endParaRPr lang="ar-S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4DE56-BF37-4063-8794-1E066DE7D8EF}" type="slidenum">
              <a:rPr lang="ar-SA" smtClean="0"/>
              <a:t>7</a:t>
            </a:fld>
            <a:endParaRPr lang="ar-S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4DE56-BF37-4063-8794-1E066DE7D8EF}" type="slidenum">
              <a:rPr lang="ar-SA" smtClean="0"/>
              <a:t>8</a:t>
            </a:fld>
            <a:endParaRPr lang="ar-S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4DE56-BF37-4063-8794-1E066DE7D8EF}" type="slidenum">
              <a:rPr lang="ar-SA" smtClean="0"/>
              <a:t>9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شكل بيضاوي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مستطيل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عنصر نائب للمحتوى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محتوى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عنصر نائب للمحتوى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محتوى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شكل بيضاوي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شكل بيضاوي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عنوان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مستطيل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مستطيل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عنصر نائب للمحتوى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رابط مستقيم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شكل بيضاوي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FF0000"/>
                </a:solidFill>
              </a:rPr>
              <a:t>الكشف عن المركبات العضويه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2849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ar-SA" dirty="0" smtClean="0"/>
          </a:p>
          <a:p>
            <a:pPr algn="ctr">
              <a:buNone/>
            </a:pPr>
            <a:endParaRPr lang="ar-SA" dirty="0" smtClean="0"/>
          </a:p>
          <a:p>
            <a:pPr algn="ctr">
              <a:buNone/>
            </a:pPr>
            <a:r>
              <a:rPr lang="ar-SA" dirty="0" smtClean="0">
                <a:cs typeface="FS_Africa" pitchFamily="2" charset="-78"/>
              </a:rPr>
              <a:t>نهاية </a:t>
            </a:r>
            <a:r>
              <a:rPr lang="ar-SA" dirty="0" err="1" smtClean="0">
                <a:cs typeface="FS_Africa" pitchFamily="2" charset="-78"/>
              </a:rPr>
              <a:t>المعمل...</a:t>
            </a:r>
            <a:endParaRPr lang="ar-SA" dirty="0">
              <a:cs typeface="FS_Africa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SA" dirty="0" smtClean="0"/>
              <a:t>مزيج النفط الخام مزيج معقد من عدد كبير من مركبات </a:t>
            </a:r>
            <a:r>
              <a:rPr lang="ar-SA" dirty="0" smtClean="0"/>
              <a:t>سواء </a:t>
            </a:r>
            <a:r>
              <a:rPr lang="ar-SA" dirty="0" smtClean="0"/>
              <a:t>كانت هيدروكربونيه واخرى غير هيدروكربونيه ,وعناصر كيمائيه مختلفه ,بالاضافه انه يتفاوت التركيب الكيمائي للنفط </a:t>
            </a:r>
            <a:r>
              <a:rPr lang="ar-SA" dirty="0" smtClean="0"/>
              <a:t>نوعياً وكمياً </a:t>
            </a:r>
            <a:r>
              <a:rPr lang="ar-SA" dirty="0" smtClean="0"/>
              <a:t>من نفط </a:t>
            </a:r>
            <a:r>
              <a:rPr lang="ar-SA" dirty="0" smtClean="0"/>
              <a:t>إلى </a:t>
            </a:r>
            <a:r>
              <a:rPr lang="ar-SA" dirty="0" err="1" smtClean="0"/>
              <a:t>آ</a:t>
            </a:r>
            <a:r>
              <a:rPr lang="ar-SA" dirty="0" err="1" smtClean="0"/>
              <a:t>خر </a:t>
            </a:r>
            <a:r>
              <a:rPr lang="ar-SA" dirty="0" smtClean="0"/>
              <a:t>,ولكن وجد ان </a:t>
            </a:r>
            <a:r>
              <a:rPr lang="ar-SA" b="1" dirty="0" smtClean="0"/>
              <a:t>السمة </a:t>
            </a:r>
            <a:r>
              <a:rPr lang="ar-SA" b="1" dirty="0" smtClean="0"/>
              <a:t>المشتركه بين معظم المركبات هو</a:t>
            </a:r>
            <a:r>
              <a:rPr lang="ar-SA" dirty="0" smtClean="0"/>
              <a:t> وجود ذرات الكربون والهيدروجين ,ويرجع اختلاف خواص النفط </a:t>
            </a:r>
            <a:r>
              <a:rPr lang="ar-SA" dirty="0" smtClean="0"/>
              <a:t>للكربون </a:t>
            </a:r>
            <a:r>
              <a:rPr lang="ar-SA" dirty="0" smtClean="0"/>
              <a:t>واتحاده مع العناصر الاخرى .ليشكل تكوينات جزيئيه بسيطه او </a:t>
            </a:r>
            <a:r>
              <a:rPr lang="ar-SA" dirty="0" err="1" smtClean="0"/>
              <a:t>معقدة .</a:t>
            </a:r>
            <a:endParaRPr lang="ar-SA" dirty="0" smtClean="0"/>
          </a:p>
          <a:p>
            <a:r>
              <a:rPr lang="ar-SA" dirty="0" smtClean="0"/>
              <a:t>تحتفظ الهيدروكربونات بخواصها ا لفترات طويله من الزمن بسبب انها اكثر المجموعات </a:t>
            </a:r>
            <a:r>
              <a:rPr lang="ar-SA" dirty="0" smtClean="0"/>
              <a:t>استقرارًا</a:t>
            </a:r>
            <a:r>
              <a:rPr lang="ar-SA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1089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sz="2900" dirty="0" smtClean="0"/>
              <a:t>تحتوي </a:t>
            </a:r>
            <a:r>
              <a:rPr lang="ar-SA" sz="2900" dirty="0" smtClean="0"/>
              <a:t>المواد العضويه على الكربون والهيدروجين وبعض </a:t>
            </a:r>
          </a:p>
          <a:p>
            <a:pPr marL="0" indent="0">
              <a:buNone/>
            </a:pPr>
            <a:r>
              <a:rPr lang="ar-SA" sz="2900" dirty="0" smtClean="0"/>
              <a:t>العناصر الاخرى مثل النيتروجين ,الكبريت ,الاوكسجين ,</a:t>
            </a:r>
          </a:p>
          <a:p>
            <a:pPr marL="0" indent="0">
              <a:buNone/>
            </a:pPr>
            <a:r>
              <a:rPr lang="ar-SA" sz="2900" dirty="0" smtClean="0"/>
              <a:t>الفسفور,الهالوجينات ,والمعادن .</a:t>
            </a:r>
          </a:p>
          <a:p>
            <a:pPr marL="0" indent="0">
              <a:buNone/>
            </a:pPr>
            <a:r>
              <a:rPr lang="ar-SA" sz="2900" dirty="0" smtClean="0"/>
              <a:t>وتعتبر </a:t>
            </a:r>
            <a:r>
              <a:rPr lang="ar-SA" sz="2900" b="1" u="sng" dirty="0" smtClean="0"/>
              <a:t>التغيرات </a:t>
            </a:r>
            <a:r>
              <a:rPr lang="ar-SA" sz="2900" b="1" u="sng" dirty="0" smtClean="0"/>
              <a:t>اللونية </a:t>
            </a:r>
            <a:r>
              <a:rPr lang="ar-SA" sz="2900" dirty="0" smtClean="0"/>
              <a:t>من </a:t>
            </a:r>
            <a:r>
              <a:rPr lang="ar-SA" sz="2900" dirty="0" smtClean="0"/>
              <a:t>أهم </a:t>
            </a:r>
            <a:r>
              <a:rPr lang="ar-SA" sz="2900" dirty="0" smtClean="0"/>
              <a:t>التجارب التى تجرى في الكشف عن وجود روابط </a:t>
            </a:r>
            <a:r>
              <a:rPr lang="ar-SA" sz="2900" dirty="0" smtClean="0"/>
              <a:t>مزدوجه .</a:t>
            </a:r>
          </a:p>
          <a:p>
            <a:pPr marL="0" indent="0">
              <a:buNone/>
            </a:pPr>
            <a:endParaRPr lang="ar-SA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2819400" y="381000"/>
            <a:ext cx="6003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عناصر المركبات </a:t>
            </a:r>
            <a:r>
              <a:rPr lang="ar-SA" sz="2800" b="1" dirty="0" err="1" smtClean="0">
                <a:solidFill>
                  <a:schemeClr val="accent1">
                    <a:lumMod val="75000"/>
                  </a:schemeClr>
                </a:solidFill>
              </a:rPr>
              <a:t>العضوية </a:t>
            </a: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ar-SA" sz="2800" b="1" dirty="0" err="1" smtClean="0">
                <a:solidFill>
                  <a:schemeClr val="accent1">
                    <a:lumMod val="75000"/>
                  </a:schemeClr>
                </a:solidFill>
              </a:rPr>
              <a:t>الهيدروكربونات</a:t>
            </a: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ar-SA" sz="2800" b="1" dirty="0" err="1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ar-SA" sz="28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5465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ar-SA" sz="2800" b="1" dirty="0" smtClean="0"/>
              <a:t>1- ماء </a:t>
            </a:r>
            <a:r>
              <a:rPr lang="ar-SA" sz="2800" b="1" dirty="0" err="1" smtClean="0"/>
              <a:t>الـبـروم</a:t>
            </a:r>
            <a:r>
              <a:rPr lang="ar-SA" sz="2800" b="1" dirty="0" smtClean="0"/>
              <a:t> </a:t>
            </a:r>
            <a:r>
              <a:rPr lang="en-US" sz="2800" dirty="0" smtClean="0"/>
              <a:t>Bromine water</a:t>
            </a:r>
            <a:r>
              <a:rPr lang="ar-SA" sz="2800" b="1" dirty="0" err="1" smtClean="0"/>
              <a:t>:</a:t>
            </a:r>
            <a:endParaRPr lang="ar-SA" sz="2800" b="1" dirty="0" smtClean="0"/>
          </a:p>
          <a:p>
            <a:pPr marL="0" indent="0">
              <a:buNone/>
            </a:pPr>
            <a:r>
              <a:rPr lang="ar-SA" sz="2800" dirty="0" err="1" smtClean="0"/>
              <a:t>يساعد </a:t>
            </a:r>
            <a:r>
              <a:rPr lang="ar-SA" sz="2800" dirty="0" smtClean="0"/>
              <a:t>( تفاعل </a:t>
            </a:r>
            <a:r>
              <a:rPr lang="ar-SA" sz="2800" dirty="0" err="1" smtClean="0"/>
              <a:t>البروم</a:t>
            </a:r>
            <a:r>
              <a:rPr lang="ar-SA" sz="2800" dirty="0" smtClean="0"/>
              <a:t>) على التمييز </a:t>
            </a:r>
            <a:r>
              <a:rPr lang="ar-SA" sz="2800" dirty="0" smtClean="0"/>
              <a:t>بسهولة </a:t>
            </a:r>
            <a:r>
              <a:rPr lang="ar-SA" sz="2800" dirty="0" smtClean="0"/>
              <a:t>بين المركبات </a:t>
            </a:r>
            <a:r>
              <a:rPr lang="ar-SA" sz="2800" dirty="0" err="1" smtClean="0"/>
              <a:t>الاليفاتيه</a:t>
            </a:r>
            <a:r>
              <a:rPr lang="ar-SA" sz="2800" dirty="0" smtClean="0"/>
              <a:t> المشبعه وغير  </a:t>
            </a:r>
            <a:r>
              <a:rPr lang="ar-SA" sz="2800" dirty="0" err="1" smtClean="0"/>
              <a:t>المشبعة .</a:t>
            </a:r>
            <a:endParaRPr lang="ar-SA" sz="2800" dirty="0" smtClean="0"/>
          </a:p>
          <a:p>
            <a:pPr marL="0" indent="0">
              <a:buNone/>
            </a:pPr>
            <a:r>
              <a:rPr lang="ar-SA" sz="2800" dirty="0" smtClean="0">
                <a:solidFill>
                  <a:srgbClr val="990033"/>
                </a:solidFill>
              </a:rPr>
              <a:t>ويحدث  التفاعل نتيجة</a:t>
            </a:r>
            <a:r>
              <a:rPr lang="ar-SA" sz="2800" dirty="0" smtClean="0"/>
              <a:t> تفكك الرابطه المزدوجة </a:t>
            </a:r>
          </a:p>
          <a:p>
            <a:pPr marL="0" indent="0">
              <a:buNone/>
            </a:pPr>
            <a:r>
              <a:rPr lang="ar-SA" sz="2800" dirty="0" smtClean="0"/>
              <a:t>حيث يتم اضافة </a:t>
            </a:r>
            <a:r>
              <a:rPr lang="ar-SA" sz="2800" dirty="0" err="1" smtClean="0"/>
              <a:t>البروم</a:t>
            </a:r>
            <a:r>
              <a:rPr lang="ar-SA" sz="2800" dirty="0" smtClean="0"/>
              <a:t> الى ذرتي الكربون ولا يحدث هذا التفاعل في المركبات المشبعة </a:t>
            </a:r>
            <a:r>
              <a:rPr lang="ar-SA" sz="2800" dirty="0" err="1" smtClean="0"/>
              <a:t>الا</a:t>
            </a:r>
            <a:r>
              <a:rPr lang="ar-SA" sz="2800" dirty="0" smtClean="0"/>
              <a:t> في وجود عامل وسيط مثل </a:t>
            </a:r>
            <a:r>
              <a:rPr lang="ar-SA" sz="2800" dirty="0" err="1" smtClean="0"/>
              <a:t>الضوء .</a:t>
            </a:r>
            <a:endParaRPr lang="ar-SA" sz="2800" dirty="0" smtClean="0"/>
          </a:p>
          <a:p>
            <a:endParaRPr lang="ar-SA" dirty="0" smtClean="0"/>
          </a:p>
          <a:p>
            <a:endParaRPr lang="ar-SA" dirty="0" smtClean="0"/>
          </a:p>
          <a:p>
            <a:pPr>
              <a:buNone/>
            </a:pPr>
            <a:r>
              <a:rPr lang="ar-SA" b="1" dirty="0" smtClean="0"/>
              <a:t>2- </a:t>
            </a:r>
            <a:r>
              <a:rPr lang="ar-SA" b="1" dirty="0" err="1" smtClean="0"/>
              <a:t>برمنجنات</a:t>
            </a:r>
            <a:r>
              <a:rPr lang="ar-SA" b="1" dirty="0" smtClean="0"/>
              <a:t> </a:t>
            </a:r>
            <a:r>
              <a:rPr lang="ar-SA" b="1" dirty="0" err="1" smtClean="0"/>
              <a:t>البوتاسيوم</a:t>
            </a:r>
            <a:r>
              <a:rPr lang="ar-SA" b="1" dirty="0" smtClean="0"/>
              <a:t> </a:t>
            </a:r>
            <a:r>
              <a:rPr lang="en-US" dirty="0" smtClean="0"/>
              <a:t>KMnO</a:t>
            </a:r>
            <a:r>
              <a:rPr lang="en-US" baseline="-25000" dirty="0" smtClean="0"/>
              <a:t>4</a:t>
            </a:r>
            <a:r>
              <a:rPr lang="ar-SA" b="1" dirty="0" err="1" smtClean="0"/>
              <a:t>:</a:t>
            </a:r>
            <a:endParaRPr lang="ar-SA" b="1" dirty="0" smtClean="0"/>
          </a:p>
          <a:p>
            <a:r>
              <a:rPr lang="ar-SA" sz="2800" dirty="0" smtClean="0"/>
              <a:t>يحدث تأكسد للمركبات الهيروكربونيه الغير مشبعه بماده برمنجنات البوتاسيوم ,حيث يختفي لون البرمنجات البنفسجي وتترسب ماده ثاني اكسيد </a:t>
            </a:r>
            <a:r>
              <a:rPr lang="ar-SA" sz="2800" dirty="0" err="1" smtClean="0"/>
              <a:t>المنجنيز</a:t>
            </a:r>
            <a:r>
              <a:rPr lang="ar-SA" sz="2800" dirty="0" smtClean="0"/>
              <a:t> </a:t>
            </a:r>
            <a:r>
              <a:rPr lang="ar-SA" sz="2800" dirty="0" smtClean="0"/>
              <a:t>ذات </a:t>
            </a:r>
            <a:r>
              <a:rPr lang="ar-SA" sz="2800" dirty="0" smtClean="0"/>
              <a:t>اللون البني.</a:t>
            </a:r>
            <a:endParaRPr lang="en-US" sz="2800" dirty="0"/>
          </a:p>
        </p:txBody>
      </p:sp>
      <p:sp>
        <p:nvSpPr>
          <p:cNvPr id="5" name="مستطيل 4"/>
          <p:cNvSpPr/>
          <p:nvPr/>
        </p:nvSpPr>
        <p:spPr>
          <a:xfrm>
            <a:off x="685800" y="5334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SA" sz="2400" b="1" dirty="0" smtClean="0">
                <a:solidFill>
                  <a:srgbClr val="002060"/>
                </a:solidFill>
              </a:rPr>
              <a:t>بعض طرق الكشف عن المركبات </a:t>
            </a:r>
            <a:r>
              <a:rPr lang="ar-SA" sz="2400" b="1" dirty="0" err="1" smtClean="0">
                <a:solidFill>
                  <a:srgbClr val="002060"/>
                </a:solidFill>
              </a:rPr>
              <a:t>العضوية :</a:t>
            </a:r>
            <a:endParaRPr lang="ar-SA" sz="24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4082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جمع العينات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ar-SA" dirty="0" smtClean="0"/>
              <a:t>تجمع العينات من اماكن مصدر النفط او مناطق تسرب النفط  بحيث تكون على بعد 5-10سم من سطح التربه او المسطحات المائيه اوسطح الرواسب المائيه ,</a:t>
            </a:r>
            <a:r>
              <a:rPr lang="ar-SA" dirty="0" smtClean="0"/>
              <a:t>ويراعى </a:t>
            </a:r>
            <a:r>
              <a:rPr lang="ar-SA" dirty="0" smtClean="0"/>
              <a:t>عدم وجود فقاعات هوائيه عند جميع العينات ,كما تقسم </a:t>
            </a:r>
            <a:r>
              <a:rPr lang="ar-SA" dirty="0" smtClean="0"/>
              <a:t>العينات على </a:t>
            </a:r>
            <a:r>
              <a:rPr lang="ar-SA" dirty="0" smtClean="0"/>
              <a:t>حسب </a:t>
            </a:r>
            <a:r>
              <a:rPr lang="ar-SA" dirty="0" smtClean="0"/>
              <a:t>الدراسة القريبة </a:t>
            </a:r>
            <a:r>
              <a:rPr lang="ar-SA" dirty="0" smtClean="0"/>
              <a:t>من السطح او العينات </a:t>
            </a:r>
            <a:r>
              <a:rPr lang="ar-SA" dirty="0" smtClean="0"/>
              <a:t>الصخرية </a:t>
            </a:r>
            <a:r>
              <a:rPr lang="ar-SA" dirty="0" smtClean="0"/>
              <a:t>او </a:t>
            </a:r>
            <a:r>
              <a:rPr lang="ar-SA" dirty="0" smtClean="0"/>
              <a:t>البعيدة </a:t>
            </a:r>
            <a:r>
              <a:rPr lang="ar-SA" dirty="0" smtClean="0"/>
              <a:t>عن السطح. </a:t>
            </a:r>
          </a:p>
          <a:p>
            <a:r>
              <a:rPr lang="ar-SA" dirty="0" smtClean="0"/>
              <a:t>تعبئ العينات اما في اكياس او علب معقمه ومعباءه باحكام ,ثم تنقل العينات الى </a:t>
            </a:r>
            <a:r>
              <a:rPr lang="ar-SA" dirty="0" smtClean="0"/>
              <a:t>المختبر </a:t>
            </a:r>
            <a:r>
              <a:rPr lang="ar-SA" dirty="0" smtClean="0"/>
              <a:t>لتحليلها وتحفظ في درجات حراره 4م</a:t>
            </a:r>
            <a:r>
              <a:rPr lang="ar-SA" dirty="0" smtClean="0">
                <a:latin typeface="Algerian"/>
              </a:rPr>
              <a:t>°(الثلاجه)قبل المعالجه ولحين استخدامها في اقرب وقت ممكن (عاده خلال 3-4 ايام من وقت الجمع)</a:t>
            </a:r>
          </a:p>
          <a:p>
            <a:r>
              <a:rPr lang="ar-SA" dirty="0" smtClean="0"/>
              <a:t>قبل البدء باجراء التجارب ميكروبيا يجب التخلص من الاحجار او الشوائب اما في حاله عينات المياه يتم ترشيحها باوراق ترشيح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006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b="1" dirty="0" smtClean="0"/>
              <a:t>اسم التجربه:الكشف عن المركبات العضويه البسيطه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SA" dirty="0" smtClean="0"/>
              <a:t>يمكن الكشف عن المركبات العضويه البسيطه في العينه بطريقتين</a:t>
            </a:r>
          </a:p>
          <a:p>
            <a:pPr marL="0" indent="0">
              <a:buNone/>
            </a:pPr>
            <a:r>
              <a:rPr lang="ar-SA" dirty="0" smtClean="0"/>
              <a:t>الادوات المستخدمه :</a:t>
            </a:r>
          </a:p>
          <a:p>
            <a:pPr marL="0" indent="0">
              <a:buNone/>
            </a:pPr>
            <a:r>
              <a:rPr lang="ar-SA" dirty="0" smtClean="0"/>
              <a:t>عينات من اماكن تسرب نفط </a:t>
            </a:r>
          </a:p>
          <a:p>
            <a:pPr marL="0" indent="0">
              <a:buNone/>
            </a:pPr>
            <a:r>
              <a:rPr lang="ar-SA" dirty="0" smtClean="0"/>
              <a:t>انابيب اختبار </a:t>
            </a:r>
          </a:p>
          <a:p>
            <a:pPr marL="0" indent="0">
              <a:buNone/>
            </a:pPr>
            <a:r>
              <a:rPr lang="ar-SA" dirty="0" smtClean="0"/>
              <a:t>مصدر ضوئي </a:t>
            </a:r>
          </a:p>
          <a:p>
            <a:pPr marL="0" indent="0">
              <a:buNone/>
            </a:pPr>
            <a:r>
              <a:rPr lang="ar-SA" dirty="0" smtClean="0"/>
              <a:t>محلول ماء البروم </a:t>
            </a:r>
          </a:p>
          <a:p>
            <a:pPr marL="0" indent="0">
              <a:buNone/>
            </a:pPr>
            <a:r>
              <a:rPr lang="ar-SA" dirty="0" smtClean="0"/>
              <a:t>برمنجنات البوتاسيوم </a:t>
            </a:r>
          </a:p>
          <a:p>
            <a:pPr marL="0" indent="0">
              <a:buNone/>
            </a:pPr>
            <a:r>
              <a:rPr lang="ar-SA" dirty="0" smtClean="0"/>
              <a:t>محلول هيدروكسيد الصوديوم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6891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الطريقه الاولى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SA" dirty="0" smtClean="0"/>
              <a:t>1-يوزن 1-2 جرام من العينه ثم توضع في انبوبه اختبار نظيفه .</a:t>
            </a:r>
          </a:p>
          <a:p>
            <a:r>
              <a:rPr lang="ar-SA" dirty="0" smtClean="0"/>
              <a:t>2-يضاف عليها عده قطرات حوالي 1مل من ماء البروم </a:t>
            </a:r>
          </a:p>
          <a:p>
            <a:r>
              <a:rPr lang="ar-SA" dirty="0" smtClean="0"/>
              <a:t>3-تدون النتائج بملاحظه اختفاء لون البروم في حاله وجود مركب غير مشبع ,اما المركبات المشبعه فلا تتأثر 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03017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683927304"/>
              </p:ext>
            </p:extLst>
          </p:nvPr>
        </p:nvGraphicFramePr>
        <p:xfrm>
          <a:off x="381000" y="2666999"/>
          <a:ext cx="8504238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746"/>
                <a:gridCol w="2834746"/>
                <a:gridCol w="2834746"/>
              </a:tblGrid>
              <a:tr h="142240">
                <a:tc>
                  <a:txBody>
                    <a:bodyPr/>
                    <a:lstStyle/>
                    <a:p>
                      <a:pPr algn="ctr"/>
                      <a:r>
                        <a:rPr lang="ar-SA" dirty="0" smtClean="0"/>
                        <a:t>مركب غير مشبع         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 smtClean="0"/>
                        <a:t> مركب مشبع           </a:t>
                      </a:r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 smtClean="0"/>
                        <a:t>رقم العينه               </a:t>
                      </a:r>
                      <a:endParaRPr lang="en-US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492" marR="94492"/>
                </a:tc>
              </a:tr>
            </a:tbl>
          </a:graphicData>
        </a:graphic>
      </p:graphicFrame>
      <p:sp>
        <p:nvSpPr>
          <p:cNvPr id="3" name="مستطيل 2"/>
          <p:cNvSpPr/>
          <p:nvPr/>
        </p:nvSpPr>
        <p:spPr>
          <a:xfrm>
            <a:off x="5334000" y="1600200"/>
            <a:ext cx="3581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err="1" smtClean="0"/>
              <a:t>الـنـتـيـجـة :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xmlns="" val="2607244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الطريقه </a:t>
            </a:r>
            <a:r>
              <a:rPr lang="ar-SA" b="1" dirty="0" smtClean="0"/>
              <a:t>الثانية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ar-SA" dirty="0"/>
              <a:t>يوزن</a:t>
            </a:r>
            <a:r>
              <a:rPr lang="ar-SA" dirty="0" smtClean="0"/>
              <a:t> 1-2 جرام من العينه وتوضع في انبو</a:t>
            </a:r>
            <a:r>
              <a:rPr lang="ar-SA" dirty="0"/>
              <a:t>به اختبار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يضاف 1مل من برمنجات البوتاسيوم (%0.5</a:t>
            </a:r>
            <a:r>
              <a:rPr lang="ar-SA" dirty="0" smtClean="0"/>
              <a:t>) </a:t>
            </a:r>
            <a:r>
              <a:rPr lang="ar-SA" dirty="0" err="1" smtClean="0"/>
              <a:t>و0</a:t>
            </a:r>
            <a:r>
              <a:rPr lang="ar-SA" dirty="0" smtClean="0"/>
              <a:t>.</a:t>
            </a:r>
            <a:r>
              <a:rPr lang="ar-SA" dirty="0" err="1" smtClean="0"/>
              <a:t>5مل</a:t>
            </a:r>
            <a:r>
              <a:rPr lang="ar-SA" dirty="0" smtClean="0"/>
              <a:t>  من </a:t>
            </a:r>
            <a:r>
              <a:rPr lang="ar-SA" dirty="0"/>
              <a:t>محلول هيدروكسيدالصودم 10%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ترج الانابيب مع التسخين 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تدون النتائج في ظهور تغيرات لونيه على الاختبار </a:t>
            </a:r>
            <a:r>
              <a:rPr lang="ar-SA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81195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دني">
  <a:themeElements>
    <a:clrScheme name="مدني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مدني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دني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188</TotalTime>
  <Words>461</Words>
  <Application>Microsoft Office PowerPoint</Application>
  <PresentationFormat>عرض على الشاشة (3:4)‏</PresentationFormat>
  <Paragraphs>56</Paragraphs>
  <Slides>10</Slides>
  <Notes>10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مدني</vt:lpstr>
      <vt:lpstr>الكشف عن المركبات العضويه </vt:lpstr>
      <vt:lpstr>الشريحة 2</vt:lpstr>
      <vt:lpstr>الشريحة 3</vt:lpstr>
      <vt:lpstr>الشريحة 4</vt:lpstr>
      <vt:lpstr>جمع العينات </vt:lpstr>
      <vt:lpstr>اسم التجربه:الكشف عن المركبات العضويه البسيطه</vt:lpstr>
      <vt:lpstr>الطريقه الاولى</vt:lpstr>
      <vt:lpstr>الشريحة 8</vt:lpstr>
      <vt:lpstr>الطريقه الثانية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الكشف عن المركبات العضويه</dc:title>
  <dc:creator>LENOVO</dc:creator>
  <cp:lastModifiedBy>user</cp:lastModifiedBy>
  <cp:revision>22</cp:revision>
  <dcterms:created xsi:type="dcterms:W3CDTF">2006-08-16T00:00:00Z</dcterms:created>
  <dcterms:modified xsi:type="dcterms:W3CDTF">2017-10-20T18:47:54Z</dcterms:modified>
</cp:coreProperties>
</file>