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6" r:id="rId3"/>
    <p:sldId id="269" r:id="rId4"/>
    <p:sldId id="270" r:id="rId5"/>
    <p:sldId id="257" r:id="rId6"/>
    <p:sldId id="271" r:id="rId7"/>
    <p:sldId id="273" r:id="rId8"/>
    <p:sldId id="258" r:id="rId9"/>
    <p:sldId id="265" r:id="rId10"/>
    <p:sldId id="272" r:id="rId11"/>
    <p:sldId id="259" r:id="rId12"/>
    <p:sldId id="260" r:id="rId13"/>
    <p:sldId id="261" r:id="rId14"/>
    <p:sldId id="274" r:id="rId15"/>
    <p:sldId id="268" r:id="rId16"/>
    <p:sldId id="267" r:id="rId17"/>
    <p:sldId id="262" r:id="rId18"/>
    <p:sldId id="278" r:id="rId19"/>
    <p:sldId id="275" r:id="rId20"/>
    <p:sldId id="263" r:id="rId21"/>
    <p:sldId id="264" r:id="rId22"/>
    <p:sldId id="276" r:id="rId23"/>
    <p:sldId id="277"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1452" y="6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85A2AE41-F278-494D-ABE5-82AEC9DDF3EC}" type="datetimeFigureOut">
              <a:rPr lang="en-GB" smtClean="0"/>
              <a:pPr/>
              <a:t>03/10/2018</a:t>
            </a:fld>
            <a:endParaRPr lang="en-GB"/>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GB"/>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4C7F9F70-D5B2-44E9-98F5-B678EF372F1F}"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a:xfrm>
            <a:off x="457200" y="1481329"/>
            <a:ext cx="8229600" cy="4386071"/>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85A2AE41-F278-494D-ABE5-82AEC9DDF3EC}" type="datetimeFigureOut">
              <a:rPr lang="en-GB" smtClean="0"/>
              <a:pPr/>
              <a:t>03/10/2018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C7F9F70-D5B2-44E9-98F5-B678EF372F1F}"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85A2AE41-F278-494D-ABE5-82AEC9DDF3EC}" type="datetimeFigureOut">
              <a:rPr lang="en-GB" smtClean="0"/>
              <a:pPr/>
              <a:t>03/10/2018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C7F9F70-D5B2-44E9-98F5-B678EF372F1F}"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85A2AE41-F278-494D-ABE5-82AEC9DDF3EC}" type="datetimeFigureOut">
              <a:rPr lang="en-GB" smtClean="0"/>
              <a:pPr/>
              <a:t>03/10/2018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C7F9F70-D5B2-44E9-98F5-B678EF372F1F}" type="slidenum">
              <a:rPr lang="en-GB" smtClean="0"/>
              <a:pPr/>
              <a:t>‹#›</a:t>
            </a:fld>
            <a:endParaRPr lang="en-GB"/>
          </a:p>
        </p:txBody>
      </p:sp>
      <p:sp>
        <p:nvSpPr>
          <p:cNvPr id="7" name="Title 6"/>
          <p:cNvSpPr>
            <a:spLocks noGrp="1"/>
          </p:cNvSpPr>
          <p:nvPr>
            <p:ph type="title"/>
          </p:nvPr>
        </p:nvSpPr>
        <p:spPr/>
        <p:txBody>
          <a:bodyPr rtlCol="0"/>
          <a:lstStyle/>
          <a:p>
            <a:r>
              <a:rPr kumimoji="0" lang="en-US"/>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85A2AE41-F278-494D-ABE5-82AEC9DDF3EC}" type="datetimeFigureOut">
              <a:rPr lang="en-GB" smtClean="0"/>
              <a:pPr/>
              <a:t>03/10/2018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C7F9F70-D5B2-44E9-98F5-B678EF372F1F}" type="slidenum">
              <a:rPr lang="en-GB" smtClean="0"/>
              <a:pPr/>
              <a:t>‹#›</a:t>
            </a:fld>
            <a:endParaRPr lang="en-GB"/>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85A2AE41-F278-494D-ABE5-82AEC9DDF3EC}" type="datetimeFigureOut">
              <a:rPr lang="en-GB" smtClean="0"/>
              <a:pPr/>
              <a:t>03/10/2018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C7F9F70-D5B2-44E9-98F5-B678EF372F1F}" type="slidenum">
              <a:rPr lang="en-GB" smtClean="0"/>
              <a:pPr/>
              <a:t>‹#›</a:t>
            </a:fld>
            <a:endParaRPr lang="en-GB"/>
          </a:p>
        </p:txBody>
      </p:sp>
      <p:sp>
        <p:nvSpPr>
          <p:cNvPr id="8" name="Title 7"/>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85A2AE41-F278-494D-ABE5-82AEC9DDF3EC}" type="datetimeFigureOut">
              <a:rPr lang="en-GB" smtClean="0"/>
              <a:pPr/>
              <a:t>03/10/2018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C7F9F70-D5B2-44E9-98F5-B678EF372F1F}" type="slidenum">
              <a:rPr lang="en-GB" smtClean="0"/>
              <a:pPr/>
              <a:t>‹#›</a:t>
            </a:fld>
            <a:endParaRPr lang="en-GB"/>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5A2AE41-F278-494D-ABE5-82AEC9DDF3EC}" type="datetimeFigureOut">
              <a:rPr lang="en-GB" smtClean="0"/>
              <a:pPr/>
              <a:t>03/10/2018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C7F9F70-D5B2-44E9-98F5-B678EF372F1F}" type="slidenum">
              <a:rPr lang="en-GB" smtClean="0"/>
              <a:pPr/>
              <a:t>‹#›</a:t>
            </a:fld>
            <a:endParaRPr lang="en-GB"/>
          </a:p>
        </p:txBody>
      </p:sp>
      <p:sp>
        <p:nvSpPr>
          <p:cNvPr id="6" name="Title 5"/>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A2AE41-F278-494D-ABE5-82AEC9DDF3EC}" type="datetimeFigureOut">
              <a:rPr lang="en-GB" smtClean="0"/>
              <a:pPr/>
              <a:t>03/10/2018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C7F9F70-D5B2-44E9-98F5-B678EF372F1F}"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a:t>Click to edit Master title style</a:t>
            </a:r>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p>
            <a:fld id="{85A2AE41-F278-494D-ABE5-82AEC9DDF3EC}" type="datetimeFigureOut">
              <a:rPr lang="en-GB" smtClean="0"/>
              <a:pPr/>
              <a:t>03/10/2018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C7F9F70-D5B2-44E9-98F5-B678EF372F1F}" type="slidenum">
              <a:rPr lang="en-GB" smtClean="0"/>
              <a:pPr/>
              <a:t>‹#›</a:t>
            </a:fld>
            <a:endParaRPr lang="en-GB"/>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85A2AE41-F278-494D-ABE5-82AEC9DDF3EC}" type="datetimeFigureOut">
              <a:rPr lang="en-GB" smtClean="0"/>
              <a:pPr/>
              <a:t>03/10/2018</a:t>
            </a:fld>
            <a:endParaRPr lang="en-GB"/>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GB"/>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4C7F9F70-D5B2-44E9-98F5-B678EF372F1F}" type="slidenum">
              <a:rPr lang="en-GB" smtClean="0"/>
              <a:pPr/>
              <a:t>‹#›</a:t>
            </a:fld>
            <a:endParaRPr lang="en-GB"/>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a:t>Click to edit Master title style</a:t>
            </a:r>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a:t>Click to edit Master title style</a:t>
            </a:r>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85A2AE41-F278-494D-ABE5-82AEC9DDF3EC}" type="datetimeFigureOut">
              <a:rPr lang="en-GB" smtClean="0"/>
              <a:pPr/>
              <a:t>03/10/2018</a:t>
            </a:fld>
            <a:endParaRPr lang="en-GB"/>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GB"/>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4C7F9F70-D5B2-44E9-98F5-B678EF372F1F}"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Immunology</a:t>
            </a:r>
          </a:p>
        </p:txBody>
      </p:sp>
      <p:sp>
        <p:nvSpPr>
          <p:cNvPr id="3" name="Subtitle 2"/>
          <p:cNvSpPr>
            <a:spLocks noGrp="1"/>
          </p:cNvSpPr>
          <p:nvPr>
            <p:ph type="subTitle" idx="1"/>
          </p:nvPr>
        </p:nvSpPr>
        <p:spPr/>
        <p:txBody>
          <a:bodyPr/>
          <a:lstStyle/>
          <a:p>
            <a:r>
              <a:rPr lang="en-GB" dirty="0"/>
              <a:t>Lecture 3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endParaRPr lang="en-GB" dirty="0"/>
          </a:p>
          <a:p>
            <a:r>
              <a:rPr lang="en-GB" dirty="0"/>
              <a:t>The thymus gland is located in the upper thorax behind the sternum, but below the thyroid gland.</a:t>
            </a:r>
          </a:p>
          <a:p>
            <a:r>
              <a:rPr lang="en-GB" dirty="0"/>
              <a:t>The thymus is largest and most active during the neonatal and pre-adolescent periods.</a:t>
            </a:r>
          </a:p>
          <a:p>
            <a:r>
              <a:rPr lang="en-GB" dirty="0"/>
              <a:t>During development, the thymus is the first organ to produce lymphocytes and provides an environment for T cell maturation.</a:t>
            </a:r>
          </a:p>
        </p:txBody>
      </p:sp>
      <p:sp>
        <p:nvSpPr>
          <p:cNvPr id="2" name="Title 1"/>
          <p:cNvSpPr>
            <a:spLocks noGrp="1"/>
          </p:cNvSpPr>
          <p:nvPr>
            <p:ph type="title"/>
          </p:nvPr>
        </p:nvSpPr>
        <p:spPr/>
        <p:txBody>
          <a:bodyPr>
            <a:normAutofit fontScale="90000"/>
          </a:bodyPr>
          <a:lstStyle/>
          <a:p>
            <a:r>
              <a:rPr lang="en-GB" dirty="0"/>
              <a:t>Primary lymphoid tissue: Thymus gland</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D:\digital_content\chapt14\art_library\color_art_library\14_09a.jpg"/>
          <p:cNvPicPr>
            <a:picLocks noGrp="1" noChangeAspect="1" noChangeArrowheads="1"/>
          </p:cNvPicPr>
          <p:nvPr>
            <p:ph idx="1"/>
          </p:nvPr>
        </p:nvPicPr>
        <p:blipFill>
          <a:blip r:embed="rId2" cstate="print"/>
          <a:stretch>
            <a:fillRect/>
          </a:stretch>
        </p:blipFill>
        <p:spPr bwMode="auto">
          <a:xfrm>
            <a:off x="1554692" y="1481138"/>
            <a:ext cx="6034616" cy="4525962"/>
          </a:xfrm>
          <a:prstGeom prst="rect">
            <a:avLst/>
          </a:prstGeom>
          <a:noFill/>
        </p:spPr>
      </p:pic>
      <p:sp>
        <p:nvSpPr>
          <p:cNvPr id="2" name="Title 1"/>
          <p:cNvSpPr>
            <a:spLocks noGrp="1"/>
          </p:cNvSpPr>
          <p:nvPr>
            <p:ph type="title"/>
          </p:nvPr>
        </p:nvSpPr>
        <p:spPr/>
        <p:txBody>
          <a:bodyPr>
            <a:normAutofit fontScale="90000"/>
          </a:bodyPr>
          <a:lstStyle/>
          <a:p>
            <a:r>
              <a:rPr lang="en-GB" dirty="0"/>
              <a:t>Primary lymphoid tissue: Thymus gland</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Grp="1" noChangeAspect="1" noChangeArrowheads="1"/>
          </p:cNvPicPr>
          <p:nvPr>
            <p:ph idx="1"/>
          </p:nvPr>
        </p:nvPicPr>
        <p:blipFill>
          <a:blip r:embed="rId2" cstate="print"/>
          <a:stretch>
            <a:fillRect/>
          </a:stretch>
        </p:blipFill>
        <p:spPr bwMode="auto">
          <a:xfrm>
            <a:off x="2324100" y="1520031"/>
            <a:ext cx="4495800" cy="4448175"/>
          </a:xfrm>
          <a:prstGeom prst="rect">
            <a:avLst/>
          </a:prstGeom>
          <a:noFill/>
          <a:ln w="9525">
            <a:noFill/>
            <a:miter lim="800000"/>
            <a:headEnd/>
            <a:tailEnd/>
          </a:ln>
        </p:spPr>
      </p:pic>
      <p:sp>
        <p:nvSpPr>
          <p:cNvPr id="2" name="Title 1"/>
          <p:cNvSpPr>
            <a:spLocks noGrp="1"/>
          </p:cNvSpPr>
          <p:nvPr>
            <p:ph type="title"/>
          </p:nvPr>
        </p:nvSpPr>
        <p:spPr/>
        <p:txBody>
          <a:bodyPr/>
          <a:lstStyle/>
          <a:p>
            <a:r>
              <a:rPr lang="en-GB" dirty="0"/>
              <a:t>Thymus gland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Grp="1" noChangeAspect="1" noChangeArrowheads="1"/>
          </p:cNvPicPr>
          <p:nvPr>
            <p:ph idx="1"/>
          </p:nvPr>
        </p:nvPicPr>
        <p:blipFill>
          <a:blip r:embed="rId2" cstate="print"/>
          <a:srcRect/>
          <a:stretch>
            <a:fillRect/>
          </a:stretch>
        </p:blipFill>
        <p:spPr bwMode="auto">
          <a:xfrm>
            <a:off x="539552" y="1556792"/>
            <a:ext cx="8280919" cy="4477314"/>
          </a:xfrm>
          <a:prstGeom prst="rect">
            <a:avLst/>
          </a:prstGeom>
          <a:noFill/>
          <a:ln w="9525">
            <a:noFill/>
            <a:miter lim="800000"/>
            <a:headEnd/>
            <a:tailEnd/>
          </a:ln>
        </p:spPr>
      </p:pic>
      <p:sp>
        <p:nvSpPr>
          <p:cNvPr id="2" name="Title 1"/>
          <p:cNvSpPr>
            <a:spLocks noGrp="1"/>
          </p:cNvSpPr>
          <p:nvPr>
            <p:ph type="title"/>
          </p:nvPr>
        </p:nvSpPr>
        <p:spPr/>
        <p:txBody>
          <a:bodyPr/>
          <a:lstStyle/>
          <a:p>
            <a:r>
              <a:rPr lang="en-GB" dirty="0"/>
              <a:t>Thymus gland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just"/>
            <a:r>
              <a:rPr lang="en-GB" dirty="0"/>
              <a:t>Secondary lymphoid tissues are designed to allow the accumulation and presentation of antigen to both virgin and memory lymphocyte populations.</a:t>
            </a:r>
          </a:p>
          <a:p>
            <a:pPr algn="just"/>
            <a:r>
              <a:rPr lang="en-GB" dirty="0"/>
              <a:t>Secondary lymphoid tissues include; </a:t>
            </a:r>
            <a:r>
              <a:rPr lang="en-US" dirty="0">
                <a:cs typeface="Times New Roman" pitchFamily="18" charset="0"/>
              </a:rPr>
              <a:t>lymph nodes, spleen, and mucosal-associated lymphoid tissues (MALT), which includes gut-associated lymphoid tissues (GALT), and bronchial-associated lymphoid tissues (BALT).</a:t>
            </a:r>
            <a:endParaRPr lang="en-GB" dirty="0"/>
          </a:p>
        </p:txBody>
      </p:sp>
      <p:sp>
        <p:nvSpPr>
          <p:cNvPr id="2" name="Title 1"/>
          <p:cNvSpPr>
            <a:spLocks noGrp="1"/>
          </p:cNvSpPr>
          <p:nvPr>
            <p:ph type="title"/>
          </p:nvPr>
        </p:nvSpPr>
        <p:spPr/>
        <p:txBody>
          <a:bodyPr/>
          <a:lstStyle/>
          <a:p>
            <a:r>
              <a:rPr lang="en-GB" dirty="0"/>
              <a:t>Secondary lymphoid tissues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GB" dirty="0"/>
          </a:p>
          <a:p>
            <a:r>
              <a:rPr lang="en-GB" dirty="0"/>
              <a:t>The lymph nodes are bean-shaped structures usually found at the junction between major lymphatic vessels. </a:t>
            </a:r>
          </a:p>
          <a:p>
            <a:r>
              <a:rPr lang="en-GB" dirty="0"/>
              <a:t>They range between 1 and 25mm in diameter but become much larger during an infection</a:t>
            </a:r>
          </a:p>
        </p:txBody>
      </p:sp>
      <p:sp>
        <p:nvSpPr>
          <p:cNvPr id="2" name="Title 1"/>
          <p:cNvSpPr>
            <a:spLocks noGrp="1"/>
          </p:cNvSpPr>
          <p:nvPr>
            <p:ph type="title"/>
          </p:nvPr>
        </p:nvSpPr>
        <p:spPr/>
        <p:txBody>
          <a:bodyPr/>
          <a:lstStyle/>
          <a:p>
            <a:r>
              <a:rPr lang="en-GB" dirty="0"/>
              <a:t>Lymph nodes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defRPr/>
            </a:pPr>
            <a:r>
              <a:rPr lang="en-US" dirty="0"/>
              <a:t>Filtration of particles and microorganisms to keep them out of general circulation.</a:t>
            </a:r>
          </a:p>
          <a:p>
            <a:pPr>
              <a:defRPr/>
            </a:pPr>
            <a:r>
              <a:rPr lang="en-US" dirty="0"/>
              <a:t>Interaction of circulating antigens in lymph with lymphocytes to initiate immune response.</a:t>
            </a:r>
          </a:p>
          <a:p>
            <a:pPr>
              <a:defRPr/>
            </a:pPr>
            <a:r>
              <a:rPr lang="en-US" dirty="0"/>
              <a:t>Activation, proliferation of B lymphocytes and antibody production.</a:t>
            </a:r>
          </a:p>
          <a:p>
            <a:pPr>
              <a:defRPr/>
            </a:pPr>
            <a:r>
              <a:rPr lang="en-US" dirty="0"/>
              <a:t>Activation, proliferation of T lymphocytes.</a:t>
            </a:r>
          </a:p>
          <a:p>
            <a:pPr>
              <a:buNone/>
            </a:pPr>
            <a:endParaRPr lang="en-GB" dirty="0"/>
          </a:p>
        </p:txBody>
      </p:sp>
      <p:sp>
        <p:nvSpPr>
          <p:cNvPr id="2" name="Title 1"/>
          <p:cNvSpPr>
            <a:spLocks noGrp="1"/>
          </p:cNvSpPr>
          <p:nvPr>
            <p:ph type="title"/>
          </p:nvPr>
        </p:nvSpPr>
        <p:spPr/>
        <p:txBody>
          <a:bodyPr/>
          <a:lstStyle/>
          <a:p>
            <a:r>
              <a:rPr lang="en-GB" dirty="0"/>
              <a:t>Lymph nodes functions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Lymph node</a:t>
            </a:r>
          </a:p>
        </p:txBody>
      </p:sp>
      <p:pic>
        <p:nvPicPr>
          <p:cNvPr id="4" name="Picture 2" descr="http://www.cancer.gov/PublishedContent/Images/images/documents/02853881-1148-4541-b2b6-e8ecd3e50c6f/cancer7.jpg"/>
          <p:cNvPicPr>
            <a:picLocks noChangeAspect="1" noChangeArrowheads="1"/>
          </p:cNvPicPr>
          <p:nvPr/>
        </p:nvPicPr>
        <p:blipFill>
          <a:blip r:embed="rId2" cstate="print"/>
          <a:srcRect/>
          <a:stretch>
            <a:fillRect/>
          </a:stretch>
        </p:blipFill>
        <p:spPr bwMode="auto">
          <a:xfrm>
            <a:off x="638056" y="1412776"/>
            <a:ext cx="8110408" cy="4680520"/>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a:p>
            <a:endParaRPr lang="en-US" dirty="0"/>
          </a:p>
          <a:p>
            <a:r>
              <a:rPr lang="en-US" dirty="0"/>
              <a:t>Cortex : B cells </a:t>
            </a:r>
          </a:p>
          <a:p>
            <a:endParaRPr lang="en-US" dirty="0"/>
          </a:p>
          <a:p>
            <a:r>
              <a:rPr lang="en-US" dirty="0" err="1"/>
              <a:t>Paracortex</a:t>
            </a:r>
            <a:r>
              <a:rPr lang="en-US" dirty="0"/>
              <a:t>: T cells </a:t>
            </a:r>
          </a:p>
          <a:p>
            <a:endParaRPr lang="en-US" dirty="0"/>
          </a:p>
          <a:p>
            <a:r>
              <a:rPr lang="en-US" dirty="0"/>
              <a:t>Medulla: plasma cells and macrophages</a:t>
            </a:r>
          </a:p>
        </p:txBody>
      </p:sp>
      <p:sp>
        <p:nvSpPr>
          <p:cNvPr id="3" name="Title 2"/>
          <p:cNvSpPr>
            <a:spLocks noGrp="1"/>
          </p:cNvSpPr>
          <p:nvPr>
            <p:ph type="title"/>
          </p:nvPr>
        </p:nvSpPr>
        <p:spPr/>
        <p:txBody>
          <a:bodyPr/>
          <a:lstStyle/>
          <a:p>
            <a:r>
              <a:rPr lang="en-GB" dirty="0"/>
              <a:t>Lymph node</a:t>
            </a: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a:bodyPr>
          <a:lstStyle/>
          <a:p>
            <a:pPr algn="just"/>
            <a:r>
              <a:rPr lang="en-US" dirty="0">
                <a:latin typeface="Calibri" pitchFamily="34" charset="0"/>
                <a:cs typeface="Calibri" pitchFamily="34" charset="0"/>
              </a:rPr>
              <a:t>The spleen is located in the abdominal cavity and acts as a filter for peripheral blood. The spleen consists of two basic types of tissue.  The red pulp, which is involved in the degradation of senescent red blood cells.  White pulp is scattered throughout the red pulp and this is where the acquired immune response is initiated.  The white pulp is organized around central arterioles, which deliver blood (containing lymphocytes and antigen).  Like the lymph node, the white pulp of the spleen is organized into T cell-rich regions and B cell-rich areas. Antigenic stimulation induces B cell proliferation.</a:t>
            </a:r>
            <a:endParaRPr lang="en-GB" dirty="0">
              <a:latin typeface="Calibri" pitchFamily="34" charset="0"/>
              <a:cs typeface="Calibri" pitchFamily="34" charset="0"/>
            </a:endParaRPr>
          </a:p>
        </p:txBody>
      </p:sp>
      <p:sp>
        <p:nvSpPr>
          <p:cNvPr id="2" name="Title 1"/>
          <p:cNvSpPr>
            <a:spLocks noGrp="1"/>
          </p:cNvSpPr>
          <p:nvPr>
            <p:ph type="title"/>
          </p:nvPr>
        </p:nvSpPr>
        <p:spPr/>
        <p:txBody>
          <a:bodyPr/>
          <a:lstStyle/>
          <a:p>
            <a:r>
              <a:rPr lang="en-GB" dirty="0"/>
              <a:t>Spleen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just"/>
            <a:r>
              <a:rPr lang="en-GB" dirty="0"/>
              <a:t>Although lymphocytes are found circulating in the blood, a large proportion of them are found either in discrete clusters or organised in specific tissues. This distribution increases the chance of an antigen meeting a cell that bears a receptor capable of binding it. </a:t>
            </a:r>
          </a:p>
          <a:p>
            <a:pPr algn="just">
              <a:buNone/>
            </a:pPr>
            <a:endParaRPr lang="en-GB" dirty="0"/>
          </a:p>
          <a:p>
            <a:pPr algn="just"/>
            <a:r>
              <a:rPr lang="en-GB" dirty="0"/>
              <a:t>lymphoid system is categorised as </a:t>
            </a:r>
            <a:r>
              <a:rPr lang="en-GB" dirty="0">
                <a:solidFill>
                  <a:srgbClr val="FF0000"/>
                </a:solidFill>
              </a:rPr>
              <a:t>primary </a:t>
            </a:r>
            <a:r>
              <a:rPr lang="en-GB" dirty="0"/>
              <a:t>and </a:t>
            </a:r>
            <a:r>
              <a:rPr lang="en-GB" dirty="0">
                <a:solidFill>
                  <a:srgbClr val="0070C0"/>
                </a:solidFill>
              </a:rPr>
              <a:t>secondary</a:t>
            </a:r>
            <a:r>
              <a:rPr lang="en-GB" dirty="0"/>
              <a:t> lymphoid tissue.</a:t>
            </a:r>
          </a:p>
        </p:txBody>
      </p:sp>
      <p:sp>
        <p:nvSpPr>
          <p:cNvPr id="2" name="Title 1"/>
          <p:cNvSpPr>
            <a:spLocks noGrp="1"/>
          </p:cNvSpPr>
          <p:nvPr>
            <p:ph type="title"/>
          </p:nvPr>
        </p:nvSpPr>
        <p:spPr/>
        <p:txBody>
          <a:bodyPr/>
          <a:lstStyle/>
          <a:p>
            <a:r>
              <a:rPr lang="en-GB" dirty="0"/>
              <a:t>Lymphoid tissues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spleen tissue"/>
          <p:cNvPicPr>
            <a:picLocks noGrp="1" noChangeAspect="1" noChangeArrowheads="1"/>
          </p:cNvPicPr>
          <p:nvPr>
            <p:ph idx="1"/>
          </p:nvPr>
        </p:nvPicPr>
        <p:blipFill>
          <a:blip r:embed="rId2" cstate="print"/>
          <a:srcRect/>
          <a:stretch>
            <a:fillRect/>
          </a:stretch>
        </p:blipFill>
        <p:spPr bwMode="auto">
          <a:xfrm>
            <a:off x="611560" y="1481138"/>
            <a:ext cx="8136904" cy="4525962"/>
          </a:xfrm>
          <a:prstGeom prst="rect">
            <a:avLst/>
          </a:prstGeom>
          <a:noFill/>
        </p:spPr>
      </p:pic>
      <p:sp>
        <p:nvSpPr>
          <p:cNvPr id="2" name="Title 1"/>
          <p:cNvSpPr>
            <a:spLocks noGrp="1"/>
          </p:cNvSpPr>
          <p:nvPr>
            <p:ph type="title"/>
          </p:nvPr>
        </p:nvSpPr>
        <p:spPr/>
        <p:txBody>
          <a:bodyPr/>
          <a:lstStyle/>
          <a:p>
            <a:r>
              <a:rPr lang="en-GB" dirty="0"/>
              <a:t>Spleen</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spleen</a:t>
            </a:r>
          </a:p>
        </p:txBody>
      </p:sp>
      <p:pic>
        <p:nvPicPr>
          <p:cNvPr id="4" name="Picture 2" descr="figure 1-19 part 2 of 3"/>
          <p:cNvPicPr>
            <a:picLocks noChangeAspect="1" noChangeArrowheads="1"/>
          </p:cNvPicPr>
          <p:nvPr/>
        </p:nvPicPr>
        <p:blipFill>
          <a:blip r:embed="rId2" cstate="print"/>
          <a:srcRect/>
          <a:stretch>
            <a:fillRect/>
          </a:stretch>
        </p:blipFill>
        <p:spPr bwMode="auto">
          <a:xfrm>
            <a:off x="899592" y="1340768"/>
            <a:ext cx="7560839" cy="4921225"/>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a:bodyPr>
          <a:lstStyle/>
          <a:p>
            <a:pPr algn="just"/>
            <a:r>
              <a:rPr lang="en-US" dirty="0">
                <a:latin typeface="Calibri" pitchFamily="34" charset="0"/>
                <a:cs typeface="Calibri" pitchFamily="34" charset="0"/>
              </a:rPr>
              <a:t> Mucosal-Associated Lymphoid Tissues (MALT):   </a:t>
            </a:r>
          </a:p>
          <a:p>
            <a:pPr algn="just"/>
            <a:r>
              <a:rPr lang="en-US" dirty="0">
                <a:latin typeface="Calibri" pitchFamily="34" charset="0"/>
                <a:cs typeface="Calibri" pitchFamily="34" charset="0"/>
              </a:rPr>
              <a:t>MALT produce the immune responses against pathogens that invade the mucosa .  </a:t>
            </a:r>
          </a:p>
          <a:p>
            <a:pPr algn="just"/>
            <a:r>
              <a:rPr lang="en-US" dirty="0">
                <a:latin typeface="Calibri" pitchFamily="34" charset="0"/>
                <a:cs typeface="Calibri" pitchFamily="34" charset="0"/>
              </a:rPr>
              <a:t>Like the spleen and lymph nodes, the MALT contains B cell  and distinct T cell-rich regions.  </a:t>
            </a:r>
          </a:p>
          <a:p>
            <a:pPr algn="just"/>
            <a:r>
              <a:rPr lang="en-US" dirty="0">
                <a:latin typeface="Calibri" pitchFamily="34" charset="0"/>
                <a:cs typeface="Calibri" pitchFamily="34" charset="0"/>
              </a:rPr>
              <a:t>In the intestine we find </a:t>
            </a:r>
            <a:r>
              <a:rPr lang="en-US" dirty="0" err="1">
                <a:latin typeface="Calibri" pitchFamily="34" charset="0"/>
                <a:cs typeface="Calibri" pitchFamily="34" charset="0"/>
              </a:rPr>
              <a:t>Peyer's</a:t>
            </a:r>
            <a:r>
              <a:rPr lang="en-US" dirty="0">
                <a:latin typeface="Calibri" pitchFamily="34" charset="0"/>
                <a:cs typeface="Calibri" pitchFamily="34" charset="0"/>
              </a:rPr>
              <a:t> Patches. </a:t>
            </a:r>
          </a:p>
          <a:p>
            <a:pPr algn="just"/>
            <a:r>
              <a:rPr lang="en-US" dirty="0">
                <a:latin typeface="Calibri" pitchFamily="34" charset="0"/>
                <a:cs typeface="Calibri" pitchFamily="34" charset="0"/>
              </a:rPr>
              <a:t>Although its organization is similar to the spleen and lymph node, the mucosal immune system is different in several ways: (1) unlike the spleen and lymph node, MALT tissue is not surrounded by a fibrous capsule, (2) </a:t>
            </a:r>
            <a:r>
              <a:rPr lang="en-US" dirty="0" err="1">
                <a:latin typeface="Calibri" pitchFamily="34" charset="0"/>
                <a:cs typeface="Calibri" pitchFamily="34" charset="0"/>
              </a:rPr>
              <a:t>IgA</a:t>
            </a:r>
            <a:r>
              <a:rPr lang="en-US" dirty="0">
                <a:latin typeface="Calibri" pitchFamily="34" charset="0"/>
                <a:cs typeface="Calibri" pitchFamily="34" charset="0"/>
              </a:rPr>
              <a:t> is the predominant class of immunoglobulin produced in MALT.</a:t>
            </a:r>
            <a:endParaRPr lang="en-GB" dirty="0">
              <a:latin typeface="Calibri" pitchFamily="34" charset="0"/>
              <a:cs typeface="Calibri" pitchFamily="34" charset="0"/>
            </a:endParaRPr>
          </a:p>
        </p:txBody>
      </p:sp>
      <p:sp>
        <p:nvSpPr>
          <p:cNvPr id="2" name="Title 1"/>
          <p:cNvSpPr>
            <a:spLocks noGrp="1"/>
          </p:cNvSpPr>
          <p:nvPr>
            <p:ph type="title"/>
          </p:nvPr>
        </p:nvSpPr>
        <p:spPr/>
        <p:txBody>
          <a:bodyPr>
            <a:normAutofit fontScale="90000"/>
          </a:bodyPr>
          <a:lstStyle/>
          <a:p>
            <a:r>
              <a:rPr lang="en-US" b="1" dirty="0">
                <a:latin typeface="Arial" charset="0"/>
                <a:cs typeface="Arial" charset="0"/>
              </a:rPr>
              <a:t>.  Mucosal-Associated Lymphoid Tissues (MALT)</a:t>
            </a:r>
            <a:endParaRPr lang="en-GB"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Grp="1" noChangeAspect="1" noChangeArrowheads="1"/>
          </p:cNvPicPr>
          <p:nvPr>
            <p:ph idx="1"/>
          </p:nvPr>
        </p:nvPicPr>
        <p:blipFill>
          <a:blip r:embed="rId2" cstate="print"/>
          <a:srcRect/>
          <a:stretch>
            <a:fillRect/>
          </a:stretch>
        </p:blipFill>
        <p:spPr bwMode="auto">
          <a:xfrm>
            <a:off x="1043608" y="1662906"/>
            <a:ext cx="8100392" cy="4162425"/>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err="1">
                <a:cs typeface="Arial" charset="0"/>
              </a:rPr>
              <a:t>Peyer's</a:t>
            </a:r>
            <a:r>
              <a:rPr lang="en-US" dirty="0">
                <a:cs typeface="Arial" charset="0"/>
              </a:rPr>
              <a:t> Patches</a:t>
            </a:r>
            <a:endParaRPr lang="en-GB"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GB" dirty="0"/>
          </a:p>
          <a:p>
            <a:r>
              <a:rPr lang="en-GB" dirty="0"/>
              <a:t>Lymph is a clear to yellowish fluid which is found throughout the body. It circulates through body tissues picking up unwanted materials such as bacteria, filtering these unwanted materials out through the lymphatic system.</a:t>
            </a:r>
          </a:p>
          <a:p>
            <a:pPr>
              <a:buNone/>
            </a:pPr>
            <a:endParaRPr lang="en-GB" dirty="0"/>
          </a:p>
        </p:txBody>
      </p:sp>
      <p:sp>
        <p:nvSpPr>
          <p:cNvPr id="2" name="Title 1"/>
          <p:cNvSpPr>
            <a:spLocks noGrp="1"/>
          </p:cNvSpPr>
          <p:nvPr>
            <p:ph type="title"/>
          </p:nvPr>
        </p:nvSpPr>
        <p:spPr/>
        <p:txBody>
          <a:bodyPr/>
          <a:lstStyle/>
          <a:p>
            <a:r>
              <a:rPr lang="en-GB" dirty="0"/>
              <a:t>Lymphatic system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endParaRPr lang="en-GB" dirty="0"/>
          </a:p>
          <a:p>
            <a:r>
              <a:rPr lang="en-GB" dirty="0"/>
              <a:t>The lymphatic system helps to maintain fluid balance</a:t>
            </a:r>
          </a:p>
          <a:p>
            <a:pPr>
              <a:buNone/>
            </a:pPr>
            <a:endParaRPr lang="en-GB" dirty="0"/>
          </a:p>
          <a:p>
            <a:r>
              <a:rPr lang="en-GB" dirty="0"/>
              <a:t>defend the body against microbes and disease</a:t>
            </a:r>
          </a:p>
          <a:p>
            <a:pPr>
              <a:buNone/>
            </a:pPr>
            <a:endParaRPr lang="en-GB" dirty="0"/>
          </a:p>
          <a:p>
            <a:r>
              <a:rPr lang="en-GB" dirty="0"/>
              <a:t>absorb liquids from the intestine and transport them to the blood such as fats . </a:t>
            </a:r>
            <a:br>
              <a:rPr lang="en-GB" dirty="0"/>
            </a:br>
            <a:br>
              <a:rPr lang="en-GB" dirty="0"/>
            </a:br>
            <a:endParaRPr lang="en-GB" dirty="0"/>
          </a:p>
        </p:txBody>
      </p:sp>
      <p:sp>
        <p:nvSpPr>
          <p:cNvPr id="2" name="Title 1"/>
          <p:cNvSpPr>
            <a:spLocks noGrp="1"/>
          </p:cNvSpPr>
          <p:nvPr>
            <p:ph type="title"/>
          </p:nvPr>
        </p:nvSpPr>
        <p:spPr/>
        <p:txBody>
          <a:bodyPr>
            <a:normAutofit fontScale="90000"/>
          </a:bodyPr>
          <a:lstStyle/>
          <a:p>
            <a:r>
              <a:rPr lang="en-GB" dirty="0"/>
              <a:t>What are the functions of lymphatic system?</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2" descr="figure 1-07"/>
          <p:cNvPicPr>
            <a:picLocks noGrp="1" noChangeAspect="1" noChangeArrowheads="1"/>
          </p:cNvPicPr>
          <p:nvPr>
            <p:ph idx="1"/>
          </p:nvPr>
        </p:nvPicPr>
        <p:blipFill>
          <a:blip r:embed="rId2" cstate="print"/>
          <a:stretch>
            <a:fillRect/>
          </a:stretch>
        </p:blipFill>
        <p:spPr>
          <a:xfrm>
            <a:off x="1931119" y="1481138"/>
            <a:ext cx="5281762" cy="4525962"/>
          </a:xfrm>
          <a:noFill/>
          <a:ln/>
        </p:spPr>
      </p:pic>
      <p:sp>
        <p:nvSpPr>
          <p:cNvPr id="2" name="Title 1"/>
          <p:cNvSpPr>
            <a:spLocks noGrp="1"/>
          </p:cNvSpPr>
          <p:nvPr>
            <p:ph type="title"/>
          </p:nvPr>
        </p:nvSpPr>
        <p:spPr/>
        <p:txBody>
          <a:bodyPr/>
          <a:lstStyle/>
          <a:p>
            <a:r>
              <a:rPr lang="en-GB" dirty="0"/>
              <a:t>Lymphoid system</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n-GB" dirty="0"/>
              <a:t>lymphoid system is categorised to :</a:t>
            </a:r>
          </a:p>
          <a:p>
            <a:pPr>
              <a:buNone/>
            </a:pPr>
            <a:endParaRPr lang="en-GB" dirty="0"/>
          </a:p>
          <a:p>
            <a:pPr>
              <a:buNone/>
            </a:pPr>
            <a:r>
              <a:rPr lang="en-GB" dirty="0"/>
              <a:t>1-  </a:t>
            </a:r>
            <a:r>
              <a:rPr lang="en-GB" sz="3600" dirty="0">
                <a:solidFill>
                  <a:srgbClr val="FF0000"/>
                </a:solidFill>
              </a:rPr>
              <a:t>primary  lymphoid tissue.</a:t>
            </a:r>
          </a:p>
          <a:p>
            <a:pPr>
              <a:buNone/>
            </a:pPr>
            <a:endParaRPr lang="en-GB" dirty="0"/>
          </a:p>
          <a:p>
            <a:pPr>
              <a:buNone/>
            </a:pPr>
            <a:r>
              <a:rPr lang="en-GB" dirty="0"/>
              <a:t>2- </a:t>
            </a:r>
            <a:r>
              <a:rPr lang="en-GB" dirty="0">
                <a:solidFill>
                  <a:srgbClr val="FF0000"/>
                </a:solidFill>
              </a:rPr>
              <a:t> </a:t>
            </a:r>
            <a:r>
              <a:rPr lang="en-GB" sz="3600" dirty="0">
                <a:solidFill>
                  <a:srgbClr val="0070C0"/>
                </a:solidFill>
              </a:rPr>
              <a:t>secondary lymphoid tissue.</a:t>
            </a:r>
            <a:endParaRPr lang="en-GB" dirty="0">
              <a:solidFill>
                <a:srgbClr val="0070C0"/>
              </a:solidFill>
            </a:endParaRPr>
          </a:p>
          <a:p>
            <a:pPr>
              <a:buNone/>
            </a:pPr>
            <a:endParaRPr lang="en-GB" dirty="0"/>
          </a:p>
          <a:p>
            <a:pPr>
              <a:buNone/>
            </a:pPr>
            <a:endParaRPr lang="en-GB" dirty="0"/>
          </a:p>
        </p:txBody>
      </p:sp>
      <p:sp>
        <p:nvSpPr>
          <p:cNvPr id="2" name="Title 1"/>
          <p:cNvSpPr>
            <a:spLocks noGrp="1"/>
          </p:cNvSpPr>
          <p:nvPr>
            <p:ph type="title"/>
          </p:nvPr>
        </p:nvSpPr>
        <p:spPr/>
        <p:txBody>
          <a:bodyPr/>
          <a:lstStyle/>
          <a:p>
            <a:r>
              <a:rPr lang="en-GB" dirty="0"/>
              <a:t>Lymphatic system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GB" dirty="0"/>
              <a:t>All lymphocytes develop initially from </a:t>
            </a:r>
            <a:r>
              <a:rPr lang="en-GB" dirty="0" err="1"/>
              <a:t>haemopoietic</a:t>
            </a:r>
            <a:r>
              <a:rPr lang="en-GB" dirty="0"/>
              <a:t> stem cells in the bone marrow.</a:t>
            </a:r>
          </a:p>
          <a:p>
            <a:pPr>
              <a:buNone/>
            </a:pPr>
            <a:endParaRPr lang="en-GB" dirty="0"/>
          </a:p>
          <a:p>
            <a:r>
              <a:rPr lang="en-GB" dirty="0"/>
              <a:t> T cells migrate to the thymus for further development</a:t>
            </a:r>
          </a:p>
          <a:p>
            <a:pPr>
              <a:buNone/>
            </a:pPr>
            <a:endParaRPr lang="en-GB" dirty="0"/>
          </a:p>
          <a:p>
            <a:r>
              <a:rPr lang="en-GB" dirty="0"/>
              <a:t>immature B cells remain in the bone marrow and develop into mature cells under local influences.</a:t>
            </a:r>
          </a:p>
        </p:txBody>
      </p:sp>
      <p:sp>
        <p:nvSpPr>
          <p:cNvPr id="2" name="Title 1"/>
          <p:cNvSpPr>
            <a:spLocks noGrp="1"/>
          </p:cNvSpPr>
          <p:nvPr>
            <p:ph type="title"/>
          </p:nvPr>
        </p:nvSpPr>
        <p:spPr/>
        <p:txBody>
          <a:bodyPr>
            <a:normAutofit fontScale="90000"/>
          </a:bodyPr>
          <a:lstStyle/>
          <a:p>
            <a:r>
              <a:rPr lang="en-GB" dirty="0"/>
              <a:t>Primary lymphoid tissue: bone marrow</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Primary lymphoid tissue: bone marrow</a:t>
            </a:r>
          </a:p>
        </p:txBody>
      </p:sp>
      <p:pic>
        <p:nvPicPr>
          <p:cNvPr id="4" name="Picture 2" descr="http://multiplemyelomawiki.files.wordpress.com/2009/06/figure-1.jpg?w=450h=336"/>
          <p:cNvPicPr>
            <a:picLocks noChangeAspect="1" noChangeArrowheads="1"/>
          </p:cNvPicPr>
          <p:nvPr/>
        </p:nvPicPr>
        <p:blipFill>
          <a:blip r:embed="rId2" cstate="print"/>
          <a:srcRect/>
          <a:stretch>
            <a:fillRect/>
          </a:stretch>
        </p:blipFill>
        <p:spPr bwMode="auto">
          <a:xfrm>
            <a:off x="683568" y="1628800"/>
            <a:ext cx="7776864" cy="4497159"/>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figure A-25"/>
          <p:cNvPicPr>
            <a:picLocks noChangeAspect="1" noChangeArrowheads="1"/>
          </p:cNvPicPr>
          <p:nvPr/>
        </p:nvPicPr>
        <p:blipFill>
          <a:blip r:embed="rId2" cstate="print"/>
          <a:srcRect/>
          <a:stretch>
            <a:fillRect/>
          </a:stretch>
        </p:blipFill>
        <p:spPr bwMode="auto">
          <a:xfrm>
            <a:off x="1043608" y="692696"/>
            <a:ext cx="7344816" cy="5073179"/>
          </a:xfrm>
          <a:prstGeom prst="rect">
            <a:avLst/>
          </a:prstGeom>
          <a:noFill/>
          <a:ln w="9525">
            <a:noFill/>
            <a:miter lim="800000"/>
            <a:headEnd/>
            <a:tailEnd/>
          </a:ln>
          <a:effectLst/>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225</TotalTime>
  <Words>656</Words>
  <Application>Microsoft Office PowerPoint</Application>
  <PresentationFormat>On-screen Show (4:3)</PresentationFormat>
  <Paragraphs>70</Paragraphs>
  <Slides>23</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23</vt:i4>
      </vt:variant>
    </vt:vector>
  </HeadingPairs>
  <TitlesOfParts>
    <vt:vector size="31" baseType="lpstr">
      <vt:lpstr>Arial</vt:lpstr>
      <vt:lpstr>Calibri</vt:lpstr>
      <vt:lpstr>Lucida Sans Unicode</vt:lpstr>
      <vt:lpstr>Times New Roman</vt:lpstr>
      <vt:lpstr>Verdana</vt:lpstr>
      <vt:lpstr>Wingdings 2</vt:lpstr>
      <vt:lpstr>Wingdings 3</vt:lpstr>
      <vt:lpstr>Concourse</vt:lpstr>
      <vt:lpstr>Immunology</vt:lpstr>
      <vt:lpstr>Lymphoid tissues</vt:lpstr>
      <vt:lpstr>Lymphatic system </vt:lpstr>
      <vt:lpstr>What are the functions of lymphatic system?</vt:lpstr>
      <vt:lpstr>Lymphoid system</vt:lpstr>
      <vt:lpstr>Lymphatic system </vt:lpstr>
      <vt:lpstr>Primary lymphoid tissue: bone marrow</vt:lpstr>
      <vt:lpstr>Primary lymphoid tissue: bone marrow</vt:lpstr>
      <vt:lpstr>PowerPoint Presentation</vt:lpstr>
      <vt:lpstr>Primary lymphoid tissue: Thymus gland</vt:lpstr>
      <vt:lpstr>Primary lymphoid tissue: Thymus gland</vt:lpstr>
      <vt:lpstr>Thymus gland </vt:lpstr>
      <vt:lpstr>Thymus gland </vt:lpstr>
      <vt:lpstr>Secondary lymphoid tissues</vt:lpstr>
      <vt:lpstr>Lymph nodes</vt:lpstr>
      <vt:lpstr>Lymph nodes functions</vt:lpstr>
      <vt:lpstr>Lymph node</vt:lpstr>
      <vt:lpstr>Lymph node</vt:lpstr>
      <vt:lpstr>Spleen </vt:lpstr>
      <vt:lpstr>Spleen</vt:lpstr>
      <vt:lpstr>spleen</vt:lpstr>
      <vt:lpstr>.  Mucosal-Associated Lymphoid Tissues (MALT)</vt:lpstr>
      <vt:lpstr>Peyer's Patches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Immunology</dc:title>
  <dc:creator>suliman</dc:creator>
  <cp:lastModifiedBy>أريج</cp:lastModifiedBy>
  <cp:revision>24</cp:revision>
  <dcterms:created xsi:type="dcterms:W3CDTF">2012-02-18T21:03:15Z</dcterms:created>
  <dcterms:modified xsi:type="dcterms:W3CDTF">2018-10-03T16:44:18Z</dcterms:modified>
</cp:coreProperties>
</file>