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62" r:id="rId15"/>
    <p:sldId id="264" r:id="rId16"/>
    <p:sldId id="265" r:id="rId17"/>
    <p:sldId id="266" r:id="rId18"/>
    <p:sldId id="26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0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FAE01A-0380-44C7-A681-61A96D7829D2}" type="datetimeFigureOut">
              <a:rPr lang="en-GB" smtClean="0"/>
              <a:pPr/>
              <a:t>03/10/2018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F8E79FE-05A3-4D89-9DC6-4294534621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AE01A-0380-44C7-A681-61A96D7829D2}" type="datetimeFigureOut">
              <a:rPr lang="en-GB" smtClean="0"/>
              <a:pPr/>
              <a:t>03/10/2018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E79FE-05A3-4D89-9DC6-4294534621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AE01A-0380-44C7-A681-61A96D7829D2}" type="datetimeFigureOut">
              <a:rPr lang="en-GB" smtClean="0"/>
              <a:pPr/>
              <a:t>03/10/2018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E79FE-05A3-4D89-9DC6-4294534621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AE01A-0380-44C7-A681-61A96D7829D2}" type="datetimeFigureOut">
              <a:rPr lang="en-GB" smtClean="0"/>
              <a:pPr/>
              <a:t>03/10/2018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E79FE-05A3-4D89-9DC6-4294534621F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AE01A-0380-44C7-A681-61A96D7829D2}" type="datetimeFigureOut">
              <a:rPr lang="en-GB" smtClean="0"/>
              <a:pPr/>
              <a:t>03/10/2018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E79FE-05A3-4D89-9DC6-4294534621F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AE01A-0380-44C7-A681-61A96D7829D2}" type="datetimeFigureOut">
              <a:rPr lang="en-GB" smtClean="0"/>
              <a:pPr/>
              <a:t>03/10/2018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E79FE-05A3-4D89-9DC6-4294534621F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AE01A-0380-44C7-A681-61A96D7829D2}" type="datetimeFigureOut">
              <a:rPr lang="en-GB" smtClean="0"/>
              <a:pPr/>
              <a:t>03/10/2018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E79FE-05A3-4D89-9DC6-4294534621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AE01A-0380-44C7-A681-61A96D7829D2}" type="datetimeFigureOut">
              <a:rPr lang="en-GB" smtClean="0"/>
              <a:pPr/>
              <a:t>03/10/2018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E79FE-05A3-4D89-9DC6-4294534621F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AE01A-0380-44C7-A681-61A96D7829D2}" type="datetimeFigureOut">
              <a:rPr lang="en-GB" smtClean="0"/>
              <a:pPr/>
              <a:t>03/10/2018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E79FE-05A3-4D89-9DC6-4294534621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8FAE01A-0380-44C7-A681-61A96D7829D2}" type="datetimeFigureOut">
              <a:rPr lang="en-GB" smtClean="0"/>
              <a:pPr/>
              <a:t>03/10/2018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8E79FE-05A3-4D89-9DC6-4294534621F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FAE01A-0380-44C7-A681-61A96D7829D2}" type="datetimeFigureOut">
              <a:rPr lang="en-GB" smtClean="0"/>
              <a:pPr/>
              <a:t>03/10/2018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F8E79FE-05A3-4D89-9DC6-4294534621F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FAE01A-0380-44C7-A681-61A96D7829D2}" type="datetimeFigureOut">
              <a:rPr lang="en-GB" smtClean="0"/>
              <a:pPr/>
              <a:t>03/10/2018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F8E79FE-05A3-4D89-9DC6-4294534621F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Immunology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Lecture 2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phagosytosis</a:t>
            </a:r>
            <a:endParaRPr lang="en-GB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714854"/>
            <a:ext cx="6766519" cy="4381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3" indent="-342900">
              <a:buFont typeface="Wingdings 2" pitchFamily="18" charset="2"/>
              <a:buNone/>
            </a:pPr>
            <a:r>
              <a:rPr lang="en-GB" sz="3200" dirty="0" smtClean="0"/>
              <a:t>1- </a:t>
            </a:r>
            <a:r>
              <a:rPr lang="en-GB" sz="2800" b="1" dirty="0" err="1" smtClean="0"/>
              <a:t>Endocytic</a:t>
            </a:r>
            <a:r>
              <a:rPr lang="en-GB" sz="2800" b="1" dirty="0" smtClean="0"/>
              <a:t> Pattern-Recognition Receptors</a:t>
            </a:r>
            <a:endParaRPr lang="en-GB" sz="2800" dirty="0" smtClean="0"/>
          </a:p>
          <a:p>
            <a:pPr>
              <a:buNone/>
            </a:pPr>
            <a:r>
              <a:rPr lang="en-GB" sz="2800" dirty="0" smtClean="0"/>
              <a:t>     mannose receptor</a:t>
            </a:r>
          </a:p>
          <a:p>
            <a:pPr>
              <a:buNone/>
            </a:pPr>
            <a:endParaRPr lang="en-GB" sz="2800" dirty="0" smtClean="0"/>
          </a:p>
          <a:p>
            <a:pPr marL="342900" lvl="3" indent="-342900">
              <a:buFont typeface="Wingdings 2" pitchFamily="18" charset="2"/>
              <a:buNone/>
            </a:pPr>
            <a:r>
              <a:rPr lang="en-GB" sz="2800" dirty="0" smtClean="0"/>
              <a:t>2- </a:t>
            </a:r>
            <a:r>
              <a:rPr lang="en-GB" sz="2800" b="1" dirty="0" smtClean="0"/>
              <a:t>Secreted Pattern-Recognition receptors</a:t>
            </a:r>
            <a:endParaRPr lang="en-GB" sz="2800" dirty="0" smtClean="0"/>
          </a:p>
          <a:p>
            <a:pPr>
              <a:buNone/>
            </a:pPr>
            <a:r>
              <a:rPr lang="en-GB" sz="2800" dirty="0" smtClean="0"/>
              <a:t>    </a:t>
            </a:r>
            <a:r>
              <a:rPr lang="en-GB" sz="2800" dirty="0" err="1" smtClean="0"/>
              <a:t>Mannan</a:t>
            </a:r>
            <a:r>
              <a:rPr lang="en-GB" sz="2800" dirty="0" smtClean="0"/>
              <a:t>-binding </a:t>
            </a:r>
            <a:r>
              <a:rPr lang="en-GB" sz="2800" dirty="0" err="1" smtClean="0"/>
              <a:t>lectin</a:t>
            </a:r>
            <a:r>
              <a:rPr lang="en-GB" sz="2800" dirty="0" smtClean="0"/>
              <a:t> (MBL) </a:t>
            </a:r>
          </a:p>
          <a:p>
            <a:pPr>
              <a:buNone/>
            </a:pPr>
            <a:endParaRPr lang="en-GB" sz="2800" dirty="0" smtClean="0"/>
          </a:p>
          <a:p>
            <a:pPr marL="342900" lvl="3" indent="-342900">
              <a:buFont typeface="Wingdings 2" pitchFamily="18" charset="2"/>
              <a:buNone/>
            </a:pPr>
            <a:r>
              <a:rPr lang="en-GB" sz="2800" dirty="0" smtClean="0"/>
              <a:t>3- </a:t>
            </a:r>
            <a:r>
              <a:rPr lang="en-GB" sz="2800" b="1" dirty="0" smtClean="0"/>
              <a:t>Signalling Pattern-Recognition receptors  </a:t>
            </a:r>
            <a:endParaRPr lang="en-GB" sz="2800" dirty="0" smtClean="0"/>
          </a:p>
          <a:p>
            <a:pPr>
              <a:buNone/>
            </a:pPr>
            <a:r>
              <a:rPr lang="en-GB" sz="2800" dirty="0" smtClean="0"/>
              <a:t>    Toll-like receptors (TLRs) 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0" dirty="0" smtClean="0">
                <a:effectLst/>
              </a:rPr>
              <a:t>Pattern-recognition receptors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family of cellular surface protein receptors which are expressed on many different cells such as macrophages. </a:t>
            </a:r>
            <a:endParaRPr lang="en-GB" dirty="0" smtClean="0"/>
          </a:p>
          <a:p>
            <a:r>
              <a:rPr lang="en-GB" dirty="0" smtClean="0"/>
              <a:t>TLRs </a:t>
            </a:r>
            <a:r>
              <a:rPr lang="en-GB" dirty="0"/>
              <a:t>were first described in Drosophila fruit flies. </a:t>
            </a:r>
            <a:endParaRPr lang="en-GB" dirty="0" smtClean="0"/>
          </a:p>
          <a:p>
            <a:r>
              <a:rPr lang="en-GB" dirty="0" smtClean="0"/>
              <a:t>over thirteen TLRs have been reported in human and mouse.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800000"/>
                </a:solidFill>
              </a:rPr>
              <a:t>Toll-Like Receptors</a:t>
            </a:r>
            <a:r>
              <a:rPr lang="ar-SA" dirty="0">
                <a:solidFill>
                  <a:srgbClr val="800000"/>
                </a:solidFill>
              </a:rPr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8" descr="Untitled-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509931"/>
            <a:ext cx="8229600" cy="44683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800000"/>
                </a:solidFill>
              </a:rPr>
              <a:t>Toll-Like Receptors</a:t>
            </a:r>
            <a:r>
              <a:rPr lang="ar-SA" dirty="0">
                <a:solidFill>
                  <a:srgbClr val="800000"/>
                </a:solidFill>
              </a:rPr>
              <a:t>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>
            <a:normAutofit/>
          </a:bodyPr>
          <a:lstStyle/>
          <a:p>
            <a:pPr lvl="1">
              <a:buFont typeface="Monotype Sorts" pitchFamily="2" charset="2"/>
              <a:buNone/>
              <a:tabLst>
                <a:tab pos="2063750" algn="l"/>
              </a:tabLst>
            </a:pPr>
            <a:r>
              <a:rPr lang="en-US" sz="3600" b="1" dirty="0"/>
              <a:t>Inflammation </a:t>
            </a:r>
          </a:p>
          <a:p>
            <a:pPr lvl="1">
              <a:buFont typeface="Monotype Sorts" pitchFamily="2" charset="2"/>
              <a:buNone/>
              <a:tabLst>
                <a:tab pos="2063750" algn="l"/>
              </a:tabLst>
            </a:pPr>
            <a:r>
              <a:rPr lang="en-US" b="1" dirty="0"/>
              <a:t>Triggered by tissue damage due to infection, heat, wound, etc. </a:t>
            </a:r>
          </a:p>
          <a:p>
            <a:pPr lvl="1">
              <a:buFont typeface="Monotype Sorts" pitchFamily="2" charset="2"/>
              <a:buNone/>
              <a:tabLst>
                <a:tab pos="2063750" algn="l"/>
              </a:tabLst>
            </a:pPr>
            <a:r>
              <a:rPr lang="en-US" b="1" dirty="0"/>
              <a:t>Four Major Symptoms of Inflammation:</a:t>
            </a:r>
          </a:p>
          <a:p>
            <a:pPr lvl="1">
              <a:buFont typeface="Monotype Sorts" pitchFamily="2" charset="2"/>
              <a:buNone/>
              <a:tabLst>
                <a:tab pos="2063750" algn="l"/>
              </a:tabLst>
            </a:pPr>
            <a:r>
              <a:rPr lang="en-US" b="1" dirty="0"/>
              <a:t>1.  Redness</a:t>
            </a:r>
          </a:p>
          <a:p>
            <a:pPr lvl="1">
              <a:buFont typeface="Monotype Sorts" pitchFamily="2" charset="2"/>
              <a:buNone/>
              <a:tabLst>
                <a:tab pos="2063750" algn="l"/>
              </a:tabLst>
            </a:pPr>
            <a:r>
              <a:rPr lang="en-US" b="1" dirty="0"/>
              <a:t>2.  Pain</a:t>
            </a:r>
          </a:p>
          <a:p>
            <a:pPr lvl="1">
              <a:buFont typeface="Monotype Sorts" pitchFamily="2" charset="2"/>
              <a:buNone/>
              <a:tabLst>
                <a:tab pos="2063750" algn="l"/>
              </a:tabLst>
            </a:pPr>
            <a:r>
              <a:rPr lang="en-US" b="1" dirty="0"/>
              <a:t>3.  Heat</a:t>
            </a:r>
          </a:p>
          <a:p>
            <a:pPr lvl="1">
              <a:buFont typeface="Monotype Sorts" pitchFamily="2" charset="2"/>
              <a:buNone/>
              <a:tabLst>
                <a:tab pos="2063750" algn="l"/>
              </a:tabLst>
            </a:pPr>
            <a:r>
              <a:rPr lang="en-US" b="1" dirty="0"/>
              <a:t>4.  Swelling</a:t>
            </a:r>
          </a:p>
          <a:p>
            <a:pPr lvl="1">
              <a:buFont typeface="Monotype Sorts" pitchFamily="2" charset="2"/>
              <a:buNone/>
              <a:tabLst>
                <a:tab pos="2063750" algn="l"/>
              </a:tabLst>
            </a:pPr>
            <a:r>
              <a:rPr lang="en-US" b="1" dirty="0"/>
              <a:t>May also observe:</a:t>
            </a:r>
          </a:p>
          <a:p>
            <a:pPr lvl="1">
              <a:buFont typeface="Monotype Sorts" pitchFamily="2" charset="2"/>
              <a:buNone/>
              <a:tabLst>
                <a:tab pos="2063750" algn="l"/>
              </a:tabLst>
            </a:pPr>
            <a:r>
              <a:rPr lang="en-US" b="1" dirty="0"/>
              <a:t>5.  Loss of function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Inflammation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lnSpc>
                <a:spcPct val="110000"/>
              </a:lnSpc>
              <a:buFont typeface="Monotype Sorts" pitchFamily="2" charset="2"/>
              <a:buNone/>
            </a:pPr>
            <a:r>
              <a:rPr lang="en-US" sz="3200" b="1" dirty="0" smtClean="0">
                <a:solidFill>
                  <a:schemeClr val="tx1"/>
                </a:solidFill>
              </a:rPr>
              <a:t>1.  Destroy and remove pathogens</a:t>
            </a:r>
          </a:p>
          <a:p>
            <a:pPr lvl="1">
              <a:lnSpc>
                <a:spcPct val="110000"/>
              </a:lnSpc>
              <a:buFont typeface="Monotype Sorts" pitchFamily="2" charset="2"/>
              <a:buNone/>
            </a:pPr>
            <a:endParaRPr lang="en-US" sz="3200" b="1" dirty="0" smtClean="0">
              <a:solidFill>
                <a:schemeClr val="tx1"/>
              </a:solidFill>
            </a:endParaRPr>
          </a:p>
          <a:p>
            <a:pPr lvl="1">
              <a:lnSpc>
                <a:spcPct val="110000"/>
              </a:lnSpc>
              <a:buFont typeface="Monotype Sorts" pitchFamily="2" charset="2"/>
              <a:buNone/>
            </a:pPr>
            <a:r>
              <a:rPr lang="en-US" sz="3200" b="1" dirty="0" smtClean="0">
                <a:solidFill>
                  <a:schemeClr val="tx1"/>
                </a:solidFill>
              </a:rPr>
              <a:t>2.  If destruction is not possible, to limit effects by confining the pathogen and its products.</a:t>
            </a:r>
          </a:p>
          <a:p>
            <a:pPr lvl="1">
              <a:lnSpc>
                <a:spcPct val="110000"/>
              </a:lnSpc>
              <a:buFont typeface="Monotype Sorts" pitchFamily="2" charset="2"/>
              <a:buNone/>
            </a:pPr>
            <a:endParaRPr lang="en-US" sz="3200" b="1" dirty="0" smtClean="0">
              <a:solidFill>
                <a:schemeClr val="tx1"/>
              </a:solidFill>
            </a:endParaRPr>
          </a:p>
          <a:p>
            <a:pPr lvl="1">
              <a:lnSpc>
                <a:spcPct val="110000"/>
              </a:lnSpc>
              <a:buFont typeface="Monotype Sorts" pitchFamily="2" charset="2"/>
              <a:buNone/>
            </a:pPr>
            <a:r>
              <a:rPr lang="en-US" sz="3200" b="1" dirty="0" smtClean="0">
                <a:solidFill>
                  <a:schemeClr val="tx1"/>
                </a:solidFill>
              </a:rPr>
              <a:t>3.  Repair and replace tissue damaged by pathogen and its products.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Inflammation function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Monotype Sorts" pitchFamily="2" charset="2"/>
              <a:buNone/>
            </a:pPr>
            <a:r>
              <a:rPr lang="en-US" b="1" dirty="0"/>
              <a:t>1</a:t>
            </a:r>
            <a:r>
              <a:rPr lang="en-US" b="1" dirty="0" smtClean="0"/>
              <a:t>.  </a:t>
            </a:r>
            <a:r>
              <a:rPr lang="en-US" b="1" dirty="0" err="1" smtClean="0"/>
              <a:t>Vasodilation</a:t>
            </a:r>
            <a:r>
              <a:rPr lang="en-US" b="1" dirty="0" smtClean="0"/>
              <a:t>:  Increase in diameter of blood vessels.  </a:t>
            </a:r>
          </a:p>
          <a:p>
            <a:pPr lvl="1">
              <a:buFont typeface="Monotype Sorts" pitchFamily="2" charset="2"/>
              <a:buNone/>
            </a:pPr>
            <a:r>
              <a:rPr lang="en-US" b="1" dirty="0" smtClean="0"/>
              <a:t>	Triggered by chemicals released by damaged cells:  histamine, </a:t>
            </a:r>
            <a:r>
              <a:rPr lang="en-US" b="1" dirty="0" err="1" smtClean="0"/>
              <a:t>kinins</a:t>
            </a:r>
            <a:r>
              <a:rPr lang="en-US" b="1" dirty="0" smtClean="0"/>
              <a:t>, prostaglandins, and </a:t>
            </a:r>
            <a:r>
              <a:rPr lang="en-US" b="1" dirty="0" err="1" smtClean="0"/>
              <a:t>leukotrienes</a:t>
            </a:r>
            <a:r>
              <a:rPr lang="en-US" b="1" dirty="0" smtClean="0"/>
              <a:t>.</a:t>
            </a:r>
          </a:p>
          <a:p>
            <a:pPr lvl="1">
              <a:buFont typeface="Monotype Sorts" pitchFamily="2" charset="2"/>
              <a:buNone/>
            </a:pPr>
            <a:r>
              <a:rPr lang="en-US" b="1" dirty="0" smtClean="0"/>
              <a:t>2. Phagocyte Migration and </a:t>
            </a:r>
            <a:r>
              <a:rPr lang="en-US" b="1" dirty="0" err="1" smtClean="0"/>
              <a:t>Margination</a:t>
            </a:r>
            <a:r>
              <a:rPr lang="en-US" b="1" dirty="0" smtClean="0"/>
              <a:t>:  </a:t>
            </a:r>
            <a:r>
              <a:rPr lang="en-US" b="1" dirty="0" err="1" smtClean="0"/>
              <a:t>Margination</a:t>
            </a:r>
            <a:r>
              <a:rPr lang="en-US" b="1" dirty="0" smtClean="0"/>
              <a:t> is the process in which phagocytes stick to lining of blood vessels.</a:t>
            </a:r>
          </a:p>
          <a:p>
            <a:pPr lvl="1">
              <a:buFont typeface="Monotype Sorts" pitchFamily="2" charset="2"/>
              <a:buNone/>
            </a:pPr>
            <a:r>
              <a:rPr lang="en-US" b="1" dirty="0" smtClean="0"/>
              <a:t>	</a:t>
            </a:r>
            <a:r>
              <a:rPr lang="en-US" b="1" dirty="0" err="1" smtClean="0"/>
              <a:t>Diapedesis</a:t>
            </a:r>
            <a:r>
              <a:rPr lang="en-US" b="1" dirty="0" smtClean="0"/>
              <a:t> (Emigration):  Phagocytes squeeze between endothelial cells of blood vessels and enter surrounding tissue.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Stages of inflammation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Monotype Sorts" pitchFamily="2" charset="2"/>
              <a:buNone/>
            </a:pPr>
            <a:r>
              <a:rPr lang="en-US" b="1" dirty="0" smtClean="0"/>
              <a:t>Phagocytes are attracted to site of infection through </a:t>
            </a:r>
            <a:r>
              <a:rPr lang="en-US" b="1" dirty="0" err="1" smtClean="0"/>
              <a:t>chemotaxis</a:t>
            </a:r>
            <a:r>
              <a:rPr lang="en-US" b="1" dirty="0" smtClean="0"/>
              <a:t>.</a:t>
            </a:r>
          </a:p>
          <a:p>
            <a:pPr lvl="1">
              <a:buFont typeface="Monotype Sorts" pitchFamily="2" charset="2"/>
              <a:buNone/>
            </a:pPr>
            <a:r>
              <a:rPr lang="en-US" b="1" dirty="0" smtClean="0"/>
              <a:t>Phagocytes destroy microbes, as well as dead and damaged host cells.</a:t>
            </a:r>
          </a:p>
          <a:p>
            <a:pPr lvl="1">
              <a:buFont typeface="Monotype Sorts" pitchFamily="2" charset="2"/>
              <a:buNone/>
            </a:pPr>
            <a:r>
              <a:rPr lang="en-US" b="1" dirty="0" smtClean="0"/>
              <a:t>3.  Tissue Repair:  Dead and damaged cells are replaced.  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Stages of inflammation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591469"/>
            <a:ext cx="8153400" cy="437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Inflammation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31775" indent="-231775" eaLnBrk="0" hangingPunct="0">
              <a:lnSpc>
                <a:spcPct val="90000"/>
              </a:lnSpc>
            </a:pPr>
            <a:r>
              <a:rPr lang="en-US" sz="3600" b="1" dirty="0" smtClean="0"/>
              <a:t>Characteristics:</a:t>
            </a:r>
            <a:endParaRPr lang="en-US" sz="2400" dirty="0" smtClean="0"/>
          </a:p>
          <a:p>
            <a:pPr marL="231775" indent="-231775" eaLnBrk="0" hangingPunct="0">
              <a:lnSpc>
                <a:spcPct val="90000"/>
              </a:lnSpc>
              <a:buFontTx/>
              <a:buChar char="-"/>
            </a:pPr>
            <a:r>
              <a:rPr lang="en-US" sz="2800" dirty="0" smtClean="0"/>
              <a:t>rapid</a:t>
            </a:r>
          </a:p>
          <a:p>
            <a:pPr marL="231775" indent="-231775" eaLnBrk="0" hangingPunct="0">
              <a:lnSpc>
                <a:spcPct val="90000"/>
              </a:lnSpc>
              <a:buFontTx/>
              <a:buChar char="-"/>
            </a:pPr>
            <a:r>
              <a:rPr lang="en-US" sz="2800" dirty="0" smtClean="0"/>
              <a:t>does not generate immunological memory</a:t>
            </a:r>
          </a:p>
          <a:p>
            <a:pPr marL="231775" indent="-231775" eaLnBrk="0" hangingPunct="0">
              <a:lnSpc>
                <a:spcPct val="90000"/>
              </a:lnSpc>
              <a:buFontTx/>
              <a:buChar char="-"/>
            </a:pPr>
            <a:r>
              <a:rPr lang="en-US" sz="2800" dirty="0" smtClean="0"/>
              <a:t>dependent upon </a:t>
            </a:r>
            <a:r>
              <a:rPr lang="en-US" sz="2800" dirty="0" err="1" smtClean="0"/>
              <a:t>germline</a:t>
            </a:r>
            <a:r>
              <a:rPr lang="en-US" sz="2800" dirty="0" smtClean="0"/>
              <a:t> encoded receptors recognizing structures common to many pathogens</a:t>
            </a:r>
          </a:p>
          <a:p>
            <a:pPr marL="231775" indent="-231775" eaLnBrk="0" hangingPunct="0">
              <a:lnSpc>
                <a:spcPct val="90000"/>
              </a:lnSpc>
              <a:buFontTx/>
              <a:buChar char="-"/>
            </a:pPr>
            <a:r>
              <a:rPr lang="en-US" sz="2800" dirty="0" smtClean="0"/>
              <a:t>The strength of  the immune response does not increase with the second infection (same infection).</a:t>
            </a:r>
          </a:p>
          <a:p>
            <a:pPr marL="231775" indent="-231775" eaLnBrk="0" hangingPunct="0">
              <a:lnSpc>
                <a:spcPct val="90000"/>
              </a:lnSpc>
              <a:buFontTx/>
              <a:buChar char="-"/>
            </a:pPr>
            <a:r>
              <a:rPr lang="en-US" sz="2800" dirty="0" smtClean="0"/>
              <a:t>The cells of innate immunity do not need an activation by other cells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Innate immune response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31775" indent="-231775" eaLnBrk="0" hangingPunct="0">
              <a:lnSpc>
                <a:spcPct val="90000"/>
              </a:lnSpc>
            </a:pPr>
            <a:r>
              <a:rPr lang="en-US" sz="3600" b="1" dirty="0" smtClean="0"/>
              <a:t>Characteristics:</a:t>
            </a:r>
            <a:endParaRPr lang="en-US" sz="2400" dirty="0" smtClean="0"/>
          </a:p>
          <a:p>
            <a:pPr marL="231775" indent="-231775" eaLnBrk="0" hangingPunct="0">
              <a:lnSpc>
                <a:spcPct val="90000"/>
              </a:lnSpc>
              <a:buFontTx/>
              <a:buChar char="-"/>
            </a:pPr>
            <a:r>
              <a:rPr lang="en-US" sz="2800" dirty="0" smtClean="0"/>
              <a:t>Not rapid</a:t>
            </a:r>
          </a:p>
          <a:p>
            <a:pPr marL="231775" indent="-231775" eaLnBrk="0" hangingPunct="0">
              <a:lnSpc>
                <a:spcPct val="90000"/>
              </a:lnSpc>
              <a:buFontTx/>
              <a:buChar char="-"/>
            </a:pPr>
            <a:r>
              <a:rPr lang="en-US" sz="2800" dirty="0" smtClean="0"/>
              <a:t>does generate immunological memory</a:t>
            </a:r>
          </a:p>
          <a:p>
            <a:pPr marL="231775" indent="-231775" eaLnBrk="0" hangingPunct="0">
              <a:lnSpc>
                <a:spcPct val="90000"/>
              </a:lnSpc>
              <a:buFontTx/>
              <a:buChar char="-"/>
            </a:pPr>
            <a:r>
              <a:rPr lang="en-US" sz="2800" dirty="0" smtClean="0"/>
              <a:t>The strength of  the immune response increases with the second infection (same infection).</a:t>
            </a:r>
          </a:p>
          <a:p>
            <a:pPr marL="231775" indent="-231775" eaLnBrk="0" hangingPunct="0">
              <a:lnSpc>
                <a:spcPct val="90000"/>
              </a:lnSpc>
              <a:buFontTx/>
              <a:buChar char="-"/>
            </a:pPr>
            <a:r>
              <a:rPr lang="en-US" sz="2800" dirty="0" smtClean="0"/>
              <a:t>The cells of adaptive immunity need an activation by other cells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Adaptive or acquired immune response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They are generated from the bone marrow</a:t>
            </a:r>
          </a:p>
          <a:p>
            <a:r>
              <a:rPr lang="en-GB" dirty="0" smtClean="0"/>
              <a:t>The </a:t>
            </a:r>
            <a:r>
              <a:rPr lang="en-GB" dirty="0"/>
              <a:t>distribution of NK cells in the human body differs from organ to organ. The percentage of NK cell in the lung is about 25% of all </a:t>
            </a:r>
            <a:r>
              <a:rPr lang="en-GB" dirty="0" err="1" smtClean="0"/>
              <a:t>lymphoctes</a:t>
            </a:r>
            <a:r>
              <a:rPr lang="en-GB" dirty="0"/>
              <a:t>,</a:t>
            </a:r>
            <a:r>
              <a:rPr lang="en-GB" dirty="0" smtClean="0"/>
              <a:t> </a:t>
            </a:r>
            <a:r>
              <a:rPr lang="en-GB" dirty="0"/>
              <a:t>35% of all lymphocyte in the liver </a:t>
            </a:r>
            <a:r>
              <a:rPr lang="en-GB" dirty="0" smtClean="0"/>
              <a:t>,</a:t>
            </a:r>
            <a:r>
              <a:rPr lang="en-US" dirty="0" smtClean="0"/>
              <a:t> </a:t>
            </a:r>
            <a:r>
              <a:rPr lang="en-US" dirty="0"/>
              <a:t>15</a:t>
            </a:r>
            <a:r>
              <a:rPr lang="en-US" dirty="0" smtClean="0"/>
              <a:t>% </a:t>
            </a:r>
            <a:r>
              <a:rPr lang="en-US" dirty="0"/>
              <a:t>in the </a:t>
            </a:r>
            <a:r>
              <a:rPr lang="en-US" dirty="0" smtClean="0"/>
              <a:t>spleen, </a:t>
            </a:r>
            <a:r>
              <a:rPr lang="en-US" dirty="0"/>
              <a:t>15% of blood mononuclear </a:t>
            </a:r>
            <a:r>
              <a:rPr lang="en-US" dirty="0" smtClean="0"/>
              <a:t>cells.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 smtClean="0">
                <a:latin typeface="+mn-lt"/>
              </a:rPr>
              <a:t/>
            </a:r>
            <a:br>
              <a:rPr lang="en-GB" sz="3200" dirty="0" smtClean="0">
                <a:latin typeface="+mn-lt"/>
              </a:rPr>
            </a:br>
            <a:r>
              <a:rPr lang="en-GB" dirty="0" smtClean="0">
                <a:solidFill>
                  <a:srgbClr val="FF0000"/>
                </a:solidFill>
                <a:latin typeface="+mn-lt"/>
              </a:rPr>
              <a:t>Innate immune cells</a:t>
            </a:r>
            <a:r>
              <a:rPr lang="en-GB" sz="3200" dirty="0" smtClean="0">
                <a:latin typeface="+mn-lt"/>
              </a:rPr>
              <a:t/>
            </a:r>
            <a:br>
              <a:rPr lang="en-GB" sz="3200" dirty="0" smtClean="0">
                <a:latin typeface="+mn-lt"/>
              </a:rPr>
            </a:br>
            <a:r>
              <a:rPr lang="en-GB" sz="3200" dirty="0" smtClean="0">
                <a:solidFill>
                  <a:schemeClr val="accent1"/>
                </a:solidFill>
                <a:latin typeface="+mn-lt"/>
              </a:rPr>
              <a:t>Natural killer (NK) cells</a:t>
            </a:r>
            <a:r>
              <a:rPr lang="en-GB" sz="3200" dirty="0" smtClean="0">
                <a:latin typeface="+mn-lt"/>
              </a:rPr>
              <a:t/>
            </a:r>
            <a:br>
              <a:rPr lang="en-GB" sz="3200" dirty="0" smtClean="0">
                <a:latin typeface="+mn-lt"/>
              </a:rPr>
            </a:br>
            <a:endParaRPr lang="en-GB" sz="32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31775" indent="-231775" eaLnBrk="0" hangingPunct="0">
              <a:lnSpc>
                <a:spcPct val="90000"/>
              </a:lnSpc>
              <a:spcAft>
                <a:spcPts val="600"/>
              </a:spcAft>
              <a:buFontTx/>
              <a:buChar char="-"/>
            </a:pPr>
            <a:r>
              <a:rPr lang="en-US" sz="3500" dirty="0" smtClean="0">
                <a:latin typeface="Calibri" pitchFamily="34" charset="0"/>
                <a:cs typeface="Calibri" pitchFamily="34" charset="0"/>
              </a:rPr>
              <a:t>First identified by having the ability to </a:t>
            </a:r>
            <a:r>
              <a:rPr lang="en-US" sz="3500" dirty="0" err="1" smtClean="0">
                <a:latin typeface="Calibri" pitchFamily="34" charset="0"/>
                <a:cs typeface="Calibri" pitchFamily="34" charset="0"/>
              </a:rPr>
              <a:t>lytically</a:t>
            </a:r>
            <a:r>
              <a:rPr lang="en-US" sz="3500" dirty="0" smtClean="0">
                <a:latin typeface="Calibri" pitchFamily="34" charset="0"/>
                <a:cs typeface="Calibri" pitchFamily="34" charset="0"/>
              </a:rPr>
              <a:t> kill certain tumor cell lines without prior sensitization.</a:t>
            </a:r>
          </a:p>
          <a:p>
            <a:pPr marL="231775" indent="-231775" eaLnBrk="0" hangingPunct="0">
              <a:lnSpc>
                <a:spcPct val="90000"/>
              </a:lnSpc>
              <a:spcAft>
                <a:spcPts val="600"/>
              </a:spcAft>
              <a:buFontTx/>
              <a:buChar char="-"/>
            </a:pPr>
            <a:r>
              <a:rPr lang="en-US" sz="3500" dirty="0" smtClean="0">
                <a:latin typeface="Calibri" pitchFamily="34" charset="0"/>
                <a:cs typeface="Calibri" pitchFamily="34" charset="0"/>
              </a:rPr>
              <a:t>Kill target cell by release of </a:t>
            </a:r>
            <a:r>
              <a:rPr lang="en-US" sz="3500" dirty="0" err="1" smtClean="0">
                <a:latin typeface="Calibri" pitchFamily="34" charset="0"/>
                <a:cs typeface="Calibri" pitchFamily="34" charset="0"/>
              </a:rPr>
              <a:t>cytotoxic</a:t>
            </a:r>
            <a:r>
              <a:rPr lang="en-US" sz="3500" dirty="0" smtClean="0">
                <a:latin typeface="Calibri" pitchFamily="34" charset="0"/>
                <a:cs typeface="Calibri" pitchFamily="34" charset="0"/>
              </a:rPr>
              <a:t> granules containing </a:t>
            </a:r>
            <a:r>
              <a:rPr lang="en-US" sz="3500" dirty="0" err="1" smtClean="0">
                <a:latin typeface="Calibri" pitchFamily="34" charset="0"/>
                <a:cs typeface="Calibri" pitchFamily="34" charset="0"/>
              </a:rPr>
              <a:t>granzymes</a:t>
            </a:r>
            <a:r>
              <a:rPr lang="en-US" sz="3500" dirty="0" smtClean="0">
                <a:latin typeface="Calibri" pitchFamily="34" charset="0"/>
                <a:cs typeface="Calibri" pitchFamily="34" charset="0"/>
              </a:rPr>
              <a:t> and </a:t>
            </a:r>
            <a:r>
              <a:rPr lang="en-US" sz="3500" dirty="0" err="1" smtClean="0">
                <a:latin typeface="Calibri" pitchFamily="34" charset="0"/>
                <a:cs typeface="Calibri" pitchFamily="34" charset="0"/>
              </a:rPr>
              <a:t>perforin</a:t>
            </a:r>
            <a:r>
              <a:rPr lang="en-US" sz="3500" dirty="0" smtClean="0">
                <a:latin typeface="Calibri" pitchFamily="34" charset="0"/>
                <a:cs typeface="Calibri" pitchFamily="34" charset="0"/>
              </a:rPr>
              <a:t> which penetrate target cell membrane and induce programmed cell death.</a:t>
            </a:r>
          </a:p>
          <a:p>
            <a:pPr marL="231775" indent="-231775" eaLnBrk="0" hangingPunct="0">
              <a:lnSpc>
                <a:spcPct val="90000"/>
              </a:lnSpc>
              <a:spcAft>
                <a:spcPts val="600"/>
              </a:spcAft>
              <a:buFontTx/>
              <a:buChar char="-"/>
            </a:pPr>
            <a:r>
              <a:rPr lang="en-US" sz="3500" dirty="0" smtClean="0">
                <a:latin typeface="Calibri" pitchFamily="34" charset="0"/>
                <a:cs typeface="Calibri" pitchFamily="34" charset="0"/>
              </a:rPr>
              <a:t>Can mediate </a:t>
            </a:r>
            <a:r>
              <a:rPr lang="en-US" sz="3500" u="sng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en-US" sz="3500" dirty="0" smtClean="0">
                <a:latin typeface="Calibri" pitchFamily="34" charset="0"/>
                <a:cs typeface="Calibri" pitchFamily="34" charset="0"/>
              </a:rPr>
              <a:t>ntibody-</a:t>
            </a:r>
            <a:r>
              <a:rPr lang="en-US" sz="3500" u="sng" dirty="0" smtClean="0">
                <a:latin typeface="Calibri" pitchFamily="34" charset="0"/>
                <a:cs typeface="Calibri" pitchFamily="34" charset="0"/>
              </a:rPr>
              <a:t>D</a:t>
            </a:r>
            <a:r>
              <a:rPr lang="en-US" sz="3500" dirty="0" smtClean="0">
                <a:latin typeface="Calibri" pitchFamily="34" charset="0"/>
                <a:cs typeface="Calibri" pitchFamily="34" charset="0"/>
              </a:rPr>
              <a:t>ependent </a:t>
            </a:r>
            <a:r>
              <a:rPr lang="en-US" sz="3500" u="sng" dirty="0" smtClean="0">
                <a:latin typeface="Calibri" pitchFamily="34" charset="0"/>
                <a:cs typeface="Calibri" pitchFamily="34" charset="0"/>
              </a:rPr>
              <a:t>C</a:t>
            </a:r>
            <a:r>
              <a:rPr lang="en-US" sz="3500" dirty="0" smtClean="0">
                <a:latin typeface="Calibri" pitchFamily="34" charset="0"/>
                <a:cs typeface="Calibri" pitchFamily="34" charset="0"/>
              </a:rPr>
              <a:t>ellular </a:t>
            </a:r>
            <a:r>
              <a:rPr lang="en-US" sz="3500" u="sng" dirty="0" err="1" smtClean="0">
                <a:latin typeface="Calibri" pitchFamily="34" charset="0"/>
                <a:cs typeface="Calibri" pitchFamily="34" charset="0"/>
              </a:rPr>
              <a:t>C</a:t>
            </a:r>
            <a:r>
              <a:rPr lang="en-US" sz="3500" dirty="0" err="1" smtClean="0">
                <a:latin typeface="Calibri" pitchFamily="34" charset="0"/>
                <a:cs typeface="Calibri" pitchFamily="34" charset="0"/>
              </a:rPr>
              <a:t>ytotoxicity</a:t>
            </a:r>
            <a:r>
              <a:rPr lang="en-US" sz="3500" dirty="0" smtClean="0">
                <a:latin typeface="Calibri" pitchFamily="34" charset="0"/>
                <a:cs typeface="Calibri" pitchFamily="34" charset="0"/>
              </a:rPr>
              <a:t> (ADCC).</a:t>
            </a:r>
          </a:p>
          <a:p>
            <a:pPr marL="457200" indent="-457200" eaLnBrk="0" hangingPunct="0">
              <a:lnSpc>
                <a:spcPct val="90000"/>
              </a:lnSpc>
              <a:spcAft>
                <a:spcPts val="600"/>
              </a:spcAft>
              <a:buFontTx/>
              <a:buChar char="-"/>
            </a:pPr>
            <a:r>
              <a:rPr lang="en-US" sz="3500" dirty="0" smtClean="0">
                <a:latin typeface="Calibri" pitchFamily="34" charset="0"/>
                <a:cs typeface="Calibri" pitchFamily="34" charset="0"/>
              </a:rPr>
              <a:t>Kill virally infected </a:t>
            </a:r>
            <a:r>
              <a:rPr lang="en-US" sz="3500" dirty="0" smtClean="0">
                <a:latin typeface="Calibri" pitchFamily="34" charset="0"/>
                <a:cs typeface="Calibri" pitchFamily="34" charset="0"/>
              </a:rPr>
              <a:t>cells with missing </a:t>
            </a:r>
            <a:endParaRPr lang="en-US" sz="3500" dirty="0" smtClean="0">
              <a:latin typeface="Calibri" pitchFamily="34" charset="0"/>
              <a:cs typeface="Calibri" pitchFamily="34" charset="0"/>
            </a:endParaRPr>
          </a:p>
          <a:p>
            <a:pPr marL="0" indent="0" eaLnBrk="0" hangingPunct="0">
              <a:lnSpc>
                <a:spcPct val="90000"/>
              </a:lnSpc>
              <a:spcAft>
                <a:spcPts val="600"/>
              </a:spcAft>
              <a:buNone/>
            </a:pPr>
            <a:r>
              <a:rPr lang="en-US" sz="35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3500" dirty="0" smtClean="0">
                <a:latin typeface="Calibri" pitchFamily="34" charset="0"/>
                <a:cs typeface="Calibri" pitchFamily="34" charset="0"/>
              </a:rPr>
              <a:t>    </a:t>
            </a:r>
            <a:r>
              <a:rPr lang="en-US" sz="3500" dirty="0" smtClean="0">
                <a:latin typeface="Calibri" pitchFamily="34" charset="0"/>
                <a:cs typeface="Calibri" pitchFamily="34" charset="0"/>
              </a:rPr>
              <a:t>MHC </a:t>
            </a:r>
            <a:r>
              <a:rPr lang="en-US" sz="3500" dirty="0" smtClean="0">
                <a:latin typeface="Calibri" pitchFamily="34" charset="0"/>
                <a:cs typeface="Calibri" pitchFamily="34" charset="0"/>
              </a:rPr>
              <a:t>class I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Innate immune cells</a:t>
            </a:r>
            <a:r>
              <a:rPr lang="en-GB" sz="3200" dirty="0"/>
              <a:t/>
            </a:r>
            <a:br>
              <a:rPr lang="en-GB" sz="3200" dirty="0"/>
            </a:br>
            <a:r>
              <a:rPr lang="en-GB" sz="3200" dirty="0">
                <a:solidFill>
                  <a:schemeClr val="accent1"/>
                </a:solidFill>
              </a:rPr>
              <a:t>Natural killer (NK) cells</a:t>
            </a:r>
            <a:endParaRPr lang="en-GB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Innate immune cells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chemeClr val="accent1"/>
                </a:solidFill>
              </a:rPr>
              <a:t>Natural killer (NK) cells</a:t>
            </a:r>
            <a:endParaRPr lang="en-GB" dirty="0"/>
          </a:p>
        </p:txBody>
      </p:sp>
      <p:pic>
        <p:nvPicPr>
          <p:cNvPr id="4" name="Picture 4" descr="h810110740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150" y="1916113"/>
            <a:ext cx="5329238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Neutrophils</a:t>
            </a:r>
            <a:r>
              <a:rPr lang="en-GB" dirty="0" smtClean="0"/>
              <a:t> are the most abundant white blood cells in human, they account for approximately 70% of all white blood cells.</a:t>
            </a:r>
          </a:p>
          <a:p>
            <a:r>
              <a:rPr lang="en-GB" dirty="0" smtClean="0"/>
              <a:t>The average lifespan of </a:t>
            </a:r>
            <a:r>
              <a:rPr lang="en-GB" dirty="0" err="1" smtClean="0"/>
              <a:t>neutrophils</a:t>
            </a:r>
            <a:r>
              <a:rPr lang="en-GB" dirty="0" smtClean="0"/>
              <a:t> in the circulation is about 3-4 days.</a:t>
            </a:r>
          </a:p>
          <a:p>
            <a:r>
              <a:rPr lang="en-GB" dirty="0" smtClean="0"/>
              <a:t>They are generated in bone marrow.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Innate immune cells</a:t>
            </a:r>
            <a:br>
              <a:rPr lang="en-GB" dirty="0" smtClean="0"/>
            </a:br>
            <a:r>
              <a:rPr lang="en-GB" dirty="0" err="1" smtClean="0"/>
              <a:t>neutrophil</a:t>
            </a:r>
            <a:endParaRPr lang="en-GB" dirty="0"/>
          </a:p>
        </p:txBody>
      </p:sp>
      <p:pic>
        <p:nvPicPr>
          <p:cNvPr id="4" name="Picture 4" descr="http://www.islamictop.net/vb/attachment.php?attachmentid=972&amp;stc=1&amp;d=129346623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4725144"/>
            <a:ext cx="2145852" cy="1728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They are generated from bone marrow</a:t>
            </a:r>
          </a:p>
          <a:p>
            <a:r>
              <a:rPr lang="en-GB" dirty="0" smtClean="0"/>
              <a:t>They performed an important role in bacterial immunity.</a:t>
            </a:r>
          </a:p>
          <a:p>
            <a:r>
              <a:rPr lang="en-GB" dirty="0" smtClean="0"/>
              <a:t>They are found in different tissues with different names, for example </a:t>
            </a:r>
            <a:r>
              <a:rPr lang="en-GB" dirty="0" err="1" smtClean="0"/>
              <a:t>kuppfer</a:t>
            </a:r>
            <a:r>
              <a:rPr lang="en-GB" dirty="0" smtClean="0"/>
              <a:t> in liver.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Innate immune cells </a:t>
            </a:r>
            <a:br>
              <a:rPr lang="en-GB" dirty="0" smtClean="0"/>
            </a:br>
            <a:r>
              <a:rPr lang="en-GB" dirty="0" smtClean="0"/>
              <a:t>macrophages</a:t>
            </a:r>
            <a:endParaRPr lang="en-GB" dirty="0"/>
          </a:p>
        </p:txBody>
      </p:sp>
      <p:pic>
        <p:nvPicPr>
          <p:cNvPr id="4" name="Picture 2" descr="http://static.newworldencyclopedia.org/0/0e/Macroph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4293096"/>
            <a:ext cx="2520950" cy="2056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18" charset="2"/>
              <a:buNone/>
            </a:pPr>
            <a:r>
              <a:rPr lang="en-GB" dirty="0" err="1" smtClean="0">
                <a:solidFill>
                  <a:srgbClr val="FF0000"/>
                </a:solidFill>
              </a:rPr>
              <a:t>Phagocytosis</a:t>
            </a:r>
            <a:endParaRPr lang="en-GB" dirty="0" smtClean="0">
              <a:solidFill>
                <a:srgbClr val="FF0000"/>
              </a:solidFill>
            </a:endParaRPr>
          </a:p>
          <a:p>
            <a:pPr>
              <a:buFont typeface="Wingdings 3" pitchFamily="18" charset="2"/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 algn="ctr">
              <a:buFont typeface="Wingdings 3" pitchFamily="18" charset="2"/>
              <a:buNone/>
            </a:pPr>
            <a:r>
              <a:rPr lang="en-GB" dirty="0" err="1" smtClean="0"/>
              <a:t>Chemotaxis</a:t>
            </a:r>
            <a:endParaRPr lang="ar-SA" dirty="0" smtClean="0"/>
          </a:p>
          <a:p>
            <a:pPr algn="ctr">
              <a:buFont typeface="Wingdings 3" pitchFamily="18" charset="2"/>
              <a:buNone/>
            </a:pPr>
            <a:r>
              <a:rPr lang="en-GB" dirty="0" smtClean="0"/>
              <a:t>Recognition and attachment</a:t>
            </a:r>
            <a:endParaRPr lang="ar-SA" dirty="0" smtClean="0"/>
          </a:p>
          <a:p>
            <a:pPr algn="ctr">
              <a:buFont typeface="Wingdings 3" pitchFamily="18" charset="2"/>
              <a:buNone/>
            </a:pPr>
            <a:r>
              <a:rPr lang="en-GB" dirty="0" smtClean="0"/>
              <a:t>Ingestion</a:t>
            </a:r>
            <a:endParaRPr lang="ar-SA" dirty="0" smtClean="0"/>
          </a:p>
          <a:p>
            <a:pPr algn="ctr">
              <a:buFont typeface="Wingdings 3" pitchFamily="18" charset="2"/>
              <a:buNone/>
            </a:pPr>
            <a:r>
              <a:rPr lang="en-GB" dirty="0" smtClean="0"/>
              <a:t> killing</a:t>
            </a:r>
            <a:endParaRPr lang="ar-SA" dirty="0" smtClean="0"/>
          </a:p>
          <a:p>
            <a:pPr algn="ctr">
              <a:buFont typeface="Wingdings 3" pitchFamily="18" charset="2"/>
              <a:buNone/>
            </a:pPr>
            <a:r>
              <a:rPr lang="en-GB" dirty="0" smtClean="0"/>
              <a:t> Digestion</a:t>
            </a:r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phagocytosis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77</TotalTime>
  <Words>517</Words>
  <Application>Microsoft Office PowerPoint</Application>
  <PresentationFormat>On-screen Show (4:3)</PresentationFormat>
  <Paragraphs>82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Lucida Sans Unicode</vt:lpstr>
      <vt:lpstr>Monotype Sorts</vt:lpstr>
      <vt:lpstr>Verdana</vt:lpstr>
      <vt:lpstr>Wingdings 2</vt:lpstr>
      <vt:lpstr>Wingdings 3</vt:lpstr>
      <vt:lpstr>Concourse</vt:lpstr>
      <vt:lpstr>Immunology </vt:lpstr>
      <vt:lpstr>Innate immune response</vt:lpstr>
      <vt:lpstr>Adaptive or acquired immune response </vt:lpstr>
      <vt:lpstr> Innate immune cells Natural killer (NK) cells </vt:lpstr>
      <vt:lpstr>Innate immune cells Natural killer (NK) cells</vt:lpstr>
      <vt:lpstr>Innate immune cells Natural killer (NK) cells</vt:lpstr>
      <vt:lpstr>Innate immune cells neutrophil</vt:lpstr>
      <vt:lpstr>Innate immune cells  macrophages</vt:lpstr>
      <vt:lpstr>phagocytosis</vt:lpstr>
      <vt:lpstr>phagosytosis</vt:lpstr>
      <vt:lpstr>Pattern-recognition receptors</vt:lpstr>
      <vt:lpstr>Toll-Like Receptors </vt:lpstr>
      <vt:lpstr>Toll-Like Receptors </vt:lpstr>
      <vt:lpstr>Inflammation</vt:lpstr>
      <vt:lpstr>Inflammation function</vt:lpstr>
      <vt:lpstr>Stages of inflammation</vt:lpstr>
      <vt:lpstr>Stages of inflammation</vt:lpstr>
      <vt:lpstr>Inflammation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suliman</dc:creator>
  <cp:lastModifiedBy>Microsoft account</cp:lastModifiedBy>
  <cp:revision>11</cp:revision>
  <dcterms:created xsi:type="dcterms:W3CDTF">2012-02-26T20:45:06Z</dcterms:created>
  <dcterms:modified xsi:type="dcterms:W3CDTF">2018-10-03T16:00:52Z</dcterms:modified>
</cp:coreProperties>
</file>