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464BF2-B874-4AE1-BC44-8D72CEA26FAB}" type="datetimeFigureOut">
              <a:rPr lang="en-GB" smtClean="0"/>
              <a:pPr/>
              <a:t>13/09/2018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EB3B3F-E34A-46F6-A44E-4030672C04F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Immunology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 1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Protective agents of the immune system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Neutralize foreign agents called antigens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Essential part of the Adaptive Immune System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Produced by B lymphocytes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They have 5 main types 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“Y”-shaped </a:t>
            </a:r>
            <a:r>
              <a:rPr lang="en-GB" dirty="0" err="1" smtClean="0"/>
              <a:t>Immunoglobulins</a:t>
            </a:r>
            <a:r>
              <a:rPr lang="en-GB" dirty="0" smtClean="0"/>
              <a:t> (</a:t>
            </a:r>
            <a:r>
              <a:rPr lang="en-GB" dirty="0" err="1" smtClean="0"/>
              <a:t>Ig</a:t>
            </a:r>
            <a:r>
              <a:rPr lang="en-GB" dirty="0" smtClean="0"/>
              <a:t>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dirty="0" smtClean="0"/>
              <a:t>Comprised of 2 heavy and 2 light chains</a:t>
            </a:r>
          </a:p>
          <a:p>
            <a:pPr marL="342900" lvl="1" indent="-342900"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Antibodies 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tx2"/>
                </a:solidFill>
              </a:rPr>
              <a:t>They are not cells but they are small molecules produced by a certain type of cells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One of the major defense system of the body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Cellular activation and antimicrobial defense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Consist of approximately 30 serum molecules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Complement system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6600" dirty="0" smtClean="0">
                <a:solidFill>
                  <a:srgbClr val="FF0000"/>
                </a:solidFill>
              </a:rPr>
              <a:t>Immune system cells</a:t>
            </a:r>
            <a:endParaRPr lang="en-GB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Neutrophil</a:t>
            </a:r>
            <a:endParaRPr lang="en-GB" dirty="0"/>
          </a:p>
        </p:txBody>
      </p:sp>
      <p:pic>
        <p:nvPicPr>
          <p:cNvPr id="4" name="Picture 4" descr="http://www.islamictop.net/vb/attachment.php?attachmentid=972&amp;stc=1&amp;d=12934662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77015" y="1700809"/>
            <a:ext cx="4382684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Macrophages </a:t>
            </a:r>
            <a:endParaRPr lang="en-GB" dirty="0"/>
          </a:p>
        </p:txBody>
      </p:sp>
      <p:pic>
        <p:nvPicPr>
          <p:cNvPr id="1026" name="Picture 2" descr="http://upload.wikimedia.org/wikipedia/commons/0/0e/Macroph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628800"/>
            <a:ext cx="4288581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Eosinophil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484784"/>
            <a:ext cx="5483130" cy="445567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Basophil</a:t>
            </a:r>
            <a:endParaRPr lang="en-GB" dirty="0"/>
          </a:p>
        </p:txBody>
      </p:sp>
      <p:pic>
        <p:nvPicPr>
          <p:cNvPr id="4" name="Picture 2" descr="http://t2.gstatic.com/images?q=tbn:ANd9GcQO_mZWv5CUDtm22GqWoyDba8WK-d2EB7iQseQAaN37uAY5UzO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628800"/>
            <a:ext cx="5328592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Lymphocyte</a:t>
            </a:r>
            <a:endParaRPr lang="en-GB" dirty="0"/>
          </a:p>
        </p:txBody>
      </p:sp>
      <p:pic>
        <p:nvPicPr>
          <p:cNvPr id="4" name="Picture 2" descr="http://t1.gstatic.com/images?q=tbn:ANd9GcQV-ppeBmq1atGCzrlRwCv9iDfPKslmRNtnDnI7ODvDBmC7eqxu5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628800"/>
            <a:ext cx="4248472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 lymphocyte </a:t>
            </a:r>
          </a:p>
          <a:p>
            <a:pPr>
              <a:buNone/>
            </a:pPr>
            <a:r>
              <a:rPr lang="en-GB" dirty="0" smtClean="0"/>
              <a:t>(</a:t>
            </a:r>
            <a:r>
              <a:rPr lang="en-GB" dirty="0" err="1" smtClean="0"/>
              <a:t>cytotoxicity</a:t>
            </a:r>
            <a:r>
              <a:rPr lang="en-GB" dirty="0" smtClean="0"/>
              <a:t> T cell, Helper T cells and regulatory T cells)</a:t>
            </a:r>
          </a:p>
          <a:p>
            <a:r>
              <a:rPr lang="en-GB" dirty="0" smtClean="0"/>
              <a:t>B lymphocyte</a:t>
            </a:r>
          </a:p>
          <a:p>
            <a:r>
              <a:rPr lang="en-GB" dirty="0" smtClean="0"/>
              <a:t>Natural killer (NK) cells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Lymphocytes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sz="3600" dirty="0" smtClean="0"/>
              <a:t>Immunity is a broad definition: This is a protective or defense mechanism of our body, which leads us to a healthy life. </a:t>
            </a:r>
          </a:p>
          <a:p>
            <a:pPr>
              <a:buFontTx/>
              <a:buChar char="-"/>
            </a:pPr>
            <a:r>
              <a:rPr lang="en-US" sz="3600" dirty="0"/>
              <a:t>T</a:t>
            </a:r>
            <a:r>
              <a:rPr lang="en-US" sz="3600" dirty="0" smtClean="0"/>
              <a:t>he immunology field focuses on the characterization of the immune system cells in health and disease   </a:t>
            </a:r>
            <a:endParaRPr lang="en-US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immunology?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endParaRPr lang="en-GB" sz="36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en-GB" sz="4500" b="1" dirty="0" smtClean="0">
                <a:solidFill>
                  <a:srgbClr val="FF0000"/>
                </a:solidFill>
                <a:latin typeface="Arial Black" pitchFamily="34" charset="0"/>
              </a:rPr>
              <a:t>Immunity against Microbes </a:t>
            </a:r>
          </a:p>
          <a:p>
            <a:pPr>
              <a:buFontTx/>
              <a:buChar char="-"/>
            </a:pPr>
            <a:r>
              <a:rPr lang="en-GB" sz="4500" dirty="0" smtClean="0">
                <a:solidFill>
                  <a:schemeClr val="tx2"/>
                </a:solidFill>
              </a:rPr>
              <a:t>Immunity against bacteria</a:t>
            </a:r>
          </a:p>
          <a:p>
            <a:pPr>
              <a:buFontTx/>
              <a:buChar char="-"/>
            </a:pPr>
            <a:r>
              <a:rPr lang="en-GB" sz="4500" dirty="0" smtClean="0">
                <a:solidFill>
                  <a:schemeClr val="tx2"/>
                </a:solidFill>
              </a:rPr>
              <a:t>Immunity against viruses</a:t>
            </a:r>
          </a:p>
          <a:p>
            <a:pPr>
              <a:buFontTx/>
              <a:buChar char="-"/>
            </a:pPr>
            <a:r>
              <a:rPr lang="en-GB" sz="4500" dirty="0" smtClean="0">
                <a:solidFill>
                  <a:schemeClr val="tx2"/>
                </a:solidFill>
              </a:rPr>
              <a:t>Immunity against fungi</a:t>
            </a:r>
          </a:p>
          <a:p>
            <a:pPr>
              <a:buFontTx/>
              <a:buChar char="-"/>
            </a:pPr>
            <a:r>
              <a:rPr lang="en-GB" sz="4500" dirty="0" smtClean="0">
                <a:solidFill>
                  <a:schemeClr val="tx2"/>
                </a:solidFill>
              </a:rPr>
              <a:t>Immunity against parasites</a:t>
            </a:r>
          </a:p>
          <a:p>
            <a:pPr algn="ctr">
              <a:buNone/>
            </a:pPr>
            <a:r>
              <a:rPr lang="en-GB" sz="4500" b="1" dirty="0" smtClean="0">
                <a:solidFill>
                  <a:srgbClr val="FF0000"/>
                </a:solidFill>
                <a:latin typeface="Arial Black" pitchFamily="34" charset="0"/>
              </a:rPr>
              <a:t>Immunity against tumours</a:t>
            </a:r>
          </a:p>
          <a:p>
            <a:pPr algn="ctr">
              <a:buNone/>
            </a:pPr>
            <a:r>
              <a:rPr lang="en-GB" sz="4500" b="1" dirty="0" smtClean="0">
                <a:solidFill>
                  <a:srgbClr val="FF0000"/>
                </a:solidFill>
                <a:latin typeface="Arial Black" pitchFamily="34" charset="0"/>
              </a:rPr>
              <a:t>Asthma and allergy </a:t>
            </a:r>
          </a:p>
          <a:p>
            <a:pPr algn="ctr">
              <a:buNone/>
            </a:pPr>
            <a:r>
              <a:rPr lang="en-GB" sz="4500" b="1" dirty="0" smtClean="0">
                <a:solidFill>
                  <a:srgbClr val="FF0000"/>
                </a:solidFill>
                <a:latin typeface="Arial Black" pitchFamily="34" charset="0"/>
              </a:rPr>
              <a:t>Transplantation </a:t>
            </a:r>
          </a:p>
          <a:p>
            <a:pPr algn="ctr">
              <a:buNone/>
            </a:pPr>
            <a:r>
              <a:rPr lang="en-GB" sz="4500" b="1" dirty="0" smtClean="0">
                <a:solidFill>
                  <a:srgbClr val="FF0000"/>
                </a:solidFill>
                <a:latin typeface="Arial Black" pitchFamily="34" charset="0"/>
              </a:rPr>
              <a:t>Autoimmune diseases</a:t>
            </a:r>
          </a:p>
          <a:p>
            <a:pPr algn="ctr">
              <a:buNone/>
            </a:pPr>
            <a:endParaRPr lang="en-GB" sz="3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Subfields of Immunology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Immune system cells</a:t>
            </a:r>
          </a:p>
          <a:p>
            <a:r>
              <a:rPr lang="en-GB" dirty="0" smtClean="0"/>
              <a:t>Different types  of immune response</a:t>
            </a:r>
          </a:p>
          <a:p>
            <a:r>
              <a:rPr lang="en-GB" dirty="0" smtClean="0"/>
              <a:t>Proteins and their roles in immunity</a:t>
            </a:r>
          </a:p>
          <a:p>
            <a:r>
              <a:rPr lang="en-GB" dirty="0" smtClean="0"/>
              <a:t>The ability of immune system to discriminate between self and non-self</a:t>
            </a:r>
          </a:p>
          <a:p>
            <a:r>
              <a:rPr lang="en-GB" dirty="0" smtClean="0"/>
              <a:t>Avoiding the immune response (escape mechanisms) 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Immunology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Intact skin                       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en-US" dirty="0" err="1" smtClean="0">
                <a:solidFill>
                  <a:srgbClr val="002060"/>
                </a:solidFill>
              </a:rPr>
              <a:t>Lysozyme</a:t>
            </a:r>
            <a:r>
              <a:rPr lang="en-US" dirty="0" smtClean="0">
                <a:solidFill>
                  <a:srgbClr val="002060"/>
                </a:solidFill>
              </a:rPr>
              <a:t> in tears and other secretions                                                                                           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</a:rPr>
              <a:t>-Respiratory cilia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</a:rPr>
              <a:t>-Low pH in stomach and vagina;               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</a:rPr>
              <a:t>- fatty acids in skin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</a:rPr>
              <a:t>-Normal flora of throat, colon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dirty="0" smtClean="0">
                <a:solidFill>
                  <a:srgbClr val="002060"/>
                </a:solidFill>
              </a:rPr>
              <a:t> and vagina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Immunity:</a:t>
            </a:r>
            <a:r>
              <a:rPr lang="en-GB" dirty="0" smtClean="0">
                <a:solidFill>
                  <a:srgbClr val="FF0000"/>
                </a:solidFill>
              </a:rPr>
              <a:t> Non-specific immunity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sz="2800" dirty="0" smtClean="0"/>
          </a:p>
          <a:p>
            <a:r>
              <a:rPr lang="en-GB" sz="2800" dirty="0" smtClean="0"/>
              <a:t>This type of immune response is applied by the immune system cells</a:t>
            </a:r>
          </a:p>
          <a:p>
            <a:pPr>
              <a:buNone/>
            </a:pPr>
            <a:endParaRPr lang="en-GB" sz="2800" dirty="0" smtClean="0"/>
          </a:p>
          <a:p>
            <a:r>
              <a:rPr lang="en-GB" sz="2800" dirty="0" smtClean="0"/>
              <a:t>There are different types of specific immunity: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1- Active acquired immunity : is the production of antibodies as a result of microbe infection or immunization </a:t>
            </a:r>
          </a:p>
          <a:p>
            <a:pPr>
              <a:buNone/>
            </a:pPr>
            <a:endParaRPr lang="en-GB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Immunity:</a:t>
            </a:r>
            <a:r>
              <a:rPr lang="en-GB" dirty="0" smtClean="0">
                <a:solidFill>
                  <a:srgbClr val="FF0000"/>
                </a:solidFill>
              </a:rPr>
              <a:t> specific immunity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2-  Passive acquired immunity</a:t>
            </a:r>
          </a:p>
          <a:p>
            <a:r>
              <a:rPr lang="en-US" dirty="0" smtClean="0"/>
              <a:t>Passive immunity is resistance based on antibodies  preformed in another  host.</a:t>
            </a:r>
          </a:p>
          <a:p>
            <a:r>
              <a:rPr lang="en-US" dirty="0" smtClean="0"/>
              <a:t>Other forms of passive immunity are </a:t>
            </a:r>
            <a:r>
              <a:rPr lang="en-US" dirty="0" err="1" smtClean="0"/>
              <a:t>IgG</a:t>
            </a:r>
            <a:r>
              <a:rPr lang="en-US" dirty="0" smtClean="0"/>
              <a:t> passed from the mother to the fetus during pregnancy.</a:t>
            </a:r>
          </a:p>
          <a:p>
            <a:r>
              <a:rPr lang="en-US" dirty="0" err="1" smtClean="0"/>
              <a:t>IgA</a:t>
            </a:r>
            <a:r>
              <a:rPr lang="en-US" dirty="0" smtClean="0"/>
              <a:t> passed from the mother to the newborn during breast feeding.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Immunity:</a:t>
            </a:r>
            <a:r>
              <a:rPr lang="en-GB" dirty="0" smtClean="0">
                <a:solidFill>
                  <a:srgbClr val="FF0000"/>
                </a:solidFill>
              </a:rPr>
              <a:t> specific immunity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2276872"/>
          <a:ext cx="8229600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Active acquired immunity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Passive acquired immunity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Source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self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Non-self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Effectiveness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low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Methods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From microbes or vaccine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Pregnancy, breast feeding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Improve after exposure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Time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6-14 days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Immediatly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Comparison between active and passive acquired immunity  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2060"/>
                </a:solidFill>
              </a:rPr>
              <a:t>Genetics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Age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Medication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Diseases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Nutrition 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Other factors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factors that affect the immune system 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176</TotalTime>
  <Words>406</Words>
  <Application>Microsoft Office PowerPoint</Application>
  <PresentationFormat>عرض على الشاشة (4:3)</PresentationFormat>
  <Paragraphs>96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6" baseType="lpstr">
      <vt:lpstr>Arial</vt:lpstr>
      <vt:lpstr>Arial Black</vt:lpstr>
      <vt:lpstr>Lucida Sans Unicode</vt:lpstr>
      <vt:lpstr>Verdana</vt:lpstr>
      <vt:lpstr>Wingdings</vt:lpstr>
      <vt:lpstr>Wingdings 2</vt:lpstr>
      <vt:lpstr>Wingdings 3</vt:lpstr>
      <vt:lpstr>Concourse</vt:lpstr>
      <vt:lpstr>Immunology </vt:lpstr>
      <vt:lpstr>What is immunology?</vt:lpstr>
      <vt:lpstr>Subfields of Immunology</vt:lpstr>
      <vt:lpstr>Immunology </vt:lpstr>
      <vt:lpstr>Immunity: Non-specific immunity</vt:lpstr>
      <vt:lpstr>Immunity: specific immunity</vt:lpstr>
      <vt:lpstr>Immunity: specific immunity</vt:lpstr>
      <vt:lpstr>Comparison between active and passive acquired immunity  </vt:lpstr>
      <vt:lpstr>The factors that affect the immune system </vt:lpstr>
      <vt:lpstr>Antibodies </vt:lpstr>
      <vt:lpstr>Complement system</vt:lpstr>
      <vt:lpstr>Immune system cells</vt:lpstr>
      <vt:lpstr>Neutrophil</vt:lpstr>
      <vt:lpstr>Macrophages </vt:lpstr>
      <vt:lpstr>Eosinophil</vt:lpstr>
      <vt:lpstr>Basophil</vt:lpstr>
      <vt:lpstr>Lymphocyte</vt:lpstr>
      <vt:lpstr>Lymphocytes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Immunology</dc:title>
  <dc:creator>suliman</dc:creator>
  <cp:lastModifiedBy>PC</cp:lastModifiedBy>
  <cp:revision>19</cp:revision>
  <dcterms:created xsi:type="dcterms:W3CDTF">2012-02-12T16:16:04Z</dcterms:created>
  <dcterms:modified xsi:type="dcterms:W3CDTF">2018-09-13T05:48:19Z</dcterms:modified>
</cp:coreProperties>
</file>