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CEE4"/>
    <a:srgbClr val="D0CDE5"/>
    <a:srgbClr val="BAC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78A5-BD3E-4AEF-ACBF-0A6380A97B3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B9CB-72B0-4C12-BA24-E64F0066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7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78A5-BD3E-4AEF-ACBF-0A6380A97B3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B9CB-72B0-4C12-BA24-E64F0066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78A5-BD3E-4AEF-ACBF-0A6380A97B3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B9CB-72B0-4C12-BA24-E64F0066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6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78A5-BD3E-4AEF-ACBF-0A6380A97B3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B9CB-72B0-4C12-BA24-E64F0066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8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78A5-BD3E-4AEF-ACBF-0A6380A97B3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B9CB-72B0-4C12-BA24-E64F0066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3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78A5-BD3E-4AEF-ACBF-0A6380A97B3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B9CB-72B0-4C12-BA24-E64F0066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78A5-BD3E-4AEF-ACBF-0A6380A97B3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B9CB-72B0-4C12-BA24-E64F0066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7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78A5-BD3E-4AEF-ACBF-0A6380A97B3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B9CB-72B0-4C12-BA24-E64F0066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7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78A5-BD3E-4AEF-ACBF-0A6380A97B3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B9CB-72B0-4C12-BA24-E64F0066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0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78A5-BD3E-4AEF-ACBF-0A6380A97B3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B9CB-72B0-4C12-BA24-E64F0066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3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78A5-BD3E-4AEF-ACBF-0A6380A97B3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B9CB-72B0-4C12-BA24-E64F0066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9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378A5-BD3E-4AEF-ACBF-0A6380A97B3E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B9CB-72B0-4C12-BA24-E64F0066F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4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19" y="1013255"/>
            <a:ext cx="10416746" cy="56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5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7" y="188762"/>
            <a:ext cx="11405286" cy="120755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656" y="1552819"/>
            <a:ext cx="8353167" cy="52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1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90714"/>
            <a:ext cx="12294972" cy="511900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7" y="188762"/>
            <a:ext cx="11405286" cy="12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7" y="188762"/>
            <a:ext cx="11405286" cy="120755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46" y="1639044"/>
            <a:ext cx="10762735" cy="51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75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7" y="188762"/>
            <a:ext cx="11405286" cy="120755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45" y="1519880"/>
            <a:ext cx="10515600" cy="53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7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7" y="188762"/>
            <a:ext cx="11405286" cy="120755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26" y="1531675"/>
            <a:ext cx="10503243" cy="52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5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7332" y="93274"/>
            <a:ext cx="10637108" cy="1018834"/>
          </a:xfrm>
          <a:solidFill>
            <a:srgbClr val="D6CEE4"/>
          </a:solidFill>
        </p:spPr>
        <p:txBody>
          <a:bodyPr>
            <a:noAutofit/>
          </a:bodyPr>
          <a:lstStyle/>
          <a:p>
            <a:pPr algn="ctr"/>
            <a:r>
              <a:rPr lang="ar-SA" sz="3600" b="1" dirty="0" smtClean="0"/>
              <a:t>قياس معدلات تفاعلات الانحلال المائي </a:t>
            </a:r>
            <a:br>
              <a:rPr lang="ar-SA" sz="3600" b="1" dirty="0" smtClean="0"/>
            </a:br>
            <a:r>
              <a:rPr lang="en-US" sz="3600" b="1" dirty="0" smtClean="0">
                <a:latin typeface="Californian FB" panose="0207040306080B030204" pitchFamily="18" charset="0"/>
              </a:rPr>
              <a:t>Factors which Control the Rate of H</a:t>
            </a:r>
            <a:r>
              <a:rPr lang="en-US" sz="2400" b="1" dirty="0" smtClean="0">
                <a:latin typeface="Californian FB" panose="0207040306080B030204" pitchFamily="18" charset="0"/>
              </a:rPr>
              <a:t>2</a:t>
            </a:r>
            <a:r>
              <a:rPr lang="en-US" sz="3600" b="1" dirty="0" smtClean="0">
                <a:latin typeface="Californian FB" panose="0207040306080B030204" pitchFamily="18" charset="0"/>
              </a:rPr>
              <a:t>O Substitution </a:t>
            </a:r>
            <a:endParaRPr lang="en-US" sz="3600" b="1" dirty="0">
              <a:latin typeface="Californian FB" panose="0207040306080B0302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32" y="1198605"/>
            <a:ext cx="10738019" cy="54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3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77332" y="93274"/>
            <a:ext cx="10637108" cy="1018834"/>
          </a:xfrm>
          <a:solidFill>
            <a:srgbClr val="D6CEE4"/>
          </a:solidFill>
        </p:spPr>
        <p:txBody>
          <a:bodyPr>
            <a:noAutofit/>
          </a:bodyPr>
          <a:lstStyle/>
          <a:p>
            <a:pPr algn="ctr"/>
            <a:r>
              <a:rPr lang="ar-SA" sz="3600" b="1" dirty="0" smtClean="0"/>
              <a:t>قياس معدلات تفاعلات الانحلال المائي </a:t>
            </a:r>
            <a:br>
              <a:rPr lang="ar-SA" sz="3600" b="1" dirty="0" smtClean="0"/>
            </a:br>
            <a:r>
              <a:rPr lang="en-US" sz="3600" b="1" dirty="0" smtClean="0">
                <a:latin typeface="Californian FB" panose="0207040306080B030204" pitchFamily="18" charset="0"/>
              </a:rPr>
              <a:t>Factors which Control the Rate of H</a:t>
            </a:r>
            <a:r>
              <a:rPr lang="en-US" sz="2400" b="1" dirty="0" smtClean="0">
                <a:latin typeface="Californian FB" panose="0207040306080B030204" pitchFamily="18" charset="0"/>
              </a:rPr>
              <a:t>2</a:t>
            </a:r>
            <a:r>
              <a:rPr lang="en-US" sz="3600" b="1" dirty="0" smtClean="0">
                <a:latin typeface="Californian FB" panose="0207040306080B030204" pitchFamily="18" charset="0"/>
              </a:rPr>
              <a:t>O Substitution </a:t>
            </a:r>
            <a:endParaRPr lang="en-US" sz="3600" b="1" dirty="0">
              <a:latin typeface="Californian FB" panose="0207040306080B030204" pitchFamily="18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32" y="1322617"/>
            <a:ext cx="10637107" cy="530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04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77332" y="93274"/>
            <a:ext cx="10637108" cy="1018834"/>
          </a:xfrm>
          <a:solidFill>
            <a:srgbClr val="D6CEE4"/>
          </a:solidFill>
        </p:spPr>
        <p:txBody>
          <a:bodyPr>
            <a:noAutofit/>
          </a:bodyPr>
          <a:lstStyle/>
          <a:p>
            <a:pPr algn="ctr"/>
            <a:r>
              <a:rPr lang="ar-SA" sz="3600" b="1" dirty="0" smtClean="0"/>
              <a:t>قياس معدلات تفاعلات الانحلال المائي </a:t>
            </a:r>
            <a:br>
              <a:rPr lang="ar-SA" sz="3600" b="1" dirty="0" smtClean="0"/>
            </a:br>
            <a:r>
              <a:rPr lang="en-US" sz="3600" b="1" dirty="0" smtClean="0">
                <a:latin typeface="Californian FB" panose="0207040306080B030204" pitchFamily="18" charset="0"/>
              </a:rPr>
              <a:t>Factors which Control the Rate of H</a:t>
            </a:r>
            <a:r>
              <a:rPr lang="en-US" sz="2400" b="1" dirty="0" smtClean="0">
                <a:latin typeface="Californian FB" panose="0207040306080B030204" pitchFamily="18" charset="0"/>
              </a:rPr>
              <a:t>2</a:t>
            </a:r>
            <a:r>
              <a:rPr lang="en-US" sz="3600" b="1" dirty="0" smtClean="0">
                <a:latin typeface="Californian FB" panose="0207040306080B030204" pitchFamily="18" charset="0"/>
              </a:rPr>
              <a:t>O Substitution </a:t>
            </a:r>
            <a:endParaRPr lang="en-US" sz="3600" b="1" dirty="0">
              <a:latin typeface="Californian FB" panose="0207040306080B030204" pitchFamily="18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97" y="1371600"/>
            <a:ext cx="10614454" cy="53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49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77332" y="93274"/>
            <a:ext cx="10637108" cy="1018834"/>
          </a:xfrm>
          <a:solidFill>
            <a:srgbClr val="D6CEE4"/>
          </a:solidFill>
        </p:spPr>
        <p:txBody>
          <a:bodyPr>
            <a:noAutofit/>
          </a:bodyPr>
          <a:lstStyle/>
          <a:p>
            <a:pPr algn="ctr"/>
            <a:r>
              <a:rPr lang="ar-SA" sz="3600" b="1" dirty="0" smtClean="0"/>
              <a:t>قياس معدلات تفاعلات الانحلال المائي </a:t>
            </a:r>
            <a:br>
              <a:rPr lang="ar-SA" sz="3600" b="1" dirty="0" smtClean="0"/>
            </a:br>
            <a:r>
              <a:rPr lang="en-US" sz="3600" b="1" dirty="0" smtClean="0">
                <a:latin typeface="Californian FB" panose="0207040306080B030204" pitchFamily="18" charset="0"/>
              </a:rPr>
              <a:t>Factors which Control the Rate of H</a:t>
            </a:r>
            <a:r>
              <a:rPr lang="en-US" sz="2400" b="1" dirty="0" smtClean="0">
                <a:latin typeface="Californian FB" panose="0207040306080B030204" pitchFamily="18" charset="0"/>
              </a:rPr>
              <a:t>2</a:t>
            </a:r>
            <a:r>
              <a:rPr lang="en-US" sz="3600" b="1" dirty="0" smtClean="0">
                <a:latin typeface="Californian FB" panose="0207040306080B030204" pitchFamily="18" charset="0"/>
              </a:rPr>
              <a:t>O Substitution </a:t>
            </a:r>
            <a:endParaRPr lang="en-US" sz="3600" b="1" dirty="0">
              <a:latin typeface="Californian FB" panose="0207040306080B030204" pitchFamily="18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9" y="1306507"/>
            <a:ext cx="10886302" cy="53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1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1" y="1407195"/>
            <a:ext cx="11034584" cy="5178956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877332" y="93274"/>
            <a:ext cx="10637108" cy="1018834"/>
          </a:xfrm>
          <a:solidFill>
            <a:srgbClr val="D6CEE4"/>
          </a:solidFill>
        </p:spPr>
        <p:txBody>
          <a:bodyPr>
            <a:noAutofit/>
          </a:bodyPr>
          <a:lstStyle/>
          <a:p>
            <a:pPr algn="ctr"/>
            <a:r>
              <a:rPr lang="ar-SA" sz="3600" b="1" dirty="0" smtClean="0"/>
              <a:t>قياس معدلات تفاعلات الانحلال المائي </a:t>
            </a:r>
            <a:br>
              <a:rPr lang="ar-SA" sz="3600" b="1" dirty="0" smtClean="0"/>
            </a:br>
            <a:r>
              <a:rPr lang="en-US" sz="3600" b="1" dirty="0" smtClean="0">
                <a:latin typeface="Californian FB" panose="0207040306080B030204" pitchFamily="18" charset="0"/>
              </a:rPr>
              <a:t>Factors which Control the Rate of H</a:t>
            </a:r>
            <a:r>
              <a:rPr lang="en-US" sz="2400" b="1" dirty="0" smtClean="0">
                <a:latin typeface="Californian FB" panose="0207040306080B030204" pitchFamily="18" charset="0"/>
              </a:rPr>
              <a:t>2</a:t>
            </a:r>
            <a:r>
              <a:rPr lang="en-US" sz="3600" b="1" dirty="0" smtClean="0">
                <a:latin typeface="Californian FB" panose="0207040306080B030204" pitchFamily="18" charset="0"/>
              </a:rPr>
              <a:t>O Substitution </a:t>
            </a:r>
            <a:endParaRPr lang="en-US" sz="3600" b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0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05" y="172988"/>
            <a:ext cx="10750379" cy="114856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47" y="2015101"/>
            <a:ext cx="9804585" cy="106111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04" y="3978184"/>
            <a:ext cx="6655234" cy="81624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38" y="5832525"/>
            <a:ext cx="11468393" cy="93867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7716052" y="1603556"/>
            <a:ext cx="4232249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تفاعلات الاحلال (الأكثر شيوعاً)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135303" y="3358220"/>
            <a:ext cx="7801325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تفاعلات التفكك (تغيير عدد التناسق من 6 الى 2)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946747" y="5051104"/>
            <a:ext cx="3712876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تفاعلات الأكسدة والاختزال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64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92" y="963827"/>
            <a:ext cx="10787449" cy="480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08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98" y="926758"/>
            <a:ext cx="10416746" cy="54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37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28" y="370703"/>
            <a:ext cx="11158150" cy="62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26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16" y="541150"/>
            <a:ext cx="10540313" cy="206612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16" y="2940910"/>
            <a:ext cx="10416746" cy="111592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17" y="4514029"/>
            <a:ext cx="10416746" cy="17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96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0" y="766119"/>
            <a:ext cx="10960444" cy="56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43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2" y="766119"/>
            <a:ext cx="10886302" cy="55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25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8" y="679622"/>
            <a:ext cx="10762735" cy="56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65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36" y="345986"/>
            <a:ext cx="10750378" cy="61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24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1" y="481914"/>
            <a:ext cx="11108724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08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3" y="432487"/>
            <a:ext cx="11096366" cy="61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9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14" y="1344151"/>
            <a:ext cx="7933037" cy="264708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30" y="4226012"/>
            <a:ext cx="6710697" cy="26863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5" y="172988"/>
            <a:ext cx="10750379" cy="114856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9378050" y="1776552"/>
            <a:ext cx="2642070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تفاعلات الإضافة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572154" y="3951347"/>
            <a:ext cx="6439583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تفاعل اللجند المتصل ( </a:t>
            </a:r>
            <a:r>
              <a:rPr lang="ar-SA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لا يوجد 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كسر </a:t>
            </a:r>
            <a:r>
              <a:rPr lang="ar-SA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للرابطة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M-L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99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4" y="407773"/>
            <a:ext cx="11343503" cy="60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74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24" y="667265"/>
            <a:ext cx="10280822" cy="41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37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09" y="457201"/>
            <a:ext cx="10824518" cy="59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80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97" y="815546"/>
            <a:ext cx="11071653" cy="51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6" y="494270"/>
            <a:ext cx="11281719" cy="60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31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3" y="358346"/>
            <a:ext cx="11232292" cy="61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63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4" y="642552"/>
            <a:ext cx="11331146" cy="54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51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22" y="1210961"/>
            <a:ext cx="10861589" cy="541226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46" y="207802"/>
            <a:ext cx="10342605" cy="7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47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46" y="405514"/>
            <a:ext cx="10342605" cy="70884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5" y="1371600"/>
            <a:ext cx="11553568" cy="51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19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1" y="939112"/>
            <a:ext cx="11182865" cy="579532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46" y="121307"/>
            <a:ext cx="10342605" cy="7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6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27" y="247127"/>
            <a:ext cx="10861589" cy="106950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27" y="1528019"/>
            <a:ext cx="10861589" cy="48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05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3" y="1112107"/>
            <a:ext cx="10441460" cy="51651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46" y="121307"/>
            <a:ext cx="10342605" cy="7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55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4" y="1124465"/>
            <a:ext cx="11145794" cy="535047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46" y="121307"/>
            <a:ext cx="10342605" cy="7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76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46" y="1013254"/>
            <a:ext cx="10342605" cy="56223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46" y="121307"/>
            <a:ext cx="10342605" cy="7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48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27" y="939115"/>
            <a:ext cx="10972799" cy="568410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46" y="121307"/>
            <a:ext cx="10342605" cy="7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6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27" y="247127"/>
            <a:ext cx="10861589" cy="1069509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81" y="1519882"/>
            <a:ext cx="10762735" cy="518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2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28" y="1503855"/>
            <a:ext cx="11281718" cy="506994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27" y="247127"/>
            <a:ext cx="10861589" cy="10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7" y="188762"/>
            <a:ext cx="11405286" cy="120755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8" y="1721340"/>
            <a:ext cx="11281718" cy="49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2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7" y="188762"/>
            <a:ext cx="11405286" cy="120755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8" y="1914659"/>
            <a:ext cx="11405286" cy="469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2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7" y="188762"/>
            <a:ext cx="11405286" cy="120755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76" y="1507525"/>
            <a:ext cx="10775092" cy="51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7835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190</TotalTime>
  <Words>57</Words>
  <Application>Microsoft Office PowerPoint</Application>
  <PresentationFormat>شاشة عريضة</PresentationFormat>
  <Paragraphs>10</Paragraphs>
  <Slides>43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Californian FB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قياس معدلات تفاعلات الانحلال المائي  Factors which Control the Rate of H2O Substitution </vt:lpstr>
      <vt:lpstr>قياس معدلات تفاعلات الانحلال المائي  Factors which Control the Rate of H2O Substitution </vt:lpstr>
      <vt:lpstr>قياس معدلات تفاعلات الانحلال المائي  Factors which Control the Rate of H2O Substitution </vt:lpstr>
      <vt:lpstr>قياس معدلات تفاعلات الانحلال المائي  Factors which Control the Rate of H2O Substitution </vt:lpstr>
      <vt:lpstr>قياس معدلات تفاعلات الانحلال المائي  Factors which Control the Rate of H2O Substitution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User</dc:creator>
  <cp:lastModifiedBy>Windows User</cp:lastModifiedBy>
  <cp:revision>17</cp:revision>
  <dcterms:created xsi:type="dcterms:W3CDTF">2021-01-03T10:45:16Z</dcterms:created>
  <dcterms:modified xsi:type="dcterms:W3CDTF">2021-01-03T13:55:48Z</dcterms:modified>
</cp:coreProperties>
</file>