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82" r:id="rId20"/>
    <p:sldId id="276" r:id="rId21"/>
    <p:sldId id="277" r:id="rId22"/>
    <p:sldId id="278" r:id="rId23"/>
    <p:sldId id="279" r:id="rId24"/>
    <p:sldId id="280" r:id="rId25"/>
    <p:sldId id="281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4" d="100"/>
          <a:sy n="84" d="100"/>
        </p:scale>
        <p:origin x="1286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65A48E-E8B0-4671-B664-E779332F1A8A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69214F-321F-4753-9892-557236B99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613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C58BF-A846-411E-A2A8-1F88D122BC8D}" type="datetime1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FA2C0-E57B-40C2-BBC2-CDA7EBE5B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74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37C66-EDA5-4D05-B66F-86F57B9B7C87}" type="datetime1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FA2C0-E57B-40C2-BBC2-CDA7EBE5B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569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0CE25-BDC3-4029-B012-7033FE973D75}" type="datetime1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FA2C0-E57B-40C2-BBC2-CDA7EBE5B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742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5EEC-017C-43C4-8193-3E0E9EA13044}" type="datetime1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FA2C0-E57B-40C2-BBC2-CDA7EBE5B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882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5778D-3CC3-43D7-9492-14905D0B4912}" type="datetime1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FA2C0-E57B-40C2-BBC2-CDA7EBE5B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497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185CF-79B4-4863-A705-737D098BF52F}" type="datetime1">
              <a:rPr lang="en-US" smtClean="0"/>
              <a:t>12/4/2022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FA2C0-E57B-40C2-BBC2-CDA7EBE5B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645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5A04F-9DAD-4A63-B244-29C4996D574B}" type="datetime1">
              <a:rPr lang="en-US" smtClean="0"/>
              <a:t>12/4/2022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FA2C0-E57B-40C2-BBC2-CDA7EBE5B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013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AB14B-83C2-4089-971D-5FB84D0B55F1}" type="datetime1">
              <a:rPr lang="en-US" smtClean="0"/>
              <a:t>12/4/2022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FA2C0-E57B-40C2-BBC2-CDA7EBE5B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837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21854-7A85-4929-9DAB-F77683D965F5}" type="datetime1">
              <a:rPr lang="en-US" smtClean="0"/>
              <a:t>12/4/2022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FA2C0-E57B-40C2-BBC2-CDA7EBE5B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387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8CDA0-08A3-446D-9BDB-328100F6B018}" type="datetime1">
              <a:rPr lang="en-US" smtClean="0"/>
              <a:t>12/4/2022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FA2C0-E57B-40C2-BBC2-CDA7EBE5B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511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8226B-0875-43CF-9ADD-41B40B9C40A7}" type="datetime1">
              <a:rPr lang="en-US" smtClean="0"/>
              <a:t>12/4/2022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FA2C0-E57B-40C2-BBC2-CDA7EBE5B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706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C0F8A5-9269-4323-8B10-C15D87DBC7D1}" type="datetime1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6FA2C0-E57B-40C2-BBC2-CDA7EBE5B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74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Cyclopentadienyl_anion" TargetMode="External"/><Relationship Id="rId2" Type="http://schemas.openxmlformats.org/officeDocument/2006/relationships/hyperlink" Target="https://en.wikipedia.org/wiki/Meta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.wikipedia.org/wiki/Hapticity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s://en.wikipedia.org/wiki/File:Kealy_and_Pauson_synthesis_of_ferrocene_v2.jpg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s://en.wikipedia.org/wiki/File:Miller_Ferrocen_Synthese.svg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Diethylamine" TargetMode="External"/><Relationship Id="rId2" Type="http://schemas.openxmlformats.org/officeDocument/2006/relationships/hyperlink" Target="https://en.wikipedia.org/wiki/Amin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.wikipedia.org/wiki/Manganocene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hyperlink" Target="https://en.wikipedia.org/wiki/File:FcGen'l.pn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hyperlink" Target="https://en.wikipedia.org/wiki/File:FcLi2chem.png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0.png"/><Relationship Id="rId2" Type="http://schemas.openxmlformats.org/officeDocument/2006/relationships/hyperlink" Target="https://en.wikipedia.org/wiki/File:MMT-2D-skeletal.pn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hyperlink" Target="https://en.wikipedia.org/wiki/File:Cpco(CO)2.png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1772" y="1502666"/>
            <a:ext cx="8220456" cy="8248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70000"/>
              </a:lnSpc>
              <a:buNone/>
            </a:pP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Transition metals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</a:rPr>
              <a:t>organometallic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 compounds</a:t>
            </a:r>
            <a:endParaRPr lang="en-US" sz="28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FA2C0-E57B-40C2-BBC2-CDA7EBE5BF8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5062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ChangeArrowheads="1"/>
          </p:cNvSpPr>
          <p:nvPr/>
        </p:nvSpPr>
        <p:spPr bwMode="auto">
          <a:xfrm>
            <a:off x="160020" y="185567"/>
            <a:ext cx="8823960" cy="5791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056" tIns="12696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lvl="2" algn="ctr" fontAlgn="base">
              <a:spcBef>
                <a:spcPct val="0"/>
              </a:spcBef>
              <a:spcAft>
                <a:spcPts val="1200"/>
              </a:spcAft>
            </a:pP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Metallate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 alkylation reaction</a:t>
            </a:r>
          </a:p>
          <a:p>
            <a:pPr marL="0" lvl="2" fontAlgn="base">
              <a:spcBef>
                <a:spcPct val="0"/>
              </a:spcBef>
              <a:spcAft>
                <a:spcPts val="1200"/>
              </a:spcAft>
            </a:pPr>
            <a:endParaRPr lang="en-US" sz="2000" b="1" i="1" dirty="0">
              <a:solidFill>
                <a:srgbClr val="0000FF"/>
              </a:solidFill>
              <a:latin typeface="Arial" panose="020B0604020202020204" pitchFamily="34" charset="0"/>
              <a:ea typeface="Times New Roman" pitchFamily="18" charset="0"/>
              <a:cs typeface="Times New Roman" pitchFamily="18" charset="0"/>
            </a:endParaRPr>
          </a:p>
          <a:p>
            <a:pPr marL="0" lvl="2" fontAlgn="base">
              <a:spcBef>
                <a:spcPct val="0"/>
              </a:spcBef>
              <a:spcAft>
                <a:spcPts val="1200"/>
              </a:spcAft>
            </a:pP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This category represents the reaction of </a:t>
            </a:r>
            <a:r>
              <a:rPr lang="en-US" sz="2000" dirty="0" err="1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carbonylate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 anions with alkyl halides as shown below</a:t>
            </a:r>
            <a:r>
              <a:rPr lang="en-US" sz="2000" dirty="0" smtClean="0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lvl="2" fontAlgn="base">
              <a:spcBef>
                <a:spcPct val="0"/>
              </a:spcBef>
              <a:spcAft>
                <a:spcPts val="1200"/>
              </a:spcAft>
            </a:pPr>
            <a:endParaRPr lang="en-US" sz="2000" dirty="0">
              <a:latin typeface="Arial" panose="020B0604020202020204" pitchFamily="34" charset="0"/>
              <a:cs typeface="Times New Roman" pitchFamily="18" charset="0"/>
            </a:endParaRPr>
          </a:p>
          <a:p>
            <a:pPr marL="0" lvl="2" fontAlgn="base">
              <a:spcBef>
                <a:spcPct val="0"/>
              </a:spcBef>
              <a:spcAft>
                <a:spcPts val="1200"/>
              </a:spcAft>
            </a:pPr>
            <a:endParaRPr lang="en-US" sz="2000" dirty="0" smtClean="0">
              <a:latin typeface="Arial" panose="020B0604020202020204" pitchFamily="34" charset="0"/>
              <a:cs typeface="Times New Roman" pitchFamily="18" charset="0"/>
            </a:endParaRPr>
          </a:p>
          <a:p>
            <a:pPr marL="0" lvl="2" fontAlgn="base">
              <a:spcBef>
                <a:spcPct val="0"/>
              </a:spcBef>
              <a:spcAft>
                <a:spcPts val="1200"/>
              </a:spcAft>
            </a:pPr>
            <a:endParaRPr lang="en-US" sz="2000" dirty="0">
              <a:latin typeface="Arial" panose="020B0604020202020204" pitchFamily="34" charset="0"/>
              <a:cs typeface="Times New Roman" pitchFamily="18" charset="0"/>
            </a:endParaRPr>
          </a:p>
          <a:p>
            <a:pPr marL="0" lvl="2" fontAlgn="base">
              <a:spcBef>
                <a:spcPct val="0"/>
              </a:spcBef>
              <a:spcAft>
                <a:spcPts val="1200"/>
              </a:spcAft>
            </a:pPr>
            <a:endParaRPr lang="en-US" sz="2000" dirty="0" smtClean="0">
              <a:latin typeface="Arial" panose="020B0604020202020204" pitchFamily="34" charset="0"/>
              <a:cs typeface="Times New Roman" pitchFamily="18" charset="0"/>
            </a:endParaRPr>
          </a:p>
          <a:p>
            <a:pPr marL="0" lvl="2" fontAlgn="base">
              <a:spcBef>
                <a:spcPct val="0"/>
              </a:spcBef>
              <a:spcAft>
                <a:spcPts val="1200"/>
              </a:spcAft>
            </a:pPr>
            <a:endParaRPr lang="en-US" sz="2000" dirty="0">
              <a:latin typeface="Arial" panose="020B0604020202020204" pitchFamily="34" charset="0"/>
              <a:cs typeface="Times New Roman" pitchFamily="18" charset="0"/>
            </a:endParaRPr>
          </a:p>
          <a:p>
            <a:pPr marL="0" lvl="2" fontAlgn="base">
              <a:spcBef>
                <a:spcPct val="0"/>
              </a:spcBef>
              <a:spcAft>
                <a:spcPts val="1200"/>
              </a:spcAft>
            </a:pP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Preparation of transition metal-alkyl and transition metal-aryl complexes (contd..)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0" lvl="2" fontAlgn="base">
              <a:spcBef>
                <a:spcPct val="0"/>
              </a:spcBef>
              <a:spcAft>
                <a:spcPts val="1200"/>
              </a:spcAft>
            </a:pPr>
            <a:endParaRPr lang="en-US" sz="20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ts val="1200"/>
              </a:spcAft>
            </a:pPr>
            <a:endParaRPr lang="en-US" sz="20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8065" name="Picture 13355" descr="http://nptel.ac.in/courses/104101006/images/module6/lec2/eqn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080" y="2656840"/>
            <a:ext cx="7429840" cy="1143000"/>
          </a:xfrm>
          <a:prstGeom prst="rect">
            <a:avLst/>
          </a:prstGeom>
          <a:noFill/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FA2C0-E57B-40C2-BBC2-CDA7EBE5BF8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155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042" name="Picture 13354" descr="http://nptel.ac.in/courses/104101006/images/module6/lec2/eqn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61360" y="1572887"/>
            <a:ext cx="6200047" cy="1224141"/>
          </a:xfrm>
          <a:prstGeom prst="rect">
            <a:avLst/>
          </a:prstGeom>
          <a:noFill/>
        </p:spPr>
      </p:pic>
      <p:pic>
        <p:nvPicPr>
          <p:cNvPr id="87041" name="Picture 13353" descr="http://nptel.ac.in/courses/104101006/images/module6/lec2/eqn7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73049" y="4964080"/>
            <a:ext cx="6776668" cy="1300823"/>
          </a:xfrm>
          <a:prstGeom prst="rect">
            <a:avLst/>
          </a:prstGeom>
          <a:noFill/>
        </p:spPr>
      </p:pic>
      <p:sp>
        <p:nvSpPr>
          <p:cNvPr id="87044" name="Rectangle 4"/>
          <p:cNvSpPr>
            <a:spLocks noChangeArrowheads="1"/>
          </p:cNvSpPr>
          <p:nvPr/>
        </p:nvSpPr>
        <p:spPr bwMode="auto">
          <a:xfrm>
            <a:off x="152400" y="158561"/>
            <a:ext cx="8839200" cy="4714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99924" tIns="12696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lvl="2" algn="ctr" fontAlgn="base">
              <a:spcBef>
                <a:spcPct val="0"/>
              </a:spcBef>
              <a:spcAft>
                <a:spcPts val="1200"/>
              </a:spcAft>
            </a:pPr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Metallate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 acylation reaction </a:t>
            </a:r>
            <a:endParaRPr lang="en-US" sz="2400" b="1" dirty="0" smtClean="0">
              <a:solidFill>
                <a:srgbClr val="FF0000"/>
              </a:solidFill>
              <a:latin typeface="Arial" panose="020B0604020202020204" pitchFamily="34" charset="0"/>
              <a:ea typeface="Times New Roman" pitchFamily="18" charset="0"/>
              <a:cs typeface="Times New Roman" pitchFamily="18" charset="0"/>
            </a:endParaRPr>
          </a:p>
          <a:p>
            <a:pPr marL="0" lvl="2" fontAlgn="base">
              <a:spcBef>
                <a:spcPct val="0"/>
              </a:spcBef>
              <a:spcAft>
                <a:spcPts val="1200"/>
              </a:spcAft>
            </a:pPr>
            <a:r>
              <a:rPr lang="en-US" sz="2000" dirty="0" smtClean="0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This 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category involves the reaction of </a:t>
            </a:r>
            <a:r>
              <a:rPr lang="en-US" sz="2000" dirty="0" err="1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carbonylate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 anions with acyl halides</a:t>
            </a:r>
            <a:r>
              <a:rPr lang="en-US" sz="2000" dirty="0" smtClean="0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lvl="2" fontAlgn="base">
              <a:spcBef>
                <a:spcPct val="0"/>
              </a:spcBef>
              <a:spcAft>
                <a:spcPts val="1200"/>
              </a:spcAft>
            </a:pPr>
            <a:endParaRPr lang="en-US" sz="2000" dirty="0"/>
          </a:p>
          <a:p>
            <a:pPr marL="0" lvl="2" fontAlgn="base">
              <a:spcBef>
                <a:spcPct val="0"/>
              </a:spcBef>
              <a:spcAft>
                <a:spcPts val="1200"/>
              </a:spcAft>
            </a:pPr>
            <a:endParaRPr lang="en-US" sz="2000" b="1" i="1" dirty="0" smtClean="0">
              <a:solidFill>
                <a:srgbClr val="FF0000"/>
              </a:solidFill>
              <a:latin typeface="Arial" panose="020B0604020202020204" pitchFamily="34" charset="0"/>
              <a:ea typeface="Times New Roman" pitchFamily="18" charset="0"/>
              <a:cs typeface="Times New Roman" pitchFamily="18" charset="0"/>
            </a:endParaRPr>
          </a:p>
          <a:p>
            <a:pPr marL="0" lvl="2" algn="ctr" fontAlgn="base">
              <a:spcBef>
                <a:spcPct val="0"/>
              </a:spcBef>
              <a:spcAft>
                <a:spcPts val="1200"/>
              </a:spcAft>
            </a:pPr>
            <a:endParaRPr lang="en-US" sz="2000" b="1" i="1" dirty="0" smtClean="0">
              <a:solidFill>
                <a:srgbClr val="FF0000"/>
              </a:solidFill>
              <a:latin typeface="Arial" panose="020B0604020202020204" pitchFamily="34" charset="0"/>
              <a:ea typeface="Times New Roman" pitchFamily="18" charset="0"/>
              <a:cs typeface="Times New Roman" pitchFamily="18" charset="0"/>
            </a:endParaRPr>
          </a:p>
          <a:p>
            <a:pPr marL="0" lvl="2" algn="ctr" fontAlgn="base">
              <a:spcBef>
                <a:spcPct val="0"/>
              </a:spcBef>
              <a:spcAft>
                <a:spcPts val="1200"/>
              </a:spcAft>
            </a:pPr>
            <a:endParaRPr lang="en-US" sz="2000" b="1" i="1" dirty="0">
              <a:solidFill>
                <a:srgbClr val="FF0000"/>
              </a:solidFill>
              <a:latin typeface="Arial" panose="020B0604020202020204" pitchFamily="34" charset="0"/>
              <a:ea typeface="Times New Roman" pitchFamily="18" charset="0"/>
              <a:cs typeface="Times New Roman" pitchFamily="18" charset="0"/>
            </a:endParaRPr>
          </a:p>
          <a:p>
            <a:pPr marL="0" lvl="2" algn="ctr" fontAlgn="base">
              <a:spcBef>
                <a:spcPct val="0"/>
              </a:spcBef>
              <a:spcAft>
                <a:spcPts val="1200"/>
              </a:spcAft>
            </a:pPr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Oxidative 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addition reaction</a:t>
            </a:r>
          </a:p>
          <a:p>
            <a:pPr eaLnBrk="0" fontAlgn="base" hangingPunct="0">
              <a:spcBef>
                <a:spcPct val="0"/>
              </a:spcBef>
              <a:spcAft>
                <a:spcPts val="1200"/>
              </a:spcAft>
            </a:pP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Many unsaturated 16 VE (Valance Electrons) transition metal complexes having </a:t>
            </a:r>
            <a:r>
              <a:rPr lang="en-US" sz="2000" i="1" dirty="0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lang="en-US" sz="2000" i="1" baseline="30000" dirty="0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8</a:t>
            </a:r>
            <a:r>
              <a:rPr lang="en-US" sz="2000" i="1" dirty="0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or </a:t>
            </a:r>
            <a:r>
              <a:rPr lang="en-US" sz="2000" i="1" dirty="0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lang="en-US" sz="2000" i="1" baseline="30000" dirty="0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10 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configuration undergo oxidative addition reactions with alkyl halides. The oxidative addition reactions proceed with the oxidation state as well as coordination number of </a:t>
            </a:r>
            <a:r>
              <a:rPr lang="en-US" sz="2000" b="1" dirty="0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the metal increasing by +2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FA2C0-E57B-40C2-BBC2-CDA7EBE5BF8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775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ChangeArrowheads="1"/>
          </p:cNvSpPr>
          <p:nvPr/>
        </p:nvSpPr>
        <p:spPr bwMode="auto">
          <a:xfrm>
            <a:off x="0" y="535340"/>
            <a:ext cx="9144000" cy="172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056" tIns="12696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lvl="2" algn="ctr" fontAlgn="base">
              <a:spcBef>
                <a:spcPct val="0"/>
              </a:spcBef>
              <a:spcAft>
                <a:spcPts val="1200"/>
              </a:spcAft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Addition </a:t>
            </a:r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reaction </a:t>
            </a:r>
          </a:p>
          <a:p>
            <a:pPr marL="0" lvl="2" fontAlgn="base">
              <a:spcBef>
                <a:spcPct val="0"/>
              </a:spcBef>
              <a:spcAft>
                <a:spcPts val="1200"/>
              </a:spcAft>
            </a:pPr>
            <a:r>
              <a:rPr lang="en-US" sz="2000" dirty="0" smtClean="0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This 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category involves the reaction of an activated metal bound olefin complex with a nucleophile as shown below.</a:t>
            </a:r>
            <a:endParaRPr lang="en-US" sz="20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ts val="1200"/>
              </a:spcAft>
            </a:pP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6017" name="Picture 13352" descr="http://nptel.ac.in/courses/104101006/images/module6/lec2/eqn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47522" y="2565400"/>
            <a:ext cx="5822899" cy="1828800"/>
          </a:xfrm>
          <a:prstGeom prst="rect">
            <a:avLst/>
          </a:prstGeom>
          <a:noFill/>
        </p:spPr>
      </p:pic>
      <p:sp>
        <p:nvSpPr>
          <p:cNvPr id="86019" name="Rectangle 3"/>
          <p:cNvSpPr>
            <a:spLocks noChangeArrowheads="1"/>
          </p:cNvSpPr>
          <p:nvPr/>
        </p:nvSpPr>
        <p:spPr bwMode="auto">
          <a:xfrm>
            <a:off x="457202" y="2710934"/>
            <a:ext cx="65" cy="36933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0" tIns="45720" rIns="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FA2C0-E57B-40C2-BBC2-CDA7EBE5BF8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837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7" name="Rectangle 1"/>
          <p:cNvSpPr>
            <a:spLocks noChangeArrowheads="1"/>
          </p:cNvSpPr>
          <p:nvPr/>
        </p:nvSpPr>
        <p:spPr bwMode="auto">
          <a:xfrm>
            <a:off x="356616" y="575855"/>
            <a:ext cx="8284464" cy="4901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38088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Cyclopentadienyl </a:t>
            </a:r>
            <a:r>
              <a:rPr lang="en-US" sz="2800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complex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800" b="1" dirty="0">
              <a:solidFill>
                <a:srgbClr val="FF0000"/>
              </a:solidFill>
              <a:latin typeface="Arial" panose="020B0604020202020204" pitchFamily="34" charset="0"/>
              <a:ea typeface="Times New Roman" pitchFamily="18" charset="0"/>
              <a:cs typeface="Times New Roman" pitchFamily="18" charset="0"/>
            </a:endParaRPr>
          </a:p>
          <a:p>
            <a:pPr marL="342900" indent="-342900" algn="justLow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A</a:t>
            </a:r>
            <a:r>
              <a:rPr lang="en-US" sz="2000" dirty="0">
                <a:latin typeface="Calibri"/>
                <a:ea typeface="Calibri" pitchFamily="34" charset="0"/>
                <a:cs typeface="Arial" pitchFamily="34" charset="0"/>
              </a:rPr>
              <a:t> </a:t>
            </a:r>
            <a:r>
              <a:rPr lang="en-US" sz="2000" b="1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cyclopentadienyl complex</a:t>
            </a:r>
            <a:r>
              <a:rPr lang="en-US" sz="2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 is a</a:t>
            </a:r>
            <a:r>
              <a:rPr lang="en-US" sz="2000" dirty="0">
                <a:latin typeface="Calibri"/>
                <a:ea typeface="Calibri" pitchFamily="34" charset="0"/>
                <a:cs typeface="Arial" pitchFamily="34" charset="0"/>
              </a:rPr>
              <a:t> </a:t>
            </a:r>
            <a:r>
              <a:rPr lang="en-US" sz="2000" dirty="0">
                <a:latin typeface="Arial" panose="020B0604020202020204" pitchFamily="34" charset="0"/>
                <a:ea typeface="Calibri" pitchFamily="34" charset="0"/>
                <a:cs typeface="Arial" pitchFamily="34" charset="0"/>
                <a:hlinkClick r:id="rId2" tooltip="Metal"/>
              </a:rPr>
              <a:t>metal</a:t>
            </a:r>
            <a:r>
              <a:rPr lang="en-US" sz="2000" dirty="0">
                <a:latin typeface="Calibri"/>
                <a:ea typeface="Calibri" pitchFamily="34" charset="0"/>
                <a:cs typeface="Arial" pitchFamily="34" charset="0"/>
              </a:rPr>
              <a:t> </a:t>
            </a:r>
            <a:r>
              <a:rPr lang="en-US" sz="2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complex with one or more</a:t>
            </a:r>
            <a:r>
              <a:rPr lang="en-US" sz="2000" dirty="0">
                <a:latin typeface="Calibri"/>
                <a:ea typeface="Calibri" pitchFamily="34" charset="0"/>
                <a:cs typeface="Arial" pitchFamily="34" charset="0"/>
              </a:rPr>
              <a:t> </a:t>
            </a:r>
            <a:r>
              <a:rPr lang="en-US" sz="2000" dirty="0">
                <a:latin typeface="Arial" panose="020B0604020202020204" pitchFamily="34" charset="0"/>
                <a:ea typeface="Calibri" pitchFamily="34" charset="0"/>
                <a:cs typeface="Arial" pitchFamily="34" charset="0"/>
                <a:hlinkClick r:id="rId3" tooltip="Cyclopentadienyl anion"/>
              </a:rPr>
              <a:t>cyclopentadienyl groups</a:t>
            </a:r>
            <a:r>
              <a:rPr lang="en-US" sz="2000" dirty="0">
                <a:latin typeface="Calibri"/>
                <a:ea typeface="Calibri" pitchFamily="34" charset="0"/>
                <a:cs typeface="Arial" pitchFamily="34" charset="0"/>
              </a:rPr>
              <a:t> </a:t>
            </a:r>
            <a:r>
              <a:rPr lang="en-US" sz="2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(C</a:t>
            </a:r>
            <a:r>
              <a:rPr lang="en-US" sz="2000" baseline="-30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H</a:t>
            </a:r>
            <a:r>
              <a:rPr lang="en-US" sz="2000" baseline="30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−</a:t>
            </a:r>
            <a:r>
              <a:rPr lang="en-US" sz="2000" baseline="-30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, abbreviated as Cp</a:t>
            </a:r>
            <a:r>
              <a:rPr lang="en-US" sz="2000" baseline="30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−</a:t>
            </a:r>
            <a:r>
              <a:rPr lang="en-US" sz="2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). </a:t>
            </a:r>
            <a:endParaRPr lang="en-US" sz="2000" dirty="0" smtClean="0">
              <a:latin typeface="Arial" panose="020B0604020202020204" pitchFamily="34" charset="0"/>
              <a:ea typeface="Calibri" pitchFamily="34" charset="0"/>
              <a:cs typeface="Arial" pitchFamily="34" charset="0"/>
            </a:endParaRPr>
          </a:p>
          <a:p>
            <a:pPr marL="342900" indent="-342900" algn="justLow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342900" indent="-342900" algn="justLow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2000" dirty="0" err="1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Cyclopentadienyl</a:t>
            </a:r>
            <a:r>
              <a:rPr lang="en-US" sz="2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 ligands almost invariable bind to metals as</a:t>
            </a:r>
            <a:r>
              <a:rPr lang="en-US" sz="2000" dirty="0">
                <a:latin typeface="Calibri"/>
                <a:ea typeface="Calibri" pitchFamily="34" charset="0"/>
                <a:cs typeface="Arial" pitchFamily="34" charset="0"/>
              </a:rPr>
              <a:t> </a:t>
            </a:r>
            <a:r>
              <a:rPr lang="en-US" sz="2000" dirty="0" err="1">
                <a:latin typeface="Arial" panose="020B0604020202020204" pitchFamily="34" charset="0"/>
                <a:ea typeface="Calibri" pitchFamily="34" charset="0"/>
                <a:cs typeface="Arial" pitchFamily="34" charset="0"/>
                <a:hlinkClick r:id="rId4" tooltip="Hapticity"/>
              </a:rPr>
              <a:t>pentahapto</a:t>
            </a:r>
            <a:r>
              <a:rPr lang="en-US" sz="2000" dirty="0">
                <a:latin typeface="Calibri"/>
                <a:ea typeface="Calibri" pitchFamily="34" charset="0"/>
                <a:cs typeface="Arial" pitchFamily="34" charset="0"/>
              </a:rPr>
              <a:t> </a:t>
            </a:r>
            <a:r>
              <a:rPr lang="en-US" sz="2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(η</a:t>
            </a:r>
            <a:r>
              <a:rPr lang="en-US" sz="2000" baseline="30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5-</a:t>
            </a:r>
            <a:r>
              <a:rPr lang="en-US" sz="2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) bonding mode. The metal</a:t>
            </a:r>
            <a:r>
              <a:rPr lang="en-US" sz="2000" dirty="0">
                <a:latin typeface="Calibri"/>
                <a:ea typeface="Calibri" pitchFamily="34" charset="0"/>
                <a:cs typeface="Arial" pitchFamily="34" charset="0"/>
              </a:rPr>
              <a:t>–</a:t>
            </a:r>
            <a:r>
              <a:rPr lang="en-US" sz="2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cyclopentadienyl interaction is typically drawn as a single line from the metal center to the center of the Cp ring</a:t>
            </a:r>
            <a:r>
              <a:rPr lang="en-US" sz="2000" dirty="0" smtClean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.</a:t>
            </a:r>
          </a:p>
          <a:p>
            <a:pPr marL="342900" indent="-342900" algn="justLow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ea typeface="Calibri" pitchFamily="34" charset="0"/>
              <a:cs typeface="Arial" pitchFamily="34" charset="0"/>
            </a:endParaRPr>
          </a:p>
          <a:p>
            <a:pPr marL="342900" indent="-342900" algn="justLow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2000" dirty="0" err="1" smtClean="0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Biscyclopentadienyl</a:t>
            </a:r>
            <a:r>
              <a:rPr lang="en-US" sz="2000" dirty="0" smtClean="0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complexes are called </a:t>
            </a:r>
            <a:r>
              <a:rPr lang="en-US" sz="2000" b="1" dirty="0" err="1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metallocenes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. A famous example of this type of complex is </a:t>
            </a:r>
            <a:r>
              <a:rPr lang="en-US" sz="2000" u="sng" dirty="0" err="1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ferrocene</a:t>
            </a:r>
            <a:r>
              <a:rPr lang="en-US" sz="2000" u="sng" dirty="0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 (FeCp</a:t>
            </a:r>
            <a:r>
              <a:rPr lang="en-US" sz="2000" u="sng" baseline="-30000" dirty="0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en-US" sz="2000" u="sng" dirty="0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), 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which has many analogues for other metals, such as </a:t>
            </a:r>
            <a:r>
              <a:rPr lang="en-US" sz="2000" dirty="0" err="1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chromocene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 (CrCp</a:t>
            </a:r>
            <a:r>
              <a:rPr lang="en-US" sz="2000" baseline="-30000" dirty="0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), </a:t>
            </a:r>
            <a:r>
              <a:rPr lang="en-US" sz="2000" dirty="0" err="1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cobaltocene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 (CoCp</a:t>
            </a:r>
            <a:r>
              <a:rPr lang="en-US" sz="2000" baseline="-30000" dirty="0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), and </a:t>
            </a:r>
            <a:r>
              <a:rPr lang="en-US" sz="2000" dirty="0" err="1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nickelocene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 (NiCp</a:t>
            </a:r>
            <a:r>
              <a:rPr lang="en-US" sz="2000" baseline="-30000" dirty="0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). When the Cp rings are mutually parallel the compound is known as a </a:t>
            </a:r>
            <a:r>
              <a:rPr lang="en-US" sz="2000" u="sng" dirty="0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sandwich complex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. 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FA2C0-E57B-40C2-BBC2-CDA7EBE5BF8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863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3" name="Rectangle 1"/>
          <p:cNvSpPr>
            <a:spLocks noChangeArrowheads="1"/>
          </p:cNvSpPr>
          <p:nvPr/>
        </p:nvSpPr>
        <p:spPr bwMode="auto">
          <a:xfrm>
            <a:off x="335280" y="361446"/>
            <a:ext cx="8524240" cy="5094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6023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ts val="1200"/>
              </a:spcAft>
            </a:pPr>
            <a:r>
              <a:rPr lang="en-US" sz="2400" b="1" dirty="0" err="1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Ferrocene</a:t>
            </a:r>
            <a:endParaRPr lang="en-US" sz="2400" b="1" dirty="0" smtClean="0">
              <a:solidFill>
                <a:srgbClr val="FF0000"/>
              </a:solidFill>
              <a:latin typeface="Arial" panose="020B0604020202020204" pitchFamily="34" charset="0"/>
              <a:ea typeface="Times New Roman" pitchFamily="18" charset="0"/>
              <a:cs typeface="Times New Roman" pitchFamily="18" charset="0"/>
            </a:endParaRPr>
          </a:p>
          <a:p>
            <a:pPr marL="342900" indent="-342900" algn="ctr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2400" b="1" dirty="0">
              <a:solidFill>
                <a:srgbClr val="FF0000"/>
              </a:solidFill>
              <a:latin typeface="Arial" panose="020B0604020202020204" pitchFamily="34" charset="0"/>
              <a:ea typeface="Times New Roman" pitchFamily="18" charset="0"/>
              <a:cs typeface="Times New Roman" pitchFamily="18" charset="0"/>
            </a:endParaRP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 err="1">
                <a:latin typeface="Arial" panose="020B0604020202020204" pitchFamily="34" charset="0"/>
                <a:cs typeface="Arial" pitchFamily="34" charset="0"/>
              </a:rPr>
              <a:t>Ferrocene</a:t>
            </a:r>
            <a:r>
              <a:rPr lang="en-US" sz="2000" dirty="0">
                <a:latin typeface="Arial" panose="020B0604020202020204" pitchFamily="34" charset="0"/>
                <a:cs typeface="Arial" pitchFamily="34" charset="0"/>
              </a:rPr>
              <a:t> is an </a:t>
            </a:r>
            <a:r>
              <a:rPr lang="en-US" sz="2000" dirty="0" err="1">
                <a:latin typeface="Arial" panose="020B0604020202020204" pitchFamily="34" charset="0"/>
                <a:cs typeface="Arial" pitchFamily="34" charset="0"/>
              </a:rPr>
              <a:t>organometallic</a:t>
            </a:r>
            <a:r>
              <a:rPr lang="en-US" sz="2000" dirty="0">
                <a:latin typeface="Arial" panose="020B0604020202020204" pitchFamily="34" charset="0"/>
                <a:cs typeface="Arial" pitchFamily="34" charset="0"/>
              </a:rPr>
              <a:t> compound with the formula Fe(C</a:t>
            </a:r>
            <a:r>
              <a:rPr lang="en-US" sz="2000" baseline="-25000" dirty="0">
                <a:latin typeface="Arial" panose="020B0604020202020204" pitchFamily="34" charset="0"/>
                <a:cs typeface="Arial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itchFamily="34" charset="0"/>
              </a:rPr>
              <a:t>H</a:t>
            </a:r>
            <a:r>
              <a:rPr lang="en-US" sz="2000" baseline="-25000" dirty="0">
                <a:latin typeface="Arial" panose="020B0604020202020204" pitchFamily="34" charset="0"/>
                <a:cs typeface="Arial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itchFamily="34" charset="0"/>
              </a:rPr>
              <a:t>)</a:t>
            </a:r>
            <a:r>
              <a:rPr lang="en-US" sz="2000" baseline="-25000" dirty="0">
                <a:latin typeface="Arial" panose="020B0604020202020204" pitchFamily="34" charset="0"/>
                <a:cs typeface="Arial" pitchFamily="34" charset="0"/>
              </a:rPr>
              <a:t>2</a:t>
            </a:r>
            <a:r>
              <a:rPr lang="en-US" sz="2000" dirty="0">
                <a:latin typeface="Arial" panose="020B0604020202020204" pitchFamily="34" charset="0"/>
                <a:cs typeface="Arial" pitchFamily="34" charset="0"/>
              </a:rPr>
              <a:t>. The molecule consists of </a:t>
            </a:r>
            <a:r>
              <a:rPr lang="en-US" sz="2000" b="1" dirty="0">
                <a:latin typeface="Arial" panose="020B0604020202020204" pitchFamily="34" charset="0"/>
                <a:cs typeface="Arial" pitchFamily="34" charset="0"/>
              </a:rPr>
              <a:t>two cyclopentadienyl</a:t>
            </a:r>
            <a:r>
              <a:rPr lang="en-US" sz="2000" dirty="0">
                <a:latin typeface="Arial" panose="020B0604020202020204" pitchFamily="34" charset="0"/>
                <a:cs typeface="Arial" pitchFamily="34" charset="0"/>
              </a:rPr>
              <a:t> rings bound on opposite sides of a central iron atom. </a:t>
            </a:r>
            <a:endParaRPr lang="en-US" sz="2000" dirty="0" smtClean="0">
              <a:latin typeface="Arial" panose="020B0604020202020204" pitchFamily="34" charset="0"/>
              <a:cs typeface="Arial" pitchFamily="34" charset="0"/>
            </a:endParaRP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cs typeface="Arial" pitchFamily="34" charset="0"/>
              </a:rPr>
              <a:t>It </a:t>
            </a:r>
            <a:r>
              <a:rPr lang="en-US" sz="2000" dirty="0">
                <a:latin typeface="Arial" panose="020B0604020202020204" pitchFamily="34" charset="0"/>
                <a:cs typeface="Arial" pitchFamily="34" charset="0"/>
              </a:rPr>
              <a:t>is a orange solid with a camphor-like odor, that sublimes above room temperature, and is soluble in most organic solvents. It is remarkable for its stability: </a:t>
            </a:r>
            <a:endParaRPr lang="en-US" sz="2000" dirty="0" smtClean="0">
              <a:latin typeface="Arial" panose="020B0604020202020204" pitchFamily="34" charset="0"/>
              <a:cs typeface="Arial" pitchFamily="34" charset="0"/>
            </a:endParaRP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cs typeface="Arial" pitchFamily="34" charset="0"/>
              </a:rPr>
              <a:t>it </a:t>
            </a:r>
            <a:r>
              <a:rPr lang="en-US" sz="2000" dirty="0">
                <a:latin typeface="Arial" panose="020B0604020202020204" pitchFamily="34" charset="0"/>
                <a:cs typeface="Arial" pitchFamily="34" charset="0"/>
              </a:rPr>
              <a:t>is unaffected by air, water, strong bases, and can be heated to 400 °C without decomposition. </a:t>
            </a:r>
            <a:endParaRPr lang="en-US" sz="2000" dirty="0" smtClean="0">
              <a:latin typeface="Arial" panose="020B0604020202020204" pitchFamily="34" charset="0"/>
              <a:cs typeface="Arial" pitchFamily="34" charset="0"/>
            </a:endParaRP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cs typeface="Arial" pitchFamily="34" charset="0"/>
              </a:rPr>
              <a:t>In </a:t>
            </a:r>
            <a:r>
              <a:rPr lang="en-US" sz="2000" dirty="0">
                <a:latin typeface="Arial" panose="020B0604020202020204" pitchFamily="34" charset="0"/>
                <a:cs typeface="Arial" pitchFamily="34" charset="0"/>
              </a:rPr>
              <a:t>oxidizing conditions it can reversibly react with strong acids to form the </a:t>
            </a:r>
            <a:r>
              <a:rPr lang="en-US" sz="2000" dirty="0" err="1">
                <a:latin typeface="Arial" panose="020B0604020202020204" pitchFamily="34" charset="0"/>
                <a:cs typeface="Arial" pitchFamily="34" charset="0"/>
              </a:rPr>
              <a:t>ferrocenium</a:t>
            </a:r>
            <a:r>
              <a:rPr lang="en-US" sz="2000" dirty="0">
                <a:latin typeface="Arial" panose="020B0604020202020204" pitchFamily="34" charset="0"/>
                <a:cs typeface="Arial" pitchFamily="34" charset="0"/>
              </a:rPr>
              <a:t> cation </a:t>
            </a:r>
            <a:r>
              <a:rPr lang="en-US" sz="2000" dirty="0" smtClean="0">
                <a:latin typeface="Arial" panose="020B0604020202020204" pitchFamily="34" charset="0"/>
                <a:cs typeface="Arial" pitchFamily="34" charset="0"/>
              </a:rPr>
              <a:t>Fe(C</a:t>
            </a:r>
            <a:r>
              <a:rPr lang="en-US" sz="2000" baseline="-25000" dirty="0" smtClean="0">
                <a:latin typeface="Arial" panose="020B0604020202020204" pitchFamily="34" charset="0"/>
                <a:cs typeface="Arial" pitchFamily="34" charset="0"/>
              </a:rPr>
              <a:t>5</a:t>
            </a:r>
            <a:r>
              <a:rPr lang="en-US" sz="2000" dirty="0" smtClean="0">
                <a:latin typeface="Arial" panose="020B0604020202020204" pitchFamily="34" charset="0"/>
                <a:cs typeface="Arial" pitchFamily="34" charset="0"/>
              </a:rPr>
              <a:t>H</a:t>
            </a:r>
            <a:r>
              <a:rPr lang="en-US" sz="2000" baseline="-25000" dirty="0" smtClean="0">
                <a:latin typeface="Arial" panose="020B0604020202020204" pitchFamily="34" charset="0"/>
                <a:cs typeface="Arial" pitchFamily="34" charset="0"/>
              </a:rPr>
              <a:t>5</a:t>
            </a:r>
            <a:r>
              <a:rPr lang="en-US" sz="2000" dirty="0" smtClean="0">
                <a:latin typeface="Arial" panose="020B0604020202020204" pitchFamily="34" charset="0"/>
                <a:cs typeface="Arial" pitchFamily="34" charset="0"/>
              </a:rPr>
              <a:t>)</a:t>
            </a:r>
            <a:r>
              <a:rPr lang="en-US" sz="2000" baseline="-25000" dirty="0" smtClean="0">
                <a:latin typeface="Arial" panose="020B0604020202020204" pitchFamily="34" charset="0"/>
                <a:cs typeface="Arial" pitchFamily="34" charset="0"/>
              </a:rPr>
              <a:t>2</a:t>
            </a:r>
            <a:r>
              <a:rPr lang="en-US" sz="2000" baseline="30000" dirty="0">
                <a:latin typeface="Arial" panose="020B0604020202020204" pitchFamily="34" charset="0"/>
                <a:cs typeface="Arial" pitchFamily="34" charset="0"/>
              </a:rPr>
              <a:t>+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342900" indent="-342900" algn="just" eaLnBrk="0" fontAlgn="base" hangingPunct="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FA2C0-E57B-40C2-BBC2-CDA7EBE5BF8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608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9486" y="622073"/>
            <a:ext cx="86106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Pauson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and Kealy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synthesized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ferrocene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using iron(III) chloride and a Grignard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reagent and cyclopentadienyl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magnesium bromide. Iron(III) chloride is suspended in anhydrous diethyl ether and added to the Grignard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reagent.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redox reaction occurs, forming the cyclopentadienyl radical and iron(II)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ions.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Dihydrofulvalene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is produced by radical-radical recombination while the iron(II) reacts with the Grignard reagent to form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ferrocene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Kealy and Pauson synthesis of ferrocene v2.jp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2564" y="3294550"/>
            <a:ext cx="7375071" cy="2943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FA2C0-E57B-40C2-BBC2-CDA7EBE5BF8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95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ChangeArrowheads="1"/>
          </p:cNvSpPr>
          <p:nvPr/>
        </p:nvSpPr>
        <p:spPr bwMode="auto">
          <a:xfrm>
            <a:off x="2929905" y="360249"/>
            <a:ext cx="3055590" cy="692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44398" tIns="46023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Gas-metal reaction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54625" name="Picture 27" descr="https://upload.wikimedia.org/wikipedia/commons/thumb/7/7c/Miller_Ferrocen_Synthese.svg/300px-Miller_Ferrocen_Synthese.svg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08517" y="2462793"/>
            <a:ext cx="3537857" cy="1529230"/>
          </a:xfrm>
          <a:prstGeom prst="rect">
            <a:avLst/>
          </a:prstGeom>
          <a:noFill/>
        </p:spPr>
      </p:pic>
      <p:sp>
        <p:nvSpPr>
          <p:cNvPr id="154628" name="Rectangle 4"/>
          <p:cNvSpPr>
            <a:spLocks noChangeArrowheads="1"/>
          </p:cNvSpPr>
          <p:nvPr/>
        </p:nvSpPr>
        <p:spPr bwMode="auto">
          <a:xfrm>
            <a:off x="729343" y="4236846"/>
            <a:ext cx="76962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Low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An 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approach using iron </a:t>
            </a:r>
            <a:r>
              <a:rPr lang="en-US" sz="2000" dirty="0" err="1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pentacarbonyl</a:t>
            </a:r>
            <a:r>
              <a:rPr lang="en-US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 was also reported.</a:t>
            </a:r>
          </a:p>
          <a:p>
            <a:pPr algn="justLow" fontAlgn="base">
              <a:spcBef>
                <a:spcPct val="0"/>
              </a:spcBef>
              <a:spcAft>
                <a:spcPct val="0"/>
              </a:spcAft>
            </a:pPr>
            <a:endParaRPr lang="en-US" sz="2000" dirty="0">
              <a:solidFill>
                <a:srgbClr val="0000FF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Fe(CO)</a:t>
            </a:r>
            <a:r>
              <a:rPr lang="en-US" sz="2000" baseline="-30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lang="en-US" sz="2000" dirty="0">
                <a:solidFill>
                  <a:srgbClr val="FF0000"/>
                </a:solidFill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+ 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2C</a:t>
            </a:r>
            <a:r>
              <a:rPr lang="en-US" sz="2000" baseline="-30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H</a:t>
            </a:r>
            <a:r>
              <a:rPr lang="en-US" sz="2000" baseline="-30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6</a:t>
            </a:r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(g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) → Fe(C</a:t>
            </a:r>
            <a:r>
              <a:rPr lang="en-US" sz="2000" baseline="-30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H</a:t>
            </a:r>
            <a:r>
              <a:rPr lang="en-US" sz="2000" baseline="-30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)</a:t>
            </a:r>
            <a:r>
              <a:rPr lang="en-US" sz="2000" baseline="-30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en-US" sz="2000" dirty="0">
                <a:solidFill>
                  <a:srgbClr val="FF0000"/>
                </a:solidFill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+ 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5CO(g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) + H</a:t>
            </a:r>
            <a:r>
              <a:rPr lang="en-US" sz="2000" baseline="-30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(g)</a:t>
            </a:r>
            <a:endParaRPr lang="en-US" sz="2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FA2C0-E57B-40C2-BBC2-CDA7EBE5BF80}" type="slidenum">
              <a:rPr lang="en-US" smtClean="0"/>
              <a:t>16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48343" y="1184775"/>
            <a:ext cx="8458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other early synthesis of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ferrocene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was by Miller et al., who reacted metallic iron directly with gas-phase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cyclopentadiene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at elevated temperature. </a:t>
            </a:r>
          </a:p>
        </p:txBody>
      </p:sp>
    </p:spTree>
    <p:extLst>
      <p:ext uri="{BB962C8B-B14F-4D97-AF65-F5344CB8AC3E}">
        <p14:creationId xmlns:p14="http://schemas.microsoft.com/office/powerpoint/2010/main" val="464834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1" name="Rectangle 1"/>
          <p:cNvSpPr>
            <a:spLocks noChangeArrowheads="1"/>
          </p:cNvSpPr>
          <p:nvPr/>
        </p:nvSpPr>
        <p:spPr bwMode="auto">
          <a:xfrm>
            <a:off x="246888" y="253431"/>
            <a:ext cx="8659368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ts val="600"/>
              </a:spcAft>
              <a:tabLst>
                <a:tab pos="457200" algn="l"/>
              </a:tabLst>
            </a:pPr>
            <a:r>
              <a:rPr lang="en-US" sz="2000" b="1" dirty="0">
                <a:solidFill>
                  <a:srgbClr val="0000FF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Modern modifications of </a:t>
            </a:r>
            <a:r>
              <a:rPr lang="en-US" sz="2000" b="1" dirty="0" err="1">
                <a:solidFill>
                  <a:srgbClr val="0000FF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Pauson</a:t>
            </a:r>
            <a:r>
              <a:rPr lang="en-US" sz="2000" b="1" dirty="0">
                <a:solidFill>
                  <a:srgbClr val="0000FF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and Kealy's original Grignard approach are </a:t>
            </a:r>
            <a:r>
              <a:rPr lang="en-US" sz="2000" b="1" dirty="0" smtClean="0">
                <a:solidFill>
                  <a:srgbClr val="0000FF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known:</a:t>
            </a:r>
          </a:p>
          <a:p>
            <a:pPr fontAlgn="base">
              <a:spcBef>
                <a:spcPct val="0"/>
              </a:spcBef>
              <a:spcAft>
                <a:spcPts val="600"/>
              </a:spcAft>
              <a:tabLst>
                <a:tab pos="457200" algn="l"/>
              </a:tabLst>
            </a:pPr>
            <a:endParaRPr lang="en-US" sz="2000" dirty="0">
              <a:solidFill>
                <a:srgbClr val="0000FF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342900" indent="-342900" fontAlgn="base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Using </a:t>
            </a:r>
            <a:r>
              <a:rPr lang="en-US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sodium </a:t>
            </a:r>
            <a:r>
              <a:rPr lang="en-US" sz="2000" dirty="0" err="1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cyclopentadienide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: </a:t>
            </a:r>
            <a:r>
              <a:rPr lang="en-US" sz="2000" dirty="0"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>
                <a:latin typeface="Calibri"/>
                <a:ea typeface="Times New Roman" pitchFamily="18" charset="0"/>
                <a:cs typeface="Arial" pitchFamily="34" charset="0"/>
              </a:rPr>
              <a:t> </a:t>
            </a:r>
          </a:p>
          <a:p>
            <a:pPr algn="ctr" eaLnBrk="0" fontAlgn="base" hangingPunct="0">
              <a:spcBef>
                <a:spcPct val="0"/>
              </a:spcBef>
              <a:spcAft>
                <a:spcPts val="600"/>
              </a:spcAft>
              <a:tabLst>
                <a:tab pos="457200" algn="l"/>
              </a:tabLst>
            </a:pP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en-US" sz="2000" dirty="0">
                <a:solidFill>
                  <a:srgbClr val="FF0000"/>
                </a:solidFill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NaC</a:t>
            </a:r>
            <a:r>
              <a:rPr lang="en-US" sz="2000" baseline="-30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H</a:t>
            </a:r>
            <a:r>
              <a:rPr lang="en-US" sz="2000" baseline="-30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lang="en-US" sz="2000" dirty="0">
                <a:solidFill>
                  <a:srgbClr val="FF0000"/>
                </a:solidFill>
                <a:latin typeface="Calibri"/>
                <a:ea typeface="Times New Roman" pitchFamily="18" charset="0"/>
                <a:cs typeface="Arial" pitchFamily="34" charset="0"/>
              </a:rPr>
              <a:t>  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+ </a:t>
            </a:r>
            <a:r>
              <a:rPr lang="en-US" sz="2000" dirty="0">
                <a:solidFill>
                  <a:srgbClr val="FF0000"/>
                </a:solidFill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FeCl</a:t>
            </a:r>
            <a:r>
              <a:rPr lang="en-US" sz="2000" baseline="-30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en-US" sz="2000" dirty="0">
                <a:solidFill>
                  <a:srgbClr val="FF0000"/>
                </a:solidFill>
                <a:latin typeface="Calibri"/>
                <a:ea typeface="Times New Roman" pitchFamily="18" charset="0"/>
                <a:cs typeface="Arial" pitchFamily="34" charset="0"/>
              </a:rPr>
              <a:t>  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→ </a:t>
            </a:r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Fe(C</a:t>
            </a:r>
            <a:r>
              <a:rPr lang="en-US" sz="2000" baseline="-30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H</a:t>
            </a:r>
            <a:r>
              <a:rPr lang="en-US" sz="2000" baseline="-30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)</a:t>
            </a:r>
            <a:r>
              <a:rPr lang="en-US" sz="2000" baseline="-30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en-US" sz="2000" dirty="0">
                <a:solidFill>
                  <a:srgbClr val="FF0000"/>
                </a:solidFill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+ 2</a:t>
            </a:r>
            <a:r>
              <a:rPr lang="en-US" sz="2000" dirty="0">
                <a:solidFill>
                  <a:srgbClr val="FF0000"/>
                </a:solidFill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lang="en-US" sz="2000" dirty="0" err="1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NaCl</a:t>
            </a:r>
            <a:endParaRPr lang="en-US" sz="2000" dirty="0" smtClean="0">
              <a:solidFill>
                <a:srgbClr val="FF0000"/>
              </a:solidFill>
              <a:latin typeface="Arial" panose="020B0604020202020204" pitchFamily="34" charset="0"/>
              <a:ea typeface="Times New Roman" pitchFamily="18" charset="0"/>
              <a:cs typeface="Arial" pitchFamily="34" charset="0"/>
            </a:endParaRPr>
          </a:p>
          <a:p>
            <a:pPr marL="342900" indent="-342900" eaLnBrk="0" fontAlgn="base" hangingPunc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000" dirty="0" smtClean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Using freshly-cracked </a:t>
            </a:r>
            <a:r>
              <a:rPr lang="en-US" sz="2000" dirty="0" err="1" smtClean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cyclopentadiene</a:t>
            </a:r>
            <a:r>
              <a:rPr lang="en-US" sz="2000" dirty="0" smtClean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: </a:t>
            </a:r>
            <a:r>
              <a:rPr lang="en-US" sz="2000" dirty="0" smtClean="0"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lang="en-US" sz="2000" dirty="0" smtClean="0">
                <a:solidFill>
                  <a:srgbClr val="0000FF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smtClean="0">
                <a:solidFill>
                  <a:srgbClr val="0000FF"/>
                </a:solidFill>
                <a:latin typeface="Calibri"/>
                <a:ea typeface="Times New Roman" pitchFamily="18" charset="0"/>
                <a:cs typeface="Arial" pitchFamily="34" charset="0"/>
              </a:rPr>
              <a:t> </a:t>
            </a:r>
          </a:p>
          <a:p>
            <a:pPr algn="ctr" eaLnBrk="0" fontAlgn="base" hangingPunct="0">
              <a:spcBef>
                <a:spcPct val="0"/>
              </a:spcBef>
              <a:spcAft>
                <a:spcPts val="600"/>
              </a:spcAft>
              <a:tabLst>
                <a:tab pos="457200" algn="l"/>
              </a:tabLst>
            </a:pP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FeCl</a:t>
            </a:r>
            <a:r>
              <a:rPr lang="en-US" sz="2000" baseline="-30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en-US" sz="2000" dirty="0" smtClean="0">
                <a:solidFill>
                  <a:srgbClr val="FF0000"/>
                </a:solidFill>
                <a:latin typeface="Calibri"/>
                <a:ea typeface="Times New Roman" pitchFamily="18" charset="0"/>
                <a:cs typeface="Arial" pitchFamily="34" charset="0"/>
              </a:rPr>
              <a:t>·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4H</a:t>
            </a:r>
            <a:r>
              <a:rPr lang="en-US" sz="2000" baseline="-30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O + 2</a:t>
            </a:r>
            <a:r>
              <a:rPr lang="en-US" sz="2000" dirty="0">
                <a:solidFill>
                  <a:srgbClr val="FF0000"/>
                </a:solidFill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C</a:t>
            </a:r>
            <a:r>
              <a:rPr lang="en-US" sz="2000" baseline="-30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H</a:t>
            </a:r>
            <a:r>
              <a:rPr lang="en-US" sz="2000" baseline="-30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6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+ 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en-US" sz="2000" dirty="0">
                <a:solidFill>
                  <a:srgbClr val="FF0000"/>
                </a:solidFill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KOH </a:t>
            </a:r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→ Fe(C</a:t>
            </a:r>
            <a:r>
              <a:rPr lang="en-US" sz="2000" baseline="-30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H</a:t>
            </a:r>
            <a:r>
              <a:rPr lang="en-US" sz="2000" baseline="-30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)</a:t>
            </a:r>
            <a:r>
              <a:rPr lang="en-US" sz="2000" baseline="-30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en-US" sz="2000" dirty="0">
                <a:solidFill>
                  <a:srgbClr val="FF0000"/>
                </a:solidFill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+ </a:t>
            </a:r>
            <a:r>
              <a:rPr lang="en-US" sz="2000" dirty="0">
                <a:solidFill>
                  <a:srgbClr val="FF0000"/>
                </a:solidFill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en-US" sz="2000" dirty="0">
                <a:solidFill>
                  <a:srgbClr val="FF0000"/>
                </a:solidFill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lang="en-US" sz="200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KCl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+ 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6</a:t>
            </a:r>
            <a:r>
              <a:rPr lang="en-US" sz="2000" dirty="0">
                <a:solidFill>
                  <a:srgbClr val="FF0000"/>
                </a:solidFill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H</a:t>
            </a:r>
            <a:r>
              <a:rPr lang="en-US" sz="2000" baseline="-30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O</a:t>
            </a:r>
          </a:p>
          <a:p>
            <a:pPr marL="342900" indent="-342900" eaLnBrk="0" fontAlgn="base" hangingPunc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Using an iron(II) salt with a Grignard reagent: </a:t>
            </a:r>
            <a:r>
              <a:rPr lang="en-US" sz="2000" dirty="0"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lang="en-US" sz="2000" dirty="0">
                <a:solidFill>
                  <a:srgbClr val="0000FF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lang="en-US" sz="2000" dirty="0">
                <a:solidFill>
                  <a:srgbClr val="0000FF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algn="ctr" eaLnBrk="0" fontAlgn="base" hangingPunct="0">
              <a:spcBef>
                <a:spcPct val="0"/>
              </a:spcBef>
              <a:spcAft>
                <a:spcPts val="600"/>
              </a:spcAft>
              <a:tabLst>
                <a:tab pos="457200" algn="l"/>
              </a:tabLst>
            </a:pP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en-US" sz="2000" dirty="0">
                <a:solidFill>
                  <a:srgbClr val="FF0000"/>
                </a:solidFill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C</a:t>
            </a:r>
            <a:r>
              <a:rPr lang="en-US" sz="2000" baseline="-30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H</a:t>
            </a:r>
            <a:r>
              <a:rPr lang="en-US" sz="2000" baseline="-30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MgBr 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+ FeCl</a:t>
            </a:r>
            <a:r>
              <a:rPr lang="en-US" sz="2000" baseline="-30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en-US" sz="2000" dirty="0">
                <a:solidFill>
                  <a:srgbClr val="FF0000"/>
                </a:solidFill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→ Fe(C</a:t>
            </a:r>
            <a:r>
              <a:rPr lang="en-US" sz="2000" baseline="-30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H</a:t>
            </a:r>
            <a:r>
              <a:rPr lang="en-US" sz="2000" baseline="-30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)</a:t>
            </a:r>
            <a:r>
              <a:rPr lang="en-US" sz="2000" baseline="-30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en-US" sz="2000" dirty="0">
                <a:solidFill>
                  <a:srgbClr val="FF0000"/>
                </a:solidFill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+</a:t>
            </a:r>
            <a:r>
              <a:rPr lang="en-US" sz="2000" dirty="0">
                <a:solidFill>
                  <a:srgbClr val="FF0000"/>
                </a:solidFill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2</a:t>
            </a:r>
            <a:r>
              <a:rPr lang="en-US" sz="2000" dirty="0">
                <a:solidFill>
                  <a:srgbClr val="FF0000"/>
                </a:solidFill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lang="en-US" sz="200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MgBrCl</a:t>
            </a:r>
            <a:endParaRPr lang="en-US" sz="2000" dirty="0">
              <a:solidFill>
                <a:srgbClr val="FF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342900" indent="-342900" eaLnBrk="0" fontAlgn="base" hangingPunc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Even some 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  <a:hlinkClick r:id="rId2" tooltip="Amine"/>
              </a:rPr>
              <a:t>amine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 bases (such as </a:t>
            </a:r>
            <a:r>
              <a:rPr lang="en-US" sz="2000" dirty="0" err="1">
                <a:latin typeface="Arial" panose="020B0604020202020204" pitchFamily="34" charset="0"/>
                <a:ea typeface="Times New Roman" pitchFamily="18" charset="0"/>
                <a:cs typeface="Arial" pitchFamily="34" charset="0"/>
                <a:hlinkClick r:id="rId3" tooltip="Diethylamine"/>
              </a:rPr>
              <a:t>diethylamine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) can be used for the </a:t>
            </a:r>
            <a:r>
              <a:rPr lang="en-US" sz="2000" dirty="0" err="1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deprotonation</a:t>
            </a:r>
            <a:r>
              <a:rPr lang="en-US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, though the reaction proceeds more slowly than when using stronger bases:</a:t>
            </a:r>
          </a:p>
          <a:p>
            <a:pPr algn="ctr" eaLnBrk="0" fontAlgn="base" hangingPunct="0">
              <a:spcBef>
                <a:spcPct val="0"/>
              </a:spcBef>
              <a:spcAft>
                <a:spcPts val="600"/>
              </a:spcAft>
              <a:tabLst>
                <a:tab pos="457200" algn="l"/>
              </a:tabLst>
            </a:pP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en-US" sz="2000" dirty="0">
                <a:solidFill>
                  <a:srgbClr val="FF0000"/>
                </a:solidFill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C</a:t>
            </a:r>
            <a:r>
              <a:rPr lang="en-US" sz="2000" baseline="-30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H</a:t>
            </a:r>
            <a:r>
              <a:rPr lang="en-US" sz="2000" baseline="-30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6</a:t>
            </a:r>
            <a:r>
              <a:rPr lang="en-US" sz="2000" dirty="0">
                <a:solidFill>
                  <a:srgbClr val="FF0000"/>
                </a:solidFill>
                <a:latin typeface="Calibri"/>
                <a:ea typeface="Times New Roman" pitchFamily="18" charset="0"/>
                <a:cs typeface="Arial" pitchFamily="34" charset="0"/>
              </a:rPr>
              <a:t>  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+ 2</a:t>
            </a:r>
            <a:r>
              <a:rPr lang="en-US" sz="2000" dirty="0">
                <a:solidFill>
                  <a:srgbClr val="FF0000"/>
                </a:solidFill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(CH</a:t>
            </a:r>
            <a:r>
              <a:rPr lang="en-US" sz="2000" baseline="-30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3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CH</a:t>
            </a:r>
            <a:r>
              <a:rPr lang="en-US" sz="2000" baseline="-30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)</a:t>
            </a:r>
            <a:r>
              <a:rPr lang="en-US" sz="2000" baseline="-30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NH 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+ FeCl</a:t>
            </a:r>
            <a:r>
              <a:rPr lang="en-US" sz="2000" baseline="-30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en-US" sz="2000" dirty="0">
                <a:solidFill>
                  <a:srgbClr val="FF0000"/>
                </a:solidFill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→ </a:t>
            </a:r>
            <a:r>
              <a:rPr lang="en-US" sz="2000" dirty="0">
                <a:solidFill>
                  <a:srgbClr val="FF0000"/>
                </a:solidFill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Fe(C</a:t>
            </a:r>
            <a:r>
              <a:rPr lang="en-US" sz="2000" baseline="-30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H</a:t>
            </a:r>
            <a:r>
              <a:rPr lang="en-US" sz="2000" baseline="-30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)</a:t>
            </a:r>
            <a:r>
              <a:rPr lang="en-US" sz="2000" baseline="-30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en-US" sz="2000" dirty="0">
                <a:solidFill>
                  <a:srgbClr val="FF0000"/>
                </a:solidFill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+ 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en-US" sz="2000" dirty="0">
                <a:solidFill>
                  <a:srgbClr val="FF0000"/>
                </a:solidFill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CH</a:t>
            </a:r>
            <a:r>
              <a:rPr lang="en-US" sz="2000" baseline="-30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3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CH</a:t>
            </a:r>
            <a:r>
              <a:rPr lang="en-US" sz="2000" baseline="-30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)</a:t>
            </a:r>
            <a:r>
              <a:rPr lang="en-US" sz="2000" baseline="-30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NH</a:t>
            </a:r>
            <a:r>
              <a:rPr lang="en-US" sz="2000" baseline="-30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Cl</a:t>
            </a:r>
          </a:p>
          <a:p>
            <a:pPr marL="342900" indent="-342900" eaLnBrk="0" fontAlgn="base" hangingPunc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000" dirty="0" smtClean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Direct </a:t>
            </a:r>
            <a:r>
              <a:rPr lang="en-US" sz="2000" dirty="0" err="1" smtClean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transmetalation</a:t>
            </a:r>
            <a:r>
              <a:rPr lang="en-US" sz="2000" dirty="0" smtClean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can also be used to prepare </a:t>
            </a:r>
            <a:r>
              <a:rPr lang="en-US" sz="2000" dirty="0" err="1" smtClean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ferrocene</a:t>
            </a:r>
            <a:r>
              <a:rPr lang="en-US" sz="2000" dirty="0" smtClean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from other </a:t>
            </a:r>
            <a:r>
              <a:rPr lang="en-US" sz="2000" dirty="0" err="1" smtClean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metallocenes</a:t>
            </a:r>
            <a:r>
              <a:rPr lang="en-US" sz="2000" dirty="0" smtClean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, such as </a:t>
            </a:r>
            <a:r>
              <a:rPr lang="en-US" sz="2000" dirty="0" err="1" smtClean="0">
                <a:latin typeface="Arial" panose="020B0604020202020204" pitchFamily="34" charset="0"/>
                <a:ea typeface="Times New Roman" pitchFamily="18" charset="0"/>
                <a:cs typeface="Arial" pitchFamily="34" charset="0"/>
                <a:hlinkClick r:id="rId4" tooltip="Manganocene"/>
              </a:rPr>
              <a:t>manganocene</a:t>
            </a:r>
            <a:r>
              <a:rPr lang="en-US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</a:p>
          <a:p>
            <a:pPr algn="ctr" eaLnBrk="0" fontAlgn="base" hangingPunct="0">
              <a:spcBef>
                <a:spcPct val="0"/>
              </a:spcBef>
              <a:spcAft>
                <a:spcPts val="600"/>
              </a:spcAft>
              <a:tabLst>
                <a:tab pos="457200" algn="l"/>
              </a:tabLst>
            </a:pPr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FeCl</a:t>
            </a:r>
            <a:r>
              <a:rPr lang="en-US" sz="2000" baseline="-30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en-US" sz="2000" dirty="0">
                <a:solidFill>
                  <a:srgbClr val="FF0000"/>
                </a:solidFill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+ 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Mn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(C</a:t>
            </a:r>
            <a:r>
              <a:rPr lang="en-US" sz="2000" baseline="-30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H</a:t>
            </a:r>
            <a:r>
              <a:rPr lang="en-US" sz="2000" baseline="-30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)</a:t>
            </a:r>
            <a:r>
              <a:rPr lang="en-US" sz="2000" baseline="-30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→ </a:t>
            </a:r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MnCl</a:t>
            </a:r>
            <a:r>
              <a:rPr lang="en-US" sz="2000" baseline="-30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en-US" sz="2000" dirty="0">
                <a:solidFill>
                  <a:srgbClr val="FF0000"/>
                </a:solidFill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+  Fe(C</a:t>
            </a:r>
            <a:r>
              <a:rPr lang="en-US" sz="2000" baseline="-30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H</a:t>
            </a:r>
            <a:r>
              <a:rPr lang="en-US" sz="2000" baseline="-30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)</a:t>
            </a:r>
            <a:r>
              <a:rPr lang="en-US" sz="2000" baseline="-30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2</a:t>
            </a:r>
          </a:p>
          <a:p>
            <a:pPr algn="ctr" eaLnBrk="0" fontAlgn="base" hangingPunct="0">
              <a:spcBef>
                <a:spcPct val="0"/>
              </a:spcBef>
              <a:spcAft>
                <a:spcPts val="600"/>
              </a:spcAft>
              <a:tabLst>
                <a:tab pos="457200" algn="l"/>
              </a:tabLst>
            </a:pPr>
            <a:endParaRPr lang="en-US" sz="2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FA2C0-E57B-40C2-BBC2-CDA7EBE5BF8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258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ChangeArrowheads="1"/>
          </p:cNvSpPr>
          <p:nvPr/>
        </p:nvSpPr>
        <p:spPr bwMode="auto">
          <a:xfrm>
            <a:off x="292608" y="78845"/>
            <a:ext cx="8540496" cy="2924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6023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Reactions With </a:t>
            </a:r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electrophiles</a:t>
            </a:r>
          </a:p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en-US" sz="2400" b="1" dirty="0">
              <a:solidFill>
                <a:srgbClr val="FF0000"/>
              </a:solidFill>
              <a:latin typeface="Arial" panose="020B0604020202020204" pitchFamily="34" charset="0"/>
              <a:ea typeface="Times New Roman" pitchFamily="18" charset="0"/>
              <a:cs typeface="Arial" pitchFamily="34" charset="0"/>
            </a:endParaRPr>
          </a:p>
          <a:p>
            <a:pPr marL="342900" lvl="0" indent="-342900" eaLnBrk="0" fontAlgn="base" hangingPunct="0">
              <a:spcBef>
                <a:spcPct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000" dirty="0" err="1">
                <a:latin typeface="Arial" panose="020B0604020202020204" pitchFamily="34" charset="0"/>
                <a:cs typeface="Arial" pitchFamily="34" charset="0"/>
              </a:rPr>
              <a:t>Ferrocene</a:t>
            </a:r>
            <a:r>
              <a:rPr lang="en-US" sz="2000" dirty="0">
                <a:latin typeface="Arial" panose="020B0604020202020204" pitchFamily="34" charset="0"/>
                <a:cs typeface="Arial" pitchFamily="34" charset="0"/>
              </a:rPr>
              <a:t> undergoes many reactions characteristic of aromatic compounds, enabling the preparation of substituted derivatives. </a:t>
            </a:r>
            <a:endParaRPr lang="en-US" sz="2000" dirty="0" smtClean="0">
              <a:latin typeface="Arial" panose="020B0604020202020204" pitchFamily="34" charset="0"/>
              <a:cs typeface="Arial" pitchFamily="34" charset="0"/>
            </a:endParaRPr>
          </a:p>
          <a:p>
            <a:pPr marL="342900" lvl="0" indent="-342900" eaLnBrk="0" fontAlgn="base" hangingPunct="0">
              <a:spcBef>
                <a:spcPct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cs typeface="Arial" pitchFamily="34" charset="0"/>
              </a:rPr>
              <a:t>A </a:t>
            </a:r>
            <a:r>
              <a:rPr lang="en-US" sz="2000" dirty="0">
                <a:latin typeface="Arial" panose="020B0604020202020204" pitchFamily="34" charset="0"/>
                <a:cs typeface="Arial" pitchFamily="34" charset="0"/>
              </a:rPr>
              <a:t>common undergraduate experiment is the </a:t>
            </a:r>
            <a:r>
              <a:rPr lang="en-US" sz="2000" dirty="0" err="1">
                <a:latin typeface="Arial" panose="020B0604020202020204" pitchFamily="34" charset="0"/>
                <a:cs typeface="Arial" pitchFamily="34" charset="0"/>
              </a:rPr>
              <a:t>Friedel</a:t>
            </a:r>
            <a:r>
              <a:rPr lang="en-US" sz="2000" dirty="0">
                <a:latin typeface="Arial" panose="020B0604020202020204" pitchFamily="34" charset="0"/>
                <a:cs typeface="Arial" pitchFamily="34" charset="0"/>
              </a:rPr>
              <a:t>–Crafts reaction of </a:t>
            </a:r>
            <a:r>
              <a:rPr lang="en-US" sz="2000" dirty="0" err="1">
                <a:latin typeface="Arial" panose="020B0604020202020204" pitchFamily="34" charset="0"/>
                <a:cs typeface="Arial" pitchFamily="34" charset="0"/>
              </a:rPr>
              <a:t>ferrocene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with acetic anhydride (or acetyl chloride) in the presence of phosphoric acid as a catalyst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0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9747" name="Rectangle 3"/>
          <p:cNvSpPr>
            <a:spLocks noChangeArrowheads="1"/>
          </p:cNvSpPr>
          <p:nvPr/>
        </p:nvSpPr>
        <p:spPr bwMode="auto">
          <a:xfrm>
            <a:off x="2" y="3091934"/>
            <a:ext cx="184731" cy="369332"/>
          </a:xfrm>
          <a:prstGeom prst="rect">
            <a:avLst/>
          </a:prstGeom>
          <a:solidFill>
            <a:srgbClr val="F8F9FA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FA2C0-E57B-40C2-BBC2-CDA7EBE5BF80}" type="slidenum">
              <a:rPr lang="en-US" smtClean="0"/>
              <a:t>18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3943" y="3593839"/>
            <a:ext cx="5457825" cy="217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812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FA2C0-E57B-40C2-BBC2-CDA7EBE5BF80}" type="slidenum">
              <a:rPr lang="en-US" smtClean="0"/>
              <a:t>19</a:t>
            </a:fld>
            <a:endParaRPr lang="en-US"/>
          </a:p>
        </p:txBody>
      </p:sp>
      <p:pic>
        <p:nvPicPr>
          <p:cNvPr id="5" name="Picture 30" descr="https://upload.wikimedia.org/wikipedia/commons/thumb/2/25/FcGen%27l.png/400px-FcGen%27l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7686" y="1164772"/>
            <a:ext cx="6684764" cy="49467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62033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760" y="280416"/>
            <a:ext cx="8930640" cy="6138672"/>
          </a:xfrm>
        </p:spPr>
        <p:txBody>
          <a:bodyPr>
            <a:normAutofit fontScale="92500"/>
          </a:bodyPr>
          <a:lstStyle/>
          <a:p>
            <a:pPr algn="ctr">
              <a:lnSpc>
                <a:spcPct val="170000"/>
              </a:lnSpc>
              <a:buNone/>
            </a:pP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</a:rPr>
              <a:t>Transition metals organometallic </a:t>
            </a:r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compounds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2200" dirty="0" smtClean="0">
                <a:latin typeface="Arial" panose="020B0604020202020204" pitchFamily="34" charset="0"/>
              </a:rPr>
              <a:t>Transition </a:t>
            </a:r>
            <a:r>
              <a:rPr lang="en-US" sz="2200" dirty="0">
                <a:latin typeface="Arial" panose="020B0604020202020204" pitchFamily="34" charset="0"/>
              </a:rPr>
              <a:t>metal σ−bonded organometallic compounds like the metal alkyls, aryls and the hydrides derivatives are by </a:t>
            </a:r>
            <a:r>
              <a:rPr lang="en-US" sz="2200" dirty="0" smtClean="0">
                <a:latin typeface="Arial" panose="020B0604020202020204" pitchFamily="34" charset="0"/>
              </a:rPr>
              <a:t>far </a:t>
            </a:r>
            <a:r>
              <a:rPr lang="en-US" sz="2200" b="1" dirty="0">
                <a:latin typeface="Arial" panose="020B0604020202020204" pitchFamily="34" charset="0"/>
              </a:rPr>
              <a:t>the most common </a:t>
            </a:r>
            <a:r>
              <a:rPr lang="en-US" sz="2200" dirty="0">
                <a:latin typeface="Arial" panose="020B0604020202020204" pitchFamily="34" charset="0"/>
              </a:rPr>
              <a:t>organometallic species encountered in the world of chemistry.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2200" b="1" dirty="0">
                <a:latin typeface="Arial" panose="020B0604020202020204" pitchFamily="34" charset="0"/>
              </a:rPr>
              <a:t>Ligands</a:t>
            </a:r>
            <a:r>
              <a:rPr lang="en-US" sz="2200" dirty="0">
                <a:latin typeface="Arial" panose="020B0604020202020204" pitchFamily="34" charset="0"/>
              </a:rPr>
              <a:t> play a vital role in stabilizing transition metal complexes. The </a:t>
            </a:r>
            <a:r>
              <a:rPr lang="en-US" sz="2200" u="sng" dirty="0">
                <a:latin typeface="Arial" panose="020B0604020202020204" pitchFamily="34" charset="0"/>
              </a:rPr>
              <a:t>stability</a:t>
            </a:r>
            <a:r>
              <a:rPr lang="en-US" sz="2200" dirty="0">
                <a:latin typeface="Arial" panose="020B0604020202020204" pitchFamily="34" charset="0"/>
              </a:rPr>
              <a:t> as well as the </a:t>
            </a:r>
            <a:r>
              <a:rPr lang="en-US" sz="2200" u="sng" dirty="0">
                <a:latin typeface="Arial" panose="020B0604020202020204" pitchFamily="34" charset="0"/>
              </a:rPr>
              <a:t>reactivity</a:t>
            </a:r>
            <a:r>
              <a:rPr lang="en-US" sz="2200" dirty="0">
                <a:latin typeface="Arial" panose="020B0604020202020204" pitchFamily="34" charset="0"/>
              </a:rPr>
              <a:t> of a metal in its complex form thus depend upon the number and the type of ligands it is bound to. </a:t>
            </a:r>
            <a:endParaRPr lang="en-US" sz="2200" dirty="0" smtClean="0">
              <a:latin typeface="Arial" panose="020B060402020202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2200" dirty="0" smtClean="0">
                <a:latin typeface="Arial" panose="020B0604020202020204" pitchFamily="34" charset="0"/>
              </a:rPr>
              <a:t>In </a:t>
            </a:r>
            <a:r>
              <a:rPr lang="en-US" sz="2200" dirty="0">
                <a:latin typeface="Arial" panose="020B0604020202020204" pitchFamily="34" charset="0"/>
              </a:rPr>
              <a:t>this regard, the </a:t>
            </a:r>
            <a:r>
              <a:rPr lang="en-US" sz="2200" dirty="0" err="1">
                <a:latin typeface="Arial" panose="020B0604020202020204" pitchFamily="34" charset="0"/>
              </a:rPr>
              <a:t>organometallic</a:t>
            </a:r>
            <a:r>
              <a:rPr lang="en-US" sz="2200" dirty="0">
                <a:latin typeface="Arial" panose="020B0604020202020204" pitchFamily="34" charset="0"/>
              </a:rPr>
              <a:t> carbon based ligands come in diverse varieties displaying a wide range of binding modes to a metal. In general, the binding modes of the carbon-derived ligands depend upon the </a:t>
            </a:r>
            <a:r>
              <a:rPr lang="en-US" sz="2200" b="1" dirty="0">
                <a:latin typeface="Arial" panose="020B0604020202020204" pitchFamily="34" charset="0"/>
              </a:rPr>
              <a:t>hybridization</a:t>
            </a:r>
            <a:r>
              <a:rPr lang="en-US" sz="2200" dirty="0">
                <a:latin typeface="Arial" panose="020B0604020202020204" pitchFamily="34" charset="0"/>
              </a:rPr>
              <a:t> state of the metal bound carbon atom</a:t>
            </a:r>
            <a:r>
              <a:rPr lang="en-US" sz="2200" dirty="0" smtClean="0">
                <a:latin typeface="Arial" panose="020B0604020202020204" pitchFamily="34" charset="0"/>
              </a:rPr>
              <a:t>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2200" dirty="0">
                <a:latin typeface="Arial" panose="020B0604020202020204" pitchFamily="34" charset="0"/>
              </a:rPr>
              <a:t>These ligands can thus bind to a metal in many different ways as depicted below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FA2C0-E57B-40C2-BBC2-CDA7EBE5BF8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201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ChangeArrowheads="1"/>
          </p:cNvSpPr>
          <p:nvPr/>
        </p:nvSpPr>
        <p:spPr bwMode="auto">
          <a:xfrm>
            <a:off x="466344" y="307215"/>
            <a:ext cx="8238744" cy="3185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6023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Lithiation</a:t>
            </a:r>
            <a:endParaRPr lang="en-US" sz="2400" b="1" dirty="0" smtClean="0">
              <a:solidFill>
                <a:srgbClr val="FF0000"/>
              </a:solidFill>
              <a:latin typeface="Arial" panose="020B0604020202020204" pitchFamily="34" charset="0"/>
              <a:ea typeface="Times New Roman" pitchFamily="18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000" b="1" dirty="0">
              <a:solidFill>
                <a:srgbClr val="FF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 err="1">
                <a:latin typeface="Arial" panose="020B0604020202020204" pitchFamily="34" charset="0"/>
                <a:cs typeface="Arial" pitchFamily="34" charset="0"/>
              </a:rPr>
              <a:t>Ferrocene</a:t>
            </a:r>
            <a:r>
              <a:rPr lang="en-US" sz="2000" dirty="0">
                <a:latin typeface="Arial" panose="020B0604020202020204" pitchFamily="34" charset="0"/>
                <a:cs typeface="Arial" pitchFamily="34" charset="0"/>
              </a:rPr>
              <a:t> reacts with </a:t>
            </a:r>
            <a:r>
              <a:rPr lang="en-US" sz="2000" dirty="0" err="1">
                <a:latin typeface="Arial" panose="020B0604020202020204" pitchFamily="34" charset="0"/>
                <a:cs typeface="Arial" pitchFamily="34" charset="0"/>
              </a:rPr>
              <a:t>butyllithium</a:t>
            </a:r>
            <a:r>
              <a:rPr lang="en-US" sz="2000" dirty="0">
                <a:latin typeface="Arial" panose="020B0604020202020204" pitchFamily="34" charset="0"/>
                <a:cs typeface="Arial" pitchFamily="34" charset="0"/>
              </a:rPr>
              <a:t> to give 1,1′-dilithioferrocene, which is a versatile nucleophile. </a:t>
            </a:r>
            <a:endParaRPr lang="en-US" sz="2000" dirty="0" smtClean="0">
              <a:latin typeface="Arial" panose="020B0604020202020204" pitchFamily="34" charset="0"/>
              <a:cs typeface="Arial" pitchFamily="34" charset="0"/>
            </a:endParaRP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 err="1" smtClean="0">
                <a:latin typeface="Arial" panose="020B0604020202020204" pitchFamily="34" charset="0"/>
                <a:cs typeface="Arial" pitchFamily="34" charset="0"/>
              </a:rPr>
              <a:t>Tert-Butyllithium</a:t>
            </a:r>
            <a:r>
              <a:rPr lang="en-US" sz="2000" dirty="0">
                <a:latin typeface="Arial" panose="020B0604020202020204" pitchFamily="34" charset="0"/>
                <a:cs typeface="Arial" pitchFamily="34" charset="0"/>
              </a:rPr>
              <a:t> produces </a:t>
            </a:r>
            <a:r>
              <a:rPr lang="en-US" sz="2000" dirty="0" err="1">
                <a:latin typeface="Arial" panose="020B0604020202020204" pitchFamily="34" charset="0"/>
                <a:cs typeface="Arial" pitchFamily="34" charset="0"/>
              </a:rPr>
              <a:t>monolithioferrocene</a:t>
            </a:r>
            <a:r>
              <a:rPr lang="en-US" sz="2000" dirty="0">
                <a:latin typeface="Arial" panose="020B0604020202020204" pitchFamily="34" charset="0"/>
                <a:cs typeface="Arial" pitchFamily="34" charset="0"/>
              </a:rPr>
              <a:t>. </a:t>
            </a:r>
            <a:endParaRPr lang="en-US" sz="2000" dirty="0" smtClean="0">
              <a:latin typeface="Arial" panose="020B0604020202020204" pitchFamily="34" charset="0"/>
              <a:cs typeface="Arial" pitchFamily="34" charset="0"/>
            </a:endParaRP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 err="1" smtClean="0">
                <a:latin typeface="Arial" panose="020B0604020202020204" pitchFamily="34" charset="0"/>
                <a:cs typeface="Arial" pitchFamily="34" charset="0"/>
              </a:rPr>
              <a:t>Dilithioferrocene</a:t>
            </a:r>
            <a:r>
              <a:rPr lang="en-US" sz="2000" dirty="0" smtClean="0"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itchFamily="34" charset="0"/>
              </a:rPr>
              <a:t>reacts with S8, </a:t>
            </a:r>
            <a:r>
              <a:rPr lang="en-US" sz="2000" dirty="0" err="1">
                <a:latin typeface="Arial" panose="020B0604020202020204" pitchFamily="34" charset="0"/>
                <a:cs typeface="Arial" pitchFamily="34" charset="0"/>
              </a:rPr>
              <a:t>chlorophosphines</a:t>
            </a:r>
            <a:r>
              <a:rPr lang="en-US" sz="2000" dirty="0">
                <a:latin typeface="Arial" panose="020B0604020202020204" pitchFamily="34" charset="0"/>
                <a:cs typeface="Arial" pitchFamily="34" charset="0"/>
              </a:rPr>
              <a:t>, and </a:t>
            </a:r>
            <a:r>
              <a:rPr lang="en-US" sz="2000" dirty="0" err="1" smtClean="0">
                <a:latin typeface="Arial" panose="020B0604020202020204" pitchFamily="34" charset="0"/>
                <a:cs typeface="Arial" pitchFamily="34" charset="0"/>
              </a:rPr>
              <a:t>chlorosilanes</a:t>
            </a:r>
            <a:r>
              <a:rPr lang="en-US" sz="2000" dirty="0" smtClean="0">
                <a:latin typeface="Arial" panose="020B0604020202020204" pitchFamily="34" charset="0"/>
                <a:cs typeface="Arial" pitchFamily="34" charset="0"/>
              </a:rPr>
              <a:t>.</a:t>
            </a: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cs typeface="Arial" pitchFamily="34" charset="0"/>
              </a:rPr>
              <a:t>The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strained compounds undergo ring-opening polymerization.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0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60769" name="Picture 31" descr="https://upload.wikimedia.org/wikipedia/commons/thumb/6/65/FcLi2chem.png/380px-FcLi2chem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04222" y="3493008"/>
            <a:ext cx="6824811" cy="2456932"/>
          </a:xfrm>
          <a:prstGeom prst="rect">
            <a:avLst/>
          </a:prstGeom>
          <a:noFill/>
        </p:spPr>
      </p:pic>
      <p:sp>
        <p:nvSpPr>
          <p:cNvPr id="160771" name="Rectangle 3"/>
          <p:cNvSpPr>
            <a:spLocks noChangeArrowheads="1"/>
          </p:cNvSpPr>
          <p:nvPr/>
        </p:nvSpPr>
        <p:spPr bwMode="auto">
          <a:xfrm>
            <a:off x="2" y="2158484"/>
            <a:ext cx="184731" cy="369332"/>
          </a:xfrm>
          <a:prstGeom prst="rect">
            <a:avLst/>
          </a:prstGeom>
          <a:solidFill>
            <a:srgbClr val="F8F9FA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FA2C0-E57B-40C2-BBC2-CDA7EBE5BF8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191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3" name="Rectangle 1"/>
          <p:cNvSpPr>
            <a:spLocks noChangeArrowheads="1"/>
          </p:cNvSpPr>
          <p:nvPr/>
        </p:nvSpPr>
        <p:spPr bwMode="auto">
          <a:xfrm>
            <a:off x="402336" y="411778"/>
            <a:ext cx="8503920" cy="52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38088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Chromocene</a:t>
            </a:r>
            <a:endParaRPr lang="en-US" sz="2400" b="1" dirty="0" smtClean="0">
              <a:solidFill>
                <a:srgbClr val="FF0000"/>
              </a:solidFill>
              <a:latin typeface="Arial" panose="020B0604020202020204" pitchFamily="34" charset="0"/>
              <a:ea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dirty="0">
              <a:solidFill>
                <a:srgbClr val="FF0000"/>
              </a:solidFill>
              <a:latin typeface="Arial" panose="020B0604020202020204" pitchFamily="34" charset="0"/>
              <a:ea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000" b="1" dirty="0">
              <a:solidFill>
                <a:srgbClr val="FF0000"/>
              </a:solidFill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b="1" dirty="0" err="1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Chromocene</a:t>
            </a:r>
            <a:r>
              <a:rPr lang="en-US" sz="2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, formally known as </a:t>
            </a:r>
            <a:r>
              <a:rPr lang="en-US" sz="2000" dirty="0" err="1" smtClean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bis</a:t>
            </a:r>
            <a:r>
              <a:rPr lang="en-US" sz="2000" dirty="0" smtClean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(η</a:t>
            </a:r>
            <a:r>
              <a:rPr lang="en-US" sz="2000" baseline="30000" dirty="0" smtClean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5</a:t>
            </a:r>
            <a:r>
              <a:rPr lang="en-US" sz="2000" dirty="0" smtClean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- cyclopentadienyl)chromium(II</a:t>
            </a:r>
            <a:r>
              <a:rPr lang="en-US" sz="2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), is a chemical compound with the condensed structural formula </a:t>
            </a:r>
            <a:r>
              <a:rPr lang="en-US" sz="2000" b="1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[Cr(C</a:t>
            </a:r>
            <a:r>
              <a:rPr lang="en-US" sz="2000" b="1" baseline="-30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5</a:t>
            </a:r>
            <a:r>
              <a:rPr lang="en-US" sz="2000" b="1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H</a:t>
            </a:r>
            <a:r>
              <a:rPr lang="en-US" sz="2000" b="1" baseline="-30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5</a:t>
            </a:r>
            <a:r>
              <a:rPr lang="en-US" sz="2000" b="1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)</a:t>
            </a:r>
            <a:r>
              <a:rPr lang="en-US" sz="2000" b="1" baseline="-30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2</a:t>
            </a:r>
            <a:r>
              <a:rPr lang="en-US" sz="2000" b="1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]</a:t>
            </a:r>
            <a:r>
              <a:rPr lang="en-US" sz="2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. </a:t>
            </a:r>
            <a:endParaRPr lang="en-US" sz="2000" dirty="0" smtClean="0">
              <a:latin typeface="Arial" panose="020B0604020202020204" pitchFamily="34" charset="0"/>
              <a:ea typeface="Calibri" pitchFamily="34" charset="0"/>
              <a:cs typeface="Arial" pitchFamily="34" charset="0"/>
            </a:endParaRPr>
          </a:p>
          <a:p>
            <a:pPr marL="342900" lvl="0" indent="-342900" eaLnBrk="0" fontAlgn="base" hangingPunct="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Each </a:t>
            </a:r>
            <a:r>
              <a:rPr lang="en-US" sz="2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molecule contains an atom of chromium bound between two planar systems of five carbon atoms known as </a:t>
            </a:r>
            <a:r>
              <a:rPr lang="en-US" sz="2000" dirty="0" smtClean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cyclopentadienyl (</a:t>
            </a:r>
            <a:r>
              <a:rPr lang="en-US" sz="2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Cp) rings in a sandwich arrangement, which is the reason its formula is often abbreviated as Cp</a:t>
            </a:r>
            <a:r>
              <a:rPr lang="en-US" sz="2000" baseline="-30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2</a:t>
            </a:r>
            <a:r>
              <a:rPr lang="en-US" sz="2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Cr. </a:t>
            </a:r>
          </a:p>
          <a:p>
            <a:pPr marL="342900" lvl="0" indent="-342900" eaLnBrk="0" fontAlgn="base" hangingPunct="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It is an organometallic compound as it </a:t>
            </a:r>
            <a:r>
              <a:rPr lang="en-US" sz="2000" dirty="0" smtClean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has (haptic) covalent chromium–carbon </a:t>
            </a:r>
            <a:r>
              <a:rPr lang="en-US" sz="2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bonds. </a:t>
            </a:r>
            <a:endParaRPr lang="en-US" sz="2000" dirty="0" smtClean="0">
              <a:latin typeface="Arial" panose="020B0604020202020204" pitchFamily="34" charset="0"/>
              <a:ea typeface="Calibri" pitchFamily="34" charset="0"/>
              <a:cs typeface="Arial" pitchFamily="34" charset="0"/>
            </a:endParaRPr>
          </a:p>
          <a:p>
            <a:pPr marL="342900" lvl="0" indent="-342900" eaLnBrk="0" fontAlgn="base" hangingPunct="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 err="1" smtClean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Chromocene</a:t>
            </a:r>
            <a:r>
              <a:rPr lang="en-US" sz="2000" dirty="0" smtClean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is structurally similar to </a:t>
            </a:r>
            <a:r>
              <a:rPr lang="en-US" sz="2000" dirty="0" err="1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ferrocene</a:t>
            </a:r>
            <a:r>
              <a:rPr lang="en-US" sz="2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, the prototype for the </a:t>
            </a:r>
            <a:r>
              <a:rPr lang="en-US" sz="2000" dirty="0" err="1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metallocene</a:t>
            </a:r>
            <a:r>
              <a:rPr lang="en-US" sz="2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 class of compounds; however, as it has only 16 valence electrons, it does not follow the 18-electron rule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FA2C0-E57B-40C2-BBC2-CDA7EBE5BF8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7172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7" name="Rectangle 1"/>
          <p:cNvSpPr>
            <a:spLocks noChangeArrowheads="1"/>
          </p:cNvSpPr>
          <p:nvPr/>
        </p:nvSpPr>
        <p:spPr bwMode="auto">
          <a:xfrm>
            <a:off x="441960" y="336094"/>
            <a:ext cx="8153400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lvl="0" indent="-342900" algn="justLow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Ernst Otto </a:t>
            </a:r>
            <a:r>
              <a:rPr lang="en-US" sz="2000" b="1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Fischer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, who shared the 1973 Nobel Prize in Chemistry for his work on sandwich compounds, was the first to report a synthesis for </a:t>
            </a:r>
            <a:r>
              <a:rPr lang="en-US" sz="2000" dirty="0" err="1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chromocene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.  One simple method of preparation involves the reaction of chromium(II) chloride with sodium </a:t>
            </a:r>
            <a:r>
              <a:rPr lang="en-US" sz="2000" dirty="0" err="1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cyclopentadienide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:</a:t>
            </a:r>
          </a:p>
          <a:p>
            <a:pPr algn="ctr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CrCl</a:t>
            </a:r>
            <a:r>
              <a:rPr lang="en-US" sz="2000" baseline="-30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en-US" sz="2000" dirty="0">
                <a:solidFill>
                  <a:srgbClr val="FF0000"/>
                </a:solidFill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+ 2 NaC</a:t>
            </a:r>
            <a:r>
              <a:rPr lang="en-US" sz="2000" baseline="-30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H</a:t>
            </a:r>
            <a:r>
              <a:rPr lang="en-US" sz="2000" baseline="-30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lang="en-US" sz="2000" dirty="0">
                <a:solidFill>
                  <a:srgbClr val="FF0000"/>
                </a:solidFill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→ Cr(C</a:t>
            </a:r>
            <a:r>
              <a:rPr lang="en-US" sz="2000" baseline="-30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H</a:t>
            </a:r>
            <a:r>
              <a:rPr lang="en-US" sz="2000" baseline="-30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)</a:t>
            </a:r>
            <a:r>
              <a:rPr lang="en-US" sz="2000" baseline="-30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en-US" sz="2000" dirty="0">
                <a:solidFill>
                  <a:srgbClr val="FF0000"/>
                </a:solidFill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+ 2 </a:t>
            </a:r>
            <a:r>
              <a:rPr lang="en-US" sz="200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NaCl</a:t>
            </a:r>
            <a:endParaRPr lang="en-US" sz="2000" dirty="0">
              <a:solidFill>
                <a:srgbClr val="FF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342900" lvl="0" indent="-342900" algn="justLow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Such syntheses are typically conducted in THF; </a:t>
            </a:r>
            <a:r>
              <a:rPr lang="en-US" sz="2000" dirty="0" err="1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decamethylchromocene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, Cr[C</a:t>
            </a:r>
            <a:r>
              <a:rPr lang="en-US" sz="2000" baseline="-25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(CH</a:t>
            </a:r>
            <a:r>
              <a:rPr lang="en-US" sz="2000" baseline="-25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3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)</a:t>
            </a:r>
            <a:r>
              <a:rPr lang="en-US" sz="2000" baseline="-25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]</a:t>
            </a:r>
            <a:r>
              <a:rPr lang="en-US" sz="2000" baseline="-25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, can be prepared analogously from LiC</a:t>
            </a:r>
            <a:r>
              <a:rPr lang="en-US" sz="2000" baseline="-25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(CH</a:t>
            </a:r>
            <a:r>
              <a:rPr lang="en-US" sz="2000" baseline="-25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3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)</a:t>
            </a:r>
            <a:r>
              <a:rPr lang="en-US" sz="2000" baseline="-25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. </a:t>
            </a:r>
            <a:endParaRPr lang="en-US" sz="2000" dirty="0" smtClean="0">
              <a:latin typeface="Arial" panose="020B0604020202020204" pitchFamily="34" charset="0"/>
              <a:ea typeface="Times New Roman" pitchFamily="18" charset="0"/>
              <a:cs typeface="Arial" pitchFamily="34" charset="0"/>
            </a:endParaRPr>
          </a:p>
          <a:p>
            <a:pPr marL="342900" lvl="0" indent="-342900" algn="justLow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2000" dirty="0" err="1" smtClean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Chromocene</a:t>
            </a:r>
            <a:r>
              <a:rPr lang="en-US" sz="2000" dirty="0" smtClean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can also be prepared from chromium(III) chloride in a redox process:</a:t>
            </a:r>
          </a:p>
          <a:p>
            <a:pPr algn="ctr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2 CrCl</a:t>
            </a:r>
            <a:r>
              <a:rPr lang="en-US" sz="2000" baseline="-30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3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 + 6 NaC</a:t>
            </a:r>
            <a:r>
              <a:rPr lang="en-US" sz="2000" baseline="-30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H</a:t>
            </a:r>
            <a:r>
              <a:rPr lang="en-US" sz="2000" baseline="-30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 → 2 Cr(C</a:t>
            </a:r>
            <a:r>
              <a:rPr lang="en-US" sz="2000" baseline="-30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H</a:t>
            </a:r>
            <a:r>
              <a:rPr lang="en-US" sz="2000" baseline="-30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)</a:t>
            </a:r>
            <a:r>
              <a:rPr lang="en-US" sz="2000" baseline="-30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 + C</a:t>
            </a:r>
            <a:r>
              <a:rPr lang="en-US" sz="2000" baseline="-30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10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H</a:t>
            </a:r>
            <a:r>
              <a:rPr lang="en-US" sz="2000" baseline="-30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10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 + 6 </a:t>
            </a:r>
            <a:r>
              <a:rPr lang="en-US" sz="200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NaCl</a:t>
            </a:r>
            <a:endParaRPr lang="en-US" sz="2000" dirty="0">
              <a:solidFill>
                <a:srgbClr val="FF0000"/>
              </a:solidFill>
              <a:latin typeface="Arial" panose="020B0604020202020204" pitchFamily="34" charset="0"/>
              <a:ea typeface="Times New Roman" pitchFamily="18" charset="0"/>
              <a:cs typeface="Arial" pitchFamily="34" charset="0"/>
            </a:endParaRPr>
          </a:p>
          <a:p>
            <a:pPr marL="342900" lvl="0" indent="-342900" algn="justLow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The chromium(0) </a:t>
            </a:r>
            <a:r>
              <a:rPr lang="en-US" sz="2000" dirty="0" err="1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organometallic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complex chromium </a:t>
            </a:r>
            <a:r>
              <a:rPr lang="en-US" sz="2000" dirty="0" err="1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hexacarbonyl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 can be </a:t>
            </a:r>
            <a:r>
              <a:rPr lang="en-US" sz="2000" dirty="0" err="1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oxidised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by </a:t>
            </a:r>
            <a:r>
              <a:rPr lang="en-US" sz="2000" dirty="0" err="1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cyclopentadiene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in the presence of </a:t>
            </a:r>
            <a:r>
              <a:rPr lang="en-US" sz="2000" dirty="0" err="1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diethylamine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 to produce </a:t>
            </a:r>
            <a:r>
              <a:rPr lang="en-US" sz="2000" dirty="0" err="1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chromocene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, the removed protons being reduced to produce hydrogen gas.</a:t>
            </a:r>
          </a:p>
          <a:p>
            <a:pPr algn="ctr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Cr(CO)</a:t>
            </a:r>
            <a:r>
              <a:rPr lang="en-US" sz="2000" baseline="-30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6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 + 2 C</a:t>
            </a:r>
            <a:r>
              <a:rPr lang="en-US" sz="2000" baseline="-30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H</a:t>
            </a:r>
            <a:r>
              <a:rPr lang="en-US" sz="2000" baseline="-30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6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 → Cr(C</a:t>
            </a:r>
            <a:r>
              <a:rPr lang="en-US" sz="2000" baseline="-30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H</a:t>
            </a:r>
            <a:r>
              <a:rPr lang="en-US" sz="2000" baseline="-30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)</a:t>
            </a:r>
            <a:r>
              <a:rPr lang="en-US" sz="2000" baseline="-30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2 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+ 6 CO + H</a:t>
            </a:r>
            <a:r>
              <a:rPr lang="en-US" sz="2000" baseline="-30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2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FA2C0-E57B-40C2-BBC2-CDA7EBE5BF8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1745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1" name="Rectangle 1"/>
          <p:cNvSpPr>
            <a:spLocks noChangeArrowheads="1"/>
          </p:cNvSpPr>
          <p:nvPr/>
        </p:nvSpPr>
        <p:spPr bwMode="auto">
          <a:xfrm>
            <a:off x="228600" y="603394"/>
            <a:ext cx="8382000" cy="4870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38088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Cobaltocene</a:t>
            </a:r>
            <a:endParaRPr lang="en-US" sz="2000" b="1" dirty="0">
              <a:solidFill>
                <a:srgbClr val="FF0000"/>
              </a:solidFill>
              <a:latin typeface="Arial" panose="020B0604020202020204" pitchFamily="34" charset="0"/>
              <a:ea typeface="Times New Roman" pitchFamily="18" charset="0"/>
              <a:cs typeface="Times New Roman" pitchFamily="18" charset="0"/>
            </a:endParaRPr>
          </a:p>
          <a:p>
            <a:pPr algn="justLow" fontAlgn="base">
              <a:spcBef>
                <a:spcPct val="0"/>
              </a:spcBef>
              <a:spcAft>
                <a:spcPct val="0"/>
              </a:spcAft>
            </a:pPr>
            <a:endParaRPr lang="en-US" sz="2000" b="1" dirty="0">
              <a:solidFill>
                <a:srgbClr val="FF0000"/>
              </a:solidFill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pPr marL="342900" lvl="0" indent="-342900" algn="justLow" eaLnBrk="0" fontAlgn="base" hangingPunct="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b="1" dirty="0" err="1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Cobaltocene</a:t>
            </a:r>
            <a:r>
              <a:rPr lang="en-US" sz="2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, known also as </a:t>
            </a:r>
            <a:r>
              <a:rPr lang="en-US" sz="2000" b="1" dirty="0" err="1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bis</a:t>
            </a:r>
            <a:r>
              <a:rPr lang="en-US" sz="2000" b="1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(cyclopentadienyl)cobalt(II)</a:t>
            </a:r>
            <a:r>
              <a:rPr lang="en-US" sz="2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 or even "</a:t>
            </a:r>
            <a:r>
              <a:rPr lang="en-US" sz="2000" dirty="0" err="1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bis</a:t>
            </a:r>
            <a:r>
              <a:rPr lang="en-US" sz="2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 Cp cobalt", is an </a:t>
            </a:r>
            <a:r>
              <a:rPr lang="en-US" sz="2000" dirty="0" err="1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organocobalt</a:t>
            </a:r>
            <a:r>
              <a:rPr lang="en-US" sz="2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 compound with the formula Co(C</a:t>
            </a:r>
            <a:r>
              <a:rPr lang="en-US" sz="2000" baseline="-30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H</a:t>
            </a:r>
            <a:r>
              <a:rPr lang="en-US" sz="2000" baseline="-30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)</a:t>
            </a:r>
            <a:r>
              <a:rPr lang="en-US" sz="2000" baseline="-30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2</a:t>
            </a:r>
            <a:r>
              <a:rPr lang="en-US" sz="2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. </a:t>
            </a:r>
            <a:endParaRPr lang="en-US" sz="2000" dirty="0" smtClean="0">
              <a:latin typeface="Arial" panose="020B0604020202020204" pitchFamily="34" charset="0"/>
              <a:ea typeface="Calibri" pitchFamily="34" charset="0"/>
              <a:cs typeface="Arial" pitchFamily="34" charset="0"/>
            </a:endParaRPr>
          </a:p>
          <a:p>
            <a:pPr marL="342900" lvl="0" indent="-342900" algn="justLow" eaLnBrk="0" fontAlgn="base" hangingPunct="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It </a:t>
            </a:r>
            <a:r>
              <a:rPr lang="en-US" sz="2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is a </a:t>
            </a:r>
            <a:r>
              <a:rPr lang="en-US" sz="2000" dirty="0" err="1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darkpurple</a:t>
            </a:r>
            <a:r>
              <a:rPr lang="en-US" sz="2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 solid that sublimes readily slightly above room temperature. </a:t>
            </a:r>
            <a:r>
              <a:rPr lang="en-US" sz="2000" dirty="0" err="1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Cobaltocene</a:t>
            </a:r>
            <a:r>
              <a:rPr lang="en-US" sz="2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 was discovered shortly after </a:t>
            </a:r>
            <a:r>
              <a:rPr lang="en-US" sz="2000" dirty="0" err="1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ferrocene</a:t>
            </a:r>
            <a:r>
              <a:rPr lang="en-US" sz="2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, the first </a:t>
            </a:r>
            <a:r>
              <a:rPr lang="en-US" sz="2000" dirty="0" err="1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metallocene</a:t>
            </a:r>
            <a:r>
              <a:rPr lang="en-US" sz="2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. </a:t>
            </a:r>
            <a:endParaRPr lang="en-US" sz="2000" dirty="0" smtClean="0">
              <a:latin typeface="Arial" panose="020B0604020202020204" pitchFamily="34" charset="0"/>
              <a:ea typeface="Calibri" pitchFamily="34" charset="0"/>
              <a:cs typeface="Arial" pitchFamily="34" charset="0"/>
            </a:endParaRPr>
          </a:p>
          <a:p>
            <a:pPr marL="342900" lvl="0" indent="-342900" algn="justLow" eaLnBrk="0" fontAlgn="base" hangingPunct="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Due </a:t>
            </a:r>
            <a:r>
              <a:rPr lang="en-US" sz="2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to the ease with which it reacts with oxygen, the compound must be handled and stored using air-free techniques.</a:t>
            </a:r>
          </a:p>
          <a:p>
            <a:pPr marL="342900" lvl="0" indent="-342900" algn="justLow" eaLnBrk="0" fontAlgn="base" hangingPunct="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 err="1" smtClean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Cobaltocene</a:t>
            </a:r>
            <a:r>
              <a:rPr lang="en-US" sz="2000" dirty="0" smtClean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is prepared by the reaction of sodium </a:t>
            </a:r>
            <a:r>
              <a:rPr lang="en-US" sz="2000" dirty="0" err="1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cyclopentadienide</a:t>
            </a:r>
            <a:r>
              <a:rPr lang="en-US" sz="2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 (NaC</a:t>
            </a:r>
            <a:r>
              <a:rPr lang="en-US" sz="2000" baseline="-30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H</a:t>
            </a:r>
            <a:r>
              <a:rPr lang="en-US" sz="2000" baseline="-30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) with anhydrous cobalt(II) chloride in THF solution. Sodium chloride is cogenerated, and the </a:t>
            </a:r>
            <a:r>
              <a:rPr lang="en-US" sz="2000" dirty="0" err="1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organometallic</a:t>
            </a:r>
            <a:r>
              <a:rPr lang="en-US" sz="2000" dirty="0"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 product is usually purified by vacuum sublimation.</a:t>
            </a:r>
            <a:endParaRPr lang="en-US" sz="2000" dirty="0"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FA2C0-E57B-40C2-BBC2-CDA7EBE5BF8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3854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5" name="Rectangle 1"/>
          <p:cNvSpPr>
            <a:spLocks noChangeArrowheads="1"/>
          </p:cNvSpPr>
          <p:nvPr/>
        </p:nvSpPr>
        <p:spPr bwMode="auto">
          <a:xfrm>
            <a:off x="301752" y="-42192"/>
            <a:ext cx="8604504" cy="644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152352" rIns="0" bIns="38088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Nickelocene</a:t>
            </a:r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</a:br>
            <a:endParaRPr lang="en-US" sz="2000" b="1" dirty="0">
              <a:solidFill>
                <a:srgbClr val="FF0000"/>
              </a:solidFill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pPr marL="342900" lvl="0" indent="-342900" algn="justLow" eaLnBrk="0" fontAlgn="base" hangingPunct="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b="1" dirty="0" err="1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Nickelocene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 is the </a:t>
            </a:r>
            <a:r>
              <a:rPr lang="en-US" sz="2000" dirty="0" err="1"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organonickel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compound with the  formula Ni(</a:t>
            </a:r>
            <a:r>
              <a:rPr lang="el-GR" sz="2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η5-</a:t>
            </a:r>
            <a:r>
              <a:rPr lang="en-US" sz="2000" dirty="0" smtClean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C</a:t>
            </a:r>
            <a:r>
              <a:rPr lang="en-US" sz="2000" baseline="-25000" dirty="0" smtClean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lang="en-US" sz="2000" dirty="0" smtClean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H</a:t>
            </a:r>
            <a:r>
              <a:rPr lang="en-US" sz="2000" baseline="-25000" dirty="0" smtClean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lang="en-US" sz="2000" dirty="0" smtClean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)</a:t>
            </a:r>
            <a:r>
              <a:rPr lang="en-US" sz="2000" baseline="-25000" dirty="0" smtClean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en-US" sz="2000" dirty="0" smtClean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marL="342900" lvl="0" indent="-342900" algn="justLow" eaLnBrk="0" fontAlgn="base" hangingPunct="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Also 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known as </a:t>
            </a:r>
            <a:r>
              <a:rPr lang="en-US" sz="2000" dirty="0" err="1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bis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(cyclopentadienyl)nickel or NiCp</a:t>
            </a:r>
            <a:r>
              <a:rPr lang="en-US" sz="2000" baseline="-30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, this bright green paramagnetic solid is of enduring </a:t>
            </a:r>
            <a:r>
              <a:rPr lang="en-US" sz="2000" b="1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academic interest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, although it does not yet have any known practical </a:t>
            </a:r>
            <a:r>
              <a:rPr lang="en-US" sz="2000" dirty="0" smtClean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applications.</a:t>
            </a:r>
          </a:p>
          <a:p>
            <a:pPr marL="342900" lvl="0" indent="-342900" algn="justLow" eaLnBrk="0" fontAlgn="base" hangingPunct="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Preparation </a:t>
            </a:r>
            <a:r>
              <a:rPr lang="en-US" sz="2000" dirty="0" err="1" smtClean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Nickelocene</a:t>
            </a:r>
            <a:r>
              <a:rPr lang="en-US" sz="2000" dirty="0" smtClean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was first prepared by E. O. Fischer in 1953, shortly after the </a:t>
            </a:r>
            <a:r>
              <a:rPr lang="en-US" sz="2000" b="1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discovery of </a:t>
            </a:r>
            <a:r>
              <a:rPr lang="en-US" sz="2000" b="1" dirty="0" err="1" smtClean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ferrocene</a:t>
            </a:r>
            <a:r>
              <a:rPr lang="en-US" sz="2000" dirty="0" smtClean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, the 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first </a:t>
            </a:r>
            <a:r>
              <a:rPr lang="en-US" sz="2000" dirty="0" err="1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metallocene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compound. </a:t>
            </a:r>
            <a:endParaRPr lang="en-US" sz="2000" dirty="0" smtClean="0">
              <a:latin typeface="Arial" panose="020B0604020202020204" pitchFamily="34" charset="0"/>
              <a:ea typeface="Times New Roman" pitchFamily="18" charset="0"/>
              <a:cs typeface="Arial" pitchFamily="34" charset="0"/>
            </a:endParaRPr>
          </a:p>
          <a:p>
            <a:pPr marL="342900" lvl="0" indent="-342900" algn="justLow" eaLnBrk="0" fontAlgn="base" hangingPunct="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It 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has been </a:t>
            </a:r>
            <a:r>
              <a:rPr lang="en-US" sz="2000" b="1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prepared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in a one-pot reaction, by deprotonating </a:t>
            </a:r>
            <a:r>
              <a:rPr lang="en-US" sz="2000" dirty="0" err="1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cyclopentadiene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with </a:t>
            </a:r>
            <a:r>
              <a:rPr lang="en-US" sz="2000" dirty="0" err="1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ethylmagnesium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bromide, and adding anhydrous nickel(II) </a:t>
            </a:r>
            <a:r>
              <a:rPr lang="en-US" sz="2000" dirty="0" err="1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acetylacetonate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. </a:t>
            </a:r>
            <a:endParaRPr lang="en-US" sz="2000" dirty="0" smtClean="0">
              <a:latin typeface="Arial" panose="020B0604020202020204" pitchFamily="34" charset="0"/>
              <a:ea typeface="Times New Roman" pitchFamily="18" charset="0"/>
              <a:cs typeface="Arial" pitchFamily="34" charset="0"/>
            </a:endParaRPr>
          </a:p>
          <a:p>
            <a:pPr marL="342900" lvl="0" indent="-342900" algn="justLow" eaLnBrk="0" fontAlgn="base" hangingPunct="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A 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modern synthesis entails treatment of anhydrous sources of NiCl</a:t>
            </a:r>
            <a:r>
              <a:rPr lang="en-US" sz="2000" baseline="-25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 (such as </a:t>
            </a:r>
            <a:r>
              <a:rPr lang="en-US" sz="2000" dirty="0" err="1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hexaamminenickel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chloride) with sodium cyclopentadienyl: </a:t>
            </a:r>
          </a:p>
          <a:p>
            <a:pPr lvl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[Ni(NH</a:t>
            </a:r>
            <a:r>
              <a:rPr lang="en-US" sz="2000" baseline="-30000" dirty="0">
                <a:solidFill>
                  <a:srgbClr val="FF0000"/>
                </a:solidFill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3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)</a:t>
            </a:r>
            <a:r>
              <a:rPr lang="en-US" sz="2000" baseline="-30000" dirty="0">
                <a:solidFill>
                  <a:srgbClr val="FF0000"/>
                </a:solidFill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6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]Cl</a:t>
            </a:r>
            <a:r>
              <a:rPr lang="en-US" sz="2000" baseline="-30000" dirty="0">
                <a:solidFill>
                  <a:srgbClr val="FF0000"/>
                </a:solidFill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2</a:t>
            </a:r>
            <a:r>
              <a:rPr lang="en-US" sz="2000" dirty="0">
                <a:solidFill>
                  <a:srgbClr val="FF0000"/>
                </a:solidFill>
                <a:latin typeface="Calibri"/>
                <a:ea typeface="Calibri" pitchFamily="34" charset="0"/>
                <a:cs typeface="Arial" pitchFamily="34" charset="0"/>
              </a:rPr>
              <a:t> 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+ 2 NaC</a:t>
            </a:r>
            <a:r>
              <a:rPr lang="en-US" sz="2000" baseline="-30000" dirty="0">
                <a:solidFill>
                  <a:srgbClr val="FF0000"/>
                </a:solidFill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5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H</a:t>
            </a:r>
            <a:r>
              <a:rPr lang="en-US" sz="2000" baseline="-30000" dirty="0">
                <a:solidFill>
                  <a:srgbClr val="FF0000"/>
                </a:solidFill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5</a:t>
            </a:r>
            <a:r>
              <a:rPr lang="en-US" sz="2000" dirty="0">
                <a:solidFill>
                  <a:srgbClr val="FF0000"/>
                </a:solidFill>
                <a:latin typeface="Calibri"/>
                <a:ea typeface="Calibri" pitchFamily="34" charset="0"/>
                <a:cs typeface="Arial" pitchFamily="34" charset="0"/>
              </a:rPr>
              <a:t> 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→ Ni(C</a:t>
            </a:r>
            <a:r>
              <a:rPr lang="en-US" sz="2000" baseline="-30000" dirty="0">
                <a:solidFill>
                  <a:srgbClr val="FF0000"/>
                </a:solidFill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5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H</a:t>
            </a:r>
            <a:r>
              <a:rPr lang="en-US" sz="2000" baseline="-30000" dirty="0">
                <a:solidFill>
                  <a:srgbClr val="FF0000"/>
                </a:solidFill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5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)</a:t>
            </a:r>
            <a:r>
              <a:rPr lang="en-US" sz="2000" baseline="-30000" dirty="0">
                <a:solidFill>
                  <a:srgbClr val="FF0000"/>
                </a:solidFill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2</a:t>
            </a:r>
            <a:r>
              <a:rPr lang="en-US" sz="2000" dirty="0">
                <a:solidFill>
                  <a:srgbClr val="FF0000"/>
                </a:solidFill>
                <a:latin typeface="Calibri"/>
                <a:ea typeface="Calibri" pitchFamily="34" charset="0"/>
                <a:cs typeface="Arial" pitchFamily="34" charset="0"/>
              </a:rPr>
              <a:t> 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+ 2 </a:t>
            </a:r>
            <a:r>
              <a:rPr lang="en-US" sz="2000" dirty="0" err="1">
                <a:solidFill>
                  <a:srgbClr val="FF0000"/>
                </a:solidFill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NaCl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 + 6 NH</a:t>
            </a:r>
            <a:r>
              <a:rPr lang="en-US" sz="2000" baseline="-30000" dirty="0">
                <a:solidFill>
                  <a:srgbClr val="FF0000"/>
                </a:solidFill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3</a:t>
            </a:r>
            <a:endParaRPr lang="en-US" sz="2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FA2C0-E57B-40C2-BBC2-CDA7EBE5BF8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4571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892" name="Picture 38" descr="https://upload.wikimedia.org/wikipedia/commons/thumb/6/6e/MMT-2D-skeletal.png/120px-MMT-2D-skeletal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6625" y="4207884"/>
            <a:ext cx="1786751" cy="1509930"/>
          </a:xfrm>
          <a:prstGeom prst="rect">
            <a:avLst/>
          </a:prstGeom>
          <a:noFill/>
        </p:spPr>
      </p:pic>
      <p:pic>
        <p:nvPicPr>
          <p:cNvPr id="165891" name="Picture 39" descr="https://upload.wikimedia.org/wikipedia/commons/thumb/9/91/Cpco%28CO%292.png/120px-Cpco%28CO%292.pn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88259" y="4207884"/>
            <a:ext cx="1849701" cy="1370149"/>
          </a:xfrm>
          <a:prstGeom prst="rect">
            <a:avLst/>
          </a:prstGeom>
          <a:noFill/>
        </p:spPr>
      </p:pic>
      <p:sp>
        <p:nvSpPr>
          <p:cNvPr id="165893" name="Rectangle 5"/>
          <p:cNvSpPr>
            <a:spLocks noChangeArrowheads="1"/>
          </p:cNvSpPr>
          <p:nvPr/>
        </p:nvSpPr>
        <p:spPr bwMode="auto">
          <a:xfrm>
            <a:off x="448056" y="400110"/>
            <a:ext cx="8275320" cy="4001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Half sandwich compounds</a:t>
            </a:r>
            <a:r>
              <a:rPr lang="en-US" sz="2400" dirty="0">
                <a:solidFill>
                  <a:srgbClr val="0000FF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 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rgbClr val="0000FF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</a:t>
            </a:r>
            <a:endParaRPr lang="en-US" sz="2000" dirty="0">
              <a:solidFill>
                <a:srgbClr val="0000FF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itchFamily="34" charset="0"/>
              </a:rPr>
              <a:t>Half sandwich compounds are organometallic complexes that feature a </a:t>
            </a:r>
            <a:r>
              <a:rPr lang="en-US" sz="2000" b="1" dirty="0">
                <a:latin typeface="Arial" panose="020B0604020202020204" pitchFamily="34" charset="0"/>
                <a:cs typeface="Arial" pitchFamily="34" charset="0"/>
              </a:rPr>
              <a:t>cyclic </a:t>
            </a:r>
            <a:r>
              <a:rPr lang="en-US" sz="2000" b="1" dirty="0" err="1">
                <a:latin typeface="Arial" panose="020B0604020202020204" pitchFamily="34" charset="0"/>
                <a:cs typeface="Arial" pitchFamily="34" charset="0"/>
              </a:rPr>
              <a:t>polyhapto</a:t>
            </a:r>
            <a:r>
              <a:rPr lang="en-US" sz="2000" dirty="0">
                <a:latin typeface="Arial" panose="020B0604020202020204" pitchFamily="34" charset="0"/>
                <a:cs typeface="Arial" pitchFamily="34" charset="0"/>
              </a:rPr>
              <a:t> ligand bound to an </a:t>
            </a:r>
            <a:r>
              <a:rPr lang="en-US" sz="2000" dirty="0" err="1">
                <a:latin typeface="Arial" panose="020B0604020202020204" pitchFamily="34" charset="0"/>
                <a:cs typeface="Arial" pitchFamily="34" charset="0"/>
              </a:rPr>
              <a:t>MLn</a:t>
            </a:r>
            <a:r>
              <a:rPr lang="en-US" sz="2000" dirty="0">
                <a:latin typeface="Arial" panose="020B0604020202020204" pitchFamily="34" charset="0"/>
                <a:cs typeface="Arial" pitchFamily="34" charset="0"/>
              </a:rPr>
              <a:t> center, where L is a </a:t>
            </a:r>
            <a:r>
              <a:rPr lang="en-US" sz="2000" dirty="0" err="1">
                <a:latin typeface="Arial" panose="020B0604020202020204" pitchFamily="34" charset="0"/>
                <a:cs typeface="Arial" pitchFamily="34" charset="0"/>
              </a:rPr>
              <a:t>unidentate</a:t>
            </a:r>
            <a:r>
              <a:rPr lang="en-US" sz="2000" dirty="0">
                <a:latin typeface="Arial" panose="020B0604020202020204" pitchFamily="34" charset="0"/>
                <a:cs typeface="Arial" pitchFamily="34" charset="0"/>
              </a:rPr>
              <a:t> ligand. </a:t>
            </a:r>
            <a:endParaRPr lang="en-US" sz="2000" dirty="0" smtClean="0">
              <a:latin typeface="Arial" panose="020B0604020202020204" pitchFamily="34" charset="0"/>
              <a:cs typeface="Arial" pitchFamily="34" charset="0"/>
            </a:endParaRP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cs typeface="Arial" pitchFamily="34" charset="0"/>
              </a:rPr>
              <a:t>Thousands </a:t>
            </a:r>
            <a:r>
              <a:rPr lang="en-US" sz="2000" dirty="0">
                <a:latin typeface="Arial" panose="020B0604020202020204" pitchFamily="34" charset="0"/>
                <a:cs typeface="Arial" pitchFamily="34" charset="0"/>
              </a:rPr>
              <a:t>of such complexes are known. Well known examples include </a:t>
            </a:r>
            <a:r>
              <a:rPr lang="en-US" sz="2000" dirty="0" err="1">
                <a:latin typeface="Arial" panose="020B0604020202020204" pitchFamily="34" charset="0"/>
                <a:cs typeface="Arial" pitchFamily="34" charset="0"/>
              </a:rPr>
              <a:t>Cyclobutadieneiron</a:t>
            </a:r>
            <a:r>
              <a:rPr lang="en-US" sz="2000" dirty="0"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itchFamily="34" charset="0"/>
              </a:rPr>
              <a:t>tricarbonyl</a:t>
            </a:r>
            <a:r>
              <a:rPr lang="en-US" sz="2000" dirty="0">
                <a:latin typeface="Arial" panose="020B0604020202020204" pitchFamily="34" charset="0"/>
                <a:cs typeface="Arial" pitchFamily="34" charset="0"/>
              </a:rPr>
              <a:t> and (C</a:t>
            </a:r>
            <a:r>
              <a:rPr lang="en-US" sz="2000" baseline="-25000" dirty="0">
                <a:latin typeface="Arial" panose="020B0604020202020204" pitchFamily="34" charset="0"/>
                <a:cs typeface="Arial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itchFamily="34" charset="0"/>
              </a:rPr>
              <a:t>H</a:t>
            </a:r>
            <a:r>
              <a:rPr lang="en-US" sz="2000" baseline="-25000" dirty="0">
                <a:latin typeface="Arial" panose="020B0604020202020204" pitchFamily="34" charset="0"/>
                <a:cs typeface="Arial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itchFamily="34" charset="0"/>
              </a:rPr>
              <a:t>)TiCl</a:t>
            </a:r>
            <a:r>
              <a:rPr lang="en-US" sz="2000" baseline="-25000" dirty="0">
                <a:latin typeface="Arial" panose="020B0604020202020204" pitchFamily="34" charset="0"/>
                <a:cs typeface="Arial" pitchFamily="34" charset="0"/>
              </a:rPr>
              <a:t>3</a:t>
            </a:r>
            <a:r>
              <a:rPr lang="en-US" sz="2000" dirty="0">
                <a:latin typeface="Arial" panose="020B0604020202020204" pitchFamily="34" charset="0"/>
                <a:cs typeface="Arial" pitchFamily="34" charset="0"/>
              </a:rPr>
              <a:t>. </a:t>
            </a:r>
            <a:endParaRPr lang="en-US" sz="2000" dirty="0" smtClean="0">
              <a:latin typeface="Arial" panose="020B0604020202020204" pitchFamily="34" charset="0"/>
              <a:cs typeface="Arial" pitchFamily="34" charset="0"/>
            </a:endParaRP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cs typeface="Arial" pitchFamily="34" charset="0"/>
              </a:rPr>
              <a:t>Commercially </a:t>
            </a:r>
            <a:r>
              <a:rPr lang="en-US" sz="2000" dirty="0">
                <a:latin typeface="Arial" panose="020B0604020202020204" pitchFamily="34" charset="0"/>
                <a:cs typeface="Arial" pitchFamily="34" charset="0"/>
              </a:rPr>
              <a:t>useful examples include (C</a:t>
            </a:r>
            <a:r>
              <a:rPr lang="en-US" sz="2000" baseline="-25000" dirty="0">
                <a:latin typeface="Arial" panose="020B0604020202020204" pitchFamily="34" charset="0"/>
                <a:cs typeface="Arial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itchFamily="34" charset="0"/>
              </a:rPr>
              <a:t>H</a:t>
            </a:r>
            <a:r>
              <a:rPr lang="en-US" sz="2000" baseline="-25000" dirty="0">
                <a:latin typeface="Arial" panose="020B0604020202020204" pitchFamily="34" charset="0"/>
                <a:cs typeface="Arial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itchFamily="34" charset="0"/>
              </a:rPr>
              <a:t>)Co(CO)</a:t>
            </a:r>
            <a:r>
              <a:rPr lang="en-US" sz="2000" baseline="-25000" dirty="0">
                <a:latin typeface="Arial" panose="020B0604020202020204" pitchFamily="34" charset="0"/>
                <a:cs typeface="Arial" pitchFamily="34" charset="0"/>
              </a:rPr>
              <a:t>2</a:t>
            </a:r>
            <a:r>
              <a:rPr lang="en-US" sz="2000" dirty="0">
                <a:latin typeface="Arial" panose="020B0604020202020204" pitchFamily="34" charset="0"/>
                <a:cs typeface="Arial" pitchFamily="34" charset="0"/>
              </a:rPr>
              <a:t>, which is used in the synthesis of substituted pyridines, and </a:t>
            </a:r>
            <a:r>
              <a:rPr lang="en-US" sz="2000" dirty="0" err="1">
                <a:latin typeface="Arial" panose="020B0604020202020204" pitchFamily="34" charset="0"/>
                <a:cs typeface="Arial" pitchFamily="34" charset="0"/>
              </a:rPr>
              <a:t>methylcyclopentadienyl</a:t>
            </a:r>
            <a:r>
              <a:rPr lang="en-US" sz="2000" dirty="0">
                <a:latin typeface="Arial" panose="020B0604020202020204" pitchFamily="34" charset="0"/>
                <a:cs typeface="Arial" pitchFamily="34" charset="0"/>
              </a:rPr>
              <a:t> manganese </a:t>
            </a:r>
            <a:r>
              <a:rPr lang="en-US" sz="2000" dirty="0" err="1">
                <a:latin typeface="Arial" panose="020B0604020202020204" pitchFamily="34" charset="0"/>
                <a:cs typeface="Arial" pitchFamily="34" charset="0"/>
              </a:rPr>
              <a:t>tricarbonyl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an antiknock agent in petrol.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0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FA2C0-E57B-40C2-BBC2-CDA7EBE5BF80}" type="slidenum">
              <a:rPr lang="en-US" smtClean="0"/>
              <a:t>25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78915" y="4207884"/>
            <a:ext cx="1438275" cy="130492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2674" y="4207884"/>
            <a:ext cx="1485172" cy="1287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574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74323"/>
            <a:ext cx="8229600" cy="2688334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000" b="1" dirty="0">
                <a:latin typeface="Arial" panose="020B0604020202020204" pitchFamily="34" charset="0"/>
              </a:rPr>
              <a:t>ligands can either be</a:t>
            </a:r>
            <a:endParaRPr lang="en-US" sz="2000" b="1" dirty="0" smtClean="0">
              <a:latin typeface="Arial" panose="020B0604020202020204" pitchFamily="34" charset="0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lphaLcParenR"/>
            </a:pPr>
            <a:r>
              <a:rPr lang="en-US" sz="2000" b="1" dirty="0" smtClean="0">
                <a:latin typeface="Arial" panose="020B0604020202020204" pitchFamily="34" charset="0"/>
              </a:rPr>
              <a:t>purely </a:t>
            </a:r>
            <a:r>
              <a:rPr lang="en-US" sz="2000" b="1" dirty="0">
                <a:latin typeface="Arial" panose="020B0604020202020204" pitchFamily="34" charset="0"/>
              </a:rPr>
              <a:t>σ−donor type,</a:t>
            </a:r>
            <a:r>
              <a:rPr lang="en-US" sz="2000" dirty="0">
                <a:latin typeface="Arial" panose="020B0604020202020204" pitchFamily="34" charset="0"/>
              </a:rPr>
              <a:t> or depending upon the capability of the ligand to form the multiple </a:t>
            </a:r>
            <a:r>
              <a:rPr lang="en-US" sz="2000" dirty="0" smtClean="0">
                <a:latin typeface="Arial" panose="020B0604020202020204" pitchFamily="34" charset="0"/>
              </a:rPr>
              <a:t>bonds.</a:t>
            </a:r>
            <a:endParaRPr lang="en-US" sz="2000" dirty="0">
              <a:latin typeface="Arial" panose="020B0604020202020204" pitchFamily="34" charset="0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lphaLcParenR"/>
            </a:pPr>
            <a:r>
              <a:rPr lang="en-US" sz="2000" b="1" dirty="0" smtClean="0">
                <a:latin typeface="Arial" panose="020B0604020202020204" pitchFamily="34" charset="0"/>
              </a:rPr>
              <a:t>σ</a:t>
            </a:r>
            <a:r>
              <a:rPr lang="en-US" sz="2000" b="1" dirty="0">
                <a:latin typeface="Arial" panose="020B0604020202020204" pitchFamily="34" charset="0"/>
              </a:rPr>
              <a:t>−donor/π−acceptor type,</a:t>
            </a:r>
            <a:r>
              <a:rPr lang="en-US" sz="2000" dirty="0">
                <a:latin typeface="Arial" panose="020B0604020202020204" pitchFamily="34" charset="0"/>
              </a:rPr>
              <a:t> in which the σ−interaction is supplemented by a varying degree of π−interaction. </a:t>
            </a:r>
            <a:endParaRPr lang="en-US" sz="2000" dirty="0" smtClean="0">
              <a:latin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000" dirty="0" smtClean="0">
                <a:latin typeface="Arial" panose="020B0604020202020204" pitchFamily="34" charset="0"/>
              </a:rPr>
              <a:t>Some </a:t>
            </a:r>
            <a:r>
              <a:rPr lang="en-US" sz="2000" dirty="0">
                <a:latin typeface="Arial" panose="020B0604020202020204" pitchFamily="34" charset="0"/>
              </a:rPr>
              <a:t>examples are given below with different hybridization of carbon</a:t>
            </a:r>
          </a:p>
        </p:txBody>
      </p:sp>
      <p:pic>
        <p:nvPicPr>
          <p:cNvPr id="4" name="Picture 3" descr="http://nptel.ac.in/courses/104101006/images/module6/lec2/1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9257" y="2896236"/>
            <a:ext cx="6197886" cy="337947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FA2C0-E57B-40C2-BBC2-CDA7EBE5BF8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766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nptel.ac.in/courses/104101006/images/module6/lec2/2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920" y="943610"/>
            <a:ext cx="7157720" cy="476631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FA2C0-E57B-40C2-BBC2-CDA7EBE5BF8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580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ChangeArrowheads="1"/>
          </p:cNvSpPr>
          <p:nvPr/>
        </p:nvSpPr>
        <p:spPr bwMode="auto">
          <a:xfrm>
            <a:off x="2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66561" name="Picture 13360" descr="http://nptel.ac.in/courses/104101006/images/module6/lec2/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2" y="685800"/>
            <a:ext cx="6086475" cy="5645038"/>
          </a:xfrm>
          <a:prstGeom prst="rect">
            <a:avLst/>
          </a:prstGeom>
          <a:noFill/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FA2C0-E57B-40C2-BBC2-CDA7EBE5BF8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336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480" y="208279"/>
            <a:ext cx="8605520" cy="5308601"/>
          </a:xfrm>
        </p:spPr>
        <p:txBody>
          <a:bodyPr>
            <a:noAutofit/>
          </a:bodyPr>
          <a:lstStyle/>
          <a:p>
            <a:pPr indent="0" algn="ctr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Preparation of transition metal-alkyl </a:t>
            </a:r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and 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transition metal-aryl </a:t>
            </a:r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complexes</a:t>
            </a:r>
          </a:p>
          <a:p>
            <a:pPr marL="571500" indent="-3429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 smtClean="0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The </a:t>
            </a:r>
            <a:r>
              <a:rPr lang="en-US" sz="2000" dirty="0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transition metal−alkyl and transition−metal aryl complexes are usually prepared by the following routes discussed </a:t>
            </a:r>
            <a:r>
              <a:rPr lang="en-US" sz="2000" dirty="0" smtClean="0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below</a:t>
            </a:r>
            <a:r>
              <a:rPr lang="en-US" sz="2000" dirty="0">
                <a:latin typeface="Arial" panose="020B0604020202020204" pitchFamily="34" charset="0"/>
                <a:cs typeface="Arial" pitchFamily="34" charset="0"/>
              </a:rPr>
              <a:t/>
            </a:r>
            <a:br>
              <a:rPr lang="en-US" sz="2000" dirty="0">
                <a:latin typeface="Arial" panose="020B0604020202020204" pitchFamily="34" charset="0"/>
                <a:cs typeface="Arial" pitchFamily="34" charset="0"/>
              </a:rPr>
            </a:br>
            <a:endParaRPr lang="en-US" sz="2000" dirty="0" smtClean="0">
              <a:latin typeface="Arial" panose="020B0604020202020204" pitchFamily="34" charset="0"/>
              <a:cs typeface="Arial" pitchFamily="34" charset="0"/>
            </a:endParaRPr>
          </a:p>
          <a:p>
            <a:pPr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0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Metathesis</a:t>
            </a:r>
            <a:endParaRPr lang="en-US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marL="571500" indent="-3429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 smtClean="0">
                <a:latin typeface="Arial" panose="020B0604020202020204" pitchFamily="34" charset="0"/>
              </a:rPr>
              <a:t>This </a:t>
            </a:r>
            <a:r>
              <a:rPr lang="en-US" sz="2000" dirty="0">
                <a:latin typeface="Arial" panose="020B0604020202020204" pitchFamily="34" charset="0"/>
              </a:rPr>
              <a:t>involves the reactions of metal halides with </a:t>
            </a:r>
            <a:r>
              <a:rPr lang="en-US" sz="2000" dirty="0" err="1" smtClean="0">
                <a:latin typeface="Arial" panose="020B0604020202020204" pitchFamily="34" charset="0"/>
              </a:rPr>
              <a:t>organolithium</a:t>
            </a:r>
            <a:r>
              <a:rPr lang="en-US" sz="2000" dirty="0" smtClean="0">
                <a:latin typeface="Arial" panose="020B0604020202020204" pitchFamily="34" charset="0"/>
              </a:rPr>
              <a:t>, </a:t>
            </a:r>
            <a:r>
              <a:rPr lang="en-US" sz="2000" dirty="0" err="1" smtClean="0">
                <a:latin typeface="Arial" panose="020B0604020202020204" pitchFamily="34" charset="0"/>
              </a:rPr>
              <a:t>organomagnesium</a:t>
            </a:r>
            <a:r>
              <a:rPr lang="en-US" sz="2000" dirty="0">
                <a:latin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</a:rPr>
              <a:t>organoaluminium</a:t>
            </a:r>
            <a:r>
              <a:rPr lang="en-US" sz="2000" dirty="0">
                <a:latin typeface="Arial" panose="020B0604020202020204" pitchFamily="34" charset="0"/>
              </a:rPr>
              <a:t>, organotin and </a:t>
            </a:r>
            <a:r>
              <a:rPr lang="en-US" sz="2000" dirty="0" err="1">
                <a:latin typeface="Arial" panose="020B0604020202020204" pitchFamily="34" charset="0"/>
              </a:rPr>
              <a:t>organozinc</a:t>
            </a:r>
            <a:r>
              <a:rPr lang="en-US" sz="2000" dirty="0">
                <a:latin typeface="Arial" panose="020B0604020202020204" pitchFamily="34" charset="0"/>
              </a:rPr>
              <a:t> reagents</a:t>
            </a:r>
            <a:r>
              <a:rPr lang="en-US" sz="2000" dirty="0" smtClean="0">
                <a:latin typeface="Arial" panose="020B0604020202020204" pitchFamily="34" charset="0"/>
              </a:rPr>
              <a:t>.</a:t>
            </a:r>
            <a:endParaRPr lang="en-US" sz="2000" dirty="0">
              <a:latin typeface="Arial" panose="020B0604020202020204" pitchFamily="34" charset="0"/>
            </a:endParaRPr>
          </a:p>
          <a:p>
            <a:pPr marL="571500" indent="-3429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endParaRPr lang="en-US" sz="2000" dirty="0">
              <a:solidFill>
                <a:srgbClr val="0000FF"/>
              </a:solidFill>
              <a:latin typeface="Arial" panose="020B0604020202020204" pitchFamily="34" charset="0"/>
            </a:endParaRPr>
          </a:p>
          <a:p>
            <a:pPr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endParaRPr lang="en-US" sz="2000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pic>
        <p:nvPicPr>
          <p:cNvPr id="4" name="Picture 3" descr="http://nptel.ac.in/courses/104101006/images/module6/lec2/eqn1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1088" y="3922078"/>
            <a:ext cx="4476750" cy="134302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FA2C0-E57B-40C2-BBC2-CDA7EBE5BF8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941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5120" y="762002"/>
            <a:ext cx="859028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</a:rPr>
              <a:t>Of the different </a:t>
            </a:r>
            <a:r>
              <a:rPr lang="en-US" dirty="0" err="1">
                <a:latin typeface="Arial" panose="020B0604020202020204" pitchFamily="34" charset="0"/>
              </a:rPr>
              <a:t>organoalkyl</a:t>
            </a:r>
            <a:r>
              <a:rPr lang="en-US" dirty="0">
                <a:latin typeface="Arial" panose="020B0604020202020204" pitchFamily="34" charset="0"/>
              </a:rPr>
              <a:t> compounds listed above, the </a:t>
            </a:r>
            <a:r>
              <a:rPr lang="en-US" b="1" dirty="0" err="1">
                <a:latin typeface="Arial" panose="020B0604020202020204" pitchFamily="34" charset="0"/>
              </a:rPr>
              <a:t>organolithium</a:t>
            </a:r>
            <a:r>
              <a:rPr lang="en-US" b="1" dirty="0">
                <a:latin typeface="Arial" panose="020B0604020202020204" pitchFamily="34" charset="0"/>
              </a:rPr>
              <a:t> and </a:t>
            </a:r>
            <a:r>
              <a:rPr lang="en-US" b="1" dirty="0" err="1">
                <a:latin typeface="Arial" panose="020B0604020202020204" pitchFamily="34" charset="0"/>
              </a:rPr>
              <a:t>organomagnesium</a:t>
            </a:r>
            <a:r>
              <a:rPr lang="en-US" b="1" dirty="0">
                <a:latin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</a:rPr>
              <a:t>compounds are </a:t>
            </a:r>
            <a:r>
              <a:rPr lang="en-US" b="1" dirty="0">
                <a:latin typeface="Arial" panose="020B0604020202020204" pitchFamily="34" charset="0"/>
              </a:rPr>
              <a:t>strongly </a:t>
            </a:r>
            <a:r>
              <a:rPr lang="en-US" b="1" dirty="0" err="1" smtClean="0">
                <a:latin typeface="Arial" panose="020B0604020202020204" pitchFamily="34" charset="0"/>
              </a:rPr>
              <a:t>carbanionic</a:t>
            </a:r>
            <a:r>
              <a:rPr lang="en-US" b="1" dirty="0" smtClean="0">
                <a:latin typeface="Arial" panose="020B0604020202020204" pitchFamily="34" charset="0"/>
              </a:rPr>
              <a:t> </a:t>
            </a:r>
            <a:r>
              <a:rPr lang="en-US" dirty="0"/>
              <a:t>(R:-)</a:t>
            </a:r>
            <a:endParaRPr lang="en-US" dirty="0" smtClean="0">
              <a:latin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</a:rPr>
              <a:t>While </a:t>
            </a:r>
            <a:r>
              <a:rPr lang="en-US" dirty="0">
                <a:latin typeface="Arial" panose="020B0604020202020204" pitchFamily="34" charset="0"/>
              </a:rPr>
              <a:t>the remaining main group organometallics like the </a:t>
            </a:r>
            <a:r>
              <a:rPr lang="en-US" b="1" dirty="0" err="1">
                <a:latin typeface="Arial" panose="020B0604020202020204" pitchFamily="34" charset="0"/>
              </a:rPr>
              <a:t>organoalkyl</a:t>
            </a:r>
            <a:r>
              <a:rPr lang="en-US" dirty="0">
                <a:latin typeface="Arial" panose="020B0604020202020204" pitchFamily="34" charset="0"/>
              </a:rPr>
              <a:t>, </a:t>
            </a:r>
            <a:r>
              <a:rPr lang="en-US" b="1" dirty="0" err="1">
                <a:latin typeface="Arial" panose="020B0604020202020204" pitchFamily="34" charset="0"/>
              </a:rPr>
              <a:t>organozinc</a:t>
            </a:r>
            <a:r>
              <a:rPr lang="en-US" b="1" dirty="0">
                <a:latin typeface="Arial" panose="020B0604020202020204" pitchFamily="34" charset="0"/>
              </a:rPr>
              <a:t> and organotin </a:t>
            </a:r>
            <a:r>
              <a:rPr lang="en-US" dirty="0">
                <a:latin typeface="Arial" panose="020B0604020202020204" pitchFamily="34" charset="0"/>
              </a:rPr>
              <a:t>reagents are relatively </a:t>
            </a:r>
            <a:r>
              <a:rPr lang="en-US" b="1" dirty="0">
                <a:latin typeface="Arial" panose="020B0604020202020204" pitchFamily="34" charset="0"/>
              </a:rPr>
              <a:t>less </a:t>
            </a:r>
            <a:r>
              <a:rPr lang="en-US" b="1" dirty="0" err="1">
                <a:latin typeface="Arial" panose="020B0604020202020204" pitchFamily="34" charset="0"/>
              </a:rPr>
              <a:t>carbanionic</a:t>
            </a:r>
            <a:r>
              <a:rPr lang="en-US" dirty="0">
                <a:latin typeface="Arial" panose="020B0604020202020204" pitchFamily="34" charset="0"/>
              </a:rPr>
              <a:t> in nature. </a:t>
            </a:r>
            <a:endParaRPr lang="en-US" dirty="0" smtClean="0">
              <a:latin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</a:rPr>
              <a:t>Thus</a:t>
            </a:r>
            <a:r>
              <a:rPr lang="en-US" dirty="0">
                <a:latin typeface="Arial" panose="020B0604020202020204" pitchFamily="34" charset="0"/>
              </a:rPr>
              <a:t>, the main group organometallic reagents have reduced alkylating power, that can be productively used in partial exchange of halide ligands.</a:t>
            </a:r>
          </a:p>
        </p:txBody>
      </p:sp>
      <p:pic>
        <p:nvPicPr>
          <p:cNvPr id="5" name="Picture 4" descr="http://nptel.ac.in/courses/104101006/images/module6/lec2/eqn2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3204" y="3611882"/>
            <a:ext cx="5117396" cy="141731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FA2C0-E57B-40C2-BBC2-CDA7EBE5BF8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203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720" y="403225"/>
            <a:ext cx="8686800" cy="2819399"/>
          </a:xfrm>
        </p:spPr>
        <p:txBody>
          <a:bodyPr>
            <a:noAutofit/>
          </a:bodyPr>
          <a:lstStyle/>
          <a:p>
            <a:pPr lvl="1" indent="0" algn="ctr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Alkene insertion or </a:t>
            </a:r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Hydrometallation</a:t>
            </a:r>
            <a:endParaRPr lang="en-US" sz="2800" b="1" dirty="0" smtClean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lvl="1" indent="0" algn="ctr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en-US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 smtClean="0">
                <a:latin typeface="Arial" panose="020B0604020202020204" pitchFamily="34" charset="0"/>
              </a:rPr>
              <a:t>As </a:t>
            </a:r>
            <a:r>
              <a:rPr lang="en-US" sz="2000" dirty="0">
                <a:latin typeface="Arial" panose="020B0604020202020204" pitchFamily="34" charset="0"/>
              </a:rPr>
              <a:t>the name implies, this category of reaction involves an insertion reaction between </a:t>
            </a:r>
            <a:r>
              <a:rPr lang="en-US" sz="2000" b="1" dirty="0">
                <a:latin typeface="Arial" panose="020B0604020202020204" pitchFamily="34" charset="0"/>
              </a:rPr>
              <a:t>metal hydride </a:t>
            </a:r>
            <a:r>
              <a:rPr lang="en-US" sz="2000" dirty="0">
                <a:latin typeface="Arial" panose="020B0604020202020204" pitchFamily="34" charset="0"/>
              </a:rPr>
              <a:t>and alkene as shown below. </a:t>
            </a:r>
            <a:endParaRPr lang="en-US" sz="2000" dirty="0" smtClean="0">
              <a:latin typeface="Arial" panose="020B0604020202020204" pitchFamily="34" charset="0"/>
            </a:endParaRP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 smtClean="0">
                <a:latin typeface="Arial" panose="020B0604020202020204" pitchFamily="34" charset="0"/>
              </a:rPr>
              <a:t>These </a:t>
            </a:r>
            <a:r>
              <a:rPr lang="en-US" sz="2000" dirty="0">
                <a:latin typeface="Arial" panose="020B0604020202020204" pitchFamily="34" charset="0"/>
              </a:rPr>
              <a:t>type reactions are relevant to certain homogeneous catalytic processes in which insertion of an olefin to M−H bond is often observed.</a:t>
            </a:r>
          </a:p>
          <a:p>
            <a:pPr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endParaRPr lang="en-US" sz="2000" dirty="0"/>
          </a:p>
        </p:txBody>
      </p:sp>
      <p:pic>
        <p:nvPicPr>
          <p:cNvPr id="4" name="Picture 3" descr="http://nptel.ac.in/courses/104101006/images/module6/lec2/eqn3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242" y="3494087"/>
            <a:ext cx="6010275" cy="12954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FA2C0-E57B-40C2-BBC2-CDA7EBE5BF8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734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ChangeArrowheads="1"/>
          </p:cNvSpPr>
          <p:nvPr/>
        </p:nvSpPr>
        <p:spPr bwMode="auto">
          <a:xfrm>
            <a:off x="3" y="238247"/>
            <a:ext cx="9143997" cy="1974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056" tIns="12696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lvl="2" algn="ctr" fontAlgn="base">
              <a:spcBef>
                <a:spcPct val="0"/>
              </a:spcBef>
              <a:spcAft>
                <a:spcPts val="1200"/>
              </a:spcAft>
            </a:pPr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Carbene</a:t>
            </a:r>
            <a:r>
              <a:rPr lang="en-US" sz="2800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 insertion</a:t>
            </a:r>
          </a:p>
          <a:p>
            <a:pPr marL="0" lvl="2" algn="ctr" fontAlgn="base">
              <a:spcBef>
                <a:spcPct val="0"/>
              </a:spcBef>
              <a:spcAft>
                <a:spcPts val="1200"/>
              </a:spcAft>
            </a:pPr>
            <a:endParaRPr lang="en-US" sz="2400" b="1" i="1" dirty="0" smtClean="0">
              <a:solidFill>
                <a:srgbClr val="FF0000"/>
              </a:solidFill>
              <a:latin typeface="Arial" panose="020B0604020202020204" pitchFamily="34" charset="0"/>
              <a:ea typeface="Times New Roman" pitchFamily="18" charset="0"/>
              <a:cs typeface="Times New Roman" pitchFamily="18" charset="0"/>
            </a:endParaRPr>
          </a:p>
          <a:p>
            <a:pPr marL="0" lvl="2" algn="ctr" fontAlgn="base">
              <a:spcBef>
                <a:spcPct val="0"/>
              </a:spcBef>
              <a:spcAft>
                <a:spcPts val="1200"/>
              </a:spcAft>
            </a:pPr>
            <a:r>
              <a:rPr lang="en-US" sz="2000" dirty="0" smtClean="0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This category represents the reaction of metal hydrides with </a:t>
            </a:r>
            <a:r>
              <a:rPr lang="en-US" sz="2000" dirty="0" err="1" smtClean="0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carbenes</a:t>
            </a:r>
            <a:r>
              <a:rPr lang="en-US" sz="2000" dirty="0" smtClean="0">
                <a:latin typeface="Arial" panose="020B0604020202020204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ts val="1200"/>
              </a:spcAft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9089" name="Picture 13356" descr="http://nptel.ac.in/courses/104101006/images/module6/lec2/eqn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5440" y="2018899"/>
            <a:ext cx="6156960" cy="1985470"/>
          </a:xfrm>
          <a:prstGeom prst="rect">
            <a:avLst/>
          </a:prstGeom>
          <a:noFill/>
        </p:spPr>
      </p:pic>
      <p:sp>
        <p:nvSpPr>
          <p:cNvPr id="89091" name="Rectangle 3"/>
          <p:cNvSpPr>
            <a:spLocks noChangeArrowheads="1"/>
          </p:cNvSpPr>
          <p:nvPr/>
        </p:nvSpPr>
        <p:spPr bwMode="auto">
          <a:xfrm>
            <a:off x="2" y="1328222"/>
            <a:ext cx="184731" cy="36933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FA2C0-E57B-40C2-BBC2-CDA7EBE5BF8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896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389</TotalTime>
  <Words>538</Words>
  <Application>Microsoft Office PowerPoint</Application>
  <PresentationFormat>On-screen Show (4:3)</PresentationFormat>
  <Paragraphs>142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Calibri Light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Tansir Ahamed</dc:creator>
  <cp:lastModifiedBy>Riyadh Alshammari</cp:lastModifiedBy>
  <cp:revision>23</cp:revision>
  <dcterms:created xsi:type="dcterms:W3CDTF">2022-06-21T07:49:31Z</dcterms:created>
  <dcterms:modified xsi:type="dcterms:W3CDTF">2022-12-04T14:14:27Z</dcterms:modified>
</cp:coreProperties>
</file>