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sldIdLst>
    <p:sldId id="257" r:id="rId2"/>
    <p:sldId id="259" r:id="rId3"/>
    <p:sldId id="326" r:id="rId4"/>
    <p:sldId id="327" r:id="rId5"/>
    <p:sldId id="328" r:id="rId6"/>
    <p:sldId id="329" r:id="rId7"/>
    <p:sldId id="330" r:id="rId8"/>
    <p:sldId id="331" r:id="rId9"/>
    <p:sldId id="336" r:id="rId10"/>
    <p:sldId id="333" r:id="rId11"/>
    <p:sldId id="332" r:id="rId12"/>
    <p:sldId id="298" r:id="rId13"/>
    <p:sldId id="300" r:id="rId14"/>
    <p:sldId id="337" r:id="rId15"/>
    <p:sldId id="334" r:id="rId16"/>
    <p:sldId id="302" r:id="rId17"/>
    <p:sldId id="303" r:id="rId18"/>
    <p:sldId id="304" r:id="rId19"/>
    <p:sldId id="305" r:id="rId20"/>
    <p:sldId id="306" r:id="rId21"/>
    <p:sldId id="338" r:id="rId22"/>
    <p:sldId id="335" r:id="rId23"/>
    <p:sldId id="301" r:id="rId24"/>
    <p:sldId id="307" r:id="rId25"/>
    <p:sldId id="309" r:id="rId26"/>
    <p:sldId id="310" r:id="rId27"/>
    <p:sldId id="316" r:id="rId28"/>
    <p:sldId id="311" r:id="rId29"/>
    <p:sldId id="317" r:id="rId30"/>
    <p:sldId id="312" r:id="rId31"/>
    <p:sldId id="324" r:id="rId32"/>
    <p:sldId id="313" r:id="rId33"/>
    <p:sldId id="314" r:id="rId34"/>
    <p:sldId id="318" r:id="rId35"/>
    <p:sldId id="339" r:id="rId36"/>
    <p:sldId id="325" r:id="rId37"/>
    <p:sldId id="321" r:id="rId38"/>
    <p:sldId id="322" r:id="rId39"/>
    <p:sldId id="323"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88032" autoAdjust="0"/>
  </p:normalViewPr>
  <p:slideViewPr>
    <p:cSldViewPr>
      <p:cViewPr varScale="1">
        <p:scale>
          <a:sx n="56" d="100"/>
          <a:sy n="56" d="100"/>
        </p:scale>
        <p:origin x="160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أحمد ." userId="df0067d0b5ade065" providerId="LiveId" clId="{03E49E58-E474-45FD-8C9B-78FB8CA01B33}"/>
    <pc:docChg chg="modSld">
      <pc:chgData name="أحمد ." userId="df0067d0b5ade065" providerId="LiveId" clId="{03E49E58-E474-45FD-8C9B-78FB8CA01B33}" dt="2025-10-05T06:25:34.052" v="3" actId="20577"/>
      <pc:docMkLst>
        <pc:docMk/>
      </pc:docMkLst>
      <pc:sldChg chg="modSp mod">
        <pc:chgData name="أحمد ." userId="df0067d0b5ade065" providerId="LiveId" clId="{03E49E58-E474-45FD-8C9B-78FB8CA01B33}" dt="2025-10-05T06:25:34.052" v="3" actId="20577"/>
        <pc:sldMkLst>
          <pc:docMk/>
          <pc:sldMk cId="2765996224" sldId="257"/>
        </pc:sldMkLst>
        <pc:spChg chg="mod">
          <ac:chgData name="أحمد ." userId="df0067d0b5ade065" providerId="LiveId" clId="{03E49E58-E474-45FD-8C9B-78FB8CA01B33}" dt="2025-10-05T06:25:34.052" v="3" actId="20577"/>
          <ac:spMkLst>
            <pc:docMk/>
            <pc:sldMk cId="2765996224" sldId="257"/>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E9B9DC-EEB0-4403-A91C-5A296B127F5E}" type="datetimeFigureOut">
              <a:rPr lang="en-US" smtClean="0"/>
              <a:t>10/5/2025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8B79A0-9A5E-4B26-A9B2-F197A832D3F6}" type="slidenum">
              <a:rPr lang="en-US" smtClean="0"/>
              <a:t>‹#›</a:t>
            </a:fld>
            <a:endParaRPr lang="en-US" dirty="0"/>
          </a:p>
        </p:txBody>
      </p:sp>
    </p:spTree>
    <p:extLst>
      <p:ext uri="{BB962C8B-B14F-4D97-AF65-F5344CB8AC3E}">
        <p14:creationId xmlns:p14="http://schemas.microsoft.com/office/powerpoint/2010/main" val="1680759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en.wikipedia.org/wiki/Iron"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s://en.wikipedia.org/wiki/Cell_membrane" TargetMode="External"/><Relationship Id="rId5" Type="http://schemas.openxmlformats.org/officeDocument/2006/relationships/hyperlink" Target="https://en.wikipedia.org/wiki/Microorganism" TargetMode="External"/><Relationship Id="rId4" Type="http://schemas.openxmlformats.org/officeDocument/2006/relationships/hyperlink" Target="https://en.wikipedia.org/wiki/Chelation"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8B79A0-9A5E-4B26-A9B2-F197A832D3F6}" type="slidenum">
              <a:rPr lang="en-US" smtClean="0"/>
              <a:t>2</a:t>
            </a:fld>
            <a:endParaRPr lang="en-US" dirty="0"/>
          </a:p>
        </p:txBody>
      </p:sp>
    </p:spTree>
    <p:extLst>
      <p:ext uri="{BB962C8B-B14F-4D97-AF65-F5344CB8AC3E}">
        <p14:creationId xmlns:p14="http://schemas.microsoft.com/office/powerpoint/2010/main" val="26531636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the </a:t>
            </a:r>
            <a:r>
              <a:rPr lang="en-GB" dirty="0" err="1"/>
              <a:t>heam</a:t>
            </a:r>
            <a:r>
              <a:rPr lang="en-GB" dirty="0"/>
              <a:t> group in its rest state contains high-spin Fe(II) lying 40pm out of the plane of the N,N’,N’’,N’’’-donor set of the porphyrin group and is drawn towards the His residue; the high-spin Fe(II) centre is apparently too large to ﬁt within the plane of the four N-donor atoms. When O2 enters the sixth coordination site, the iron centre (now low-spin Fe3þ, see below) moves into the plane of the porphyrin ring and pulls the His residue with it. This in turn perturbs not only the protein chain to which the His group is attached, but also the other three protein subunits, and a cooperative process triggers the other </a:t>
            </a:r>
            <a:r>
              <a:rPr lang="en-GB" dirty="0" err="1"/>
              <a:t>heam</a:t>
            </a:r>
            <a:r>
              <a:rPr lang="en-GB" dirty="0"/>
              <a:t> units to successively bind O2 more avidly. When O2 is released from </a:t>
            </a:r>
            <a:r>
              <a:rPr lang="en-GB" dirty="0" err="1"/>
              <a:t>heamoglobin</a:t>
            </a:r>
            <a:r>
              <a:rPr lang="en-GB" dirty="0"/>
              <a:t> to myoglobin, the loss of the ﬁrst O2 molecule triggers the release of the remaining three</a:t>
            </a:r>
          </a:p>
        </p:txBody>
      </p:sp>
      <p:sp>
        <p:nvSpPr>
          <p:cNvPr id="4" name="Slide Number Placeholder 3"/>
          <p:cNvSpPr>
            <a:spLocks noGrp="1"/>
          </p:cNvSpPr>
          <p:nvPr>
            <p:ph type="sldNum" sz="quarter" idx="10"/>
          </p:nvPr>
        </p:nvSpPr>
        <p:spPr/>
        <p:txBody>
          <a:bodyPr/>
          <a:lstStyle/>
          <a:p>
            <a:fld id="{9E8B79A0-9A5E-4B26-A9B2-F197A832D3F6}" type="slidenum">
              <a:rPr lang="en-US" smtClean="0"/>
              <a:t>33</a:t>
            </a:fld>
            <a:endParaRPr lang="en-US" dirty="0"/>
          </a:p>
        </p:txBody>
      </p:sp>
    </p:spTree>
    <p:extLst>
      <p:ext uri="{BB962C8B-B14F-4D97-AF65-F5344CB8AC3E}">
        <p14:creationId xmlns:p14="http://schemas.microsoft.com/office/powerpoint/2010/main" val="4091475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E8B79A0-9A5E-4B26-A9B2-F197A832D3F6}" type="slidenum">
              <a:rPr lang="en-US" smtClean="0"/>
              <a:t>3</a:t>
            </a:fld>
            <a:endParaRPr lang="en-US" dirty="0"/>
          </a:p>
        </p:txBody>
      </p:sp>
    </p:spTree>
    <p:extLst>
      <p:ext uri="{BB962C8B-B14F-4D97-AF65-F5344CB8AC3E}">
        <p14:creationId xmlns:p14="http://schemas.microsoft.com/office/powerpoint/2010/main" val="768844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err="1">
                <a:solidFill>
                  <a:schemeClr val="tx1"/>
                </a:solidFill>
                <a:effectLst/>
                <a:latin typeface="+mn-lt"/>
                <a:ea typeface="+mn-ea"/>
                <a:cs typeface="+mn-cs"/>
              </a:rPr>
              <a:t>Siderophores</a:t>
            </a:r>
            <a:r>
              <a:rPr lang="en-GB" sz="1200" b="0" i="0" kern="1200" dirty="0">
                <a:solidFill>
                  <a:schemeClr val="tx1"/>
                </a:solidFill>
                <a:effectLst/>
                <a:latin typeface="+mn-lt"/>
                <a:ea typeface="+mn-ea"/>
                <a:cs typeface="+mn-cs"/>
              </a:rPr>
              <a:t>: "iron carrier") are small, high-affinity </a:t>
            </a:r>
            <a:r>
              <a:rPr lang="en-GB" sz="1200" b="0" i="0" u="none" strike="noStrike" kern="1200" dirty="0">
                <a:solidFill>
                  <a:schemeClr val="tx1"/>
                </a:solidFill>
                <a:effectLst/>
                <a:latin typeface="+mn-lt"/>
                <a:ea typeface="+mn-ea"/>
                <a:cs typeface="+mn-cs"/>
                <a:hlinkClick r:id="rId3" tooltip="Iron"/>
              </a:rPr>
              <a:t>iron</a:t>
            </a:r>
            <a:r>
              <a:rPr lang="en-GB" sz="1200" b="0" i="0" kern="1200" dirty="0">
                <a:solidFill>
                  <a:schemeClr val="tx1"/>
                </a:solidFill>
                <a:effectLst/>
                <a:latin typeface="+mn-lt"/>
                <a:ea typeface="+mn-ea"/>
                <a:cs typeface="+mn-cs"/>
              </a:rPr>
              <a:t>-</a:t>
            </a:r>
            <a:r>
              <a:rPr lang="en-GB" sz="1200" b="0" i="0" u="none" strike="noStrike" kern="1200" dirty="0">
                <a:solidFill>
                  <a:schemeClr val="tx1"/>
                </a:solidFill>
                <a:effectLst/>
                <a:latin typeface="+mn-lt"/>
                <a:ea typeface="+mn-ea"/>
                <a:cs typeface="+mn-cs"/>
                <a:hlinkClick r:id="rId4" tooltip="Chelation"/>
              </a:rPr>
              <a:t>chelating</a:t>
            </a:r>
            <a:r>
              <a:rPr lang="en-GB" sz="1200" b="0" i="0" kern="1200" dirty="0">
                <a:solidFill>
                  <a:schemeClr val="tx1"/>
                </a:solidFill>
                <a:effectLst/>
                <a:latin typeface="+mn-lt"/>
                <a:ea typeface="+mn-ea"/>
                <a:cs typeface="+mn-cs"/>
              </a:rPr>
              <a:t> compounds secreted by </a:t>
            </a:r>
            <a:r>
              <a:rPr lang="en-GB" sz="1200" b="0" i="0" u="none" strike="noStrike" kern="1200" dirty="0">
                <a:solidFill>
                  <a:schemeClr val="tx1"/>
                </a:solidFill>
                <a:effectLst/>
                <a:latin typeface="+mn-lt"/>
                <a:ea typeface="+mn-ea"/>
                <a:cs typeface="+mn-cs"/>
                <a:hlinkClick r:id="rId5" tooltip="Microorganism"/>
              </a:rPr>
              <a:t>microorganisms</a:t>
            </a:r>
            <a:r>
              <a:rPr lang="en-GB" sz="1200" b="0" i="0" kern="1200" dirty="0">
                <a:solidFill>
                  <a:schemeClr val="tx1"/>
                </a:solidFill>
                <a:effectLst/>
                <a:latin typeface="+mn-lt"/>
                <a:ea typeface="+mn-ea"/>
                <a:cs typeface="+mn-cs"/>
              </a:rPr>
              <a:t> such as bacteria and fungi and serving to transport iron across </a:t>
            </a:r>
            <a:r>
              <a:rPr lang="en-GB" sz="1200" b="0" i="0" u="none" strike="noStrike" kern="1200" dirty="0">
                <a:solidFill>
                  <a:schemeClr val="tx1"/>
                </a:solidFill>
                <a:effectLst/>
                <a:latin typeface="+mn-lt"/>
                <a:ea typeface="+mn-ea"/>
                <a:cs typeface="+mn-cs"/>
                <a:hlinkClick r:id="rId6" tooltip="Cell membrane"/>
              </a:rPr>
              <a:t>cell membranes</a:t>
            </a:r>
            <a:r>
              <a:rPr lang="en-GB" sz="1200" b="0" i="0" kern="1200" dirty="0">
                <a:solidFill>
                  <a:schemeClr val="tx1"/>
                </a:solidFill>
                <a:effectLst/>
                <a:latin typeface="+mn-lt"/>
                <a:ea typeface="+mn-ea"/>
                <a:cs typeface="+mn-cs"/>
              </a:rPr>
              <a:t> </a:t>
            </a:r>
            <a:r>
              <a:rPr lang="en-GB" sz="1200" b="0" i="0" kern="1200" dirty="0" err="1">
                <a:solidFill>
                  <a:schemeClr val="tx1"/>
                </a:solidFill>
                <a:effectLst/>
                <a:latin typeface="+mn-lt"/>
                <a:ea typeface="+mn-ea"/>
                <a:cs typeface="+mn-cs"/>
              </a:rPr>
              <a:t>Siderophores</a:t>
            </a:r>
            <a:r>
              <a:rPr lang="en-GB" sz="1200" b="0" i="0" kern="1200" dirty="0">
                <a:solidFill>
                  <a:schemeClr val="tx1"/>
                </a:solidFill>
                <a:effectLst/>
                <a:latin typeface="+mn-lt"/>
                <a:ea typeface="+mn-ea"/>
                <a:cs typeface="+mn-cs"/>
              </a:rPr>
              <a:t> are amongst the strongest soluble Fe</a:t>
            </a:r>
            <a:r>
              <a:rPr lang="en-GB" sz="1200" b="0" i="0" kern="1200" baseline="30000" dirty="0">
                <a:solidFill>
                  <a:schemeClr val="tx1"/>
                </a:solidFill>
                <a:effectLst/>
                <a:latin typeface="+mn-lt"/>
                <a:ea typeface="+mn-ea"/>
                <a:cs typeface="+mn-cs"/>
              </a:rPr>
              <a:t>3+</a:t>
            </a:r>
            <a:r>
              <a:rPr lang="en-GB" sz="1200" b="0" i="0" kern="1200" dirty="0">
                <a:solidFill>
                  <a:schemeClr val="tx1"/>
                </a:solidFill>
                <a:effectLst/>
                <a:latin typeface="+mn-lt"/>
                <a:ea typeface="+mn-ea"/>
                <a:cs typeface="+mn-cs"/>
              </a:rPr>
              <a:t> binding agents known.</a:t>
            </a:r>
            <a:endParaRPr lang="en-GB" dirty="0"/>
          </a:p>
        </p:txBody>
      </p:sp>
      <p:sp>
        <p:nvSpPr>
          <p:cNvPr id="4" name="Slide Number Placeholder 3"/>
          <p:cNvSpPr>
            <a:spLocks noGrp="1"/>
          </p:cNvSpPr>
          <p:nvPr>
            <p:ph type="sldNum" sz="quarter" idx="10"/>
          </p:nvPr>
        </p:nvSpPr>
        <p:spPr/>
        <p:txBody>
          <a:bodyPr/>
          <a:lstStyle/>
          <a:p>
            <a:fld id="{9E8B79A0-9A5E-4B26-A9B2-F197A832D3F6}" type="slidenum">
              <a:rPr lang="en-US" smtClean="0"/>
              <a:t>13</a:t>
            </a:fld>
            <a:endParaRPr lang="en-US" dirty="0"/>
          </a:p>
        </p:txBody>
      </p:sp>
    </p:spTree>
    <p:extLst>
      <p:ext uri="{BB962C8B-B14F-4D97-AF65-F5344CB8AC3E}">
        <p14:creationId xmlns:p14="http://schemas.microsoft.com/office/powerpoint/2010/main" val="300702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water soluble</a:t>
            </a:r>
            <a:r>
              <a:rPr lang="en-US" baseline="0" dirty="0"/>
              <a:t> </a:t>
            </a:r>
            <a:r>
              <a:rPr lang="en-US" baseline="0" dirty="0" err="1"/>
              <a:t>metalloprotein</a:t>
            </a:r>
            <a:endParaRPr lang="en-US" dirty="0"/>
          </a:p>
        </p:txBody>
      </p:sp>
      <p:sp>
        <p:nvSpPr>
          <p:cNvPr id="4" name="Slide Number Placeholder 3"/>
          <p:cNvSpPr>
            <a:spLocks noGrp="1"/>
          </p:cNvSpPr>
          <p:nvPr>
            <p:ph type="sldNum" sz="quarter" idx="10"/>
          </p:nvPr>
        </p:nvSpPr>
        <p:spPr/>
        <p:txBody>
          <a:bodyPr/>
          <a:lstStyle/>
          <a:p>
            <a:fld id="{9E8B79A0-9A5E-4B26-A9B2-F197A832D3F6}" type="slidenum">
              <a:rPr lang="en-US" smtClean="0"/>
              <a:t>16</a:t>
            </a:fld>
            <a:endParaRPr lang="en-US"/>
          </a:p>
        </p:txBody>
      </p:sp>
    </p:spTree>
    <p:extLst>
      <p:ext uri="{BB962C8B-B14F-4D97-AF65-F5344CB8AC3E}">
        <p14:creationId xmlns:p14="http://schemas.microsoft.com/office/powerpoint/2010/main" val="2699214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E8B79A0-9A5E-4B26-A9B2-F197A832D3F6}" type="slidenum">
              <a:rPr lang="en-US" smtClean="0"/>
              <a:t>26</a:t>
            </a:fld>
            <a:endParaRPr lang="en-US" dirty="0"/>
          </a:p>
        </p:txBody>
      </p:sp>
    </p:spTree>
    <p:extLst>
      <p:ext uri="{BB962C8B-B14F-4D97-AF65-F5344CB8AC3E}">
        <p14:creationId xmlns:p14="http://schemas.microsoft.com/office/powerpoint/2010/main" val="2583096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E8B79A0-9A5E-4B26-A9B2-F197A832D3F6}" type="slidenum">
              <a:rPr lang="en-US" smtClean="0"/>
              <a:t>27</a:t>
            </a:fld>
            <a:endParaRPr lang="en-US" dirty="0"/>
          </a:p>
        </p:txBody>
      </p:sp>
    </p:spTree>
    <p:extLst>
      <p:ext uri="{BB962C8B-B14F-4D97-AF65-F5344CB8AC3E}">
        <p14:creationId xmlns:p14="http://schemas.microsoft.com/office/powerpoint/2010/main" val="4149744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Fe(II) centre is in a square-based pyramidal environment when in its ‘rest state’, also referred to as the deoxy-form. When O2 binds to the </a:t>
            </a:r>
            <a:r>
              <a:rPr lang="en-GB" dirty="0" err="1"/>
              <a:t>heam</a:t>
            </a:r>
            <a:r>
              <a:rPr lang="en-GB" dirty="0"/>
              <a:t> group, it enters trans to the His residue to give an octahedral species </a:t>
            </a:r>
          </a:p>
        </p:txBody>
      </p:sp>
      <p:sp>
        <p:nvSpPr>
          <p:cNvPr id="4" name="Slide Number Placeholder 3"/>
          <p:cNvSpPr>
            <a:spLocks noGrp="1"/>
          </p:cNvSpPr>
          <p:nvPr>
            <p:ph type="sldNum" sz="quarter" idx="10"/>
          </p:nvPr>
        </p:nvSpPr>
        <p:spPr/>
        <p:txBody>
          <a:bodyPr/>
          <a:lstStyle/>
          <a:p>
            <a:fld id="{9E8B79A0-9A5E-4B26-A9B2-F197A832D3F6}" type="slidenum">
              <a:rPr lang="en-US" smtClean="0"/>
              <a:t>28</a:t>
            </a:fld>
            <a:endParaRPr lang="en-US" dirty="0"/>
          </a:p>
        </p:txBody>
      </p:sp>
    </p:spTree>
    <p:extLst>
      <p:ext uri="{BB962C8B-B14F-4D97-AF65-F5344CB8AC3E}">
        <p14:creationId xmlns:p14="http://schemas.microsoft.com/office/powerpoint/2010/main" val="2101771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some cases, a slow auto oxidation reaction releases superoxide and produces Fe(III), which is inactive in binding O</a:t>
            </a:r>
            <a:r>
              <a:rPr lang="en-US" baseline="-25000" dirty="0"/>
              <a:t>2</a:t>
            </a:r>
            <a:r>
              <a:rPr lang="en-US" dirty="0"/>
              <a:t>.</a:t>
            </a:r>
          </a:p>
          <a:p>
            <a:r>
              <a:rPr lang="en-US" dirty="0"/>
              <a:t> with no d electrons in antibonding orbitals, shrink slightly and move into the plane of the ring.</a:t>
            </a:r>
          </a:p>
          <a:p>
            <a:endParaRPr lang="en-US" dirty="0"/>
          </a:p>
        </p:txBody>
      </p:sp>
      <p:sp>
        <p:nvSpPr>
          <p:cNvPr id="4" name="Slide Number Placeholder 3"/>
          <p:cNvSpPr>
            <a:spLocks noGrp="1"/>
          </p:cNvSpPr>
          <p:nvPr>
            <p:ph type="sldNum" sz="quarter" idx="10"/>
          </p:nvPr>
        </p:nvSpPr>
        <p:spPr/>
        <p:txBody>
          <a:bodyPr/>
          <a:lstStyle/>
          <a:p>
            <a:fld id="{9E8B79A0-9A5E-4B26-A9B2-F197A832D3F6}" type="slidenum">
              <a:rPr lang="en-US" smtClean="0"/>
              <a:t>29</a:t>
            </a:fld>
            <a:endParaRPr lang="en-US"/>
          </a:p>
        </p:txBody>
      </p:sp>
    </p:spTree>
    <p:extLst>
      <p:ext uri="{BB962C8B-B14F-4D97-AF65-F5344CB8AC3E}">
        <p14:creationId xmlns:p14="http://schemas.microsoft.com/office/powerpoint/2010/main" val="2754163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the </a:t>
            </a:r>
            <a:r>
              <a:rPr lang="en-GB" dirty="0" err="1"/>
              <a:t>heam</a:t>
            </a:r>
            <a:r>
              <a:rPr lang="en-GB" dirty="0"/>
              <a:t> group in its rest state contains high-spin Fe(II) lying 40pm out of the plane of the N,N’,N’’,N’’’-donor set of the porphyrin group and is drawn towards the His residue; the high-spin Fe(II) centre is apparently too large to ﬁt within the plane of the four N-donor atoms. When O2 enters the sixth coordination site, the iron centre (now low-spin Fe3þ, see below) moves into the plane of the porphyrin ring and pulls the His residue with it</a:t>
            </a:r>
          </a:p>
        </p:txBody>
      </p:sp>
      <p:sp>
        <p:nvSpPr>
          <p:cNvPr id="4" name="Slide Number Placeholder 3"/>
          <p:cNvSpPr>
            <a:spLocks noGrp="1"/>
          </p:cNvSpPr>
          <p:nvPr>
            <p:ph type="sldNum" sz="quarter" idx="10"/>
          </p:nvPr>
        </p:nvSpPr>
        <p:spPr/>
        <p:txBody>
          <a:bodyPr/>
          <a:lstStyle/>
          <a:p>
            <a:fld id="{9E8B79A0-9A5E-4B26-A9B2-F197A832D3F6}" type="slidenum">
              <a:rPr lang="en-US" smtClean="0"/>
              <a:t>30</a:t>
            </a:fld>
            <a:endParaRPr lang="en-US" dirty="0"/>
          </a:p>
        </p:txBody>
      </p:sp>
    </p:spTree>
    <p:extLst>
      <p:ext uri="{BB962C8B-B14F-4D97-AF65-F5344CB8AC3E}">
        <p14:creationId xmlns:p14="http://schemas.microsoft.com/office/powerpoint/2010/main" val="1986935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909A96A-6DD2-44D8-997E-5C44A296EDF8}" type="datetime1">
              <a:rPr lang="en-US" smtClean="0"/>
              <a:t>10/5/2025</a:t>
            </a:fld>
            <a:endParaRPr lang="en-US" dirty="0"/>
          </a:p>
        </p:txBody>
      </p:sp>
      <p:sp>
        <p:nvSpPr>
          <p:cNvPr id="5" name="Footer Placeholder 4"/>
          <p:cNvSpPr>
            <a:spLocks noGrp="1"/>
          </p:cNvSpPr>
          <p:nvPr>
            <p:ph type="ftr" sz="quarter" idx="11"/>
          </p:nvPr>
        </p:nvSpPr>
        <p:spPr/>
        <p:txBody>
          <a:bodyPr/>
          <a:lstStyle/>
          <a:p>
            <a:r>
              <a:rPr lang="en-GB"/>
              <a:t>426 Chem. Part II b</a:t>
            </a:r>
            <a:endParaRPr lang="en-US" dirty="0"/>
          </a:p>
        </p:txBody>
      </p:sp>
      <p:sp>
        <p:nvSpPr>
          <p:cNvPr id="6" name="Slide Number Placeholder 5"/>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3885197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BFF8B75-B6AF-40A5-9C0B-0369FAE4CB97}" type="datetime1">
              <a:rPr lang="en-US" smtClean="0"/>
              <a:t>10/5/2025</a:t>
            </a:fld>
            <a:endParaRPr lang="en-US" dirty="0"/>
          </a:p>
        </p:txBody>
      </p:sp>
      <p:sp>
        <p:nvSpPr>
          <p:cNvPr id="5" name="Footer Placeholder 4"/>
          <p:cNvSpPr>
            <a:spLocks noGrp="1"/>
          </p:cNvSpPr>
          <p:nvPr>
            <p:ph type="ftr" sz="quarter" idx="11"/>
          </p:nvPr>
        </p:nvSpPr>
        <p:spPr/>
        <p:txBody>
          <a:bodyPr/>
          <a:lstStyle/>
          <a:p>
            <a:r>
              <a:rPr lang="en-GB"/>
              <a:t>426 Chem. Part II b</a:t>
            </a:r>
            <a:endParaRPr lang="en-US" dirty="0"/>
          </a:p>
        </p:txBody>
      </p:sp>
      <p:sp>
        <p:nvSpPr>
          <p:cNvPr id="6" name="Slide Number Placeholder 5"/>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1271197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59CE74-2190-4F5F-81D7-B92241E31C41}" type="datetime1">
              <a:rPr lang="en-US" smtClean="0"/>
              <a:t>10/5/2025</a:t>
            </a:fld>
            <a:endParaRPr lang="en-US" dirty="0"/>
          </a:p>
        </p:txBody>
      </p:sp>
      <p:sp>
        <p:nvSpPr>
          <p:cNvPr id="5" name="Footer Placeholder 4"/>
          <p:cNvSpPr>
            <a:spLocks noGrp="1"/>
          </p:cNvSpPr>
          <p:nvPr>
            <p:ph type="ftr" sz="quarter" idx="11"/>
          </p:nvPr>
        </p:nvSpPr>
        <p:spPr/>
        <p:txBody>
          <a:bodyPr/>
          <a:lstStyle/>
          <a:p>
            <a:r>
              <a:rPr lang="en-GB"/>
              <a:t>426 Chem. Part II b</a:t>
            </a:r>
            <a:endParaRPr lang="en-US" dirty="0"/>
          </a:p>
        </p:txBody>
      </p:sp>
      <p:sp>
        <p:nvSpPr>
          <p:cNvPr id="6" name="Slide Number Placeholder 5"/>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2391010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97DDEE-3F60-4AC7-B375-BDD818FC5931}" type="datetime1">
              <a:rPr lang="en-US" smtClean="0"/>
              <a:t>10/5/2025</a:t>
            </a:fld>
            <a:endParaRPr lang="en-US" dirty="0"/>
          </a:p>
        </p:txBody>
      </p:sp>
      <p:sp>
        <p:nvSpPr>
          <p:cNvPr id="5" name="Footer Placeholder 4"/>
          <p:cNvSpPr>
            <a:spLocks noGrp="1"/>
          </p:cNvSpPr>
          <p:nvPr>
            <p:ph type="ftr" sz="quarter" idx="11"/>
          </p:nvPr>
        </p:nvSpPr>
        <p:spPr/>
        <p:txBody>
          <a:bodyPr/>
          <a:lstStyle/>
          <a:p>
            <a:r>
              <a:rPr lang="en-GB"/>
              <a:t>426 Chem. Part II b</a:t>
            </a:r>
            <a:endParaRPr lang="en-US" dirty="0"/>
          </a:p>
        </p:txBody>
      </p:sp>
      <p:sp>
        <p:nvSpPr>
          <p:cNvPr id="6" name="Slide Number Placeholder 5"/>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2309613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1747A4-51B4-422A-9ACA-E6139D097E9E}" type="datetime1">
              <a:rPr lang="en-US" smtClean="0"/>
              <a:t>10/5/2025</a:t>
            </a:fld>
            <a:endParaRPr lang="en-US" dirty="0"/>
          </a:p>
        </p:txBody>
      </p:sp>
      <p:sp>
        <p:nvSpPr>
          <p:cNvPr id="5" name="Footer Placeholder 4"/>
          <p:cNvSpPr>
            <a:spLocks noGrp="1"/>
          </p:cNvSpPr>
          <p:nvPr>
            <p:ph type="ftr" sz="quarter" idx="11"/>
          </p:nvPr>
        </p:nvSpPr>
        <p:spPr/>
        <p:txBody>
          <a:bodyPr/>
          <a:lstStyle/>
          <a:p>
            <a:r>
              <a:rPr lang="en-GB"/>
              <a:t>426 Chem. Part II b</a:t>
            </a:r>
            <a:endParaRPr lang="en-US" dirty="0"/>
          </a:p>
        </p:txBody>
      </p:sp>
      <p:sp>
        <p:nvSpPr>
          <p:cNvPr id="6" name="Slide Number Placeholder 5"/>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1602655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CB6FC0-4009-48BA-A013-E84536BA1EE6}" type="datetime1">
              <a:rPr lang="en-US" smtClean="0"/>
              <a:t>10/5/2025</a:t>
            </a:fld>
            <a:endParaRPr lang="en-US" dirty="0"/>
          </a:p>
        </p:txBody>
      </p:sp>
      <p:sp>
        <p:nvSpPr>
          <p:cNvPr id="6" name="Footer Placeholder 5"/>
          <p:cNvSpPr>
            <a:spLocks noGrp="1"/>
          </p:cNvSpPr>
          <p:nvPr>
            <p:ph type="ftr" sz="quarter" idx="11"/>
          </p:nvPr>
        </p:nvSpPr>
        <p:spPr/>
        <p:txBody>
          <a:bodyPr/>
          <a:lstStyle/>
          <a:p>
            <a:r>
              <a:rPr lang="en-GB"/>
              <a:t>426 Chem. Part II b</a:t>
            </a:r>
            <a:endParaRPr lang="en-US" dirty="0"/>
          </a:p>
        </p:txBody>
      </p:sp>
      <p:sp>
        <p:nvSpPr>
          <p:cNvPr id="7" name="Slide Number Placeholder 6"/>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3170379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7B1DF6-A51E-41FB-90B9-3C7A78D9E72A}" type="datetime1">
              <a:rPr lang="en-US" smtClean="0"/>
              <a:t>10/5/2025</a:t>
            </a:fld>
            <a:endParaRPr lang="en-US" dirty="0"/>
          </a:p>
        </p:txBody>
      </p:sp>
      <p:sp>
        <p:nvSpPr>
          <p:cNvPr id="8" name="Footer Placeholder 7"/>
          <p:cNvSpPr>
            <a:spLocks noGrp="1"/>
          </p:cNvSpPr>
          <p:nvPr>
            <p:ph type="ftr" sz="quarter" idx="11"/>
          </p:nvPr>
        </p:nvSpPr>
        <p:spPr/>
        <p:txBody>
          <a:bodyPr/>
          <a:lstStyle/>
          <a:p>
            <a:r>
              <a:rPr lang="en-GB"/>
              <a:t>426 Chem. Part II b</a:t>
            </a:r>
            <a:endParaRPr lang="en-US" dirty="0"/>
          </a:p>
        </p:txBody>
      </p:sp>
      <p:sp>
        <p:nvSpPr>
          <p:cNvPr id="9" name="Slide Number Placeholder 8"/>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272602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1AC67EF-A9D8-46DD-A30D-EE7C9D3FC30E}" type="datetime1">
              <a:rPr lang="en-US" smtClean="0"/>
              <a:t>10/5/2025</a:t>
            </a:fld>
            <a:endParaRPr lang="en-US"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1348096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83CA99-D6CB-4FF0-93B2-63DECD3828C9}" type="datetime1">
              <a:rPr lang="en-US" smtClean="0"/>
              <a:t>10/5/2025</a:t>
            </a:fld>
            <a:endParaRPr lang="en-US" dirty="0"/>
          </a:p>
        </p:txBody>
      </p:sp>
      <p:sp>
        <p:nvSpPr>
          <p:cNvPr id="3" name="Footer Placeholder 2"/>
          <p:cNvSpPr>
            <a:spLocks noGrp="1"/>
          </p:cNvSpPr>
          <p:nvPr>
            <p:ph type="ftr" sz="quarter" idx="11"/>
          </p:nvPr>
        </p:nvSpPr>
        <p:spPr/>
        <p:txBody>
          <a:bodyPr/>
          <a:lstStyle/>
          <a:p>
            <a:r>
              <a:rPr lang="en-GB"/>
              <a:t>426 Chem. Part II b</a:t>
            </a:r>
            <a:endParaRPr lang="en-US" dirty="0"/>
          </a:p>
        </p:txBody>
      </p:sp>
      <p:sp>
        <p:nvSpPr>
          <p:cNvPr id="4" name="Slide Number Placeholder 3"/>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2496771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C48944-7851-487B-9839-1ED7F109AE7A}" type="datetime1">
              <a:rPr lang="en-US" smtClean="0"/>
              <a:t>10/5/2025</a:t>
            </a:fld>
            <a:endParaRPr lang="en-US" dirty="0"/>
          </a:p>
        </p:txBody>
      </p:sp>
      <p:sp>
        <p:nvSpPr>
          <p:cNvPr id="6" name="Footer Placeholder 5"/>
          <p:cNvSpPr>
            <a:spLocks noGrp="1"/>
          </p:cNvSpPr>
          <p:nvPr>
            <p:ph type="ftr" sz="quarter" idx="11"/>
          </p:nvPr>
        </p:nvSpPr>
        <p:spPr/>
        <p:txBody>
          <a:bodyPr/>
          <a:lstStyle/>
          <a:p>
            <a:r>
              <a:rPr lang="en-GB"/>
              <a:t>426 Chem. Part II b</a:t>
            </a:r>
            <a:endParaRPr lang="en-US" dirty="0"/>
          </a:p>
        </p:txBody>
      </p:sp>
      <p:sp>
        <p:nvSpPr>
          <p:cNvPr id="7" name="Slide Number Placeholder 6"/>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3247523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428962-C1A3-42F6-85BF-7BC8920C9304}" type="datetime1">
              <a:rPr lang="en-US" smtClean="0"/>
              <a:t>10/5/2025</a:t>
            </a:fld>
            <a:endParaRPr lang="en-US" dirty="0"/>
          </a:p>
        </p:txBody>
      </p:sp>
      <p:sp>
        <p:nvSpPr>
          <p:cNvPr id="6" name="Footer Placeholder 5"/>
          <p:cNvSpPr>
            <a:spLocks noGrp="1"/>
          </p:cNvSpPr>
          <p:nvPr>
            <p:ph type="ftr" sz="quarter" idx="11"/>
          </p:nvPr>
        </p:nvSpPr>
        <p:spPr/>
        <p:txBody>
          <a:bodyPr/>
          <a:lstStyle/>
          <a:p>
            <a:r>
              <a:rPr lang="en-GB"/>
              <a:t>426 Chem. Part II b</a:t>
            </a:r>
            <a:endParaRPr lang="en-US" dirty="0"/>
          </a:p>
        </p:txBody>
      </p:sp>
      <p:sp>
        <p:nvSpPr>
          <p:cNvPr id="7" name="Slide Number Placeholder 6"/>
          <p:cNvSpPr>
            <a:spLocks noGrp="1"/>
          </p:cNvSpPr>
          <p:nvPr>
            <p:ph type="sldNum" sz="quarter" idx="12"/>
          </p:nvPr>
        </p:nvSpPr>
        <p:spPr/>
        <p:txBody>
          <a:bodyPr/>
          <a:lstStyle/>
          <a:p>
            <a:fld id="{5238FE20-D27F-4C47-8509-767EA9CCF912}" type="slidenum">
              <a:rPr lang="en-US" smtClean="0"/>
              <a:t>‹#›</a:t>
            </a:fld>
            <a:endParaRPr lang="en-US" dirty="0"/>
          </a:p>
        </p:txBody>
      </p:sp>
    </p:spTree>
    <p:extLst>
      <p:ext uri="{BB962C8B-B14F-4D97-AF65-F5344CB8AC3E}">
        <p14:creationId xmlns:p14="http://schemas.microsoft.com/office/powerpoint/2010/main" val="1081492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13C824-664C-4061-B328-0AFDEADF3B28}" type="datetime1">
              <a:rPr lang="en-US" smtClean="0"/>
              <a:t>10/5/2025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426 Chem. Part II b</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38FE20-D27F-4C47-8509-767EA9CCF912}" type="slidenum">
              <a:rPr lang="en-US" smtClean="0"/>
              <a:t>‹#›</a:t>
            </a:fld>
            <a:endParaRPr lang="en-US" dirty="0"/>
          </a:p>
        </p:txBody>
      </p:sp>
    </p:spTree>
    <p:extLst>
      <p:ext uri="{BB962C8B-B14F-4D97-AF65-F5344CB8AC3E}">
        <p14:creationId xmlns:p14="http://schemas.microsoft.com/office/powerpoint/2010/main" val="128476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youtube.com/watch?v=HdR-U0gMIi4" TargetMode="External"/><Relationship Id="rId2" Type="http://schemas.openxmlformats.org/officeDocument/2006/relationships/hyperlink" Target="https://www.youtube.com/watch?v=Zro-MR2Mjak"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C:\Users\Maha\Pictures\Chem\8c5b292432bcc63d5f458b6b9211cb1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9" y="260649"/>
            <a:ext cx="2924273" cy="3816424"/>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ctrTitle"/>
          </p:nvPr>
        </p:nvSpPr>
        <p:spPr>
          <a:xfrm>
            <a:off x="2483768" y="1916832"/>
            <a:ext cx="6334472" cy="2331690"/>
          </a:xfrm>
        </p:spPr>
        <p:txBody>
          <a:bodyPr>
            <a:normAutofit/>
          </a:bodyPr>
          <a:lstStyle/>
          <a:p>
            <a:r>
              <a:rPr lang="en-US" b="1" dirty="0"/>
              <a:t>418 Chem.</a:t>
            </a:r>
            <a:br>
              <a:rPr lang="en-US" b="1" dirty="0"/>
            </a:br>
            <a:r>
              <a:rPr lang="en-US" b="1" dirty="0"/>
              <a:t>Bioinorganic Chemistry</a:t>
            </a:r>
            <a:br>
              <a:rPr lang="en-US" dirty="0"/>
            </a:br>
            <a:endParaRPr lang="en-US" dirty="0"/>
          </a:p>
        </p:txBody>
      </p:sp>
      <p:sp>
        <p:nvSpPr>
          <p:cNvPr id="5" name="Subtitle 4"/>
          <p:cNvSpPr>
            <a:spLocks noGrp="1"/>
          </p:cNvSpPr>
          <p:nvPr>
            <p:ph type="subTitle" idx="1"/>
          </p:nvPr>
        </p:nvSpPr>
        <p:spPr>
          <a:xfrm>
            <a:off x="1403648" y="4365104"/>
            <a:ext cx="7128792" cy="1296144"/>
          </a:xfrm>
        </p:spPr>
        <p:txBody>
          <a:bodyPr>
            <a:noAutofit/>
          </a:bodyPr>
          <a:lstStyle/>
          <a:p>
            <a:r>
              <a:rPr lang="en-US" b="1" dirty="0">
                <a:solidFill>
                  <a:schemeClr val="tx1"/>
                </a:solidFill>
              </a:rPr>
              <a:t>Part II. Transport and Storage of Metal Ions</a:t>
            </a:r>
          </a:p>
          <a:p>
            <a:r>
              <a:rPr lang="en-US" b="1" dirty="0">
                <a:solidFill>
                  <a:srgbClr val="0070C0"/>
                </a:solidFill>
              </a:rPr>
              <a:t>b. Iron </a:t>
            </a:r>
          </a:p>
        </p:txBody>
      </p:sp>
      <p:sp>
        <p:nvSpPr>
          <p:cNvPr id="7" name="TextBox 6"/>
          <p:cNvSpPr txBox="1"/>
          <p:nvPr/>
        </p:nvSpPr>
        <p:spPr>
          <a:xfrm>
            <a:off x="611560" y="5829160"/>
            <a:ext cx="4730551" cy="369332"/>
          </a:xfrm>
          <a:prstGeom prst="rect">
            <a:avLst/>
          </a:prstGeom>
          <a:noFill/>
        </p:spPr>
        <p:txBody>
          <a:bodyPr wrap="square" rtlCol="0">
            <a:spAutoFit/>
          </a:bodyPr>
          <a:lstStyle/>
          <a:p>
            <a:r>
              <a:rPr lang="en-US" dirty="0"/>
              <a:t>M. H. Al-</a:t>
            </a:r>
            <a:r>
              <a:rPr lang="en-US" dirty="0" err="1"/>
              <a:t>Qunaibit</a:t>
            </a:r>
            <a:endParaRPr lang="en-US" dirty="0"/>
          </a:p>
        </p:txBody>
      </p:sp>
    </p:spTree>
    <p:extLst>
      <p:ext uri="{BB962C8B-B14F-4D97-AF65-F5344CB8AC3E}">
        <p14:creationId xmlns:p14="http://schemas.microsoft.com/office/powerpoint/2010/main" val="2765996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a:t>Outline- Part II b</a:t>
            </a:r>
          </a:p>
        </p:txBody>
      </p:sp>
      <p:sp>
        <p:nvSpPr>
          <p:cNvPr id="5" name="Content Placeholder 4"/>
          <p:cNvSpPr>
            <a:spLocks noGrp="1"/>
          </p:cNvSpPr>
          <p:nvPr>
            <p:ph idx="1"/>
          </p:nvPr>
        </p:nvSpPr>
        <p:spPr>
          <a:xfrm>
            <a:off x="457200" y="1412776"/>
            <a:ext cx="8229600" cy="4713387"/>
          </a:xfrm>
        </p:spPr>
        <p:txBody>
          <a:bodyPr>
            <a:normAutofit lnSpcReduction="10000"/>
          </a:bodyPr>
          <a:lstStyle/>
          <a:p>
            <a:pPr lvl="0">
              <a:lnSpc>
                <a:spcPct val="150000"/>
              </a:lnSpc>
            </a:pPr>
            <a:r>
              <a:rPr lang="en-US" dirty="0"/>
              <a:t>The chemistry of iron</a:t>
            </a:r>
          </a:p>
          <a:p>
            <a:pPr lvl="0">
              <a:lnSpc>
                <a:spcPct val="150000"/>
              </a:lnSpc>
            </a:pPr>
            <a:r>
              <a:rPr lang="en-US" dirty="0">
                <a:solidFill>
                  <a:srgbClr val="FF0000"/>
                </a:solidFill>
              </a:rPr>
              <a:t>The biological role of Fe</a:t>
            </a:r>
          </a:p>
          <a:p>
            <a:pPr lvl="0">
              <a:lnSpc>
                <a:spcPct val="150000"/>
              </a:lnSpc>
            </a:pPr>
            <a:r>
              <a:rPr lang="en-US" dirty="0"/>
              <a:t>Ferritin, the cellular Fe store</a:t>
            </a:r>
          </a:p>
          <a:p>
            <a:pPr lvl="0">
              <a:lnSpc>
                <a:spcPct val="150000"/>
              </a:lnSpc>
            </a:pPr>
            <a:r>
              <a:rPr lang="en-US" dirty="0"/>
              <a:t>Oxygen transport</a:t>
            </a:r>
          </a:p>
          <a:p>
            <a:pPr lvl="1">
              <a:lnSpc>
                <a:spcPct val="150000"/>
              </a:lnSpc>
              <a:buFont typeface="Wingdings" panose="05000000000000000000" pitchFamily="2" charset="2"/>
              <a:buChar char="Ø"/>
            </a:pPr>
            <a:r>
              <a:rPr lang="en-US" dirty="0"/>
              <a:t> Myoglobin</a:t>
            </a:r>
          </a:p>
          <a:p>
            <a:pPr lvl="1">
              <a:lnSpc>
                <a:spcPct val="150000"/>
              </a:lnSpc>
              <a:buFont typeface="Wingdings" panose="05000000000000000000" pitchFamily="2" charset="2"/>
              <a:buChar char="Ø"/>
            </a:pPr>
            <a:r>
              <a:rPr lang="en-US" dirty="0"/>
              <a:t>Hemoglobin</a:t>
            </a:r>
          </a:p>
          <a:p>
            <a:pPr marL="0" indent="0">
              <a:lnSpc>
                <a:spcPct val="150000"/>
              </a:lnSpc>
              <a:buNone/>
            </a:pPr>
            <a:endParaRPr lang="en-US" dirty="0"/>
          </a:p>
        </p:txBody>
      </p:sp>
      <p:sp>
        <p:nvSpPr>
          <p:cNvPr id="2" name="Footer Placeholder 1"/>
          <p:cNvSpPr>
            <a:spLocks noGrp="1"/>
          </p:cNvSpPr>
          <p:nvPr>
            <p:ph type="ftr" sz="quarter" idx="11"/>
          </p:nvPr>
        </p:nvSpPr>
        <p:spPr/>
        <p:txBody>
          <a:bodyPr/>
          <a:lstStyle/>
          <a:p>
            <a:r>
              <a:rPr lang="en-GB"/>
              <a:t>426 Chem. Part II b</a:t>
            </a:r>
            <a:endParaRPr lang="en-US"/>
          </a:p>
        </p:txBody>
      </p:sp>
      <p:sp>
        <p:nvSpPr>
          <p:cNvPr id="3" name="Slide Number Placeholder 2"/>
          <p:cNvSpPr>
            <a:spLocks noGrp="1"/>
          </p:cNvSpPr>
          <p:nvPr>
            <p:ph type="sldNum" sz="quarter" idx="12"/>
          </p:nvPr>
        </p:nvSpPr>
        <p:spPr/>
        <p:txBody>
          <a:bodyPr/>
          <a:lstStyle/>
          <a:p>
            <a:fld id="{5238FE20-D27F-4C47-8509-767EA9CCF912}" type="slidenum">
              <a:rPr lang="en-US" smtClean="0"/>
              <a:t>10</a:t>
            </a:fld>
            <a:endParaRPr lang="en-US"/>
          </a:p>
        </p:txBody>
      </p:sp>
    </p:spTree>
    <p:extLst>
      <p:ext uri="{BB962C8B-B14F-4D97-AF65-F5344CB8AC3E}">
        <p14:creationId xmlns:p14="http://schemas.microsoft.com/office/powerpoint/2010/main" val="1015295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The Biological role of iron</a:t>
            </a:r>
            <a:endParaRPr lang="en-US" sz="3600" dirty="0"/>
          </a:p>
        </p:txBody>
      </p:sp>
      <p:sp>
        <p:nvSpPr>
          <p:cNvPr id="3" name="Content Placeholder 2"/>
          <p:cNvSpPr>
            <a:spLocks noGrp="1"/>
          </p:cNvSpPr>
          <p:nvPr>
            <p:ph idx="1"/>
          </p:nvPr>
        </p:nvSpPr>
        <p:spPr/>
        <p:txBody>
          <a:bodyPr>
            <a:normAutofit lnSpcReduction="10000"/>
          </a:bodyPr>
          <a:lstStyle/>
          <a:p>
            <a:pPr lvl="0"/>
            <a:r>
              <a:rPr lang="en-US" dirty="0"/>
              <a:t>Iron is an essential element in our diet and is needed for the production of </a:t>
            </a:r>
            <a:r>
              <a:rPr lang="en-US" dirty="0" err="1"/>
              <a:t>haemoglobin</a:t>
            </a:r>
            <a:r>
              <a:rPr lang="en-US" dirty="0"/>
              <a:t>.</a:t>
            </a:r>
          </a:p>
          <a:p>
            <a:pPr lvl="0"/>
            <a:r>
              <a:rPr lang="en-US" dirty="0"/>
              <a:t>The iron atom in the </a:t>
            </a:r>
            <a:r>
              <a:rPr lang="en-US" dirty="0" err="1"/>
              <a:t>haemoglobin</a:t>
            </a:r>
            <a:r>
              <a:rPr lang="en-US" dirty="0"/>
              <a:t> molecule helps coordinate of the oxygen molecule and hence the transportation of oxygen around the body to the cells of all the tissues.</a:t>
            </a:r>
          </a:p>
          <a:p>
            <a:pPr lvl="0"/>
            <a:r>
              <a:rPr lang="en-US" dirty="0"/>
              <a:t>Iron deficiency causes </a:t>
            </a:r>
            <a:r>
              <a:rPr lang="en-US" dirty="0" err="1"/>
              <a:t>anaemia</a:t>
            </a:r>
            <a:r>
              <a:rPr lang="en-US" dirty="0"/>
              <a:t>.</a:t>
            </a:r>
          </a:p>
          <a:p>
            <a:pPr lvl="0"/>
            <a:r>
              <a:rPr lang="en-US" dirty="0"/>
              <a:t>Plants require iron for the synthesis of chlorophyll.</a:t>
            </a:r>
          </a:p>
          <a:p>
            <a:endParaRPr lang="en-US"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11</a:t>
            </a:fld>
            <a:endParaRPr lang="en-US" dirty="0"/>
          </a:p>
        </p:txBody>
      </p:sp>
    </p:spTree>
    <p:extLst>
      <p:ext uri="{BB962C8B-B14F-4D97-AF65-F5344CB8AC3E}">
        <p14:creationId xmlns:p14="http://schemas.microsoft.com/office/powerpoint/2010/main" val="1565091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r>
              <a:rPr lang="en-US" sz="3600" b="1" dirty="0"/>
              <a:t>Selective transport and storage of iron</a:t>
            </a:r>
          </a:p>
        </p:txBody>
      </p:sp>
      <p:sp>
        <p:nvSpPr>
          <p:cNvPr id="3" name="Content Placeholder 2"/>
          <p:cNvSpPr>
            <a:spLocks noGrp="1"/>
          </p:cNvSpPr>
          <p:nvPr>
            <p:ph idx="1"/>
          </p:nvPr>
        </p:nvSpPr>
        <p:spPr>
          <a:xfrm>
            <a:off x="457200" y="1412776"/>
            <a:ext cx="8229600" cy="4713387"/>
          </a:xfrm>
        </p:spPr>
        <p:txBody>
          <a:bodyPr>
            <a:normAutofit fontScale="92500" lnSpcReduction="10000"/>
          </a:bodyPr>
          <a:lstStyle/>
          <a:p>
            <a:r>
              <a:rPr lang="en-US" dirty="0"/>
              <a:t>Iron is essential for almost all life forms, and is  difficult to obtain.</a:t>
            </a:r>
          </a:p>
          <a:p>
            <a:r>
              <a:rPr lang="en-US" dirty="0"/>
              <a:t>Any excess presents a serious toxic risk.</a:t>
            </a:r>
          </a:p>
          <a:p>
            <a:r>
              <a:rPr lang="en-US" dirty="0"/>
              <a:t>Nature has at least two problems in dealing with this element:</a:t>
            </a:r>
          </a:p>
          <a:p>
            <a:pPr>
              <a:buFont typeface="Wingdings" panose="05000000000000000000" pitchFamily="2" charset="2"/>
              <a:buChar char="Ø"/>
            </a:pPr>
            <a:r>
              <a:rPr lang="en-US" dirty="0"/>
              <a:t>The first is the insolubility of Fe(III) (the stable oxidation state found in most minerals). As the pH increases, hydrolysis, polymerization, and precipitation of hydrated forms of the oxide occur.</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12</a:t>
            </a:fld>
            <a:endParaRPr lang="en-US"/>
          </a:p>
        </p:txBody>
      </p:sp>
    </p:spTree>
    <p:extLst>
      <p:ext uri="{BB962C8B-B14F-4D97-AF65-F5344CB8AC3E}">
        <p14:creationId xmlns:p14="http://schemas.microsoft.com/office/powerpoint/2010/main" val="3179702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pPr algn="r"/>
            <a:r>
              <a:rPr lang="en-US" sz="2800" dirty="0"/>
              <a:t>Selective transport and storage of iron</a:t>
            </a:r>
          </a:p>
        </p:txBody>
      </p:sp>
      <p:sp>
        <p:nvSpPr>
          <p:cNvPr id="3" name="Content Placeholder 2"/>
          <p:cNvSpPr>
            <a:spLocks noGrp="1"/>
          </p:cNvSpPr>
          <p:nvPr>
            <p:ph idx="1"/>
          </p:nvPr>
        </p:nvSpPr>
        <p:spPr>
          <a:xfrm>
            <a:off x="457200" y="1340768"/>
            <a:ext cx="8229600" cy="4785395"/>
          </a:xfrm>
        </p:spPr>
        <p:txBody>
          <a:bodyPr>
            <a:normAutofit fontScale="92500" lnSpcReduction="10000"/>
          </a:bodyPr>
          <a:lstStyle/>
          <a:p>
            <a:pPr>
              <a:buFont typeface="Wingdings" panose="05000000000000000000" pitchFamily="2" charset="2"/>
              <a:buChar char="Ø"/>
            </a:pPr>
            <a:r>
              <a:rPr lang="en-US" dirty="0"/>
              <a:t>The second problem is the toxicity of ‘free-Fe’ species, particularly through the generation of OH radicals.</a:t>
            </a:r>
          </a:p>
          <a:p>
            <a:pPr marL="0" indent="0">
              <a:buNone/>
            </a:pPr>
            <a:r>
              <a:rPr lang="en-US" dirty="0"/>
              <a:t>In biological systems, Fe:</a:t>
            </a:r>
          </a:p>
          <a:p>
            <a:r>
              <a:rPr lang="en-US" dirty="0"/>
              <a:t>Uptake into organisms involves </a:t>
            </a:r>
          </a:p>
          <a:p>
            <a:pPr marL="0" indent="0">
              <a:buNone/>
            </a:pPr>
            <a:r>
              <a:rPr lang="en-US" dirty="0"/>
              <a:t>special ligands known as </a:t>
            </a:r>
            <a:r>
              <a:rPr lang="en-US" dirty="0" err="1">
                <a:solidFill>
                  <a:srgbClr val="0070C0"/>
                </a:solidFill>
              </a:rPr>
              <a:t>siderophores</a:t>
            </a:r>
            <a:r>
              <a:rPr lang="en-US" dirty="0"/>
              <a:t> </a:t>
            </a:r>
          </a:p>
          <a:p>
            <a:pPr marL="0" indent="0">
              <a:buNone/>
            </a:pPr>
            <a:r>
              <a:rPr lang="en-US" dirty="0"/>
              <a:t>(iron carriers/special ligands). </a:t>
            </a:r>
          </a:p>
          <a:p>
            <a:r>
              <a:rPr lang="en-US" dirty="0"/>
              <a:t>Transport in the circulating fluids of higher organisms requires a protein called </a:t>
            </a:r>
            <a:r>
              <a:rPr lang="en-US" dirty="0">
                <a:solidFill>
                  <a:srgbClr val="0070C0"/>
                </a:solidFill>
              </a:rPr>
              <a:t>transferrin</a:t>
            </a:r>
          </a:p>
          <a:p>
            <a:r>
              <a:rPr lang="en-US" dirty="0"/>
              <a:t>Is stored as </a:t>
            </a:r>
            <a:r>
              <a:rPr lang="en-US" dirty="0">
                <a:solidFill>
                  <a:srgbClr val="0070C0"/>
                </a:solidFill>
              </a:rPr>
              <a:t>ferritin</a:t>
            </a:r>
            <a:r>
              <a:rPr lang="en-US" dirty="0"/>
              <a:t>.</a:t>
            </a:r>
          </a:p>
          <a:p>
            <a:pPr marL="0" indent="0">
              <a:buNone/>
            </a:pPr>
            <a:endParaRPr lang="en-US" dirty="0"/>
          </a:p>
        </p:txBody>
      </p:sp>
      <p:sp>
        <p:nvSpPr>
          <p:cNvPr id="4" name="Footer Placeholder 3"/>
          <p:cNvSpPr>
            <a:spLocks noGrp="1"/>
          </p:cNvSpPr>
          <p:nvPr>
            <p:ph type="ftr" sz="quarter" idx="11"/>
          </p:nvPr>
        </p:nvSpPr>
        <p:spPr/>
        <p:txBody>
          <a:bodyPr/>
          <a:lstStyle/>
          <a:p>
            <a:r>
              <a:rPr lang="en-GB" dirty="0"/>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13</a:t>
            </a:fld>
            <a:endParaRPr lang="en-US"/>
          </a:p>
        </p:txBody>
      </p:sp>
      <p:pic>
        <p:nvPicPr>
          <p:cNvPr id="1028" name="Picture 4" descr="Fig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2863" y="2780928"/>
            <a:ext cx="1905000" cy="123825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553200" y="2348880"/>
            <a:ext cx="2339280" cy="2246769"/>
          </a:xfrm>
          <a:prstGeom prst="rect">
            <a:avLst/>
          </a:prstGeom>
          <a:noFill/>
          <a:ln w="6350">
            <a:solidFill>
              <a:schemeClr val="tx1"/>
            </a:solidFill>
          </a:ln>
        </p:spPr>
        <p:txBody>
          <a:bodyPr wrap="square" rtlCol="0">
            <a:spAutoFit/>
          </a:bodyPr>
          <a:lstStyle/>
          <a:p>
            <a:endParaRPr lang="en-GB" dirty="0"/>
          </a:p>
          <a:p>
            <a:endParaRPr lang="en-GB" dirty="0"/>
          </a:p>
          <a:p>
            <a:endParaRPr lang="en-GB" dirty="0"/>
          </a:p>
          <a:p>
            <a:endParaRPr lang="en-GB" dirty="0"/>
          </a:p>
          <a:p>
            <a:endParaRPr lang="en-GB" dirty="0"/>
          </a:p>
          <a:p>
            <a:endParaRPr lang="en-GB" dirty="0"/>
          </a:p>
          <a:p>
            <a:r>
              <a:rPr lang="en-GB" sz="1600" i="1" dirty="0">
                <a:ln w="3175">
                  <a:solidFill>
                    <a:schemeClr val="tx1"/>
                  </a:solidFill>
                </a:ln>
              </a:rPr>
              <a:t>Citrate </a:t>
            </a:r>
            <a:r>
              <a:rPr lang="en-GB" sz="1600" i="1" dirty="0" err="1">
                <a:ln w="3175">
                  <a:solidFill>
                    <a:schemeClr val="tx1"/>
                  </a:solidFill>
                </a:ln>
              </a:rPr>
              <a:t>hydroxamate</a:t>
            </a:r>
            <a:r>
              <a:rPr lang="en-GB" sz="1600" i="1" dirty="0">
                <a:ln w="3175">
                  <a:solidFill>
                    <a:schemeClr val="tx1"/>
                  </a:solidFill>
                </a:ln>
              </a:rPr>
              <a:t> </a:t>
            </a:r>
            <a:r>
              <a:rPr lang="en-GB" sz="1600" i="1" dirty="0" err="1">
                <a:ln w="3175">
                  <a:solidFill>
                    <a:schemeClr val="tx1"/>
                  </a:solidFill>
                </a:ln>
              </a:rPr>
              <a:t>siderophore</a:t>
            </a:r>
            <a:endParaRPr lang="en-GB" sz="1600" i="1" dirty="0">
              <a:ln w="3175">
                <a:solidFill>
                  <a:schemeClr val="tx1"/>
                </a:solidFill>
              </a:ln>
            </a:endParaRPr>
          </a:p>
        </p:txBody>
      </p:sp>
    </p:spTree>
    <p:extLst>
      <p:ext uri="{BB962C8B-B14F-4D97-AF65-F5344CB8AC3E}">
        <p14:creationId xmlns:p14="http://schemas.microsoft.com/office/powerpoint/2010/main" val="313610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1844824"/>
            <a:ext cx="8229600" cy="5505475"/>
          </a:xfrm>
        </p:spPr>
        <p:txBody>
          <a:bodyPr>
            <a:normAutofit/>
          </a:bodyPr>
          <a:lstStyle/>
          <a:p>
            <a:pPr marL="0" indent="0">
              <a:buNone/>
            </a:pPr>
            <a:r>
              <a:rPr lang="en-GB" sz="4000" dirty="0">
                <a:solidFill>
                  <a:srgbClr val="00B050"/>
                </a:solidFill>
              </a:rPr>
              <a:t>Why does iron u</a:t>
            </a:r>
            <a:r>
              <a:rPr lang="en-US" sz="4000" dirty="0" err="1">
                <a:solidFill>
                  <a:srgbClr val="00B050"/>
                </a:solidFill>
              </a:rPr>
              <a:t>ptake</a:t>
            </a:r>
            <a:r>
              <a:rPr lang="en-US" sz="4000" dirty="0">
                <a:solidFill>
                  <a:srgbClr val="00B050"/>
                </a:solidFill>
              </a:rPr>
              <a:t> into organisms involve special ligands? </a:t>
            </a:r>
            <a:endParaRPr lang="en-GB" sz="4000" dirty="0">
              <a:solidFill>
                <a:srgbClr val="00B050"/>
              </a:solidFill>
            </a:endParaRPr>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14</a:t>
            </a:fld>
            <a:endParaRPr lang="en-US" dirty="0"/>
          </a:p>
        </p:txBody>
      </p:sp>
    </p:spTree>
    <p:extLst>
      <p:ext uri="{BB962C8B-B14F-4D97-AF65-F5344CB8AC3E}">
        <p14:creationId xmlns:p14="http://schemas.microsoft.com/office/powerpoint/2010/main" val="430982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a:t>Outline- Part II b</a:t>
            </a:r>
          </a:p>
        </p:txBody>
      </p:sp>
      <p:sp>
        <p:nvSpPr>
          <p:cNvPr id="5" name="Content Placeholder 4"/>
          <p:cNvSpPr>
            <a:spLocks noGrp="1"/>
          </p:cNvSpPr>
          <p:nvPr>
            <p:ph idx="1"/>
          </p:nvPr>
        </p:nvSpPr>
        <p:spPr>
          <a:xfrm>
            <a:off x="457200" y="1412776"/>
            <a:ext cx="8229600" cy="4713387"/>
          </a:xfrm>
        </p:spPr>
        <p:txBody>
          <a:bodyPr>
            <a:normAutofit lnSpcReduction="10000"/>
          </a:bodyPr>
          <a:lstStyle/>
          <a:p>
            <a:pPr lvl="0">
              <a:lnSpc>
                <a:spcPct val="150000"/>
              </a:lnSpc>
            </a:pPr>
            <a:r>
              <a:rPr lang="en-US" dirty="0"/>
              <a:t>The chemistry of iron</a:t>
            </a:r>
          </a:p>
          <a:p>
            <a:pPr lvl="0">
              <a:lnSpc>
                <a:spcPct val="150000"/>
              </a:lnSpc>
            </a:pPr>
            <a:r>
              <a:rPr lang="en-US" dirty="0"/>
              <a:t>The biological role of Fe</a:t>
            </a:r>
          </a:p>
          <a:p>
            <a:pPr lvl="0">
              <a:lnSpc>
                <a:spcPct val="150000"/>
              </a:lnSpc>
            </a:pPr>
            <a:r>
              <a:rPr lang="en-US" dirty="0">
                <a:solidFill>
                  <a:srgbClr val="FF0000"/>
                </a:solidFill>
              </a:rPr>
              <a:t>Ferritin, the cellular Fe store</a:t>
            </a:r>
          </a:p>
          <a:p>
            <a:pPr lvl="0">
              <a:lnSpc>
                <a:spcPct val="150000"/>
              </a:lnSpc>
            </a:pPr>
            <a:r>
              <a:rPr lang="en-US" dirty="0"/>
              <a:t>Oxygen transport</a:t>
            </a:r>
          </a:p>
          <a:p>
            <a:pPr lvl="1">
              <a:lnSpc>
                <a:spcPct val="150000"/>
              </a:lnSpc>
              <a:buFont typeface="Wingdings" panose="05000000000000000000" pitchFamily="2" charset="2"/>
              <a:buChar char="Ø"/>
            </a:pPr>
            <a:r>
              <a:rPr lang="en-US" dirty="0"/>
              <a:t> Myoglobin</a:t>
            </a:r>
          </a:p>
          <a:p>
            <a:pPr lvl="1">
              <a:lnSpc>
                <a:spcPct val="150000"/>
              </a:lnSpc>
              <a:buFont typeface="Wingdings" panose="05000000000000000000" pitchFamily="2" charset="2"/>
              <a:buChar char="Ø"/>
            </a:pPr>
            <a:r>
              <a:rPr lang="en-US" dirty="0"/>
              <a:t>Hemoglobin</a:t>
            </a:r>
          </a:p>
          <a:p>
            <a:pPr marL="0" indent="0">
              <a:lnSpc>
                <a:spcPct val="150000"/>
              </a:lnSpc>
              <a:buNone/>
            </a:pPr>
            <a:endParaRPr lang="en-US" dirty="0"/>
          </a:p>
        </p:txBody>
      </p:sp>
      <p:sp>
        <p:nvSpPr>
          <p:cNvPr id="2" name="Footer Placeholder 1"/>
          <p:cNvSpPr>
            <a:spLocks noGrp="1"/>
          </p:cNvSpPr>
          <p:nvPr>
            <p:ph type="ftr" sz="quarter" idx="11"/>
          </p:nvPr>
        </p:nvSpPr>
        <p:spPr/>
        <p:txBody>
          <a:bodyPr/>
          <a:lstStyle/>
          <a:p>
            <a:r>
              <a:rPr lang="en-GB"/>
              <a:t>426 Chem. Part II b</a:t>
            </a:r>
            <a:endParaRPr lang="en-US"/>
          </a:p>
        </p:txBody>
      </p:sp>
      <p:sp>
        <p:nvSpPr>
          <p:cNvPr id="3" name="Slide Number Placeholder 2"/>
          <p:cNvSpPr>
            <a:spLocks noGrp="1"/>
          </p:cNvSpPr>
          <p:nvPr>
            <p:ph type="sldNum" sz="quarter" idx="12"/>
          </p:nvPr>
        </p:nvSpPr>
        <p:spPr/>
        <p:txBody>
          <a:bodyPr/>
          <a:lstStyle/>
          <a:p>
            <a:fld id="{5238FE20-D27F-4C47-8509-767EA9CCF912}" type="slidenum">
              <a:rPr lang="en-US" smtClean="0"/>
              <a:t>15</a:t>
            </a:fld>
            <a:endParaRPr lang="en-US"/>
          </a:p>
        </p:txBody>
      </p:sp>
    </p:spTree>
    <p:extLst>
      <p:ext uri="{BB962C8B-B14F-4D97-AF65-F5344CB8AC3E}">
        <p14:creationId xmlns:p14="http://schemas.microsoft.com/office/powerpoint/2010/main" val="1244861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US" sz="3600" b="1" dirty="0"/>
              <a:t>Ferritin</a:t>
            </a:r>
          </a:p>
        </p:txBody>
      </p:sp>
      <p:sp>
        <p:nvSpPr>
          <p:cNvPr id="3" name="Content Placeholder 2"/>
          <p:cNvSpPr>
            <a:spLocks noGrp="1"/>
          </p:cNvSpPr>
          <p:nvPr>
            <p:ph idx="1"/>
          </p:nvPr>
        </p:nvSpPr>
        <p:spPr>
          <a:xfrm>
            <a:off x="457200" y="1596585"/>
            <a:ext cx="8229600" cy="4784060"/>
          </a:xfrm>
        </p:spPr>
        <p:txBody>
          <a:bodyPr>
            <a:normAutofit lnSpcReduction="10000"/>
          </a:bodyPr>
          <a:lstStyle/>
          <a:p>
            <a:r>
              <a:rPr lang="en-US" dirty="0"/>
              <a:t>Ferritin is the principal store of non-</a:t>
            </a:r>
            <a:r>
              <a:rPr lang="en-US" dirty="0" err="1"/>
              <a:t>heam</a:t>
            </a:r>
            <a:r>
              <a:rPr lang="en-US" dirty="0"/>
              <a:t> Fe in animals (most Fe is occupied in </a:t>
            </a:r>
            <a:r>
              <a:rPr lang="en-US" dirty="0" err="1"/>
              <a:t>heamoglobin</a:t>
            </a:r>
            <a:r>
              <a:rPr lang="en-US" dirty="0"/>
              <a:t> and myoglobin)</a:t>
            </a:r>
          </a:p>
          <a:p>
            <a:r>
              <a:rPr lang="en-US" dirty="0"/>
              <a:t> It occurs in all types of organism (in mammals in the spleen and in blood).</a:t>
            </a:r>
          </a:p>
          <a:p>
            <a:r>
              <a:rPr lang="en-US" dirty="0"/>
              <a:t>Ferritins have two components:</a:t>
            </a:r>
          </a:p>
          <a:p>
            <a:pPr>
              <a:buFontTx/>
              <a:buChar char="-"/>
            </a:pPr>
            <a:r>
              <a:rPr lang="en-US" dirty="0"/>
              <a:t>a ‘mineral’ core that contains up to 4500 Fe atoms (mammalian ferritin). </a:t>
            </a:r>
          </a:p>
          <a:p>
            <a:pPr>
              <a:buFontTx/>
              <a:buChar char="-"/>
            </a:pPr>
            <a:r>
              <a:rPr lang="en-US" dirty="0"/>
              <a:t>and a protein shell (</a:t>
            </a:r>
            <a:r>
              <a:rPr lang="en-US" dirty="0" err="1"/>
              <a:t>apoferritin</a:t>
            </a:r>
            <a:r>
              <a:rPr lang="en-US" dirty="0"/>
              <a:t>).</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16</a:t>
            </a:fld>
            <a:endParaRPr lang="en-US"/>
          </a:p>
        </p:txBody>
      </p:sp>
      <p:pic>
        <p:nvPicPr>
          <p:cNvPr id="3074" name="Picture 2" descr="http://www.chemistry.wustl.edu/~edudev/LabTutorials/Ferritin/images/ferritin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8155" y="274638"/>
            <a:ext cx="1392089" cy="1346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3840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pPr algn="r"/>
            <a:r>
              <a:rPr lang="en-US" sz="2800" dirty="0"/>
              <a:t>Ferritin</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17</a:t>
            </a:fld>
            <a:endParaRPr lang="en-US"/>
          </a:p>
        </p:txBody>
      </p:sp>
      <p:sp>
        <p:nvSpPr>
          <p:cNvPr id="6" name="Content Placeholder 5"/>
          <p:cNvSpPr>
            <a:spLocks noGrp="1"/>
          </p:cNvSpPr>
          <p:nvPr>
            <p:ph idx="1"/>
          </p:nvPr>
        </p:nvSpPr>
        <p:spPr>
          <a:xfrm>
            <a:off x="457200" y="1196752"/>
            <a:ext cx="8229600" cy="4929411"/>
          </a:xfrm>
        </p:spPr>
        <p:txBody>
          <a:bodyPr/>
          <a:lstStyle/>
          <a:p>
            <a:pPr marL="0" indent="0">
              <a:buNone/>
            </a:pPr>
            <a:r>
              <a:rPr lang="en-US" dirty="0"/>
              <a:t>The mineral core is composed of:</a:t>
            </a:r>
          </a:p>
          <a:p>
            <a:pPr>
              <a:buFontTx/>
              <a:buChar char="-"/>
            </a:pPr>
            <a:r>
              <a:rPr lang="en-US" dirty="0"/>
              <a:t>hydrated Fe(III) oxide (</a:t>
            </a:r>
            <a:r>
              <a:rPr lang="en-US" dirty="0" err="1"/>
              <a:t>ferrihydrite</a:t>
            </a:r>
            <a:r>
              <a:rPr lang="en-US" dirty="0"/>
              <a:t>)</a:t>
            </a:r>
          </a:p>
          <a:p>
            <a:pPr>
              <a:buFontTx/>
              <a:buChar char="-"/>
            </a:pPr>
            <a:r>
              <a:rPr lang="en-US" dirty="0"/>
              <a:t>varying amounts of phosphate, which helps anchor it to the internal surface.</a:t>
            </a:r>
          </a:p>
          <a:p>
            <a:r>
              <a:rPr lang="en-US" dirty="0"/>
              <a:t> The structure resembles that of the mineral </a:t>
            </a:r>
            <a:r>
              <a:rPr lang="en-US" dirty="0" err="1"/>
              <a:t>ferrihydrite</a:t>
            </a:r>
            <a:r>
              <a:rPr lang="en-US" dirty="0"/>
              <a:t>, 5Fe</a:t>
            </a:r>
            <a:r>
              <a:rPr lang="en-US" baseline="-25000" dirty="0"/>
              <a:t>2</a:t>
            </a:r>
            <a:r>
              <a:rPr lang="en-US" dirty="0"/>
              <a:t>O</a:t>
            </a:r>
            <a:r>
              <a:rPr lang="en-US" baseline="-25000" dirty="0"/>
              <a:t>3</a:t>
            </a:r>
            <a:r>
              <a:rPr lang="en-US" dirty="0"/>
              <a:t>.9H</a:t>
            </a:r>
            <a:r>
              <a:rPr lang="en-US" baseline="-25000" dirty="0"/>
              <a:t>2</a:t>
            </a:r>
            <a:r>
              <a:rPr lang="en-US" dirty="0"/>
              <a:t>O, which is insoluble and Fe must be mobilized. </a:t>
            </a:r>
          </a:p>
        </p:txBody>
      </p:sp>
    </p:spTree>
    <p:extLst>
      <p:ext uri="{BB962C8B-B14F-4D97-AF65-F5344CB8AC3E}">
        <p14:creationId xmlns:p14="http://schemas.microsoft.com/office/powerpoint/2010/main" val="2589090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dirty="0"/>
              <a:t>Ferritin</a:t>
            </a:r>
          </a:p>
        </p:txBody>
      </p:sp>
      <p:sp>
        <p:nvSpPr>
          <p:cNvPr id="3" name="Content Placeholder 2"/>
          <p:cNvSpPr>
            <a:spLocks noGrp="1"/>
          </p:cNvSpPr>
          <p:nvPr>
            <p:ph sz="half" idx="1"/>
          </p:nvPr>
        </p:nvSpPr>
        <p:spPr>
          <a:xfrm>
            <a:off x="457200" y="692696"/>
            <a:ext cx="4762872" cy="5433467"/>
          </a:xfrm>
        </p:spPr>
        <p:txBody>
          <a:bodyPr>
            <a:normAutofit/>
          </a:bodyPr>
          <a:lstStyle/>
          <a:p>
            <a:pPr marL="0" indent="0">
              <a:buNone/>
            </a:pPr>
            <a:r>
              <a:rPr lang="en-US" sz="3200" dirty="0" err="1"/>
              <a:t>Ferrihydrite</a:t>
            </a:r>
            <a:r>
              <a:rPr lang="en-US" sz="3200" dirty="0"/>
              <a:t>: (5Fe</a:t>
            </a:r>
            <a:r>
              <a:rPr lang="en-US" sz="3200" baseline="-25000" dirty="0"/>
              <a:t>2</a:t>
            </a:r>
            <a:r>
              <a:rPr lang="en-US" sz="3200" dirty="0"/>
              <a:t>O</a:t>
            </a:r>
            <a:r>
              <a:rPr lang="en-US" sz="3200" baseline="-25000" dirty="0"/>
              <a:t>3</a:t>
            </a:r>
            <a:r>
              <a:rPr lang="en-US" sz="3200" dirty="0"/>
              <a:t>.9H</a:t>
            </a:r>
            <a:r>
              <a:rPr lang="en-US" sz="3200" baseline="-25000" dirty="0"/>
              <a:t>2</a:t>
            </a:r>
            <a:r>
              <a:rPr lang="en-US" sz="3200" dirty="0"/>
              <a:t>O)</a:t>
            </a:r>
          </a:p>
          <a:p>
            <a:pPr marL="0" indent="0">
              <a:buNone/>
            </a:pPr>
            <a:endParaRPr lang="en-US" sz="3200" i="1" dirty="0"/>
          </a:p>
          <a:p>
            <a:pPr marL="0" indent="0">
              <a:buNone/>
            </a:pPr>
            <a:endParaRPr lang="en-US" sz="3200" i="1" dirty="0"/>
          </a:p>
          <a:p>
            <a:pPr marL="0" indent="0">
              <a:buNone/>
            </a:pPr>
            <a:r>
              <a:rPr lang="en-US" sz="3200" i="1" dirty="0"/>
              <a:t>Based on an hcp array of O</a:t>
            </a:r>
            <a:r>
              <a:rPr lang="en-US" sz="3200" i="1" baseline="30000" dirty="0"/>
              <a:t>2-</a:t>
            </a:r>
            <a:r>
              <a:rPr lang="en-US" sz="3200" i="1" dirty="0"/>
              <a:t> and OH</a:t>
            </a:r>
            <a:r>
              <a:rPr lang="en-US" sz="3200" i="1" baseline="30000" dirty="0"/>
              <a:t>-</a:t>
            </a:r>
            <a:r>
              <a:rPr lang="en-US" sz="3200" i="1" dirty="0"/>
              <a:t> with Fe(III) layered in both the octahedral and tetrahedral sites.</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18</a:t>
            </a:fld>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2111313"/>
            <a:ext cx="2981267" cy="2596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6577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pPr algn="r"/>
            <a:r>
              <a:rPr lang="en-US" sz="2800" dirty="0"/>
              <a:t>Ferritin</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19</a:t>
            </a:fld>
            <a:endParaRPr lang="en-US"/>
          </a:p>
        </p:txBody>
      </p:sp>
      <p:sp>
        <p:nvSpPr>
          <p:cNvPr id="6" name="Content Placeholder 5"/>
          <p:cNvSpPr>
            <a:spLocks noGrp="1"/>
          </p:cNvSpPr>
          <p:nvPr>
            <p:ph idx="1"/>
          </p:nvPr>
        </p:nvSpPr>
        <p:spPr>
          <a:xfrm>
            <a:off x="457200" y="1484784"/>
            <a:ext cx="8229600" cy="4641379"/>
          </a:xfrm>
        </p:spPr>
        <p:txBody>
          <a:bodyPr/>
          <a:lstStyle/>
          <a:p>
            <a:r>
              <a:rPr lang="en-US" dirty="0"/>
              <a:t>The proposed mechanism for the reversible incorporation of Fe in ferritin involves:</a:t>
            </a:r>
          </a:p>
          <a:p>
            <a:pPr marL="0" indent="0">
              <a:buNone/>
            </a:pPr>
            <a:r>
              <a:rPr lang="en-US" dirty="0"/>
              <a:t>transport in and out as Fe(II), perhaps as the Fe</a:t>
            </a:r>
            <a:r>
              <a:rPr lang="en-US" baseline="30000" dirty="0"/>
              <a:t>2+</a:t>
            </a:r>
            <a:r>
              <a:rPr lang="en-US" dirty="0"/>
              <a:t> ion, which is soluble at neutral pH, but more likely with some type of ‘chaperone’ complex. </a:t>
            </a:r>
          </a:p>
          <a:p>
            <a:pPr marL="0" indent="0">
              <a:buNone/>
            </a:pPr>
            <a:endParaRPr lang="en-US" dirty="0"/>
          </a:p>
          <a:p>
            <a:pPr marL="0" indent="0" algn="ctr">
              <a:buNone/>
            </a:pPr>
            <a:endParaRPr lang="en-US" dirty="0"/>
          </a:p>
        </p:txBody>
      </p:sp>
    </p:spTree>
    <p:extLst>
      <p:ext uri="{BB962C8B-B14F-4D97-AF65-F5344CB8AC3E}">
        <p14:creationId xmlns:p14="http://schemas.microsoft.com/office/powerpoint/2010/main" val="1665775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a:t>Outline- Part II b</a:t>
            </a:r>
          </a:p>
        </p:txBody>
      </p:sp>
      <p:sp>
        <p:nvSpPr>
          <p:cNvPr id="5" name="Content Placeholder 4"/>
          <p:cNvSpPr>
            <a:spLocks noGrp="1"/>
          </p:cNvSpPr>
          <p:nvPr>
            <p:ph idx="1"/>
          </p:nvPr>
        </p:nvSpPr>
        <p:spPr>
          <a:xfrm>
            <a:off x="457200" y="1412776"/>
            <a:ext cx="8229600" cy="4713387"/>
          </a:xfrm>
        </p:spPr>
        <p:txBody>
          <a:bodyPr>
            <a:normAutofit lnSpcReduction="10000"/>
          </a:bodyPr>
          <a:lstStyle/>
          <a:p>
            <a:pPr lvl="0">
              <a:lnSpc>
                <a:spcPct val="150000"/>
              </a:lnSpc>
            </a:pPr>
            <a:r>
              <a:rPr lang="en-US" dirty="0">
                <a:solidFill>
                  <a:srgbClr val="FF0000"/>
                </a:solidFill>
              </a:rPr>
              <a:t>The chemistry of iron</a:t>
            </a:r>
          </a:p>
          <a:p>
            <a:pPr lvl="0">
              <a:lnSpc>
                <a:spcPct val="150000"/>
              </a:lnSpc>
            </a:pPr>
            <a:r>
              <a:rPr lang="en-US" dirty="0"/>
              <a:t>The biological role of Fe</a:t>
            </a:r>
          </a:p>
          <a:p>
            <a:pPr lvl="0">
              <a:lnSpc>
                <a:spcPct val="150000"/>
              </a:lnSpc>
            </a:pPr>
            <a:r>
              <a:rPr lang="en-US" dirty="0"/>
              <a:t>Ferritin, the cellular Fe store</a:t>
            </a:r>
          </a:p>
          <a:p>
            <a:pPr lvl="0">
              <a:lnSpc>
                <a:spcPct val="150000"/>
              </a:lnSpc>
            </a:pPr>
            <a:r>
              <a:rPr lang="en-US" dirty="0"/>
              <a:t>Oxygen transport</a:t>
            </a:r>
          </a:p>
          <a:p>
            <a:pPr lvl="1">
              <a:lnSpc>
                <a:spcPct val="150000"/>
              </a:lnSpc>
              <a:buFont typeface="Wingdings" panose="05000000000000000000" pitchFamily="2" charset="2"/>
              <a:buChar char="Ø"/>
            </a:pPr>
            <a:r>
              <a:rPr lang="en-US" dirty="0"/>
              <a:t> Myoglobin</a:t>
            </a:r>
          </a:p>
          <a:p>
            <a:pPr lvl="1">
              <a:lnSpc>
                <a:spcPct val="150000"/>
              </a:lnSpc>
              <a:buFont typeface="Wingdings" panose="05000000000000000000" pitchFamily="2" charset="2"/>
              <a:buChar char="Ø"/>
            </a:pPr>
            <a:r>
              <a:rPr lang="en-US" dirty="0"/>
              <a:t>Hemoglobin</a:t>
            </a:r>
          </a:p>
          <a:p>
            <a:pPr marL="0" indent="0">
              <a:lnSpc>
                <a:spcPct val="150000"/>
              </a:lnSpc>
              <a:buNone/>
            </a:pPr>
            <a:endParaRPr lang="en-US" dirty="0"/>
          </a:p>
        </p:txBody>
      </p:sp>
      <p:sp>
        <p:nvSpPr>
          <p:cNvPr id="2" name="Footer Placeholder 1"/>
          <p:cNvSpPr>
            <a:spLocks noGrp="1"/>
          </p:cNvSpPr>
          <p:nvPr>
            <p:ph type="ftr" sz="quarter" idx="11"/>
          </p:nvPr>
        </p:nvSpPr>
        <p:spPr/>
        <p:txBody>
          <a:bodyPr/>
          <a:lstStyle/>
          <a:p>
            <a:r>
              <a:rPr lang="en-GB"/>
              <a:t>426 Chem. Part II b</a:t>
            </a:r>
            <a:endParaRPr lang="en-US"/>
          </a:p>
        </p:txBody>
      </p:sp>
      <p:sp>
        <p:nvSpPr>
          <p:cNvPr id="3" name="Slide Number Placeholder 2"/>
          <p:cNvSpPr>
            <a:spLocks noGrp="1"/>
          </p:cNvSpPr>
          <p:nvPr>
            <p:ph type="sldNum" sz="quarter" idx="12"/>
          </p:nvPr>
        </p:nvSpPr>
        <p:spPr/>
        <p:txBody>
          <a:bodyPr/>
          <a:lstStyle/>
          <a:p>
            <a:fld id="{5238FE20-D27F-4C47-8509-767EA9CCF912}" type="slidenum">
              <a:rPr lang="en-US" smtClean="0"/>
              <a:t>2</a:t>
            </a:fld>
            <a:endParaRPr lang="en-US"/>
          </a:p>
        </p:txBody>
      </p:sp>
    </p:spTree>
    <p:extLst>
      <p:ext uri="{BB962C8B-B14F-4D97-AF65-F5344CB8AC3E}">
        <p14:creationId xmlns:p14="http://schemas.microsoft.com/office/powerpoint/2010/main" val="1813152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pPr algn="r"/>
            <a:r>
              <a:rPr lang="en-US" sz="2800" dirty="0"/>
              <a:t>Ferritin</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20</a:t>
            </a:fld>
            <a:endParaRPr lang="en-US"/>
          </a:p>
        </p:txBody>
      </p:sp>
      <p:sp>
        <p:nvSpPr>
          <p:cNvPr id="6" name="Content Placeholder 5"/>
          <p:cNvSpPr>
            <a:spLocks noGrp="1"/>
          </p:cNvSpPr>
          <p:nvPr>
            <p:ph idx="1"/>
          </p:nvPr>
        </p:nvSpPr>
        <p:spPr>
          <a:xfrm>
            <a:off x="457200" y="980728"/>
            <a:ext cx="8229600" cy="5145435"/>
          </a:xfrm>
        </p:spPr>
        <p:txBody>
          <a:bodyPr/>
          <a:lstStyle/>
          <a:p>
            <a:pPr marL="0" indent="0">
              <a:buNone/>
            </a:pPr>
            <a:r>
              <a:rPr lang="en-US" dirty="0"/>
              <a:t>Oxidation to Fe(III) involves: </a:t>
            </a:r>
          </a:p>
          <a:p>
            <a:pPr marL="0" indent="0">
              <a:buNone/>
            </a:pPr>
            <a:endParaRPr lang="en-US" dirty="0"/>
          </a:p>
          <a:p>
            <a:pPr>
              <a:buFont typeface="Wingdings" panose="05000000000000000000" pitchFamily="2" charset="2"/>
              <a:buChar char="§"/>
            </a:pPr>
            <a:r>
              <a:rPr lang="en-US" dirty="0"/>
              <a:t>The coordination of O</a:t>
            </a:r>
            <a:r>
              <a:rPr lang="en-US" baseline="-25000" dirty="0"/>
              <a:t>2</a:t>
            </a:r>
            <a:r>
              <a:rPr lang="en-US" dirty="0"/>
              <a:t> and inner-sphere electron transfer reaction:</a:t>
            </a:r>
          </a:p>
          <a:p>
            <a:pPr marL="0" indent="0" algn="ctr">
              <a:buNone/>
            </a:pPr>
            <a:r>
              <a:rPr lang="en-US" dirty="0"/>
              <a:t>2 </a:t>
            </a:r>
            <a:r>
              <a:rPr lang="en-US" dirty="0" err="1"/>
              <a:t>FeII</a:t>
            </a:r>
            <a:r>
              <a:rPr lang="en-US" dirty="0"/>
              <a:t> + O</a:t>
            </a:r>
            <a:r>
              <a:rPr lang="en-US" baseline="-25000" dirty="0"/>
              <a:t>2</a:t>
            </a:r>
            <a:r>
              <a:rPr lang="en-US" dirty="0"/>
              <a:t> + 2H</a:t>
            </a:r>
            <a:r>
              <a:rPr lang="en-US" baseline="30000" dirty="0"/>
              <a:t>+</a:t>
            </a:r>
            <a:r>
              <a:rPr lang="en-US" dirty="0"/>
              <a:t> </a:t>
            </a:r>
            <a:r>
              <a:rPr lang="en-US" dirty="0">
                <a:sym typeface="Symbol"/>
              </a:rPr>
              <a:t> 2 </a:t>
            </a:r>
            <a:r>
              <a:rPr lang="en-US" dirty="0" err="1">
                <a:sym typeface="Symbol"/>
              </a:rPr>
              <a:t>FeIII</a:t>
            </a:r>
            <a:r>
              <a:rPr lang="en-US" dirty="0">
                <a:sym typeface="Symbol"/>
              </a:rPr>
              <a:t> + H</a:t>
            </a:r>
            <a:r>
              <a:rPr lang="en-US" baseline="-25000" dirty="0">
                <a:sym typeface="Symbol"/>
              </a:rPr>
              <a:t>2</a:t>
            </a:r>
            <a:r>
              <a:rPr lang="en-US" dirty="0">
                <a:sym typeface="Symbol"/>
              </a:rPr>
              <a:t>O</a:t>
            </a:r>
            <a:r>
              <a:rPr lang="en-US" baseline="-25000" dirty="0">
                <a:sym typeface="Symbol"/>
              </a:rPr>
              <a:t>2</a:t>
            </a:r>
            <a:endParaRPr lang="en-US" baseline="-25000" dirty="0"/>
          </a:p>
          <a:p>
            <a:pPr>
              <a:buFont typeface="Wingdings" panose="05000000000000000000" pitchFamily="2" charset="2"/>
              <a:buChar char="§"/>
            </a:pPr>
            <a:r>
              <a:rPr lang="en-US" dirty="0"/>
              <a:t>The mechanism by which Fe is released almost certainly involves its reduction back to the more mobile Fe(II).</a:t>
            </a:r>
          </a:p>
        </p:txBody>
      </p:sp>
    </p:spTree>
    <p:extLst>
      <p:ext uri="{BB962C8B-B14F-4D97-AF65-F5344CB8AC3E}">
        <p14:creationId xmlns:p14="http://schemas.microsoft.com/office/powerpoint/2010/main" val="3946450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GB" sz="4000" dirty="0">
                <a:solidFill>
                  <a:srgbClr val="00B050"/>
                </a:solidFill>
              </a:rPr>
              <a:t>Suggest a cycle representing the mobility of iron in and out of storage.</a:t>
            </a:r>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21</a:t>
            </a:fld>
            <a:endParaRPr lang="en-US" dirty="0"/>
          </a:p>
        </p:txBody>
      </p:sp>
    </p:spTree>
    <p:extLst>
      <p:ext uri="{BB962C8B-B14F-4D97-AF65-F5344CB8AC3E}">
        <p14:creationId xmlns:p14="http://schemas.microsoft.com/office/powerpoint/2010/main" val="13421467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a:t>Outline- Part II b</a:t>
            </a:r>
          </a:p>
        </p:txBody>
      </p:sp>
      <p:sp>
        <p:nvSpPr>
          <p:cNvPr id="5" name="Content Placeholder 4"/>
          <p:cNvSpPr>
            <a:spLocks noGrp="1"/>
          </p:cNvSpPr>
          <p:nvPr>
            <p:ph idx="1"/>
          </p:nvPr>
        </p:nvSpPr>
        <p:spPr>
          <a:xfrm>
            <a:off x="457200" y="1412776"/>
            <a:ext cx="8229600" cy="4713387"/>
          </a:xfrm>
        </p:spPr>
        <p:txBody>
          <a:bodyPr>
            <a:normAutofit lnSpcReduction="10000"/>
          </a:bodyPr>
          <a:lstStyle/>
          <a:p>
            <a:pPr lvl="0">
              <a:lnSpc>
                <a:spcPct val="150000"/>
              </a:lnSpc>
            </a:pPr>
            <a:r>
              <a:rPr lang="en-US" dirty="0"/>
              <a:t>The chemistry of iron</a:t>
            </a:r>
          </a:p>
          <a:p>
            <a:pPr lvl="0">
              <a:lnSpc>
                <a:spcPct val="150000"/>
              </a:lnSpc>
            </a:pPr>
            <a:r>
              <a:rPr lang="en-US" dirty="0"/>
              <a:t>The biological role of Fe</a:t>
            </a:r>
          </a:p>
          <a:p>
            <a:pPr lvl="0">
              <a:lnSpc>
                <a:spcPct val="150000"/>
              </a:lnSpc>
            </a:pPr>
            <a:r>
              <a:rPr lang="en-US" dirty="0"/>
              <a:t>Ferritin, the cellular Fe store</a:t>
            </a:r>
          </a:p>
          <a:p>
            <a:pPr lvl="0">
              <a:lnSpc>
                <a:spcPct val="150000"/>
              </a:lnSpc>
            </a:pPr>
            <a:r>
              <a:rPr lang="en-US" dirty="0">
                <a:solidFill>
                  <a:srgbClr val="FF0000"/>
                </a:solidFill>
              </a:rPr>
              <a:t>Oxygen transport</a:t>
            </a:r>
          </a:p>
          <a:p>
            <a:pPr lvl="1">
              <a:lnSpc>
                <a:spcPct val="150000"/>
              </a:lnSpc>
              <a:buFont typeface="Wingdings" panose="05000000000000000000" pitchFamily="2" charset="2"/>
              <a:buChar char="Ø"/>
            </a:pPr>
            <a:r>
              <a:rPr lang="en-US" dirty="0"/>
              <a:t> Myoglobin</a:t>
            </a:r>
          </a:p>
          <a:p>
            <a:pPr lvl="1">
              <a:lnSpc>
                <a:spcPct val="150000"/>
              </a:lnSpc>
              <a:buFont typeface="Wingdings" panose="05000000000000000000" pitchFamily="2" charset="2"/>
              <a:buChar char="Ø"/>
            </a:pPr>
            <a:r>
              <a:rPr lang="en-US" dirty="0"/>
              <a:t>Hemoglobin</a:t>
            </a:r>
          </a:p>
          <a:p>
            <a:pPr marL="0" indent="0">
              <a:lnSpc>
                <a:spcPct val="150000"/>
              </a:lnSpc>
              <a:buNone/>
            </a:pPr>
            <a:endParaRPr lang="en-US" dirty="0"/>
          </a:p>
        </p:txBody>
      </p:sp>
      <p:sp>
        <p:nvSpPr>
          <p:cNvPr id="2" name="Footer Placeholder 1"/>
          <p:cNvSpPr>
            <a:spLocks noGrp="1"/>
          </p:cNvSpPr>
          <p:nvPr>
            <p:ph type="ftr" sz="quarter" idx="11"/>
          </p:nvPr>
        </p:nvSpPr>
        <p:spPr/>
        <p:txBody>
          <a:bodyPr/>
          <a:lstStyle/>
          <a:p>
            <a:r>
              <a:rPr lang="en-GB"/>
              <a:t>426 Chem. Part II b</a:t>
            </a:r>
            <a:endParaRPr lang="en-US"/>
          </a:p>
        </p:txBody>
      </p:sp>
      <p:sp>
        <p:nvSpPr>
          <p:cNvPr id="3" name="Slide Number Placeholder 2"/>
          <p:cNvSpPr>
            <a:spLocks noGrp="1"/>
          </p:cNvSpPr>
          <p:nvPr>
            <p:ph type="sldNum" sz="quarter" idx="12"/>
          </p:nvPr>
        </p:nvSpPr>
        <p:spPr/>
        <p:txBody>
          <a:bodyPr/>
          <a:lstStyle/>
          <a:p>
            <a:fld id="{5238FE20-D27F-4C47-8509-767EA9CCF912}" type="slidenum">
              <a:rPr lang="en-US" smtClean="0"/>
              <a:t>22</a:t>
            </a:fld>
            <a:endParaRPr lang="en-US"/>
          </a:p>
        </p:txBody>
      </p:sp>
    </p:spTree>
    <p:extLst>
      <p:ext uri="{BB962C8B-B14F-4D97-AF65-F5344CB8AC3E}">
        <p14:creationId xmlns:p14="http://schemas.microsoft.com/office/powerpoint/2010/main" val="10988194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US" sz="3600" b="1" dirty="0"/>
              <a:t>Dioxygen</a:t>
            </a:r>
          </a:p>
        </p:txBody>
      </p:sp>
      <p:sp>
        <p:nvSpPr>
          <p:cNvPr id="3" name="Content Placeholder 2"/>
          <p:cNvSpPr>
            <a:spLocks noGrp="1"/>
          </p:cNvSpPr>
          <p:nvPr>
            <p:ph idx="1"/>
          </p:nvPr>
        </p:nvSpPr>
        <p:spPr>
          <a:xfrm>
            <a:off x="457200" y="1714971"/>
            <a:ext cx="8229600" cy="4641379"/>
          </a:xfrm>
        </p:spPr>
        <p:txBody>
          <a:bodyPr>
            <a:normAutofit lnSpcReduction="10000"/>
          </a:bodyPr>
          <a:lstStyle/>
          <a:p>
            <a:r>
              <a:rPr lang="en-US" dirty="0"/>
              <a:t>As the waste product of photosynthesis, O</a:t>
            </a:r>
            <a:r>
              <a:rPr lang="en-US" baseline="-25000" dirty="0"/>
              <a:t>2</a:t>
            </a:r>
            <a:r>
              <a:rPr lang="en-US" dirty="0"/>
              <a:t> is a biogenic substance, one that comes from solar energy capture by living organisms. </a:t>
            </a:r>
          </a:p>
          <a:p>
            <a:r>
              <a:rPr lang="en-US" dirty="0"/>
              <a:t>Great thermodynamic advantage of having such a powerful oxidant available led to the evolution of higher organisms that now dominate Earth.</a:t>
            </a:r>
          </a:p>
          <a:p>
            <a:r>
              <a:rPr lang="en-US" dirty="0"/>
              <a:t>The requirement for O</a:t>
            </a:r>
            <a:r>
              <a:rPr lang="en-US" baseline="-25000" dirty="0"/>
              <a:t>2</a:t>
            </a:r>
            <a:r>
              <a:rPr lang="en-US" dirty="0"/>
              <a:t> needs special systems for transporting and storing it.</a:t>
            </a:r>
          </a:p>
          <a:p>
            <a:pPr marL="0" indent="0">
              <a:buNone/>
            </a:pPr>
            <a:endParaRPr lang="en-US" dirty="0"/>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23</a:t>
            </a:fld>
            <a:endParaRPr lang="en-US"/>
          </a:p>
        </p:txBody>
      </p:sp>
      <p:pic>
        <p:nvPicPr>
          <p:cNvPr id="3074" name="Picture 2" descr="نتيجة بحث الصور عن ‪dioxyge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338657"/>
            <a:ext cx="1368152" cy="1011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5310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922114"/>
          </a:xfrm>
        </p:spPr>
        <p:txBody>
          <a:bodyPr>
            <a:normAutofit/>
          </a:bodyPr>
          <a:lstStyle/>
          <a:p>
            <a:pPr algn="r"/>
            <a:r>
              <a:rPr lang="en-US" sz="2800" dirty="0"/>
              <a:t>Dioxygen</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24</a:t>
            </a:fld>
            <a:endParaRPr lang="en-US"/>
          </a:p>
        </p:txBody>
      </p:sp>
      <p:sp>
        <p:nvSpPr>
          <p:cNvPr id="6" name="Content Placeholder 5"/>
          <p:cNvSpPr>
            <a:spLocks noGrp="1"/>
          </p:cNvSpPr>
          <p:nvPr>
            <p:ph idx="1"/>
          </p:nvPr>
        </p:nvSpPr>
        <p:spPr>
          <a:xfrm>
            <a:off x="457200" y="1412776"/>
            <a:ext cx="8229600" cy="4713387"/>
          </a:xfrm>
        </p:spPr>
        <p:txBody>
          <a:bodyPr/>
          <a:lstStyle/>
          <a:p>
            <a:r>
              <a:rPr lang="en-US" dirty="0"/>
              <a:t>There is difficulty in supplying O</a:t>
            </a:r>
            <a:r>
              <a:rPr lang="en-US" baseline="-25000" dirty="0"/>
              <a:t>2</a:t>
            </a:r>
            <a:r>
              <a:rPr lang="en-US" dirty="0"/>
              <a:t> to buried tissue, and achieving sufficiently high concentration in aqueous environments which was overcame by:</a:t>
            </a:r>
          </a:p>
          <a:p>
            <a:pPr marL="0" indent="0" algn="ctr">
              <a:buNone/>
            </a:pPr>
            <a:r>
              <a:rPr lang="en-US" dirty="0" err="1"/>
              <a:t>Metalloproteins</a:t>
            </a:r>
            <a:r>
              <a:rPr lang="en-US" dirty="0"/>
              <a:t> known as </a:t>
            </a:r>
            <a:r>
              <a:rPr lang="en-US" b="1" dirty="0"/>
              <a:t>O</a:t>
            </a:r>
            <a:r>
              <a:rPr lang="en-US" b="1" baseline="-25000" dirty="0"/>
              <a:t>2</a:t>
            </a:r>
            <a:r>
              <a:rPr lang="en-US" b="1" dirty="0"/>
              <a:t> carriers</a:t>
            </a:r>
            <a:r>
              <a:rPr lang="en-US" dirty="0"/>
              <a:t> . </a:t>
            </a:r>
          </a:p>
          <a:p>
            <a:r>
              <a:rPr lang="en-US" dirty="0"/>
              <a:t>In mammals and most other animals and plants, these special proteins </a:t>
            </a:r>
            <a:r>
              <a:rPr lang="en-US" dirty="0">
                <a:solidFill>
                  <a:srgbClr val="0070C0"/>
                </a:solidFill>
              </a:rPr>
              <a:t>(myoglobin and </a:t>
            </a:r>
            <a:r>
              <a:rPr lang="en-US" dirty="0" err="1">
                <a:solidFill>
                  <a:srgbClr val="0070C0"/>
                </a:solidFill>
              </a:rPr>
              <a:t>heamoglobin</a:t>
            </a:r>
            <a:r>
              <a:rPr lang="en-US" dirty="0">
                <a:solidFill>
                  <a:srgbClr val="0070C0"/>
                </a:solidFill>
              </a:rPr>
              <a:t>)</a:t>
            </a:r>
            <a:r>
              <a:rPr lang="en-US" dirty="0"/>
              <a:t> contain an Fe porphyrin cofactor.</a:t>
            </a:r>
          </a:p>
          <a:p>
            <a:pPr marL="0" indent="0">
              <a:buNone/>
            </a:pPr>
            <a:endParaRPr lang="en-US" dirty="0"/>
          </a:p>
        </p:txBody>
      </p:sp>
    </p:spTree>
    <p:extLst>
      <p:ext uri="{BB962C8B-B14F-4D97-AF65-F5344CB8AC3E}">
        <p14:creationId xmlns:p14="http://schemas.microsoft.com/office/powerpoint/2010/main" val="10552980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922114"/>
          </a:xfrm>
        </p:spPr>
        <p:txBody>
          <a:bodyPr>
            <a:normAutofit/>
          </a:bodyPr>
          <a:lstStyle/>
          <a:p>
            <a:pPr algn="r"/>
            <a:r>
              <a:rPr lang="en-US" sz="2800" dirty="0"/>
              <a:t>Dioxygen</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25</a:t>
            </a:fld>
            <a:endParaRPr lang="en-US"/>
          </a:p>
        </p:txBody>
      </p:sp>
      <p:sp>
        <p:nvSpPr>
          <p:cNvPr id="6" name="Content Placeholder 5"/>
          <p:cNvSpPr>
            <a:spLocks noGrp="1"/>
          </p:cNvSpPr>
          <p:nvPr>
            <p:ph idx="1"/>
          </p:nvPr>
        </p:nvSpPr>
        <p:spPr>
          <a:xfrm>
            <a:off x="457200" y="1340768"/>
            <a:ext cx="8229600" cy="4785395"/>
          </a:xfrm>
        </p:spPr>
        <p:txBody>
          <a:bodyPr/>
          <a:lstStyle/>
          <a:p>
            <a:r>
              <a:rPr lang="en-US" dirty="0"/>
              <a:t>Some lower invertebrates use an alternative type of Fe protein, </a:t>
            </a:r>
            <a:r>
              <a:rPr lang="en-US" dirty="0" err="1"/>
              <a:t>heamerythrin</a:t>
            </a:r>
            <a:r>
              <a:rPr lang="en-US" dirty="0"/>
              <a:t>, which contains a </a:t>
            </a:r>
            <a:r>
              <a:rPr lang="en-US" dirty="0" err="1"/>
              <a:t>dinuclear</a:t>
            </a:r>
            <a:r>
              <a:rPr lang="en-US" dirty="0"/>
              <a:t> Fe site.</a:t>
            </a:r>
          </a:p>
          <a:p>
            <a:r>
              <a:rPr lang="en-US" dirty="0"/>
              <a:t>Some primitive animals such (e.g. </a:t>
            </a:r>
            <a:r>
              <a:rPr lang="en-US" dirty="0" err="1"/>
              <a:t>molluscs</a:t>
            </a:r>
            <a:r>
              <a:rPr lang="en-US" dirty="0"/>
              <a:t> and arthropods) use a Cu protein called </a:t>
            </a:r>
            <a:r>
              <a:rPr lang="en-US" dirty="0" err="1"/>
              <a:t>heamocyanin</a:t>
            </a:r>
            <a:r>
              <a:rPr lang="en-US" dirty="0"/>
              <a:t>.</a:t>
            </a:r>
          </a:p>
          <a:p>
            <a:pPr marL="0" indent="0">
              <a:buNone/>
            </a:pPr>
            <a:endParaRPr lang="en-US" dirty="0"/>
          </a:p>
        </p:txBody>
      </p:sp>
      <p:sp>
        <p:nvSpPr>
          <p:cNvPr id="3" name="TextBox 2"/>
          <p:cNvSpPr txBox="1"/>
          <p:nvPr/>
        </p:nvSpPr>
        <p:spPr>
          <a:xfrm>
            <a:off x="1475656" y="4797152"/>
            <a:ext cx="7056784" cy="1323439"/>
          </a:xfrm>
          <a:prstGeom prst="rect">
            <a:avLst/>
          </a:prstGeom>
          <a:noFill/>
        </p:spPr>
        <p:txBody>
          <a:bodyPr wrap="square" rtlCol="0">
            <a:spAutoFit/>
          </a:bodyPr>
          <a:lstStyle/>
          <a:p>
            <a:pPr algn="ctr"/>
            <a:r>
              <a:rPr lang="en-GB" sz="4000" dirty="0">
                <a:solidFill>
                  <a:srgbClr val="00B050"/>
                </a:solidFill>
              </a:rPr>
              <a:t>What does the word </a:t>
            </a:r>
            <a:r>
              <a:rPr lang="en-GB" sz="4000" dirty="0" err="1">
                <a:solidFill>
                  <a:srgbClr val="00B050"/>
                </a:solidFill>
              </a:rPr>
              <a:t>heam</a:t>
            </a:r>
            <a:r>
              <a:rPr lang="en-GB" sz="4000" dirty="0">
                <a:solidFill>
                  <a:srgbClr val="00B050"/>
                </a:solidFill>
              </a:rPr>
              <a:t> (</a:t>
            </a:r>
            <a:r>
              <a:rPr lang="en-GB" sz="4000" dirty="0" err="1">
                <a:solidFill>
                  <a:srgbClr val="00B050"/>
                </a:solidFill>
              </a:rPr>
              <a:t>heme</a:t>
            </a:r>
            <a:r>
              <a:rPr lang="en-GB" sz="4000" dirty="0">
                <a:solidFill>
                  <a:srgbClr val="00B050"/>
                </a:solidFill>
              </a:rPr>
              <a:t>) mean?</a:t>
            </a:r>
          </a:p>
        </p:txBody>
      </p:sp>
    </p:spTree>
    <p:extLst>
      <p:ext uri="{BB962C8B-B14F-4D97-AF65-F5344CB8AC3E}">
        <p14:creationId xmlns:p14="http://schemas.microsoft.com/office/powerpoint/2010/main" val="2632970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US" sz="3600" b="1" dirty="0"/>
              <a:t>Myoglobin</a:t>
            </a:r>
          </a:p>
        </p:txBody>
      </p:sp>
      <p:sp>
        <p:nvSpPr>
          <p:cNvPr id="3" name="Content Placeholder 2"/>
          <p:cNvSpPr>
            <a:spLocks noGrp="1"/>
          </p:cNvSpPr>
          <p:nvPr>
            <p:ph idx="1"/>
          </p:nvPr>
        </p:nvSpPr>
        <p:spPr>
          <a:xfrm>
            <a:off x="457200" y="1886831"/>
            <a:ext cx="8229600" cy="4239332"/>
          </a:xfrm>
        </p:spPr>
        <p:txBody>
          <a:bodyPr/>
          <a:lstStyle/>
          <a:p>
            <a:pPr marL="0" indent="0">
              <a:buNone/>
            </a:pPr>
            <a:r>
              <a:rPr lang="en-US" dirty="0"/>
              <a:t>Is an Fe</a:t>
            </a:r>
            <a:r>
              <a:rPr lang="en-US" baseline="30000" dirty="0"/>
              <a:t>2+</a:t>
            </a:r>
            <a:r>
              <a:rPr lang="en-US" dirty="0"/>
              <a:t> protein that coordinates O</a:t>
            </a:r>
            <a:r>
              <a:rPr lang="en-US" baseline="-25000" dirty="0"/>
              <a:t>2</a:t>
            </a:r>
            <a:r>
              <a:rPr lang="en-US" dirty="0"/>
              <a:t> reversibly and controls its concentration in tissue.</a:t>
            </a:r>
          </a:p>
          <a:p>
            <a:pPr marL="0" indent="0">
              <a:buNone/>
            </a:pPr>
            <a:endParaRPr lang="en-US" dirty="0"/>
          </a:p>
          <a:p>
            <a:r>
              <a:rPr lang="en-US" dirty="0"/>
              <a:t>In mammals, O</a:t>
            </a:r>
            <a:r>
              <a:rPr lang="en-US" baseline="-25000" dirty="0"/>
              <a:t>2</a:t>
            </a:r>
            <a:r>
              <a:rPr lang="en-US" dirty="0"/>
              <a:t> (by respiration) is:</a:t>
            </a:r>
          </a:p>
          <a:p>
            <a:pPr lvl="1">
              <a:buFont typeface="Wingdings" panose="05000000000000000000" pitchFamily="2" charset="2"/>
              <a:buChar char="Ø"/>
            </a:pPr>
            <a:r>
              <a:rPr lang="en-US" sz="3200" dirty="0"/>
              <a:t> </a:t>
            </a:r>
            <a:r>
              <a:rPr lang="en-US" sz="3200" u="sng" dirty="0"/>
              <a:t>carried</a:t>
            </a:r>
            <a:r>
              <a:rPr lang="en-US" sz="3200" dirty="0"/>
              <a:t> in the bloodstream by </a:t>
            </a:r>
            <a:r>
              <a:rPr lang="en-US" sz="3200" dirty="0" err="1">
                <a:solidFill>
                  <a:srgbClr val="0070C0"/>
                </a:solidFill>
              </a:rPr>
              <a:t>heamoglobin</a:t>
            </a:r>
            <a:endParaRPr lang="en-US" sz="3200" dirty="0">
              <a:solidFill>
                <a:srgbClr val="0070C0"/>
              </a:solidFill>
            </a:endParaRPr>
          </a:p>
          <a:p>
            <a:pPr lvl="1">
              <a:buFont typeface="Wingdings" panose="05000000000000000000" pitchFamily="2" charset="2"/>
              <a:buChar char="Ø"/>
            </a:pPr>
            <a:r>
              <a:rPr lang="en-US" sz="3200" dirty="0"/>
              <a:t> and is </a:t>
            </a:r>
            <a:r>
              <a:rPr lang="en-US" sz="3200" u="sng" dirty="0"/>
              <a:t>stored</a:t>
            </a:r>
            <a:r>
              <a:rPr lang="en-US" sz="3200" dirty="0"/>
              <a:t> in the tissues in </a:t>
            </a:r>
            <a:r>
              <a:rPr lang="en-US" sz="3200" dirty="0">
                <a:solidFill>
                  <a:srgbClr val="0070C0"/>
                </a:solidFill>
              </a:rPr>
              <a:t>myoglobin.</a:t>
            </a:r>
          </a:p>
          <a:p>
            <a:pPr marL="0" indent="0">
              <a:buNone/>
            </a:pPr>
            <a:endParaRPr lang="en-US" dirty="0"/>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26</a:t>
            </a:fld>
            <a:endParaRPr lang="en-US"/>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88640"/>
            <a:ext cx="1440160" cy="16121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76705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dirty="0"/>
              <a:t>Myoglobin</a:t>
            </a:r>
          </a:p>
        </p:txBody>
      </p:sp>
      <p:sp>
        <p:nvSpPr>
          <p:cNvPr id="6" name="Content Placeholder 5"/>
          <p:cNvSpPr>
            <a:spLocks noGrp="1"/>
          </p:cNvSpPr>
          <p:nvPr>
            <p:ph sz="half" idx="1"/>
          </p:nvPr>
        </p:nvSpPr>
        <p:spPr>
          <a:xfrm>
            <a:off x="457200" y="1412776"/>
            <a:ext cx="4038600" cy="4713387"/>
          </a:xfrm>
        </p:spPr>
        <p:txBody>
          <a:bodyPr>
            <a:normAutofit/>
          </a:bodyPr>
          <a:lstStyle/>
          <a:p>
            <a:r>
              <a:rPr lang="en-US" sz="3200" dirty="0"/>
              <a:t>Structure:</a:t>
            </a:r>
          </a:p>
          <a:p>
            <a:pPr>
              <a:buFont typeface="Wingdings" panose="05000000000000000000" pitchFamily="2" charset="2"/>
              <a:buChar char="Ø"/>
            </a:pPr>
            <a:r>
              <a:rPr lang="en-US" sz="3200" dirty="0"/>
              <a:t>The molecule contains several regions with the single Fe porphyrin group (</a:t>
            </a:r>
            <a:r>
              <a:rPr lang="en-US" sz="3200" dirty="0" err="1"/>
              <a:t>heam</a:t>
            </a:r>
            <a:r>
              <a:rPr lang="en-US" sz="3200" dirty="0"/>
              <a:t> group) located in a cleft between two helices.</a:t>
            </a:r>
          </a:p>
          <a:p>
            <a:endParaRPr lang="en-US" sz="3200" dirty="0"/>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27</a:t>
            </a:fld>
            <a:endParaRPr lang="en-US"/>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2060848"/>
            <a:ext cx="3168352" cy="35468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468022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dirty="0"/>
              <a:t>Myoglobin</a:t>
            </a:r>
          </a:p>
        </p:txBody>
      </p:sp>
      <p:sp>
        <p:nvSpPr>
          <p:cNvPr id="3" name="Content Placeholder 2"/>
          <p:cNvSpPr>
            <a:spLocks noGrp="1"/>
          </p:cNvSpPr>
          <p:nvPr>
            <p:ph sz="half" idx="1"/>
          </p:nvPr>
        </p:nvSpPr>
        <p:spPr>
          <a:xfrm>
            <a:off x="457200" y="1052736"/>
            <a:ext cx="4038600" cy="5073427"/>
          </a:xfrm>
        </p:spPr>
        <p:txBody>
          <a:bodyPr>
            <a:noAutofit/>
          </a:bodyPr>
          <a:lstStyle/>
          <a:p>
            <a:pPr>
              <a:buFont typeface="Wingdings" panose="05000000000000000000" pitchFamily="2" charset="2"/>
              <a:buChar char="Ø"/>
            </a:pPr>
            <a:r>
              <a:rPr lang="en-US" sz="3200" dirty="0"/>
              <a:t>Fe is coordinated to four N-donor atoms in the porphyrin ring.</a:t>
            </a:r>
          </a:p>
          <a:p>
            <a:pPr>
              <a:buFont typeface="Wingdings" panose="05000000000000000000" pitchFamily="2" charset="2"/>
              <a:buChar char="Ø"/>
            </a:pPr>
            <a:r>
              <a:rPr lang="en-US" sz="3200" dirty="0"/>
              <a:t>The fifth ligand to the Fe is provided by a histidine-N.</a:t>
            </a:r>
          </a:p>
          <a:p>
            <a:pPr>
              <a:buFont typeface="Wingdings" panose="05000000000000000000" pitchFamily="2" charset="2"/>
              <a:buChar char="Ø"/>
            </a:pPr>
            <a:r>
              <a:rPr lang="en-US" sz="3200" dirty="0"/>
              <a:t>The sixth position is the site at which O</a:t>
            </a:r>
            <a:r>
              <a:rPr lang="en-US" sz="3200" baseline="-25000" dirty="0"/>
              <a:t>2</a:t>
            </a:r>
            <a:r>
              <a:rPr lang="en-US" sz="3200" dirty="0"/>
              <a:t> is coordinated.</a:t>
            </a:r>
          </a:p>
          <a:p>
            <a:endParaRPr lang="en-US" sz="3200" dirty="0"/>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28</a:t>
            </a:fld>
            <a:endParaRPr lang="en-US"/>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1484784"/>
            <a:ext cx="3620655" cy="4418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52435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pPr algn="r"/>
            <a:r>
              <a:rPr lang="en-US" sz="2800" dirty="0"/>
              <a:t>Myoglobin</a:t>
            </a:r>
          </a:p>
        </p:txBody>
      </p:sp>
      <p:sp>
        <p:nvSpPr>
          <p:cNvPr id="3" name="Content Placeholder 2"/>
          <p:cNvSpPr>
            <a:spLocks noGrp="1"/>
          </p:cNvSpPr>
          <p:nvPr>
            <p:ph idx="1"/>
          </p:nvPr>
        </p:nvSpPr>
        <p:spPr>
          <a:xfrm>
            <a:off x="457200" y="1196752"/>
            <a:ext cx="8229600" cy="4929411"/>
          </a:xfrm>
        </p:spPr>
        <p:txBody>
          <a:bodyPr/>
          <a:lstStyle/>
          <a:p>
            <a:r>
              <a:rPr lang="en-US" dirty="0" err="1"/>
              <a:t>Deoxymyoglobin</a:t>
            </a:r>
            <a:r>
              <a:rPr lang="en-US" dirty="0"/>
              <a:t> is 5-coordinate, high-spin, and Fe</a:t>
            </a:r>
            <a:r>
              <a:rPr lang="en-US" baseline="30000" dirty="0"/>
              <a:t>2+</a:t>
            </a:r>
            <a:r>
              <a:rPr lang="en-US" dirty="0"/>
              <a:t> lies above the ring plane. </a:t>
            </a:r>
          </a:p>
          <a:p>
            <a:r>
              <a:rPr lang="en-US" dirty="0"/>
              <a:t>When O</a:t>
            </a:r>
            <a:r>
              <a:rPr lang="en-US" baseline="-25000" dirty="0"/>
              <a:t>2</a:t>
            </a:r>
            <a:r>
              <a:rPr lang="en-US" dirty="0"/>
              <a:t> binds it is coordinated end-on to the Fe atom.</a:t>
            </a:r>
          </a:p>
          <a:p>
            <a:r>
              <a:rPr lang="en-US" dirty="0"/>
              <a:t>The unbound end of O</a:t>
            </a:r>
            <a:r>
              <a:rPr lang="en-US" baseline="-25000" dirty="0"/>
              <a:t>2</a:t>
            </a:r>
            <a:r>
              <a:rPr lang="en-US" dirty="0"/>
              <a:t> is fastened by a hydrogen bond to the imidazole-NH.</a:t>
            </a:r>
          </a:p>
          <a:p>
            <a:r>
              <a:rPr lang="en-US" dirty="0"/>
              <a:t>The coordination of O</a:t>
            </a:r>
            <a:r>
              <a:rPr lang="en-US" baseline="-25000" dirty="0"/>
              <a:t>2</a:t>
            </a:r>
            <a:r>
              <a:rPr lang="en-US" dirty="0"/>
              <a:t> (a strong-field π-acceptor) causes the Fe(II) to switch from high spin (t</a:t>
            </a:r>
            <a:r>
              <a:rPr lang="en-US" baseline="-25000" dirty="0"/>
              <a:t>2g</a:t>
            </a:r>
            <a:r>
              <a:rPr lang="en-US" baseline="30000" dirty="0"/>
              <a:t>4</a:t>
            </a:r>
            <a:r>
              <a:rPr lang="en-US" dirty="0"/>
              <a:t>e</a:t>
            </a:r>
            <a:r>
              <a:rPr lang="en-US" baseline="-25000" dirty="0"/>
              <a:t>g</a:t>
            </a:r>
            <a:r>
              <a:rPr lang="en-US" baseline="30000" dirty="0"/>
              <a:t>2</a:t>
            </a:r>
            <a:r>
              <a:rPr lang="en-US" dirty="0"/>
              <a:t>) to low-spin (t</a:t>
            </a:r>
            <a:r>
              <a:rPr lang="en-US" baseline="-25000" dirty="0"/>
              <a:t>2g</a:t>
            </a:r>
            <a:r>
              <a:rPr lang="en-US" baseline="30000" dirty="0"/>
              <a:t>6</a:t>
            </a:r>
            <a:r>
              <a:rPr lang="en-US" dirty="0"/>
              <a:t>)</a:t>
            </a:r>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29</a:t>
            </a:fld>
            <a:endParaRPr lang="en-US" dirty="0"/>
          </a:p>
        </p:txBody>
      </p:sp>
    </p:spTree>
    <p:extLst>
      <p:ext uri="{BB962C8B-B14F-4D97-AF65-F5344CB8AC3E}">
        <p14:creationId xmlns:p14="http://schemas.microsoft.com/office/powerpoint/2010/main" val="480647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US" sz="3600" b="1" dirty="0"/>
              <a:t>Oxidation states of Fe</a:t>
            </a:r>
          </a:p>
        </p:txBody>
      </p:sp>
      <p:sp>
        <p:nvSpPr>
          <p:cNvPr id="3" name="Content Placeholder 2"/>
          <p:cNvSpPr>
            <a:spLocks noGrp="1"/>
          </p:cNvSpPr>
          <p:nvPr>
            <p:ph idx="1"/>
          </p:nvPr>
        </p:nvSpPr>
        <p:spPr>
          <a:xfrm>
            <a:off x="457200" y="1268760"/>
            <a:ext cx="8229600" cy="4857403"/>
          </a:xfrm>
        </p:spPr>
        <p:txBody>
          <a:bodyPr>
            <a:normAutofit lnSpcReduction="10000"/>
          </a:bodyPr>
          <a:lstStyle/>
          <a:p>
            <a:pPr marL="0" indent="0" algn="ctr">
              <a:buNone/>
            </a:pPr>
            <a:r>
              <a:rPr lang="en-US" dirty="0"/>
              <a:t>Fe, Z=26, 1s</a:t>
            </a:r>
            <a:r>
              <a:rPr lang="en-US" baseline="30000" dirty="0"/>
              <a:t>2</a:t>
            </a:r>
            <a:r>
              <a:rPr lang="en-US" dirty="0"/>
              <a:t>2s</a:t>
            </a:r>
            <a:r>
              <a:rPr lang="en-US" baseline="30000" dirty="0"/>
              <a:t>2</a:t>
            </a:r>
            <a:r>
              <a:rPr lang="en-US" dirty="0"/>
              <a:t>2p</a:t>
            </a:r>
            <a:r>
              <a:rPr lang="en-US" baseline="30000" dirty="0"/>
              <a:t>6</a:t>
            </a:r>
            <a:r>
              <a:rPr lang="en-US" dirty="0"/>
              <a:t>3s</a:t>
            </a:r>
            <a:r>
              <a:rPr lang="en-US" baseline="30000" dirty="0"/>
              <a:t>2</a:t>
            </a:r>
            <a:r>
              <a:rPr lang="en-US" dirty="0"/>
              <a:t>3p</a:t>
            </a:r>
            <a:r>
              <a:rPr lang="en-US" baseline="30000" dirty="0"/>
              <a:t>6</a:t>
            </a:r>
            <a:r>
              <a:rPr lang="en-US" dirty="0"/>
              <a:t>3d</a:t>
            </a:r>
            <a:r>
              <a:rPr lang="en-US" baseline="30000" dirty="0"/>
              <a:t>6</a:t>
            </a:r>
            <a:r>
              <a:rPr lang="en-US" dirty="0"/>
              <a:t>4s</a:t>
            </a:r>
            <a:r>
              <a:rPr lang="en-US" baseline="30000" dirty="0"/>
              <a:t>2</a:t>
            </a:r>
            <a:endParaRPr lang="en-US" dirty="0"/>
          </a:p>
          <a:p>
            <a:r>
              <a:rPr lang="en-US" dirty="0"/>
              <a:t>The chemistry of iron is dominated by the +2 and +3 oxidation states. </a:t>
            </a:r>
          </a:p>
          <a:p>
            <a:r>
              <a:rPr lang="en-US" dirty="0"/>
              <a:t>They form complex ions with selected ligands, usually of an octahedral shape, and a few tetrahedral iron(III) complexes exist.</a:t>
            </a:r>
          </a:p>
          <a:p>
            <a:r>
              <a:rPr lang="en-US" dirty="0" err="1"/>
              <a:t>FeIII</a:t>
            </a:r>
            <a:r>
              <a:rPr lang="en-US" dirty="0"/>
              <a:t> is stabilized by negatively charged ligands. </a:t>
            </a:r>
          </a:p>
          <a:p>
            <a:r>
              <a:rPr lang="en-US" dirty="0" err="1"/>
              <a:t>FeII</a:t>
            </a:r>
            <a:r>
              <a:rPr lang="en-US" dirty="0"/>
              <a:t> is favored by neutral ligands which allow some charge delocalization in </a:t>
            </a:r>
            <a:r>
              <a:rPr lang="en-US" dirty="0">
                <a:sym typeface="Symbol"/>
              </a:rPr>
              <a:t></a:t>
            </a:r>
            <a:r>
              <a:rPr lang="en-US" dirty="0"/>
              <a:t>-orbitals.</a:t>
            </a:r>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3</a:t>
            </a:fld>
            <a:endParaRPr lang="en-US" dirty="0"/>
          </a:p>
        </p:txBody>
      </p:sp>
    </p:spTree>
    <p:extLst>
      <p:ext uri="{BB962C8B-B14F-4D97-AF65-F5344CB8AC3E}">
        <p14:creationId xmlns:p14="http://schemas.microsoft.com/office/powerpoint/2010/main" val="32819481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dirty="0"/>
              <a:t>Myoglobin</a:t>
            </a:r>
          </a:p>
        </p:txBody>
      </p:sp>
      <p:sp>
        <p:nvSpPr>
          <p:cNvPr id="7" name="Content Placeholder 6"/>
          <p:cNvSpPr>
            <a:spLocks noGrp="1"/>
          </p:cNvSpPr>
          <p:nvPr>
            <p:ph sz="half" idx="1"/>
          </p:nvPr>
        </p:nvSpPr>
        <p:spPr>
          <a:xfrm>
            <a:off x="457200" y="1196752"/>
            <a:ext cx="4038600" cy="4929411"/>
          </a:xfrm>
        </p:spPr>
        <p:txBody>
          <a:bodyPr>
            <a:normAutofit/>
          </a:bodyPr>
          <a:lstStyle/>
          <a:p>
            <a:r>
              <a:rPr lang="en-US" sz="3200" dirty="0"/>
              <a:t>Coordination by O</a:t>
            </a:r>
            <a:r>
              <a:rPr lang="en-US" sz="3200" baseline="-25000" dirty="0"/>
              <a:t>2</a:t>
            </a:r>
            <a:r>
              <a:rPr lang="en-US" sz="3200" dirty="0"/>
              <a:t> causes the Fe to:</a:t>
            </a:r>
          </a:p>
          <a:p>
            <a:pPr marL="0" indent="0">
              <a:buNone/>
            </a:pPr>
            <a:endParaRPr lang="en-US" sz="3200" dirty="0"/>
          </a:p>
          <a:p>
            <a:pPr>
              <a:buFont typeface="Wingdings" panose="05000000000000000000" pitchFamily="2" charset="2"/>
              <a:buChar char="Ø"/>
            </a:pPr>
            <a:r>
              <a:rPr lang="en-US" sz="3200" dirty="0"/>
              <a:t>Become low spin (smaller radius). </a:t>
            </a:r>
          </a:p>
          <a:p>
            <a:pPr>
              <a:buFont typeface="Wingdings" panose="05000000000000000000" pitchFamily="2" charset="2"/>
              <a:buChar char="Ø"/>
            </a:pPr>
            <a:r>
              <a:rPr lang="en-US" sz="3200" dirty="0"/>
              <a:t>Move into the plane of the porphyrin ring accordingly.</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30</a:t>
            </a:fld>
            <a:endParaRPr lang="en-US"/>
          </a:p>
        </p:txBody>
      </p:sp>
      <p:pic>
        <p:nvPicPr>
          <p:cNvPr id="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1196752"/>
            <a:ext cx="3633081" cy="5069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Straight Arrow Connector 7"/>
          <p:cNvCxnSpPr/>
          <p:nvPr/>
        </p:nvCxnSpPr>
        <p:spPr>
          <a:xfrm flipV="1">
            <a:off x="6876256" y="5301208"/>
            <a:ext cx="0" cy="720079"/>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51680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dirty="0"/>
              <a:t>Myoglobin</a:t>
            </a:r>
          </a:p>
        </p:txBody>
      </p:sp>
      <p:sp>
        <p:nvSpPr>
          <p:cNvPr id="7" name="Content Placeholder 6"/>
          <p:cNvSpPr>
            <a:spLocks noGrp="1"/>
          </p:cNvSpPr>
          <p:nvPr>
            <p:ph idx="1"/>
          </p:nvPr>
        </p:nvSpPr>
        <p:spPr/>
        <p:txBody>
          <a:bodyPr>
            <a:normAutofit/>
          </a:bodyPr>
          <a:lstStyle/>
          <a:p>
            <a:r>
              <a:rPr lang="en-US" sz="3200" dirty="0"/>
              <a:t>Interaction between iron centers is prevented by a so-called ‘picket-fence’ porphyrin.</a:t>
            </a:r>
          </a:p>
        </p:txBody>
      </p:sp>
      <p:sp>
        <p:nvSpPr>
          <p:cNvPr id="4" name="Footer Placeholder 3"/>
          <p:cNvSpPr>
            <a:spLocks noGrp="1"/>
          </p:cNvSpPr>
          <p:nvPr>
            <p:ph type="ftr" sz="quarter" idx="11"/>
          </p:nvPr>
        </p:nvSpPr>
        <p:spPr/>
        <p:txBody>
          <a:bodyPr/>
          <a:lstStyle/>
          <a:p>
            <a:r>
              <a:rPr lang="en-GB"/>
              <a:t>426 Chem. Part II b</a:t>
            </a:r>
            <a:endParaRPr lang="en-US"/>
          </a:p>
        </p:txBody>
      </p:sp>
      <p:sp>
        <p:nvSpPr>
          <p:cNvPr id="5" name="Slide Number Placeholder 4"/>
          <p:cNvSpPr>
            <a:spLocks noGrp="1"/>
          </p:cNvSpPr>
          <p:nvPr>
            <p:ph type="sldNum" sz="quarter" idx="12"/>
          </p:nvPr>
        </p:nvSpPr>
        <p:spPr/>
        <p:txBody>
          <a:bodyPr/>
          <a:lstStyle/>
          <a:p>
            <a:fld id="{5238FE20-D27F-4C47-8509-767EA9CCF912}" type="slidenum">
              <a:rPr lang="en-US" smtClean="0"/>
              <a:t>31</a:t>
            </a:fld>
            <a:endParaRPr lang="en-US"/>
          </a:p>
        </p:txBody>
      </p:sp>
      <p:pic>
        <p:nvPicPr>
          <p:cNvPr id="8" name="Picture 7"/>
          <p:cNvPicPr/>
          <p:nvPr/>
        </p:nvPicPr>
        <p:blipFill rotWithShape="1">
          <a:blip r:embed="rId2"/>
          <a:srcRect l="23090" t="20378" r="46701" b="43496"/>
          <a:stretch/>
        </p:blipFill>
        <p:spPr bwMode="auto">
          <a:xfrm>
            <a:off x="2307383" y="2996952"/>
            <a:ext cx="4805597" cy="252028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559903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r>
              <a:rPr lang="en-US" sz="3600" b="1" dirty="0"/>
              <a:t>Hemoglobin</a:t>
            </a:r>
          </a:p>
        </p:txBody>
      </p:sp>
      <p:sp>
        <p:nvSpPr>
          <p:cNvPr id="3" name="Content Placeholder 2"/>
          <p:cNvSpPr>
            <a:spLocks noGrp="1"/>
          </p:cNvSpPr>
          <p:nvPr>
            <p:ph idx="1"/>
          </p:nvPr>
        </p:nvSpPr>
        <p:spPr>
          <a:xfrm>
            <a:off x="457200" y="1340768"/>
            <a:ext cx="8229600" cy="4785395"/>
          </a:xfrm>
        </p:spPr>
        <p:txBody>
          <a:bodyPr/>
          <a:lstStyle/>
          <a:p>
            <a:pPr marL="0" indent="0">
              <a:buNone/>
            </a:pPr>
            <a:r>
              <a:rPr lang="en-US" dirty="0"/>
              <a:t>Hemoglobin consists of a tetramer of myoglobin-like subunits with four Fe sites that bind O</a:t>
            </a:r>
            <a:r>
              <a:rPr lang="en-US" baseline="-25000" dirty="0"/>
              <a:t>2</a:t>
            </a:r>
            <a:r>
              <a:rPr lang="en-US" dirty="0"/>
              <a:t> cooperatively.</a:t>
            </a:r>
          </a:p>
          <a:p>
            <a:pPr marL="0" indent="0">
              <a:buNone/>
            </a:pPr>
            <a:endParaRPr lang="en-US"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32</a:t>
            </a:fld>
            <a:endParaRPr lang="en-US" dirty="0"/>
          </a:p>
        </p:txBody>
      </p:sp>
      <p:pic>
        <p:nvPicPr>
          <p:cNvPr id="7" name="Picture 4" descr="M29NF0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3140968"/>
            <a:ext cx="5256584" cy="315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65148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922114"/>
          </a:xfrm>
        </p:spPr>
        <p:txBody>
          <a:bodyPr>
            <a:normAutofit/>
          </a:bodyPr>
          <a:lstStyle/>
          <a:p>
            <a:pPr algn="r"/>
            <a:r>
              <a:rPr lang="en-US" sz="2800" dirty="0"/>
              <a:t>Hemoglobin</a:t>
            </a:r>
          </a:p>
        </p:txBody>
      </p:sp>
      <p:sp>
        <p:nvSpPr>
          <p:cNvPr id="3" name="Content Placeholder 2"/>
          <p:cNvSpPr>
            <a:spLocks noGrp="1"/>
          </p:cNvSpPr>
          <p:nvPr>
            <p:ph idx="1"/>
          </p:nvPr>
        </p:nvSpPr>
        <p:spPr>
          <a:xfrm>
            <a:off x="457200" y="1124744"/>
            <a:ext cx="8229600" cy="5001419"/>
          </a:xfrm>
        </p:spPr>
        <p:txBody>
          <a:bodyPr>
            <a:normAutofit lnSpcReduction="10000"/>
          </a:bodyPr>
          <a:lstStyle/>
          <a:p>
            <a:pPr marL="0" indent="0">
              <a:buNone/>
            </a:pPr>
            <a:r>
              <a:rPr lang="en-US" dirty="0"/>
              <a:t>Although each of the four units in </a:t>
            </a:r>
            <a:r>
              <a:rPr lang="en-US" dirty="0" err="1"/>
              <a:t>heamoglobin</a:t>
            </a:r>
            <a:r>
              <a:rPr lang="en-US" dirty="0"/>
              <a:t> contains a </a:t>
            </a:r>
            <a:r>
              <a:rPr lang="en-US" dirty="0" err="1"/>
              <a:t>heam</a:t>
            </a:r>
            <a:r>
              <a:rPr lang="en-US" dirty="0"/>
              <a:t> group, the four groups do not operate independently of each other, and binding (and release) of O</a:t>
            </a:r>
            <a:r>
              <a:rPr lang="en-US" baseline="-25000" dirty="0"/>
              <a:t>2</a:t>
            </a:r>
            <a:r>
              <a:rPr lang="en-US" dirty="0"/>
              <a:t> is a cooperative process:</a:t>
            </a:r>
          </a:p>
          <a:p>
            <a:r>
              <a:rPr lang="en-US" dirty="0"/>
              <a:t>As the tetramer binds successive O</a:t>
            </a:r>
            <a:r>
              <a:rPr lang="en-US" baseline="-25000" dirty="0"/>
              <a:t>2 </a:t>
            </a:r>
            <a:r>
              <a:rPr lang="en-US" dirty="0"/>
              <a:t>molecules, the affinity of the ‘vacant’ </a:t>
            </a:r>
            <a:r>
              <a:rPr lang="en-US" dirty="0" err="1"/>
              <a:t>heam</a:t>
            </a:r>
            <a:r>
              <a:rPr lang="en-US" dirty="0"/>
              <a:t> groups for O</a:t>
            </a:r>
            <a:r>
              <a:rPr lang="en-US" baseline="-25000" dirty="0"/>
              <a:t>2 </a:t>
            </a:r>
            <a:r>
              <a:rPr lang="en-US" dirty="0"/>
              <a:t>increases such that the affinity for the fourth site is ~ 300 times that of the first </a:t>
            </a:r>
            <a:r>
              <a:rPr lang="en-US" dirty="0" err="1"/>
              <a:t>heam</a:t>
            </a:r>
            <a:r>
              <a:rPr lang="en-US" dirty="0"/>
              <a:t> unit.</a:t>
            </a:r>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33</a:t>
            </a:fld>
            <a:endParaRPr lang="en-US" dirty="0"/>
          </a:p>
        </p:txBody>
      </p:sp>
    </p:spTree>
    <p:extLst>
      <p:ext uri="{BB962C8B-B14F-4D97-AF65-F5344CB8AC3E}">
        <p14:creationId xmlns:p14="http://schemas.microsoft.com/office/powerpoint/2010/main" val="16345961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922114"/>
          </a:xfrm>
        </p:spPr>
        <p:txBody>
          <a:bodyPr>
            <a:normAutofit/>
          </a:bodyPr>
          <a:lstStyle/>
          <a:p>
            <a:pPr algn="r"/>
            <a:r>
              <a:rPr lang="en-US" sz="2800" dirty="0"/>
              <a:t>Hemoglobin</a:t>
            </a:r>
          </a:p>
        </p:txBody>
      </p:sp>
      <p:sp>
        <p:nvSpPr>
          <p:cNvPr id="3" name="Content Placeholder 2"/>
          <p:cNvSpPr>
            <a:spLocks noGrp="1"/>
          </p:cNvSpPr>
          <p:nvPr>
            <p:ph idx="1"/>
          </p:nvPr>
        </p:nvSpPr>
        <p:spPr>
          <a:xfrm>
            <a:off x="457200" y="1124744"/>
            <a:ext cx="8229600" cy="5001419"/>
          </a:xfrm>
        </p:spPr>
        <p:txBody>
          <a:bodyPr/>
          <a:lstStyle/>
          <a:p>
            <a:r>
              <a:rPr lang="en-US" dirty="0"/>
              <a:t>When O</a:t>
            </a:r>
            <a:r>
              <a:rPr lang="en-US" baseline="-25000" dirty="0"/>
              <a:t>2</a:t>
            </a:r>
            <a:r>
              <a:rPr lang="en-US" dirty="0"/>
              <a:t> is released from hemoglobin to myoglobin, the loss of the first O</a:t>
            </a:r>
            <a:r>
              <a:rPr lang="en-US" baseline="-25000" dirty="0"/>
              <a:t>2</a:t>
            </a:r>
            <a:r>
              <a:rPr lang="en-US" dirty="0"/>
              <a:t> molecule triggers the release of the remaining three.</a:t>
            </a:r>
          </a:p>
          <a:p>
            <a:r>
              <a:rPr lang="en-US" dirty="0"/>
              <a:t>Myoglobin does not exhibit this cooperative effect since it comprises only one protein chain.</a:t>
            </a:r>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34</a:t>
            </a:fld>
            <a:endParaRPr lang="en-US" dirty="0"/>
          </a:p>
        </p:txBody>
      </p:sp>
    </p:spTree>
    <p:extLst>
      <p:ext uri="{BB962C8B-B14F-4D97-AF65-F5344CB8AC3E}">
        <p14:creationId xmlns:p14="http://schemas.microsoft.com/office/powerpoint/2010/main" val="3937985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001419"/>
          </a:xfrm>
        </p:spPr>
        <p:txBody>
          <a:bodyPr>
            <a:normAutofit/>
          </a:bodyPr>
          <a:lstStyle/>
          <a:p>
            <a:pPr marL="0" indent="0" algn="ctr">
              <a:buNone/>
            </a:pPr>
            <a:r>
              <a:rPr lang="en-GB" sz="4000" dirty="0">
                <a:solidFill>
                  <a:srgbClr val="00B050"/>
                </a:solidFill>
              </a:rPr>
              <a:t>Construct a comparison between haemoglobin and myoglobin.</a:t>
            </a:r>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35</a:t>
            </a:fld>
            <a:endParaRPr lang="en-US" dirty="0"/>
          </a:p>
        </p:txBody>
      </p:sp>
    </p:spTree>
    <p:extLst>
      <p:ext uri="{BB962C8B-B14F-4D97-AF65-F5344CB8AC3E}">
        <p14:creationId xmlns:p14="http://schemas.microsoft.com/office/powerpoint/2010/main" val="39876890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Video links</a:t>
            </a:r>
          </a:p>
        </p:txBody>
      </p:sp>
      <p:sp>
        <p:nvSpPr>
          <p:cNvPr id="3" name="Content Placeholder 2"/>
          <p:cNvSpPr>
            <a:spLocks noGrp="1"/>
          </p:cNvSpPr>
          <p:nvPr>
            <p:ph idx="1"/>
          </p:nvPr>
        </p:nvSpPr>
        <p:spPr/>
        <p:txBody>
          <a:bodyPr/>
          <a:lstStyle/>
          <a:p>
            <a:r>
              <a:rPr lang="en-GB" dirty="0">
                <a:hlinkClick r:id="rId2"/>
              </a:rPr>
              <a:t>https://www.youtube.com/watch?v=Zro-MR2Mjak</a:t>
            </a:r>
            <a:endParaRPr lang="en-GB" dirty="0"/>
          </a:p>
          <a:p>
            <a:r>
              <a:rPr lang="en-GB" dirty="0">
                <a:hlinkClick r:id="rId3"/>
              </a:rPr>
              <a:t>https://www.youtube.com/watch?v=HdR-U0gMIi4</a:t>
            </a:r>
            <a:endParaRPr lang="en-GB" dirty="0"/>
          </a:p>
          <a:p>
            <a:endParaRPr lang="en-GB"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36</a:t>
            </a:fld>
            <a:endParaRPr lang="en-US" dirty="0"/>
          </a:p>
        </p:txBody>
      </p:sp>
    </p:spTree>
    <p:extLst>
      <p:ext uri="{BB962C8B-B14F-4D97-AF65-F5344CB8AC3E}">
        <p14:creationId xmlns:p14="http://schemas.microsoft.com/office/powerpoint/2010/main" val="38869063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r>
              <a:rPr lang="en-US" sz="3600" b="1" dirty="0"/>
              <a:t>Toxicity of CO and CN</a:t>
            </a:r>
            <a:r>
              <a:rPr lang="en-US" sz="3600" b="1" baseline="30000" dirty="0"/>
              <a:t>-</a:t>
            </a:r>
            <a:endParaRPr lang="en-US" sz="3600" b="1" dirty="0"/>
          </a:p>
        </p:txBody>
      </p:sp>
      <p:sp>
        <p:nvSpPr>
          <p:cNvPr id="3" name="Content Placeholder 2"/>
          <p:cNvSpPr>
            <a:spLocks noGrp="1"/>
          </p:cNvSpPr>
          <p:nvPr>
            <p:ph idx="1"/>
          </p:nvPr>
        </p:nvSpPr>
        <p:spPr>
          <a:xfrm>
            <a:off x="457200" y="1196752"/>
            <a:ext cx="8229600" cy="4929411"/>
          </a:xfrm>
        </p:spPr>
        <p:txBody>
          <a:bodyPr>
            <a:normAutofit lnSpcReduction="10000"/>
          </a:bodyPr>
          <a:lstStyle/>
          <a:p>
            <a:pPr marL="0" indent="0">
              <a:buNone/>
            </a:pPr>
            <a:r>
              <a:rPr lang="en-US" b="1" dirty="0">
                <a:solidFill>
                  <a:srgbClr val="00B0F0"/>
                </a:solidFill>
              </a:rPr>
              <a:t>Carbon monoxide:</a:t>
            </a:r>
          </a:p>
          <a:p>
            <a:r>
              <a:rPr lang="en-US" dirty="0"/>
              <a:t>CO is small enough to fit into the protein cavity and form such strong bonds with the iron that the process is </a:t>
            </a:r>
            <a:r>
              <a:rPr lang="en-US" i="1" dirty="0"/>
              <a:t>irreversible</a:t>
            </a:r>
            <a:r>
              <a:rPr lang="en-US" dirty="0"/>
              <a:t>.</a:t>
            </a:r>
          </a:p>
          <a:p>
            <a:r>
              <a:rPr lang="en-US" dirty="0"/>
              <a:t>High concentrations of CO rapidly use up the body's limited supply of hemoglobin molecules, and prevent them from binding to oxygen. </a:t>
            </a:r>
          </a:p>
          <a:p>
            <a:r>
              <a:rPr lang="en-US" dirty="0"/>
              <a:t>Hemoglobin’s binding affinity for CO is 200 times greater than for O</a:t>
            </a:r>
            <a:r>
              <a:rPr lang="en-US" baseline="-25000" dirty="0"/>
              <a:t>2</a:t>
            </a:r>
            <a:r>
              <a:rPr lang="en-US" dirty="0"/>
              <a:t>.</a:t>
            </a:r>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37</a:t>
            </a:fld>
            <a:endParaRPr lang="en-US" dirty="0"/>
          </a:p>
        </p:txBody>
      </p:sp>
    </p:spTree>
    <p:extLst>
      <p:ext uri="{BB962C8B-B14F-4D97-AF65-F5344CB8AC3E}">
        <p14:creationId xmlns:p14="http://schemas.microsoft.com/office/powerpoint/2010/main" val="29242137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pPr algn="r"/>
            <a:r>
              <a:rPr lang="en-US" sz="2800" dirty="0"/>
              <a:t>Toxicity od CO and CN</a:t>
            </a:r>
            <a:r>
              <a:rPr lang="en-US" sz="2800" baseline="30000" dirty="0"/>
              <a:t>-</a:t>
            </a:r>
            <a:endParaRPr lang="en-US" sz="2800"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38</a:t>
            </a:fld>
            <a:endParaRPr lang="en-US" dirty="0"/>
          </a:p>
        </p:txBody>
      </p:sp>
      <p:sp>
        <p:nvSpPr>
          <p:cNvPr id="6" name="Content Placeholder 5"/>
          <p:cNvSpPr>
            <a:spLocks noGrp="1"/>
          </p:cNvSpPr>
          <p:nvPr>
            <p:ph idx="1"/>
          </p:nvPr>
        </p:nvSpPr>
        <p:spPr>
          <a:xfrm>
            <a:off x="457200" y="1268760"/>
            <a:ext cx="8229600" cy="4857403"/>
          </a:xfrm>
        </p:spPr>
        <p:txBody>
          <a:bodyPr/>
          <a:lstStyle/>
          <a:p>
            <a:pPr marL="0" indent="0">
              <a:buNone/>
            </a:pPr>
            <a:r>
              <a:rPr lang="en-US" b="1" dirty="0">
                <a:solidFill>
                  <a:srgbClr val="00B0F0"/>
                </a:solidFill>
              </a:rPr>
              <a:t>Cyanide ion:</a:t>
            </a:r>
          </a:p>
          <a:p>
            <a:r>
              <a:rPr lang="en-US" dirty="0"/>
              <a:t>Once cyanide is taken into the blood stream the majority (92-99%) is found bound to hemoglobin in red blood cells.</a:t>
            </a:r>
          </a:p>
          <a:p>
            <a:r>
              <a:rPr lang="en-US" dirty="0"/>
              <a:t>Then CN</a:t>
            </a:r>
            <a:r>
              <a:rPr lang="en-US" baseline="30000" dirty="0"/>
              <a:t>-</a:t>
            </a:r>
            <a:r>
              <a:rPr lang="en-US" dirty="0"/>
              <a:t> is taken to the body's tissues where it binds to an enzyme called </a:t>
            </a:r>
            <a:r>
              <a:rPr lang="en-US" i="1" dirty="0"/>
              <a:t>cytochrome oxidase </a:t>
            </a:r>
            <a:r>
              <a:rPr lang="en-US" dirty="0"/>
              <a:t>and stops cells from being able to use oxygen.</a:t>
            </a:r>
            <a:br>
              <a:rPr lang="en-US" dirty="0"/>
            </a:br>
            <a:endParaRPr lang="en-US" dirty="0"/>
          </a:p>
        </p:txBody>
      </p:sp>
    </p:spTree>
    <p:extLst>
      <p:ext uri="{BB962C8B-B14F-4D97-AF65-F5344CB8AC3E}">
        <p14:creationId xmlns:p14="http://schemas.microsoft.com/office/powerpoint/2010/main" val="42704502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pPr algn="r"/>
            <a:r>
              <a:rPr lang="en-US" sz="2800" dirty="0"/>
              <a:t>Toxicity od CO and CN</a:t>
            </a:r>
            <a:r>
              <a:rPr lang="en-US" sz="2800" baseline="30000" dirty="0"/>
              <a:t>-</a:t>
            </a:r>
            <a:endParaRPr lang="en-US" sz="2800"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39</a:t>
            </a:fld>
            <a:endParaRPr lang="en-US" dirty="0"/>
          </a:p>
        </p:txBody>
      </p:sp>
      <p:sp>
        <p:nvSpPr>
          <p:cNvPr id="6" name="Content Placeholder 5"/>
          <p:cNvSpPr>
            <a:spLocks noGrp="1"/>
          </p:cNvSpPr>
          <p:nvPr>
            <p:ph idx="1"/>
          </p:nvPr>
        </p:nvSpPr>
        <p:spPr>
          <a:xfrm>
            <a:off x="457200" y="1268760"/>
            <a:ext cx="8229600" cy="4857403"/>
          </a:xfrm>
        </p:spPr>
        <p:txBody>
          <a:bodyPr/>
          <a:lstStyle/>
          <a:p>
            <a:pPr marL="0" indent="0">
              <a:buNone/>
            </a:pPr>
            <a:r>
              <a:rPr lang="en-US" b="1" dirty="0">
                <a:solidFill>
                  <a:srgbClr val="00B0F0"/>
                </a:solidFill>
              </a:rPr>
              <a:t>Different mechanisms:</a:t>
            </a:r>
          </a:p>
          <a:p>
            <a:r>
              <a:rPr lang="en-US" dirty="0"/>
              <a:t> Cyanide dissociates from hemoglobin faster than carbon monoxide and much slower than the dissociation rate constants for oxygen.</a:t>
            </a:r>
          </a:p>
          <a:p>
            <a:r>
              <a:rPr lang="en-US" dirty="0"/>
              <a:t> Because of the extremely low affinity of CN</a:t>
            </a:r>
            <a:r>
              <a:rPr lang="en-US" baseline="30000" dirty="0"/>
              <a:t>-</a:t>
            </a:r>
            <a:r>
              <a:rPr lang="en-US" dirty="0"/>
              <a:t> ligand for the ferrous </a:t>
            </a:r>
            <a:r>
              <a:rPr lang="en-US" dirty="0" err="1"/>
              <a:t>heam</a:t>
            </a:r>
            <a:r>
              <a:rPr lang="en-US" dirty="0"/>
              <a:t> iron, the dissociation occurs.</a:t>
            </a:r>
            <a:br>
              <a:rPr lang="en-US" dirty="0"/>
            </a:br>
            <a:br>
              <a:rPr lang="en-US" dirty="0"/>
            </a:br>
            <a:endParaRPr lang="en-US" dirty="0"/>
          </a:p>
        </p:txBody>
      </p:sp>
      <p:sp>
        <p:nvSpPr>
          <p:cNvPr id="3" name="TextBox 2"/>
          <p:cNvSpPr txBox="1"/>
          <p:nvPr/>
        </p:nvSpPr>
        <p:spPr>
          <a:xfrm>
            <a:off x="1043608" y="5085184"/>
            <a:ext cx="7344816" cy="707886"/>
          </a:xfrm>
          <a:prstGeom prst="rect">
            <a:avLst/>
          </a:prstGeom>
          <a:noFill/>
        </p:spPr>
        <p:txBody>
          <a:bodyPr wrap="square" rtlCol="0">
            <a:spAutoFit/>
          </a:bodyPr>
          <a:lstStyle/>
          <a:p>
            <a:pPr algn="ctr"/>
            <a:r>
              <a:rPr lang="en-GB" sz="4000" dirty="0">
                <a:solidFill>
                  <a:srgbClr val="00B050"/>
                </a:solidFill>
              </a:rPr>
              <a:t>Why?</a:t>
            </a:r>
          </a:p>
        </p:txBody>
      </p:sp>
    </p:spTree>
    <p:extLst>
      <p:ext uri="{BB962C8B-B14F-4D97-AF65-F5344CB8AC3E}">
        <p14:creationId xmlns:p14="http://schemas.microsoft.com/office/powerpoint/2010/main" val="2133454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Fe</a:t>
            </a:r>
            <a:r>
              <a:rPr lang="en-US" sz="3600" b="1" baseline="30000" dirty="0"/>
              <a:t>3+</a:t>
            </a:r>
            <a:r>
              <a:rPr lang="en-US" sz="3600" b="1" dirty="0"/>
              <a:t> complexes</a:t>
            </a:r>
            <a:endParaRPr lang="en-US" sz="3600" dirty="0"/>
          </a:p>
        </p:txBody>
      </p:sp>
      <p:sp>
        <p:nvSpPr>
          <p:cNvPr id="3" name="Content Placeholder 2"/>
          <p:cNvSpPr>
            <a:spLocks noGrp="1"/>
          </p:cNvSpPr>
          <p:nvPr>
            <p:ph idx="1"/>
          </p:nvPr>
        </p:nvSpPr>
        <p:spPr/>
        <p:txBody>
          <a:bodyPr/>
          <a:lstStyle/>
          <a:p>
            <a:r>
              <a:rPr lang="en-US" dirty="0"/>
              <a:t>At low pH, hydrolysis occurs</a:t>
            </a:r>
            <a:r>
              <a:rPr lang="en-US" b="1" dirty="0"/>
              <a:t> </a:t>
            </a:r>
            <a:r>
              <a:rPr lang="en-US" dirty="0"/>
              <a:t>(it is a complicated process and mixture, especially in presence of coordinating anions).</a:t>
            </a:r>
          </a:p>
          <a:p>
            <a:r>
              <a:rPr lang="en-US" dirty="0" err="1"/>
              <a:t>FeIII</a:t>
            </a:r>
            <a:r>
              <a:rPr lang="en-US" dirty="0"/>
              <a:t> salts dissolve in water producing high acidity, and the </a:t>
            </a:r>
            <a:r>
              <a:rPr lang="en-US" dirty="0" err="1"/>
              <a:t>hexaquo</a:t>
            </a:r>
            <a:r>
              <a:rPr lang="en-US" dirty="0"/>
              <a:t> ion predominates at very low pH ~0 </a:t>
            </a:r>
            <a:r>
              <a:rPr lang="en-US" b="1" dirty="0">
                <a:solidFill>
                  <a:schemeClr val="accent4">
                    <a:lumMod val="40000"/>
                    <a:lumOff val="60000"/>
                  </a:schemeClr>
                </a:solidFill>
              </a:rPr>
              <a:t>(pale-violet</a:t>
            </a:r>
            <a:r>
              <a:rPr lang="en-US" dirty="0"/>
              <a:t>)</a:t>
            </a:r>
          </a:p>
          <a:p>
            <a:r>
              <a:rPr lang="en-US" dirty="0"/>
              <a:t>At pH 2-3 color becomes </a:t>
            </a:r>
            <a:r>
              <a:rPr lang="en-US" b="1" dirty="0">
                <a:solidFill>
                  <a:srgbClr val="FFC000"/>
                </a:solidFill>
              </a:rPr>
              <a:t>yellow</a:t>
            </a:r>
            <a:r>
              <a:rPr lang="en-US" dirty="0"/>
              <a:t> due to hydrolyzed species.</a:t>
            </a:r>
          </a:p>
          <a:p>
            <a:pPr marL="0" indent="0">
              <a:buNone/>
            </a:pPr>
            <a:endParaRPr lang="en-US"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4</a:t>
            </a:fld>
            <a:endParaRPr lang="en-US" dirty="0"/>
          </a:p>
        </p:txBody>
      </p:sp>
    </p:spTree>
    <p:extLst>
      <p:ext uri="{BB962C8B-B14F-4D97-AF65-F5344CB8AC3E}">
        <p14:creationId xmlns:p14="http://schemas.microsoft.com/office/powerpoint/2010/main" val="1094046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800" dirty="0"/>
              <a:t>Fe</a:t>
            </a:r>
            <a:r>
              <a:rPr lang="en-US" sz="2800" baseline="30000" dirty="0"/>
              <a:t>3+</a:t>
            </a:r>
            <a:r>
              <a:rPr lang="en-US" sz="2800" dirty="0"/>
              <a:t> complexes</a:t>
            </a:r>
          </a:p>
        </p:txBody>
      </p:sp>
      <p:sp>
        <p:nvSpPr>
          <p:cNvPr id="3" name="Content Placeholder 2"/>
          <p:cNvSpPr>
            <a:spLocks noGrp="1"/>
          </p:cNvSpPr>
          <p:nvPr>
            <p:ph idx="1"/>
          </p:nvPr>
        </p:nvSpPr>
        <p:spPr>
          <a:xfrm>
            <a:off x="457200" y="1628800"/>
            <a:ext cx="8229600" cy="4497363"/>
          </a:xfrm>
        </p:spPr>
        <p:txBody>
          <a:bodyPr/>
          <a:lstStyle/>
          <a:p>
            <a:r>
              <a:rPr lang="en-US" dirty="0"/>
              <a:t>At pH &gt; 2-3, colloidal gels form </a:t>
            </a:r>
            <a:r>
              <a:rPr lang="en-US" dirty="0">
                <a:sym typeface="Symbol"/>
              </a:rPr>
              <a:t></a:t>
            </a:r>
            <a:r>
              <a:rPr lang="en-US" dirty="0"/>
              <a:t> </a:t>
            </a:r>
            <a:r>
              <a:rPr lang="en-US" b="1" dirty="0">
                <a:solidFill>
                  <a:srgbClr val="C00000"/>
                </a:solidFill>
              </a:rPr>
              <a:t>reddish-brown</a:t>
            </a:r>
            <a:r>
              <a:rPr lang="en-US" b="1" dirty="0"/>
              <a:t> </a:t>
            </a:r>
            <a:r>
              <a:rPr lang="en-US" dirty="0"/>
              <a:t>precipitate of hydrous iron(III) oxide</a:t>
            </a:r>
          </a:p>
          <a:p>
            <a:r>
              <a:rPr lang="en-US" dirty="0" err="1"/>
              <a:t>FeIII</a:t>
            </a:r>
            <a:r>
              <a:rPr lang="en-US" dirty="0"/>
              <a:t> form complexes with a variety of ligands, but has a marked preference to O-donor ligands</a:t>
            </a:r>
          </a:p>
          <a:p>
            <a:pPr marL="0" indent="0">
              <a:buNone/>
            </a:pPr>
            <a:r>
              <a:rPr lang="en-US" dirty="0"/>
              <a:t> </a:t>
            </a:r>
          </a:p>
          <a:p>
            <a:endParaRPr lang="en-US"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5</a:t>
            </a:fld>
            <a:endParaRPr lang="en-US" dirty="0"/>
          </a:p>
        </p:txBody>
      </p:sp>
    </p:spTree>
    <p:extLst>
      <p:ext uri="{BB962C8B-B14F-4D97-AF65-F5344CB8AC3E}">
        <p14:creationId xmlns:p14="http://schemas.microsoft.com/office/powerpoint/2010/main" val="102994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Fe</a:t>
            </a:r>
            <a:r>
              <a:rPr lang="en-US" sz="3600" b="1" baseline="30000" dirty="0"/>
              <a:t>2+</a:t>
            </a:r>
            <a:r>
              <a:rPr lang="en-US" sz="3600" b="1" dirty="0"/>
              <a:t> complexes</a:t>
            </a:r>
            <a:endParaRPr lang="en-US" sz="3600" dirty="0"/>
          </a:p>
        </p:txBody>
      </p:sp>
      <p:sp>
        <p:nvSpPr>
          <p:cNvPr id="3" name="Content Placeholder 2"/>
          <p:cNvSpPr>
            <a:spLocks noGrp="1"/>
          </p:cNvSpPr>
          <p:nvPr>
            <p:ph idx="1"/>
          </p:nvPr>
        </p:nvSpPr>
        <p:spPr/>
        <p:txBody>
          <a:bodyPr/>
          <a:lstStyle/>
          <a:p>
            <a:r>
              <a:rPr lang="en-US" dirty="0"/>
              <a:t>[Fe(H</a:t>
            </a:r>
            <a:r>
              <a:rPr lang="en-US" baseline="-25000" dirty="0"/>
              <a:t>2</a:t>
            </a:r>
            <a:r>
              <a:rPr lang="en-US" dirty="0"/>
              <a:t>O)</a:t>
            </a:r>
            <a:r>
              <a:rPr lang="en-US" baseline="-25000" dirty="0"/>
              <a:t>6</a:t>
            </a:r>
            <a:r>
              <a:rPr lang="en-US" dirty="0"/>
              <a:t>]</a:t>
            </a:r>
            <a:r>
              <a:rPr lang="en-US" baseline="30000" dirty="0"/>
              <a:t>2+</a:t>
            </a:r>
            <a:r>
              <a:rPr lang="en-US" dirty="0"/>
              <a:t> ion is </a:t>
            </a:r>
            <a:r>
              <a:rPr lang="en-US" b="1" dirty="0">
                <a:solidFill>
                  <a:srgbClr val="B8E08C"/>
                </a:solidFill>
              </a:rPr>
              <a:t>pale green</a:t>
            </a:r>
          </a:p>
          <a:p>
            <a:r>
              <a:rPr lang="en-US" dirty="0"/>
              <a:t>No hydrolysis in acidic solutions</a:t>
            </a:r>
          </a:p>
          <a:p>
            <a:r>
              <a:rPr lang="en-US" dirty="0" err="1"/>
              <a:t>FeII</a:t>
            </a:r>
            <a:r>
              <a:rPr lang="en-US" dirty="0"/>
              <a:t> forms complexes with a variety of ligands.</a:t>
            </a:r>
          </a:p>
          <a:p>
            <a:r>
              <a:rPr lang="en-US" dirty="0"/>
              <a:t>These complexes are less stable than those with </a:t>
            </a:r>
            <a:r>
              <a:rPr lang="en-US" dirty="0" err="1"/>
              <a:t>FeIII</a:t>
            </a:r>
            <a:r>
              <a:rPr lang="en-US" dirty="0"/>
              <a:t> (smaller cationic charge)</a:t>
            </a:r>
          </a:p>
          <a:p>
            <a:pPr marL="0" indent="0">
              <a:buNone/>
            </a:pP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6</a:t>
            </a:fld>
            <a:endParaRPr lang="en-US" dirty="0"/>
          </a:p>
        </p:txBody>
      </p:sp>
    </p:spTree>
    <p:extLst>
      <p:ext uri="{BB962C8B-B14F-4D97-AF65-F5344CB8AC3E}">
        <p14:creationId xmlns:p14="http://schemas.microsoft.com/office/powerpoint/2010/main" val="1453560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The </a:t>
            </a:r>
            <a:r>
              <a:rPr lang="en-US" sz="3600" b="1" dirty="0" err="1"/>
              <a:t>FeIII</a:t>
            </a:r>
            <a:r>
              <a:rPr lang="en-US" sz="3600" b="1" dirty="0"/>
              <a:t>/</a:t>
            </a:r>
            <a:r>
              <a:rPr lang="en-US" sz="3600" b="1" dirty="0" err="1"/>
              <a:t>FeII</a:t>
            </a:r>
            <a:r>
              <a:rPr lang="en-US" sz="3600" b="1" dirty="0"/>
              <a:t> couple</a:t>
            </a:r>
            <a:br>
              <a:rPr lang="en-US" sz="3600" b="1" dirty="0"/>
            </a:br>
            <a:r>
              <a:rPr lang="en-US" sz="3200" dirty="0"/>
              <a:t>Fe</a:t>
            </a:r>
            <a:r>
              <a:rPr lang="en-US" sz="3200" baseline="30000" dirty="0"/>
              <a:t>3+</a:t>
            </a:r>
            <a:r>
              <a:rPr lang="en-US" sz="3200" dirty="0"/>
              <a:t> + e </a:t>
            </a:r>
            <a:r>
              <a:rPr lang="en-US" sz="3200" dirty="0">
                <a:sym typeface="Symbol"/>
              </a:rPr>
              <a:t></a:t>
            </a:r>
            <a:r>
              <a:rPr lang="en-US" sz="3200" dirty="0"/>
              <a:t> Fe</a:t>
            </a:r>
            <a:r>
              <a:rPr lang="en-US" sz="3200" baseline="30000" dirty="0"/>
              <a:t>2+</a:t>
            </a:r>
            <a:endParaRPr lang="en-US" sz="3600" dirty="0"/>
          </a:p>
        </p:txBody>
      </p:sp>
      <p:sp>
        <p:nvSpPr>
          <p:cNvPr id="3" name="Content Placeholder 2"/>
          <p:cNvSpPr>
            <a:spLocks noGrp="1"/>
          </p:cNvSpPr>
          <p:nvPr>
            <p:ph idx="1"/>
          </p:nvPr>
        </p:nvSpPr>
        <p:spPr>
          <a:xfrm>
            <a:off x="457200" y="1340768"/>
            <a:ext cx="8229600" cy="4785395"/>
          </a:xfrm>
        </p:spPr>
        <p:txBody>
          <a:bodyPr>
            <a:normAutofit lnSpcReduction="10000"/>
          </a:bodyPr>
          <a:lstStyle/>
          <a:p>
            <a:pPr lvl="0"/>
            <a:r>
              <a:rPr lang="en-US" dirty="0"/>
              <a:t>The standard reduction potential E value for the couple involving the simple </a:t>
            </a:r>
            <a:r>
              <a:rPr lang="en-US" dirty="0" err="1"/>
              <a:t>aquated</a:t>
            </a:r>
            <a:r>
              <a:rPr lang="en-US" dirty="0"/>
              <a:t> ions shows that:</a:t>
            </a:r>
          </a:p>
          <a:p>
            <a:pPr lvl="0">
              <a:buFont typeface="Wingdings" panose="05000000000000000000" pitchFamily="2" charset="2"/>
              <a:buChar char="Ø"/>
            </a:pPr>
            <a:r>
              <a:rPr lang="en-US" dirty="0"/>
              <a:t>The </a:t>
            </a:r>
            <a:r>
              <a:rPr lang="en-US" dirty="0" err="1"/>
              <a:t>Fe</a:t>
            </a:r>
            <a:r>
              <a:rPr lang="en-US" baseline="30000" dirty="0" err="1"/>
              <a:t>II</a:t>
            </a:r>
            <a:r>
              <a:rPr lang="en-US" dirty="0"/>
              <a:t>(</a:t>
            </a:r>
            <a:r>
              <a:rPr lang="en-US" dirty="0" err="1"/>
              <a:t>aq</a:t>
            </a:r>
            <a:r>
              <a:rPr lang="en-US" dirty="0"/>
              <a:t>) is thermodynamically stable with respect to hydrogen.</a:t>
            </a:r>
          </a:p>
          <a:p>
            <a:pPr lvl="0">
              <a:buFont typeface="Wingdings" panose="05000000000000000000" pitchFamily="2" charset="2"/>
              <a:buChar char="Ø"/>
            </a:pPr>
            <a:r>
              <a:rPr lang="en-US" dirty="0" err="1"/>
              <a:t>Fe</a:t>
            </a:r>
            <a:r>
              <a:rPr lang="en-US" baseline="30000" dirty="0" err="1"/>
              <a:t>III</a:t>
            </a:r>
            <a:r>
              <a:rPr lang="en-US" dirty="0"/>
              <a:t>(</a:t>
            </a:r>
            <a:r>
              <a:rPr lang="en-US" dirty="0" err="1"/>
              <a:t>aq</a:t>
            </a:r>
            <a:r>
              <a:rPr lang="en-US" dirty="0"/>
              <a:t>) is spontaneously reduced by hydrogen gas.</a:t>
            </a:r>
          </a:p>
          <a:p>
            <a:pPr lvl="0">
              <a:buFont typeface="Wingdings" panose="05000000000000000000" pitchFamily="2" charset="2"/>
              <a:buChar char="Ø"/>
            </a:pPr>
            <a:r>
              <a:rPr lang="en-US" dirty="0" err="1"/>
              <a:t>Fe</a:t>
            </a:r>
            <a:r>
              <a:rPr lang="en-US" baseline="30000" dirty="0" err="1"/>
              <a:t>II</a:t>
            </a:r>
            <a:r>
              <a:rPr lang="en-US" dirty="0"/>
              <a:t>(</a:t>
            </a:r>
            <a:r>
              <a:rPr lang="en-US" dirty="0" err="1"/>
              <a:t>aq</a:t>
            </a:r>
            <a:r>
              <a:rPr lang="en-US" dirty="0"/>
              <a:t>) is oxidized to </a:t>
            </a:r>
            <a:r>
              <a:rPr lang="en-US" dirty="0" err="1"/>
              <a:t>Fe</a:t>
            </a:r>
            <a:r>
              <a:rPr lang="en-US" baseline="30000" dirty="0" err="1"/>
              <a:t>III</a:t>
            </a:r>
            <a:r>
              <a:rPr lang="en-US" dirty="0"/>
              <a:t>(</a:t>
            </a:r>
            <a:r>
              <a:rPr lang="en-US" dirty="0" err="1"/>
              <a:t>aq</a:t>
            </a:r>
            <a:r>
              <a:rPr lang="en-US" dirty="0"/>
              <a:t>) by atmospheric oxygen under certain circumstances. Oxidation is slow in acidic solutions</a:t>
            </a:r>
          </a:p>
          <a:p>
            <a:pPr marL="0" indent="0">
              <a:buNone/>
            </a:pPr>
            <a:endParaRPr lang="en-US"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7</a:t>
            </a:fld>
            <a:endParaRPr lang="en-US" dirty="0"/>
          </a:p>
        </p:txBody>
      </p:sp>
    </p:spTree>
    <p:extLst>
      <p:ext uri="{BB962C8B-B14F-4D97-AF65-F5344CB8AC3E}">
        <p14:creationId xmlns:p14="http://schemas.microsoft.com/office/powerpoint/2010/main" val="1473119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pPr algn="r"/>
            <a:r>
              <a:rPr lang="en-US" sz="2800" dirty="0"/>
              <a:t>The </a:t>
            </a:r>
            <a:r>
              <a:rPr lang="en-US" sz="2800" dirty="0" err="1"/>
              <a:t>FeIII</a:t>
            </a:r>
            <a:r>
              <a:rPr lang="en-US" sz="2800" dirty="0"/>
              <a:t>/</a:t>
            </a:r>
            <a:r>
              <a:rPr lang="en-US" sz="2800" dirty="0" err="1"/>
              <a:t>FeII</a:t>
            </a:r>
            <a:r>
              <a:rPr lang="en-US" sz="2800" dirty="0"/>
              <a:t> couple</a:t>
            </a:r>
          </a:p>
        </p:txBody>
      </p:sp>
      <p:sp>
        <p:nvSpPr>
          <p:cNvPr id="3" name="Content Placeholder 2"/>
          <p:cNvSpPr>
            <a:spLocks noGrp="1"/>
          </p:cNvSpPr>
          <p:nvPr>
            <p:ph idx="1"/>
          </p:nvPr>
        </p:nvSpPr>
        <p:spPr>
          <a:xfrm>
            <a:off x="457200" y="1700808"/>
            <a:ext cx="8229600" cy="4425355"/>
          </a:xfrm>
        </p:spPr>
        <p:txBody>
          <a:bodyPr/>
          <a:lstStyle/>
          <a:p>
            <a:pPr lvl="0"/>
            <a:r>
              <a:rPr lang="en-US" dirty="0"/>
              <a:t>E changes with alkalinity increase and precipitation of Fe(III) species occur. </a:t>
            </a:r>
          </a:p>
          <a:p>
            <a:pPr lvl="0"/>
            <a:r>
              <a:rPr lang="en-US" dirty="0"/>
              <a:t>Fe(II) solutions are not stable with respect to areal oxidation.</a:t>
            </a:r>
          </a:p>
          <a:p>
            <a:pPr marL="0" indent="0">
              <a:buNone/>
            </a:pPr>
            <a:endParaRPr lang="en-US" dirty="0"/>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8</a:t>
            </a:fld>
            <a:endParaRPr lang="en-US" dirty="0"/>
          </a:p>
        </p:txBody>
      </p:sp>
    </p:spTree>
    <p:extLst>
      <p:ext uri="{BB962C8B-B14F-4D97-AF65-F5344CB8AC3E}">
        <p14:creationId xmlns:p14="http://schemas.microsoft.com/office/powerpoint/2010/main" val="4005901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367" y="1360016"/>
            <a:ext cx="8229600" cy="5361459"/>
          </a:xfrm>
        </p:spPr>
        <p:txBody>
          <a:bodyPr>
            <a:normAutofit/>
          </a:bodyPr>
          <a:lstStyle/>
          <a:p>
            <a:pPr marL="0" indent="0" algn="ctr">
              <a:buNone/>
            </a:pPr>
            <a:r>
              <a:rPr lang="en-GB" sz="4000" dirty="0">
                <a:solidFill>
                  <a:srgbClr val="00B050"/>
                </a:solidFill>
              </a:rPr>
              <a:t>Which oxidation state of iron you think will be best utilized in biological systems? Why?</a:t>
            </a:r>
          </a:p>
        </p:txBody>
      </p:sp>
      <p:sp>
        <p:nvSpPr>
          <p:cNvPr id="4" name="Footer Placeholder 3"/>
          <p:cNvSpPr>
            <a:spLocks noGrp="1"/>
          </p:cNvSpPr>
          <p:nvPr>
            <p:ph type="ftr" sz="quarter" idx="11"/>
          </p:nvPr>
        </p:nvSpPr>
        <p:spPr/>
        <p:txBody>
          <a:bodyPr/>
          <a:lstStyle/>
          <a:p>
            <a:r>
              <a:rPr lang="en-GB"/>
              <a:t>426 Chem. Part II b</a:t>
            </a:r>
            <a:endParaRPr lang="en-US" dirty="0"/>
          </a:p>
        </p:txBody>
      </p:sp>
      <p:sp>
        <p:nvSpPr>
          <p:cNvPr id="5" name="Slide Number Placeholder 4"/>
          <p:cNvSpPr>
            <a:spLocks noGrp="1"/>
          </p:cNvSpPr>
          <p:nvPr>
            <p:ph type="sldNum" sz="quarter" idx="12"/>
          </p:nvPr>
        </p:nvSpPr>
        <p:spPr/>
        <p:txBody>
          <a:bodyPr/>
          <a:lstStyle/>
          <a:p>
            <a:fld id="{5238FE20-D27F-4C47-8509-767EA9CCF912}" type="slidenum">
              <a:rPr lang="en-US" smtClean="0"/>
              <a:t>9</a:t>
            </a:fld>
            <a:endParaRPr lang="en-US" dirty="0"/>
          </a:p>
        </p:txBody>
      </p:sp>
    </p:spTree>
    <p:extLst>
      <p:ext uri="{BB962C8B-B14F-4D97-AF65-F5344CB8AC3E}">
        <p14:creationId xmlns:p14="http://schemas.microsoft.com/office/powerpoint/2010/main" val="2805665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5658</TotalTime>
  <Words>2362</Words>
  <Application>Microsoft Office PowerPoint</Application>
  <PresentationFormat>On-screen Show (4:3)</PresentationFormat>
  <Paragraphs>268</Paragraphs>
  <Slides>39</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Symbol</vt:lpstr>
      <vt:lpstr>Wingdings</vt:lpstr>
      <vt:lpstr>Office Theme</vt:lpstr>
      <vt:lpstr>418 Chem. Bioinorganic Chemistry </vt:lpstr>
      <vt:lpstr>Outline- Part II b</vt:lpstr>
      <vt:lpstr>Oxidation states of Fe</vt:lpstr>
      <vt:lpstr>Fe3+ complexes</vt:lpstr>
      <vt:lpstr>Fe3+ complexes</vt:lpstr>
      <vt:lpstr>Fe2+ complexes</vt:lpstr>
      <vt:lpstr>The FeIII/FeII couple Fe3+ + e  Fe2+</vt:lpstr>
      <vt:lpstr>The FeIII/FeII couple</vt:lpstr>
      <vt:lpstr>PowerPoint Presentation</vt:lpstr>
      <vt:lpstr>Outline- Part II b</vt:lpstr>
      <vt:lpstr>The Biological role of iron</vt:lpstr>
      <vt:lpstr>Selective transport and storage of iron</vt:lpstr>
      <vt:lpstr>Selective transport and storage of iron</vt:lpstr>
      <vt:lpstr>PowerPoint Presentation</vt:lpstr>
      <vt:lpstr>Outline- Part II b</vt:lpstr>
      <vt:lpstr>Ferritin</vt:lpstr>
      <vt:lpstr>Ferritin</vt:lpstr>
      <vt:lpstr>Ferritin</vt:lpstr>
      <vt:lpstr>Ferritin</vt:lpstr>
      <vt:lpstr>Ferritin</vt:lpstr>
      <vt:lpstr>PowerPoint Presentation</vt:lpstr>
      <vt:lpstr>Outline- Part II b</vt:lpstr>
      <vt:lpstr>Dioxygen</vt:lpstr>
      <vt:lpstr>Dioxygen</vt:lpstr>
      <vt:lpstr>Dioxygen</vt:lpstr>
      <vt:lpstr>Myoglobin</vt:lpstr>
      <vt:lpstr>Myoglobin</vt:lpstr>
      <vt:lpstr>Myoglobin</vt:lpstr>
      <vt:lpstr>Myoglobin</vt:lpstr>
      <vt:lpstr>Myoglobin</vt:lpstr>
      <vt:lpstr>Myoglobin</vt:lpstr>
      <vt:lpstr>Hemoglobin</vt:lpstr>
      <vt:lpstr>Hemoglobin</vt:lpstr>
      <vt:lpstr>Hemoglobin</vt:lpstr>
      <vt:lpstr>PowerPoint Presentation</vt:lpstr>
      <vt:lpstr>Video links</vt:lpstr>
      <vt:lpstr>Toxicity of CO and CN-</vt:lpstr>
      <vt:lpstr>Toxicity od CO and CN-</vt:lpstr>
      <vt:lpstr>Toxicity od CO and CN-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426 Chem. Bioinorganic Chemistry</dc:title>
  <dc:creator>Maha</dc:creator>
  <cp:lastModifiedBy>اسراء الزقري ID 444204729</cp:lastModifiedBy>
  <cp:revision>149</cp:revision>
  <dcterms:created xsi:type="dcterms:W3CDTF">2016-09-09T15:28:36Z</dcterms:created>
  <dcterms:modified xsi:type="dcterms:W3CDTF">2025-10-05T06:25:37Z</dcterms:modified>
</cp:coreProperties>
</file>