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84" r:id="rId6"/>
    <p:sldId id="280" r:id="rId7"/>
    <p:sldId id="281" r:id="rId8"/>
    <p:sldId id="285" r:id="rId9"/>
    <p:sldId id="282" r:id="rId10"/>
    <p:sldId id="283" r:id="rId11"/>
    <p:sldId id="287" r:id="rId12"/>
    <p:sldId id="286" r:id="rId13"/>
    <p:sldId id="260" r:id="rId14"/>
    <p:sldId id="263" r:id="rId15"/>
    <p:sldId id="278" r:id="rId16"/>
    <p:sldId id="288" r:id="rId17"/>
    <p:sldId id="279" r:id="rId18"/>
    <p:sldId id="277" r:id="rId19"/>
    <p:sldId id="262" r:id="rId20"/>
    <p:sldId id="265" r:id="rId21"/>
    <p:sldId id="266" r:id="rId22"/>
    <p:sldId id="267" r:id="rId23"/>
    <p:sldId id="268" r:id="rId24"/>
    <p:sldId id="270" r:id="rId2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76" autoAdjust="0"/>
    <p:restoredTop sz="94660"/>
  </p:normalViewPr>
  <p:slideViewPr>
    <p:cSldViewPr snapToGrid="0">
      <p:cViewPr>
        <p:scale>
          <a:sx n="74" d="100"/>
          <a:sy n="74" d="100"/>
        </p:scale>
        <p:origin x="892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7E7AF7-9E08-4CB0-976E-B25CD691844C}" type="datetimeFigureOut">
              <a:rPr lang="ar-SA"/>
              <a:pPr>
                <a:defRPr/>
              </a:pPr>
              <a:t>05/07/1445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849BA8-BE53-48D8-899B-1EE9AB7C0D0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9899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819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1B2D43-7BD4-41DF-901E-E97C0B51750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3605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7999A-47C1-4D60-A6BD-1E6E5933E6A9}" type="slidenum">
              <a:rPr lang="ar-SA" smtClean="0"/>
              <a:pPr>
                <a:defRPr/>
              </a:pPr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7945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14BFC-BF46-491E-BC58-5DA581DD1522}" type="slidenum">
              <a:rPr lang="ar-SA" smtClean="0"/>
              <a:pPr>
                <a:defRPr/>
              </a:pPr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2491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DB651C-17AE-4680-A070-6E60EFB62D1C}" type="slidenum">
              <a:rPr lang="ar-SA" smtClean="0"/>
              <a:pPr>
                <a:defRPr/>
              </a:pPr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39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1229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E21E8-5C93-4FF6-99BF-2C73E9FD2843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804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1536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71A035-1EF3-40FC-B6E7-FA295A3282A8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9453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D02BB0-F74B-4529-B3A9-51F17841A48A}" type="slidenum">
              <a:rPr lang="ar-SA" smtClean="0"/>
              <a:pPr>
                <a:defRPr/>
              </a:pPr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8426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EF187A-0EE0-4B4F-BD82-54C2BB73F90D}" type="slidenum">
              <a:rPr lang="ar-SA" smtClean="0"/>
              <a:pPr>
                <a:defRPr/>
              </a:pPr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237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6D019-D3D0-483A-97A7-5D2174A34F6D}" type="slidenum">
              <a:rPr lang="ar-SA" smtClean="0"/>
              <a:pPr>
                <a:defRPr/>
              </a:pPr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5222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1434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81CD7-4E16-4D2D-BB5B-40E80921BB45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2004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1741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68D8B8-A97E-4E4C-A38F-ED7602562B6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24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922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CD80A1-70C5-4A82-AFD1-25601C1FB868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8091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1843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2AA9D6-2104-40A0-B43E-CD0C3EA4FEC6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9584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3FDAC-9CB2-4648-8D86-59595AF946E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6117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9788FA-A15E-4D59-9FE6-FEE93A14280C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4351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D71E7-CB7C-470D-8238-CAA440D2C7B9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5956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1024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E07741-3D36-4B96-817B-4A444DC87D1B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396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1126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D032CA-3ECB-4F77-8C02-8188FAEBE896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82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6A8BED-2B0A-4F9C-B258-08D036BF6B21}" type="slidenum">
              <a:rPr lang="ar-SA" smtClean="0"/>
              <a:pPr>
                <a:defRPr/>
              </a:pPr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318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0BEDEC-9465-43DA-AA32-5E132D2F04AC}" type="slidenum">
              <a:rPr lang="ar-SA" smtClean="0"/>
              <a:pPr>
                <a:defRPr/>
              </a:pPr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922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27ADA-535D-4CB4-B9B8-260A47075899}" type="slidenum">
              <a:rPr lang="ar-SA" smtClean="0"/>
              <a:pPr>
                <a:defRPr/>
              </a:pPr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2166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FE2655-1953-48BF-A9B0-6CDBCBFDA5C9}" type="slidenum">
              <a:rPr lang="ar-SA" smtClean="0"/>
              <a:pPr>
                <a:defRPr/>
              </a:pPr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8994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099CAC-C2C7-465B-84AF-436D979E4D57}" type="slidenum">
              <a:rPr lang="ar-SA" smtClean="0"/>
              <a:pPr>
                <a:defRPr/>
              </a:pPr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005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F90FB-A6AA-4B83-83E0-C4CB4B475870}" type="datetime1">
              <a:rPr lang="ar-SA"/>
              <a:pPr>
                <a:defRPr/>
              </a:pPr>
              <a:t>05/07/1445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CD54A-2C0A-41AD-92B3-8AB2E52C1BC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B225-BBC0-4999-8C18-3A1D99759512}" type="datetime1">
              <a:rPr lang="ar-SA"/>
              <a:pPr>
                <a:defRPr/>
              </a:pPr>
              <a:t>05/07/1445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F49B5-608B-4A5B-A50E-C6F93240802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8C9C-9C0D-45B6-BFFE-96C18721AF20}" type="datetime1">
              <a:rPr lang="ar-SA"/>
              <a:pPr>
                <a:defRPr/>
              </a:pPr>
              <a:t>05/07/1445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98FF2-1876-488E-9D0D-C8BFD34BFE8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CA684-970B-407D-8229-B38951956182}" type="datetime1">
              <a:rPr lang="ar-SA"/>
              <a:pPr>
                <a:defRPr/>
              </a:pPr>
              <a:t>05/07/1445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674F-8693-4316-BEA9-54FC0AADD2C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BCFB-0C12-4252-92A5-3EA362B87D66}" type="datetime1">
              <a:rPr lang="ar-SA"/>
              <a:pPr>
                <a:defRPr/>
              </a:pPr>
              <a:t>05/07/1445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69118-95C9-4180-A7C7-751688B40DF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F1E6F-B821-4104-B19F-C904DE7E3415}" type="datetime1">
              <a:rPr lang="ar-SA"/>
              <a:pPr>
                <a:defRPr/>
              </a:pPr>
              <a:t>05/07/1445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9824-0DCA-4CA3-8DD6-CF4EBE225E8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0165A-3C9C-41D1-89D2-643C1A8BF24B}" type="datetime1">
              <a:rPr lang="ar-SA"/>
              <a:pPr>
                <a:defRPr/>
              </a:pPr>
              <a:t>05/07/1445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95BE-AF10-4CF8-A16C-A6F2590F01B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5BB70-1484-45EF-99CA-3986051C3AB8}" type="datetime1">
              <a:rPr lang="ar-SA"/>
              <a:pPr>
                <a:defRPr/>
              </a:pPr>
              <a:t>05/07/1445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C243F-CDC3-4E05-A309-CFBD28CD688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77F3-2B64-400F-9EA6-14DCF765E030}" type="datetime1">
              <a:rPr lang="ar-SA"/>
              <a:pPr>
                <a:defRPr/>
              </a:pPr>
              <a:t>05/07/1445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88461-D27A-4BA2-BB0F-8BCB9FF64D6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1E77-5742-472C-BC58-2899456C932E}" type="datetime1">
              <a:rPr lang="ar-SA"/>
              <a:pPr>
                <a:defRPr/>
              </a:pPr>
              <a:t>05/07/1445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48228-D328-41A8-92A1-BBF5D16B553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AF05-3784-4CFC-907F-1DBCBDA0C3AC}" type="datetime1">
              <a:rPr lang="ar-SA"/>
              <a:pPr>
                <a:defRPr/>
              </a:pPr>
              <a:t>05/07/1445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5614-72CF-4FD2-AC0E-C7A6A97BF4C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F6DEE-CB04-4380-B8A9-73BC07027285}" type="datetime1">
              <a:rPr lang="ar-SA"/>
              <a:pPr>
                <a:defRPr/>
              </a:pPr>
              <a:t>05/07/1445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3B14AE-9440-49AE-973B-87B6BA5E57F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6512" y="1556792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+mn-cs"/>
              </a:rPr>
              <a:t>The blood vessels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+mn-cs"/>
              </a:rPr>
              <a:t>&amp;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Urinary System</a:t>
            </a:r>
            <a:endParaRPr lang="en-US" sz="6600" dirty="0"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Calibri" pitchFamily="34" charset="0"/>
              <a:cs typeface="+mn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 noChangeArrowheads="1"/>
          </p:cNvPicPr>
          <p:nvPr/>
        </p:nvPicPr>
        <p:blipFill>
          <a:blip r:embed="rId3" cstate="print"/>
          <a:srcRect l="2370"/>
          <a:stretch>
            <a:fillRect/>
          </a:stretch>
        </p:blipFill>
        <p:spPr bwMode="auto">
          <a:xfrm>
            <a:off x="-36513" y="-26988"/>
            <a:ext cx="9180513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11560" y="4437112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spcBef>
                <a:spcPct val="50000"/>
              </a:spcBef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Lumen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031865" y="116632"/>
            <a:ext cx="5351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rtl="0">
              <a:spcBef>
                <a:spcPct val="50000"/>
              </a:spcBef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Sector of the wall of a vein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979712" y="2420888"/>
            <a:ext cx="2143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spcBef>
                <a:spcPct val="50000"/>
              </a:spcBef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Tunica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intima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80783" y="3356992"/>
            <a:ext cx="2127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spcBef>
                <a:spcPct val="50000"/>
              </a:spcBef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Tunica media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508104" y="1628800"/>
            <a:ext cx="2673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Tunica adventitia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4140200" y="2708275"/>
            <a:ext cx="8636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3779838" y="3644900"/>
            <a:ext cx="122396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6659563" y="2133600"/>
            <a:ext cx="0" cy="158273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عنصر نائب للتذييل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 l="2370"/>
          <a:stretch>
            <a:fillRect/>
          </a:stretch>
        </p:blipFill>
        <p:spPr bwMode="auto">
          <a:xfrm>
            <a:off x="0" y="0"/>
            <a:ext cx="47879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/>
          <a:srcRect l="2370"/>
          <a:stretch>
            <a:fillRect/>
          </a:stretch>
        </p:blipFill>
        <p:spPr bwMode="auto">
          <a:xfrm>
            <a:off x="4787900" y="3621088"/>
            <a:ext cx="43561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سهم مسنن إلى اليمين 5"/>
          <p:cNvSpPr/>
          <p:nvPr/>
        </p:nvSpPr>
        <p:spPr>
          <a:xfrm>
            <a:off x="251520" y="4437112"/>
            <a:ext cx="4680520" cy="1296144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Sector of the wall of a vein</a:t>
            </a:r>
          </a:p>
        </p:txBody>
      </p:sp>
      <p:sp>
        <p:nvSpPr>
          <p:cNvPr id="9" name="سهم مسنن إلى اليمين 8"/>
          <p:cNvSpPr/>
          <p:nvPr/>
        </p:nvSpPr>
        <p:spPr>
          <a:xfrm flipH="1">
            <a:off x="4499992" y="1124744"/>
            <a:ext cx="4572000" cy="122413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Sector of the wall of an artery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0" y="-53975"/>
          <a:ext cx="9144000" cy="7010400"/>
        </p:xfrm>
        <a:graphic>
          <a:graphicData uri="http://schemas.openxmlformats.org/drawingml/2006/table">
            <a:tbl>
              <a:tblPr/>
              <a:tblGrid>
                <a:gridCol w="1437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8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67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Layer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artery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The vein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669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Tunica intima</a:t>
                      </a:r>
                      <a:endParaRPr lang="en-US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-Consists of 2 components: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a) A layer of </a:t>
                      </a:r>
                      <a:r>
                        <a:rPr lang="en-US" sz="16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squamous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 endothelial cells lining the vessel interior surface, and rest on a basement membrane called the basal lamina.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b) A </a:t>
                      </a:r>
                      <a:r>
                        <a:rPr lang="en-US" sz="16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subendothelial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 layer of loose connective tissue that may contain some smooth muscle cells, which tend to be arranged longitudinally.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-Is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separated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 from the media by a well developed layer of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elastic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 connective tissues, called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internal elastic lamina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.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-Consists of 2 components: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a) A layer of 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squamous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 endothelial cells lining the vessel interior surface, and rest on a basement membrane called the basal lamina.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b) A 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subendothelial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 layer of loose connective tissue that may contain some smooth muscle cells, which tend to be arranged longitudinally.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-Is 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not separated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from the media by the internal elastic lamina.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68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Tunica media</a:t>
                      </a:r>
                      <a:endParaRPr lang="en-US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-Consists of layers of circular smooth muscle cells with elastic and collagen fibers interposed among them.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-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thickest layer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of the vessel wall.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Consists of layers of circular smooth muscle cells with elastic and collagen fibers interposed among them.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-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Much thinner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than that of the artery.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968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Tunica adventitia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-It is an </a:t>
                      </a:r>
                      <a:r>
                        <a:rPr lang="en-US" sz="16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areolar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 connective tissue layer consisting of longitudinally collagen and elastic fibers.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-This layer gradually becomes continuous with the enveloping connective tissue of the organ through which the vessel is running.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-Rich in elastic fibers.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-It is a connective tissue layer consisting of longitudinally collagen and elastic fibers.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-This layer gradually becomes continuous with the enveloping connective tissue of the organ through which the vessel is running.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- Rich in 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collagenous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 fibers.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-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thickest layer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of the vessel wall.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5" marR="463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98788" y="115888"/>
            <a:ext cx="30861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j-cs"/>
              </a:rPr>
              <a:t>The Urinary System</a:t>
            </a:r>
            <a:endParaRPr lang="ar-SA" sz="2800" dirty="0">
              <a:solidFill>
                <a:srgbClr val="C00000"/>
              </a:solidFill>
              <a:latin typeface="+mn-lt"/>
              <a:cs typeface="+mj-cs"/>
            </a:endParaRPr>
          </a:p>
        </p:txBody>
      </p:sp>
      <p:pic>
        <p:nvPicPr>
          <p:cNvPr id="16" name="Picture 2" descr="http://www.childrenshospital.org/az/Site1209/Images/ei_1884.gif"/>
          <p:cNvPicPr>
            <a:picLocks noChangeAspect="1" noChangeArrowheads="1"/>
          </p:cNvPicPr>
          <p:nvPr/>
        </p:nvPicPr>
        <p:blipFill>
          <a:blip r:embed="rId3" cstate="print"/>
          <a:srcRect l="2830" t="7129" r="5188" b="1615"/>
          <a:stretch>
            <a:fillRect/>
          </a:stretch>
        </p:blipFill>
        <p:spPr bwMode="auto">
          <a:xfrm>
            <a:off x="2339752" y="692696"/>
            <a:ext cx="4320480" cy="586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</a:t>
            </a:r>
            <a:r>
              <a:rPr lang="en-US" dirty="0" err="1"/>
              <a:t>Amal</a:t>
            </a:r>
            <a:r>
              <a:rPr lang="en-US" dirty="0"/>
              <a:t> </a:t>
            </a:r>
            <a:r>
              <a:rPr lang="en-US" dirty="0" err="1"/>
              <a:t>Awad</a:t>
            </a:r>
            <a:r>
              <a:rPr lang="en-US" dirty="0"/>
              <a:t> Al-</a:t>
            </a:r>
            <a:r>
              <a:rPr lang="en-US" dirty="0" err="1"/>
              <a:t>Harbi</a:t>
            </a:r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6513" y="-60325"/>
            <a:ext cx="9144000" cy="70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*The kidney is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+mj-cs"/>
              </a:rPr>
              <a:t>bean-shaped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 with a 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concave medial border , the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+mj-cs"/>
              </a:rPr>
              <a:t>hilum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 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(where nerves enter, blood and lymph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 vessels enter and exit and the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ureter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 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exits) and a convex lateral surface.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*The kidney is surrounded by a mass</a:t>
            </a: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 of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+mj-cs"/>
              </a:rPr>
              <a:t>adipose tissue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.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*The kidney tissue surrounds a cavity,</a:t>
            </a: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+mj-cs"/>
              </a:rPr>
              <a:t>the renal pelvis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. This pelvis is the </a:t>
            </a: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expanded upper end of the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ureter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.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*The functional unit of the kidney is </a:t>
            </a: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+mj-cs"/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+mj-cs"/>
              </a:rPr>
              <a:t>uriniferous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+mj-cs"/>
              </a:rPr>
              <a:t> tubule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which consists </a:t>
            </a: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of the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+mj-cs"/>
              </a:rPr>
              <a:t>nephron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 and the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+mj-cs"/>
              </a:rPr>
              <a:t>collecting duct</a:t>
            </a: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 into which the renal tubule empties</a:t>
            </a: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 its contents.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 </a:t>
            </a:r>
            <a:endParaRPr lang="en-US" sz="2000" b="1" dirty="0">
              <a:solidFill>
                <a:schemeClr val="tx2"/>
              </a:solidFill>
              <a:latin typeface="Calibri" pitchFamily="34" charset="0"/>
              <a:cs typeface="+mj-cs"/>
            </a:endParaRPr>
          </a:p>
        </p:txBody>
      </p:sp>
      <p:pic>
        <p:nvPicPr>
          <p:cNvPr id="3" name="Picture 2" descr="http://www.childrenshospital.org/az/Site1209/Images/ei_1884.gif"/>
          <p:cNvPicPr>
            <a:picLocks noChangeAspect="1" noChangeArrowheads="1"/>
          </p:cNvPicPr>
          <p:nvPr/>
        </p:nvPicPr>
        <p:blipFill>
          <a:blip r:embed="rId3" cstate="print"/>
          <a:srcRect l="2830" t="7129" r="5188" b="1615"/>
          <a:stretch>
            <a:fillRect/>
          </a:stretch>
        </p:blipFill>
        <p:spPr bwMode="auto">
          <a:xfrm>
            <a:off x="4067944" y="-27384"/>
            <a:ext cx="5076056" cy="68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908175" y="44450"/>
            <a:ext cx="5237163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David" pitchFamily="34" charset="-79"/>
                <a:cs typeface="+mj-cs"/>
              </a:rPr>
              <a:t>The kidney tissue can be  divided into :</a:t>
            </a:r>
            <a:endParaRPr lang="ar-SA" sz="2400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49313" y="1427163"/>
            <a:ext cx="29305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David" pitchFamily="34" charset="-79"/>
                <a:cs typeface="+mj-cs"/>
              </a:rPr>
              <a:t>An </a:t>
            </a:r>
            <a:r>
              <a:rPr lang="en-US" sz="2400" b="1" dirty="0">
                <a:solidFill>
                  <a:srgbClr val="00B050"/>
                </a:solidFill>
                <a:latin typeface="David" pitchFamily="34" charset="-79"/>
                <a:cs typeface="+mj-cs"/>
              </a:rPr>
              <a:t>outer</a:t>
            </a:r>
            <a:r>
              <a:rPr lang="en-US" sz="2400" b="1" dirty="0">
                <a:solidFill>
                  <a:srgbClr val="002060"/>
                </a:solidFill>
                <a:latin typeface="David" pitchFamily="34" charset="-79"/>
                <a:cs typeface="+mj-cs"/>
              </a:rPr>
              <a:t> 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David" pitchFamily="34" charset="-79"/>
                <a:cs typeface="+mj-cs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David" pitchFamily="34" charset="-79"/>
                <a:cs typeface="+mj-cs"/>
              </a:rPr>
              <a:t>granular</a:t>
            </a:r>
            <a:r>
              <a:rPr lang="en-US" sz="2400" b="1" dirty="0">
                <a:solidFill>
                  <a:srgbClr val="002060"/>
                </a:solidFill>
                <a:latin typeface="David" pitchFamily="34" charset="-79"/>
                <a:cs typeface="+mj-cs"/>
              </a:rPr>
              <a:t> appearing  </a:t>
            </a:r>
            <a:endParaRPr lang="ar-SA" sz="2400" dirty="0">
              <a:latin typeface="+mn-lt"/>
              <a:cs typeface="+mj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219700" y="1427163"/>
            <a:ext cx="266541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David" pitchFamily="34" charset="-79"/>
                <a:cs typeface="+mj-cs"/>
              </a:rPr>
              <a:t>An </a:t>
            </a:r>
            <a:r>
              <a:rPr lang="en-US" sz="2400" b="1" dirty="0">
                <a:solidFill>
                  <a:srgbClr val="00B050"/>
                </a:solidFill>
                <a:latin typeface="David" pitchFamily="34" charset="-79"/>
                <a:cs typeface="+mj-cs"/>
              </a:rPr>
              <a:t>inner</a:t>
            </a:r>
            <a:r>
              <a:rPr lang="en-US" sz="2400" b="1" dirty="0">
                <a:solidFill>
                  <a:srgbClr val="002060"/>
                </a:solidFill>
                <a:latin typeface="David" pitchFamily="34" charset="-79"/>
                <a:cs typeface="+mj-cs"/>
              </a:rPr>
              <a:t>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David" pitchFamily="34" charset="-79"/>
                <a:cs typeface="+mj-cs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David" pitchFamily="34" charset="-79"/>
                <a:cs typeface="+mj-cs"/>
              </a:rPr>
              <a:t>striated</a:t>
            </a:r>
            <a:r>
              <a:rPr lang="en-US" sz="2400" b="1" dirty="0">
                <a:solidFill>
                  <a:srgbClr val="002060"/>
                </a:solidFill>
                <a:latin typeface="David" pitchFamily="34" charset="-79"/>
                <a:cs typeface="+mj-cs"/>
              </a:rPr>
              <a:t> appearing</a:t>
            </a:r>
            <a:endParaRPr lang="ar-SA" sz="2400" dirty="0">
              <a:latin typeface="+mn-lt"/>
              <a:cs typeface="+mj-cs"/>
            </a:endParaRPr>
          </a:p>
        </p:txBody>
      </p:sp>
      <p:grpSp>
        <p:nvGrpSpPr>
          <p:cNvPr id="16389" name="مجموعة 49"/>
          <p:cNvGrpSpPr>
            <a:grpSpLocks/>
          </p:cNvGrpSpPr>
          <p:nvPr/>
        </p:nvGrpSpPr>
        <p:grpSpPr bwMode="auto">
          <a:xfrm>
            <a:off x="2339975" y="620713"/>
            <a:ext cx="4176713" cy="647700"/>
            <a:chOff x="1066800" y="609600"/>
            <a:chExt cx="7010400" cy="771525"/>
          </a:xfrm>
        </p:grpSpPr>
        <p:cxnSp>
          <p:nvCxnSpPr>
            <p:cNvPr id="7" name="رابط مستقيم 6"/>
            <p:cNvCxnSpPr/>
            <p:nvPr/>
          </p:nvCxnSpPr>
          <p:spPr>
            <a:xfrm rot="5400000">
              <a:off x="4305673" y="799988"/>
              <a:ext cx="391435" cy="10658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>
              <a:off x="1066800" y="1001035"/>
              <a:ext cx="70104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5400000">
              <a:off x="7876152" y="1180078"/>
              <a:ext cx="391436" cy="10658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5400000">
              <a:off x="876410" y="1180078"/>
              <a:ext cx="391436" cy="10658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مستطيل 10"/>
          <p:cNvSpPr/>
          <p:nvPr/>
        </p:nvSpPr>
        <p:spPr>
          <a:xfrm>
            <a:off x="1768475" y="2636838"/>
            <a:ext cx="10033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David" pitchFamily="34" charset="-79"/>
                <a:cs typeface="+mj-cs"/>
              </a:rPr>
              <a:t>cortex</a:t>
            </a:r>
            <a:endParaRPr lang="ar-SA" sz="2400" dirty="0">
              <a:latin typeface="+mn-lt"/>
              <a:cs typeface="+mj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848350" y="2636838"/>
            <a:ext cx="12446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David" pitchFamily="34" charset="-79"/>
                <a:cs typeface="+mj-cs"/>
              </a:rPr>
              <a:t>medulla</a:t>
            </a:r>
            <a:endParaRPr lang="ar-SA" sz="2400" dirty="0">
              <a:latin typeface="+mn-lt"/>
              <a:cs typeface="+mj-cs"/>
            </a:endParaRPr>
          </a:p>
        </p:txBody>
      </p:sp>
      <p:cxnSp>
        <p:nvCxnSpPr>
          <p:cNvPr id="13" name="رابط مستقيم 12"/>
          <p:cNvCxnSpPr/>
          <p:nvPr/>
        </p:nvCxnSpPr>
        <p:spPr bwMode="auto">
          <a:xfrm rot="5400000">
            <a:off x="2178843" y="2437607"/>
            <a:ext cx="328613" cy="6350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 bwMode="auto">
          <a:xfrm rot="5400000">
            <a:off x="6349206" y="2396332"/>
            <a:ext cx="328613" cy="6350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pic>
        <p:nvPicPr>
          <p:cNvPr id="3" name="Picture 2" descr="http://www.childrenshospital.org/az/Site1209/Images/ei_1884.gif"/>
          <p:cNvPicPr>
            <a:picLocks noChangeAspect="1" noChangeArrowheads="1"/>
          </p:cNvPicPr>
          <p:nvPr/>
        </p:nvPicPr>
        <p:blipFill>
          <a:blip r:embed="rId2" cstate="print"/>
          <a:srcRect l="24974" t="8676" r="20518" b="7802"/>
          <a:stretch>
            <a:fillRect/>
          </a:stretch>
        </p:blipFill>
        <p:spPr bwMode="auto">
          <a:xfrm>
            <a:off x="-36512" y="-27384"/>
            <a:ext cx="9144000" cy="6885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ستطيل 16"/>
          <p:cNvSpPr/>
          <p:nvPr/>
        </p:nvSpPr>
        <p:spPr>
          <a:xfrm>
            <a:off x="6542088" y="3644900"/>
            <a:ext cx="17748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latin typeface="David" pitchFamily="34" charset="-79"/>
                <a:cs typeface="+mj-cs"/>
              </a:rPr>
              <a:t>medulla</a:t>
            </a:r>
            <a:endParaRPr lang="ar-SA" sz="3600" b="1" dirty="0">
              <a:solidFill>
                <a:srgbClr val="FFFF00"/>
              </a:solidFill>
              <a:latin typeface="+mn-lt"/>
              <a:cs typeface="+mj-cs"/>
            </a:endParaRPr>
          </a:p>
        </p:txBody>
      </p:sp>
      <p:sp>
        <p:nvSpPr>
          <p:cNvPr id="5" name="مستطيل 14"/>
          <p:cNvSpPr/>
          <p:nvPr/>
        </p:nvSpPr>
        <p:spPr>
          <a:xfrm>
            <a:off x="4452938" y="334963"/>
            <a:ext cx="141446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latin typeface="David" pitchFamily="34" charset="-79"/>
                <a:cs typeface="+mj-cs"/>
              </a:rPr>
              <a:t>cortex</a:t>
            </a:r>
            <a:endParaRPr lang="ar-SA" sz="3600" b="1" dirty="0">
              <a:solidFill>
                <a:srgbClr val="FFFF00"/>
              </a:solidFill>
              <a:latin typeface="+mn-lt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hopes\Desktop\145 zoo MY WORK\medullarypyramid40X.JPG"/>
          <p:cNvPicPr>
            <a:picLocks noChangeAspect="1" noChangeArrowheads="1"/>
          </p:cNvPicPr>
          <p:nvPr/>
        </p:nvPicPr>
        <p:blipFill>
          <a:blip r:embed="rId3" cstate="print"/>
          <a:srcRect l="8759" t="31747" r="44444" b="27655"/>
          <a:stretch>
            <a:fillRect/>
          </a:stretch>
        </p:blipFill>
        <p:spPr bwMode="auto">
          <a:xfrm>
            <a:off x="0" y="0"/>
            <a:ext cx="500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C:\Users\hopes\Desktop\145 zoo MY WORK\kidneycortex40X.JPG"/>
          <p:cNvPicPr>
            <a:picLocks noChangeAspect="1" noChangeArrowheads="1"/>
          </p:cNvPicPr>
          <p:nvPr/>
        </p:nvPicPr>
        <p:blipFill>
          <a:blip r:embed="rId4" cstate="print"/>
          <a:srcRect l="25084" t="1225" r="20190" b="47981"/>
          <a:stretch>
            <a:fillRect/>
          </a:stretch>
        </p:blipFill>
        <p:spPr bwMode="auto">
          <a:xfrm>
            <a:off x="4140200" y="0"/>
            <a:ext cx="500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756276" y="262389"/>
            <a:ext cx="15520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  <a:latin typeface="David" pitchFamily="34" charset="-79"/>
                <a:cs typeface="+mj-cs"/>
              </a:rPr>
              <a:t>cortex</a:t>
            </a:r>
            <a:endParaRPr lang="ar-S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5400000" algn="t" rotWithShape="0">
                  <a:srgbClr val="FF0000">
                    <a:alpha val="40000"/>
                  </a:srgbClr>
                </a:outerShdw>
              </a:effectLst>
              <a:latin typeface="+mn-lt"/>
              <a:cs typeface="+mj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62070" y="260648"/>
            <a:ext cx="1952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srgbClr val="FF0000">
                      <a:alpha val="40000"/>
                    </a:srgbClr>
                  </a:outerShdw>
                </a:effectLst>
                <a:latin typeface="David" pitchFamily="34" charset="-79"/>
                <a:cs typeface="+mj-cs"/>
              </a:rPr>
              <a:t>medulla</a:t>
            </a:r>
            <a:endParaRPr lang="ar-S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5400000" algn="t" rotWithShape="0">
                  <a:srgbClr val="FF0000">
                    <a:alpha val="40000"/>
                  </a:srgbClr>
                </a:outerShdw>
              </a:effectLst>
              <a:latin typeface="+mn-lt"/>
              <a:cs typeface="+mj-cs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4925" y="15875"/>
            <a:ext cx="8532813" cy="701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The human medulla, has 10-18 </a:t>
            </a: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+mj-cs"/>
              </a:rPr>
              <a:t>medullary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+mj-cs"/>
              </a:rPr>
              <a:t> pyramids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.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  <a:p>
            <a:pPr algn="l" rtl="0"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The pyramid tips are called the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+mj-cs"/>
              </a:rPr>
              <a:t>renal</a:t>
            </a: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+mj-cs"/>
              </a:rPr>
              <a:t> papillae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and each is perforated by </a:t>
            </a: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10-25 orifices, the opening of the </a:t>
            </a: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collecting ducts. From the bases of </a:t>
            </a: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each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medullary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 pyramid, parallel </a:t>
            </a: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medullary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 rays penetrate the cortex. </a:t>
            </a: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Each ray consists of one or more </a:t>
            </a: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collecting tubules together with the </a:t>
            </a: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straight portions of several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nephrons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.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  <a:p>
            <a:pPr algn="l" rtl="0"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Surrounding each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medullary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 ray in </a:t>
            </a: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the cortical region are the renal </a:t>
            </a: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corpuscles and convoluted portions </a:t>
            </a:r>
          </a:p>
          <a:p>
            <a:pPr algn="l" rtl="0" eaLnBrk="0" hangingPunct="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of the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nephron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j-cs"/>
              </a:rPr>
              <a:t>.</a:t>
            </a:r>
          </a:p>
        </p:txBody>
      </p:sp>
      <p:pic>
        <p:nvPicPr>
          <p:cNvPr id="3" name="Picture 2" descr="http://www.childrenshospital.org/az/Site1209/Images/ei_1884.gif"/>
          <p:cNvPicPr>
            <a:picLocks noChangeAspect="1" noChangeArrowheads="1"/>
          </p:cNvPicPr>
          <p:nvPr/>
        </p:nvPicPr>
        <p:blipFill>
          <a:blip r:embed="rId3" cstate="print"/>
          <a:srcRect l="2830" t="7129" r="5188" b="1615"/>
          <a:stretch>
            <a:fillRect/>
          </a:stretch>
        </p:blipFill>
        <p:spPr bwMode="auto">
          <a:xfrm>
            <a:off x="4067944" y="-27384"/>
            <a:ext cx="5076056" cy="68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3131840" y="27112"/>
            <a:ext cx="2880320" cy="1008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itchFamily="34" charset="-79"/>
              </a:rPr>
              <a:t>The  </a:t>
            </a:r>
            <a:r>
              <a:rPr lang="en-US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itchFamily="34" charset="-79"/>
              </a:rPr>
              <a:t>Nephron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1043608" y="1395264"/>
            <a:ext cx="3264024" cy="11696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Renal (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Malpighian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Corpuscle 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5004048" y="1395264"/>
            <a:ext cx="3264024" cy="11696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renal tubule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رابط كسهم مستقيم 4"/>
          <p:cNvCxnSpPr>
            <a:stCxn id="2" idx="3"/>
          </p:cNvCxnSpPr>
          <p:nvPr/>
        </p:nvCxnSpPr>
        <p:spPr>
          <a:xfrm flipH="1">
            <a:off x="2700338" y="887413"/>
            <a:ext cx="854075" cy="50800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5508625" y="890588"/>
            <a:ext cx="863600" cy="522287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1331913" y="2420938"/>
            <a:ext cx="287337" cy="647700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3059113" y="2565400"/>
            <a:ext cx="107950" cy="647700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شكل بيضاوي 21"/>
          <p:cNvSpPr/>
          <p:nvPr/>
        </p:nvSpPr>
        <p:spPr>
          <a:xfrm>
            <a:off x="323528" y="3068960"/>
            <a:ext cx="1944216" cy="16016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The Bowman’s capsule</a:t>
            </a:r>
          </a:p>
        </p:txBody>
      </p:sp>
      <p:sp>
        <p:nvSpPr>
          <p:cNvPr id="23" name="شكل بيضاوي 22"/>
          <p:cNvSpPr/>
          <p:nvPr/>
        </p:nvSpPr>
        <p:spPr>
          <a:xfrm>
            <a:off x="2339752" y="3140968"/>
            <a:ext cx="1944216" cy="16016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50000"/>
              </a:spcBef>
              <a:defRPr/>
            </a:pPr>
            <a:r>
              <a:rPr lang="en-US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glomerulus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sp>
        <p:nvSpPr>
          <p:cNvPr id="24" name="شكل بيضاوي 23"/>
          <p:cNvSpPr/>
          <p:nvPr/>
        </p:nvSpPr>
        <p:spPr>
          <a:xfrm>
            <a:off x="7092280" y="3105944"/>
            <a:ext cx="1944216" cy="16016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50000"/>
              </a:spcBef>
              <a:defRPr/>
            </a:pPr>
            <a:r>
              <a:rPr 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Distal convoluted tubule</a:t>
            </a:r>
          </a:p>
        </p:txBody>
      </p:sp>
      <p:sp>
        <p:nvSpPr>
          <p:cNvPr id="25" name="شكل بيضاوي 24"/>
          <p:cNvSpPr/>
          <p:nvPr/>
        </p:nvSpPr>
        <p:spPr>
          <a:xfrm>
            <a:off x="5724128" y="4275584"/>
            <a:ext cx="1944216" cy="16016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50000"/>
              </a:spcBef>
              <a:defRPr/>
            </a:pPr>
            <a:r>
              <a:rPr 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Loops of </a:t>
            </a:r>
            <a:r>
              <a:rPr lang="en-US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Henle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sp>
        <p:nvSpPr>
          <p:cNvPr id="26" name="شكل بيضاوي 25"/>
          <p:cNvSpPr/>
          <p:nvPr/>
        </p:nvSpPr>
        <p:spPr>
          <a:xfrm>
            <a:off x="4283968" y="3105944"/>
            <a:ext cx="1944216" cy="16016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50000"/>
              </a:spcBef>
              <a:defRPr/>
            </a:pPr>
            <a:r>
              <a:rPr 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Proximal convoluted tubule</a:t>
            </a:r>
          </a:p>
        </p:txBody>
      </p:sp>
      <p:cxnSp>
        <p:nvCxnSpPr>
          <p:cNvPr id="29" name="رابط كسهم مستقيم 28"/>
          <p:cNvCxnSpPr>
            <a:endCxn id="26" idx="0"/>
          </p:cNvCxnSpPr>
          <p:nvPr/>
        </p:nvCxnSpPr>
        <p:spPr>
          <a:xfrm flipH="1">
            <a:off x="5256213" y="2492375"/>
            <a:ext cx="611187" cy="614363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>
            <a:endCxn id="24" idx="0"/>
          </p:cNvCxnSpPr>
          <p:nvPr/>
        </p:nvCxnSpPr>
        <p:spPr>
          <a:xfrm>
            <a:off x="7451725" y="2492375"/>
            <a:ext cx="612775" cy="614363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>
            <a:stCxn id="4" idx="4"/>
          </p:cNvCxnSpPr>
          <p:nvPr/>
        </p:nvCxnSpPr>
        <p:spPr>
          <a:xfrm>
            <a:off x="6635750" y="2565400"/>
            <a:ext cx="60325" cy="1709738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شكل بيضاوي 53"/>
          <p:cNvSpPr/>
          <p:nvPr/>
        </p:nvSpPr>
        <p:spPr>
          <a:xfrm>
            <a:off x="1043608" y="4869160"/>
            <a:ext cx="1944216" cy="136815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50000"/>
              </a:spcBef>
              <a:defRPr/>
            </a:pPr>
            <a:r>
              <a:rPr 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Ascending limb</a:t>
            </a:r>
          </a:p>
        </p:txBody>
      </p:sp>
      <p:sp>
        <p:nvSpPr>
          <p:cNvPr id="55" name="شكل بيضاوي 54"/>
          <p:cNvSpPr/>
          <p:nvPr/>
        </p:nvSpPr>
        <p:spPr>
          <a:xfrm>
            <a:off x="3059832" y="5301208"/>
            <a:ext cx="2016224" cy="136815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50000"/>
              </a:spcBef>
              <a:defRPr/>
            </a:pPr>
            <a:r>
              <a:rPr 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Descending limb</a:t>
            </a:r>
          </a:p>
        </p:txBody>
      </p:sp>
      <p:cxnSp>
        <p:nvCxnSpPr>
          <p:cNvPr id="58" name="رابط كسهم مستقيم 57"/>
          <p:cNvCxnSpPr>
            <a:stCxn id="25" idx="2"/>
            <a:endCxn id="54" idx="7"/>
          </p:cNvCxnSpPr>
          <p:nvPr/>
        </p:nvCxnSpPr>
        <p:spPr>
          <a:xfrm flipH="1" flipV="1">
            <a:off x="2703513" y="5068888"/>
            <a:ext cx="3021012" cy="7937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كسهم مستقيم 62"/>
          <p:cNvCxnSpPr>
            <a:stCxn id="25" idx="3"/>
          </p:cNvCxnSpPr>
          <p:nvPr/>
        </p:nvCxnSpPr>
        <p:spPr>
          <a:xfrm flipH="1">
            <a:off x="4932363" y="5641975"/>
            <a:ext cx="1076325" cy="1905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41538" y="-26988"/>
            <a:ext cx="44465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+mj-cs"/>
              </a:rPr>
              <a:t>The circulatory system consists of</a:t>
            </a:r>
            <a:endParaRPr lang="ar-SA" sz="2400" b="1" dirty="0">
              <a:solidFill>
                <a:srgbClr val="C00000"/>
              </a:solidFill>
              <a:latin typeface="+mn-lt"/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9850" y="908050"/>
            <a:ext cx="34940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the blood vascular system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076825" y="908050"/>
            <a:ext cx="40195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the lymphatic vascular system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50875" y="1557338"/>
            <a:ext cx="18335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composed of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71463" y="2565400"/>
            <a:ext cx="14843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The heart 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339975" y="2606675"/>
            <a:ext cx="17795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The arteries 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770438" y="2565400"/>
            <a:ext cx="14573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The veins 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956425" y="2565400"/>
            <a:ext cx="2079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The capillaries 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79388" y="3429000"/>
            <a:ext cx="14176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pumps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the blood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835150" y="3452813"/>
            <a:ext cx="27368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carry oxygenated blood and nutrients to the tissues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124075" y="4873625"/>
            <a:ext cx="2016125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They becomes thinner as they branch forming arterioles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769100" y="3573463"/>
            <a:ext cx="2411413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consists of a diffuse network of thin tubules through which gas exchange between blood and tissues takes place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500563" y="3429000"/>
            <a:ext cx="233997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carry deoxygenated blood, rich in carbon dioxide and other metabolic products from the tissues to the heart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grpSp>
        <p:nvGrpSpPr>
          <p:cNvPr id="3087" name="مجموعة 49"/>
          <p:cNvGrpSpPr>
            <a:grpSpLocks/>
          </p:cNvGrpSpPr>
          <p:nvPr/>
        </p:nvGrpSpPr>
        <p:grpSpPr bwMode="auto">
          <a:xfrm>
            <a:off x="1476375" y="333375"/>
            <a:ext cx="5759450" cy="647700"/>
            <a:chOff x="1066800" y="609600"/>
            <a:chExt cx="7010400" cy="771525"/>
          </a:xfrm>
        </p:grpSpPr>
        <p:cxnSp>
          <p:nvCxnSpPr>
            <p:cNvPr id="16" name="رابط مستقيم 15"/>
            <p:cNvCxnSpPr/>
            <p:nvPr/>
          </p:nvCxnSpPr>
          <p:spPr>
            <a:xfrm rot="5400000">
              <a:off x="6168495" y="800488"/>
              <a:ext cx="391436" cy="9661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>
              <a:off x="1066800" y="1001036"/>
              <a:ext cx="70104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 rot="5400000">
              <a:off x="7875686" y="1179610"/>
              <a:ext cx="391435" cy="11594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/>
            <p:cNvCxnSpPr/>
            <p:nvPr/>
          </p:nvCxnSpPr>
          <p:spPr>
            <a:xfrm rot="5400000">
              <a:off x="876880" y="1179610"/>
              <a:ext cx="391435" cy="11594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رابط مستقيم 26"/>
          <p:cNvCxnSpPr/>
          <p:nvPr/>
        </p:nvCxnSpPr>
        <p:spPr>
          <a:xfrm rot="5400000">
            <a:off x="1358106" y="1499395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9" name="مجموعة 36"/>
          <p:cNvGrpSpPr>
            <a:grpSpLocks/>
          </p:cNvGrpSpPr>
          <p:nvPr/>
        </p:nvGrpSpPr>
        <p:grpSpPr bwMode="auto">
          <a:xfrm>
            <a:off x="900113" y="1989138"/>
            <a:ext cx="7056437" cy="719137"/>
            <a:chOff x="900113" y="1989138"/>
            <a:chExt cx="7056437" cy="719137"/>
          </a:xfrm>
        </p:grpSpPr>
        <p:grpSp>
          <p:nvGrpSpPr>
            <p:cNvPr id="3096" name="مجموعة 49"/>
            <p:cNvGrpSpPr>
              <a:grpSpLocks/>
            </p:cNvGrpSpPr>
            <p:nvPr/>
          </p:nvGrpSpPr>
          <p:grpSpPr bwMode="auto">
            <a:xfrm>
              <a:off x="900113" y="1989138"/>
              <a:ext cx="7056437" cy="647700"/>
              <a:chOff x="1066799" y="609600"/>
              <a:chExt cx="7010401" cy="771526"/>
            </a:xfrm>
          </p:grpSpPr>
          <p:cxnSp>
            <p:nvCxnSpPr>
              <p:cNvPr id="23" name="رابط مستقيم 22"/>
              <p:cNvCxnSpPr/>
              <p:nvPr/>
            </p:nvCxnSpPr>
            <p:spPr>
              <a:xfrm rot="5400000">
                <a:off x="1664385" y="800586"/>
                <a:ext cx="391435" cy="9463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رابط مستقيم 23"/>
              <p:cNvCxnSpPr/>
              <p:nvPr/>
            </p:nvCxnSpPr>
            <p:spPr>
              <a:xfrm rot="10800000">
                <a:off x="1066799" y="1001035"/>
                <a:ext cx="7010401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رابط مستقيم 24"/>
              <p:cNvCxnSpPr/>
              <p:nvPr/>
            </p:nvCxnSpPr>
            <p:spPr>
              <a:xfrm rot="5400000">
                <a:off x="7875961" y="1179889"/>
                <a:ext cx="391437" cy="1104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رابط مستقيم 25"/>
              <p:cNvCxnSpPr/>
              <p:nvPr/>
            </p:nvCxnSpPr>
            <p:spPr>
              <a:xfrm rot="5400000">
                <a:off x="876600" y="1179889"/>
                <a:ext cx="391437" cy="1104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رابط مستقيم 27"/>
            <p:cNvCxnSpPr/>
            <p:nvPr/>
          </p:nvCxnSpPr>
          <p:spPr>
            <a:xfrm rot="5400000">
              <a:off x="3013869" y="2507456"/>
              <a:ext cx="390525" cy="11113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/>
            <p:cNvCxnSpPr/>
            <p:nvPr/>
          </p:nvCxnSpPr>
          <p:spPr>
            <a:xfrm rot="5400000">
              <a:off x="5307806" y="2507457"/>
              <a:ext cx="390525" cy="11112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رابط مستقيم 31"/>
          <p:cNvCxnSpPr/>
          <p:nvPr/>
        </p:nvCxnSpPr>
        <p:spPr>
          <a:xfrm rot="5400000">
            <a:off x="710406" y="3228182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rot="5400000">
            <a:off x="3013869" y="3186906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rot="5400000">
            <a:off x="5307806" y="31869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rot="5400000">
            <a:off x="7755731" y="31869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rot="5400000">
            <a:off x="2942431" y="46982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عنصر نائب للتذييل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C:\Users\hopes\Desktop\145 zoo MY WORK\nephron.jpg"/>
          <p:cNvPicPr>
            <a:picLocks noChangeAspect="1" noChangeArrowheads="1"/>
          </p:cNvPicPr>
          <p:nvPr/>
        </p:nvPicPr>
        <p:blipFill>
          <a:blip r:embed="rId3" cstate="print"/>
          <a:srcRect r="16138"/>
          <a:stretch>
            <a:fillRect/>
          </a:stretch>
        </p:blipFill>
        <p:spPr bwMode="auto">
          <a:xfrm>
            <a:off x="1512888" y="0"/>
            <a:ext cx="766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07504" y="37073"/>
            <a:ext cx="1979711" cy="1015663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+mj-cs"/>
              </a:rPr>
              <a:t>The </a:t>
            </a:r>
            <a:r>
              <a:rPr lang="en-US" sz="2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j-cs"/>
              </a:rPr>
              <a:t>Renal (</a:t>
            </a:r>
            <a:r>
              <a:rPr lang="en-US" sz="2000" b="1" dirty="0" err="1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j-cs"/>
              </a:rPr>
              <a:t>Malpighian</a:t>
            </a:r>
            <a:r>
              <a:rPr lang="en-US" sz="2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j-cs"/>
              </a:rPr>
              <a:t>) Corpuscle </a:t>
            </a:r>
            <a:endParaRPr lang="ar-SA" sz="2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331640" y="1981289"/>
            <a:ext cx="1653585" cy="1015663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Bowman’s capsule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771800" y="868650"/>
            <a:ext cx="1608133" cy="400110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2000" b="1" dirty="0" err="1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Glomerulus</a:t>
            </a:r>
            <a:endParaRPr lang="en-US" sz="2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رابط كسهم مستقيم 11"/>
          <p:cNvCxnSpPr>
            <a:stCxn id="4" idx="3"/>
          </p:cNvCxnSpPr>
          <p:nvPr/>
        </p:nvCxnSpPr>
        <p:spPr>
          <a:xfrm flipV="1">
            <a:off x="2984500" y="2349500"/>
            <a:ext cx="723900" cy="139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>
            <a:stCxn id="5" idx="2"/>
          </p:cNvCxnSpPr>
          <p:nvPr/>
        </p:nvCxnSpPr>
        <p:spPr>
          <a:xfrm>
            <a:off x="3576638" y="1268413"/>
            <a:ext cx="347662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4499992" y="-27384"/>
            <a:ext cx="1800200" cy="1015663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2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j-cs"/>
              </a:rPr>
              <a:t>Proximal convoluted tubule</a:t>
            </a:r>
          </a:p>
        </p:txBody>
      </p:sp>
      <p:cxnSp>
        <p:nvCxnSpPr>
          <p:cNvPr id="20" name="رابط كسهم مستقيم 19"/>
          <p:cNvCxnSpPr>
            <a:stCxn id="19" idx="2"/>
          </p:cNvCxnSpPr>
          <p:nvPr/>
        </p:nvCxnSpPr>
        <p:spPr>
          <a:xfrm>
            <a:off x="5400675" y="989013"/>
            <a:ext cx="395288" cy="279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قوس كبير أيسر 26"/>
          <p:cNvSpPr/>
          <p:nvPr/>
        </p:nvSpPr>
        <p:spPr>
          <a:xfrm rot="2730371">
            <a:off x="1485106" y="264319"/>
            <a:ext cx="709613" cy="2149475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7524328" y="37073"/>
            <a:ext cx="1584176" cy="1015663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2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j-cs"/>
              </a:rPr>
              <a:t>Distal convoluted tubule</a:t>
            </a:r>
          </a:p>
        </p:txBody>
      </p:sp>
      <p:cxnSp>
        <p:nvCxnSpPr>
          <p:cNvPr id="33" name="رابط كسهم مستقيم 32"/>
          <p:cNvCxnSpPr>
            <a:stCxn id="32" idx="2"/>
          </p:cNvCxnSpPr>
          <p:nvPr/>
        </p:nvCxnSpPr>
        <p:spPr>
          <a:xfrm flipH="1">
            <a:off x="7092950" y="1052513"/>
            <a:ext cx="1223963" cy="5762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2694181" y="4653135"/>
            <a:ext cx="2093843" cy="400110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2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Ascending limb</a:t>
            </a:r>
          </a:p>
        </p:txBody>
      </p:sp>
      <p:sp>
        <p:nvSpPr>
          <p:cNvPr id="37" name="مستطيل 36"/>
          <p:cNvSpPr/>
          <p:nvPr/>
        </p:nvSpPr>
        <p:spPr>
          <a:xfrm>
            <a:off x="2627783" y="3140968"/>
            <a:ext cx="2236511" cy="400110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2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j-cs"/>
              </a:rPr>
              <a:t>Descending limb</a:t>
            </a:r>
          </a:p>
        </p:txBody>
      </p:sp>
      <p:cxnSp>
        <p:nvCxnSpPr>
          <p:cNvPr id="38" name="رابط كسهم مستقيم 37"/>
          <p:cNvCxnSpPr/>
          <p:nvPr/>
        </p:nvCxnSpPr>
        <p:spPr>
          <a:xfrm flipV="1">
            <a:off x="4859338" y="3068638"/>
            <a:ext cx="723900" cy="1412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>
            <a:stCxn id="36" idx="3"/>
          </p:cNvCxnSpPr>
          <p:nvPr/>
        </p:nvCxnSpPr>
        <p:spPr>
          <a:xfrm flipV="1">
            <a:off x="4787900" y="4652963"/>
            <a:ext cx="1079500" cy="2000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شكل بيضاوي 43"/>
          <p:cNvSpPr/>
          <p:nvPr/>
        </p:nvSpPr>
        <p:spPr>
          <a:xfrm>
            <a:off x="5003800" y="3716338"/>
            <a:ext cx="1512888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cxnSp>
        <p:nvCxnSpPr>
          <p:cNvPr id="45" name="رابط كسهم مستقيم 44"/>
          <p:cNvCxnSpPr/>
          <p:nvPr/>
        </p:nvCxnSpPr>
        <p:spPr>
          <a:xfrm flipH="1" flipV="1">
            <a:off x="3995738" y="4076700"/>
            <a:ext cx="1016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ستطيل 47"/>
          <p:cNvSpPr/>
          <p:nvPr/>
        </p:nvSpPr>
        <p:spPr>
          <a:xfrm>
            <a:off x="2102087" y="3861048"/>
            <a:ext cx="1895071" cy="400110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2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j-cs"/>
              </a:rPr>
              <a:t>Loop of </a:t>
            </a:r>
            <a:r>
              <a:rPr lang="en-US" sz="2000" b="1" dirty="0" err="1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j-cs"/>
              </a:rPr>
              <a:t>Henle</a:t>
            </a:r>
            <a:endParaRPr lang="en-US" sz="2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+mj-cs"/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7524328" y="5293657"/>
            <a:ext cx="1584176" cy="707886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2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j-cs"/>
              </a:rPr>
              <a:t>Collecting duct</a:t>
            </a:r>
          </a:p>
        </p:txBody>
      </p:sp>
      <p:cxnSp>
        <p:nvCxnSpPr>
          <p:cNvPr id="50" name="رابط كسهم مستقيم 49"/>
          <p:cNvCxnSpPr/>
          <p:nvPr/>
        </p:nvCxnSpPr>
        <p:spPr>
          <a:xfrm flipH="1" flipV="1">
            <a:off x="7092950" y="5661025"/>
            <a:ext cx="431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شكل بيضاوي 51"/>
          <p:cNvSpPr/>
          <p:nvPr/>
        </p:nvSpPr>
        <p:spPr>
          <a:xfrm>
            <a:off x="7884368" y="1340768"/>
            <a:ext cx="1259632" cy="1080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50000"/>
              </a:spcBef>
              <a:defRPr/>
            </a:pPr>
            <a:r>
              <a:rPr 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cortex</a:t>
            </a:r>
          </a:p>
        </p:txBody>
      </p:sp>
      <p:sp>
        <p:nvSpPr>
          <p:cNvPr id="53" name="شكل بيضاوي 52"/>
          <p:cNvSpPr/>
          <p:nvPr/>
        </p:nvSpPr>
        <p:spPr>
          <a:xfrm>
            <a:off x="179512" y="4149080"/>
            <a:ext cx="1512168" cy="11521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50000"/>
              </a:spcBef>
              <a:defRPr/>
            </a:pPr>
            <a:r>
              <a:rPr 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medulla</a:t>
            </a:r>
          </a:p>
        </p:txBody>
      </p:sp>
      <p:sp>
        <p:nvSpPr>
          <p:cNvPr id="55" name="قوس متوسط أيمن 54"/>
          <p:cNvSpPr/>
          <p:nvPr/>
        </p:nvSpPr>
        <p:spPr>
          <a:xfrm rot="16200000" flipH="1">
            <a:off x="6079332" y="-140494"/>
            <a:ext cx="46038" cy="5940425"/>
          </a:xfrm>
          <a:prstGeom prst="rightBracket">
            <a:avLst>
              <a:gd name="adj" fmla="val 79291"/>
            </a:avLst>
          </a:prstGeom>
          <a:ln w="104775">
            <a:solidFill>
              <a:srgbClr val="FFFF00"/>
            </a:solidFill>
          </a:ln>
          <a:effectLst>
            <a:outerShdw blurRad="50800" dist="38100" dir="5400000" algn="t" rotWithShape="0">
              <a:srgbClr val="FF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5" name="عنصر نائب للتذييل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 cstate="print"/>
          <a:srcRect t="1563"/>
          <a:stretch>
            <a:fillRect/>
          </a:stretch>
        </p:blipFill>
        <p:spPr bwMode="auto">
          <a:xfrm>
            <a:off x="0" y="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j-cs"/>
              </a:rPr>
              <a:t>T.S. of The kidney Showing  The Renal Corpuscle</a:t>
            </a: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2843213" y="2781300"/>
            <a:ext cx="1296987" cy="19431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>
            <a:stCxn id="15" idx="3"/>
          </p:cNvCxnSpPr>
          <p:nvPr/>
        </p:nvCxnSpPr>
        <p:spPr>
          <a:xfrm flipV="1">
            <a:off x="3708400" y="1916113"/>
            <a:ext cx="4032250" cy="27146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3419475" y="2708275"/>
            <a:ext cx="4752975" cy="79216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2268538" y="2781300"/>
            <a:ext cx="574675" cy="33115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174564" y="1772816"/>
            <a:ext cx="3533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j-cs"/>
              </a:rPr>
              <a:t>The Renal Corpuscle</a:t>
            </a:r>
          </a:p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j-cs"/>
              </a:rPr>
              <a:t>(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j-cs"/>
              </a:rPr>
              <a:t>Malpighian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j-cs"/>
              </a:rPr>
              <a:t> corpuscle)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+mj-cs"/>
            </a:endParaRPr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3203575" y="2852738"/>
            <a:ext cx="4392613" cy="19446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V="1">
            <a:off x="3492500" y="1052513"/>
            <a:ext cx="2016125" cy="79216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/>
          <p:cNvPicPr>
            <a:picLocks noChangeAspect="1" noChangeArrowheads="1"/>
          </p:cNvPicPr>
          <p:nvPr/>
        </p:nvPicPr>
        <p:blipFill>
          <a:blip r:embed="rId3" cstate="print"/>
          <a:srcRect t="2344"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j-cs"/>
              </a:rPr>
              <a:t>T.S. of The kidney Showing  The Renal Corpuscle</a:t>
            </a:r>
          </a:p>
        </p:txBody>
      </p:sp>
      <p:cxnSp>
        <p:nvCxnSpPr>
          <p:cNvPr id="4" name="رابط كسهم مستقيم 3"/>
          <p:cNvCxnSpPr/>
          <p:nvPr/>
        </p:nvCxnSpPr>
        <p:spPr>
          <a:xfrm flipH="1">
            <a:off x="4284663" y="4005263"/>
            <a:ext cx="251936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>
            <a:off x="1547813" y="2349500"/>
            <a:ext cx="1871662" cy="10795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5610660" y="1412776"/>
            <a:ext cx="3533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j-cs"/>
              </a:rPr>
              <a:t>The Renal Corpuscle</a:t>
            </a:r>
          </a:p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j-cs"/>
              </a:rPr>
              <a:t>(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j-cs"/>
              </a:rPr>
              <a:t>Malpighian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j-cs"/>
              </a:rPr>
              <a:t> corpuscle)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+mj-cs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732240" y="3284984"/>
            <a:ext cx="1800200" cy="1200329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j-cs"/>
              </a:rPr>
              <a:t>The Bowman’s capsule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79512" y="1844824"/>
            <a:ext cx="1893467" cy="461665"/>
          </a:xfrm>
          <a:prstGeom prst="rect">
            <a:avLst/>
          </a:prstGeom>
          <a:noFill/>
          <a:ln w="25400">
            <a:noFill/>
          </a:ln>
        </p:spPr>
        <p:txBody>
          <a:bodyPr wrap="none"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j-cs"/>
              </a:rPr>
              <a:t>Glomerulus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+mj-cs"/>
            </a:endParaRPr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 contrast="16000"/>
          </a:blip>
          <a:srcRect l="1172" t="14201"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j-cs"/>
              </a:rPr>
              <a:t>T.S. of The kidney Showing  The collecting tubules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10327" y="2636912"/>
            <a:ext cx="3241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collecting tubules</a:t>
            </a:r>
            <a:endParaRPr lang="ar-SA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3635375" y="3141663"/>
            <a:ext cx="1728788" cy="5746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2771775" y="3284538"/>
            <a:ext cx="2376488" cy="18002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V="1">
            <a:off x="2051050" y="1484313"/>
            <a:ext cx="0" cy="10810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عنصر نائب للتذييل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صورة 2" descr="C:\Users\NOOF\Documents\Desktop\نوووف\Desktop\نوووف\Desktop\نوووف\Desktop\صور تعبيرية\question-mark1a.jpg"/>
          <p:cNvPicPr>
            <a:picLocks noChangeAspect="1" noChangeArrowheads="1"/>
          </p:cNvPicPr>
          <p:nvPr/>
        </p:nvPicPr>
        <p:blipFill>
          <a:blip r:embed="rId3" cstate="print"/>
          <a:srcRect l="6615" t="17007" r="9448" b="16299"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</a:t>
            </a:r>
            <a:r>
              <a:rPr lang="en-US" dirty="0" err="1"/>
              <a:t>Amal</a:t>
            </a:r>
            <a:r>
              <a:rPr lang="en-US" dirty="0"/>
              <a:t> </a:t>
            </a:r>
            <a:r>
              <a:rPr lang="en-US" dirty="0" err="1"/>
              <a:t>Awad</a:t>
            </a:r>
            <a:r>
              <a:rPr lang="en-US" dirty="0"/>
              <a:t> Al-</a:t>
            </a:r>
            <a:r>
              <a:rPr lang="en-US" dirty="0" err="1"/>
              <a:t>Harbi</a:t>
            </a:r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24075" y="260350"/>
            <a:ext cx="478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+mj-cs"/>
              </a:rPr>
              <a:t>Structure of the blood vessels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11188" y="1052513"/>
            <a:ext cx="8532812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All blood vessels have a number of structural features in common. They are composed of three layers called </a:t>
            </a:r>
          </a:p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1- tunica intima</a:t>
            </a:r>
          </a:p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2- tunica media </a:t>
            </a:r>
          </a:p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3- tunica adventitia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95513" y="-26988"/>
            <a:ext cx="4608512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j-cs"/>
              </a:rPr>
              <a:t>Structure of the blood vessels</a:t>
            </a:r>
            <a:endParaRPr lang="en-US" sz="2800" dirty="0">
              <a:solidFill>
                <a:srgbClr val="C00000"/>
              </a:solidFill>
              <a:latin typeface="+mn-lt"/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-36513" y="1196975"/>
            <a:ext cx="18970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Tunica </a:t>
            </a:r>
            <a:r>
              <a:rPr lang="en-US" sz="2400" b="1" dirty="0" err="1">
                <a:solidFill>
                  <a:schemeClr val="tx2"/>
                </a:solidFill>
                <a:latin typeface="+mn-lt"/>
                <a:cs typeface="+mj-cs"/>
              </a:rPr>
              <a:t>intima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82950" y="1196975"/>
            <a:ext cx="18716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Tunica media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469063" y="1196975"/>
            <a:ext cx="23701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Tunica adventitia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0" y="1989138"/>
            <a:ext cx="197961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Consists of 2 components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95288" y="3740150"/>
            <a:ext cx="5905500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A layer of </a:t>
            </a:r>
            <a:r>
              <a:rPr lang="en-US" sz="2400" b="1" dirty="0" err="1">
                <a:solidFill>
                  <a:schemeClr val="tx2"/>
                </a:solidFill>
                <a:latin typeface="+mn-lt"/>
                <a:cs typeface="+mj-cs"/>
              </a:rPr>
              <a:t>squamous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 endothelial cells lining the vessel interior surface, and rest on a basement membrane called the basal lamina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95288" y="5084763"/>
            <a:ext cx="61214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A </a:t>
            </a:r>
            <a:r>
              <a:rPr lang="en-US" sz="2400" b="1" dirty="0" err="1">
                <a:solidFill>
                  <a:schemeClr val="tx2"/>
                </a:solidFill>
                <a:latin typeface="+mn-lt"/>
                <a:cs typeface="+mj-cs"/>
              </a:rPr>
              <a:t>subendothelial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 layer of loose connective tissue that may contain some smooth muscle cells, which tend to be arranged longitudinally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339975" y="1989138"/>
            <a:ext cx="40671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Consists of layers of circular smooth muscle cells with elastic and collagen fibers interposed among them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372225" y="1844675"/>
            <a:ext cx="280828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It is an </a:t>
            </a:r>
            <a:r>
              <a:rPr lang="en-US" sz="2400" b="1" dirty="0" err="1">
                <a:solidFill>
                  <a:schemeClr val="tx2"/>
                </a:solidFill>
                <a:latin typeface="+mn-lt"/>
                <a:cs typeface="+mj-cs"/>
              </a:rPr>
              <a:t>areolar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 connective tissue layer consisting of longitudinally collagen and elastic fibers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227763" y="4208463"/>
            <a:ext cx="2881312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gradually becomes continuous with the enveloping connective tissue of the organ through which the vessel is running</a:t>
            </a:r>
            <a:endParaRPr lang="ar-SA" sz="2400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 rot="5400000" flipH="1" flipV="1">
            <a:off x="719138" y="1808163"/>
            <a:ext cx="36195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33" name="مجموعة 48"/>
          <p:cNvGrpSpPr>
            <a:grpSpLocks/>
          </p:cNvGrpSpPr>
          <p:nvPr/>
        </p:nvGrpSpPr>
        <p:grpSpPr bwMode="auto">
          <a:xfrm>
            <a:off x="107950" y="2781300"/>
            <a:ext cx="576263" cy="2519363"/>
            <a:chOff x="647899" y="4057650"/>
            <a:chExt cx="576064" cy="2190750"/>
          </a:xfrm>
        </p:grpSpPr>
        <p:cxnSp>
          <p:nvCxnSpPr>
            <p:cNvPr id="20" name="رابط مستقيم 19"/>
            <p:cNvCxnSpPr/>
            <p:nvPr/>
          </p:nvCxnSpPr>
          <p:spPr>
            <a:xfrm rot="16200000" flipV="1">
              <a:off x="1078707" y="4198145"/>
              <a:ext cx="285750" cy="4761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>
              <a:off x="647899" y="4343400"/>
              <a:ext cx="566542" cy="0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/>
            <p:cNvCxnSpPr/>
            <p:nvPr/>
          </p:nvCxnSpPr>
          <p:spPr>
            <a:xfrm flipV="1">
              <a:off x="647899" y="4335118"/>
              <a:ext cx="0" cy="1913282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رابط مستقيم 23"/>
          <p:cNvCxnSpPr/>
          <p:nvPr/>
        </p:nvCxnSpPr>
        <p:spPr>
          <a:xfrm flipH="1">
            <a:off x="107950" y="4005263"/>
            <a:ext cx="360363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H="1">
            <a:off x="107950" y="5300663"/>
            <a:ext cx="360363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مجموعة 31"/>
          <p:cNvGrpSpPr>
            <a:grpSpLocks/>
          </p:cNvGrpSpPr>
          <p:nvPr/>
        </p:nvGrpSpPr>
        <p:grpSpPr bwMode="auto">
          <a:xfrm>
            <a:off x="900113" y="477838"/>
            <a:ext cx="6911975" cy="677862"/>
            <a:chOff x="899592" y="477044"/>
            <a:chExt cx="6912768" cy="678185"/>
          </a:xfrm>
        </p:grpSpPr>
        <p:grpSp>
          <p:nvGrpSpPr>
            <p:cNvPr id="5141" name="مجموعة 49"/>
            <p:cNvGrpSpPr>
              <a:grpSpLocks/>
            </p:cNvGrpSpPr>
            <p:nvPr/>
          </p:nvGrpSpPr>
          <p:grpSpPr bwMode="auto">
            <a:xfrm>
              <a:off x="899592" y="477044"/>
              <a:ext cx="6912768" cy="647701"/>
              <a:chOff x="1066799" y="609600"/>
              <a:chExt cx="7010401" cy="771526"/>
            </a:xfrm>
          </p:grpSpPr>
          <p:cxnSp>
            <p:nvCxnSpPr>
              <p:cNvPr id="4" name="رابط مستقيم 3"/>
              <p:cNvCxnSpPr/>
              <p:nvPr/>
            </p:nvCxnSpPr>
            <p:spPr>
              <a:xfrm rot="5400000">
                <a:off x="4403561" y="800580"/>
                <a:ext cx="391621" cy="966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رابط مستقيم 4"/>
              <p:cNvCxnSpPr/>
              <p:nvPr/>
            </p:nvCxnSpPr>
            <p:spPr>
              <a:xfrm rot="10800000">
                <a:off x="1066799" y="1001221"/>
                <a:ext cx="7010401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رابط مستقيم 5"/>
              <p:cNvCxnSpPr/>
              <p:nvPr/>
            </p:nvCxnSpPr>
            <p:spPr>
              <a:xfrm rot="5400000">
                <a:off x="7875753" y="1180045"/>
                <a:ext cx="391622" cy="11271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رابط مستقيم 6"/>
              <p:cNvCxnSpPr/>
              <p:nvPr/>
            </p:nvCxnSpPr>
            <p:spPr>
              <a:xfrm rot="5400000">
                <a:off x="876623" y="1180046"/>
                <a:ext cx="391622" cy="1127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رابط مستقيم 29"/>
            <p:cNvCxnSpPr/>
            <p:nvPr/>
          </p:nvCxnSpPr>
          <p:spPr>
            <a:xfrm rot="5400000">
              <a:off x="4166177" y="954316"/>
              <a:ext cx="390711" cy="11114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رابط مستقيم 30"/>
          <p:cNvCxnSpPr/>
          <p:nvPr/>
        </p:nvCxnSpPr>
        <p:spPr>
          <a:xfrm rot="5400000">
            <a:off x="4155281" y="1788320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rot="5400000">
            <a:off x="7611269" y="1747044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>
            <a:off x="7812088" y="4076700"/>
            <a:ext cx="6350" cy="215900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44450"/>
          <a:ext cx="9144000" cy="6757049"/>
        </p:xfrm>
        <a:graphic>
          <a:graphicData uri="http://schemas.openxmlformats.org/drawingml/2006/table">
            <a:tbl>
              <a:tblPr/>
              <a:tblGrid>
                <a:gridCol w="190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6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47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Layer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The artery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31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Tunica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intima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-Consists of 2 components: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a) A layer of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squamous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 endothelial cells lining the vessel interior surface, and rest on a basement membrane called the basal lamina.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b) A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subendothelial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 layer of loose connective tissue that may contain some smooth muscle cells, which tend to be arranged longitudinally.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-Is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separated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 from the media by a well developed layer of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elastic connective tissues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, called the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internal elastic lamina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.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872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Tunica media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-Consists of layers of circular smooth muscle cells with elastic and collagen fibers interposed among them.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-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The thickest layer 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of the vessel wall.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287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Tunica adventitia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-It is an </a:t>
                      </a:r>
                      <a:r>
                        <a:rPr lang="en-US" sz="2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areolar</a:t>
                      </a: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 connective tissue layer consisting of</a:t>
                      </a:r>
                      <a:r>
                        <a:rPr lang="en-US" sz="2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longitudinally collagen and elastic fibers.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-This layer gradually becomes continuous with the enveloping connective tissue of the organ through which the vessel is running.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-Rich in elastic fibers.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 r="1979"/>
          <a:stretch>
            <a:fillRect/>
          </a:stretch>
        </p:blipFill>
        <p:spPr bwMode="auto">
          <a:xfrm>
            <a:off x="0" y="-26988"/>
            <a:ext cx="9315450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5962" y="-54679"/>
            <a:ext cx="5410134" cy="116955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>
              <a:spcBef>
                <a:spcPct val="50000"/>
              </a:spcBef>
              <a:defRPr/>
            </a:pPr>
            <a:r>
              <a:rPr lang="en-US" sz="2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T.S of different Blood Vessels</a:t>
            </a:r>
          </a:p>
          <a:p>
            <a:pPr marL="342900" indent="-342900" algn="ctr" rtl="0">
              <a:spcBef>
                <a:spcPct val="50000"/>
              </a:spcBef>
              <a:defRPr/>
            </a:pPr>
            <a:r>
              <a:rPr lang="en-US" sz="2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(Artery and Vein)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283968" y="3212976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FFFF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Artery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FFFF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64312" y="1105580"/>
            <a:ext cx="884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FFFF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Vein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FFFF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وسيلة شرح مع سهم إلى اليمين 5"/>
          <p:cNvSpPr/>
          <p:nvPr/>
        </p:nvSpPr>
        <p:spPr>
          <a:xfrm>
            <a:off x="4067175" y="2852738"/>
            <a:ext cx="2520950" cy="1081087"/>
          </a:xfrm>
          <a:prstGeom prst="rightArrowCallou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3" cstate="print"/>
          <a:srcRect l="2370"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746530" y="116632"/>
            <a:ext cx="5921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rtl="0">
              <a:spcBef>
                <a:spcPct val="50000"/>
              </a:spcBef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Sector of the wall of an artery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491880" y="4221088"/>
            <a:ext cx="2143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spcBef>
                <a:spcPct val="50000"/>
              </a:spcBef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Tunica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intima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63888" y="2420888"/>
            <a:ext cx="2127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spcBef>
                <a:spcPct val="50000"/>
              </a:spcBef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Tunica media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002711" y="1095127"/>
            <a:ext cx="2673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Tunica adventitia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4500563" y="3789363"/>
            <a:ext cx="7937" cy="50323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3783460" y="5373216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spcBef>
                <a:spcPct val="50000"/>
              </a:spcBef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Lumen</a:t>
            </a:r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0" y="0"/>
          <a:ext cx="9144000" cy="6309360"/>
        </p:xfrm>
        <a:graphic>
          <a:graphicData uri="http://schemas.openxmlformats.org/drawingml/2006/table">
            <a:tbl>
              <a:tblPr/>
              <a:tblGrid>
                <a:gridCol w="1835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8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48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Layer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The vein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87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Tunica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intima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-Consists of 2 components: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a) A layer of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squamous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 endothelial cells lining the vessel interior surface, and rest on a basement membrane called the basal lamina.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b) A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subendothelial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 layer of loose connective tissue that may contain some smooth muscle cells, which tend to be arranged longitudinally.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-Is 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not separated 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+mj-cs"/>
                        </a:rPr>
                        <a:t>from the media by the internal elastic lamina.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45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Tunica media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Consists of layers of circular smooth muscle cells with elastic and collagen fibers interposed among them.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-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Much thinner 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than that of the artery.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290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Tunica adventitia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-It is a connective tissue layer consisting of longitudinally collagen and elastic fibers.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-This layer gradually becomes continuous with the enveloping connective tissue of the organ through which the vessel is running.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- Rich in </a:t>
                      </a:r>
                      <a:r>
                        <a:rPr lang="en-US" sz="2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collagenous</a:t>
                      </a: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 fibers.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-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The thickest layer </a:t>
                      </a: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+mj-cs"/>
                        </a:rPr>
                        <a:t>of the vessel wall.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4091" marR="5409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 r="1979"/>
          <a:stretch>
            <a:fillRect/>
          </a:stretch>
        </p:blipFill>
        <p:spPr bwMode="auto">
          <a:xfrm>
            <a:off x="0" y="-26988"/>
            <a:ext cx="9315450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5962" y="-54679"/>
            <a:ext cx="5410134" cy="116955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>
              <a:spcBef>
                <a:spcPct val="50000"/>
              </a:spcBef>
              <a:defRPr/>
            </a:pPr>
            <a:r>
              <a:rPr lang="en-US" sz="2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T.S of different Blood Vessels</a:t>
            </a:r>
          </a:p>
          <a:p>
            <a:pPr marL="342900" indent="-342900" algn="ctr" rtl="0">
              <a:spcBef>
                <a:spcPct val="50000"/>
              </a:spcBef>
              <a:defRPr/>
            </a:pPr>
            <a:r>
              <a:rPr lang="en-US" sz="2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(Artery and Vein)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283968" y="3212976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FFFF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Artery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FFFF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64312" y="1105580"/>
            <a:ext cx="884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FFFF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Vein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FFFF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وسيلة شرح مع سهم إلى اليمين 5"/>
          <p:cNvSpPr/>
          <p:nvPr/>
        </p:nvSpPr>
        <p:spPr>
          <a:xfrm>
            <a:off x="6011863" y="836613"/>
            <a:ext cx="2520950" cy="1079500"/>
          </a:xfrm>
          <a:prstGeom prst="rightArrowCallou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1400</Words>
  <Application>Microsoft Office PowerPoint</Application>
  <PresentationFormat>On-screen Show (4:3)</PresentationFormat>
  <Paragraphs>226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Arial</vt:lpstr>
      <vt:lpstr>Calibri</vt:lpstr>
      <vt:lpstr>David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salqa</dc:creator>
  <cp:lastModifiedBy>salqarzae@outlook.com</cp:lastModifiedBy>
  <cp:revision>1</cp:revision>
  <dcterms:modified xsi:type="dcterms:W3CDTF">2024-01-15T08:55:19Z</dcterms:modified>
</cp:coreProperties>
</file>