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67" r:id="rId4"/>
    <p:sldId id="258" r:id="rId5"/>
    <p:sldId id="269" r:id="rId6"/>
    <p:sldId id="259" r:id="rId7"/>
    <p:sldId id="260" r:id="rId8"/>
    <p:sldId id="261" r:id="rId9"/>
    <p:sldId id="268" r:id="rId10"/>
    <p:sldId id="263" r:id="rId11"/>
    <p:sldId id="270" r:id="rId12"/>
    <p:sldId id="262" r:id="rId13"/>
    <p:sldId id="271" r:id="rId14"/>
    <p:sldId id="272" r:id="rId15"/>
    <p:sldId id="264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AA0020F-1FAA-401B-9BDA-DE9C0937E2B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0D67A06-E8DB-4D99-B2D4-9651A0D08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095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7381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10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1048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1730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960C12-A240-4846-BF3F-548643A44037}" type="datetimeFigureOut">
              <a:rPr lang="ar-SA" smtClean="0"/>
              <a:t>07/06/40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/>
              <a:t>BCH 312 [PRACTICAL]</a:t>
            </a:r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0" y="2276872"/>
            <a:ext cx="889248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Preparation of Buffer Solutions by </a:t>
            </a:r>
          </a:p>
          <a:p>
            <a:pPr algn="ctr" rtl="0"/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Different laboratory  Ways </a:t>
            </a:r>
            <a:endParaRPr lang="ar-SA" sz="32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567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78781"/>
            <a:ext cx="7423506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Now, to prepare the required buffer:</a:t>
            </a: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a) From concentrated (15M) NaH</a:t>
            </a:r>
            <a:r>
              <a:rPr lang="en-US" sz="2000" b="1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2000" b="1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and solution of 1.5 M 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NaOH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.  </a:t>
            </a: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endParaRPr lang="ar-SA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-30290" y="980728"/>
            <a:ext cx="9174290" cy="5410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dirty="0">
                <a:solidFill>
                  <a:srgbClr val="3366FF"/>
                </a:solidFill>
                <a:latin typeface="Calibri" panose="020F0502020204030204" pitchFamily="34" charset="0"/>
                <a:cs typeface="Aparajita" pitchFamily="34" charset="0"/>
              </a:rPr>
              <a:t>Calculations: </a:t>
            </a:r>
          </a:p>
          <a:p>
            <a:pPr algn="l" rtl="0">
              <a:lnSpc>
                <a:spcPct val="170000"/>
              </a:lnSpc>
            </a:pP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Start with </a:t>
            </a:r>
            <a:r>
              <a:rPr lang="en-US" sz="1800" dirty="0">
                <a:solidFill>
                  <a:srgbClr val="3366FF"/>
                </a:solidFill>
                <a:latin typeface="Calibri" panose="020F0502020204030204" pitchFamily="34" charset="0"/>
                <a:cs typeface="Aparajita" pitchFamily="34" charset="0"/>
              </a:rPr>
              <a:t>0.0045 mole 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of H</a:t>
            </a:r>
            <a:r>
              <a:rPr lang="en-US" sz="1800" baseline="-25000" dirty="0"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1800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 and add </a:t>
            </a:r>
            <a:r>
              <a:rPr lang="en-US" sz="18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0.0045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 moles of NaOH to convert H</a:t>
            </a:r>
            <a:r>
              <a:rPr lang="en-US" sz="1800" baseline="-25000" dirty="0"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1800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 completely to </a:t>
            </a:r>
            <a:r>
              <a:rPr lang="en-US" sz="1800" dirty="0">
                <a:latin typeface="Calibri" panose="020F0502020204030204" pitchFamily="34" charset="0"/>
              </a:rPr>
              <a:t>H</a:t>
            </a:r>
            <a:r>
              <a:rPr lang="en-US" sz="1800" baseline="-25000" dirty="0">
                <a:latin typeface="Calibri" panose="020F0502020204030204" pitchFamily="34" charset="0"/>
              </a:rPr>
              <a:t>2</a:t>
            </a:r>
            <a:r>
              <a:rPr lang="en-US" sz="1800" dirty="0">
                <a:latin typeface="Calibri" panose="020F0502020204030204" pitchFamily="34" charset="0"/>
              </a:rPr>
              <a:t>PO</a:t>
            </a:r>
            <a:r>
              <a:rPr lang="en-US" sz="1800" baseline="-25000" dirty="0">
                <a:latin typeface="Calibri" panose="020F0502020204030204" pitchFamily="34" charset="0"/>
              </a:rPr>
              <a:t>4</a:t>
            </a:r>
            <a:r>
              <a:rPr lang="en-US" sz="1800" baseline="30000" dirty="0">
                <a:latin typeface="Calibri" panose="020F0502020204030204" pitchFamily="34" charset="0"/>
              </a:rPr>
              <a:t>- </a:t>
            </a:r>
            <a:r>
              <a:rPr lang="en-US" sz="1800" dirty="0">
                <a:latin typeface="Calibri" panose="020F0502020204030204" pitchFamily="34" charset="0"/>
              </a:rPr>
              <a:t>(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HA) (Na</a:t>
            </a:r>
            <a:r>
              <a:rPr lang="en-US" sz="1800" dirty="0">
                <a:latin typeface="Calibri" panose="020F0502020204030204" pitchFamily="34" charset="0"/>
              </a:rPr>
              <a:t>H</a:t>
            </a:r>
            <a:r>
              <a:rPr lang="en-US" sz="1800" baseline="-25000" dirty="0">
                <a:latin typeface="Calibri" panose="020F0502020204030204" pitchFamily="34" charset="0"/>
              </a:rPr>
              <a:t>2</a:t>
            </a:r>
            <a:r>
              <a:rPr lang="en-US" sz="1800" dirty="0">
                <a:latin typeface="Calibri" panose="020F0502020204030204" pitchFamily="34" charset="0"/>
              </a:rPr>
              <a:t>PO</a:t>
            </a:r>
            <a:r>
              <a:rPr lang="en-US" sz="1800" baseline="-25000" dirty="0">
                <a:latin typeface="Calibri" panose="020F0502020204030204" pitchFamily="34" charset="0"/>
              </a:rPr>
              <a:t>4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),then add </a:t>
            </a:r>
            <a:r>
              <a:rPr lang="en-US" sz="18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0.003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 moles of NaOH to convert </a:t>
            </a:r>
            <a:r>
              <a:rPr lang="en-US" sz="1800" dirty="0">
                <a:latin typeface="Calibri" panose="020F0502020204030204" pitchFamily="34" charset="0"/>
              </a:rPr>
              <a:t>H</a:t>
            </a:r>
            <a:r>
              <a:rPr lang="en-US" sz="1800" baseline="-25000" dirty="0">
                <a:latin typeface="Calibri" panose="020F0502020204030204" pitchFamily="34" charset="0"/>
              </a:rPr>
              <a:t>2</a:t>
            </a:r>
            <a:r>
              <a:rPr lang="en-US" sz="1800" dirty="0">
                <a:latin typeface="Calibri" panose="020F0502020204030204" pitchFamily="34" charset="0"/>
              </a:rPr>
              <a:t>PO</a:t>
            </a:r>
            <a:r>
              <a:rPr lang="en-US" sz="1800" baseline="-25000" dirty="0">
                <a:latin typeface="Calibri" panose="020F0502020204030204" pitchFamily="34" charset="0"/>
              </a:rPr>
              <a:t>4</a:t>
            </a:r>
            <a:r>
              <a:rPr lang="en-US" sz="1800" baseline="30000" dirty="0">
                <a:latin typeface="Calibri" panose="020F0502020204030204" pitchFamily="34" charset="0"/>
              </a:rPr>
              <a:t>-</a:t>
            </a:r>
            <a:r>
              <a:rPr lang="en-US" sz="1800" dirty="0">
                <a:latin typeface="Calibri" panose="020F0502020204030204" pitchFamily="34" charset="0"/>
              </a:rPr>
              <a:t> 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to give HPO</a:t>
            </a:r>
            <a:r>
              <a:rPr lang="en-US" sz="1800" baseline="-25000" dirty="0">
                <a:latin typeface="Calibri" panose="020F0502020204030204" pitchFamily="34" charset="0"/>
                <a:cs typeface="Aparajita" pitchFamily="34" charset="0"/>
              </a:rPr>
              <a:t>4 </a:t>
            </a:r>
            <a:r>
              <a:rPr lang="en-US" sz="1800" baseline="30000" dirty="0">
                <a:latin typeface="Calibri" panose="020F0502020204030204" pitchFamily="34" charset="0"/>
                <a:cs typeface="Aparajita" pitchFamily="34" charset="0"/>
              </a:rPr>
              <a:t>-2 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(A</a:t>
            </a:r>
            <a:r>
              <a:rPr lang="en-US" sz="1800" baseline="3000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1800" dirty="0">
                <a:latin typeface="Calibri" panose="020F0502020204030204" pitchFamily="34" charset="0"/>
                <a:cs typeface="Aparajita" pitchFamily="34" charset="0"/>
              </a:rPr>
              <a:t>):</a:t>
            </a:r>
          </a:p>
          <a:p>
            <a:pPr algn="l" rtl="0">
              <a:lnSpc>
                <a:spcPct val="170000"/>
              </a:lnSpc>
            </a:pP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No. of moles needed of </a:t>
            </a:r>
            <a:r>
              <a:rPr lang="en-US" sz="1800" b="0" dirty="0" err="1">
                <a:latin typeface="Calibri" panose="020F0502020204030204" pitchFamily="34" charset="0"/>
                <a:cs typeface="Aparajita" pitchFamily="34" charset="0"/>
              </a:rPr>
              <a:t>NaOH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= 0.0045+0.003= 0.0075 moles</a:t>
            </a:r>
          </a:p>
          <a:p>
            <a:pPr algn="l" rtl="0">
              <a:lnSpc>
                <a:spcPct val="170000"/>
              </a:lnSpc>
            </a:pP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Volume of NaOH needed= </a:t>
            </a:r>
            <a:r>
              <a:rPr lang="en-US" sz="1800" b="0" dirty="0" err="1">
                <a:latin typeface="Calibri" panose="020F0502020204030204" pitchFamily="34" charset="0"/>
                <a:cs typeface="Aparajita" pitchFamily="34" charset="0"/>
              </a:rPr>
              <a:t>no.of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 moles / M = 0.0075/ 1.5 = 0.005 L = </a:t>
            </a:r>
            <a:r>
              <a:rPr lang="en-US" sz="1800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5 ml</a:t>
            </a:r>
          </a:p>
          <a:p>
            <a:pPr algn="l" rtl="0"/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Volume of H</a:t>
            </a:r>
            <a:r>
              <a:rPr lang="en-US" sz="1800" b="0" baseline="-25000" dirty="0"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1800" b="0" baseline="-25000" dirty="0">
                <a:latin typeface="Calibri" panose="020F0502020204030204" pitchFamily="34" charset="0"/>
                <a:cs typeface="Aparajita" pitchFamily="34" charset="0"/>
              </a:rPr>
              <a:t>4 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needed =</a:t>
            </a:r>
            <a:r>
              <a:rPr lang="en-US" sz="1800" b="0" dirty="0" err="1">
                <a:latin typeface="Calibri" panose="020F0502020204030204" pitchFamily="34" charset="0"/>
                <a:cs typeface="Aparajita" pitchFamily="34" charset="0"/>
              </a:rPr>
              <a:t>no.of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 moles / M = 0.0045/ 15 =0.0003  L = </a:t>
            </a:r>
            <a:r>
              <a:rPr lang="en-US" sz="1800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0.3 ml</a:t>
            </a:r>
          </a:p>
          <a:p>
            <a:pPr algn="l" rtl="0">
              <a:lnSpc>
                <a:spcPct val="170000"/>
              </a:lnSpc>
            </a:pPr>
            <a:r>
              <a:rPr lang="en-US" sz="1800" b="0" dirty="0">
                <a:latin typeface="Calibri" panose="020F0502020204030204" pitchFamily="34" charset="0"/>
                <a:cs typeface="Aparajita" pitchFamily="34" charset="0"/>
                <a:sym typeface="Wingdings"/>
              </a:rPr>
              <a:t> 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Add </a:t>
            </a:r>
            <a:r>
              <a:rPr lang="en-US" sz="1800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5ml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 of NaOH to the </a:t>
            </a:r>
            <a:r>
              <a:rPr lang="en-US" sz="1800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0.3 ml 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of concentrate H</a:t>
            </a:r>
            <a:r>
              <a:rPr lang="en-US" sz="1800" b="0" baseline="-25000" dirty="0"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1800" b="0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, mix ; then add sufficient water to bring the final volume to 0.1 liters (100 ml), and check the pH </a:t>
            </a:r>
          </a:p>
          <a:p>
            <a:pPr algn="l" rtl="0"/>
            <a:endParaRPr lang="en-US" sz="1800" b="0" dirty="0"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901E7AE1-70C7-4FA9-918B-DECF73E5BC08}"/>
              </a:ext>
            </a:extLst>
          </p:cNvPr>
          <p:cNvSpPr/>
          <p:nvPr/>
        </p:nvSpPr>
        <p:spPr>
          <a:xfrm>
            <a:off x="6658707" y="5867912"/>
            <a:ext cx="2282156" cy="830997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algn="ctr" rtl="0"/>
            <a:r>
              <a:rPr lang="en-GB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Remember that the two ionic species involved in the buffer are:</a:t>
            </a:r>
          </a:p>
          <a:p>
            <a:pPr algn="ctr" rtl="0"/>
            <a:endParaRPr lang="en-GB" sz="12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rtl="0"/>
            <a:endParaRPr lang="en-GB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A936E7C1-067D-4FE1-817A-55BA4A06DF3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9303" t="57105" r="31927" b="37565"/>
          <a:stretch/>
        </p:blipFill>
        <p:spPr>
          <a:xfrm>
            <a:off x="6732240" y="6390928"/>
            <a:ext cx="2135090" cy="25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024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>
            <a:extLst>
              <a:ext uri="{FF2B5EF4-FFF2-40B4-BE49-F238E27FC236}">
                <a16:creationId xmlns:a16="http://schemas.microsoft.com/office/drawing/2014/main" id="{E52299F1-2816-4EE2-A01B-7B9FE00478A6}"/>
              </a:ext>
            </a:extLst>
          </p:cNvPr>
          <p:cNvGrpSpPr/>
          <p:nvPr/>
        </p:nvGrpSpPr>
        <p:grpSpPr>
          <a:xfrm>
            <a:off x="2411760" y="1556792"/>
            <a:ext cx="4536504" cy="3091568"/>
            <a:chOff x="7702914" y="1866465"/>
            <a:chExt cx="3765186" cy="2155464"/>
          </a:xfrm>
        </p:grpSpPr>
        <p:grpSp>
          <p:nvGrpSpPr>
            <p:cNvPr id="3" name="Group 21">
              <a:extLst>
                <a:ext uri="{FF2B5EF4-FFF2-40B4-BE49-F238E27FC236}">
                  <a16:creationId xmlns:a16="http://schemas.microsoft.com/office/drawing/2014/main" id="{51E85A6D-FF7F-48EF-AB13-C5A693C57763}"/>
                </a:ext>
              </a:extLst>
            </p:cNvPr>
            <p:cNvGrpSpPr/>
            <p:nvPr/>
          </p:nvGrpSpPr>
          <p:grpSpPr>
            <a:xfrm>
              <a:off x="7770903" y="1866465"/>
              <a:ext cx="3697197" cy="2155464"/>
              <a:chOff x="7326995" y="1874808"/>
              <a:chExt cx="3688002" cy="2155464"/>
            </a:xfrm>
          </p:grpSpPr>
          <p:sp>
            <p:nvSpPr>
              <p:cNvPr id="12" name="Rectangle 2">
                <a:extLst>
                  <a:ext uri="{FF2B5EF4-FFF2-40B4-BE49-F238E27FC236}">
                    <a16:creationId xmlns:a16="http://schemas.microsoft.com/office/drawing/2014/main" id="{26B62E9D-7B96-4CCF-8135-2B5428EFDEC3}"/>
                  </a:ext>
                </a:extLst>
              </p:cNvPr>
              <p:cNvSpPr/>
              <p:nvPr/>
            </p:nvSpPr>
            <p:spPr>
              <a:xfrm>
                <a:off x="7326995" y="1874808"/>
                <a:ext cx="3688002" cy="2155464"/>
              </a:xfrm>
              <a:prstGeom prst="rect">
                <a:avLst/>
              </a:prstGeom>
              <a:solidFill>
                <a:schemeClr val="accent1">
                  <a:alpha val="5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Rectangle 4">
                <a:extLst>
                  <a:ext uri="{FF2B5EF4-FFF2-40B4-BE49-F238E27FC236}">
                    <a16:creationId xmlns:a16="http://schemas.microsoft.com/office/drawing/2014/main" id="{98DA7857-CF67-42F6-B009-8042FCC6D30A}"/>
                  </a:ext>
                </a:extLst>
              </p:cNvPr>
              <p:cNvSpPr/>
              <p:nvPr/>
            </p:nvSpPr>
            <p:spPr>
              <a:xfrm>
                <a:off x="8286750" y="1990395"/>
                <a:ext cx="87716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aseline="-25000" dirty="0">
                    <a:latin typeface="Calibri" panose="020F0502020204030204" pitchFamily="34" charset="0"/>
                  </a:rPr>
                  <a:t>3</a:t>
                </a:r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en-US" baseline="-25000" dirty="0">
                    <a:latin typeface="Calibri" panose="020F0502020204030204" pitchFamily="34" charset="0"/>
                  </a:rPr>
                  <a:t> 4</a:t>
                </a:r>
                <a:endParaRPr lang="en-GB" dirty="0"/>
              </a:p>
            </p:txBody>
          </p:sp>
          <p:sp>
            <p:nvSpPr>
              <p:cNvPr id="14" name="Rectangle 10">
                <a:extLst>
                  <a:ext uri="{FF2B5EF4-FFF2-40B4-BE49-F238E27FC236}">
                    <a16:creationId xmlns:a16="http://schemas.microsoft.com/office/drawing/2014/main" id="{49805EFE-073C-4A8E-A745-9399227A3158}"/>
                  </a:ext>
                </a:extLst>
              </p:cNvPr>
              <p:cNvSpPr/>
              <p:nvPr/>
            </p:nvSpPr>
            <p:spPr>
              <a:xfrm>
                <a:off x="8286750" y="2677486"/>
                <a:ext cx="9236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aseline="-25000" dirty="0">
                    <a:latin typeface="Calibri" panose="020F0502020204030204" pitchFamily="34" charset="0"/>
                  </a:rPr>
                  <a:t>2</a:t>
                </a:r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en-US" baseline="-25000" dirty="0">
                    <a:latin typeface="Calibri" panose="020F0502020204030204" pitchFamily="34" charset="0"/>
                  </a:rPr>
                  <a:t> 4</a:t>
                </a:r>
                <a:r>
                  <a:rPr lang="en-US" baseline="30000" dirty="0">
                    <a:latin typeface="Calibri" panose="020F0502020204030204" pitchFamily="34" charset="0"/>
                  </a:rPr>
                  <a:t>-</a:t>
                </a:r>
                <a:endParaRPr lang="en-GB" dirty="0"/>
              </a:p>
            </p:txBody>
          </p:sp>
          <p:sp>
            <p:nvSpPr>
              <p:cNvPr id="15" name="Rectangle 11">
                <a:extLst>
                  <a:ext uri="{FF2B5EF4-FFF2-40B4-BE49-F238E27FC236}">
                    <a16:creationId xmlns:a16="http://schemas.microsoft.com/office/drawing/2014/main" id="{82D788AC-4310-4981-BE18-72664BD08EE1}"/>
                  </a:ext>
                </a:extLst>
              </p:cNvPr>
              <p:cNvSpPr/>
              <p:nvPr/>
            </p:nvSpPr>
            <p:spPr>
              <a:xfrm>
                <a:off x="7471630" y="3379211"/>
                <a:ext cx="9589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HPO</a:t>
                </a:r>
                <a:r>
                  <a:rPr lang="en-US" baseline="-25000" dirty="0">
                    <a:latin typeface="Calibri" panose="020F0502020204030204" pitchFamily="34" charset="0"/>
                  </a:rPr>
                  <a:t> 4</a:t>
                </a:r>
                <a:r>
                  <a:rPr lang="en-US" baseline="30000" dirty="0">
                    <a:latin typeface="Calibri" panose="020F0502020204030204" pitchFamily="34" charset="0"/>
                    <a:cs typeface="Aparajita" pitchFamily="34" charset="0"/>
                  </a:rPr>
                  <a:t> 2-</a:t>
                </a:r>
                <a:endParaRPr lang="en-GB" dirty="0"/>
              </a:p>
            </p:txBody>
          </p:sp>
          <p:cxnSp>
            <p:nvCxnSpPr>
              <p:cNvPr id="16" name="Straight Arrow Connector 13">
                <a:extLst>
                  <a:ext uri="{FF2B5EF4-FFF2-40B4-BE49-F238E27FC236}">
                    <a16:creationId xmlns:a16="http://schemas.microsoft.com/office/drawing/2014/main" id="{862C4AEA-EE12-4764-8978-F6DAA659A817}"/>
                  </a:ext>
                </a:extLst>
              </p:cNvPr>
              <p:cNvCxnSpPr/>
              <p:nvPr/>
            </p:nvCxnSpPr>
            <p:spPr>
              <a:xfrm>
                <a:off x="8687231" y="2331152"/>
                <a:ext cx="0" cy="381000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5">
                <a:extLst>
                  <a:ext uri="{FF2B5EF4-FFF2-40B4-BE49-F238E27FC236}">
                    <a16:creationId xmlns:a16="http://schemas.microsoft.com/office/drawing/2014/main" id="{B9D57712-0B43-4F35-94A2-A87C5E57CB0E}"/>
                  </a:ext>
                </a:extLst>
              </p:cNvPr>
              <p:cNvCxnSpPr/>
              <p:nvPr/>
            </p:nvCxnSpPr>
            <p:spPr>
              <a:xfrm flipH="1">
                <a:off x="8025626" y="3046818"/>
                <a:ext cx="575264" cy="34417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Curved Left Arrow 16">
                <a:extLst>
                  <a:ext uri="{FF2B5EF4-FFF2-40B4-BE49-F238E27FC236}">
                    <a16:creationId xmlns:a16="http://schemas.microsoft.com/office/drawing/2014/main" id="{BD71A3D8-101D-44C9-BEE9-900FB84C8358}"/>
                  </a:ext>
                </a:extLst>
              </p:cNvPr>
              <p:cNvSpPr/>
              <p:nvPr/>
            </p:nvSpPr>
            <p:spPr>
              <a:xfrm>
                <a:off x="9163913" y="2209799"/>
                <a:ext cx="353993" cy="687357"/>
              </a:xfrm>
              <a:prstGeom prst="curvedLef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Curved Left Arrow 18">
                <a:extLst>
                  <a:ext uri="{FF2B5EF4-FFF2-40B4-BE49-F238E27FC236}">
                    <a16:creationId xmlns:a16="http://schemas.microsoft.com/office/drawing/2014/main" id="{125EB56D-D45F-47CE-8A8B-85ECCEF85C9F}"/>
                  </a:ext>
                </a:extLst>
              </p:cNvPr>
              <p:cNvSpPr/>
              <p:nvPr/>
            </p:nvSpPr>
            <p:spPr>
              <a:xfrm>
                <a:off x="9221220" y="2945249"/>
                <a:ext cx="353993" cy="713784"/>
              </a:xfrm>
              <a:prstGeom prst="curvedLef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430F90ED-17DD-42D4-B315-0E1A7AC81460}"/>
                  </a:ext>
                </a:extLst>
              </p:cNvPr>
              <p:cNvSpPr/>
              <p:nvPr/>
            </p:nvSpPr>
            <p:spPr>
              <a:xfrm>
                <a:off x="9517906" y="2336986"/>
                <a:ext cx="8258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NaOH</a:t>
                </a:r>
                <a:endParaRPr lang="en-GB" dirty="0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9952715D-6C66-4D53-B47A-1DEAAF0A09DE}"/>
                  </a:ext>
                </a:extLst>
              </p:cNvPr>
              <p:cNvSpPr/>
              <p:nvPr/>
            </p:nvSpPr>
            <p:spPr>
              <a:xfrm>
                <a:off x="9621702" y="3117475"/>
                <a:ext cx="8258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NaOH</a:t>
                </a:r>
                <a:endParaRPr lang="en-GB" dirty="0"/>
              </a:p>
            </p:txBody>
          </p:sp>
        </p:grpSp>
        <p:cxnSp>
          <p:nvCxnSpPr>
            <p:cNvPr id="4" name="Straight Arrow Connector 22">
              <a:extLst>
                <a:ext uri="{FF2B5EF4-FFF2-40B4-BE49-F238E27FC236}">
                  <a16:creationId xmlns:a16="http://schemas.microsoft.com/office/drawing/2014/main" id="{3CBD63FE-2AA2-424E-9878-B519AC50E3FD}"/>
                </a:ext>
              </a:extLst>
            </p:cNvPr>
            <p:cNvCxnSpPr>
              <a:endCxn id="5" idx="0"/>
            </p:cNvCxnSpPr>
            <p:nvPr/>
          </p:nvCxnSpPr>
          <p:spPr>
            <a:xfrm>
              <a:off x="9009201" y="3031599"/>
              <a:ext cx="264328" cy="33543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23">
              <a:extLst>
                <a:ext uri="{FF2B5EF4-FFF2-40B4-BE49-F238E27FC236}">
                  <a16:creationId xmlns:a16="http://schemas.microsoft.com/office/drawing/2014/main" id="{10EEE8BA-9351-4548-B73C-1CEE6DDE94BF}"/>
                </a:ext>
              </a:extLst>
            </p:cNvPr>
            <p:cNvSpPr/>
            <p:nvPr/>
          </p:nvSpPr>
          <p:spPr>
            <a:xfrm>
              <a:off x="8794872" y="3367034"/>
              <a:ext cx="95731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GB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GB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PO</a:t>
              </a:r>
              <a:r>
                <a:rPr lang="en-US" baseline="-25000" dirty="0">
                  <a:latin typeface="Calibri" panose="020F0502020204030204" pitchFamily="34" charset="0"/>
                </a:rPr>
                <a:t> 4</a:t>
              </a:r>
              <a:r>
                <a:rPr lang="en-US" baseline="30000" dirty="0">
                  <a:latin typeface="Calibri" panose="020F0502020204030204" pitchFamily="34" charset="0"/>
                  <a:cs typeface="Aparajita" pitchFamily="34" charset="0"/>
                </a:rPr>
                <a:t>-</a:t>
              </a:r>
              <a:endParaRPr lang="en-GB" dirty="0"/>
            </a:p>
          </p:txBody>
        </p:sp>
        <p:sp>
          <p:nvSpPr>
            <p:cNvPr id="6" name="Rectangle 25">
              <a:extLst>
                <a:ext uri="{FF2B5EF4-FFF2-40B4-BE49-F238E27FC236}">
                  <a16:creationId xmlns:a16="http://schemas.microsoft.com/office/drawing/2014/main" id="{AFBA11DB-85D9-4128-864B-E89DEA14F297}"/>
                </a:ext>
              </a:extLst>
            </p:cNvPr>
            <p:cNvSpPr/>
            <p:nvPr/>
          </p:nvSpPr>
          <p:spPr>
            <a:xfrm>
              <a:off x="9974920" y="2592179"/>
              <a:ext cx="12073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0.0045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  <p:sp>
          <p:nvSpPr>
            <p:cNvPr id="7" name="Rectangle 26">
              <a:extLst>
                <a:ext uri="{FF2B5EF4-FFF2-40B4-BE49-F238E27FC236}">
                  <a16:creationId xmlns:a16="http://schemas.microsoft.com/office/drawing/2014/main" id="{2EA38B29-7C2C-4EDB-B8D6-0CB06D1E2199}"/>
                </a:ext>
              </a:extLst>
            </p:cNvPr>
            <p:cNvSpPr/>
            <p:nvPr/>
          </p:nvSpPr>
          <p:spPr>
            <a:xfrm>
              <a:off x="10095096" y="3342913"/>
              <a:ext cx="111761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0.003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  <p:sp>
          <p:nvSpPr>
            <p:cNvPr id="8" name="Rectangle 27">
              <a:extLst>
                <a:ext uri="{FF2B5EF4-FFF2-40B4-BE49-F238E27FC236}">
                  <a16:creationId xmlns:a16="http://schemas.microsoft.com/office/drawing/2014/main" id="{9D076925-996E-4AC5-8632-9147290E4CAC}"/>
                </a:ext>
              </a:extLst>
            </p:cNvPr>
            <p:cNvSpPr/>
            <p:nvPr/>
          </p:nvSpPr>
          <p:spPr>
            <a:xfrm>
              <a:off x="7770902" y="3658944"/>
              <a:ext cx="111761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0.003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  <p:sp>
          <p:nvSpPr>
            <p:cNvPr id="9" name="Rectangle 28">
              <a:extLst>
                <a:ext uri="{FF2B5EF4-FFF2-40B4-BE49-F238E27FC236}">
                  <a16:creationId xmlns:a16="http://schemas.microsoft.com/office/drawing/2014/main" id="{C71A1676-5551-47BE-8E6E-F554CAA4D156}"/>
                </a:ext>
              </a:extLst>
            </p:cNvPr>
            <p:cNvSpPr/>
            <p:nvPr/>
          </p:nvSpPr>
          <p:spPr>
            <a:xfrm>
              <a:off x="8773348" y="3659104"/>
              <a:ext cx="12073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0.0015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  <p:sp>
          <p:nvSpPr>
            <p:cNvPr id="10" name="Rectangle 29">
              <a:extLst>
                <a:ext uri="{FF2B5EF4-FFF2-40B4-BE49-F238E27FC236}">
                  <a16:creationId xmlns:a16="http://schemas.microsoft.com/office/drawing/2014/main" id="{F0AA1D0A-E131-4AA3-92DB-B84B52A40A20}"/>
                </a:ext>
              </a:extLst>
            </p:cNvPr>
            <p:cNvSpPr/>
            <p:nvPr/>
          </p:nvSpPr>
          <p:spPr>
            <a:xfrm>
              <a:off x="7702914" y="2020738"/>
              <a:ext cx="12073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0.0045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  <p:sp>
          <p:nvSpPr>
            <p:cNvPr id="11" name="Rectangle 30">
              <a:extLst>
                <a:ext uri="{FF2B5EF4-FFF2-40B4-BE49-F238E27FC236}">
                  <a16:creationId xmlns:a16="http://schemas.microsoft.com/office/drawing/2014/main" id="{A425804C-3986-4E1D-A54C-AD8C0F820B74}"/>
                </a:ext>
              </a:extLst>
            </p:cNvPr>
            <p:cNvSpPr/>
            <p:nvPr/>
          </p:nvSpPr>
          <p:spPr>
            <a:xfrm>
              <a:off x="7702914" y="2696684"/>
              <a:ext cx="12073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0.0045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</p:grp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2BB2C186-89A3-488D-A670-4E192F9A7ADE}"/>
              </a:ext>
            </a:extLst>
          </p:cNvPr>
          <p:cNvSpPr/>
          <p:nvPr/>
        </p:nvSpPr>
        <p:spPr>
          <a:xfrm>
            <a:off x="148970" y="169400"/>
            <a:ext cx="79514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prepare the required buffer,</a:t>
            </a:r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a) From concentrated (15M) NaH</a:t>
            </a:r>
            <a:r>
              <a:rPr lang="en-US" b="1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1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and solution of 1.5 M NaOH .  CONT, </a:t>
            </a:r>
          </a:p>
        </p:txBody>
      </p:sp>
    </p:spTree>
    <p:extLst>
      <p:ext uri="{BB962C8B-B14F-4D97-AF65-F5344CB8AC3E}">
        <p14:creationId xmlns:p14="http://schemas.microsoft.com/office/powerpoint/2010/main" val="2734791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188640"/>
            <a:ext cx="40741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Now, to prepare the required buffer: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39350" y="692696"/>
            <a:ext cx="4328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b) From solid NaH</a:t>
            </a:r>
            <a:r>
              <a:rPr lang="en-US" sz="2000" b="1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2000" b="1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and solid 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NaOH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107503" y="1484784"/>
            <a:ext cx="8862325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3366FF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sz="2000" b="1" dirty="0">
                <a:solidFill>
                  <a:srgbClr val="3366FF"/>
                </a:solidFill>
                <a:latin typeface="Calibri" panose="020F0502020204030204" pitchFamily="34" charset="0"/>
                <a:cs typeface="Aparajita" pitchFamily="34" charset="0"/>
              </a:rPr>
              <a:t>Calculations</a:t>
            </a:r>
          </a:p>
          <a:p>
            <a:pPr algn="l" rtl="0">
              <a:lnSpc>
                <a:spcPct val="170000"/>
              </a:lnSpc>
            </a:pP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Start with </a:t>
            </a:r>
            <a:r>
              <a:rPr lang="en-US" b="1" dirty="0">
                <a:solidFill>
                  <a:srgbClr val="3366FF"/>
                </a:solidFill>
                <a:latin typeface="Calibri" panose="020F0502020204030204" pitchFamily="34" charset="0"/>
                <a:cs typeface="Aparajita" pitchFamily="34" charset="0"/>
              </a:rPr>
              <a:t>0.0045 mole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of NaH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 (HA) and add </a:t>
            </a:r>
            <a:r>
              <a:rPr lang="en-US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0.003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 moles of </a:t>
            </a:r>
            <a:r>
              <a:rPr lang="en-US" b="1" dirty="0" err="1">
                <a:latin typeface="Calibri" panose="020F0502020204030204" pitchFamily="34" charset="0"/>
                <a:cs typeface="Aparajita" pitchFamily="34" charset="0"/>
              </a:rPr>
              <a:t>NaOH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 to convert NaH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4 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to give Na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HPO</a:t>
            </a:r>
            <a:r>
              <a:rPr lang="en-US" b="1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1" baseline="3000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(A</a:t>
            </a:r>
            <a:r>
              <a:rPr lang="en-US" b="1" baseline="3000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):</a:t>
            </a:r>
          </a:p>
          <a:p>
            <a:pPr algn="l" rtl="0">
              <a:lnSpc>
                <a:spcPct val="170000"/>
              </a:lnSpc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Weight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in grams of NaH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4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needed = no. of moles x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mwt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=0.0045 x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119.98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GB" b="1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0.54 g </a:t>
            </a:r>
            <a:endParaRPr lang="en-US" b="1" dirty="0">
              <a:solidFill>
                <a:srgbClr val="008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marL="285750" indent="-285750" algn="l" rtl="0">
              <a:lnSpc>
                <a:spcPct val="170000"/>
              </a:lnSpc>
              <a:buFontTx/>
              <a:buChar char="-"/>
            </a:pP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Weight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itchFamily="2" charset="2"/>
              </a:rPr>
              <a:t>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in grams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itchFamily="2" charset="2"/>
              </a:rPr>
              <a:t>of NaOH needed = no. of moles x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  <a:sym typeface="Wingdings" pitchFamily="2" charset="2"/>
              </a:rPr>
              <a:t>mwt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itchFamily="2" charset="2"/>
              </a:rPr>
              <a:t> = 0.003 x 40 =</a:t>
            </a:r>
            <a:r>
              <a:rPr lang="en-US" b="1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  <a:sym typeface="Wingdings" pitchFamily="2" charset="2"/>
              </a:rPr>
              <a:t>0.12 g</a:t>
            </a:r>
          </a:p>
          <a:p>
            <a:pPr algn="l" rtl="0">
              <a:lnSpc>
                <a:spcPct val="170000"/>
              </a:lnSpc>
            </a:pPr>
            <a:endParaRPr lang="en-US" b="1" dirty="0">
              <a:solidFill>
                <a:srgbClr val="008000"/>
              </a:solidFill>
              <a:latin typeface="Calibri" panose="020F0502020204030204" pitchFamily="34" charset="0"/>
              <a:cs typeface="Aparajita" pitchFamily="34" charset="0"/>
              <a:sym typeface="Wingdings" pitchFamily="2" charset="2"/>
            </a:endParaRPr>
          </a:p>
          <a:p>
            <a:pPr algn="l" rtl="0"/>
            <a:r>
              <a:rPr lang="en-GB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So,</a:t>
            </a:r>
            <a:r>
              <a:rPr lang="en-GB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Dissolve the </a:t>
            </a:r>
            <a:r>
              <a:rPr lang="en-GB" b="1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0.548g</a:t>
            </a:r>
            <a:r>
              <a:rPr lang="en-GB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NaH</a:t>
            </a:r>
            <a:r>
              <a:rPr lang="en-US" baseline="-25000" dirty="0">
                <a:latin typeface="Calibri" panose="020F0502020204030204" pitchFamily="34" charset="0"/>
              </a:rPr>
              <a:t> 2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baseline="-25000" dirty="0">
                <a:latin typeface="Calibri" panose="020F0502020204030204" pitchFamily="34" charset="0"/>
              </a:rPr>
              <a:t> 4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and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0.12g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in some water, mix ; then add</a:t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sufficient water to bring the final volume to 0.1 </a:t>
            </a:r>
            <a:r>
              <a:rPr lang="en-GB" dirty="0" err="1">
                <a:latin typeface="Calibri" panose="020F0502020204030204" pitchFamily="34" charset="0"/>
                <a:cs typeface="Aparajita" pitchFamily="34" charset="0"/>
              </a:rPr>
              <a:t>liters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 (100 ml), and check the </a:t>
            </a:r>
            <a:r>
              <a:rPr lang="en-GB" dirty="0" err="1">
                <a:latin typeface="Calibri" panose="020F0502020204030204" pitchFamily="34" charset="0"/>
                <a:cs typeface="Aparajita" pitchFamily="34" charset="0"/>
              </a:rPr>
              <a:t>pH.</a:t>
            </a:r>
            <a:endParaRPr lang="en-GB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346686" y="5886564"/>
            <a:ext cx="22758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  <a:sym typeface="Wingdings" pitchFamily="2" charset="2"/>
              </a:rPr>
              <a:t>Note</a:t>
            </a:r>
          </a:p>
          <a:p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  <a:sym typeface="Wingdings" pitchFamily="2" charset="2"/>
              </a:rPr>
              <a:t>Conc.=concentration  </a:t>
            </a:r>
            <a:endParaRPr lang="ar-SA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3FA53BEB-0852-4350-A655-7B96E3EB5982}"/>
              </a:ext>
            </a:extLst>
          </p:cNvPr>
          <p:cNvSpPr/>
          <p:nvPr/>
        </p:nvSpPr>
        <p:spPr>
          <a:xfrm>
            <a:off x="6467832" y="42300"/>
            <a:ext cx="2282156" cy="830997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algn="ctr" rtl="0"/>
            <a:r>
              <a:rPr lang="en-GB" sz="1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Remember that the two ionic species involved in the buffer are:</a:t>
            </a:r>
          </a:p>
          <a:p>
            <a:pPr algn="ctr" rtl="0"/>
            <a:endParaRPr lang="en-GB" sz="1200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rtl="0"/>
            <a:endParaRPr lang="en-GB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7" name="Picture 9">
            <a:extLst>
              <a:ext uri="{FF2B5EF4-FFF2-40B4-BE49-F238E27FC236}">
                <a16:creationId xmlns:a16="http://schemas.microsoft.com/office/drawing/2014/main" id="{99ABA641-6A1D-4867-871C-66E6503130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9303" t="57105" r="31927" b="37565"/>
          <a:stretch/>
        </p:blipFill>
        <p:spPr>
          <a:xfrm>
            <a:off x="6541365" y="565316"/>
            <a:ext cx="2135090" cy="25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539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>
            <a:extLst>
              <a:ext uri="{FF2B5EF4-FFF2-40B4-BE49-F238E27FC236}">
                <a16:creationId xmlns:a16="http://schemas.microsoft.com/office/drawing/2014/main" id="{27B48136-FE38-4388-80B5-8798F107F7E6}"/>
              </a:ext>
            </a:extLst>
          </p:cNvPr>
          <p:cNvGrpSpPr/>
          <p:nvPr/>
        </p:nvGrpSpPr>
        <p:grpSpPr>
          <a:xfrm>
            <a:off x="2843808" y="2204864"/>
            <a:ext cx="3816424" cy="2160240"/>
            <a:chOff x="7702914" y="2540733"/>
            <a:chExt cx="3509797" cy="1481195"/>
          </a:xfrm>
        </p:grpSpPr>
        <p:grpSp>
          <p:nvGrpSpPr>
            <p:cNvPr id="3" name="Group 17">
              <a:extLst>
                <a:ext uri="{FF2B5EF4-FFF2-40B4-BE49-F238E27FC236}">
                  <a16:creationId xmlns:a16="http://schemas.microsoft.com/office/drawing/2014/main" id="{4E77713A-2332-4615-8656-DA6C0BA7E497}"/>
                </a:ext>
              </a:extLst>
            </p:cNvPr>
            <p:cNvGrpSpPr/>
            <p:nvPr/>
          </p:nvGrpSpPr>
          <p:grpSpPr>
            <a:xfrm>
              <a:off x="7702915" y="2540733"/>
              <a:ext cx="3509796" cy="1481195"/>
              <a:chOff x="7259176" y="2549076"/>
              <a:chExt cx="3501067" cy="1481195"/>
            </a:xfrm>
          </p:grpSpPr>
          <p:sp>
            <p:nvSpPr>
              <p:cNvPr id="10" name="Rectangle 28">
                <a:extLst>
                  <a:ext uri="{FF2B5EF4-FFF2-40B4-BE49-F238E27FC236}">
                    <a16:creationId xmlns:a16="http://schemas.microsoft.com/office/drawing/2014/main" id="{A27F6E9F-66D3-44CA-8C22-3D72DF1F0439}"/>
                  </a:ext>
                </a:extLst>
              </p:cNvPr>
              <p:cNvSpPr/>
              <p:nvPr/>
            </p:nvSpPr>
            <p:spPr>
              <a:xfrm>
                <a:off x="7259176" y="2549076"/>
                <a:ext cx="3501067" cy="1481195"/>
              </a:xfrm>
              <a:prstGeom prst="rect">
                <a:avLst/>
              </a:prstGeom>
              <a:solidFill>
                <a:schemeClr val="accent1">
                  <a:alpha val="5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Rectangle 30">
                <a:extLst>
                  <a:ext uri="{FF2B5EF4-FFF2-40B4-BE49-F238E27FC236}">
                    <a16:creationId xmlns:a16="http://schemas.microsoft.com/office/drawing/2014/main" id="{9DF1AB30-BFFD-4C7D-919F-14B1B2BC3A77}"/>
                  </a:ext>
                </a:extLst>
              </p:cNvPr>
              <p:cNvSpPr/>
              <p:nvPr/>
            </p:nvSpPr>
            <p:spPr>
              <a:xfrm>
                <a:off x="8286750" y="2677486"/>
                <a:ext cx="9236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baseline="-25000" dirty="0">
                    <a:latin typeface="Calibri" panose="020F0502020204030204" pitchFamily="34" charset="0"/>
                  </a:rPr>
                  <a:t>2</a:t>
                </a:r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</a:t>
                </a:r>
                <a:r>
                  <a:rPr lang="en-US" baseline="-25000" dirty="0">
                    <a:latin typeface="Calibri" panose="020F0502020204030204" pitchFamily="34" charset="0"/>
                  </a:rPr>
                  <a:t> 4</a:t>
                </a:r>
                <a:r>
                  <a:rPr lang="en-US" baseline="30000" dirty="0">
                    <a:latin typeface="Calibri" panose="020F0502020204030204" pitchFamily="34" charset="0"/>
                  </a:rPr>
                  <a:t>-</a:t>
                </a:r>
                <a:endParaRPr lang="en-GB" dirty="0"/>
              </a:p>
            </p:txBody>
          </p:sp>
          <p:sp>
            <p:nvSpPr>
              <p:cNvPr id="12" name="Rectangle 31">
                <a:extLst>
                  <a:ext uri="{FF2B5EF4-FFF2-40B4-BE49-F238E27FC236}">
                    <a16:creationId xmlns:a16="http://schemas.microsoft.com/office/drawing/2014/main" id="{CE69858F-DABB-44CA-848A-88BE7E64C186}"/>
                  </a:ext>
                </a:extLst>
              </p:cNvPr>
              <p:cNvSpPr/>
              <p:nvPr/>
            </p:nvSpPr>
            <p:spPr>
              <a:xfrm>
                <a:off x="7471630" y="3379211"/>
                <a:ext cx="9589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HPO</a:t>
                </a:r>
                <a:r>
                  <a:rPr lang="en-US" baseline="-25000" dirty="0">
                    <a:latin typeface="Calibri" panose="020F0502020204030204" pitchFamily="34" charset="0"/>
                  </a:rPr>
                  <a:t> 4</a:t>
                </a:r>
                <a:r>
                  <a:rPr lang="en-US" baseline="30000" dirty="0">
                    <a:latin typeface="Calibri" panose="020F0502020204030204" pitchFamily="34" charset="0"/>
                    <a:cs typeface="Aparajita" pitchFamily="34" charset="0"/>
                  </a:rPr>
                  <a:t> 2-</a:t>
                </a:r>
                <a:endParaRPr lang="en-GB" dirty="0"/>
              </a:p>
            </p:txBody>
          </p:sp>
          <p:cxnSp>
            <p:nvCxnSpPr>
              <p:cNvPr id="13" name="Straight Arrow Connector 33">
                <a:extLst>
                  <a:ext uri="{FF2B5EF4-FFF2-40B4-BE49-F238E27FC236}">
                    <a16:creationId xmlns:a16="http://schemas.microsoft.com/office/drawing/2014/main" id="{3ECFEFE6-EB18-4C42-8103-58B3B74DF541}"/>
                  </a:ext>
                </a:extLst>
              </p:cNvPr>
              <p:cNvCxnSpPr/>
              <p:nvPr/>
            </p:nvCxnSpPr>
            <p:spPr>
              <a:xfrm flipH="1">
                <a:off x="8025626" y="3046818"/>
                <a:ext cx="575264" cy="344179"/>
              </a:xfrm>
              <a:prstGeom prst="straightConnector1">
                <a:avLst/>
              </a:prstGeom>
              <a:ln w="28575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Curved Left Arrow 35">
                <a:extLst>
                  <a:ext uri="{FF2B5EF4-FFF2-40B4-BE49-F238E27FC236}">
                    <a16:creationId xmlns:a16="http://schemas.microsoft.com/office/drawing/2014/main" id="{8D1D3C71-525C-4D1D-8278-73AD57A66F7E}"/>
                  </a:ext>
                </a:extLst>
              </p:cNvPr>
              <p:cNvSpPr/>
              <p:nvPr/>
            </p:nvSpPr>
            <p:spPr>
              <a:xfrm>
                <a:off x="9221220" y="2945249"/>
                <a:ext cx="353993" cy="713784"/>
              </a:xfrm>
              <a:prstGeom prst="curvedLef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37">
                <a:extLst>
                  <a:ext uri="{FF2B5EF4-FFF2-40B4-BE49-F238E27FC236}">
                    <a16:creationId xmlns:a16="http://schemas.microsoft.com/office/drawing/2014/main" id="{79946FEA-B72B-483D-BC03-3430503651A6}"/>
                  </a:ext>
                </a:extLst>
              </p:cNvPr>
              <p:cNvSpPr/>
              <p:nvPr/>
            </p:nvSpPr>
            <p:spPr>
              <a:xfrm>
                <a:off x="9621702" y="3117475"/>
                <a:ext cx="8258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NaOH</a:t>
                </a:r>
                <a:endParaRPr lang="en-GB" dirty="0"/>
              </a:p>
            </p:txBody>
          </p:sp>
        </p:grpSp>
        <p:cxnSp>
          <p:nvCxnSpPr>
            <p:cNvPr id="4" name="Straight Arrow Connector 19">
              <a:extLst>
                <a:ext uri="{FF2B5EF4-FFF2-40B4-BE49-F238E27FC236}">
                  <a16:creationId xmlns:a16="http://schemas.microsoft.com/office/drawing/2014/main" id="{FB6787A8-28F9-401D-B146-FBF8C25E51AA}"/>
                </a:ext>
              </a:extLst>
            </p:cNvPr>
            <p:cNvCxnSpPr>
              <a:endCxn id="5" idx="0"/>
            </p:cNvCxnSpPr>
            <p:nvPr/>
          </p:nvCxnSpPr>
          <p:spPr>
            <a:xfrm>
              <a:off x="9009201" y="3031599"/>
              <a:ext cx="264328" cy="33543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21">
              <a:extLst>
                <a:ext uri="{FF2B5EF4-FFF2-40B4-BE49-F238E27FC236}">
                  <a16:creationId xmlns:a16="http://schemas.microsoft.com/office/drawing/2014/main" id="{350722D2-E226-4A37-9FA1-A3F107024C7D}"/>
                </a:ext>
              </a:extLst>
            </p:cNvPr>
            <p:cNvSpPr/>
            <p:nvPr/>
          </p:nvSpPr>
          <p:spPr>
            <a:xfrm>
              <a:off x="8794872" y="3367034"/>
              <a:ext cx="95731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GB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GB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PO</a:t>
              </a:r>
              <a:r>
                <a:rPr lang="en-US" baseline="-25000" dirty="0">
                  <a:latin typeface="Calibri" panose="020F0502020204030204" pitchFamily="34" charset="0"/>
                </a:rPr>
                <a:t> 4</a:t>
              </a:r>
              <a:r>
                <a:rPr lang="en-US" baseline="30000" dirty="0">
                  <a:latin typeface="Calibri" panose="020F0502020204030204" pitchFamily="34" charset="0"/>
                  <a:cs typeface="Aparajita" pitchFamily="34" charset="0"/>
                </a:rPr>
                <a:t>-</a:t>
              </a:r>
              <a:endParaRPr lang="en-GB" dirty="0"/>
            </a:p>
          </p:txBody>
        </p:sp>
        <p:sp>
          <p:nvSpPr>
            <p:cNvPr id="6" name="Rectangle 23">
              <a:extLst>
                <a:ext uri="{FF2B5EF4-FFF2-40B4-BE49-F238E27FC236}">
                  <a16:creationId xmlns:a16="http://schemas.microsoft.com/office/drawing/2014/main" id="{152491CC-D88A-4799-984B-B029F1B88038}"/>
                </a:ext>
              </a:extLst>
            </p:cNvPr>
            <p:cNvSpPr/>
            <p:nvPr/>
          </p:nvSpPr>
          <p:spPr>
            <a:xfrm>
              <a:off x="10095096" y="3342913"/>
              <a:ext cx="111761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0.003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  <p:sp>
          <p:nvSpPr>
            <p:cNvPr id="7" name="Rectangle 24">
              <a:extLst>
                <a:ext uri="{FF2B5EF4-FFF2-40B4-BE49-F238E27FC236}">
                  <a16:creationId xmlns:a16="http://schemas.microsoft.com/office/drawing/2014/main" id="{E45DD889-34F7-4D39-A4AA-1A93DC9502E0}"/>
                </a:ext>
              </a:extLst>
            </p:cNvPr>
            <p:cNvSpPr/>
            <p:nvPr/>
          </p:nvSpPr>
          <p:spPr>
            <a:xfrm>
              <a:off x="7770902" y="3658944"/>
              <a:ext cx="111761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0.003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  <p:sp>
          <p:nvSpPr>
            <p:cNvPr id="8" name="Rectangle 25">
              <a:extLst>
                <a:ext uri="{FF2B5EF4-FFF2-40B4-BE49-F238E27FC236}">
                  <a16:creationId xmlns:a16="http://schemas.microsoft.com/office/drawing/2014/main" id="{B6DD9849-0BA1-4286-AD55-595D1356FAF9}"/>
                </a:ext>
              </a:extLst>
            </p:cNvPr>
            <p:cNvSpPr/>
            <p:nvPr/>
          </p:nvSpPr>
          <p:spPr>
            <a:xfrm>
              <a:off x="8773348" y="3659104"/>
              <a:ext cx="12073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0.0015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  <p:sp>
          <p:nvSpPr>
            <p:cNvPr id="9" name="Rectangle 27">
              <a:extLst>
                <a:ext uri="{FF2B5EF4-FFF2-40B4-BE49-F238E27FC236}">
                  <a16:creationId xmlns:a16="http://schemas.microsoft.com/office/drawing/2014/main" id="{97B7CAF7-20D0-457D-9990-152E686684F4}"/>
                </a:ext>
              </a:extLst>
            </p:cNvPr>
            <p:cNvSpPr/>
            <p:nvPr/>
          </p:nvSpPr>
          <p:spPr>
            <a:xfrm>
              <a:off x="7702914" y="2696684"/>
              <a:ext cx="120738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0.0045 moles</a:t>
              </a:r>
              <a:r>
                <a:rPr lang="en-GB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GB" sz="1400" dirty="0"/>
            </a:p>
          </p:txBody>
        </p:sp>
      </p:grp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9EEB6E1F-3FF4-42DF-84EC-15EA5F8A8183}"/>
              </a:ext>
            </a:extLst>
          </p:cNvPr>
          <p:cNvSpPr/>
          <p:nvPr/>
        </p:nvSpPr>
        <p:spPr>
          <a:xfrm>
            <a:off x="139350" y="692696"/>
            <a:ext cx="50306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prepare the required buffer,</a:t>
            </a:r>
            <a:endParaRPr lang="en-US" sz="2000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b) From solid NaH</a:t>
            </a:r>
            <a:r>
              <a:rPr lang="en-US" sz="2000" b="1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2000" b="1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and solid NaOH. CONT,</a:t>
            </a:r>
          </a:p>
        </p:txBody>
      </p:sp>
    </p:spTree>
    <p:extLst>
      <p:ext uri="{BB962C8B-B14F-4D97-AF65-F5344CB8AC3E}">
        <p14:creationId xmlns:p14="http://schemas.microsoft.com/office/powerpoint/2010/main" val="1571098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0996D3C2-1EAB-433F-9546-5E6137C5C1A8}"/>
              </a:ext>
            </a:extLst>
          </p:cNvPr>
          <p:cNvSpPr/>
          <p:nvPr/>
        </p:nvSpPr>
        <p:spPr>
          <a:xfrm>
            <a:off x="107504" y="751344"/>
            <a:ext cx="871296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rtl="0"/>
            <a:r>
              <a:rPr lang="en-GB" sz="24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in the lab sheet,</a:t>
            </a:r>
          </a:p>
          <a:p>
            <a:pPr algn="l" rtl="0"/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Prepare 0.1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liters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of 0.045 M sodium phosphate buffer,  pH=7.5, </a:t>
            </a:r>
          </a:p>
          <a:p>
            <a:pPr algn="l" rtl="0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[pKa1= 2.12, pKa2 = 7.21 and pKa3 = 12.30]:</a:t>
            </a:r>
          </a:p>
          <a:p>
            <a:pPr algn="l" rtl="0"/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a) From concentrated (15M) H</a:t>
            </a:r>
            <a:r>
              <a:rPr lang="en-GB" b="1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GB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GB" b="1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GB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solution of 1.5 M NaOH :  </a:t>
            </a:r>
          </a:p>
          <a:p>
            <a:pPr algn="l" rtl="0"/>
            <a:endParaRPr lang="en-GB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Add </a:t>
            </a:r>
            <a:r>
              <a:rPr lang="en-GB" b="1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5ml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NaOH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to the </a:t>
            </a:r>
            <a:r>
              <a:rPr lang="en-GB" b="1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0.3 ml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of concentrate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GB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GB" b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, mix ; then add sufficient water to bring the final volume to 0.1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liters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(100 ml), and check the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pH.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endParaRPr lang="en-GB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From solid NaH</a:t>
            </a:r>
            <a:r>
              <a:rPr lang="en-GB" b="1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GB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GB" b="1" baseline="-25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GB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solid NaOH :</a:t>
            </a:r>
          </a:p>
          <a:p>
            <a:pPr algn="l" rtl="0"/>
            <a:endParaRPr lang="en-GB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Dissolve the </a:t>
            </a:r>
            <a:r>
              <a:rPr lang="en-GB" b="1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0.548g</a:t>
            </a:r>
            <a:r>
              <a:rPr lang="en-GB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of  </a:t>
            </a:r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NaH</a:t>
            </a:r>
            <a:r>
              <a:rPr 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PO</a:t>
            </a:r>
            <a:r>
              <a:rPr 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4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GB" b="1" dirty="0">
                <a:solidFill>
                  <a:srgbClr val="008000"/>
                </a:solidFill>
                <a:latin typeface="Calibri" panose="020F0502020204030204" pitchFamily="34" charset="0"/>
                <a:cs typeface="Aparajita" pitchFamily="34" charset="0"/>
              </a:rPr>
              <a:t>0.12g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NaOH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in some water, mix ; then add sufficient water to bring the final volume to 0.1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liters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(100 ml), and check the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pH.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529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188640"/>
            <a:ext cx="9144000" cy="1066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n-GB" sz="2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Homework: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66936" y="1255440"/>
            <a:ext cx="8458200" cy="5181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Prepare 0.1 </a:t>
            </a:r>
            <a:r>
              <a:rPr lang="en-GB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liters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0.045 M sodium phosphate buffer,  pH=7.5, </a:t>
            </a:r>
          </a:p>
          <a:p>
            <a:pPr algn="l" rtl="0"/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[pka1= 2.12, pka2 = 7.21 and pka3 = 12.30]:</a:t>
            </a:r>
          </a:p>
          <a:p>
            <a:pPr algn="l" rtl="0"/>
            <a:endParaRPr lang="en-GB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GB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You are provided with solid Na</a:t>
            </a:r>
            <a:r>
              <a:rPr lang="en-GB" sz="18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HPO</a:t>
            </a:r>
            <a:r>
              <a:rPr lang="en-GB" sz="18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2M HCl.</a:t>
            </a:r>
          </a:p>
          <a:p>
            <a:pPr algn="l" rtl="0"/>
            <a:r>
              <a:rPr lang="en-GB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You are provided with solid Na</a:t>
            </a:r>
            <a:r>
              <a:rPr lang="en-GB" sz="18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GB" sz="18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1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2 M HCl .</a:t>
            </a:r>
          </a:p>
          <a:p>
            <a:pPr algn="l" rtl="0">
              <a:lnSpc>
                <a:spcPct val="170000"/>
              </a:lnSpc>
            </a:pPr>
            <a:endParaRPr lang="en-US" sz="1800" b="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lnSpc>
                <a:spcPct val="170000"/>
              </a:lnSpc>
            </a:pPr>
            <a:endParaRPr lang="en-US" sz="1800" b="0" dirty="0">
              <a:latin typeface="Calibri" panose="020F0502020204030204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452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620688"/>
            <a:ext cx="6918389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Objective: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63442" y="1351426"/>
            <a:ext cx="73448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-To learn how to prepare a buffer by different laboratory ways.</a:t>
            </a:r>
            <a:endParaRPr lang="en-US" sz="2000" dirty="0">
              <a:latin typeface="Calibri" panose="020F0502020204030204" pitchFamily="34" charset="0"/>
            </a:endParaRPr>
          </a:p>
          <a:p>
            <a:pPr lvl="1" algn="l" rtl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341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0A26846-991F-4C53-BE97-58D5F3AA7205}"/>
              </a:ext>
            </a:extLst>
          </p:cNvPr>
          <p:cNvSpPr txBox="1">
            <a:spLocks/>
          </p:cNvSpPr>
          <p:nvPr/>
        </p:nvSpPr>
        <p:spPr>
          <a:xfrm>
            <a:off x="251520" y="1556792"/>
            <a:ext cx="10756900" cy="3886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GB" sz="2200" dirty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Triprotic acid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is acid that contain </a:t>
            </a:r>
            <a:r>
              <a:rPr lang="en-GB" sz="2200" u="sng" dirty="0">
                <a:latin typeface="Calibri" panose="020F0502020204030204" pitchFamily="34" charset="0"/>
                <a:cs typeface="Calibri" panose="020F0502020204030204" pitchFamily="34" charset="0"/>
              </a:rPr>
              <a:t>three hydrogens ions.</a:t>
            </a:r>
          </a:p>
          <a:p>
            <a:pPr algn="l" rtl="0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It dissociates in solution in three steps, with three Ka values.</a:t>
            </a:r>
          </a:p>
          <a:p>
            <a:pPr algn="l" rtl="0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phosphoric acid  is an example of  triprotic acid .</a:t>
            </a:r>
            <a:b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rtl="0"/>
            <a:r>
              <a:rPr lang="en-GB" sz="22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 dissociates in solution as following:</a:t>
            </a:r>
          </a:p>
          <a:p>
            <a:pPr algn="l" rtl="0"/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GB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906B00B-883C-4AD0-B255-FD90FAA9719C}"/>
              </a:ext>
            </a:extLst>
          </p:cNvPr>
          <p:cNvSpPr txBox="1">
            <a:spLocks/>
          </p:cNvSpPr>
          <p:nvPr/>
        </p:nvSpPr>
        <p:spPr>
          <a:xfrm>
            <a:off x="777875" y="71325"/>
            <a:ext cx="11214100" cy="16002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/>
                </a:solidFill>
                <a:latin typeface="Calibri" panose="020F0502020204030204" pitchFamily="34" charset="0"/>
                <a:ea typeface="Ebrima" panose="02000000000000000000" pitchFamily="2" charset="0"/>
                <a:cs typeface="Calibri" panose="020F0502020204030204" pitchFamily="34" charset="0"/>
              </a:rPr>
              <a:t>Dissociation of triprotic acid:</a:t>
            </a:r>
          </a:p>
        </p:txBody>
      </p:sp>
      <p:pic>
        <p:nvPicPr>
          <p:cNvPr id="4" name="Picture 6" descr="Screen Shot 2014-11-09 at 7.50.25 PM.png">
            <a:extLst>
              <a:ext uri="{FF2B5EF4-FFF2-40B4-BE49-F238E27FC236}">
                <a16:creationId xmlns:a16="http://schemas.microsoft.com/office/drawing/2014/main" id="{40D816A6-A3BA-4539-B462-0303CC0D6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462" y="4145589"/>
            <a:ext cx="1812925" cy="1826586"/>
          </a:xfrm>
          <a:prstGeom prst="rect">
            <a:avLst/>
          </a:prstGeom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D6AEE130-BD6D-4D98-AABC-7EE066217DE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599" t="51115" r="31255" b="32187"/>
          <a:stretch/>
        </p:blipFill>
        <p:spPr>
          <a:xfrm>
            <a:off x="488752" y="4077072"/>
            <a:ext cx="4829573" cy="1826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329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-22741"/>
            <a:ext cx="925252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The buffer can be prepared in any one of several ways:</a:t>
            </a: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For example if you was asked to prepare sodium phosphate buffer </a:t>
            </a:r>
          </a:p>
          <a:p>
            <a:pPr algn="ctr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 e.g. NaH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/ Na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HPO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]: you can by……..</a:t>
            </a:r>
          </a:p>
          <a:p>
            <a:pPr algn="l" rtl="0"/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endParaRPr lang="ar-SA" sz="2400" dirty="0">
              <a:solidFill>
                <a:schemeClr val="tx2"/>
              </a:solidFill>
              <a:latin typeface="Calibri" panose="020F0502020204030204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41084" y="1196752"/>
            <a:ext cx="8507379" cy="5486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rtl="0">
              <a:lnSpc>
                <a:spcPct val="140000"/>
              </a:lnSpc>
              <a:buFont typeface="+mj-lt"/>
              <a:buAutoNum type="arabicPeriod"/>
            </a:pP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By mixing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NaH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 (</a:t>
            </a:r>
            <a:r>
              <a:rPr lang="en-US" b="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conjugate acid ) 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and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HPO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b="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(conjugate base) 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in the proper proportions. </a:t>
            </a:r>
          </a:p>
          <a:p>
            <a:pPr marL="457200" indent="-457200" algn="l" rtl="0">
              <a:lnSpc>
                <a:spcPct val="140000"/>
              </a:lnSpc>
              <a:buFont typeface="+mj-lt"/>
              <a:buAutoNum type="arabicPeriod"/>
            </a:pP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By starting with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NaH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and converting it to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NaH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, </a:t>
            </a:r>
            <a:r>
              <a:rPr lang="en-US" b="0" u="sng" dirty="0">
                <a:latin typeface="Calibri" panose="020F0502020204030204" pitchFamily="34" charset="0"/>
                <a:cs typeface="Aparajita" pitchFamily="34" charset="0"/>
              </a:rPr>
              <a:t>plus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b="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Na</a:t>
            </a:r>
            <a:r>
              <a:rPr lang="en-US" b="0" baseline="-2500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HPO</a:t>
            </a:r>
            <a:r>
              <a:rPr lang="en-US" b="0" baseline="-2500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 by adding the proper amount of </a:t>
            </a:r>
            <a:r>
              <a:rPr lang="en-US" b="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NaOH.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pPr marL="457200" indent="-457200" algn="l" rtl="0">
              <a:lnSpc>
                <a:spcPct val="140000"/>
              </a:lnSpc>
              <a:buFont typeface="+mj-lt"/>
              <a:buAutoNum type="arabicPeriod"/>
            </a:pP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By starting with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NaH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and converting a portion of it to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HPO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by adding </a:t>
            </a:r>
            <a:r>
              <a:rPr lang="en-US" b="0" dirty="0" err="1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NaOH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. </a:t>
            </a:r>
          </a:p>
          <a:p>
            <a:pPr marL="457200" indent="-457200" algn="l" rtl="0">
              <a:lnSpc>
                <a:spcPct val="140000"/>
              </a:lnSpc>
              <a:buFont typeface="+mj-lt"/>
              <a:buAutoNum type="arabicPeriod"/>
            </a:pP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By starting with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HPO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and converting a portion of it to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NaH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by adding a strong acid such as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HCl.</a:t>
            </a:r>
          </a:p>
          <a:p>
            <a:pPr marL="457200" indent="-457200" algn="l" rtl="0">
              <a:lnSpc>
                <a:spcPct val="140000"/>
              </a:lnSpc>
              <a:buFont typeface="+mj-lt"/>
              <a:buAutoNum type="arabicPeriod"/>
            </a:pP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By starting with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and converting it to 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Na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HPO</a:t>
            </a:r>
            <a:r>
              <a:rPr lang="en-US" b="0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, </a:t>
            </a:r>
            <a:r>
              <a:rPr lang="en-US" b="0" u="sng" dirty="0">
                <a:latin typeface="Calibri" panose="020F0502020204030204" pitchFamily="34" charset="0"/>
                <a:cs typeface="Aparajita" pitchFamily="34" charset="0"/>
              </a:rPr>
              <a:t>plus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b="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NaH</a:t>
            </a:r>
            <a:r>
              <a:rPr lang="en-US" b="0" baseline="-2500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0" baseline="-2500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by adding </a:t>
            </a:r>
            <a:r>
              <a:rPr lang="en-US" b="0" dirty="0">
                <a:solidFill>
                  <a:srgbClr val="0070C0"/>
                </a:solidFill>
                <a:latin typeface="Calibri" panose="020F0502020204030204" pitchFamily="34" charset="0"/>
                <a:cs typeface="Aparajita" pitchFamily="34" charset="0"/>
              </a:rPr>
              <a:t>HCl.</a:t>
            </a:r>
          </a:p>
          <a:p>
            <a:pPr marL="457200" indent="-457200" algn="l" rtl="0">
              <a:lnSpc>
                <a:spcPct val="140000"/>
              </a:lnSpc>
              <a:buFont typeface="+mj-lt"/>
              <a:buAutoNum type="arabicPeriod"/>
            </a:pP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By mixing </a:t>
            </a:r>
            <a:r>
              <a:rPr lang="en-US" b="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Na</a:t>
            </a:r>
            <a:r>
              <a:rPr lang="en-US" b="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b="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and </a:t>
            </a:r>
            <a:r>
              <a:rPr lang="en-US" b="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NaH</a:t>
            </a:r>
            <a:r>
              <a:rPr lang="en-US" b="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b="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="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in the proper proportions. </a:t>
            </a:r>
          </a:p>
          <a:p>
            <a:pPr marL="457200" indent="-457200" algn="l" rtl="0">
              <a:buFont typeface="+mj-lt"/>
              <a:buAutoNum type="arabicPeriod"/>
            </a:pPr>
            <a:endParaRPr lang="en-US" sz="1800" b="0" dirty="0">
              <a:latin typeface="Calibri" panose="020F0502020204030204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745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0E5D730-946C-4C5F-8790-C76C47FE10C9}"/>
              </a:ext>
            </a:extLst>
          </p:cNvPr>
          <p:cNvSpPr/>
          <p:nvPr/>
        </p:nvSpPr>
        <p:spPr>
          <a:xfrm>
            <a:off x="3371502" y="348558"/>
            <a:ext cx="2185214" cy="59093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5400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sz="5400" baseline="-25000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GB" sz="5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>
              <a:lnSpc>
                <a:spcPct val="150000"/>
              </a:lnSpc>
            </a:pPr>
            <a:r>
              <a:rPr lang="en-GB" sz="5400" dirty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sz="5400" baseline="-25000" dirty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GB" sz="5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5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ctr">
              <a:lnSpc>
                <a:spcPct val="150000"/>
              </a:lnSpc>
            </a:pPr>
            <a:r>
              <a:rPr lang="en-GB" sz="5400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GB" sz="5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5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endParaRPr lang="en-GB" sz="5400" baseline="30000" dirty="0"/>
          </a:p>
          <a:p>
            <a:pPr algn="ctr">
              <a:lnSpc>
                <a:spcPct val="150000"/>
              </a:lnSpc>
            </a:pPr>
            <a:r>
              <a:rPr lang="en-GB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GB" sz="5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5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</a:t>
            </a:r>
            <a:endParaRPr lang="en-GB" sz="5400" baseline="30000" dirty="0"/>
          </a:p>
          <a:p>
            <a:pPr algn="ctr">
              <a:lnSpc>
                <a:spcPct val="150000"/>
              </a:lnSpc>
            </a:pPr>
            <a:endParaRPr lang="en-GB" sz="5400" baseline="30000" dirty="0"/>
          </a:p>
        </p:txBody>
      </p:sp>
      <p:sp>
        <p:nvSpPr>
          <p:cNvPr id="3" name="Down Arrow 4">
            <a:extLst>
              <a:ext uri="{FF2B5EF4-FFF2-40B4-BE49-F238E27FC236}">
                <a16:creationId xmlns:a16="http://schemas.microsoft.com/office/drawing/2014/main" id="{56128FFD-B767-4148-B314-45492FC81071}"/>
              </a:ext>
            </a:extLst>
          </p:cNvPr>
          <p:cNvSpPr/>
          <p:nvPr/>
        </p:nvSpPr>
        <p:spPr>
          <a:xfrm>
            <a:off x="5702012" y="825324"/>
            <a:ext cx="596900" cy="44831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Down Arrow 10">
            <a:extLst>
              <a:ext uri="{FF2B5EF4-FFF2-40B4-BE49-F238E27FC236}">
                <a16:creationId xmlns:a16="http://schemas.microsoft.com/office/drawing/2014/main" id="{28DAE761-9C38-4E6E-BA02-11A06D1AF67A}"/>
              </a:ext>
            </a:extLst>
          </p:cNvPr>
          <p:cNvSpPr/>
          <p:nvPr/>
        </p:nvSpPr>
        <p:spPr>
          <a:xfrm rot="10800000">
            <a:off x="2629306" y="825324"/>
            <a:ext cx="596900" cy="44831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824DDF-48A6-4FC8-8873-2C1A854C6BF8}"/>
              </a:ext>
            </a:extLst>
          </p:cNvPr>
          <p:cNvSpPr/>
          <p:nvPr/>
        </p:nvSpPr>
        <p:spPr>
          <a:xfrm>
            <a:off x="6444208" y="2420888"/>
            <a:ext cx="1895071" cy="18774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endParaRPr lang="en-GB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‘accept H</a:t>
            </a:r>
            <a:r>
              <a:rPr lang="en-GB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en-GB" dirty="0"/>
          </a:p>
          <a:p>
            <a:endParaRPr lang="en-GB" sz="4800" dirty="0">
              <a:solidFill>
                <a:srgbClr val="FF0000"/>
              </a:solidFill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CD28138A-5CA0-42CF-8510-68FFC5AC6500}"/>
              </a:ext>
            </a:extLst>
          </p:cNvPr>
          <p:cNvSpPr/>
          <p:nvPr/>
        </p:nvSpPr>
        <p:spPr>
          <a:xfrm>
            <a:off x="989648" y="2421749"/>
            <a:ext cx="133081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endParaRPr lang="en-GB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‘donate H</a:t>
            </a:r>
            <a:r>
              <a:rPr lang="en-GB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997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116632"/>
            <a:ext cx="878497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8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Example: </a:t>
            </a: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Prepare 0.1 liters of 0.045 M sodium phosphate buffer,  pH=7.5 </a:t>
            </a:r>
          </a:p>
          <a:p>
            <a:pPr algn="l" rtl="0"/>
            <a:endParaRPr lang="en-US" sz="2000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pka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</a:rPr>
              <a:t>1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= 2.12,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pka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= 7.21 and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pka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</a:rPr>
              <a:t>3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= 12.30]</a:t>
            </a:r>
          </a:p>
          <a:p>
            <a:pPr algn="l" rtl="0"/>
            <a:endParaRPr lang="en-US" sz="2000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a) From concentrated (15M) NaH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and solution of 1.5 M </a:t>
            </a:r>
            <a:r>
              <a:rPr lang="en-US" sz="2000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NaOH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.  </a:t>
            </a:r>
          </a:p>
          <a:p>
            <a:pPr algn="l" rtl="0"/>
            <a:endParaRPr lang="en-US" sz="2000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b) From solid NaH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and solid </a:t>
            </a:r>
            <a:r>
              <a:rPr lang="en-US" sz="2000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NaOH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.</a:t>
            </a:r>
          </a:p>
          <a:p>
            <a:pPr algn="l" rtl="0"/>
            <a:endParaRPr lang="en-US" sz="2000" dirty="0">
              <a:solidFill>
                <a:srgbClr val="7030A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1</a:t>
            </a:r>
            <a:r>
              <a:rPr lang="en-US" sz="2000" b="1" baseline="30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st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 ,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write </a:t>
            </a:r>
            <a:r>
              <a:rPr lang="en-US" sz="2000" b="1" dirty="0">
                <a:latin typeface="Calibri" panose="020F0502020204030204" pitchFamily="34" charset="0"/>
              </a:rPr>
              <a:t> the equations  of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Dissociation  of phosphoric acid and the </a:t>
            </a:r>
            <a:r>
              <a:rPr lang="en-US" sz="2000" b="1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 of corresponding ones: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Because phosphoric acid  [H</a:t>
            </a:r>
            <a:r>
              <a:rPr lang="en-US" sz="2000" baseline="-25000" dirty="0"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sz="2000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has (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Triprotenation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: it has 3 dissociation phases) so,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  <a:endParaRPr lang="ar-SA" sz="2000" dirty="0">
              <a:latin typeface="Calibri" panose="020F0502020204030204" pitchFamily="34" charset="0"/>
            </a:endParaRPr>
          </a:p>
        </p:txBody>
      </p:sp>
      <p:pic>
        <p:nvPicPr>
          <p:cNvPr id="3" name="Picture 3" descr="Screen Shot 2014-11-09 at 7.50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005" y="4717709"/>
            <a:ext cx="4714915" cy="1807635"/>
          </a:xfrm>
          <a:prstGeom prst="rect">
            <a:avLst/>
          </a:prstGeom>
        </p:spPr>
      </p:pic>
      <p:pic>
        <p:nvPicPr>
          <p:cNvPr id="4" name="Picture 4" descr="Screen Shot 2014-11-09 at 7.50.2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920" y="4921901"/>
            <a:ext cx="15494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607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836712"/>
            <a:ext cx="8964487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The pH of the required buffer [pH =7.5] is near the value of  pka</a:t>
            </a:r>
            <a:r>
              <a:rPr lang="en-US" sz="2000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</a:p>
          <a:p>
            <a:pPr algn="l" rtl="0"/>
            <a:endParaRPr lang="en-US" sz="2000" baseline="-25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aseline="-2500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Consequently , the two major ionic species present are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H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</a:rPr>
              <a:t>2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</a:rPr>
              <a:t>Po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</a:rPr>
              <a:t>4</a:t>
            </a:r>
            <a:r>
              <a:rPr lang="en-US" sz="2000" baseline="30000" dirty="0">
                <a:solidFill>
                  <a:schemeClr val="tx2"/>
                </a:solidFill>
                <a:latin typeface="Calibri" panose="020F0502020204030204" pitchFamily="34" charset="0"/>
              </a:rPr>
              <a:t>-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( conjugate acid ) and HPO</a:t>
            </a:r>
            <a:r>
              <a:rPr lang="en-US" sz="2000" baseline="-25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2000" baseline="30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-2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(conjugate base )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. with the HPO</a:t>
            </a:r>
            <a:r>
              <a:rPr lang="en-US" sz="2000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sz="2000" baseline="30000" dirty="0">
                <a:latin typeface="Calibri" panose="020F0502020204030204" pitchFamily="34" charset="0"/>
                <a:cs typeface="Aparajita" pitchFamily="34" charset="0"/>
              </a:rPr>
              <a:t>-2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predominating { since the pH of the buffer is slightly basic } </a:t>
            </a:r>
            <a:endParaRPr lang="ar-SA" sz="2000" dirty="0">
              <a:latin typeface="Calibri" panose="020F0502020204030204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" y="30488"/>
            <a:ext cx="896448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2</a:t>
            </a:r>
            <a:r>
              <a:rPr lang="en-US" sz="2000" b="1" baseline="30000" dirty="0">
                <a:solidFill>
                  <a:srgbClr val="FF0000"/>
                </a:solidFill>
                <a:latin typeface="Calibri" panose="020F0502020204030204" pitchFamily="34" charset="0"/>
              </a:rPr>
              <a:t>nd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</a:rPr>
              <a:t> , </a:t>
            </a:r>
            <a:r>
              <a:rPr lang="en-US" sz="2000" b="1" dirty="0">
                <a:latin typeface="Calibri" panose="020F0502020204030204" pitchFamily="34" charset="0"/>
              </a:rPr>
              <a:t>choose the </a:t>
            </a:r>
            <a:r>
              <a:rPr lang="en-US" sz="2000" b="1" dirty="0" err="1">
                <a:latin typeface="Calibri" panose="020F0502020204030204" pitchFamily="34" charset="0"/>
              </a:rPr>
              <a:t>pka</a:t>
            </a:r>
            <a:r>
              <a:rPr lang="en-US" sz="2000" b="1" dirty="0">
                <a:latin typeface="Calibri" panose="020F0502020204030204" pitchFamily="34" charset="0"/>
              </a:rPr>
              <a:t> value which is near the pH value of the required buffer, to be able to know the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ionic species involved in your buffer: </a:t>
            </a:r>
            <a:endParaRPr lang="ar-SA" sz="2000" b="1" dirty="0">
              <a:latin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55" t="55942" r="48732" b="29099"/>
          <a:stretch/>
        </p:blipFill>
        <p:spPr bwMode="auto">
          <a:xfrm>
            <a:off x="1011011" y="2780928"/>
            <a:ext cx="6942467" cy="1829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مستطيل مستدير الزوايا 3"/>
          <p:cNvSpPr/>
          <p:nvPr/>
        </p:nvSpPr>
        <p:spPr>
          <a:xfrm>
            <a:off x="899592" y="3356992"/>
            <a:ext cx="7056784" cy="576064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4825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16632"/>
            <a:ext cx="8784976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GB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algn="l" rtl="0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Since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the buffer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concentration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is </a:t>
            </a:r>
            <a:r>
              <a:rPr lang="es-ES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0.045M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 so  assume [A</a:t>
            </a:r>
            <a:r>
              <a:rPr lang="es-ES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-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] = </a:t>
            </a:r>
            <a:r>
              <a:rPr lang="es-E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y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,  [HA]= </a:t>
            </a:r>
            <a:r>
              <a:rPr lang="es-E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0.045 – y</a:t>
            </a:r>
            <a:endParaRPr lang="en-US" b="1" dirty="0">
              <a:solidFill>
                <a:srgbClr val="3366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marL="0" lvl="1" algn="l" rtl="0"/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3</a:t>
            </a:r>
            <a:r>
              <a:rPr lang="en-US" sz="2000" b="1" baseline="30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rd 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 ,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calculate No. of moles </a:t>
            </a:r>
            <a:r>
              <a:rPr lang="en-GB" sz="2000" b="1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for the two ionic species in the buffer </a:t>
            </a:r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:</a:t>
            </a:r>
          </a:p>
          <a:p>
            <a:pPr marL="0" lvl="1"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PH =PKa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+ log [ HPO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aseline="30000" dirty="0">
                <a:latin typeface="Calibri" panose="020F0502020204030204" pitchFamily="34" charset="0"/>
                <a:cs typeface="Aparajita" pitchFamily="34" charset="0"/>
              </a:rPr>
              <a:t>-2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]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/ [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H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aseline="3000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] </a:t>
            </a:r>
          </a:p>
          <a:p>
            <a:pPr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Assume [A</a:t>
            </a:r>
            <a:r>
              <a:rPr lang="en-US" baseline="3000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] = y  , [HA]= 0.045 - y</a:t>
            </a: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7.5 = 7.2 + log ( y / 0.045-y )</a:t>
            </a: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7.5-7.2 = log ( y / 0.045-y )</a:t>
            </a: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0.3= log( y / 0.045-y )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/>
              </a:rPr>
              <a:t> </a:t>
            </a:r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antilog  for both sides:  </a:t>
            </a: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2=( y / 0.045-y) </a:t>
            </a: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y= 0.09 - 2 y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/>
              </a:rPr>
              <a:t> 3 y = 0.09</a:t>
            </a:r>
          </a:p>
          <a:p>
            <a:pPr lvl="1" algn="l" rtl="0"/>
            <a:endParaRPr lang="en-US" dirty="0">
              <a:latin typeface="Calibri" panose="020F0502020204030204" pitchFamily="34" charset="0"/>
              <a:cs typeface="Aparajita" pitchFamily="34" charset="0"/>
              <a:sym typeface="Wingdings"/>
            </a:endParaRP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/>
              </a:rPr>
              <a:t>y= 0.9/3 = 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  <a:sym typeface="Wingdings"/>
              </a:rPr>
              <a:t>0.03 M 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conc. of 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  <a:sym typeface="Wingdings"/>
              </a:rPr>
              <a:t> 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[ HPO</a:t>
            </a:r>
            <a:r>
              <a:rPr lang="en-US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aseline="30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-2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 ] = [A</a:t>
            </a:r>
            <a:r>
              <a:rPr lang="en-US" baseline="30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] = y</a:t>
            </a:r>
          </a:p>
          <a:p>
            <a:pPr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lvl="1" algn="l" rtl="0"/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So, conc. of [H</a:t>
            </a:r>
            <a:r>
              <a:rPr lang="en-US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aseline="-25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aseline="300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] =[HA] = 0.045 – y = 0.045- 0.03 = 0.015 M</a:t>
            </a:r>
          </a:p>
          <a:p>
            <a:pPr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 No. of moles of = HPO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aseline="30000" dirty="0">
                <a:latin typeface="Calibri" panose="020F0502020204030204" pitchFamily="34" charset="0"/>
                <a:cs typeface="Aparajita" pitchFamily="34" charset="0"/>
              </a:rPr>
              <a:t>-2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(A</a:t>
            </a:r>
            <a:r>
              <a:rPr lang="en-US" baseline="30000" dirty="0"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)</a:t>
            </a:r>
            <a:r>
              <a:rPr lang="en-US" baseline="3000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M x V = 0.03 x 0.1 = 0.003 moles.</a:t>
            </a:r>
          </a:p>
          <a:p>
            <a:pPr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lvl="1"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- No. of moles of H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aseline="30000" dirty="0">
                <a:latin typeface="Calibri" panose="020F0502020204030204" pitchFamily="34" charset="0"/>
                <a:cs typeface="Aparajita" pitchFamily="34" charset="0"/>
              </a:rPr>
              <a:t>- 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(HA)= M x V = 0.015 x 0.1 = 0.0015 moles.</a:t>
            </a:r>
          </a:p>
          <a:p>
            <a:pPr marL="0" lvl="1"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ar-SA" sz="2000" dirty="0">
              <a:latin typeface="Calibri" panose="020F0502020204030204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7308304" y="2348880"/>
            <a:ext cx="1555513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Note that :</a:t>
            </a:r>
          </a:p>
          <a:p>
            <a:pPr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[A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] = HPO</a:t>
            </a:r>
            <a:r>
              <a:rPr lang="en-US" baseline="-25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-2</a:t>
            </a:r>
          </a:p>
          <a:p>
            <a:pPr algn="l" rtl="0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[HA] = H</a:t>
            </a:r>
            <a:r>
              <a:rPr lang="en-US" baseline="-25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PO</a:t>
            </a:r>
            <a:r>
              <a:rPr lang="en-US" baseline="-25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4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</a:p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5514318" y="5085184"/>
            <a:ext cx="1433946" cy="432048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1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514318" y="5693482"/>
            <a:ext cx="1433946" cy="432048"/>
          </a:xfrm>
          <a:prstGeom prst="round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272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8EE77559-D871-448E-B7CB-3153274DCD4C}"/>
              </a:ext>
            </a:extLst>
          </p:cNvPr>
          <p:cNvSpPr/>
          <p:nvPr/>
        </p:nvSpPr>
        <p:spPr>
          <a:xfrm>
            <a:off x="179512" y="260649"/>
            <a:ext cx="87849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l" rtl="0"/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[Note that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Total no. of moles of phosphate buffer= M x V= 0.045 x 0.1 = </a:t>
            </a:r>
            <a:r>
              <a:rPr lang="en-US" b="1" dirty="0">
                <a:solidFill>
                  <a:srgbClr val="3366FF"/>
                </a:solidFill>
                <a:latin typeface="Calibri" panose="020F0502020204030204" pitchFamily="34" charset="0"/>
                <a:cs typeface="Aparajita" pitchFamily="34" charset="0"/>
              </a:rPr>
              <a:t>0.0045 moles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].</a:t>
            </a:r>
          </a:p>
          <a:p>
            <a:pPr marL="0"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marL="0"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marL="0"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marL="0"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marL="0"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marL="0"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rgbClr val="3366FF"/>
                </a:solidFill>
                <a:latin typeface="Calibri" panose="020F0502020204030204" pitchFamily="34" charset="0"/>
                <a:cs typeface="Aparajita" pitchFamily="34" charset="0"/>
              </a:rPr>
              <a:t>[Regardless of which method is used , the first step involves calculating  number of moles and amounts of the two ionic species in the buffer].</a:t>
            </a:r>
          </a:p>
          <a:p>
            <a:pPr algn="l" rtl="0"/>
            <a:endParaRPr lang="en-US" b="1" dirty="0">
              <a:solidFill>
                <a:srgbClr val="3366FF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marL="0" lvl="1"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98CBBFD-279C-496C-8A00-12D7D8FEE4FF}"/>
              </a:ext>
            </a:extLst>
          </p:cNvPr>
          <p:cNvSpPr txBox="1"/>
          <p:nvPr/>
        </p:nvSpPr>
        <p:spPr>
          <a:xfrm>
            <a:off x="1259632" y="5013176"/>
            <a:ext cx="3464410" cy="1477328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Note: </a:t>
            </a:r>
            <a:r>
              <a:rPr lang="en-US" dirty="0"/>
              <a:t>1- </a:t>
            </a:r>
            <a:r>
              <a:rPr lang="en-US" dirty="0">
                <a:latin typeface="Calibri" panose="020F0502020204030204" pitchFamily="34" charset="0"/>
              </a:rPr>
              <a:t>H</a:t>
            </a:r>
            <a:r>
              <a:rPr lang="en-US" baseline="-25000" dirty="0">
                <a:latin typeface="Calibri" panose="020F050202020403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</a:rPr>
              <a:t>PO</a:t>
            </a:r>
            <a:r>
              <a:rPr lang="en-US" baseline="-25000" dirty="0">
                <a:latin typeface="Calibri" panose="020F0502020204030204" pitchFamily="34" charset="0"/>
              </a:rPr>
              <a:t>4</a:t>
            </a:r>
            <a:r>
              <a:rPr lang="en-US" baseline="30000" dirty="0">
                <a:latin typeface="Calibri" panose="020F0502020204030204" pitchFamily="34" charset="0"/>
              </a:rPr>
              <a:t>-  </a:t>
            </a:r>
            <a:r>
              <a:rPr lang="en-US" dirty="0">
                <a:latin typeface="Calibri" panose="020F0502020204030204" pitchFamily="34" charset="0"/>
              </a:rPr>
              <a:t>(</a:t>
            </a:r>
            <a:r>
              <a:rPr lang="en-US" baseline="30000" dirty="0">
                <a:latin typeface="Calibri" panose="020F0502020204030204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HA) = (Na</a:t>
            </a:r>
            <a:r>
              <a:rPr lang="en-US" dirty="0">
                <a:latin typeface="Calibri" panose="020F0502020204030204" pitchFamily="34" charset="0"/>
              </a:rPr>
              <a:t>H</a:t>
            </a:r>
            <a:r>
              <a:rPr lang="en-US" baseline="-25000" dirty="0">
                <a:latin typeface="Calibri" panose="020F050202020403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</a:rPr>
              <a:t>PO</a:t>
            </a:r>
            <a:r>
              <a:rPr lang="en-US" baseline="-25000" dirty="0">
                <a:latin typeface="Calibri" panose="020F0502020204030204" pitchFamily="34" charset="0"/>
              </a:rPr>
              <a:t>4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).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           2- HPO</a:t>
            </a:r>
            <a:r>
              <a:rPr lang="en-US" baseline="-25000" dirty="0">
                <a:latin typeface="Calibri" panose="020F0502020204030204" pitchFamily="34" charset="0"/>
                <a:cs typeface="Aparajita" pitchFamily="34" charset="0"/>
              </a:rPr>
              <a:t>4 </a:t>
            </a:r>
            <a:r>
              <a:rPr lang="en-US" baseline="30000" dirty="0">
                <a:latin typeface="Calibri" panose="020F0502020204030204" pitchFamily="34" charset="0"/>
                <a:cs typeface="Aparajita" pitchFamily="34" charset="0"/>
              </a:rPr>
              <a:t>-2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(A</a:t>
            </a:r>
            <a:r>
              <a:rPr lang="en-US" baseline="3000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) = (Na</a:t>
            </a:r>
            <a:r>
              <a:rPr lang="en-US" baseline="-25000" dirty="0">
                <a:latin typeface="Calibri" panose="020F0502020204030204" pitchFamily="34" charset="0"/>
              </a:rPr>
              <a:t>2</a:t>
            </a:r>
            <a:r>
              <a:rPr lang="en-US" dirty="0">
                <a:latin typeface="Calibri" panose="020F0502020204030204" pitchFamily="34" charset="0"/>
              </a:rPr>
              <a:t>HPO</a:t>
            </a:r>
            <a:r>
              <a:rPr lang="en-US" baseline="-25000" dirty="0">
                <a:latin typeface="Calibri" panose="020F0502020204030204" pitchFamily="34" charset="0"/>
              </a:rPr>
              <a:t>4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).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/>
              <a:t>        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15053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مخصص 12">
      <a:dk1>
        <a:sysClr val="windowText" lastClr="000000"/>
      </a:dk1>
      <a:lt1>
        <a:sysClr val="window" lastClr="FFFFFF"/>
      </a:lt1>
      <a:dk2>
        <a:srgbClr val="C00000"/>
      </a:dk2>
      <a:lt2>
        <a:srgbClr val="DEDEE0"/>
      </a:lt2>
      <a:accent1>
        <a:srgbClr val="C00000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14067</TotalTime>
  <Words>1234</Words>
  <Application>Microsoft Office PowerPoint</Application>
  <PresentationFormat>عرض على الشاشة (4:3)</PresentationFormat>
  <Paragraphs>152</Paragraphs>
  <Slides>15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2" baseType="lpstr">
      <vt:lpstr>Aparajita</vt:lpstr>
      <vt:lpstr>Arial</vt:lpstr>
      <vt:lpstr>Arial Black</vt:lpstr>
      <vt:lpstr>Calibri</vt:lpstr>
      <vt:lpstr>Ebrima</vt:lpstr>
      <vt:lpstr>Times New Roman</vt:lpstr>
      <vt:lpstr>أساسية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لينة</dc:creator>
  <cp:lastModifiedBy>ls s</cp:lastModifiedBy>
  <cp:revision>108</cp:revision>
  <dcterms:created xsi:type="dcterms:W3CDTF">2015-01-31T18:51:18Z</dcterms:created>
  <dcterms:modified xsi:type="dcterms:W3CDTF">2019-02-12T21:09:40Z</dcterms:modified>
</cp:coreProperties>
</file>