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32"/>
  </p:notesMasterIdLst>
  <p:sldIdLst>
    <p:sldId id="256" r:id="rId5"/>
    <p:sldId id="257" r:id="rId6"/>
    <p:sldId id="281" r:id="rId7"/>
    <p:sldId id="284" r:id="rId8"/>
    <p:sldId id="282" r:id="rId9"/>
    <p:sldId id="293" r:id="rId10"/>
    <p:sldId id="289" r:id="rId11"/>
    <p:sldId id="285" r:id="rId12"/>
    <p:sldId id="287" r:id="rId13"/>
    <p:sldId id="290" r:id="rId14"/>
    <p:sldId id="283" r:id="rId15"/>
    <p:sldId id="298" r:id="rId16"/>
    <p:sldId id="294" r:id="rId17"/>
    <p:sldId id="269" r:id="rId18"/>
    <p:sldId id="270" r:id="rId19"/>
    <p:sldId id="271" r:id="rId20"/>
    <p:sldId id="272" r:id="rId21"/>
    <p:sldId id="273" r:id="rId22"/>
    <p:sldId id="296" r:id="rId23"/>
    <p:sldId id="297" r:id="rId24"/>
    <p:sldId id="295" r:id="rId25"/>
    <p:sldId id="274" r:id="rId26"/>
    <p:sldId id="300" r:id="rId27"/>
    <p:sldId id="275" r:id="rId28"/>
    <p:sldId id="279" r:id="rId29"/>
    <p:sldId id="299" r:id="rId30"/>
    <p:sldId id="27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E5"/>
    <a:srgbClr val="99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E6A7D-56F0-06D1-F14B-460186F22C58}" v="5" dt="2025-01-25T19:24:40.6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215" autoAdjust="0"/>
  </p:normalViewPr>
  <p:slideViewPr>
    <p:cSldViewPr>
      <p:cViewPr varScale="1">
        <p:scale>
          <a:sx n="77" d="100"/>
          <a:sy n="77" d="100"/>
        </p:scale>
        <p:origin x="161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7A8E6A7D-56F0-06D1-F14B-460186F22C58}"/>
    <pc:docChg chg="modSld">
      <pc:chgData name="Zahida Almuallem" userId="S::zalmuallem@ksu.edu.sa::f6b0df71-4211-47d6-8039-1fe1a1bb5bdb" providerId="AD" clId="Web-{7A8E6A7D-56F0-06D1-F14B-460186F22C58}" dt="2025-01-25T19:24:40.654" v="4" actId="14100"/>
      <pc:docMkLst>
        <pc:docMk/>
      </pc:docMkLst>
      <pc:sldChg chg="modSp">
        <pc:chgData name="Zahida Almuallem" userId="S::zalmuallem@ksu.edu.sa::f6b0df71-4211-47d6-8039-1fe1a1bb5bdb" providerId="AD" clId="Web-{7A8E6A7D-56F0-06D1-F14B-460186F22C58}" dt="2025-01-25T19:24:14.279" v="1" actId="20577"/>
        <pc:sldMkLst>
          <pc:docMk/>
          <pc:sldMk cId="3706115857" sldId="296"/>
        </pc:sldMkLst>
        <pc:spChg chg="mod">
          <ac:chgData name="Zahida Almuallem" userId="S::zalmuallem@ksu.edu.sa::f6b0df71-4211-47d6-8039-1fe1a1bb5bdb" providerId="AD" clId="Web-{7A8E6A7D-56F0-06D1-F14B-460186F22C58}" dt="2025-01-25T19:24:14.279" v="1" actId="20577"/>
          <ac:spMkLst>
            <pc:docMk/>
            <pc:sldMk cId="3706115857" sldId="296"/>
            <ac:spMk id="17" creationId="{00000000-0000-0000-0000-000000000000}"/>
          </ac:spMkLst>
        </pc:spChg>
      </pc:sldChg>
      <pc:sldChg chg="modSp">
        <pc:chgData name="Zahida Almuallem" userId="S::zalmuallem@ksu.edu.sa::f6b0df71-4211-47d6-8039-1fe1a1bb5bdb" providerId="AD" clId="Web-{7A8E6A7D-56F0-06D1-F14B-460186F22C58}" dt="2025-01-25T19:24:40.654" v="4" actId="14100"/>
        <pc:sldMkLst>
          <pc:docMk/>
          <pc:sldMk cId="1977660504" sldId="297"/>
        </pc:sldMkLst>
        <pc:spChg chg="mod">
          <ac:chgData name="Zahida Almuallem" userId="S::zalmuallem@ksu.edu.sa::f6b0df71-4211-47d6-8039-1fe1a1bb5bdb" providerId="AD" clId="Web-{7A8E6A7D-56F0-06D1-F14B-460186F22C58}" dt="2025-01-25T19:24:31.170" v="2" actId="20577"/>
          <ac:spMkLst>
            <pc:docMk/>
            <pc:sldMk cId="1977660504" sldId="297"/>
            <ac:spMk id="16" creationId="{00000000-0000-0000-0000-000000000000}"/>
          </ac:spMkLst>
        </pc:spChg>
        <pc:spChg chg="mod">
          <ac:chgData name="Zahida Almuallem" userId="S::zalmuallem@ksu.edu.sa::f6b0df71-4211-47d6-8039-1fe1a1bb5bdb" providerId="AD" clId="Web-{7A8E6A7D-56F0-06D1-F14B-460186F22C58}" dt="2025-01-25T19:24:40.654" v="4" actId="14100"/>
          <ac:spMkLst>
            <pc:docMk/>
            <pc:sldMk cId="1977660504" sldId="297"/>
            <ac:spMk id="17" creationId="{00000000-0000-0000-0000-000000000000}"/>
          </ac:spMkLst>
        </pc:spChg>
      </pc:sldChg>
    </pc:docChg>
  </pc:docChgLst>
  <pc:docChgLst>
    <pc:chgData name="Zahida Almuallem" userId="S::zalmuallem@ksu.edu.sa::f6b0df71-4211-47d6-8039-1fe1a1bb5bdb" providerId="AD" clId="Web-{CE23E6D7-92C2-EA33-6B37-3CA6679201FF}"/>
    <pc:docChg chg="addSld modSld">
      <pc:chgData name="Zahida Almuallem" userId="S::zalmuallem@ksu.edu.sa::f6b0df71-4211-47d6-8039-1fe1a1bb5bdb" providerId="AD" clId="Web-{CE23E6D7-92C2-EA33-6B37-3CA6679201FF}" dt="2025-01-22T08:57:06.530" v="96"/>
      <pc:docMkLst>
        <pc:docMk/>
      </pc:docMkLst>
      <pc:sldChg chg="modSp">
        <pc:chgData name="Zahida Almuallem" userId="S::zalmuallem@ksu.edu.sa::f6b0df71-4211-47d6-8039-1fe1a1bb5bdb" providerId="AD" clId="Web-{CE23E6D7-92C2-EA33-6B37-3CA6679201FF}" dt="2025-01-22T08:49:33.280" v="33" actId="20577"/>
        <pc:sldMkLst>
          <pc:docMk/>
          <pc:sldMk cId="3283467309" sldId="275"/>
        </pc:sldMkLst>
        <pc:spChg chg="mod">
          <ac:chgData name="Zahida Almuallem" userId="S::zalmuallem@ksu.edu.sa::f6b0df71-4211-47d6-8039-1fe1a1bb5bdb" providerId="AD" clId="Web-{CE23E6D7-92C2-EA33-6B37-3CA6679201FF}" dt="2025-01-22T08:49:33.280" v="33" actId="20577"/>
          <ac:spMkLst>
            <pc:docMk/>
            <pc:sldMk cId="3283467309" sldId="275"/>
            <ac:spMk id="4" creationId="{00000000-0000-0000-0000-000000000000}"/>
          </ac:spMkLst>
        </pc:spChg>
      </pc:sldChg>
      <pc:sldChg chg="addSp modSp addAnim">
        <pc:chgData name="Zahida Almuallem" userId="S::zalmuallem@ksu.edu.sa::f6b0df71-4211-47d6-8039-1fe1a1bb5bdb" providerId="AD" clId="Web-{CE23E6D7-92C2-EA33-6B37-3CA6679201FF}" dt="2025-01-22T08:49:02.326" v="31" actId="20577"/>
        <pc:sldMkLst>
          <pc:docMk/>
          <pc:sldMk cId="1303692855" sldId="295"/>
        </pc:sldMkLst>
        <pc:spChg chg="add mod">
          <ac:chgData name="Zahida Almuallem" userId="S::zalmuallem@ksu.edu.sa::f6b0df71-4211-47d6-8039-1fe1a1bb5bdb" providerId="AD" clId="Web-{CE23E6D7-92C2-EA33-6B37-3CA6679201FF}" dt="2025-01-22T08:49:02.326" v="31" actId="20577"/>
          <ac:spMkLst>
            <pc:docMk/>
            <pc:sldMk cId="1303692855" sldId="295"/>
            <ac:spMk id="3" creationId="{620A6F73-359A-6E4F-4868-9D373D1D842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48:43.920" v="28" actId="14100"/>
          <ac:spMkLst>
            <pc:docMk/>
            <pc:sldMk cId="1303692855" sldId="295"/>
            <ac:spMk id="9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48:46.248" v="29" actId="14100"/>
          <ac:spMkLst>
            <pc:docMk/>
            <pc:sldMk cId="1303692855" sldId="295"/>
            <ac:spMk id="10" creationId="{00000000-0000-0000-0000-000000000000}"/>
          </ac:spMkLst>
        </pc:spChg>
        <pc:cxnChg chg="add mod">
          <ac:chgData name="Zahida Almuallem" userId="S::zalmuallem@ksu.edu.sa::f6b0df71-4211-47d6-8039-1fe1a1bb5bdb" providerId="AD" clId="Web-{CE23E6D7-92C2-EA33-6B37-3CA6679201FF}" dt="2025-01-22T08:47:09.686" v="5" actId="1076"/>
          <ac:cxnSpMkLst>
            <pc:docMk/>
            <pc:sldMk cId="1303692855" sldId="295"/>
            <ac:cxnSpMk id="6" creationId="{DF00089E-6441-B06E-321A-46B29092E0DD}"/>
          </ac:cxnSpMkLst>
        </pc:cxnChg>
        <pc:cxnChg chg="mod">
          <ac:chgData name="Zahida Almuallem" userId="S::zalmuallem@ksu.edu.sa::f6b0df71-4211-47d6-8039-1fe1a1bb5bdb" providerId="AD" clId="Web-{CE23E6D7-92C2-EA33-6B37-3CA6679201FF}" dt="2025-01-22T08:47:19.530" v="6" actId="14100"/>
          <ac:cxnSpMkLst>
            <pc:docMk/>
            <pc:sldMk cId="1303692855" sldId="295"/>
            <ac:cxnSpMk id="11" creationId="{00000000-0000-0000-0000-000000000000}"/>
          </ac:cxnSpMkLst>
        </pc:cxnChg>
        <pc:cxnChg chg="mod">
          <ac:chgData name="Zahida Almuallem" userId="S::zalmuallem@ksu.edu.sa::f6b0df71-4211-47d6-8039-1fe1a1bb5bdb" providerId="AD" clId="Web-{CE23E6D7-92C2-EA33-6B37-3CA6679201FF}" dt="2025-01-22T08:48:43.920" v="28" actId="14100"/>
          <ac:cxnSpMkLst>
            <pc:docMk/>
            <pc:sldMk cId="1303692855" sldId="295"/>
            <ac:cxnSpMk id="12" creationId="{00000000-0000-0000-0000-000000000000}"/>
          </ac:cxnSpMkLst>
        </pc:cxnChg>
        <pc:cxnChg chg="mod">
          <ac:chgData name="Zahida Almuallem" userId="S::zalmuallem@ksu.edu.sa::f6b0df71-4211-47d6-8039-1fe1a1bb5bdb" providerId="AD" clId="Web-{CE23E6D7-92C2-EA33-6B37-3CA6679201FF}" dt="2025-01-22T08:48:46.248" v="29" actId="14100"/>
          <ac:cxnSpMkLst>
            <pc:docMk/>
            <pc:sldMk cId="1303692855" sldId="295"/>
            <ac:cxnSpMk id="14" creationId="{00000000-0000-0000-0000-000000000000}"/>
          </ac:cxnSpMkLst>
        </pc:cxnChg>
      </pc:sldChg>
      <pc:sldChg chg="delSp modSp add replId addAnim delAnim">
        <pc:chgData name="Zahida Almuallem" userId="S::zalmuallem@ksu.edu.sa::f6b0df71-4211-47d6-8039-1fe1a1bb5bdb" providerId="AD" clId="Web-{CE23E6D7-92C2-EA33-6B37-3CA6679201FF}" dt="2025-01-22T08:57:06.530" v="96"/>
        <pc:sldMkLst>
          <pc:docMk/>
          <pc:sldMk cId="1010895893" sldId="300"/>
        </pc:sldMkLst>
        <pc:spChg chg="del">
          <ac:chgData name="Zahida Almuallem" userId="S::zalmuallem@ksu.edu.sa::f6b0df71-4211-47d6-8039-1fe1a1bb5bdb" providerId="AD" clId="Web-{CE23E6D7-92C2-EA33-6B37-3CA6679201FF}" dt="2025-01-22T08:57:06.530" v="96"/>
          <ac:spMkLst>
            <pc:docMk/>
            <pc:sldMk cId="1010895893" sldId="300"/>
            <ac:spMk id="3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50:13.186" v="34" actId="20577"/>
          <ac:spMkLst>
            <pc:docMk/>
            <pc:sldMk cId="1010895893" sldId="300"/>
            <ac:spMk id="4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52:20.686" v="42" actId="20577"/>
          <ac:spMkLst>
            <pc:docMk/>
            <pc:sldMk cId="1010895893" sldId="300"/>
            <ac:spMk id="6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55:06.514" v="72" actId="1076"/>
          <ac:spMkLst>
            <pc:docMk/>
            <pc:sldMk cId="1010895893" sldId="300"/>
            <ac:spMk id="16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53:55.889" v="57" actId="20577"/>
          <ac:spMkLst>
            <pc:docMk/>
            <pc:sldMk cId="1010895893" sldId="300"/>
            <ac:spMk id="17" creationId="{00000000-0000-0000-0000-000000000000}"/>
          </ac:spMkLst>
        </pc:spChg>
        <pc:spChg chg="del">
          <ac:chgData name="Zahida Almuallem" userId="S::zalmuallem@ksu.edu.sa::f6b0df71-4211-47d6-8039-1fe1a1bb5bdb" providerId="AD" clId="Web-{CE23E6D7-92C2-EA33-6B37-3CA6679201FF}" dt="2025-01-22T08:57:01.108" v="95"/>
          <ac:spMkLst>
            <pc:docMk/>
            <pc:sldMk cId="1010895893" sldId="300"/>
            <ac:spMk id="20" creationId="{00000000-0000-0000-0000-000000000000}"/>
          </ac:spMkLst>
        </pc:spChg>
        <pc:spChg chg="mod">
          <ac:chgData name="Zahida Almuallem" userId="S::zalmuallem@ksu.edu.sa::f6b0df71-4211-47d6-8039-1fe1a1bb5bdb" providerId="AD" clId="Web-{CE23E6D7-92C2-EA33-6B37-3CA6679201FF}" dt="2025-01-22T08:54:57.217" v="69" actId="20577"/>
          <ac:spMkLst>
            <pc:docMk/>
            <pc:sldMk cId="1010895893" sldId="300"/>
            <ac:spMk id="33" creationId="{00000000-0000-0000-0000-000000000000}"/>
          </ac:spMkLst>
        </pc:spChg>
        <pc:graphicFrameChg chg="mod modGraphic">
          <ac:chgData name="Zahida Almuallem" userId="S::zalmuallem@ksu.edu.sa::f6b0df71-4211-47d6-8039-1fe1a1bb5bdb" providerId="AD" clId="Web-{CE23E6D7-92C2-EA33-6B37-3CA6679201FF}" dt="2025-01-22T08:56:45.233" v="94" actId="1076"/>
          <ac:graphicFrameMkLst>
            <pc:docMk/>
            <pc:sldMk cId="1010895893" sldId="300"/>
            <ac:graphicFrameMk id="1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E90BC-6646-4D69-ABA1-872B5FE57C1B}" type="datetimeFigureOut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8875-50EC-44C5-9A16-E0FF1C50A2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34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: new versions of java accept such expression , but you need to understand that string is reference type and such comparison should be avoided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8875-50EC-44C5-9A16-E0FF1C50A27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: new versions of java accept such expression , but you need to understand that string is reference type and such comparison should be avoided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8875-50EC-44C5-9A16-E0FF1C50A27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4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0ED863-98A4-4BD9-8845-A134CE1B7D9D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9333-8CE2-4D9D-BC7D-29FD2C061A94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07C5-F0AC-4C59-8866-E49611100263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F248-51C0-410F-964F-CA606366BEDF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3C-417B-44E9-9FE2-A74A4A27EA49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CA18-B91D-4900-B2FE-0FB751A94978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4F79-5BB1-4F36-9F78-198AAFDBC5F5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8019-1E6E-4139-9839-20440605B5E2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C63B-75D3-42D6-BDA9-1C3BC0CE5748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6C55D47-6DA5-4802-B046-58042048DE63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A11728-9CBD-4D68-9795-4956EB280D39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2CD770-CFC3-4D36-8867-2DC4A06038B4}" type="datetime1">
              <a:rPr lang="en-US" smtClean="0"/>
              <a:pPr/>
              <a:t>1/25/2025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AC0F99-418A-47AD-8EE9-8B4FF28C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348880"/>
            <a:ext cx="7872937" cy="1800200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STRINGS METHODS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</p:spTree>
    <p:extLst>
      <p:ext uri="{BB962C8B-B14F-4D97-AF65-F5344CB8AC3E}">
        <p14:creationId xmlns:p14="http://schemas.microsoft.com/office/powerpoint/2010/main" val="1703261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-36512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</a:t>
            </a:r>
            <a:r>
              <a:rPr lang="en-US" b="1" dirty="0" err="1"/>
              <a:t>toUpperCase</a:t>
            </a:r>
            <a:r>
              <a:rPr lang="en-US" b="1" dirty="0"/>
              <a:t>()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2.1.3 MANIPULATION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143000" y="2924944"/>
            <a:ext cx="8784976" cy="1200329"/>
            <a:chOff x="323529" y="1236822"/>
            <a:chExt cx="7848872" cy="1128695"/>
          </a:xfrm>
        </p:grpSpPr>
        <p:sp>
          <p:nvSpPr>
            <p:cNvPr id="34" name="TextBox 33"/>
            <p:cNvSpPr txBox="1"/>
            <p:nvPr/>
          </p:nvSpPr>
          <p:spPr>
            <a:xfrm>
              <a:off x="611561" y="1236822"/>
              <a:ext cx="7560840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toUpperCase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3529" y="1236822"/>
              <a:ext cx="288032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9512" y="4201343"/>
            <a:ext cx="8748463" cy="307777"/>
            <a:chOff x="461890" y="1236822"/>
            <a:chExt cx="7710510" cy="307777"/>
          </a:xfrm>
        </p:grpSpPr>
        <p:sp>
          <p:nvSpPr>
            <p:cNvPr id="39" name="TextBox 38"/>
            <p:cNvSpPr txBox="1"/>
            <p:nvPr/>
          </p:nvSpPr>
          <p:spPr>
            <a:xfrm>
              <a:off x="713845" y="1236822"/>
              <a:ext cx="7458555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KING SAUD UNIVERSITY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1890" y="1236822"/>
              <a:ext cx="253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converts all characters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 upper case letters.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520" y="182478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has no parameters. Yet, we write the parenthesis.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520" y="214505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returns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 So, the result should be stored in a variable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7544" y="352510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51520" y="450912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line 3,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toUpperCase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520" y="51891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result is stored in a variable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 animBg="1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2.1.4 MANIPULATION METHODS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23159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concatenates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the parameter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9513" y="2276872"/>
            <a:ext cx="8784975" cy="1477328"/>
            <a:chOff x="323529" y="1236822"/>
            <a:chExt cx="7848871" cy="1389163"/>
          </a:xfrm>
        </p:grpSpPr>
        <p:sp>
          <p:nvSpPr>
            <p:cNvPr id="14" name="TextBox 13"/>
            <p:cNvSpPr txBox="1"/>
            <p:nvPr/>
          </p:nvSpPr>
          <p:spPr>
            <a:xfrm>
              <a:off x="611561" y="1236822"/>
              <a:ext cx="7560839" cy="138916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/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firstName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familyName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fullName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firstName</a:t>
              </a:r>
              <a:r>
                <a:rPr lang="en-US" dirty="0">
                  <a:solidFill>
                    <a:srgbClr val="0000FF"/>
                  </a:solidFill>
                </a:rPr>
                <a:t> = “</a:t>
              </a:r>
              <a:r>
                <a:rPr lang="en-US" dirty="0" err="1">
                  <a:solidFill>
                    <a:srgbClr val="0000FF"/>
                  </a:solidFill>
                </a:rPr>
                <a:t>Noha</a:t>
              </a:r>
              <a:r>
                <a:rPr lang="en-US" dirty="0">
                  <a:solidFill>
                    <a:srgbClr val="0000FF"/>
                  </a:solidFill>
                </a:rPr>
                <a:t>~“;		</a:t>
              </a:r>
              <a:r>
                <a:rPr lang="en-US" dirty="0">
                  <a:solidFill>
                    <a:srgbClr val="00B050"/>
                  </a:solidFill>
                </a:rPr>
                <a:t>//~ represents a space character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familyName</a:t>
              </a:r>
              <a:r>
                <a:rPr lang="en-US" dirty="0">
                  <a:solidFill>
                    <a:srgbClr val="0000FF"/>
                  </a:solidFill>
                </a:rPr>
                <a:t> = “Al-</a:t>
              </a:r>
              <a:r>
                <a:rPr lang="en-US" dirty="0" err="1">
                  <a:solidFill>
                    <a:srgbClr val="0000FF"/>
                  </a:solidFill>
                </a:rPr>
                <a:t>Otaibi</a:t>
              </a:r>
              <a:r>
                <a:rPr lang="en-US" dirty="0">
                  <a:solidFill>
                    <a:srgbClr val="0000FF"/>
                  </a:solidFill>
                </a:rPr>
                <a:t>”;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fullName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firstName.</a:t>
              </a:r>
              <a:r>
                <a:rPr lang="en-US" dirty="0" err="1">
                  <a:solidFill>
                    <a:srgbClr val="00B050"/>
                  </a:solidFill>
                </a:rPr>
                <a:t>concat</a:t>
              </a:r>
              <a:r>
                <a:rPr lang="en-US" dirty="0">
                  <a:solidFill>
                    <a:srgbClr val="00B050"/>
                  </a:solidFill>
                </a:rPr>
                <a:t>(</a:t>
              </a:r>
              <a:r>
                <a:rPr lang="en-US" dirty="0" err="1">
                  <a:solidFill>
                    <a:srgbClr val="00B050"/>
                  </a:solidFill>
                </a:rPr>
                <a:t>familyName</a:t>
              </a:r>
              <a:r>
                <a:rPr lang="en-US" dirty="0">
                  <a:solidFill>
                    <a:srgbClr val="00B050"/>
                  </a:solidFill>
                </a:rPr>
                <a:t>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  <a:r>
                <a:rPr lang="en-US" dirty="0">
                  <a:solidFill>
                    <a:srgbClr val="00B050"/>
                  </a:solidFill>
                </a:rPr>
                <a:t>//</a:t>
              </a:r>
              <a:r>
                <a:rPr lang="en-US" dirty="0" err="1">
                  <a:solidFill>
                    <a:srgbClr val="00B050"/>
                  </a:solidFill>
                </a:rPr>
                <a:t>firstName+familyName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fullName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9" y="1236822"/>
              <a:ext cx="288032" cy="138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79512" y="3826208"/>
            <a:ext cx="8784975" cy="307777"/>
            <a:chOff x="429708" y="1236822"/>
            <a:chExt cx="7742691" cy="307777"/>
          </a:xfrm>
        </p:grpSpPr>
        <p:sp>
          <p:nvSpPr>
            <p:cNvPr id="18" name="TextBox 17"/>
            <p:cNvSpPr txBox="1"/>
            <p:nvPr/>
          </p:nvSpPr>
          <p:spPr>
            <a:xfrm>
              <a:off x="713844" y="1236822"/>
              <a:ext cx="7458555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bg1"/>
                  </a:solidFill>
                </a:rPr>
                <a:t>Noha</a:t>
              </a:r>
              <a:r>
                <a:rPr lang="en-US" sz="1400" dirty="0">
                  <a:solidFill>
                    <a:schemeClr val="bg1"/>
                  </a:solidFill>
                </a:rPr>
                <a:t> Al-</a:t>
              </a:r>
              <a:r>
                <a:rPr lang="en-US" sz="1400" dirty="0" err="1">
                  <a:solidFill>
                    <a:schemeClr val="bg1"/>
                  </a:solidFill>
                </a:rPr>
                <a:t>Otaibi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970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</a:t>
            </a:r>
            <a:r>
              <a:rPr lang="en-US" b="1" dirty="0" err="1"/>
              <a:t>concat</a:t>
            </a:r>
            <a:r>
              <a:rPr lang="en-US" b="1" dirty="0"/>
              <a:t>(String </a:t>
            </a:r>
            <a:r>
              <a:rPr lang="en-US" b="1" dirty="0" err="1"/>
              <a:t>str</a:t>
            </a:r>
            <a:r>
              <a:rPr lang="en-US" b="1" dirty="0"/>
              <a:t>)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3528" y="425302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23528" y="466533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has one parameter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this is the string to be joined to the first string (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firstName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example)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1554177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has one parameter only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187676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returns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1898" y="6129300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 that we DO NOT write the type of the parameter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7544" y="314096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0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2" grpId="0" animBg="1"/>
      <p:bldP spid="34" grpId="0"/>
      <p:bldP spid="35" grpId="0"/>
      <p:bldP spid="16" grpId="0"/>
      <p:bldP spid="20" grpId="0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52400"/>
            <a:ext cx="8856984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2.1.5 MANIPULATION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replace (char </a:t>
            </a:r>
            <a:r>
              <a:rPr lang="en-US" b="1" dirty="0" err="1"/>
              <a:t>CharToBeReplaced</a:t>
            </a:r>
            <a:r>
              <a:rPr lang="en-US" b="1" dirty="0"/>
              <a:t>, char </a:t>
            </a:r>
            <a:r>
              <a:rPr lang="en-US" b="1" dirty="0" err="1"/>
              <a:t>CharReplacedWith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79513" y="2780928"/>
            <a:ext cx="8784976" cy="1200329"/>
            <a:chOff x="323529" y="1236822"/>
            <a:chExt cx="7848872" cy="1128695"/>
          </a:xfrm>
        </p:grpSpPr>
        <p:sp>
          <p:nvSpPr>
            <p:cNvPr id="18" name="TextBox 17"/>
            <p:cNvSpPr txBox="1"/>
            <p:nvPr/>
          </p:nvSpPr>
          <p:spPr>
            <a:xfrm>
              <a:off x="611561" y="1236822"/>
              <a:ext cx="7560840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replace</a:t>
              </a:r>
              <a:r>
                <a:rPr lang="en-US" dirty="0">
                  <a:solidFill>
                    <a:srgbClr val="00B050"/>
                  </a:solidFill>
                </a:rPr>
                <a:t> (‘</a:t>
              </a:r>
              <a:r>
                <a:rPr lang="en-US" dirty="0" err="1">
                  <a:solidFill>
                    <a:srgbClr val="00B050"/>
                  </a:solidFill>
                </a:rPr>
                <a:t>i</a:t>
              </a:r>
              <a:r>
                <a:rPr lang="en-US" dirty="0">
                  <a:solidFill>
                    <a:srgbClr val="00B050"/>
                  </a:solidFill>
                </a:rPr>
                <a:t>’, ‘*’)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3529" y="1236822"/>
              <a:ext cx="288032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79512" y="4057327"/>
            <a:ext cx="8784976" cy="307777"/>
            <a:chOff x="429709" y="1236822"/>
            <a:chExt cx="7742691" cy="307777"/>
          </a:xfrm>
        </p:grpSpPr>
        <p:sp>
          <p:nvSpPr>
            <p:cNvPr id="21" name="TextBox 20"/>
            <p:cNvSpPr txBox="1"/>
            <p:nvPr/>
          </p:nvSpPr>
          <p:spPr>
            <a:xfrm>
              <a:off x="713845" y="1236822"/>
              <a:ext cx="7458555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K*ng Saud Un*</a:t>
              </a:r>
              <a:r>
                <a:rPr lang="en-US" sz="1400" dirty="0" err="1">
                  <a:solidFill>
                    <a:schemeClr val="bg1"/>
                  </a:solidFill>
                </a:rPr>
                <a:t>vers</a:t>
              </a:r>
              <a:r>
                <a:rPr lang="en-US" sz="1400" dirty="0">
                  <a:solidFill>
                    <a:schemeClr val="bg1"/>
                  </a:solidFill>
                </a:rPr>
                <a:t>*ty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9709" y="1236822"/>
              <a:ext cx="253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51520" y="1231592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seeks for all occurrences of the first parameter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charToBeReplaced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replaces it with the second parameter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CharReplaceWith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223680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returns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49362"/>
              </p:ext>
            </p:extLst>
          </p:nvPr>
        </p:nvGraphicFramePr>
        <p:xfrm>
          <a:off x="1115616" y="4487520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04056" y="3381092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52400"/>
            <a:ext cx="9073008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 EXTRACTION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971600" y="1268760"/>
            <a:ext cx="280831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0000"/>
                </a:solidFill>
              </a:rPr>
              <a:t> EXTRACTION METHODS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47664" y="2060848"/>
            <a:ext cx="590465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 err="1">
                <a:solidFill>
                  <a:srgbClr val="0000FF"/>
                </a:solidFill>
              </a:rPr>
              <a:t>charAt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index)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47664" y="2768927"/>
            <a:ext cx="590465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indexOf</a:t>
            </a:r>
            <a:r>
              <a:rPr lang="en-US" dirty="0">
                <a:solidFill>
                  <a:srgbClr val="0000FF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 err="1">
                <a:solidFill>
                  <a:srgbClr val="0000FF"/>
                </a:solidFill>
              </a:rPr>
              <a:t>ch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187624" y="1916832"/>
            <a:ext cx="0" cy="44284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187624" y="234888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87624" y="3014954"/>
            <a:ext cx="360040" cy="12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187624" y="369303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87624" y="4360604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187624" y="5032679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187624" y="5709255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187624" y="6340823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547664" y="3404998"/>
            <a:ext cx="590465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indexOf</a:t>
            </a:r>
            <a:r>
              <a:rPr lang="en-US" dirty="0">
                <a:solidFill>
                  <a:srgbClr val="0000FF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 err="1">
                <a:solidFill>
                  <a:srgbClr val="0000FF"/>
                </a:solidFill>
              </a:rPr>
              <a:t>ch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pos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47664" y="4113077"/>
            <a:ext cx="590465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indexOf</a:t>
            </a:r>
            <a:r>
              <a:rPr lang="en-US" dirty="0">
                <a:solidFill>
                  <a:srgbClr val="0000FF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str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547664" y="4749148"/>
            <a:ext cx="590465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indexOf</a:t>
            </a:r>
            <a:r>
              <a:rPr lang="en-US" dirty="0">
                <a:solidFill>
                  <a:srgbClr val="0000FF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str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pos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547664" y="5457227"/>
            <a:ext cx="590465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>
                <a:solidFill>
                  <a:srgbClr val="0000FF"/>
                </a:solidFill>
              </a:rPr>
              <a:t>substring 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beginIndex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547664" y="6093296"/>
            <a:ext cx="590465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>
                <a:solidFill>
                  <a:srgbClr val="0000FF"/>
                </a:solidFill>
              </a:rPr>
              <a:t>substring 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beginIndex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endIndex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2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2.2.1 EXTRACTION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char </a:t>
            </a:r>
            <a:r>
              <a:rPr lang="en-US" b="1" dirty="0" err="1"/>
              <a:t>charAt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index)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186689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79513" y="2276872"/>
            <a:ext cx="8784976" cy="2585323"/>
            <a:chOff x="323529" y="1290333"/>
            <a:chExt cx="7848872" cy="2431034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90333"/>
              <a:ext cx="7560840" cy="243103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char 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position = 1;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“KSU”; 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charAt</a:t>
              </a:r>
              <a:r>
                <a:rPr lang="en-US" dirty="0">
                  <a:solidFill>
                    <a:srgbClr val="00B050"/>
                  </a:solidFill>
                </a:rPr>
                <a:t>(position)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//extract the character at position=1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charAt</a:t>
              </a:r>
              <a:r>
                <a:rPr lang="en-US" dirty="0">
                  <a:solidFill>
                    <a:srgbClr val="00B050"/>
                  </a:solidFill>
                </a:rPr>
                <a:t>(position - 1)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//extract the character at position=0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charAt</a:t>
              </a:r>
              <a:r>
                <a:rPr lang="en-US" dirty="0">
                  <a:solidFill>
                    <a:srgbClr val="00B050"/>
                  </a:solidFill>
                </a:rPr>
                <a:t>(</a:t>
              </a:r>
              <a:r>
                <a:rPr lang="en-US" dirty="0" err="1">
                  <a:solidFill>
                    <a:srgbClr val="00B050"/>
                  </a:solidFill>
                </a:rPr>
                <a:t>institution.length</a:t>
              </a:r>
              <a:r>
                <a:rPr lang="en-US" dirty="0">
                  <a:solidFill>
                    <a:srgbClr val="00B050"/>
                  </a:solidFill>
                </a:rPr>
                <a:t>() -1)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  <a:r>
                <a:rPr lang="en-US" dirty="0">
                  <a:solidFill>
                    <a:srgbClr val="00B050"/>
                  </a:solidFill>
                </a:rPr>
                <a:t>//extract the last character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ch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90333"/>
              <a:ext cx="288032" cy="2431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79513" y="4922004"/>
            <a:ext cx="8784975" cy="738664"/>
            <a:chOff x="429710" y="1236822"/>
            <a:chExt cx="7742690" cy="738664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S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K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U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9710" y="1236822"/>
              <a:ext cx="2349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extracts the character at the position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index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1520" y="151672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has one parameter of type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the target position.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4056" y="316506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4056" y="3717032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1898" y="5733256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Parameters may be arithmetic expressions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42570"/>
              </p:ext>
            </p:extLst>
          </p:nvPr>
        </p:nvGraphicFramePr>
        <p:xfrm>
          <a:off x="3419872" y="4620736"/>
          <a:ext cx="4816427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6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String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“KSU”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Character in the String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‘K’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‘U’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Position</a:t>
                      </a:r>
                      <a:r>
                        <a:rPr lang="en-US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of the character</a:t>
                      </a:r>
                      <a:endParaRPr lang="en-US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78978" y="6273316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value of index &lt;= maximum position of </a:t>
            </a:r>
            <a:r>
              <a:rPr lang="en-US" dirty="0" err="1"/>
              <a:t>stringVariable</a:t>
            </a:r>
            <a:r>
              <a:rPr lang="en-US" dirty="0"/>
              <a:t> (length-1)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04056" y="424518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40" grpId="0"/>
      <p:bldP spid="41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2.2.2 EXTRACTION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indexOf</a:t>
            </a:r>
            <a:r>
              <a:rPr lang="en-US" b="1" dirty="0"/>
              <a:t> (char </a:t>
            </a:r>
            <a:r>
              <a:rPr lang="en-US" b="1" dirty="0" err="1"/>
              <a:t>ch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79513" y="3501008"/>
            <a:ext cx="8784976" cy="2031325"/>
            <a:chOff x="323529" y="1236822"/>
            <a:chExt cx="7848872" cy="1910098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191009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ndx1, ndx2;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 </a:t>
              </a:r>
              <a:r>
                <a:rPr lang="en-US" dirty="0">
                  <a:solidFill>
                    <a:srgbClr val="0000FF"/>
                  </a:solidFill>
                </a:rPr>
                <a:t>ch1=‘n’, ch2 = ‘b’;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 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ndx1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(ch1)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//returns the position of the first ‘n’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ndx2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(ch2)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//institution doesn’t contain ch2 (‘b’)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(ndx1);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(ndx2);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1910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79513" y="5565433"/>
            <a:ext cx="8784975" cy="523220"/>
            <a:chOff x="683568" y="1236822"/>
            <a:chExt cx="7488832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958387" y="1236822"/>
              <a:ext cx="7214013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-1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3568" y="1236822"/>
              <a:ext cx="21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returns the position of the character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parameter)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188605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repeated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the position of the first occurrence.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25753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exist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-1.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295688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returns an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4056" y="436510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04056" y="4653136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1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0" grpId="0"/>
      <p:bldP spid="19" grpId="0"/>
      <p:bldP spid="20" grpId="0"/>
      <p:bldP spid="21" grpId="0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2.2.3 EXTRACTION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indexOf</a:t>
            </a:r>
            <a:r>
              <a:rPr lang="en-US" b="1" dirty="0"/>
              <a:t> (char </a:t>
            </a:r>
            <a:r>
              <a:rPr lang="en-US" b="1" dirty="0" err="1"/>
              <a:t>ch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pos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79513" y="3140968"/>
            <a:ext cx="8784976" cy="2308324"/>
            <a:chOff x="323529" y="1236822"/>
            <a:chExt cx="7848872" cy="2170566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ndx1, ndx2, </a:t>
              </a:r>
              <a:r>
                <a:rPr lang="en-US" dirty="0" err="1">
                  <a:solidFill>
                    <a:srgbClr val="0000FF"/>
                  </a:solidFill>
                </a:rPr>
                <a:t>pos</a:t>
              </a:r>
              <a:r>
                <a:rPr lang="en-US" dirty="0">
                  <a:solidFill>
                    <a:srgbClr val="0000FF"/>
                  </a:solidFill>
                </a:rPr>
                <a:t> = 7;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char </a:t>
              </a:r>
              <a:r>
                <a:rPr lang="en-US" dirty="0">
                  <a:solidFill>
                    <a:srgbClr val="0000FF"/>
                  </a:solidFill>
                </a:rPr>
                <a:t>ch1=‘</a:t>
              </a:r>
              <a:r>
                <a:rPr lang="en-US" dirty="0" err="1">
                  <a:solidFill>
                    <a:srgbClr val="0000FF"/>
                  </a:solidFill>
                </a:rPr>
                <a:t>i</a:t>
              </a:r>
              <a:r>
                <a:rPr lang="en-US" dirty="0">
                  <a:solidFill>
                    <a:srgbClr val="0000FF"/>
                  </a:solidFill>
                </a:rPr>
                <a:t>’, ch2 = ‘K’;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 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ndx1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(ch1, 7)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//ndx1= position of the first ‘</a:t>
              </a:r>
              <a:r>
                <a:rPr lang="en-US" dirty="0" err="1">
                  <a:solidFill>
                    <a:srgbClr val="00B050"/>
                  </a:solidFill>
                </a:rPr>
                <a:t>i</a:t>
              </a:r>
              <a:r>
                <a:rPr lang="en-US" dirty="0">
                  <a:solidFill>
                    <a:srgbClr val="00B050"/>
                  </a:solidFill>
                </a:rPr>
                <a:t>’ starting from position 7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(ndx1);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ndx2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(ch2, 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//there is no ‘K’ after 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 = 7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(ndx2);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5543366"/>
            <a:ext cx="8712968" cy="523220"/>
            <a:chOff x="493174" y="1236822"/>
            <a:chExt cx="7679226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12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-1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searches for the character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 search starts from the position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180340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appears more than once after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the position of the first occurrence after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241004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appear after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-1.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051814"/>
              </p:ext>
            </p:extLst>
          </p:nvPr>
        </p:nvGraphicFramePr>
        <p:xfrm>
          <a:off x="1259632" y="5722456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51520" y="270892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returns an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4056" y="400506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4056" y="4821252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8978" y="6345324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value of index &lt;= maximum position of </a:t>
            </a:r>
            <a:r>
              <a:rPr lang="en-US" dirty="0" err="1"/>
              <a:t>stringVariable</a:t>
            </a:r>
            <a:r>
              <a:rPr lang="en-US" dirty="0"/>
              <a:t> (length-1)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6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0" grpId="0"/>
      <p:bldP spid="16" grpId="0"/>
      <p:bldP spid="17" grpId="0"/>
      <p:bldP spid="19" grpId="0"/>
      <p:bldP spid="20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2.2.4 EXTRACTION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indexOf</a:t>
            </a:r>
            <a:r>
              <a:rPr lang="en-US" b="1" dirty="0"/>
              <a:t> (String </a:t>
            </a:r>
            <a:r>
              <a:rPr lang="en-US" b="1" dirty="0" err="1"/>
              <a:t>str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(parameter) exists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this method returns the position of its first character.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520" y="26369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appear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-1.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79513" y="3068960"/>
            <a:ext cx="8784976" cy="2585323"/>
            <a:chOff x="323529" y="1236822"/>
            <a:chExt cx="7848872" cy="2431034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243103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ndx1, ndx2;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  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str1 = “Saud”;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str2 = “Norah”;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ndx1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(str1)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//ndx1= position of the first character in str1 found in institution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(ndx1);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ndx2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(str2)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//there is no str2 in institution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(ndx2);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2431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5737324"/>
            <a:ext cx="8712968" cy="523220"/>
            <a:chOff x="493174" y="1236822"/>
            <a:chExt cx="7679226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-1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51520" y="191683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appear more than once, the method returns the position of the first occurrence.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11097"/>
              </p:ext>
            </p:extLst>
          </p:nvPr>
        </p:nvGraphicFramePr>
        <p:xfrm>
          <a:off x="1259632" y="5927680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04056" y="422108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056" y="5037276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4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31" grpId="0"/>
      <p:bldP spid="18" grpId="0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2.2.5 EXTRACTION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indexOf</a:t>
            </a:r>
            <a:r>
              <a:rPr lang="en-US" b="1" dirty="0"/>
              <a:t> (String </a:t>
            </a:r>
            <a:r>
              <a:rPr lang="en-US" b="1" dirty="0" err="1"/>
              <a:t>str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pos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79513" y="3095670"/>
            <a:ext cx="8784976" cy="2308324"/>
            <a:chOff x="323529" y="1236822"/>
            <a:chExt cx="7848872" cy="2170566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ndx1, ndx2, </a:t>
              </a:r>
              <a:r>
                <a:rPr lang="en-US" dirty="0" err="1">
                  <a:solidFill>
                    <a:srgbClr val="0000FF"/>
                  </a:solidFill>
                </a:rPr>
                <a:t>pos</a:t>
              </a:r>
              <a:r>
                <a:rPr lang="en-US" dirty="0">
                  <a:solidFill>
                    <a:srgbClr val="0000FF"/>
                  </a:solidFill>
                </a:rPr>
                <a:t> = 7;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str1=“University”, str2 = “King”;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 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ndx1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(str1, 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//ndx1= position of the first character of str1 starting from position 7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(ndx1);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ndx2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(str2, 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//str2 doesn’t exist after 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 = 7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(ndx2);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5498068"/>
            <a:ext cx="8712968" cy="523220"/>
            <a:chOff x="493174" y="1236822"/>
            <a:chExt cx="7679226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10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-1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seeks for the 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first parameter) starting from the position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(the second parameter).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242088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not appear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after the position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method returns -1.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180882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appear more than once, the method returns the position of the first character of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first occurrence.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308054"/>
              </p:ext>
            </p:extLst>
          </p:nvPr>
        </p:nvGraphicFramePr>
        <p:xfrm>
          <a:off x="1259632" y="5661248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04056" y="3933056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04056" y="474924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5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/>
      <p:bldP spid="17" grpId="0"/>
      <p:bldP spid="19" grpId="0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2.2.6 EXTRACTION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substring 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beginIndex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79512" y="1988840"/>
            <a:ext cx="8784976" cy="2308324"/>
            <a:chOff x="323529" y="1236822"/>
            <a:chExt cx="7848872" cy="2170566"/>
          </a:xfrm>
        </p:grpSpPr>
        <p:sp>
          <p:nvSpPr>
            <p:cNvPr id="27" name="TextBox 26"/>
            <p:cNvSpPr txBox="1"/>
            <p:nvPr/>
          </p:nvSpPr>
          <p:spPr>
            <a:xfrm>
              <a:off x="611561" y="1236822"/>
              <a:ext cx="7560840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substring</a:t>
              </a:r>
              <a:r>
                <a:rPr lang="en-US" dirty="0">
                  <a:solidFill>
                    <a:srgbClr val="00B050"/>
                  </a:solidFill>
                </a:rPr>
                <a:t> (10)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//extract the substring starting from position 10 till the end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substring</a:t>
              </a:r>
              <a:r>
                <a:rPr lang="en-US" dirty="0">
                  <a:solidFill>
                    <a:srgbClr val="00B050"/>
                  </a:solidFill>
                </a:rPr>
                <a:t>(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(“Saud”))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 = </a:t>
              </a:r>
              <a:r>
                <a:rPr lang="en-US" dirty="0" err="1">
                  <a:solidFill>
                    <a:srgbClr val="00B050"/>
                  </a:solidFill>
                </a:rPr>
                <a:t>institution.substring</a:t>
              </a:r>
              <a:r>
                <a:rPr lang="en-US" dirty="0">
                  <a:solidFill>
                    <a:srgbClr val="00B050"/>
                  </a:solidFill>
                </a:rPr>
                <a:t>(5) = Saud University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9" y="1236822"/>
              <a:ext cx="288032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51519" y="4365104"/>
            <a:ext cx="8712968" cy="523220"/>
            <a:chOff x="493174" y="1236822"/>
            <a:chExt cx="7679226" cy="523220"/>
          </a:xfrm>
        </p:grpSpPr>
        <p:sp>
          <p:nvSpPr>
            <p:cNvPr id="35" name="TextBox 34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University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Saud University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extracts a substring from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starting from the position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beginIndex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(parameter) till the end of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054469"/>
              </p:ext>
            </p:extLst>
          </p:nvPr>
        </p:nvGraphicFramePr>
        <p:xfrm>
          <a:off x="1043608" y="4991576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504056" y="256490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4056" y="3381092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8977" y="5816784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Tahoma"/>
                <a:ea typeface="Tahoma"/>
                <a:cs typeface="Tahoma"/>
              </a:rPr>
              <a:t>0 &lt;= beginIndex</a:t>
            </a:r>
            <a:r>
              <a:rPr lang="en-US" dirty="0">
                <a:solidFill>
                  <a:srgbClr val="0000FF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/>
              <a:t>&lt;= stringVariable</a:t>
            </a:r>
            <a:r>
              <a:rPr lang="en-US" dirty="0"/>
              <a:t> (length-1)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33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latin typeface="Tahoma" charset="0"/>
                <a:cs typeface="Arial" charset="0"/>
              </a:rPr>
              <a:t>1. Predefined Methods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latin typeface="Tahoma" charset="0"/>
                <a:cs typeface="Arial" charset="0"/>
              </a:rPr>
              <a:t>2.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</a:t>
            </a:r>
            <a:r>
              <a:rPr lang="en-US" sz="2000" dirty="0">
                <a:latin typeface="Tahoma" charset="0"/>
                <a:cs typeface="Arial" charset="0"/>
              </a:rPr>
              <a:t> Predefined Methods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	2.1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Manipulation 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	2.2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Extraction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	2.3 </a:t>
            </a: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2000" dirty="0">
                <a:solidFill>
                  <a:srgbClr val="0000FF"/>
                </a:solidFill>
                <a:latin typeface="Tahoma" charset="0"/>
                <a:cs typeface="Arial" charset="0"/>
              </a:rPr>
              <a:t>Comparison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latin typeface="Tahoma" charset="0"/>
                <a:cs typeface="Arial" charset="0"/>
              </a:rPr>
              <a:t>3. Parsing Numeric Strings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11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2.2.7 EXTRACTION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substring 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beginIndex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endIndex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79512" y="2348880"/>
            <a:ext cx="8784976" cy="1477328"/>
            <a:chOff x="323529" y="1236822"/>
            <a:chExt cx="7848872" cy="1389163"/>
          </a:xfrm>
        </p:grpSpPr>
        <p:sp>
          <p:nvSpPr>
            <p:cNvPr id="27" name="TextBox 26"/>
            <p:cNvSpPr txBox="1"/>
            <p:nvPr/>
          </p:nvSpPr>
          <p:spPr>
            <a:xfrm>
              <a:off x="611561" y="1236822"/>
              <a:ext cx="7560840" cy="138916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substring</a:t>
              </a:r>
              <a:r>
                <a:rPr lang="en-US" dirty="0">
                  <a:solidFill>
                    <a:srgbClr val="00B050"/>
                  </a:solidFill>
                </a:rPr>
                <a:t> (10, 14)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B050"/>
                  </a:solidFill>
                </a:rPr>
                <a:t>//extract the substring starting from position 10 till </a:t>
              </a:r>
              <a:r>
                <a:rPr lang="en-US">
                  <a:solidFill>
                    <a:srgbClr val="00B050"/>
                  </a:solidFill>
                </a:rPr>
                <a:t>position 13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9" y="1236822"/>
              <a:ext cx="288032" cy="1389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51519" y="3880793"/>
            <a:ext cx="8712968" cy="307777"/>
            <a:chOff x="493174" y="1236822"/>
            <a:chExt cx="7679226" cy="307777"/>
          </a:xfrm>
        </p:grpSpPr>
        <p:sp>
          <p:nvSpPr>
            <p:cNvPr id="35" name="TextBox 34"/>
            <p:cNvSpPr txBox="1"/>
            <p:nvPr/>
          </p:nvSpPr>
          <p:spPr>
            <a:xfrm>
              <a:off x="713845" y="1236822"/>
              <a:ext cx="7458555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chemeClr val="bg1"/>
                  </a:solidFill>
                </a:rPr>
                <a:t>Univ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3174" y="1236822"/>
              <a:ext cx="253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51520" y="1196752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extracts a substring from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starting from the position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beginIndex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first parameter) till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endIndex-1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second parameter).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72325"/>
              </p:ext>
            </p:extLst>
          </p:nvPr>
        </p:nvGraphicFramePr>
        <p:xfrm>
          <a:off x="1043608" y="4271496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504056" y="292494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08574" y="5197457"/>
            <a:ext cx="3630026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Tahoma"/>
                <a:ea typeface="Tahoma"/>
                <a:cs typeface="Tahoma"/>
              </a:rPr>
              <a:t>0 &lt;= beginIndex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54642" y="5197457"/>
            <a:ext cx="4619259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err="1"/>
              <a:t>endIndex</a:t>
            </a:r>
            <a:r>
              <a:rPr lang="en-US" b="1" dirty="0"/>
              <a:t> </a:t>
            </a:r>
            <a:r>
              <a:rPr lang="en-US"/>
              <a:t>&lt;= stringVariable</a:t>
            </a:r>
            <a:r>
              <a:rPr lang="en-US" dirty="0"/>
              <a:t> (length-1)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8574" y="5823771"/>
            <a:ext cx="8238698" cy="850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if </a:t>
            </a:r>
            <a:r>
              <a:rPr lang="en-US" b="1" dirty="0" err="1"/>
              <a:t>endIndex</a:t>
            </a:r>
            <a:r>
              <a:rPr lang="en-US" b="1" dirty="0"/>
              <a:t> == </a:t>
            </a:r>
            <a:r>
              <a:rPr lang="en-US" b="1" dirty="0" err="1"/>
              <a:t>stringVariable</a:t>
            </a:r>
            <a:r>
              <a:rPr lang="en-US" b="1" dirty="0"/>
              <a:t> (length) </a:t>
            </a:r>
            <a:r>
              <a:rPr lang="en-US" dirty="0"/>
              <a:t>?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what if </a:t>
            </a:r>
            <a:r>
              <a:rPr lang="en-US" b="1" dirty="0" err="1"/>
              <a:t>beginIndex</a:t>
            </a:r>
            <a:r>
              <a:rPr lang="en-US" b="1" dirty="0"/>
              <a:t> &lt; </a:t>
            </a:r>
            <a:r>
              <a:rPr lang="en-US" b="1" dirty="0" err="1"/>
              <a:t>endIndex</a:t>
            </a:r>
            <a:r>
              <a:rPr lang="en-US" dirty="0"/>
              <a:t> ?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6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4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52400"/>
            <a:ext cx="9073008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2.3 COMPARISON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971600" y="1268760"/>
            <a:ext cx="280831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0000"/>
                </a:solidFill>
              </a:rPr>
              <a:t> COMPARISON METHODS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554328" y="2420888"/>
            <a:ext cx="4772088" cy="602722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boolean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equals 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str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54328" y="3931734"/>
            <a:ext cx="4792082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compareTo</a:t>
            </a:r>
            <a:r>
              <a:rPr lang="en-US" dirty="0">
                <a:solidFill>
                  <a:srgbClr val="0000FF"/>
                </a:solidFill>
              </a:rPr>
              <a:t> 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str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200953" y="1916832"/>
            <a:ext cx="0" cy="2275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1"/>
          </p:cNvCxnSpPr>
          <p:nvPr/>
        </p:nvCxnSpPr>
        <p:spPr>
          <a:xfrm>
            <a:off x="1187624" y="2708920"/>
            <a:ext cx="366704" cy="1332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1187624" y="4183762"/>
            <a:ext cx="366704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620A6F73-359A-6E4F-4868-9D373D1D8420}"/>
              </a:ext>
            </a:extLst>
          </p:cNvPr>
          <p:cNvSpPr/>
          <p:nvPr/>
        </p:nvSpPr>
        <p:spPr>
          <a:xfrm>
            <a:off x="1560993" y="3167337"/>
            <a:ext cx="4778752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err="1">
                <a:solidFill>
                  <a:srgbClr val="00B0F0"/>
                </a:solidFill>
              </a:rPr>
              <a:t>boolean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err="1">
                <a:solidFill>
                  <a:srgbClr val="0000FF"/>
                </a:solidFill>
              </a:rPr>
              <a:t>equalsIgnoreCase</a:t>
            </a:r>
            <a:r>
              <a:rPr lang="en-US" dirty="0">
                <a:solidFill>
                  <a:srgbClr val="00B0F0"/>
                </a:solidFill>
              </a:rPr>
              <a:t> 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>
                <a:solidFill>
                  <a:srgbClr val="0000FF"/>
                </a:solidFill>
              </a:rPr>
              <a:t>str)</a:t>
            </a:r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F00089E-6441-B06E-321A-46B29092E0DD}"/>
              </a:ext>
            </a:extLst>
          </p:cNvPr>
          <p:cNvCxnSpPr/>
          <p:nvPr/>
        </p:nvCxnSpPr>
        <p:spPr>
          <a:xfrm flipV="1">
            <a:off x="1220059" y="3463083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69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2.3.1 COMPARISON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boolean</a:t>
            </a:r>
            <a:r>
              <a:rPr lang="en-US" b="1" dirty="0"/>
              <a:t> equals (String </a:t>
            </a:r>
            <a:r>
              <a:rPr lang="en-US" b="1" dirty="0" err="1"/>
              <a:t>str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15567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returns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equal to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otherwise, it returns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79513" y="2425531"/>
            <a:ext cx="8784976" cy="2031325"/>
            <a:chOff x="323529" y="1236822"/>
            <a:chExt cx="7848872" cy="1910098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191009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boolean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same;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str1=“King Saud University”, str2 = “King”;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 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same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equals</a:t>
              </a:r>
              <a:r>
                <a:rPr lang="en-US" dirty="0">
                  <a:solidFill>
                    <a:srgbClr val="00B050"/>
                  </a:solidFill>
                </a:rPr>
                <a:t>(str1)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//institution = str1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(same);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same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equals</a:t>
              </a:r>
              <a:r>
                <a:rPr lang="en-US" dirty="0">
                  <a:solidFill>
                    <a:srgbClr val="00B050"/>
                  </a:solidFill>
                </a:rPr>
                <a:t>(str2)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//str2 doesn’t equal institution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(same);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1910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4561964"/>
            <a:ext cx="8712968" cy="523220"/>
            <a:chOff x="493174" y="1236822"/>
            <a:chExt cx="7679226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true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false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checks 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equal to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72294"/>
              </p:ext>
            </p:extLst>
          </p:nvPr>
        </p:nvGraphicFramePr>
        <p:xfrm>
          <a:off x="1307984" y="4725144"/>
          <a:ext cx="74404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04056" y="3284984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056" y="3813140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5648658"/>
            <a:ext cx="6190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Below"/>
              <a:lightRig rig="threePt" dir="t"/>
            </a:scene3d>
          </a:bodyPr>
          <a:lstStyle/>
          <a:p>
            <a:pPr algn="ctr"/>
            <a:r>
              <a:rPr lang="en-US" sz="5400" b="1" cap="none" spc="0" dirty="0">
                <a:ln w="3155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8574" y="5500005"/>
            <a:ext cx="8238698" cy="11743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java accept the following expression for string </a:t>
            </a:r>
            <a:r>
              <a:rPr lang="en-US" dirty="0" err="1"/>
              <a:t>compasision</a:t>
            </a:r>
            <a:endParaRPr lang="en-US" dirty="0"/>
          </a:p>
          <a:p>
            <a:pPr algn="ctr"/>
            <a:r>
              <a:rPr lang="en-US" dirty="0">
                <a:solidFill>
                  <a:srgbClr val="0000FF"/>
                </a:solidFill>
              </a:rPr>
              <a:t>same = (str1 == str2)</a:t>
            </a:r>
          </a:p>
          <a:p>
            <a:pPr algn="ctr"/>
            <a:r>
              <a:rPr lang="en-US" dirty="0"/>
              <a:t> , but you need to understand that string is reference type and such comparison should be avoided</a:t>
            </a:r>
          </a:p>
        </p:txBody>
      </p:sp>
    </p:spTree>
    <p:extLst>
      <p:ext uri="{BB962C8B-B14F-4D97-AF65-F5344CB8AC3E}">
        <p14:creationId xmlns:p14="http://schemas.microsoft.com/office/powerpoint/2010/main" val="254307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14" grpId="0"/>
      <p:bldP spid="16" grpId="0" animBg="1"/>
      <p:bldP spid="17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/>
                <a:ea typeface="Tahoma"/>
                <a:cs typeface="Arial"/>
              </a:rPr>
              <a:t>2.3.2 COMPARISON</a:t>
            </a:r>
            <a:r>
              <a:rPr lang="en-US" sz="4000" dirty="0">
                <a:solidFill>
                  <a:srgbClr val="00B0F0"/>
                </a:solidFill>
                <a:latin typeface="Tahoma"/>
                <a:ea typeface="Tahoma"/>
                <a:cs typeface="Arial"/>
              </a:rPr>
              <a:t> </a:t>
            </a:r>
            <a:r>
              <a:rPr lang="en-US" sz="4000" dirty="0">
                <a:solidFill>
                  <a:schemeClr val="accent2"/>
                </a:solidFill>
                <a:latin typeface="Tahoma"/>
                <a:ea typeface="Tahoma"/>
                <a:cs typeface="Arial"/>
              </a:rPr>
              <a:t>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err="1"/>
              <a:t>boolean</a:t>
            </a:r>
            <a:r>
              <a:rPr lang="en-US" b="1" dirty="0"/>
              <a:t> </a:t>
            </a:r>
            <a:r>
              <a:rPr lang="en-US" b="1" err="1"/>
              <a:t>equalsIgnoreCase</a:t>
            </a:r>
            <a:r>
              <a:rPr lang="en-US" b="1"/>
              <a:t> (String </a:t>
            </a:r>
            <a:r>
              <a:rPr lang="en-US" b="1" dirty="0"/>
              <a:t>str)</a:t>
            </a:r>
            <a:endParaRPr lang="en-US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15567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returns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equal to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otherwise, it returns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79513" y="2425531"/>
            <a:ext cx="8784976" cy="2031325"/>
            <a:chOff x="323529" y="1236822"/>
            <a:chExt cx="7848872" cy="1910098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191009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boolean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same;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str1=“KSU”;</a:t>
              </a:r>
              <a:endParaRPr lang="en-US" dirty="0">
                <a:solidFill>
                  <a:srgbClr val="0000FF"/>
                </a:solidFill>
                <a:cs typeface="Lucida Sans Unicode"/>
              </a:endParaRP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</a:t>
              </a:r>
              <a:r>
                <a:rPr lang="en-US" dirty="0" err="1">
                  <a:solidFill>
                    <a:srgbClr val="0000FF"/>
                  </a:solidFill>
                </a:rPr>
                <a:t>ksu</a:t>
              </a:r>
              <a:r>
                <a:rPr lang="en-US" dirty="0">
                  <a:solidFill>
                    <a:srgbClr val="0000FF"/>
                  </a:solidFill>
                </a:rPr>
                <a:t>”;  </a:t>
              </a:r>
              <a:endParaRPr lang="en-US" dirty="0">
                <a:solidFill>
                  <a:srgbClr val="0000FF"/>
                </a:solidFill>
                <a:cs typeface="Lucida Sans Unicode"/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same = </a:t>
              </a:r>
              <a:r>
                <a:rPr lang="en-US" err="1">
                  <a:solidFill>
                    <a:srgbClr val="0000FF"/>
                  </a:solidFill>
                </a:rPr>
                <a:t>institution.</a:t>
              </a:r>
              <a:r>
                <a:rPr lang="en-US" err="1">
                  <a:solidFill>
                    <a:srgbClr val="00B050"/>
                  </a:solidFill>
                </a:rPr>
                <a:t>equalsIgnoreCase</a:t>
              </a:r>
              <a:r>
                <a:rPr lang="en-US" dirty="0">
                  <a:solidFill>
                    <a:srgbClr val="0000FF"/>
                  </a:solidFill>
                </a:rPr>
                <a:t> </a:t>
              </a:r>
              <a:r>
                <a:rPr lang="en-US" dirty="0">
                  <a:solidFill>
                    <a:srgbClr val="00B050"/>
                  </a:solidFill>
                </a:rPr>
                <a:t>(str1)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//institution = str1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(same);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same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equals</a:t>
              </a:r>
              <a:r>
                <a:rPr lang="en-US" dirty="0">
                  <a:solidFill>
                    <a:srgbClr val="00B050"/>
                  </a:solidFill>
                </a:rPr>
                <a:t>(str1)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//str1 doesn’t equal institution</a:t>
              </a:r>
              <a:endParaRPr lang="en-US" dirty="0">
                <a:solidFill>
                  <a:srgbClr val="00B050"/>
                </a:solidFill>
                <a:cs typeface="Lucida Sans Unicode"/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(same);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1910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4561964"/>
            <a:ext cx="8712968" cy="523220"/>
            <a:chOff x="493174" y="1236822"/>
            <a:chExt cx="7679226" cy="523220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true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false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checks if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equal to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01446"/>
              </p:ext>
            </p:extLst>
          </p:nvPr>
        </p:nvGraphicFramePr>
        <p:xfrm>
          <a:off x="4320439" y="4758468"/>
          <a:ext cx="11160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04056" y="3311643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056" y="3813140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Lucida Sans Unicode"/>
              </a:rPr>
              <a:t>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9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14" grpId="0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/>
                <a:ea typeface="Tahoma"/>
                <a:cs typeface="Arial"/>
              </a:rPr>
              <a:t>2.3.3 COMPARISON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compareTo</a:t>
            </a:r>
            <a:r>
              <a:rPr lang="en-US" b="1" dirty="0"/>
              <a:t> (String </a:t>
            </a:r>
            <a:r>
              <a:rPr lang="en-US" b="1" dirty="0" err="1"/>
              <a:t>str</a:t>
            </a:r>
            <a:r>
              <a:rPr lang="en-US" b="1" dirty="0"/>
              <a:t>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compares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79513" y="3289627"/>
            <a:ext cx="8784976" cy="2585323"/>
            <a:chOff x="323529" y="1236822"/>
            <a:chExt cx="7848872" cy="2431034"/>
          </a:xfrm>
        </p:grpSpPr>
        <p:sp>
          <p:nvSpPr>
            <p:cNvPr id="33" name="TextBox 32"/>
            <p:cNvSpPr txBox="1"/>
            <p:nvPr/>
          </p:nvSpPr>
          <p:spPr>
            <a:xfrm>
              <a:off x="611561" y="1236822"/>
              <a:ext cx="7560840" cy="243103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name1 = “</a:t>
              </a:r>
              <a:r>
                <a:rPr lang="en-US" dirty="0" err="1">
                  <a:solidFill>
                    <a:srgbClr val="0000FF"/>
                  </a:solidFill>
                </a:rPr>
                <a:t>Hend</a:t>
              </a:r>
              <a:r>
                <a:rPr lang="en-US" dirty="0">
                  <a:solidFill>
                    <a:srgbClr val="0000FF"/>
                  </a:solidFill>
                </a:rPr>
                <a:t>”, name2 = “Salma”, name3 = “</a:t>
              </a:r>
              <a:r>
                <a:rPr lang="en-US" dirty="0" err="1">
                  <a:solidFill>
                    <a:srgbClr val="0000FF"/>
                  </a:solidFill>
                </a:rPr>
                <a:t>Maha</a:t>
              </a:r>
              <a:r>
                <a:rPr lang="en-US" dirty="0">
                  <a:solidFill>
                    <a:srgbClr val="0000FF"/>
                  </a:solidFill>
                </a:rPr>
                <a:t>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myName</a:t>
              </a:r>
              <a:r>
                <a:rPr lang="en-US" dirty="0">
                  <a:solidFill>
                    <a:srgbClr val="0000FF"/>
                  </a:solidFill>
                </a:rPr>
                <a:t>=“</a:t>
              </a:r>
              <a:r>
                <a:rPr lang="en-US" dirty="0" err="1">
                  <a:solidFill>
                    <a:srgbClr val="0000FF"/>
                  </a:solidFill>
                </a:rPr>
                <a:t>Maha</a:t>
              </a:r>
              <a:r>
                <a:rPr lang="en-US" dirty="0">
                  <a:solidFill>
                    <a:srgbClr val="0000FF"/>
                  </a:solidFill>
                </a:rPr>
                <a:t>”;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out1, out2, out3;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out1 = </a:t>
              </a:r>
              <a:r>
                <a:rPr lang="en-US" dirty="0" err="1">
                  <a:solidFill>
                    <a:srgbClr val="0000FF"/>
                  </a:solidFill>
                </a:rPr>
                <a:t>myName.</a:t>
              </a:r>
              <a:r>
                <a:rPr lang="en-US" dirty="0" err="1">
                  <a:solidFill>
                    <a:srgbClr val="00B050"/>
                  </a:solidFill>
                </a:rPr>
                <a:t>compareTo</a:t>
              </a:r>
              <a:r>
                <a:rPr lang="en-US" dirty="0">
                  <a:solidFill>
                    <a:srgbClr val="00B050"/>
                  </a:solidFill>
                </a:rPr>
                <a:t>(name1)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</a:t>
              </a:r>
              <a:r>
                <a:rPr lang="en-US" dirty="0" err="1">
                  <a:solidFill>
                    <a:srgbClr val="00B050"/>
                  </a:solidFill>
                </a:rPr>
                <a:t>myName</a:t>
              </a:r>
              <a:r>
                <a:rPr lang="en-US" dirty="0">
                  <a:solidFill>
                    <a:srgbClr val="00B050"/>
                  </a:solidFill>
                </a:rPr>
                <a:t> &gt; name1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(out1);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out2 = </a:t>
              </a:r>
              <a:r>
                <a:rPr lang="en-US" dirty="0" err="1">
                  <a:solidFill>
                    <a:srgbClr val="0000FF"/>
                  </a:solidFill>
                </a:rPr>
                <a:t>myName.</a:t>
              </a:r>
              <a:r>
                <a:rPr lang="en-US" dirty="0" err="1">
                  <a:solidFill>
                    <a:srgbClr val="00B050"/>
                  </a:solidFill>
                </a:rPr>
                <a:t>compareTo</a:t>
              </a:r>
              <a:r>
                <a:rPr lang="en-US" dirty="0">
                  <a:solidFill>
                    <a:srgbClr val="00B050"/>
                  </a:solidFill>
                </a:rPr>
                <a:t>(name2)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</a:t>
              </a:r>
              <a:r>
                <a:rPr lang="en-US" dirty="0" err="1">
                  <a:solidFill>
                    <a:srgbClr val="00B050"/>
                  </a:solidFill>
                </a:rPr>
                <a:t>myName</a:t>
              </a:r>
              <a:r>
                <a:rPr lang="en-US" dirty="0">
                  <a:solidFill>
                    <a:srgbClr val="00B050"/>
                  </a:solidFill>
                </a:rPr>
                <a:t> &lt; name2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(out2);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out3 = </a:t>
              </a:r>
              <a:r>
                <a:rPr lang="en-US" dirty="0" err="1">
                  <a:solidFill>
                    <a:srgbClr val="0000FF"/>
                  </a:solidFill>
                </a:rPr>
                <a:t>myName.</a:t>
              </a:r>
              <a:r>
                <a:rPr lang="en-US" dirty="0" err="1">
                  <a:solidFill>
                    <a:srgbClr val="00B050"/>
                  </a:solidFill>
                </a:rPr>
                <a:t>compareTo</a:t>
              </a:r>
              <a:r>
                <a:rPr lang="en-US" dirty="0">
                  <a:solidFill>
                    <a:srgbClr val="00B050"/>
                  </a:solidFill>
                </a:rPr>
                <a:t>(name3)</a:t>
              </a:r>
              <a:r>
                <a:rPr lang="en-US" dirty="0">
                  <a:solidFill>
                    <a:srgbClr val="0000FF"/>
                  </a:solidFill>
                </a:rPr>
                <a:t>; </a:t>
              </a:r>
              <a:r>
                <a:rPr lang="en-US" dirty="0">
                  <a:solidFill>
                    <a:srgbClr val="00B050"/>
                  </a:solidFill>
                </a:rPr>
                <a:t>//</a:t>
              </a:r>
              <a:r>
                <a:rPr lang="en-US" dirty="0" err="1">
                  <a:solidFill>
                    <a:srgbClr val="00B050"/>
                  </a:solidFill>
                </a:rPr>
                <a:t>myName</a:t>
              </a:r>
              <a:r>
                <a:rPr lang="en-US" dirty="0">
                  <a:solidFill>
                    <a:srgbClr val="00B050"/>
                  </a:solidFill>
                </a:rPr>
                <a:t> = name3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(out3);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9" y="1236822"/>
              <a:ext cx="288032" cy="2431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51520" y="5949280"/>
            <a:ext cx="8712968" cy="738664"/>
            <a:chOff x="493174" y="1236822"/>
            <a:chExt cx="7679226" cy="738664"/>
          </a:xfrm>
        </p:grpSpPr>
        <p:sp>
          <p:nvSpPr>
            <p:cNvPr id="38" name="TextBox 37"/>
            <p:cNvSpPr txBox="1"/>
            <p:nvPr/>
          </p:nvSpPr>
          <p:spPr>
            <a:xfrm>
              <a:off x="713845" y="1236822"/>
              <a:ext cx="7458555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-6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3174" y="1236822"/>
              <a:ext cx="25385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520" y="158873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returns a negative value if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less than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i.e. when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comes before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alphabetically.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22048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returns 0 if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equal to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25649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returns a positive value if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greater than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i.e. when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comes after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alphabetically.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4056" y="4173180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4056" y="4677236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4056" y="5253300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6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0" grpId="0"/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7647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string that consists of only an integer or a floating-point number is called 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numeric 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169170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numeric string can contain a minus sign.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310938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numeric strings include: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“2015”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“-20”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“144.45”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“-53.99”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416127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process numeric strings as numbers (addition, multiplication, etc…), they must be converted first into numbers.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8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764704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converts a numeric string to an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(“2015”)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2015</a:t>
            </a:r>
            <a:endParaRPr lang="en-US" sz="2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(“-20”)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-20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2659268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(“144.45”)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144.45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(“-53.99”)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-53.99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4553833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(“144.45”)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144.45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(“-53.99”)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-53.99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9512" y="90872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code?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23528" y="1375608"/>
            <a:ext cx="8640960" cy="2862322"/>
            <a:chOff x="323529" y="1236822"/>
            <a:chExt cx="7848872" cy="2691502"/>
          </a:xfrm>
        </p:grpSpPr>
        <p:sp>
          <p:nvSpPr>
            <p:cNvPr id="14" name="TextBox 13"/>
            <p:cNvSpPr txBox="1"/>
            <p:nvPr/>
          </p:nvSpPr>
          <p:spPr>
            <a:xfrm>
              <a:off x="838209" y="1236822"/>
              <a:ext cx="7334192" cy="269150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message = “I am a CS student”;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pos</a:t>
              </a:r>
              <a:r>
                <a:rPr lang="en-US" dirty="0">
                  <a:solidFill>
                    <a:srgbClr val="0000FF"/>
                  </a:solidFill>
                </a:rPr>
                <a:t> = 5, </a:t>
              </a:r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message.</a:t>
              </a:r>
              <a:r>
                <a:rPr lang="en-US" dirty="0" err="1">
                  <a:solidFill>
                    <a:srgbClr val="00B050"/>
                  </a:solidFill>
                </a:rPr>
                <a:t>substring</a:t>
              </a:r>
              <a:r>
                <a:rPr lang="en-US" dirty="0">
                  <a:solidFill>
                    <a:srgbClr val="00B050"/>
                  </a:solidFill>
                </a:rPr>
                <a:t> (7)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message.</a:t>
              </a:r>
              <a:r>
                <a:rPr lang="en-US" dirty="0" err="1">
                  <a:solidFill>
                    <a:srgbClr val="00B050"/>
                  </a:solidFill>
                </a:rPr>
                <a:t>charAt</a:t>
              </a:r>
              <a:r>
                <a:rPr lang="en-US" dirty="0">
                  <a:solidFill>
                    <a:srgbClr val="00B050"/>
                  </a:solidFill>
                </a:rPr>
                <a:t>(</a:t>
              </a:r>
              <a:r>
                <a:rPr lang="en-US" dirty="0" err="1">
                  <a:solidFill>
                    <a:srgbClr val="00B050"/>
                  </a:solidFill>
                </a:rPr>
                <a:t>pos</a:t>
              </a:r>
              <a:r>
                <a:rPr lang="en-US" dirty="0">
                  <a:solidFill>
                    <a:srgbClr val="00B050"/>
                  </a:solidFill>
                </a:rPr>
                <a:t> + 1)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newString.</a:t>
              </a:r>
              <a:r>
                <a:rPr lang="en-US" dirty="0" err="1">
                  <a:solidFill>
                    <a:srgbClr val="00B050"/>
                  </a:solidFill>
                </a:rPr>
                <a:t>length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pos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newString.</a:t>
              </a:r>
              <a:r>
                <a:rPr lang="en-US" dirty="0" err="1">
                  <a:solidFill>
                    <a:srgbClr val="00B050"/>
                  </a:solidFill>
                </a:rPr>
                <a:t>indexOf</a:t>
              </a:r>
              <a:r>
                <a:rPr lang="en-US" dirty="0">
                  <a:solidFill>
                    <a:srgbClr val="00B050"/>
                  </a:solidFill>
                </a:rPr>
                <a:t> (‘t’)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9" y="1236822"/>
              <a:ext cx="514680" cy="26915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79512" y="4469050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 the following operations on: </a:t>
            </a:r>
          </a:p>
          <a:p>
            <a:pPr algn="ctr">
              <a:buClr>
                <a:srgbClr val="FF0000"/>
              </a:buClr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myHobbies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like programming with Java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”;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Extract the word “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Replace all ‘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characters with ‘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Compare with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“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like reading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Exchange the word “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in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myHobbies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“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C++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W4.2 Strings Methods</a:t>
            </a:r>
          </a:p>
        </p:txBody>
      </p:sp>
    </p:spTree>
    <p:extLst>
      <p:ext uri="{BB962C8B-B14F-4D97-AF65-F5344CB8AC3E}">
        <p14:creationId xmlns:p14="http://schemas.microsoft.com/office/powerpoint/2010/main" val="335953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PREDEFINED METHODS</a:t>
            </a:r>
            <a:endParaRPr lang="en-US" sz="40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83671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predefined method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method whose statements are written (defined) by Java. The programmer uses it immediately.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520" y="164099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fact, we already used predefined methods in previous lectures such as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etc…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50720" y="2671993"/>
            <a:ext cx="8784976" cy="1200329"/>
            <a:chOff x="323529" y="1236822"/>
            <a:chExt cx="7848872" cy="1128695"/>
          </a:xfrm>
        </p:grpSpPr>
        <p:sp>
          <p:nvSpPr>
            <p:cNvPr id="35" name="TextBox 34"/>
            <p:cNvSpPr txBox="1"/>
            <p:nvPr/>
          </p:nvSpPr>
          <p:spPr>
            <a:xfrm>
              <a:off x="773874" y="1236822"/>
              <a:ext cx="7398527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import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java.util</a:t>
              </a:r>
              <a:r>
                <a:rPr lang="en-US" dirty="0">
                  <a:solidFill>
                    <a:srgbClr val="0000FF"/>
                  </a:solidFill>
                </a:rPr>
                <a:t>.*;	</a:t>
              </a:r>
              <a:r>
                <a:rPr lang="en-US" dirty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static</a:t>
              </a:r>
              <a:r>
                <a:rPr lang="en-US" dirty="0">
                  <a:solidFill>
                    <a:srgbClr val="0000FF"/>
                  </a:solidFill>
                </a:rPr>
                <a:t> Scanner console = </a:t>
              </a:r>
              <a:r>
                <a:rPr lang="en-US" dirty="0">
                  <a:solidFill>
                    <a:srgbClr val="00B0F0"/>
                  </a:solidFill>
                </a:rPr>
                <a:t>new </a:t>
              </a:r>
              <a:r>
                <a:rPr lang="en-US" dirty="0">
                  <a:solidFill>
                    <a:srgbClr val="0000FF"/>
                  </a:solidFill>
                </a:rPr>
                <a:t>Scanner (System.in);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input;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input = </a:t>
              </a:r>
              <a:r>
                <a:rPr lang="en-US" dirty="0" err="1">
                  <a:solidFill>
                    <a:srgbClr val="0000FF"/>
                  </a:solidFill>
                </a:rPr>
                <a:t>console.</a:t>
              </a:r>
              <a:r>
                <a:rPr lang="en-US" dirty="0" err="1">
                  <a:solidFill>
                    <a:srgbClr val="00B050"/>
                  </a:solidFill>
                </a:rPr>
                <a:t>nextInt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  <a:r>
                <a:rPr lang="en-US" dirty="0">
                  <a:solidFill>
                    <a:srgbClr val="00B050"/>
                  </a:solidFill>
                </a:rPr>
                <a:t>//</a:t>
              </a:r>
              <a:r>
                <a:rPr lang="en-US" dirty="0" err="1">
                  <a:solidFill>
                    <a:srgbClr val="00B050"/>
                  </a:solidFill>
                </a:rPr>
                <a:t>nextInt</a:t>
              </a:r>
              <a:r>
                <a:rPr lang="en-US" dirty="0">
                  <a:solidFill>
                    <a:srgbClr val="00B050"/>
                  </a:solidFill>
                </a:rPr>
                <a:t>() is a method predefined in Scanner  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529" y="1236822"/>
              <a:ext cx="386010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7164288" y="2420888"/>
            <a:ext cx="1512168" cy="504056"/>
          </a:xfrm>
          <a:prstGeom prst="roundRect">
            <a:avLst/>
          </a:prstGeom>
          <a:solidFill>
            <a:srgbClr val="00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REMINDER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79512" y="6165304"/>
            <a:ext cx="8807896" cy="50405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our course, predefined methods are written from now on in </a:t>
            </a:r>
            <a:r>
              <a:rPr lang="en-US" dirty="0">
                <a:solidFill>
                  <a:srgbClr val="00B050"/>
                </a:solidFill>
              </a:rPr>
              <a:t>green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9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PREDEFINED METHODS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8367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class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contains many predefined methods.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1520" y="123682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syntax of using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predefined method is as follows: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677110" y="1628800"/>
            <a:ext cx="7287377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stringVariable.stringMethodName</a:t>
            </a:r>
            <a:r>
              <a:rPr lang="en-US" dirty="0">
                <a:solidFill>
                  <a:srgbClr val="00B0F0"/>
                </a:solidFill>
              </a:rPr>
              <a:t> (parameters)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6951" y="162880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1520" y="245875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dot (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called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access operator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520" y="213285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stringMethodName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applied on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520" y="278464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all methods need parameters. Others may need more than one parameter.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449580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method returns a value of a specific type, then the result should be stored in a variable of the same type.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341831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Parameters have predefined types that we should follow.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440" y="3861137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case the method has more than one parameter, the order is important.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3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7" grpId="0" animBg="1"/>
      <p:bldP spid="28" grpId="0" animBg="1"/>
      <p:bldP spid="29" grpId="0"/>
      <p:bldP spid="30" grpId="0"/>
      <p:bldP spid="33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52400"/>
            <a:ext cx="9073008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 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String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PREDEFINED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971600" y="1268760"/>
            <a:ext cx="280831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0000"/>
                </a:solidFill>
              </a:rPr>
              <a:t> PREDEFINED METHODS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47664" y="2060848"/>
            <a:ext cx="374441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Manipulation Methods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47664" y="2768927"/>
            <a:ext cx="374441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Extraction Methods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187624" y="1916832"/>
            <a:ext cx="0" cy="17761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187624" y="234888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87624" y="3014954"/>
            <a:ext cx="360040" cy="12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187624" y="369303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547664" y="3404998"/>
            <a:ext cx="374441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Comparison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4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152400"/>
            <a:ext cx="9073008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 MANIPULATION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971600" y="1268760"/>
            <a:ext cx="2808312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0000"/>
                </a:solidFill>
              </a:rPr>
              <a:t> MANIPULATION METHODS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47664" y="2060848"/>
            <a:ext cx="734481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length()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47664" y="2768927"/>
            <a:ext cx="734481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toLowerCase</a:t>
            </a:r>
            <a:r>
              <a:rPr lang="en-US" dirty="0">
                <a:solidFill>
                  <a:srgbClr val="0000FF"/>
                </a:solidFill>
              </a:rPr>
              <a:t>()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187624" y="1916832"/>
            <a:ext cx="0" cy="31248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187624" y="234888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87624" y="3014954"/>
            <a:ext cx="360040" cy="12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187624" y="369303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87624" y="4360604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187624" y="5032679"/>
            <a:ext cx="360040" cy="90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547664" y="3404998"/>
            <a:ext cx="734481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toUpperCase</a:t>
            </a:r>
            <a:r>
              <a:rPr lang="en-US" dirty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547664" y="4113077"/>
            <a:ext cx="7344816" cy="504056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concat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 err="1">
                <a:solidFill>
                  <a:srgbClr val="0000FF"/>
                </a:solidFill>
              </a:rPr>
              <a:t>str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47664" y="4749148"/>
            <a:ext cx="7344816" cy="576064"/>
          </a:xfrm>
          <a:prstGeom prst="roundRect">
            <a:avLst/>
          </a:prstGeom>
          <a:solidFill>
            <a:srgbClr val="FFFFE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String </a:t>
            </a:r>
            <a:r>
              <a:rPr lang="en-US" dirty="0">
                <a:solidFill>
                  <a:srgbClr val="0000FF"/>
                </a:solidFill>
              </a:rPr>
              <a:t>replace (</a:t>
            </a:r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 err="1">
                <a:solidFill>
                  <a:srgbClr val="0000FF"/>
                </a:solidFill>
              </a:rPr>
              <a:t>CharToBeReplaced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>
                <a:solidFill>
                  <a:srgbClr val="00B0F0"/>
                </a:solidFill>
              </a:rPr>
              <a:t>char </a:t>
            </a:r>
            <a:r>
              <a:rPr lang="en-US" dirty="0" err="1">
                <a:solidFill>
                  <a:srgbClr val="0000FF"/>
                </a:solidFill>
              </a:rPr>
              <a:t>CharReplacedWith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2.1.1 MANIPULATION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length()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153704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has no parameters. Yet, we write the parenthesis.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185701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returns an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 So, the result should be stored in a variable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79513" y="2519606"/>
            <a:ext cx="8784976" cy="1754326"/>
            <a:chOff x="323529" y="1236822"/>
            <a:chExt cx="7848872" cy="1649630"/>
          </a:xfrm>
        </p:grpSpPr>
        <p:sp>
          <p:nvSpPr>
            <p:cNvPr id="34" name="TextBox 33"/>
            <p:cNvSpPr txBox="1"/>
            <p:nvPr/>
          </p:nvSpPr>
          <p:spPr>
            <a:xfrm>
              <a:off x="788528" y="1236822"/>
              <a:ext cx="7383873" cy="164963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/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firstName</a:t>
              </a:r>
              <a:r>
                <a:rPr lang="en-US" dirty="0">
                  <a:solidFill>
                    <a:srgbClr val="0000FF"/>
                  </a:solidFill>
                </a:rPr>
                <a:t> = “</a:t>
              </a:r>
              <a:r>
                <a:rPr lang="en-US" dirty="0" err="1">
                  <a:solidFill>
                    <a:srgbClr val="0000FF"/>
                  </a:solidFill>
                </a:rPr>
                <a:t>Ghadeer</a:t>
              </a:r>
              <a:r>
                <a:rPr lang="en-US" dirty="0">
                  <a:solidFill>
                    <a:srgbClr val="0000FF"/>
                  </a:solidFill>
                </a:rPr>
                <a:t>”, </a:t>
              </a:r>
              <a:r>
                <a:rPr lang="en-US" dirty="0" err="1">
                  <a:solidFill>
                    <a:srgbClr val="0000FF"/>
                  </a:solidFill>
                </a:rPr>
                <a:t>courseName</a:t>
              </a:r>
              <a:r>
                <a:rPr lang="en-US" dirty="0">
                  <a:solidFill>
                    <a:srgbClr val="0000FF"/>
                  </a:solidFill>
                </a:rPr>
                <a:t> = “Java I”;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len1, len2;		      </a:t>
              </a:r>
              <a:r>
                <a:rPr lang="en-US" dirty="0">
                  <a:solidFill>
                    <a:srgbClr val="00B050"/>
                  </a:solidFill>
                </a:rPr>
                <a:t>//used to store the output of the method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len1 = </a:t>
              </a:r>
              <a:r>
                <a:rPr lang="en-US" dirty="0" err="1">
                  <a:solidFill>
                    <a:srgbClr val="0000FF"/>
                  </a:solidFill>
                </a:rPr>
                <a:t>firstName.</a:t>
              </a:r>
              <a:r>
                <a:rPr lang="en-US" dirty="0" err="1">
                  <a:solidFill>
                    <a:srgbClr val="00B050"/>
                  </a:solidFill>
                </a:rPr>
                <a:t>length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    </a:t>
              </a:r>
              <a:r>
                <a:rPr lang="en-US" dirty="0">
                  <a:solidFill>
                    <a:srgbClr val="00B050"/>
                  </a:solidFill>
                </a:rPr>
                <a:t>//store the length of </a:t>
              </a:r>
              <a:r>
                <a:rPr lang="en-US" dirty="0" err="1">
                  <a:solidFill>
                    <a:srgbClr val="00B050"/>
                  </a:solidFill>
                </a:rPr>
                <a:t>firstName</a:t>
              </a:r>
              <a:r>
                <a:rPr lang="en-US" dirty="0">
                  <a:solidFill>
                    <a:srgbClr val="00B050"/>
                  </a:solidFill>
                </a:rPr>
                <a:t> in len1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len2 = </a:t>
              </a:r>
              <a:r>
                <a:rPr lang="en-US" dirty="0" err="1">
                  <a:solidFill>
                    <a:srgbClr val="0000FF"/>
                  </a:solidFill>
                </a:rPr>
                <a:t>courseName.</a:t>
              </a:r>
              <a:r>
                <a:rPr lang="en-US" dirty="0" err="1">
                  <a:solidFill>
                    <a:srgbClr val="00B050"/>
                  </a:solidFill>
                </a:rPr>
                <a:t>length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  <a:r>
                <a:rPr lang="en-US" dirty="0">
                  <a:solidFill>
                    <a:srgbClr val="00B050"/>
                  </a:solidFill>
                </a:rPr>
                <a:t>//store the length of </a:t>
              </a:r>
              <a:r>
                <a:rPr lang="en-US" dirty="0" err="1">
                  <a:solidFill>
                    <a:srgbClr val="00B050"/>
                  </a:solidFill>
                </a:rPr>
                <a:t>courseName</a:t>
              </a:r>
              <a:r>
                <a:rPr lang="en-US" dirty="0">
                  <a:solidFill>
                    <a:srgbClr val="00B050"/>
                  </a:solidFill>
                </a:rPr>
                <a:t> in len2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(len1);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(len2);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9" y="1236822"/>
              <a:ext cx="386010" cy="1649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520" y="4345940"/>
            <a:ext cx="8712967" cy="523220"/>
            <a:chOff x="683568" y="1236822"/>
            <a:chExt cx="7488831" cy="523220"/>
          </a:xfrm>
        </p:grpSpPr>
        <p:sp>
          <p:nvSpPr>
            <p:cNvPr id="37" name="TextBox 36"/>
            <p:cNvSpPr txBox="1"/>
            <p:nvPr/>
          </p:nvSpPr>
          <p:spPr>
            <a:xfrm>
              <a:off x="1069013" y="1236822"/>
              <a:ext cx="7103386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3568" y="1236822"/>
              <a:ext cx="21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51520" y="486916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line 3,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length()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1520" y="545741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line 4,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length()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courseName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99970" y="6273316"/>
            <a:ext cx="8287437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When the method has no parameters, the parenthesis are still written.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3568" y="3140968"/>
            <a:ext cx="8280919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83568" y="3429000"/>
            <a:ext cx="8280919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returns the length of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8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21" grpId="0"/>
      <p:bldP spid="39" grpId="0"/>
      <p:bldP spid="41" grpId="0"/>
      <p:bldP spid="42" grpId="0" animBg="1"/>
      <p:bldP spid="43" grpId="0" animBg="1"/>
      <p:bldP spid="44" grpId="0" animBg="1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2.1.1 MANIPULATION METHODS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int</a:t>
            </a:r>
            <a:r>
              <a:rPr lang="en-US" b="1" dirty="0"/>
              <a:t> length()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following code: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79513" y="1628800"/>
            <a:ext cx="8784975" cy="1200329"/>
            <a:chOff x="323529" y="1236822"/>
            <a:chExt cx="7848871" cy="1128695"/>
          </a:xfrm>
        </p:grpSpPr>
        <p:sp>
          <p:nvSpPr>
            <p:cNvPr id="27" name="TextBox 26"/>
            <p:cNvSpPr txBox="1"/>
            <p:nvPr/>
          </p:nvSpPr>
          <p:spPr>
            <a:xfrm>
              <a:off x="611561" y="1236822"/>
              <a:ext cx="7560839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/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emptyString</a:t>
              </a:r>
              <a:r>
                <a:rPr lang="en-US" dirty="0">
                  <a:solidFill>
                    <a:srgbClr val="0000FF"/>
                  </a:solidFill>
                </a:rPr>
                <a:t> = “”;	  </a:t>
              </a:r>
              <a:r>
                <a:rPr lang="en-US" dirty="0">
                  <a:solidFill>
                    <a:srgbClr val="00B050"/>
                  </a:solidFill>
                </a:rPr>
                <a:t>//with no space between quotes</a:t>
              </a:r>
            </a:p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emptyString.</a:t>
              </a:r>
              <a:r>
                <a:rPr lang="en-US" dirty="0" err="1">
                  <a:solidFill>
                    <a:srgbClr val="00B050"/>
                  </a:solidFill>
                </a:rPr>
                <a:t>length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    </a:t>
              </a:r>
              <a:r>
                <a:rPr lang="en-US" dirty="0">
                  <a:solidFill>
                    <a:srgbClr val="00B050"/>
                  </a:solidFill>
                </a:rPr>
                <a:t>//store the length of </a:t>
              </a:r>
              <a:r>
                <a:rPr lang="en-US" dirty="0" err="1">
                  <a:solidFill>
                    <a:srgbClr val="00B050"/>
                  </a:solidFill>
                </a:rPr>
                <a:t>emptyString</a:t>
              </a:r>
              <a:r>
                <a:rPr lang="en-US" dirty="0">
                  <a:solidFill>
                    <a:srgbClr val="00B050"/>
                  </a:solidFill>
                </a:rPr>
                <a:t> in </a:t>
              </a:r>
              <a:r>
                <a:rPr lang="en-US" dirty="0" err="1">
                  <a:solidFill>
                    <a:srgbClr val="00B050"/>
                  </a:solidFill>
                </a:rPr>
                <a:t>len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len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9" y="1236822"/>
              <a:ext cx="288032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79513" y="2931914"/>
            <a:ext cx="8807893" cy="307777"/>
            <a:chOff x="683568" y="1236822"/>
            <a:chExt cx="7488830" cy="307777"/>
          </a:xfrm>
        </p:grpSpPr>
        <p:sp>
          <p:nvSpPr>
            <p:cNvPr id="30" name="TextBox 29"/>
            <p:cNvSpPr txBox="1"/>
            <p:nvPr/>
          </p:nvSpPr>
          <p:spPr>
            <a:xfrm>
              <a:off x="957672" y="1236822"/>
              <a:ext cx="7214726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501898" y="6129300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length of the empty (null) string is zero.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9553" y="2228964"/>
            <a:ext cx="8424935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51520" y="335699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line 3,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emptyString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length()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emptyString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7544" y="5517232"/>
            <a:ext cx="8485510" cy="46805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Maximum position = length - 1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2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32" grpId="0" animBg="1"/>
      <p:bldP spid="21" grpId="0" animBg="1"/>
      <p:bldP spid="2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-36512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String </a:t>
            </a:r>
            <a:r>
              <a:rPr lang="en-US" b="1" dirty="0" err="1"/>
              <a:t>toLowerCase</a:t>
            </a:r>
            <a:r>
              <a:rPr lang="en-US" b="1" dirty="0"/>
              <a:t>()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2.1.2 MANIPULATION METHODS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143000" y="2924944"/>
            <a:ext cx="8784976" cy="1200329"/>
            <a:chOff x="323529" y="1236822"/>
            <a:chExt cx="7848872" cy="1128695"/>
          </a:xfrm>
        </p:grpSpPr>
        <p:sp>
          <p:nvSpPr>
            <p:cNvPr id="34" name="TextBox 33"/>
            <p:cNvSpPr txBox="1"/>
            <p:nvPr/>
          </p:nvSpPr>
          <p:spPr>
            <a:xfrm>
              <a:off x="611561" y="1236822"/>
              <a:ext cx="7560840" cy="112869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institution = “King SAUD University”;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institution.</a:t>
              </a:r>
              <a:r>
                <a:rPr lang="en-US" dirty="0" err="1">
                  <a:solidFill>
                    <a:srgbClr val="00B050"/>
                  </a:solidFill>
                </a:rPr>
                <a:t>toLowerCase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</a:t>
              </a:r>
              <a:r>
                <a:rPr lang="en-US" dirty="0" err="1">
                  <a:solidFill>
                    <a:srgbClr val="0000FF"/>
                  </a:solidFill>
                </a:rPr>
                <a:t>newString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3529" y="1236822"/>
              <a:ext cx="288032" cy="112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9512" y="4201343"/>
            <a:ext cx="8748463" cy="307777"/>
            <a:chOff x="461890" y="1236822"/>
            <a:chExt cx="7710510" cy="307777"/>
          </a:xfrm>
        </p:grpSpPr>
        <p:sp>
          <p:nvSpPr>
            <p:cNvPr id="39" name="TextBox 38"/>
            <p:cNvSpPr txBox="1"/>
            <p:nvPr/>
          </p:nvSpPr>
          <p:spPr>
            <a:xfrm>
              <a:off x="713845" y="1236822"/>
              <a:ext cx="7458555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king </a:t>
              </a:r>
              <a:r>
                <a:rPr lang="en-US" sz="1400" dirty="0" err="1">
                  <a:solidFill>
                    <a:schemeClr val="bg1"/>
                  </a:solidFill>
                </a:rPr>
                <a:t>saud</a:t>
              </a:r>
              <a:r>
                <a:rPr lang="en-US" sz="1400" dirty="0">
                  <a:solidFill>
                    <a:schemeClr val="bg1"/>
                  </a:solidFill>
                </a:rPr>
                <a:t> university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1890" y="1236822"/>
              <a:ext cx="253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1520" y="119675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converts all characters in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 lower case letters.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520" y="182478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method has no parameters. Yet, we write the parenthesis.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520" y="214505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returns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value. So, the result should be stored in a variable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7544" y="3525108"/>
            <a:ext cx="8460432" cy="26393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51520" y="450912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line 3, the </a:t>
            </a:r>
            <a:r>
              <a:rPr lang="en-US" sz="2000" dirty="0" err="1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stringVariable</a:t>
            </a:r>
            <a:r>
              <a:rPr lang="en-US" sz="2000" dirty="0">
                <a:solidFill>
                  <a:srgbClr val="99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toLowerCase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 is applied on the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520" y="51891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result is stored in a variable of type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newString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9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 animBg="1"/>
      <p:bldP spid="41" grpId="0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F901C2-2D5C-4E27-AB3B-595F431D5191}"/>
</file>

<file path=customXml/itemProps2.xml><?xml version="1.0" encoding="utf-8"?>
<ds:datastoreItem xmlns:ds="http://schemas.openxmlformats.org/officeDocument/2006/customXml" ds:itemID="{0237C518-383A-4580-9EBC-CB39296336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3C7144-D99F-401D-B8D3-9EC05F9F573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2922</TotalTime>
  <Words>2731</Words>
  <Application>Microsoft Office PowerPoint</Application>
  <PresentationFormat>On-screen Show (4:3)</PresentationFormat>
  <Paragraphs>757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  STRINGS METHODS</vt:lpstr>
      <vt:lpstr>Outline</vt:lpstr>
      <vt:lpstr>1. PREDEFINED METHODS</vt:lpstr>
      <vt:lpstr>2. String PREDEFINED METHODS</vt:lpstr>
      <vt:lpstr>2. String PREDEFINED METHODS</vt:lpstr>
      <vt:lpstr>2.1 MANIPULATION METHODS</vt:lpstr>
      <vt:lpstr>2.1.1 MANIPULATION METHODS</vt:lpstr>
      <vt:lpstr>2.1.1 MANIPULATION METHODS</vt:lpstr>
      <vt:lpstr>2.1.2 MANIPULATION METHODS</vt:lpstr>
      <vt:lpstr>2.1.3 MANIPULATION METHODS</vt:lpstr>
      <vt:lpstr>2.1.4 MANIPULATION METHODS</vt:lpstr>
      <vt:lpstr>2.1.5 MANIPULATION METHODS</vt:lpstr>
      <vt:lpstr>2.2 EXTRACTION METHODS</vt:lpstr>
      <vt:lpstr>2.2.1 EXTRACTION METHODS</vt:lpstr>
      <vt:lpstr>2.2.2 EXTRACTION METHODS</vt:lpstr>
      <vt:lpstr>2.2.3 EXTRACTION METHODS</vt:lpstr>
      <vt:lpstr>2.2.4 EXTRACTION METHODS</vt:lpstr>
      <vt:lpstr>2.2.5 EXTRACTION METHODS</vt:lpstr>
      <vt:lpstr>2.2.6 EXTRACTION METHODS</vt:lpstr>
      <vt:lpstr>2.2.7 EXTRACTION METHODS</vt:lpstr>
      <vt:lpstr>2.3 COMPARISON METHODS</vt:lpstr>
      <vt:lpstr>2.3.1 COMPARISON METHODS</vt:lpstr>
      <vt:lpstr>2.3.2 COMPARISON METHODS</vt:lpstr>
      <vt:lpstr>2.3.3 COMPARISON METHODS</vt:lpstr>
      <vt:lpstr>3. PARSING NUMERIC STRINGS</vt:lpstr>
      <vt:lpstr>3. PARSING NUMERIC STRINGS</vt:lpstr>
      <vt:lpstr>Self-Check Exercises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dc:creator>Soha S.Zaghloul</dc:creator>
  <cp:lastModifiedBy>Ghadah Abdullah Alsaleh</cp:lastModifiedBy>
  <cp:revision>174</cp:revision>
  <dcterms:created xsi:type="dcterms:W3CDTF">2015-02-08T15:58:10Z</dcterms:created>
  <dcterms:modified xsi:type="dcterms:W3CDTF">2025-01-25T19:24:40Z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