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6" r:id="rId5"/>
    <p:sldId id="257" r:id="rId6"/>
    <p:sldId id="258" r:id="rId7"/>
    <p:sldId id="265" r:id="rId8"/>
    <p:sldId id="281" r:id="rId9"/>
    <p:sldId id="260" r:id="rId10"/>
    <p:sldId id="261" r:id="rId11"/>
    <p:sldId id="262" r:id="rId12"/>
    <p:sldId id="282" r:id="rId13"/>
    <p:sldId id="267" r:id="rId14"/>
    <p:sldId id="268" r:id="rId15"/>
    <p:sldId id="263" r:id="rId16"/>
    <p:sldId id="283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  <a:srgbClr val="FFFFCC"/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9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hida Almuallem" userId="S::zalmuallem@ksu.edu.sa::f6b0df71-4211-47d6-8039-1fe1a1bb5bdb" providerId="AD" clId="Web-{28AB9824-5AEF-1289-328A-3418310CAE92}"/>
    <pc:docChg chg="modSld">
      <pc:chgData name="Zahida Almuallem" userId="S::zalmuallem@ksu.edu.sa::f6b0df71-4211-47d6-8039-1fe1a1bb5bdb" providerId="AD" clId="Web-{28AB9824-5AEF-1289-328A-3418310CAE92}" dt="2025-01-18T18:44:42.725" v="1"/>
      <pc:docMkLst>
        <pc:docMk/>
      </pc:docMkLst>
      <pc:sldChg chg="mod modShow">
        <pc:chgData name="Zahida Almuallem" userId="S::zalmuallem@ksu.edu.sa::f6b0df71-4211-47d6-8039-1fe1a1bb5bdb" providerId="AD" clId="Web-{28AB9824-5AEF-1289-328A-3418310CAE92}" dt="2025-01-18T18:44:39.943" v="0"/>
        <pc:sldMkLst>
          <pc:docMk/>
          <pc:sldMk cId="197189671" sldId="267"/>
        </pc:sldMkLst>
      </pc:sldChg>
      <pc:sldChg chg="mod modShow">
        <pc:chgData name="Zahida Almuallem" userId="S::zalmuallem@ksu.edu.sa::f6b0df71-4211-47d6-8039-1fe1a1bb5bdb" providerId="AD" clId="Web-{28AB9824-5AEF-1289-328A-3418310CAE92}" dt="2025-01-18T18:44:42.725" v="1"/>
        <pc:sldMkLst>
          <pc:docMk/>
          <pc:sldMk cId="3618041794" sldId="268"/>
        </pc:sldMkLst>
      </pc:sldChg>
    </pc:docChg>
  </pc:docChgLst>
  <pc:docChgLst>
    <pc:chgData name="Zahida Almuallem" userId="S::zalmuallem@ksu.edu.sa::f6b0df71-4211-47d6-8039-1fe1a1bb5bdb" providerId="AD" clId="Web-{059C055B-7BF0-652B-6484-55D6C477218A}"/>
    <pc:docChg chg="addSld modSld">
      <pc:chgData name="Zahida Almuallem" userId="S::zalmuallem@ksu.edu.sa::f6b0df71-4211-47d6-8039-1fe1a1bb5bdb" providerId="AD" clId="Web-{059C055B-7BF0-652B-6484-55D6C477218A}" dt="2025-01-17T22:13:33.365" v="32"/>
      <pc:docMkLst>
        <pc:docMk/>
      </pc:docMkLst>
      <pc:sldChg chg="addSp delSp modSp mod addAnim delAnim modShow">
        <pc:chgData name="Zahida Almuallem" userId="S::zalmuallem@ksu.edu.sa::f6b0df71-4211-47d6-8039-1fe1a1bb5bdb" providerId="AD" clId="Web-{059C055B-7BF0-652B-6484-55D6C477218A}" dt="2025-01-17T22:13:33.365" v="32"/>
        <pc:sldMkLst>
          <pc:docMk/>
          <pc:sldMk cId="2696357471" sldId="263"/>
        </pc:sldMkLst>
        <pc:spChg chg="add del mod">
          <ac:chgData name="Zahida Almuallem" userId="S::zalmuallem@ksu.edu.sa::f6b0df71-4211-47d6-8039-1fe1a1bb5bdb" providerId="AD" clId="Web-{059C055B-7BF0-652B-6484-55D6C477218A}" dt="2025-01-17T22:11:42.220" v="13" actId="20577"/>
          <ac:spMkLst>
            <pc:docMk/>
            <pc:sldMk cId="2696357471" sldId="263"/>
            <ac:spMk id="107" creationId="{00000000-0000-0000-0000-000000000000}"/>
          </ac:spMkLst>
        </pc:spChg>
        <pc:spChg chg="add del">
          <ac:chgData name="Zahida Almuallem" userId="S::zalmuallem@ksu.edu.sa::f6b0df71-4211-47d6-8039-1fe1a1bb5bdb" providerId="AD" clId="Web-{059C055B-7BF0-652B-6484-55D6C477218A}" dt="2025-01-17T22:05:17.596" v="8"/>
          <ac:spMkLst>
            <pc:docMk/>
            <pc:sldMk cId="2696357471" sldId="263"/>
            <ac:spMk id="131" creationId="{00000000-0000-0000-0000-000000000000}"/>
          </ac:spMkLst>
        </pc:spChg>
        <pc:cxnChg chg="add del">
          <ac:chgData name="Zahida Almuallem" userId="S::zalmuallem@ksu.edu.sa::f6b0df71-4211-47d6-8039-1fe1a1bb5bdb" providerId="AD" clId="Web-{059C055B-7BF0-652B-6484-55D6C477218A}" dt="2025-01-17T22:05:10.221" v="6"/>
          <ac:cxnSpMkLst>
            <pc:docMk/>
            <pc:sldMk cId="2696357471" sldId="263"/>
            <ac:cxnSpMk id="108" creationId="{00000000-0000-0000-0000-000000000000}"/>
          </ac:cxnSpMkLst>
        </pc:cxnChg>
        <pc:cxnChg chg="add del">
          <ac:chgData name="Zahida Almuallem" userId="S::zalmuallem@ksu.edu.sa::f6b0df71-4211-47d6-8039-1fe1a1bb5bdb" providerId="AD" clId="Web-{059C055B-7BF0-652B-6484-55D6C477218A}" dt="2025-01-17T22:05:14.971" v="7"/>
          <ac:cxnSpMkLst>
            <pc:docMk/>
            <pc:sldMk cId="2696357471" sldId="263"/>
            <ac:cxnSpMk id="133" creationId="{00000000-0000-0000-0000-000000000000}"/>
          </ac:cxnSpMkLst>
        </pc:cxnChg>
      </pc:sldChg>
      <pc:sldChg chg="delSp modSp add mod replId delAnim modShow">
        <pc:chgData name="Zahida Almuallem" userId="S::zalmuallem@ksu.edu.sa::f6b0df71-4211-47d6-8039-1fe1a1bb5bdb" providerId="AD" clId="Web-{059C055B-7BF0-652B-6484-55D6C477218A}" dt="2025-01-17T22:13:23.708" v="31" actId="1076"/>
        <pc:sldMkLst>
          <pc:docMk/>
          <pc:sldMk cId="3773305848" sldId="283"/>
        </pc:sldMkLst>
        <pc:spChg chg="del">
          <ac:chgData name="Zahida Almuallem" userId="S::zalmuallem@ksu.edu.sa::f6b0df71-4211-47d6-8039-1fe1a1bb5bdb" providerId="AD" clId="Web-{059C055B-7BF0-652B-6484-55D6C477218A}" dt="2025-01-17T22:12:14.753" v="15"/>
          <ac:spMkLst>
            <pc:docMk/>
            <pc:sldMk cId="3773305848" sldId="283"/>
            <ac:spMk id="105" creationId="{00000000-0000-0000-0000-000000000000}"/>
          </ac:spMkLst>
        </pc:spChg>
        <pc:spChg chg="del">
          <ac:chgData name="Zahida Almuallem" userId="S::zalmuallem@ksu.edu.sa::f6b0df71-4211-47d6-8039-1fe1a1bb5bdb" providerId="AD" clId="Web-{059C055B-7BF0-652B-6484-55D6C477218A}" dt="2025-01-17T22:12:25.769" v="20"/>
          <ac:spMkLst>
            <pc:docMk/>
            <pc:sldMk cId="3773305848" sldId="283"/>
            <ac:spMk id="107" creationId="{00000000-0000-0000-0000-000000000000}"/>
          </ac:spMkLst>
        </pc:spChg>
        <pc:spChg chg="del mod">
          <ac:chgData name="Zahida Almuallem" userId="S::zalmuallem@ksu.edu.sa::f6b0df71-4211-47d6-8039-1fe1a1bb5bdb" providerId="AD" clId="Web-{059C055B-7BF0-652B-6484-55D6C477218A}" dt="2025-01-17T22:12:21.316" v="19"/>
          <ac:spMkLst>
            <pc:docMk/>
            <pc:sldMk cId="3773305848" sldId="283"/>
            <ac:spMk id="125" creationId="{00000000-0000-0000-0000-000000000000}"/>
          </ac:spMkLst>
        </pc:spChg>
        <pc:spChg chg="del">
          <ac:chgData name="Zahida Almuallem" userId="S::zalmuallem@ksu.edu.sa::f6b0df71-4211-47d6-8039-1fe1a1bb5bdb" providerId="AD" clId="Web-{059C055B-7BF0-652B-6484-55D6C477218A}" dt="2025-01-17T22:12:30.332" v="21"/>
          <ac:spMkLst>
            <pc:docMk/>
            <pc:sldMk cId="3773305848" sldId="283"/>
            <ac:spMk id="131" creationId="{00000000-0000-0000-0000-000000000000}"/>
          </ac:spMkLst>
        </pc:spChg>
        <pc:cxnChg chg="mod">
          <ac:chgData name="Zahida Almuallem" userId="S::zalmuallem@ksu.edu.sa::f6b0df71-4211-47d6-8039-1fe1a1bb5bdb" providerId="AD" clId="Web-{059C055B-7BF0-652B-6484-55D6C477218A}" dt="2025-01-17T22:13:14.771" v="29" actId="1076"/>
          <ac:cxnSpMkLst>
            <pc:docMk/>
            <pc:sldMk cId="3773305848" sldId="283"/>
            <ac:cxnSpMk id="75" creationId="{00000000-0000-0000-0000-000000000000}"/>
          </ac:cxnSpMkLst>
        </pc:cxnChg>
        <pc:cxnChg chg="mod">
          <ac:chgData name="Zahida Almuallem" userId="S::zalmuallem@ksu.edu.sa::f6b0df71-4211-47d6-8039-1fe1a1bb5bdb" providerId="AD" clId="Web-{059C055B-7BF0-652B-6484-55D6C477218A}" dt="2025-01-17T22:13:23.708" v="31" actId="1076"/>
          <ac:cxnSpMkLst>
            <pc:docMk/>
            <pc:sldMk cId="3773305848" sldId="283"/>
            <ac:cxnSpMk id="80" creationId="{00000000-0000-0000-0000-000000000000}"/>
          </ac:cxnSpMkLst>
        </pc:cxnChg>
        <pc:cxnChg chg="del mod">
          <ac:chgData name="Zahida Almuallem" userId="S::zalmuallem@ksu.edu.sa::f6b0df71-4211-47d6-8039-1fe1a1bb5bdb" providerId="AD" clId="Web-{059C055B-7BF0-652B-6484-55D6C477218A}" dt="2025-01-17T22:12:45.238" v="25"/>
          <ac:cxnSpMkLst>
            <pc:docMk/>
            <pc:sldMk cId="3773305848" sldId="283"/>
            <ac:cxnSpMk id="106" creationId="{00000000-0000-0000-0000-000000000000}"/>
          </ac:cxnSpMkLst>
        </pc:cxnChg>
        <pc:cxnChg chg="del">
          <ac:chgData name="Zahida Almuallem" userId="S::zalmuallem@ksu.edu.sa::f6b0df71-4211-47d6-8039-1fe1a1bb5bdb" providerId="AD" clId="Web-{059C055B-7BF0-652B-6484-55D6C477218A}" dt="2025-01-17T22:12:34.910" v="23"/>
          <ac:cxnSpMkLst>
            <pc:docMk/>
            <pc:sldMk cId="3773305848" sldId="283"/>
            <ac:cxnSpMk id="108" creationId="{00000000-0000-0000-0000-000000000000}"/>
          </ac:cxnSpMkLst>
        </pc:cxnChg>
        <pc:cxnChg chg="del">
          <ac:chgData name="Zahida Almuallem" userId="S::zalmuallem@ksu.edu.sa::f6b0df71-4211-47d6-8039-1fe1a1bb5bdb" providerId="AD" clId="Web-{059C055B-7BF0-652B-6484-55D6C477218A}" dt="2025-01-17T22:12:47.035" v="26"/>
          <ac:cxnSpMkLst>
            <pc:docMk/>
            <pc:sldMk cId="3773305848" sldId="283"/>
            <ac:cxnSpMk id="130" creationId="{00000000-0000-0000-0000-000000000000}"/>
          </ac:cxnSpMkLst>
        </pc:cxnChg>
        <pc:cxnChg chg="del">
          <ac:chgData name="Zahida Almuallem" userId="S::zalmuallem@ksu.edu.sa::f6b0df71-4211-47d6-8039-1fe1a1bb5bdb" providerId="AD" clId="Web-{059C055B-7BF0-652B-6484-55D6C477218A}" dt="2025-01-17T22:12:33.363" v="22"/>
          <ac:cxnSpMkLst>
            <pc:docMk/>
            <pc:sldMk cId="3773305848" sldId="283"/>
            <ac:cxnSpMk id="133" creationId="{00000000-0000-0000-0000-000000000000}"/>
          </ac:cxnSpMkLst>
        </pc:cxnChg>
      </pc:sldChg>
    </pc:docChg>
  </pc:docChgLst>
  <pc:docChgLst>
    <pc:chgData name="Nadia Al-Ghreimil" userId="bd57fa0a-72d9-4845-a2d9-9d930f860865" providerId="ADAL" clId="{97237343-9E66-4144-92ED-432785D423EA}"/>
    <pc:docChg chg="custSel modSld modMainMaster">
      <pc:chgData name="Nadia Al-Ghreimil" userId="bd57fa0a-72d9-4845-a2d9-9d930f860865" providerId="ADAL" clId="{97237343-9E66-4144-92ED-432785D423EA}" dt="2025-01-20T17:41:43.243" v="1" actId="478"/>
      <pc:docMkLst>
        <pc:docMk/>
      </pc:docMkLst>
      <pc:sldChg chg="delSp">
        <pc:chgData name="Nadia Al-Ghreimil" userId="bd57fa0a-72d9-4845-a2d9-9d930f860865" providerId="ADAL" clId="{97237343-9E66-4144-92ED-432785D423EA}" dt="2025-01-20T17:41:43.243" v="1" actId="478"/>
        <pc:sldMkLst>
          <pc:docMk/>
          <pc:sldMk cId="586312537" sldId="280"/>
        </pc:sldMkLst>
        <pc:picChg chg="del">
          <ac:chgData name="Nadia Al-Ghreimil" userId="bd57fa0a-72d9-4845-a2d9-9d930f860865" providerId="ADAL" clId="{97237343-9E66-4144-92ED-432785D423EA}" dt="2025-01-20T17:41:43.243" v="1" actId="478"/>
          <ac:picMkLst>
            <pc:docMk/>
            <pc:sldMk cId="586312537" sldId="280"/>
            <ac:picMk id="7" creationId="{00000000-0000-0000-0000-000000000000}"/>
          </ac:picMkLst>
        </pc:picChg>
      </pc:sldChg>
      <pc:sldMasterChg chg="delSp">
        <pc:chgData name="Nadia Al-Ghreimil" userId="bd57fa0a-72d9-4845-a2d9-9d930f860865" providerId="ADAL" clId="{97237343-9E66-4144-92ED-432785D423EA}" dt="2025-01-20T17:40:57.066" v="0" actId="478"/>
        <pc:sldMasterMkLst>
          <pc:docMk/>
          <pc:sldMasterMk cId="0" sldId="2147483660"/>
        </pc:sldMasterMkLst>
        <pc:spChg chg="del">
          <ac:chgData name="Nadia Al-Ghreimil" userId="bd57fa0a-72d9-4845-a2d9-9d930f860865" providerId="ADAL" clId="{97237343-9E66-4144-92ED-432785D423EA}" dt="2025-01-20T17:40:57.066" v="0" actId="478"/>
          <ac:spMkLst>
            <pc:docMk/>
            <pc:sldMasterMk cId="0" sldId="2147483660"/>
            <ac:spMk id="12" creationId="{00000000-0000-0000-0000-000000000000}"/>
          </ac:spMkLst>
        </pc:spChg>
        <pc:spChg chg="del">
          <ac:chgData name="Nadia Al-Ghreimil" userId="bd57fa0a-72d9-4845-a2d9-9d930f860865" providerId="ADAL" clId="{97237343-9E66-4144-92ED-432785D423EA}" dt="2025-01-20T17:40:57.066" v="0" actId="478"/>
          <ac:spMkLst>
            <pc:docMk/>
            <pc:sldMasterMk cId="0" sldId="2147483660"/>
            <ac:spMk id="13" creationId="{00000000-0000-0000-0000-000000000000}"/>
          </ac:spMkLst>
        </pc:spChg>
        <pc:spChg chg="del">
          <ac:chgData name="Nadia Al-Ghreimil" userId="bd57fa0a-72d9-4845-a2d9-9d930f860865" providerId="ADAL" clId="{97237343-9E66-4144-92ED-432785D423EA}" dt="2025-01-20T17:40:57.066" v="0" actId="478"/>
          <ac:spMkLst>
            <pc:docMk/>
            <pc:sldMasterMk cId="0" sldId="2147483660"/>
            <ac:spMk id="14" creationId="{00000000-0000-0000-0000-000000000000}"/>
          </ac:spMkLst>
        </pc:spChg>
        <pc:cxnChg chg="del">
          <ac:chgData name="Nadia Al-Ghreimil" userId="bd57fa0a-72d9-4845-a2d9-9d930f860865" providerId="ADAL" clId="{97237343-9E66-4144-92ED-432785D423EA}" dt="2025-01-20T17:40:57.066" v="0" actId="478"/>
          <ac:cxnSpMkLst>
            <pc:docMk/>
            <pc:sldMasterMk cId="0" sldId="2147483660"/>
            <ac:cxnSpMk id="15" creationId="{00000000-0000-0000-0000-000000000000}"/>
          </ac:cxnSpMkLst>
        </pc:cxn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C58DD-C053-4C0B-9C1F-FAB3919DE034}" type="datetimeFigureOut">
              <a:rPr lang="en-US" smtClean="0"/>
              <a:pPr/>
              <a:t>20-Jan-25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8AB70-4297-4412-B1FA-4A5C770E0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8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4AC9C7-3BA3-4C08-B625-EA3A8E4B976D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CE30-EA35-43E8-86F6-B19ED77ACB93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CD2-5E06-4D90-A617-C3A9C43C98E1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8D7C-54FA-4EDA-BC15-C32E31168CD0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EEA9-ABEE-485B-8B00-D0BE6D51ED65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3DBD-C650-415B-A967-4AC04DAD6F04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E8E4-2BC2-42B1-B975-B7F2491B8AEA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C296-EE27-4D32-888C-62685A727BB1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D23A-45E2-4A2A-ADAC-A6CFCC70EDA5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ABDFFA0-C7D7-4B12-AE48-F01CCB5BA963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61EF9C-8BF9-4564-A6AE-761F78B93FA1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688EA8-0D97-4999-BC3C-E67BF56C751E}" type="datetime1">
              <a:rPr lang="en-US" smtClean="0"/>
              <a:pPr/>
              <a:t>20-Jan-25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/>
          </p:cNvSpPr>
          <p:nvPr>
            <p:ph type="ctrTitle"/>
          </p:nvPr>
        </p:nvSpPr>
        <p:spPr>
          <a:xfrm>
            <a:off x="1019543" y="2348880"/>
            <a:ext cx="7872937" cy="1800200"/>
          </a:xfrm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en-US" sz="5400" dirty="0">
                <a:solidFill>
                  <a:srgbClr val="C00000"/>
                </a:solidFill>
              </a:rPr>
            </a:b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>
                <a:solidFill>
                  <a:srgbClr val="C00000"/>
                </a:solidFill>
              </a:rPr>
              <a:t>THE </a:t>
            </a:r>
            <a:r>
              <a:rPr lang="en-US" sz="5400" dirty="0">
                <a:solidFill>
                  <a:srgbClr val="00B0F0"/>
                </a:solidFill>
              </a:rPr>
              <a:t>String</a:t>
            </a:r>
            <a:r>
              <a:rPr lang="en-US" sz="5400" dirty="0">
                <a:solidFill>
                  <a:srgbClr val="C00000"/>
                </a:solidFill>
              </a:rPr>
              <a:t> CLASS</a:t>
            </a:r>
          </a:p>
        </p:txBody>
      </p:sp>
      <p:sp>
        <p:nvSpPr>
          <p:cNvPr id="5" name="PPTShape_0"/>
          <p:cNvSpPr txBox="1">
            <a:spLocks/>
          </p:cNvSpPr>
          <p:nvPr/>
        </p:nvSpPr>
        <p:spPr>
          <a:xfrm>
            <a:off x="72008" y="5949280"/>
            <a:ext cx="1895071" cy="646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ahoma" charset="0"/>
                <a:ea typeface="ＭＳ Ｐゴシック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5pPr>
            <a:lvl6pPr defTabSz="457200">
              <a:defRPr>
                <a:latin typeface="Tahoma" charset="0"/>
                <a:ea typeface="ＭＳ Ｐゴシック" charset="0"/>
                <a:cs typeface="Arial" charset="0"/>
              </a:defRPr>
            </a:lvl6pPr>
            <a:lvl7pPr defTabSz="457200">
              <a:defRPr>
                <a:latin typeface="Tahoma" charset="0"/>
                <a:ea typeface="ＭＳ Ｐゴシック" charset="0"/>
                <a:cs typeface="Arial" charset="0"/>
              </a:defRPr>
            </a:lvl7pPr>
            <a:lvl8pPr defTabSz="457200">
              <a:defRPr>
                <a:latin typeface="Tahoma" charset="0"/>
                <a:ea typeface="ＭＳ Ｐゴシック" charset="0"/>
                <a:cs typeface="Arial" charset="0"/>
              </a:defRPr>
            </a:lvl8pPr>
            <a:lvl9pPr defTabSz="457200">
              <a:defRPr>
                <a:latin typeface="Tahoma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dirty="0"/>
              <a:t>CSC 111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61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 56"/>
          <p:cNvSpPr/>
          <p:nvPr/>
        </p:nvSpPr>
        <p:spPr>
          <a:xfrm>
            <a:off x="1763688" y="2172926"/>
            <a:ext cx="1368152" cy="4639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myName</a:t>
            </a: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UPDATING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VARIABLES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1520" y="76470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 us consider another example: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251520" y="1196752"/>
            <a:ext cx="2952328" cy="504056"/>
            <a:chOff x="-468560" y="1988840"/>
            <a:chExt cx="2952328" cy="720080"/>
          </a:xfrm>
        </p:grpSpPr>
        <p:sp>
          <p:nvSpPr>
            <p:cNvPr id="40" name="Rounded Rectangle 39"/>
            <p:cNvSpPr/>
            <p:nvPr/>
          </p:nvSpPr>
          <p:spPr>
            <a:xfrm>
              <a:off x="971600" y="1988840"/>
              <a:ext cx="1512168" cy="7200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120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-468560" y="1988840"/>
              <a:ext cx="1368152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myName</a:t>
              </a:r>
              <a:endParaRPr lang="en-US" sz="20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851920" y="1196752"/>
            <a:ext cx="3672408" cy="504056"/>
            <a:chOff x="179512" y="1988840"/>
            <a:chExt cx="1678815" cy="720080"/>
          </a:xfrm>
        </p:grpSpPr>
        <p:sp>
          <p:nvSpPr>
            <p:cNvPr id="43" name="Rounded Rectangle 42"/>
            <p:cNvSpPr/>
            <p:nvPr/>
          </p:nvSpPr>
          <p:spPr>
            <a:xfrm>
              <a:off x="640363" y="1988840"/>
              <a:ext cx="1217964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Laila Al-</a:t>
              </a:r>
              <a:r>
                <a:rPr lang="en-US" dirty="0" err="1">
                  <a:solidFill>
                    <a:srgbClr val="0000FF"/>
                  </a:solidFill>
                </a:rPr>
                <a:t>Rashed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179512" y="1988840"/>
              <a:ext cx="427933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120</a:t>
              </a:r>
            </a:p>
          </p:txBody>
        </p:sp>
      </p:grpSp>
      <p:cxnSp>
        <p:nvCxnSpPr>
          <p:cNvPr id="53" name="Straight Arrow Connector 52"/>
          <p:cNvCxnSpPr>
            <a:endCxn id="52" idx="1"/>
          </p:cNvCxnSpPr>
          <p:nvPr/>
        </p:nvCxnSpPr>
        <p:spPr>
          <a:xfrm>
            <a:off x="3059832" y="1448780"/>
            <a:ext cx="792088" cy="0"/>
          </a:xfrm>
          <a:prstGeom prst="straightConnector1">
            <a:avLst/>
          </a:prstGeom>
          <a:ln w="38100"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51520" y="170080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simplicity, we’ll write it as follows: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3851920" y="2172926"/>
            <a:ext cx="3672408" cy="463986"/>
            <a:chOff x="179512" y="1988840"/>
            <a:chExt cx="1678815" cy="720080"/>
          </a:xfrm>
        </p:grpSpPr>
        <p:sp>
          <p:nvSpPr>
            <p:cNvPr id="59" name="Rounded Rectangle 58"/>
            <p:cNvSpPr/>
            <p:nvPr/>
          </p:nvSpPr>
          <p:spPr>
            <a:xfrm>
              <a:off x="640363" y="1988840"/>
              <a:ext cx="1217964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Laila Al-</a:t>
              </a:r>
              <a:r>
                <a:rPr lang="en-US" dirty="0" err="1">
                  <a:solidFill>
                    <a:srgbClr val="0000FF"/>
                  </a:solidFill>
                </a:rPr>
                <a:t>Rashed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79512" y="1988840"/>
              <a:ext cx="427933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120</a:t>
              </a:r>
            </a:p>
          </p:txBody>
        </p:sp>
      </p:grpSp>
      <p:cxnSp>
        <p:nvCxnSpPr>
          <p:cNvPr id="61" name="Straight Arrow Connector 60"/>
          <p:cNvCxnSpPr>
            <a:endCxn id="60" idx="1"/>
          </p:cNvCxnSpPr>
          <p:nvPr/>
        </p:nvCxnSpPr>
        <p:spPr>
          <a:xfrm>
            <a:off x="3059832" y="2404919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51520" y="270892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Also, consider this statement: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179513" y="3140968"/>
            <a:ext cx="8784976" cy="369332"/>
            <a:chOff x="323529" y="1236822"/>
            <a:chExt cx="7848872" cy="347291"/>
          </a:xfrm>
        </p:grpSpPr>
        <p:sp>
          <p:nvSpPr>
            <p:cNvPr id="64" name="TextBox 63"/>
            <p:cNvSpPr txBox="1"/>
            <p:nvPr/>
          </p:nvSpPr>
          <p:spPr>
            <a:xfrm>
              <a:off x="611561" y="1236822"/>
              <a:ext cx="7560840" cy="34729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00FF"/>
                  </a:solidFill>
                </a:rPr>
                <a:t>myName</a:t>
              </a:r>
              <a:r>
                <a:rPr lang="en-US" dirty="0">
                  <a:solidFill>
                    <a:srgbClr val="0000FF"/>
                  </a:solidFill>
                </a:rPr>
                <a:t> = “</a:t>
              </a:r>
              <a:r>
                <a:rPr lang="en-US" dirty="0" err="1">
                  <a:solidFill>
                    <a:srgbClr val="0000FF"/>
                  </a:solidFill>
                </a:rPr>
                <a:t>Jawaher</a:t>
              </a:r>
              <a:r>
                <a:rPr lang="en-US" dirty="0">
                  <a:solidFill>
                    <a:srgbClr val="0000FF"/>
                  </a:solidFill>
                </a:rPr>
                <a:t> Al-</a:t>
              </a:r>
              <a:r>
                <a:rPr lang="en-US" dirty="0" err="1">
                  <a:solidFill>
                    <a:srgbClr val="0000FF"/>
                  </a:solidFill>
                </a:rPr>
                <a:t>Jabr</a:t>
              </a:r>
              <a:r>
                <a:rPr lang="en-US" dirty="0">
                  <a:solidFill>
                    <a:srgbClr val="0000FF"/>
                  </a:solidFill>
                </a:rPr>
                <a:t>”;  </a:t>
              </a:r>
              <a:r>
                <a:rPr lang="en-US" dirty="0">
                  <a:solidFill>
                    <a:srgbClr val="00B050"/>
                  </a:solidFill>
                </a:rPr>
                <a:t>//changes the </a:t>
              </a:r>
              <a:r>
                <a:rPr lang="en-US" u="sng" dirty="0">
                  <a:solidFill>
                    <a:srgbClr val="00B050"/>
                  </a:solidFill>
                </a:rPr>
                <a:t>address </a:t>
              </a:r>
              <a:r>
                <a:rPr lang="en-US" dirty="0">
                  <a:solidFill>
                    <a:srgbClr val="00B050"/>
                  </a:solidFill>
                </a:rPr>
                <a:t>stored in </a:t>
              </a:r>
              <a:r>
                <a:rPr lang="en-US" dirty="0" err="1">
                  <a:solidFill>
                    <a:srgbClr val="00B050"/>
                  </a:solidFill>
                </a:rPr>
                <a:t>myName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23529" y="1236822"/>
              <a:ext cx="288032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51520" y="353294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memory layout is as follows: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2627784" y="4293096"/>
            <a:ext cx="136815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myName</a:t>
            </a:r>
            <a:endParaRPr lang="en-US" sz="2000" dirty="0"/>
          </a:p>
        </p:txBody>
      </p:sp>
      <p:grpSp>
        <p:nvGrpSpPr>
          <p:cNvPr id="68" name="Group 67"/>
          <p:cNvGrpSpPr/>
          <p:nvPr/>
        </p:nvGrpSpPr>
        <p:grpSpPr>
          <a:xfrm>
            <a:off x="4716016" y="4293096"/>
            <a:ext cx="3672408" cy="504056"/>
            <a:chOff x="179512" y="1988840"/>
            <a:chExt cx="1678815" cy="720080"/>
          </a:xfrm>
        </p:grpSpPr>
        <p:sp>
          <p:nvSpPr>
            <p:cNvPr id="69" name="Rounded Rectangle 68"/>
            <p:cNvSpPr/>
            <p:nvPr/>
          </p:nvSpPr>
          <p:spPr>
            <a:xfrm>
              <a:off x="640363" y="1988840"/>
              <a:ext cx="1217964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00FF"/>
                  </a:solidFill>
                </a:rPr>
                <a:t>Jawaher</a:t>
              </a:r>
              <a:r>
                <a:rPr lang="en-US" dirty="0">
                  <a:solidFill>
                    <a:srgbClr val="0000FF"/>
                  </a:solidFill>
                </a:rPr>
                <a:t> Al-</a:t>
              </a:r>
              <a:r>
                <a:rPr lang="en-US" dirty="0" err="1">
                  <a:solidFill>
                    <a:srgbClr val="0000FF"/>
                  </a:solidFill>
                </a:rPr>
                <a:t>Jabr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179512" y="1988840"/>
              <a:ext cx="427933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500</a:t>
              </a:r>
            </a:p>
          </p:txBody>
        </p:sp>
      </p:grpSp>
      <p:cxnSp>
        <p:nvCxnSpPr>
          <p:cNvPr id="71" name="Straight Arrow Connector 70"/>
          <p:cNvCxnSpPr/>
          <p:nvPr/>
        </p:nvCxnSpPr>
        <p:spPr>
          <a:xfrm>
            <a:off x="3923928" y="4545124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4716016" y="3645024"/>
            <a:ext cx="3672408" cy="576064"/>
            <a:chOff x="179512" y="1988840"/>
            <a:chExt cx="1678815" cy="720080"/>
          </a:xfrm>
        </p:grpSpPr>
        <p:sp>
          <p:nvSpPr>
            <p:cNvPr id="73" name="Rounded Rectangle 72"/>
            <p:cNvSpPr/>
            <p:nvPr/>
          </p:nvSpPr>
          <p:spPr>
            <a:xfrm>
              <a:off x="640363" y="1988840"/>
              <a:ext cx="1217964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Laila Al-</a:t>
              </a:r>
              <a:r>
                <a:rPr lang="en-US" dirty="0" err="1">
                  <a:solidFill>
                    <a:srgbClr val="0000FF"/>
                  </a:solidFill>
                </a:rPr>
                <a:t>Rashed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179512" y="1988840"/>
              <a:ext cx="427933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120</a:t>
              </a: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251520" y="494116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old address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120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is no more accessed by the variable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myName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1520" y="526113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variable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myName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refers to the new address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500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that contains the new value “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Jawaher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Al-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Jabr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37" grpId="0"/>
      <p:bldP spid="54" grpId="0"/>
      <p:bldP spid="62" grpId="0"/>
      <p:bldP spid="66" grpId="0"/>
      <p:bldP spid="67" grpId="0" animBg="1"/>
      <p:bldP spid="75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UPDATING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VARIABLES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 the following statements: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9513" y="1628801"/>
            <a:ext cx="8784976" cy="1200329"/>
            <a:chOff x="323529" y="1236822"/>
            <a:chExt cx="7848872" cy="1128695"/>
          </a:xfrm>
        </p:grpSpPr>
        <p:sp>
          <p:nvSpPr>
            <p:cNvPr id="10" name="TextBox 9"/>
            <p:cNvSpPr txBox="1"/>
            <p:nvPr/>
          </p:nvSpPr>
          <p:spPr>
            <a:xfrm>
              <a:off x="611561" y="1236822"/>
              <a:ext cx="7560840" cy="112869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char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ch</a:t>
              </a:r>
              <a:r>
                <a:rPr lang="en-US" dirty="0">
                  <a:solidFill>
                    <a:srgbClr val="0000FF"/>
                  </a:solidFill>
                </a:rPr>
                <a:t> = ‘x’;			</a:t>
              </a:r>
              <a:r>
                <a:rPr lang="en-US" dirty="0">
                  <a:solidFill>
                    <a:srgbClr val="00B050"/>
                  </a:solidFill>
                </a:rPr>
                <a:t>//This is a data variable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department = </a:t>
              </a:r>
              <a:r>
                <a:rPr lang="en-US" dirty="0">
                  <a:solidFill>
                    <a:srgbClr val="00B0F0"/>
                  </a:solidFill>
                </a:rPr>
                <a:t>new String</a:t>
              </a:r>
              <a:r>
                <a:rPr lang="en-US" dirty="0">
                  <a:solidFill>
                    <a:srgbClr val="0000FF"/>
                  </a:solidFill>
                </a:rPr>
                <a:t>(“CS”);	</a:t>
              </a:r>
              <a:r>
                <a:rPr lang="en-US" dirty="0">
                  <a:solidFill>
                    <a:srgbClr val="00B050"/>
                  </a:solidFill>
                </a:rPr>
                <a:t>//This is a reference variable  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department = “IT”;	</a:t>
              </a:r>
              <a:r>
                <a:rPr lang="en-US" dirty="0">
                  <a:solidFill>
                    <a:srgbClr val="00B050"/>
                  </a:solidFill>
                </a:rPr>
                <a:t>//changes the </a:t>
              </a:r>
              <a:r>
                <a:rPr lang="en-US" u="sng" dirty="0">
                  <a:solidFill>
                    <a:srgbClr val="00B050"/>
                  </a:solidFill>
                </a:rPr>
                <a:t>address </a:t>
              </a:r>
              <a:r>
                <a:rPr lang="en-US" dirty="0">
                  <a:solidFill>
                    <a:srgbClr val="00B050"/>
                  </a:solidFill>
                </a:rPr>
                <a:t>stored in department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ch</a:t>
              </a:r>
              <a:r>
                <a:rPr lang="en-US" dirty="0">
                  <a:solidFill>
                    <a:srgbClr val="0000FF"/>
                  </a:solidFill>
                </a:rPr>
                <a:t> = ‘*’;		</a:t>
              </a:r>
              <a:r>
                <a:rPr lang="en-US" dirty="0">
                  <a:solidFill>
                    <a:srgbClr val="00B050"/>
                  </a:solidFill>
                </a:rPr>
                <a:t>//changes the </a:t>
              </a:r>
              <a:r>
                <a:rPr lang="en-US" u="sng" dirty="0">
                  <a:solidFill>
                    <a:srgbClr val="00B050"/>
                  </a:solidFill>
                </a:rPr>
                <a:t>value</a:t>
              </a:r>
              <a:r>
                <a:rPr lang="en-US" dirty="0">
                  <a:solidFill>
                    <a:srgbClr val="00B050"/>
                  </a:solidFill>
                </a:rPr>
                <a:t> (not address) stored in </a:t>
              </a:r>
              <a:r>
                <a:rPr lang="en-US" dirty="0" err="1">
                  <a:solidFill>
                    <a:srgbClr val="00B050"/>
                  </a:solidFill>
                </a:rPr>
                <a:t>ch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3529" y="1236822"/>
              <a:ext cx="288032" cy="1128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4211961" y="3645024"/>
            <a:ext cx="18002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department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787071" y="3645024"/>
            <a:ext cx="2033401" cy="576064"/>
            <a:chOff x="204577" y="1988840"/>
            <a:chExt cx="929555" cy="720080"/>
          </a:xfrm>
        </p:grpSpPr>
        <p:sp>
          <p:nvSpPr>
            <p:cNvPr id="14" name="Rounded Rectangle 13"/>
            <p:cNvSpPr/>
            <p:nvPr/>
          </p:nvSpPr>
          <p:spPr>
            <a:xfrm>
              <a:off x="640362" y="1988840"/>
              <a:ext cx="493770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CS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04577" y="1988840"/>
              <a:ext cx="402868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320</a:t>
              </a:r>
            </a:p>
          </p:txBody>
        </p:sp>
      </p:grpSp>
      <p:cxnSp>
        <p:nvCxnSpPr>
          <p:cNvPr id="16" name="Straight Arrow Connector 15"/>
          <p:cNvCxnSpPr>
            <a:endCxn id="15" idx="1"/>
          </p:cNvCxnSpPr>
          <p:nvPr/>
        </p:nvCxnSpPr>
        <p:spPr>
          <a:xfrm>
            <a:off x="5994982" y="3933056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520" y="285293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execution of lines 1 &amp; 2,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initialized to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‘x’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 addition,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department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associated with a new address, say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320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588225" y="5085184"/>
            <a:ext cx="2232247" cy="576064"/>
            <a:chOff x="179512" y="1988840"/>
            <a:chExt cx="1020456" cy="720080"/>
          </a:xfrm>
        </p:grpSpPr>
        <p:sp>
          <p:nvSpPr>
            <p:cNvPr id="21" name="Rounded Rectangle 20"/>
            <p:cNvSpPr/>
            <p:nvPr/>
          </p:nvSpPr>
          <p:spPr>
            <a:xfrm>
              <a:off x="706198" y="1988840"/>
              <a:ext cx="493770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CS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79512" y="1988840"/>
              <a:ext cx="493769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320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51520" y="4285545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execution of lines 3 &amp; 4, the value of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overwritten;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department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no more associated with the address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320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It is rather associated with a new address, say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1024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067945" y="5733256"/>
            <a:ext cx="18002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department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588225" y="5733256"/>
            <a:ext cx="2232247" cy="576064"/>
            <a:chOff x="179512" y="1988840"/>
            <a:chExt cx="1020456" cy="720080"/>
          </a:xfrm>
        </p:grpSpPr>
        <p:sp>
          <p:nvSpPr>
            <p:cNvPr id="27" name="Rounded Rectangle 26"/>
            <p:cNvSpPr/>
            <p:nvPr/>
          </p:nvSpPr>
          <p:spPr>
            <a:xfrm>
              <a:off x="706198" y="1988840"/>
              <a:ext cx="493770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IT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79512" y="1988840"/>
              <a:ext cx="493769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1024</a:t>
              </a:r>
            </a:p>
          </p:txBody>
        </p:sp>
      </p:grpSp>
      <p:cxnSp>
        <p:nvCxnSpPr>
          <p:cNvPr id="29" name="Straight Arrow Connector 28"/>
          <p:cNvCxnSpPr>
            <a:endCxn id="28" idx="1"/>
          </p:cNvCxnSpPr>
          <p:nvPr/>
        </p:nvCxnSpPr>
        <p:spPr>
          <a:xfrm>
            <a:off x="5796137" y="6021288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539552" y="3645024"/>
            <a:ext cx="1944218" cy="576064"/>
            <a:chOff x="539552" y="3645024"/>
            <a:chExt cx="1944218" cy="576064"/>
          </a:xfrm>
        </p:grpSpPr>
        <p:sp>
          <p:nvSpPr>
            <p:cNvPr id="30" name="Rounded Rectangle 29"/>
            <p:cNvSpPr/>
            <p:nvPr/>
          </p:nvSpPr>
          <p:spPr>
            <a:xfrm>
              <a:off x="539552" y="3645024"/>
              <a:ext cx="792088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ch</a:t>
              </a:r>
              <a:endParaRPr lang="en-US" sz="2000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403648" y="3645024"/>
              <a:ext cx="1080122" cy="57606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x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115614" y="5445224"/>
            <a:ext cx="1944218" cy="576064"/>
            <a:chOff x="539552" y="3645024"/>
            <a:chExt cx="1944218" cy="576064"/>
          </a:xfrm>
        </p:grpSpPr>
        <p:sp>
          <p:nvSpPr>
            <p:cNvPr id="33" name="Rounded Rectangle 32"/>
            <p:cNvSpPr/>
            <p:nvPr/>
          </p:nvSpPr>
          <p:spPr>
            <a:xfrm>
              <a:off x="539552" y="3645024"/>
              <a:ext cx="792088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ch</a:t>
              </a:r>
              <a:endParaRPr lang="en-US" sz="2000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1403648" y="3645024"/>
              <a:ext cx="1080122" cy="57606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*</a:t>
              </a:r>
            </a:p>
          </p:txBody>
        </p:sp>
      </p:grpSp>
      <p:sp>
        <p:nvSpPr>
          <p:cNvPr id="35" name="Rounded Rectangle 34"/>
          <p:cNvSpPr/>
          <p:nvPr/>
        </p:nvSpPr>
        <p:spPr>
          <a:xfrm>
            <a:off x="1115614" y="6137920"/>
            <a:ext cx="1945838" cy="5314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UPDATED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1403648" y="3640662"/>
            <a:ext cx="1014858" cy="5804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410394" y="3640662"/>
            <a:ext cx="1008112" cy="5804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4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2" grpId="0" animBg="1"/>
      <p:bldP spid="18" grpId="0"/>
      <p:bldP spid="24" grpId="0"/>
      <p:bldP spid="25" grpId="0" animBg="1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JAVA VARIABLES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TO SUMMARIZE…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61"/>
          <p:cNvSpPr/>
          <p:nvPr/>
        </p:nvSpPr>
        <p:spPr>
          <a:xfrm>
            <a:off x="3491880" y="1268760"/>
            <a:ext cx="2016224" cy="5760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JAVA VARIABLES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971600" y="2276872"/>
            <a:ext cx="2952328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PRIMITIVE DATATYPES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004048" y="2276872"/>
            <a:ext cx="2916324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NON-PRIMITIVE DATATYPES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1547664" y="3068960"/>
            <a:ext cx="3024336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Examples: 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, double, char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1547664" y="3780039"/>
            <a:ext cx="3024336" cy="504056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Store data </a:t>
            </a:r>
            <a:r>
              <a:rPr lang="en-US" dirty="0">
                <a:solidFill>
                  <a:srgbClr val="FF0000"/>
                </a:solidFill>
              </a:rPr>
              <a:t>values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5508104" y="3068960"/>
            <a:ext cx="3528392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Examples: String, Scanner, any (pre)defined class</a:t>
            </a:r>
          </a:p>
        </p:txBody>
      </p:sp>
      <p:cxnSp>
        <p:nvCxnSpPr>
          <p:cNvPr id="71" name="Straight Connector 70"/>
          <p:cNvCxnSpPr>
            <a:stCxn id="62" idx="2"/>
          </p:cNvCxnSpPr>
          <p:nvPr/>
        </p:nvCxnSpPr>
        <p:spPr>
          <a:xfrm>
            <a:off x="4499992" y="1844824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63" idx="0"/>
          </p:cNvCxnSpPr>
          <p:nvPr/>
        </p:nvCxnSpPr>
        <p:spPr>
          <a:xfrm>
            <a:off x="2447764" y="1988840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64" idx="0"/>
          </p:cNvCxnSpPr>
          <p:nvPr/>
        </p:nvCxnSpPr>
        <p:spPr>
          <a:xfrm>
            <a:off x="6462210" y="1988840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2447764" y="1988840"/>
            <a:ext cx="40144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187624" y="2924944"/>
            <a:ext cx="0" cy="35103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65" idx="1"/>
          </p:cNvCxnSpPr>
          <p:nvPr/>
        </p:nvCxnSpPr>
        <p:spPr>
          <a:xfrm>
            <a:off x="1187624" y="3356992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67" idx="1"/>
          </p:cNvCxnSpPr>
          <p:nvPr/>
        </p:nvCxnSpPr>
        <p:spPr>
          <a:xfrm flipV="1">
            <a:off x="1187624" y="4032067"/>
            <a:ext cx="360040" cy="900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20072" y="2924944"/>
            <a:ext cx="0" cy="34743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69" idx="1"/>
          </p:cNvCxnSpPr>
          <p:nvPr/>
        </p:nvCxnSpPr>
        <p:spPr>
          <a:xfrm>
            <a:off x="5220072" y="3356992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ounded Rectangle 99"/>
          <p:cNvSpPr/>
          <p:nvPr/>
        </p:nvSpPr>
        <p:spPr>
          <a:xfrm>
            <a:off x="5508104" y="3757536"/>
            <a:ext cx="3528392" cy="504056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Store data </a:t>
            </a:r>
            <a:r>
              <a:rPr lang="en-US" dirty="0">
                <a:solidFill>
                  <a:srgbClr val="FF0000"/>
                </a:solidFill>
              </a:rPr>
              <a:t>addresses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5220072" y="4041068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ounded Rectangle 104"/>
          <p:cNvSpPr/>
          <p:nvPr/>
        </p:nvSpPr>
        <p:spPr>
          <a:xfrm>
            <a:off x="1547664" y="5058181"/>
            <a:ext cx="3024336" cy="864096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Updating overwrites the value in the same address. </a:t>
            </a:r>
          </a:p>
        </p:txBody>
      </p:sp>
      <p:cxnSp>
        <p:nvCxnSpPr>
          <p:cNvPr id="106" name="Straight Arrow Connector 105"/>
          <p:cNvCxnSpPr>
            <a:endCxn id="105" idx="1"/>
          </p:cNvCxnSpPr>
          <p:nvPr/>
        </p:nvCxnSpPr>
        <p:spPr>
          <a:xfrm>
            <a:off x="1187624" y="5490229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ounded Rectangle 106"/>
          <p:cNvSpPr/>
          <p:nvPr/>
        </p:nvSpPr>
        <p:spPr>
          <a:xfrm>
            <a:off x="5508104" y="4990673"/>
            <a:ext cx="3528392" cy="864096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Updating changes the address stored in the reference variable. </a:t>
            </a:r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5220072" y="5445224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ounded Rectangle 124"/>
          <p:cNvSpPr/>
          <p:nvPr/>
        </p:nvSpPr>
        <p:spPr>
          <a:xfrm>
            <a:off x="1547664" y="6057292"/>
            <a:ext cx="3024336" cy="756084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Old values don’t exist anymore.</a:t>
            </a:r>
          </a:p>
        </p:txBody>
      </p:sp>
      <p:cxnSp>
        <p:nvCxnSpPr>
          <p:cNvPr id="130" name="Straight Arrow Connector 129"/>
          <p:cNvCxnSpPr/>
          <p:nvPr/>
        </p:nvCxnSpPr>
        <p:spPr>
          <a:xfrm>
            <a:off x="1187624" y="6435334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ounded Rectangle 130"/>
          <p:cNvSpPr/>
          <p:nvPr/>
        </p:nvSpPr>
        <p:spPr>
          <a:xfrm>
            <a:off x="5508104" y="5967282"/>
            <a:ext cx="3528392" cy="846094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Old address exist but is no more accessible through this reference variable.</a:t>
            </a:r>
          </a:p>
        </p:txBody>
      </p:sp>
      <p:cxnSp>
        <p:nvCxnSpPr>
          <p:cNvPr id="133" name="Straight Arrow Connector 132"/>
          <p:cNvCxnSpPr/>
          <p:nvPr/>
        </p:nvCxnSpPr>
        <p:spPr>
          <a:xfrm>
            <a:off x="5220072" y="6390329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ounded Rectangle 133"/>
          <p:cNvSpPr/>
          <p:nvPr/>
        </p:nvSpPr>
        <p:spPr>
          <a:xfrm>
            <a:off x="1547664" y="4419110"/>
            <a:ext cx="3024336" cy="504056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Known as </a:t>
            </a:r>
            <a:r>
              <a:rPr lang="en-US" dirty="0">
                <a:solidFill>
                  <a:srgbClr val="FF0000"/>
                </a:solidFill>
              </a:rPr>
              <a:t>data </a:t>
            </a:r>
            <a:r>
              <a:rPr lang="en-US" dirty="0">
                <a:solidFill>
                  <a:srgbClr val="0000FF"/>
                </a:solidFill>
              </a:rPr>
              <a:t>variables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5508104" y="4374105"/>
            <a:ext cx="3528392" cy="504056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Known as </a:t>
            </a:r>
            <a:r>
              <a:rPr lang="en-US" dirty="0">
                <a:solidFill>
                  <a:srgbClr val="FF0000"/>
                </a:solidFill>
              </a:rPr>
              <a:t>reference </a:t>
            </a:r>
            <a:r>
              <a:rPr lang="en-US" dirty="0">
                <a:solidFill>
                  <a:srgbClr val="0000FF"/>
                </a:solidFill>
              </a:rPr>
              <a:t>variables</a:t>
            </a:r>
          </a:p>
        </p:txBody>
      </p:sp>
      <p:cxnSp>
        <p:nvCxnSpPr>
          <p:cNvPr id="136" name="Straight Arrow Connector 135"/>
          <p:cNvCxnSpPr/>
          <p:nvPr/>
        </p:nvCxnSpPr>
        <p:spPr>
          <a:xfrm>
            <a:off x="1187624" y="4653136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5220072" y="4653136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5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2" grpId="0" animBg="1"/>
      <p:bldP spid="63" grpId="0" animBg="1"/>
      <p:bldP spid="64" grpId="0" animBg="1"/>
      <p:bldP spid="65" grpId="0" animBg="1"/>
      <p:bldP spid="67" grpId="0" animBg="1"/>
      <p:bldP spid="69" grpId="0" animBg="1"/>
      <p:bldP spid="100" grpId="0" animBg="1"/>
      <p:bldP spid="105" grpId="0" animBg="1"/>
      <p:bldP spid="107" grpId="0" animBg="1"/>
      <p:bldP spid="125" grpId="0" animBg="1"/>
      <p:bldP spid="131" grpId="0" animBg="1"/>
      <p:bldP spid="134" grpId="0" animBg="1"/>
      <p:bldP spid="1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JAVA VARIABLES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TO SUMMARIZE…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61"/>
          <p:cNvSpPr/>
          <p:nvPr/>
        </p:nvSpPr>
        <p:spPr>
          <a:xfrm>
            <a:off x="3491880" y="1268760"/>
            <a:ext cx="2016224" cy="5760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JAVA VARIABLES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971600" y="2276872"/>
            <a:ext cx="2952328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PRIMITIVE DATATYPES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004048" y="2276872"/>
            <a:ext cx="2916324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NON-PRIMITIVE DATATYPES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1547664" y="3068960"/>
            <a:ext cx="3024336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Examples: 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, double, char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1547664" y="3780039"/>
            <a:ext cx="3024336" cy="504056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Store data </a:t>
            </a:r>
            <a:r>
              <a:rPr lang="en-US" dirty="0">
                <a:solidFill>
                  <a:srgbClr val="FF0000"/>
                </a:solidFill>
              </a:rPr>
              <a:t>values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5508104" y="3068960"/>
            <a:ext cx="3528392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Examples: String, Scanner, any (pre)defined class</a:t>
            </a:r>
          </a:p>
        </p:txBody>
      </p:sp>
      <p:cxnSp>
        <p:nvCxnSpPr>
          <p:cNvPr id="71" name="Straight Connector 70"/>
          <p:cNvCxnSpPr>
            <a:stCxn id="62" idx="2"/>
          </p:cNvCxnSpPr>
          <p:nvPr/>
        </p:nvCxnSpPr>
        <p:spPr>
          <a:xfrm>
            <a:off x="4499992" y="1844824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63" idx="0"/>
          </p:cNvCxnSpPr>
          <p:nvPr/>
        </p:nvCxnSpPr>
        <p:spPr>
          <a:xfrm>
            <a:off x="2447764" y="1988840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64" idx="0"/>
          </p:cNvCxnSpPr>
          <p:nvPr/>
        </p:nvCxnSpPr>
        <p:spPr>
          <a:xfrm>
            <a:off x="6462210" y="1988840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2447764" y="1988840"/>
            <a:ext cx="40144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1179063" y="2907820"/>
            <a:ext cx="42809" cy="17552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65" idx="1"/>
          </p:cNvCxnSpPr>
          <p:nvPr/>
        </p:nvCxnSpPr>
        <p:spPr>
          <a:xfrm>
            <a:off x="1187624" y="3356992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67" idx="1"/>
          </p:cNvCxnSpPr>
          <p:nvPr/>
        </p:nvCxnSpPr>
        <p:spPr>
          <a:xfrm flipV="1">
            <a:off x="1187624" y="4032067"/>
            <a:ext cx="360040" cy="900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5211510" y="2959191"/>
            <a:ext cx="25685" cy="17020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69" idx="1"/>
          </p:cNvCxnSpPr>
          <p:nvPr/>
        </p:nvCxnSpPr>
        <p:spPr>
          <a:xfrm>
            <a:off x="5220072" y="3356992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ounded Rectangle 99"/>
          <p:cNvSpPr/>
          <p:nvPr/>
        </p:nvSpPr>
        <p:spPr>
          <a:xfrm>
            <a:off x="5508104" y="3757536"/>
            <a:ext cx="3528392" cy="504056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Store data </a:t>
            </a:r>
            <a:r>
              <a:rPr lang="en-US" dirty="0">
                <a:solidFill>
                  <a:srgbClr val="FF0000"/>
                </a:solidFill>
              </a:rPr>
              <a:t>addresses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5220072" y="4041068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ounded Rectangle 133"/>
          <p:cNvSpPr/>
          <p:nvPr/>
        </p:nvSpPr>
        <p:spPr>
          <a:xfrm>
            <a:off x="1547664" y="4419110"/>
            <a:ext cx="3024336" cy="504056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Known as </a:t>
            </a:r>
            <a:r>
              <a:rPr lang="en-US" dirty="0">
                <a:solidFill>
                  <a:srgbClr val="FF0000"/>
                </a:solidFill>
              </a:rPr>
              <a:t>data </a:t>
            </a:r>
            <a:r>
              <a:rPr lang="en-US" dirty="0">
                <a:solidFill>
                  <a:srgbClr val="0000FF"/>
                </a:solidFill>
              </a:rPr>
              <a:t>variables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5508104" y="4374105"/>
            <a:ext cx="3528392" cy="504056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Known as </a:t>
            </a:r>
            <a:r>
              <a:rPr lang="en-US" dirty="0">
                <a:solidFill>
                  <a:srgbClr val="FF0000"/>
                </a:solidFill>
              </a:rPr>
              <a:t>reference </a:t>
            </a:r>
            <a:r>
              <a:rPr lang="en-US" dirty="0">
                <a:solidFill>
                  <a:srgbClr val="0000FF"/>
                </a:solidFill>
              </a:rPr>
              <a:t>variables</a:t>
            </a:r>
          </a:p>
        </p:txBody>
      </p:sp>
      <p:cxnSp>
        <p:nvCxnSpPr>
          <p:cNvPr id="136" name="Straight Arrow Connector 135"/>
          <p:cNvCxnSpPr/>
          <p:nvPr/>
        </p:nvCxnSpPr>
        <p:spPr>
          <a:xfrm>
            <a:off x="1187624" y="4653136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5220072" y="4653136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0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2" grpId="0" animBg="1"/>
      <p:bldP spid="63" grpId="0" animBg="1"/>
      <p:bldP spid="64" grpId="0" animBg="1"/>
      <p:bldP spid="65" grpId="0" animBg="1"/>
      <p:bldP spid="67" grpId="0" animBg="1"/>
      <p:bldP spid="69" grpId="0" animBg="1"/>
      <p:bldP spid="100" grpId="0" animBg="1"/>
      <p:bldP spid="134" grpId="0" animBg="1"/>
      <p:bldP spid="1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9512" y="90872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 the following statements, and show the memory layout (trace) after each line: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23528" y="1646798"/>
            <a:ext cx="8640960" cy="1477328"/>
            <a:chOff x="323529" y="1236822"/>
            <a:chExt cx="7848872" cy="1389163"/>
          </a:xfrm>
        </p:grpSpPr>
        <p:sp>
          <p:nvSpPr>
            <p:cNvPr id="14" name="TextBox 13"/>
            <p:cNvSpPr txBox="1"/>
            <p:nvPr/>
          </p:nvSpPr>
          <p:spPr>
            <a:xfrm>
              <a:off x="838209" y="1236822"/>
              <a:ext cx="7334192" cy="1389163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 err="1">
                  <a:solidFill>
                    <a:srgbClr val="0000FF"/>
                  </a:solidFill>
                </a:rPr>
                <a:t>myFruit</a:t>
              </a:r>
              <a:r>
                <a:rPr lang="en-US" dirty="0">
                  <a:solidFill>
                    <a:srgbClr val="0000FF"/>
                  </a:solidFill>
                </a:rPr>
                <a:t>, fruit = “Orange”;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</a:t>
              </a:r>
              <a:r>
                <a:rPr lang="en-US" dirty="0">
                  <a:solidFill>
                    <a:srgbClr val="0000FF"/>
                  </a:solidFill>
                </a:rPr>
                <a:t> favorite = “Pineapple”;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fruit = “Apple”;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myFruit</a:t>
              </a:r>
              <a:r>
                <a:rPr lang="en-US" dirty="0">
                  <a:solidFill>
                    <a:srgbClr val="0000FF"/>
                  </a:solidFill>
                </a:rPr>
                <a:t> = favorite + fruit;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favorite = </a:t>
              </a:r>
              <a:r>
                <a:rPr lang="en-US" dirty="0" err="1">
                  <a:solidFill>
                    <a:srgbClr val="0000FF"/>
                  </a:solidFill>
                </a:rPr>
                <a:t>myFruit</a:t>
              </a:r>
              <a:r>
                <a:rPr lang="en-US" dirty="0">
                  <a:solidFill>
                    <a:srgbClr val="0000FF"/>
                  </a:solidFill>
                </a:rPr>
                <a:t> + fruit;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3529" y="1236822"/>
              <a:ext cx="514680" cy="138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W4.1 The String Class</a:t>
            </a:r>
          </a:p>
        </p:txBody>
      </p:sp>
    </p:spTree>
    <p:extLst>
      <p:ext uri="{BB962C8B-B14F-4D97-AF65-F5344CB8AC3E}">
        <p14:creationId xmlns:p14="http://schemas.microsoft.com/office/powerpoint/2010/main" val="58631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2648" y="1110952"/>
            <a:ext cx="8153400" cy="5486400"/>
          </a:xfrm>
          <a:prstGeom prst="foldedCorner">
            <a:avLst>
              <a:gd name="adj" fmla="val 363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US" sz="2000" dirty="0">
                <a:latin typeface="Tahoma" charset="0"/>
                <a:cs typeface="Arial" charset="0"/>
              </a:rPr>
              <a:t>1. Class “</a:t>
            </a: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String</a:t>
            </a:r>
            <a:r>
              <a:rPr lang="en-US" sz="2000" dirty="0">
                <a:latin typeface="Tahoma" charset="0"/>
                <a:cs typeface="Arial" charset="0"/>
              </a:rPr>
              <a:t>”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US" sz="2000" dirty="0">
                <a:latin typeface="Tahoma" charset="0"/>
                <a:cs typeface="Arial" charset="0"/>
              </a:rPr>
              <a:t>2. </a:t>
            </a: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2000" dirty="0">
                <a:latin typeface="Tahoma" charset="0"/>
                <a:cs typeface="Arial" charset="0"/>
              </a:rPr>
              <a:t>Concatenation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rgbClr val="0000FF"/>
                </a:solidFill>
                <a:latin typeface="Tahoma" charset="0"/>
                <a:cs typeface="Arial" charset="0"/>
              </a:rPr>
              <a:t>	2.1 The ‘+’ operator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>
                <a:latin typeface="Tahoma" charset="0"/>
                <a:cs typeface="Arial" charset="0"/>
              </a:rPr>
              <a:t>3. </a:t>
            </a: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2000" dirty="0">
                <a:latin typeface="Tahoma" charset="0"/>
                <a:cs typeface="Arial" charset="0"/>
              </a:rPr>
              <a:t>Declaration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US" sz="2000" dirty="0">
                <a:latin typeface="Tahoma" charset="0"/>
                <a:cs typeface="Arial" charset="0"/>
              </a:rPr>
              <a:t>4. </a:t>
            </a: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2000" dirty="0">
                <a:latin typeface="Tahoma" charset="0"/>
                <a:cs typeface="Arial" charset="0"/>
              </a:rPr>
              <a:t>Initialization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rgbClr val="0000FF"/>
                </a:solidFill>
                <a:latin typeface="Tahoma" charset="0"/>
                <a:cs typeface="Arial" charset="0"/>
              </a:rPr>
              <a:t>	4.1 The </a:t>
            </a: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new </a:t>
            </a:r>
            <a:r>
              <a:rPr lang="en-US" sz="2000" dirty="0">
                <a:solidFill>
                  <a:srgbClr val="0000FF"/>
                </a:solidFill>
                <a:latin typeface="Tahoma" charset="0"/>
                <a:cs typeface="Arial" charset="0"/>
              </a:rPr>
              <a:t>operator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>
                <a:latin typeface="Tahoma" charset="0"/>
                <a:cs typeface="Arial" charset="0"/>
              </a:rPr>
              <a:t>5. Updating </a:t>
            </a: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2000" dirty="0">
                <a:latin typeface="Tahoma" charset="0"/>
                <a:cs typeface="Arial" charset="0"/>
              </a:rPr>
              <a:t>variables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Outline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1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CLASS “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String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”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51520" y="76470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sequence of zero or more characters.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51520" y="111690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Java,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enclosed between “double quotation”.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1520" y="146910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Students’ names, Universities’ names, Countries’ names are stored in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51520" y="479715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contains no characters is called a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null 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 an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empty 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This is written as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“”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51520" y="3404609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Every character in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 a specific position.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51520" y="3756809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position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first character in the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zero.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1520" y="410901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length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number of included characters.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51520" y="2129080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strings include: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“Computer Science”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“King Saud University”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“KSA”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1520" y="5541042"/>
            <a:ext cx="8640960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length of the empty (null) string is zero.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0" grpId="0"/>
      <p:bldP spid="51" grpId="0"/>
      <p:bldP spid="53" grpId="0"/>
      <p:bldP spid="54" grpId="0"/>
      <p:bldP spid="55" grpId="0"/>
      <p:bldP spid="56" grpId="0"/>
      <p:bldP spid="59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CLASS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String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580490"/>
              </p:ext>
            </p:extLst>
          </p:nvPr>
        </p:nvGraphicFramePr>
        <p:xfrm>
          <a:off x="251517" y="1268760"/>
          <a:ext cx="8280203" cy="1651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00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String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“How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are you?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Character in the String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‘H’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‘o’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‘w’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</a:t>
                      </a:r>
                      <a:r>
                        <a:rPr lang="en-US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‘a‘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‘r’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 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‘y’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‘o’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‘u’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‘?’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Position</a:t>
                      </a:r>
                      <a:r>
                        <a:rPr lang="en-US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of the character</a:t>
                      </a:r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51520" y="29249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that the space character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 ‘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has a position number.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1520" y="328498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Also, special characters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‘?’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have a position number.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735764"/>
              </p:ext>
            </p:extLst>
          </p:nvPr>
        </p:nvGraphicFramePr>
        <p:xfrm>
          <a:off x="251520" y="4077072"/>
          <a:ext cx="7106562" cy="1651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70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3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6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0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86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String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“I am fine.”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Character in the String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‘I’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</a:t>
                      </a:r>
                      <a:r>
                        <a:rPr lang="en-US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</a:t>
                      </a:r>
                      <a:r>
                        <a:rPr lang="en-US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</a:t>
                      </a:r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</a:t>
                      </a:r>
                      <a:r>
                        <a:rPr lang="en-US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‘f’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</a:t>
                      </a:r>
                      <a:r>
                        <a:rPr lang="en-US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i</a:t>
                      </a:r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‘n‘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‘.’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Position</a:t>
                      </a:r>
                      <a:r>
                        <a:rPr lang="en-US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of the character</a:t>
                      </a:r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51520" y="364502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Maximum position =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Number of characters =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1520" y="57332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Maximum position =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Number of characters =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1560" y="6129300"/>
            <a:ext cx="8082531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Number of characters (length) = Maximum position + 1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4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  <p:bldP spid="18" grpId="0"/>
      <p:bldP spid="20" grpId="0"/>
      <p:bldP spid="22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2.1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CONCATENATION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126876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concatenation appends the second string to the first.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1965320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“Programming with “ + “Java I” = “Programming with Java I”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“My name is “ + “Sara” = “My name is Sara”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161704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+ operator is used to concatenate two strings.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342900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concatenated with a numeric value, the latter is converted into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520" y="4085057"/>
            <a:ext cx="8640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“Price is SR” + 28 = “Price is SR28”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“Pay rate is SR ” + 30.5 = “Pay rate is SR 30.5”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“The sum is “ + 12 + 24 = “The sum is 1224”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“The sum is “ + (12 + 24) = The sum is 26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‘+’ OPERATOR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0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3.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DECLARATION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83671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statement declares a variable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type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79512" y="1268760"/>
            <a:ext cx="8784976" cy="369333"/>
            <a:chOff x="323528" y="1236822"/>
            <a:chExt cx="7848872" cy="347292"/>
          </a:xfrm>
        </p:grpSpPr>
        <p:sp>
          <p:nvSpPr>
            <p:cNvPr id="14" name="TextBox 13"/>
            <p:cNvSpPr txBox="1"/>
            <p:nvPr/>
          </p:nvSpPr>
          <p:spPr>
            <a:xfrm>
              <a:off x="971600" y="1236822"/>
              <a:ext cx="7200800" cy="34729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</a:t>
              </a:r>
              <a:r>
                <a:rPr lang="en-US" dirty="0"/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str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3528" y="1236822"/>
              <a:ext cx="576064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99592" y="1700808"/>
            <a:ext cx="2232248" cy="720080"/>
            <a:chOff x="179512" y="1988840"/>
            <a:chExt cx="2232248" cy="720080"/>
          </a:xfrm>
        </p:grpSpPr>
        <p:sp>
          <p:nvSpPr>
            <p:cNvPr id="19" name="Rounded Rectangle 18"/>
            <p:cNvSpPr/>
            <p:nvPr/>
          </p:nvSpPr>
          <p:spPr>
            <a:xfrm>
              <a:off x="971600" y="1988840"/>
              <a:ext cx="1440160" cy="7200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>
                      <a:lumMod val="75000"/>
                    </a:schemeClr>
                  </a:solidFill>
                </a:rPr>
                <a:t>???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79512" y="1988840"/>
              <a:ext cx="720080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str</a:t>
              </a:r>
              <a:endParaRPr lang="en-US" sz="2000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51520" y="270892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Java,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NOT a primitive data type.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1520" y="3103609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variable declared as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 is known as a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 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1520" y="349829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 variable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stores an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rather than a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1520" y="389298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more illustrated in the next slide.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INITIALIZATION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83671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statement initializes a variable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type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79512" y="1268760"/>
            <a:ext cx="8784976" cy="369333"/>
            <a:chOff x="323528" y="1236822"/>
            <a:chExt cx="7848872" cy="347292"/>
          </a:xfrm>
        </p:grpSpPr>
        <p:sp>
          <p:nvSpPr>
            <p:cNvPr id="14" name="TextBox 13"/>
            <p:cNvSpPr txBox="1"/>
            <p:nvPr/>
          </p:nvSpPr>
          <p:spPr>
            <a:xfrm>
              <a:off x="971600" y="1236822"/>
              <a:ext cx="7200800" cy="34729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 err="1">
                  <a:solidFill>
                    <a:srgbClr val="0000FF"/>
                  </a:solidFill>
                </a:rPr>
                <a:t>str</a:t>
              </a:r>
              <a:r>
                <a:rPr lang="en-US" dirty="0">
                  <a:solidFill>
                    <a:srgbClr val="0000FF"/>
                  </a:solidFill>
                </a:rPr>
                <a:t> = “King Saud University”;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3528" y="1236822"/>
              <a:ext cx="576064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51520" y="162880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this statement, the memory layout is as follows: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99592" y="2060848"/>
            <a:ext cx="2304256" cy="720080"/>
            <a:chOff x="179512" y="1988840"/>
            <a:chExt cx="2304256" cy="720080"/>
          </a:xfrm>
        </p:grpSpPr>
        <p:sp>
          <p:nvSpPr>
            <p:cNvPr id="18" name="Rounded Rectangle 17"/>
            <p:cNvSpPr/>
            <p:nvPr/>
          </p:nvSpPr>
          <p:spPr>
            <a:xfrm>
              <a:off x="971600" y="1988840"/>
              <a:ext cx="1512168" cy="7200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2500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79512" y="1988840"/>
              <a:ext cx="720080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str</a:t>
              </a:r>
              <a:endParaRPr lang="en-US" sz="20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51920" y="2060848"/>
            <a:ext cx="5040560" cy="720080"/>
            <a:chOff x="179512" y="1988840"/>
            <a:chExt cx="2304256" cy="720080"/>
          </a:xfrm>
        </p:grpSpPr>
        <p:sp>
          <p:nvSpPr>
            <p:cNvPr id="27" name="Rounded Rectangle 26"/>
            <p:cNvSpPr/>
            <p:nvPr/>
          </p:nvSpPr>
          <p:spPr>
            <a:xfrm>
              <a:off x="640363" y="1988840"/>
              <a:ext cx="1843405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King Saud University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79512" y="1988840"/>
              <a:ext cx="427933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2500</a:t>
              </a:r>
            </a:p>
          </p:txBody>
        </p:sp>
      </p:grpSp>
      <p:cxnSp>
        <p:nvCxnSpPr>
          <p:cNvPr id="3" name="Straight Arrow Connector 2"/>
          <p:cNvCxnSpPr>
            <a:endCxn id="28" idx="1"/>
          </p:cNvCxnSpPr>
          <p:nvPr/>
        </p:nvCxnSpPr>
        <p:spPr>
          <a:xfrm>
            <a:off x="3059832" y="2420888"/>
            <a:ext cx="792088" cy="0"/>
          </a:xfrm>
          <a:prstGeom prst="straightConnector1">
            <a:avLst/>
          </a:prstGeom>
          <a:ln w="38100"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1520" y="281286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example above,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2500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the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stores “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King Saud University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1520" y="347400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say that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“points to” the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memory location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(address) that contains the string “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King Saud University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520" y="413514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value of the memory location (address)  - 2500 in this example - is specified by the operating system. 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51520" y="545741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Since variables declared as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“refer to” a memory location, they are known as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 variables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1520" y="479628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Whenever we want to refer to “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King Saud University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”, we just use the variable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8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4.1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INITIALIZATION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126876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statement also initializes a variable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country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type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79512" y="1700808"/>
            <a:ext cx="8784976" cy="369333"/>
            <a:chOff x="323528" y="1236822"/>
            <a:chExt cx="7848872" cy="347292"/>
          </a:xfrm>
        </p:grpSpPr>
        <p:sp>
          <p:nvSpPr>
            <p:cNvPr id="14" name="TextBox 13"/>
            <p:cNvSpPr txBox="1"/>
            <p:nvPr/>
          </p:nvSpPr>
          <p:spPr>
            <a:xfrm>
              <a:off x="971600" y="1236822"/>
              <a:ext cx="7200800" cy="34729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country = </a:t>
              </a:r>
              <a:r>
                <a:rPr lang="en-US" dirty="0">
                  <a:solidFill>
                    <a:srgbClr val="00B0F0"/>
                  </a:solidFill>
                </a:rPr>
                <a:t>new String </a:t>
              </a:r>
              <a:r>
                <a:rPr lang="en-US" dirty="0">
                  <a:solidFill>
                    <a:srgbClr val="0000FF"/>
                  </a:solidFill>
                </a:rPr>
                <a:t>(“Kingdom of Saudi Arabia”);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3528" y="1236822"/>
              <a:ext cx="576064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51520" y="2924944"/>
            <a:ext cx="2952328" cy="720080"/>
            <a:chOff x="-468560" y="1988840"/>
            <a:chExt cx="2952328" cy="720080"/>
          </a:xfrm>
        </p:grpSpPr>
        <p:sp>
          <p:nvSpPr>
            <p:cNvPr id="24" name="Rounded Rectangle 23"/>
            <p:cNvSpPr/>
            <p:nvPr/>
          </p:nvSpPr>
          <p:spPr>
            <a:xfrm>
              <a:off x="971600" y="1988840"/>
              <a:ext cx="1512168" cy="7200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1020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-468560" y="1988840"/>
              <a:ext cx="1368152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country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851920" y="2924944"/>
            <a:ext cx="5040560" cy="720080"/>
            <a:chOff x="179512" y="1988840"/>
            <a:chExt cx="2304256" cy="720080"/>
          </a:xfrm>
        </p:grpSpPr>
        <p:sp>
          <p:nvSpPr>
            <p:cNvPr id="34" name="Rounded Rectangle 33"/>
            <p:cNvSpPr/>
            <p:nvPr/>
          </p:nvSpPr>
          <p:spPr>
            <a:xfrm>
              <a:off x="640363" y="1988840"/>
              <a:ext cx="1843405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Kingdom of Saudi Arabia</a:t>
              </a: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79512" y="1988840"/>
              <a:ext cx="427933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1020</a:t>
              </a:r>
            </a:p>
          </p:txBody>
        </p:sp>
      </p:grpSp>
      <p:cxnSp>
        <p:nvCxnSpPr>
          <p:cNvPr id="36" name="Straight Arrow Connector 35"/>
          <p:cNvCxnSpPr>
            <a:endCxn id="35" idx="1"/>
          </p:cNvCxnSpPr>
          <p:nvPr/>
        </p:nvCxnSpPr>
        <p:spPr>
          <a:xfrm>
            <a:off x="3059832" y="3284984"/>
            <a:ext cx="792088" cy="0"/>
          </a:xfrm>
          <a:prstGeom prst="straightConnector1">
            <a:avLst/>
          </a:prstGeom>
          <a:ln w="38100"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1520" y="245282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above statement, the memory layout is as follows: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1520" y="372922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variable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country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“points to” or “refers to” the address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1020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stores “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Kingdom of Saudi Arabia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51520" y="486916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above statement is identical to the following statement: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467544" y="5259977"/>
            <a:ext cx="8496944" cy="369333"/>
            <a:chOff x="580868" y="1236822"/>
            <a:chExt cx="7591532" cy="347292"/>
          </a:xfrm>
        </p:grpSpPr>
        <p:sp>
          <p:nvSpPr>
            <p:cNvPr id="41" name="TextBox 40"/>
            <p:cNvSpPr txBox="1"/>
            <p:nvPr/>
          </p:nvSpPr>
          <p:spPr>
            <a:xfrm>
              <a:off x="971600" y="1236822"/>
              <a:ext cx="7200800" cy="34729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</a:t>
              </a:r>
              <a:r>
                <a:rPr lang="en-US" dirty="0">
                  <a:solidFill>
                    <a:srgbClr val="0000FF"/>
                  </a:solidFill>
                </a:rPr>
                <a:t> country = “Kingdom of Saudi Arabia”;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80868" y="1236822"/>
              <a:ext cx="386010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new OPERATOR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6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7" grpId="0"/>
      <p:bldP spid="38" grpId="0"/>
      <p:bldP spid="39" grpId="0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4.1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INITIALIZATION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79512" y="1340768"/>
            <a:ext cx="8784976" cy="369333"/>
            <a:chOff x="323528" y="1236822"/>
            <a:chExt cx="7848872" cy="347292"/>
          </a:xfrm>
        </p:grpSpPr>
        <p:sp>
          <p:nvSpPr>
            <p:cNvPr id="14" name="TextBox 13"/>
            <p:cNvSpPr txBox="1"/>
            <p:nvPr/>
          </p:nvSpPr>
          <p:spPr>
            <a:xfrm>
              <a:off x="971600" y="1236822"/>
              <a:ext cx="7200800" cy="34729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country = </a:t>
              </a:r>
              <a:r>
                <a:rPr lang="en-US" dirty="0">
                  <a:solidFill>
                    <a:srgbClr val="00B0F0"/>
                  </a:solidFill>
                </a:rPr>
                <a:t>new String </a:t>
              </a:r>
              <a:r>
                <a:rPr lang="en-US" dirty="0">
                  <a:solidFill>
                    <a:srgbClr val="0000FF"/>
                  </a:solidFill>
                </a:rPr>
                <a:t>(“Kingdom of Saudi Arabia”);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3528" y="1236822"/>
              <a:ext cx="576064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251520" y="486916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+mj-lt"/>
              <a:buAutoNum type="arabicParenR" startAt="3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Return  (store) the address of the memory space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1020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to the variable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country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this example)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new OPERATOR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1520" y="1700808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Java, the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operator causes the system to do the following: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Allocate memory space (say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1020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this example) of a specific type (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this example)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067945" y="2780928"/>
            <a:ext cx="4536503" cy="504056"/>
            <a:chOff x="179512" y="1988840"/>
            <a:chExt cx="2073830" cy="720080"/>
          </a:xfrm>
        </p:grpSpPr>
        <p:sp>
          <p:nvSpPr>
            <p:cNvPr id="29" name="Rounded Rectangle 28"/>
            <p:cNvSpPr/>
            <p:nvPr/>
          </p:nvSpPr>
          <p:spPr>
            <a:xfrm>
              <a:off x="640363" y="1988840"/>
              <a:ext cx="1612979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???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179512" y="1988840"/>
              <a:ext cx="427933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1020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51520" y="3414479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+mj-lt"/>
              <a:buAutoNum type="arabicParenR" startAt="2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Store specific data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Kingdom of Saudi Arabia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in that memory space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1020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4067945" y="4221088"/>
            <a:ext cx="4536503" cy="504056"/>
            <a:chOff x="179512" y="1988840"/>
            <a:chExt cx="2073830" cy="720080"/>
          </a:xfrm>
        </p:grpSpPr>
        <p:sp>
          <p:nvSpPr>
            <p:cNvPr id="33" name="Rounded Rectangle 32"/>
            <p:cNvSpPr/>
            <p:nvPr/>
          </p:nvSpPr>
          <p:spPr>
            <a:xfrm>
              <a:off x="640363" y="1988840"/>
              <a:ext cx="1612979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Kingdom of Saudi Arabia</a:t>
              </a: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179512" y="1988840"/>
              <a:ext cx="427933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1020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067945" y="5661248"/>
            <a:ext cx="4536503" cy="504056"/>
            <a:chOff x="179512" y="1988840"/>
            <a:chExt cx="2073830" cy="720080"/>
          </a:xfrm>
        </p:grpSpPr>
        <p:sp>
          <p:nvSpPr>
            <p:cNvPr id="49" name="Rounded Rectangle 48"/>
            <p:cNvSpPr/>
            <p:nvPr/>
          </p:nvSpPr>
          <p:spPr>
            <a:xfrm>
              <a:off x="640363" y="1988840"/>
              <a:ext cx="1612979" cy="7200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Kingdom of Saudi Arabia</a:t>
              </a: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79512" y="1988840"/>
              <a:ext cx="427933" cy="72008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1020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9021" y="5661248"/>
            <a:ext cx="2662859" cy="504056"/>
            <a:chOff x="-114960" y="1988840"/>
            <a:chExt cx="2598728" cy="720080"/>
          </a:xfrm>
        </p:grpSpPr>
        <p:sp>
          <p:nvSpPr>
            <p:cNvPr id="52" name="Rounded Rectangle 51"/>
            <p:cNvSpPr/>
            <p:nvPr/>
          </p:nvSpPr>
          <p:spPr>
            <a:xfrm>
              <a:off x="1289113" y="1988840"/>
              <a:ext cx="1194655" cy="7200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1020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-114960" y="1988840"/>
              <a:ext cx="1333800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country</a:t>
              </a:r>
            </a:p>
          </p:txBody>
        </p:sp>
      </p:grpSp>
      <p:cxnSp>
        <p:nvCxnSpPr>
          <p:cNvPr id="54" name="Straight Arrow Connector 53"/>
          <p:cNvCxnSpPr/>
          <p:nvPr/>
        </p:nvCxnSpPr>
        <p:spPr>
          <a:xfrm flipH="1">
            <a:off x="3275856" y="5913276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829021" y="2780928"/>
            <a:ext cx="2662859" cy="504056"/>
            <a:chOff x="-114960" y="1988840"/>
            <a:chExt cx="2598728" cy="720080"/>
          </a:xfrm>
        </p:grpSpPr>
        <p:sp>
          <p:nvSpPr>
            <p:cNvPr id="56" name="Rounded Rectangle 55"/>
            <p:cNvSpPr/>
            <p:nvPr/>
          </p:nvSpPr>
          <p:spPr>
            <a:xfrm>
              <a:off x="1289113" y="1988840"/>
              <a:ext cx="1194655" cy="7200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???</a:t>
              </a: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-114960" y="1988840"/>
              <a:ext cx="1333800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country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827584" y="4221088"/>
            <a:ext cx="2662859" cy="504056"/>
            <a:chOff x="-114960" y="1988840"/>
            <a:chExt cx="2598728" cy="720080"/>
          </a:xfrm>
        </p:grpSpPr>
        <p:sp>
          <p:nvSpPr>
            <p:cNvPr id="59" name="Rounded Rectangle 58"/>
            <p:cNvSpPr/>
            <p:nvPr/>
          </p:nvSpPr>
          <p:spPr>
            <a:xfrm>
              <a:off x="1289113" y="1988840"/>
              <a:ext cx="1194655" cy="7200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???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-114960" y="1988840"/>
              <a:ext cx="1333800" cy="72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country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3779912" y="2708920"/>
            <a:ext cx="432048" cy="3600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1" name="Oval 60"/>
          <p:cNvSpPr/>
          <p:nvPr/>
        </p:nvSpPr>
        <p:spPr>
          <a:xfrm>
            <a:off x="8316416" y="4077072"/>
            <a:ext cx="432048" cy="3600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2" name="Oval 61"/>
          <p:cNvSpPr/>
          <p:nvPr/>
        </p:nvSpPr>
        <p:spPr>
          <a:xfrm>
            <a:off x="2123728" y="6021288"/>
            <a:ext cx="432048" cy="3600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1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 animBg="1"/>
      <p:bldP spid="27" grpId="0"/>
      <p:bldP spid="31" grpId="0"/>
      <p:bldP spid="3" grpId="0" animBg="1"/>
      <p:bldP spid="61" grpId="0" animBg="1"/>
      <p:bldP spid="6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D933D2-1527-43DC-B473-12CD79FC2B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D89CC7-84C1-42FD-B730-2AC41ED5DACA}"/>
</file>

<file path=customXml/itemProps3.xml><?xml version="1.0" encoding="utf-8"?>
<ds:datastoreItem xmlns:ds="http://schemas.openxmlformats.org/officeDocument/2006/customXml" ds:itemID="{71B6D5D3-CE1D-4996-B314-FBAFC814E4F2}">
  <ds:schemaRefs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8e4cb0a1-9fc6-4b55-b055-9ff8dfa1923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2724</TotalTime>
  <Words>1344</Words>
  <Application>Microsoft Office PowerPoint</Application>
  <PresentationFormat>On-screen Show (4:3)</PresentationFormat>
  <Paragraphs>256</Paragraphs>
  <Slides>14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MS PGothic</vt:lpstr>
      <vt:lpstr>Arial</vt:lpstr>
      <vt:lpstr>Calibri</vt:lpstr>
      <vt:lpstr>Courier New</vt:lpstr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  THE String CLASS</vt:lpstr>
      <vt:lpstr>Outline</vt:lpstr>
      <vt:lpstr>1. CLASS “String”</vt:lpstr>
      <vt:lpstr>1. CLASS String</vt:lpstr>
      <vt:lpstr>2.1 String CONCATENATION</vt:lpstr>
      <vt:lpstr>3. String DECLARATION</vt:lpstr>
      <vt:lpstr>4. String INITIALIZATION</vt:lpstr>
      <vt:lpstr>4.1 String INITIALIZATION</vt:lpstr>
      <vt:lpstr>4.1 String INITIALIZATION</vt:lpstr>
      <vt:lpstr>5. UPDATING String VARIABLES</vt:lpstr>
      <vt:lpstr>5. UPDATING String VARIABLES</vt:lpstr>
      <vt:lpstr>5. JAVA VARIABLES</vt:lpstr>
      <vt:lpstr>5. JAVA VARIABLES</vt:lpstr>
      <vt:lpstr>Self-Check Exercises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</dc:title>
  <dc:creator>Soha S.Zaghloul</dc:creator>
  <cp:lastModifiedBy>Nadia Al-Ghreimil</cp:lastModifiedBy>
  <cp:revision>105</cp:revision>
  <dcterms:created xsi:type="dcterms:W3CDTF">2015-02-08T15:58:10Z</dcterms:created>
  <dcterms:modified xsi:type="dcterms:W3CDTF">2025-01-20T17:42:04Z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3700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