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4"/>
  </p:notesMasterIdLst>
  <p:sldIdLst>
    <p:sldId id="256" r:id="rId2"/>
    <p:sldId id="262" r:id="rId3"/>
    <p:sldId id="317" r:id="rId4"/>
    <p:sldId id="278" r:id="rId5"/>
    <p:sldId id="263" r:id="rId6"/>
    <p:sldId id="273" r:id="rId7"/>
    <p:sldId id="305" r:id="rId8"/>
    <p:sldId id="272" r:id="rId9"/>
    <p:sldId id="257" r:id="rId10"/>
    <p:sldId id="321" r:id="rId11"/>
    <p:sldId id="320" r:id="rId12"/>
    <p:sldId id="281" r:id="rId13"/>
    <p:sldId id="310" r:id="rId14"/>
    <p:sldId id="322" r:id="rId15"/>
    <p:sldId id="282" r:id="rId16"/>
    <p:sldId id="295" r:id="rId17"/>
    <p:sldId id="311" r:id="rId18"/>
    <p:sldId id="284" r:id="rId19"/>
    <p:sldId id="288" r:id="rId20"/>
    <p:sldId id="275" r:id="rId21"/>
    <p:sldId id="27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341F-3F4C-4044-8873-178F06F8EA9D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2923-CB2E-412E-9B50-1D184092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64C-E571-49A5-A5AC-DF30622AD591}" type="datetime1">
              <a:rPr lang="en-US" smtClean="0"/>
              <a:t>3/9/2017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A73C-935B-4855-85DE-C42B4F8E7A5D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46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4291-6CDA-4D0C-9428-E923BB3775C5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96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03D-036E-445E-BBD8-29996B0B7356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B04-3CD7-4A98-96DC-0865D5C799C3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2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58E-45BA-426A-9D60-9299C6E6533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15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1C3F-F817-4CD3-8697-0312DE8A6C2B}" type="datetime1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016-5E44-46C0-90F8-5FAEBF4C2CBA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3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200D-B067-4782-8D42-C1597F9C163E}" type="datetime1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67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8B8-CC3A-445F-98BD-BD858DF1AAB8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5309-2B1B-4ECE-836E-8FD697C8CBF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44EE956-5514-4745-8D4C-D8E981290D24}" type="datetime1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EE909AD-22DF-4D7E-AA6A-37296059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e.govt.nz/land/risks-contaminated-land/about-contaminated-land-new-zealand/what-contaminated-lan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s.usda.gov/wps/portal/nrcs/detailfull/soils/health/biology/?cid=nrcs142p2_053868" TargetMode="External"/><Relationship Id="rId2" Type="http://schemas.openxmlformats.org/officeDocument/2006/relationships/hyperlink" Target="http://dx.doi.org/10.1128/AEM.02775-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tension.psu.edu/plants/crops/soil-management/soil-quality/earthworms" TargetMode="External"/><Relationship Id="rId5" Type="http://schemas.openxmlformats.org/officeDocument/2006/relationships/hyperlink" Target="http://www.invisiblestructures.com/white_papers/sand/Breathe.pdf" TargetMode="External"/><Relationship Id="rId4" Type="http://schemas.openxmlformats.org/officeDocument/2006/relationships/hyperlink" Target="http://www.unep.or.jp/Ietc/Publications/Freshwater/FMS2/2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sdac.jrc.ec.europa.eu/themes/soil-contaminatio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4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Categories/Types of soil pollutants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Chemical</a:t>
            </a:r>
          </a:p>
          <a:p>
            <a:pPr lvl="1"/>
            <a:r>
              <a:rPr lang="en-US" sz="2200" dirty="0" smtClean="0"/>
              <a:t>Insecticides, herbicides, pesticides, antibiotics, fuel spills, petroleum, solvents, heavy metals, radioactive compounds.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Biological</a:t>
            </a:r>
          </a:p>
          <a:p>
            <a:pPr lvl="1"/>
            <a:r>
              <a:rPr lang="en-US" sz="2200" dirty="0"/>
              <a:t>Bacteria, viruses, fungi, </a:t>
            </a:r>
            <a:r>
              <a:rPr lang="en-US" sz="2200" dirty="0" smtClean="0"/>
              <a:t>protozoa, toxins.</a:t>
            </a:r>
            <a:endParaRPr lang="en-US" sz="2200" dirty="0"/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Physical</a:t>
            </a:r>
            <a:r>
              <a:rPr lang="en-US" sz="2600" dirty="0"/>
              <a:t> </a:t>
            </a:r>
          </a:p>
          <a:p>
            <a:pPr lvl="1"/>
            <a:r>
              <a:rPr lang="en-US" sz="2200" dirty="0"/>
              <a:t>Solid waste, sewage </a:t>
            </a:r>
            <a:r>
              <a:rPr lang="en-US" sz="2200" dirty="0" smtClean="0"/>
              <a:t>sludge.</a:t>
            </a:r>
            <a:endParaRPr lang="en-US" sz="2200" dirty="0"/>
          </a:p>
          <a:p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2" descr="https://mrb-science.wikispaces.com/file/view/Groundwater-pollution02.jpg/106173419/586x521/Groundwater-pollution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2012261"/>
            <a:ext cx="5166677" cy="45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5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pollutants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Organic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Fuel hydrocarbons</a:t>
            </a:r>
          </a:p>
          <a:p>
            <a:r>
              <a:rPr lang="en-US" sz="2400" dirty="0" smtClean="0"/>
              <a:t>Polycyclic aromatic hydrocarbons(PAHs)</a:t>
            </a:r>
          </a:p>
          <a:p>
            <a:r>
              <a:rPr lang="en-US" sz="2400" dirty="0" smtClean="0"/>
              <a:t>Polychlorinated biphenyls (PCBs), chlorinated aromatic compounds</a:t>
            </a:r>
          </a:p>
          <a:p>
            <a:r>
              <a:rPr lang="en-US" sz="2400" dirty="0" smtClean="0"/>
              <a:t>Detergents</a:t>
            </a:r>
          </a:p>
          <a:p>
            <a:r>
              <a:rPr lang="en-US" sz="2400" dirty="0" smtClean="0"/>
              <a:t>Pesticides, herbicides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Inorganic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Nitrates</a:t>
            </a:r>
          </a:p>
          <a:p>
            <a:r>
              <a:rPr lang="en-US" sz="2400" dirty="0" smtClean="0"/>
              <a:t>Phosphates</a:t>
            </a:r>
          </a:p>
          <a:p>
            <a:r>
              <a:rPr lang="en-US" sz="2400" dirty="0" smtClean="0"/>
              <a:t>Heavy metals – lead, cadmium, chromium, arsenic.</a:t>
            </a:r>
          </a:p>
          <a:p>
            <a:r>
              <a:rPr lang="en-US" sz="2400" dirty="0" smtClean="0"/>
              <a:t>Inorganic acids</a:t>
            </a:r>
          </a:p>
          <a:p>
            <a:r>
              <a:rPr lang="en-US" sz="2400" dirty="0" smtClean="0"/>
              <a:t>Radioactive materials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9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833277" cy="1206191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causes of soil 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61872" y="2279374"/>
            <a:ext cx="4799509" cy="419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1. Petrochemicals</a:t>
            </a:r>
            <a:r>
              <a:rPr lang="en-US" sz="2800" dirty="0" smtClean="0"/>
              <a:t> </a:t>
            </a:r>
          </a:p>
          <a:p>
            <a:pPr lvl="1"/>
            <a:r>
              <a:rPr lang="en-US" sz="2200" dirty="0" smtClean="0"/>
              <a:t>Leaking underground </a:t>
            </a:r>
            <a:r>
              <a:rPr lang="en-US" sz="2200" dirty="0"/>
              <a:t>storage tanks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/>
              <a:t>Fuel leakages and spills.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2. Emissions from fossil fuel combustion</a:t>
            </a:r>
          </a:p>
          <a:p>
            <a:pPr lvl="1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Particulate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matter</a:t>
            </a:r>
            <a:r>
              <a:rPr lang="en-US" sz="2200" dirty="0"/>
              <a:t> </a:t>
            </a:r>
          </a:p>
          <a:p>
            <a:pPr lvl="1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en-US" sz="2200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200" baseline="-25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200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acid rain</a:t>
            </a:r>
          </a:p>
          <a:p>
            <a:pPr lvl="2"/>
            <a:r>
              <a:rPr lang="en-US" sz="2000" dirty="0" smtClean="0"/>
              <a:t>Dry </a:t>
            </a:r>
            <a:r>
              <a:rPr lang="en-US" sz="2000" dirty="0"/>
              <a:t>and wet deposition.</a:t>
            </a:r>
          </a:p>
          <a:p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487438" y="2279374"/>
            <a:ext cx="4379345" cy="4018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3. Agricultural waste</a:t>
            </a:r>
          </a:p>
          <a:p>
            <a:pPr lvl="1"/>
            <a:r>
              <a:rPr lang="en-US" sz="2200" dirty="0"/>
              <a:t>Fertilizers, pesticides and </a:t>
            </a:r>
            <a:r>
              <a:rPr lang="en-US" sz="2200" dirty="0" smtClean="0"/>
              <a:t>herbicides, antibiotics.</a:t>
            </a:r>
          </a:p>
          <a:p>
            <a:pPr lvl="1"/>
            <a:r>
              <a:rPr lang="en-US" sz="2200" dirty="0" smtClean="0"/>
              <a:t>Crop and animal waste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833277" cy="1206191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causes of soil 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00400" y="2438399"/>
            <a:ext cx="4855843" cy="4171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4. Salinization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200" dirty="0"/>
              <a:t>Improper irrigation, land clearing, fertilizer use, climate, topography.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5. Radioactive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fallout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6. Industrial waste.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200" dirty="0" smtClean="0"/>
              <a:t>Chemicals</a:t>
            </a:r>
            <a:r>
              <a:rPr lang="en-US" sz="2200" dirty="0"/>
              <a:t>, VOCs, persistent organic pollutants (POPs), heavy metals, radioactive waste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373298" y="2507550"/>
            <a:ext cx="4480560" cy="366465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7. Inadequate urban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waste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disposal.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200" dirty="0"/>
              <a:t>Leaching of waste from landfills.</a:t>
            </a:r>
          </a:p>
          <a:p>
            <a:pPr lvl="1"/>
            <a:r>
              <a:rPr lang="en-US" sz="2200" dirty="0"/>
              <a:t>Direct dumping of urban waste.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anitary </a:t>
            </a:r>
            <a:r>
              <a:rPr lang="en-US" sz="2200" dirty="0"/>
              <a:t>sewage.</a:t>
            </a:r>
          </a:p>
          <a:p>
            <a:pPr lvl="1"/>
            <a:r>
              <a:rPr lang="en-US" sz="2200" dirty="0"/>
              <a:t>Sewage treatment sludge.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soil pollutants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956" y="2101754"/>
            <a:ext cx="5029746" cy="439457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Changes </a:t>
            </a:r>
            <a:r>
              <a:rPr lang="en-US" sz="2800" dirty="0"/>
              <a:t>in chemical structure of pollutants can change their bioavailability to living organisms or how they move within the soil.</a:t>
            </a:r>
          </a:p>
          <a:p>
            <a:pPr lvl="1"/>
            <a:r>
              <a:rPr lang="en-US" sz="2200" dirty="0"/>
              <a:t>Solubilized into water in the soil.</a:t>
            </a:r>
          </a:p>
          <a:p>
            <a:pPr lvl="1"/>
            <a:r>
              <a:rPr lang="en-US" sz="2200" dirty="0"/>
              <a:t>Leaching through the soil into underground water. </a:t>
            </a:r>
          </a:p>
          <a:p>
            <a:pPr lvl="1"/>
            <a:r>
              <a:rPr lang="en-US" sz="2200" dirty="0"/>
              <a:t>Volatilize.</a:t>
            </a:r>
          </a:p>
          <a:p>
            <a:pPr lvl="1"/>
            <a:r>
              <a:rPr lang="en-US" sz="2200" dirty="0"/>
              <a:t>Bind tightly to the soil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937" y="2101754"/>
            <a:ext cx="4831306" cy="42853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Chemical compounds may degrade or be transformed into compounds of different </a:t>
            </a:r>
            <a:r>
              <a:rPr lang="en-US" sz="2800" dirty="0" smtClean="0"/>
              <a:t>toxi</a:t>
            </a:r>
            <a:r>
              <a:rPr lang="en-US" sz="2800" dirty="0"/>
              <a:t>city. </a:t>
            </a:r>
          </a:p>
          <a:p>
            <a:r>
              <a:rPr lang="en-US" sz="2800" dirty="0"/>
              <a:t>Soil characteristics that may affect the behavior of pollutants</a:t>
            </a:r>
          </a:p>
          <a:p>
            <a:pPr lvl="1"/>
            <a:r>
              <a:rPr lang="en-US" sz="2400" dirty="0"/>
              <a:t>Soil </a:t>
            </a:r>
            <a:r>
              <a:rPr lang="en-US" sz="2400" dirty="0" smtClean="0"/>
              <a:t>texture, mineral content, pH, organic </a:t>
            </a:r>
            <a:r>
              <a:rPr lang="en-US" sz="2400" dirty="0"/>
              <a:t>matter </a:t>
            </a:r>
            <a:r>
              <a:rPr lang="en-US" sz="2400" dirty="0" smtClean="0"/>
              <a:t>content, moisture level, temperature, other chemicals, type of living organisms.</a:t>
            </a:r>
            <a:endParaRPr lang="en-US" sz="2400" dirty="0"/>
          </a:p>
          <a:p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7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en/1/11/Fateofpollutantsinsoi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42" y="214379"/>
            <a:ext cx="85725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774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Effects/consequences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soil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1944061"/>
            <a:ext cx="4662518" cy="430305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Increased salinity.</a:t>
            </a:r>
          </a:p>
          <a:p>
            <a:r>
              <a:rPr lang="en-US" sz="2600" dirty="0" smtClean="0"/>
              <a:t>Reduced soil fertility. </a:t>
            </a:r>
          </a:p>
          <a:p>
            <a:r>
              <a:rPr lang="en-US" sz="2600" dirty="0" smtClean="0"/>
              <a:t>Increased erosion.</a:t>
            </a:r>
          </a:p>
          <a:p>
            <a:r>
              <a:rPr lang="en-US" sz="2600" dirty="0"/>
              <a:t>Deforestation.</a:t>
            </a:r>
          </a:p>
          <a:p>
            <a:r>
              <a:rPr lang="en-US" sz="2600" dirty="0"/>
              <a:t>Contamination of vegetation.</a:t>
            </a:r>
          </a:p>
          <a:p>
            <a:r>
              <a:rPr lang="en-US" sz="2600" dirty="0" smtClean="0"/>
              <a:t>Loss of natural nutrients.</a:t>
            </a:r>
            <a:r>
              <a:rPr lang="en-US" sz="2600" dirty="0"/>
              <a:t> </a:t>
            </a:r>
            <a:endParaRPr lang="en-US" sz="2600" dirty="0" smtClean="0"/>
          </a:p>
          <a:p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4458" y="1944061"/>
            <a:ext cx="4574339" cy="43798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Underground and surface water </a:t>
            </a:r>
            <a:r>
              <a:rPr lang="en-US" sz="2600" dirty="0"/>
              <a:t>contamination. </a:t>
            </a:r>
          </a:p>
          <a:p>
            <a:r>
              <a:rPr lang="en-US" sz="2600" dirty="0"/>
              <a:t>Damage natural balance of organisms living in it.</a:t>
            </a:r>
          </a:p>
          <a:p>
            <a:r>
              <a:rPr lang="en-US" sz="2600" dirty="0"/>
              <a:t>Air contamination. </a:t>
            </a:r>
          </a:p>
          <a:p>
            <a:pPr lvl="1"/>
            <a:r>
              <a:rPr lang="en-US" sz="2200" dirty="0"/>
              <a:t>Release of toxic gases.</a:t>
            </a:r>
          </a:p>
          <a:p>
            <a:pPr lvl="1"/>
            <a:r>
              <a:rPr lang="en-US" sz="2200" dirty="0"/>
              <a:t>Create toxic dust.</a:t>
            </a:r>
          </a:p>
          <a:p>
            <a:r>
              <a:rPr lang="en-US" sz="2600" dirty="0" smtClean="0"/>
              <a:t>Spread of diseases.</a:t>
            </a:r>
          </a:p>
          <a:p>
            <a:pPr lvl="1"/>
            <a:r>
              <a:rPr lang="en-US" sz="2200" dirty="0" smtClean="0"/>
              <a:t>Microbes, pests.</a:t>
            </a:r>
          </a:p>
          <a:p>
            <a:pPr lvl="1"/>
            <a:endParaRPr 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9983" y="94413"/>
            <a:ext cx="10462734" cy="10966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 of exposure to soil pollutants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 descr="Pathways by which contaminants in soil can affect human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89" y="1191025"/>
            <a:ext cx="7657835" cy="54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8573" y="6611779"/>
            <a:ext cx="8850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What </a:t>
            </a:r>
            <a:r>
              <a:rPr lang="en-US" sz="1000" dirty="0"/>
              <a:t>is contaminated land?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www.mfe.govt.nz/land/risks-contaminated-land/about-contaminated-land-new-zealand/what-contaminated-land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031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527" y="294198"/>
            <a:ext cx="9202985" cy="11224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use and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contamination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d2jkam0hji0nkb.cloudfront.net/content/embor/15/7/740/F1.large.jpg?download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5" y="1510886"/>
            <a:ext cx="8462806" cy="50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13" y="294198"/>
            <a:ext cx="10417799" cy="139712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soil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951163"/>
            <a:ext cx="4342894" cy="576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787267"/>
            <a:ext cx="4180461" cy="369805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Nutrient pollution, heavy metal contamination and acid rain alter the natural microbial composition of the soil.</a:t>
            </a:r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8598" y="2787267"/>
            <a:ext cx="4626637" cy="3547431"/>
          </a:xfrm>
        </p:spPr>
        <p:txBody>
          <a:bodyPr>
            <a:no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600" dirty="0"/>
              <a:t>Acid rain </a:t>
            </a:r>
            <a:r>
              <a:rPr lang="en-US" sz="2600" dirty="0" smtClean="0"/>
              <a:t>and heavy metals decrease </a:t>
            </a:r>
            <a:r>
              <a:rPr lang="en-US" sz="2600" dirty="0"/>
              <a:t>bacteria and </a:t>
            </a:r>
            <a:r>
              <a:rPr lang="en-US" sz="2600" dirty="0" smtClean="0"/>
              <a:t>increase </a:t>
            </a:r>
            <a:r>
              <a:rPr lang="en-US" sz="2600" dirty="0"/>
              <a:t>fungi in soil. </a:t>
            </a:r>
          </a:p>
          <a:p>
            <a:r>
              <a:rPr lang="en-US" sz="2600" dirty="0" smtClean="0"/>
              <a:t>Microorganisms </a:t>
            </a:r>
            <a:r>
              <a:rPr lang="en-US" sz="2600" dirty="0"/>
              <a:t>that metabolize </a:t>
            </a:r>
            <a:r>
              <a:rPr lang="en-US" sz="2600" dirty="0" smtClean="0"/>
              <a:t>nitrogen are sensitive to the presence of pesticides.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9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rist.files.wordpress.com/2009/08/soi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28" y="4390009"/>
            <a:ext cx="3525575" cy="192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soil</a:t>
            </a:r>
          </a:p>
          <a:p>
            <a:r>
              <a:rPr lang="en-US" sz="2800" dirty="0" smtClean="0"/>
              <a:t>Define soil contamination</a:t>
            </a:r>
          </a:p>
          <a:p>
            <a:r>
              <a:rPr lang="en-US" sz="2800" dirty="0" smtClean="0"/>
              <a:t>Identify sources of soil contamination</a:t>
            </a:r>
          </a:p>
          <a:p>
            <a:r>
              <a:rPr lang="en-US" sz="2800" dirty="0" smtClean="0"/>
              <a:t>Identify health implications of soil contamination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7" y="44295"/>
            <a:ext cx="10457645" cy="139712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soil 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152" y="1769600"/>
            <a:ext cx="3992732" cy="576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152" y="2674044"/>
            <a:ext cx="4317332" cy="3456299"/>
          </a:xfrm>
        </p:spPr>
        <p:txBody>
          <a:bodyPr>
            <a:noAutofit/>
          </a:bodyPr>
          <a:lstStyle/>
          <a:p>
            <a:r>
              <a:rPr lang="en-US" sz="2600" dirty="0" smtClean="0"/>
              <a:t>Exposure and uptake absorption (skin), inhalation (nose/mouth) or ingestion (mouth).</a:t>
            </a:r>
          </a:p>
          <a:p>
            <a:pPr lvl="1"/>
            <a:r>
              <a:rPr lang="en-US" sz="2200" dirty="0" smtClean="0"/>
              <a:t>Soil/dust particles, water or food (animals or plants).</a:t>
            </a:r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587" y="2183845"/>
            <a:ext cx="4791095" cy="436716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ealth effects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Agricultural chemicals</a:t>
            </a:r>
          </a:p>
          <a:p>
            <a:pPr lvl="2"/>
            <a:r>
              <a:rPr lang="en-US" sz="2000" dirty="0" smtClean="0"/>
              <a:t>Cancer </a:t>
            </a:r>
            <a:r>
              <a:rPr lang="en-US" sz="2000" dirty="0"/>
              <a:t>and reproductive problems. 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Heavy metals</a:t>
            </a:r>
          </a:p>
          <a:p>
            <a:pPr lvl="2"/>
            <a:r>
              <a:rPr lang="en-US" sz="2000" dirty="0" smtClean="0"/>
              <a:t>Neurological and developmental problems in children, </a:t>
            </a:r>
            <a:r>
              <a:rPr lang="en-US" sz="2000" dirty="0"/>
              <a:t>kidney damage and liver toxicity. 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Industrial toxins</a:t>
            </a:r>
          </a:p>
          <a:p>
            <a:pPr lvl="2"/>
            <a:r>
              <a:rPr lang="en-US" sz="2000" dirty="0" smtClean="0"/>
              <a:t>Birth defects</a:t>
            </a:r>
            <a:r>
              <a:rPr lang="en-US" sz="2000" dirty="0"/>
              <a:t>, nervous system </a:t>
            </a:r>
            <a:r>
              <a:rPr lang="en-US" sz="2000" dirty="0" smtClean="0"/>
              <a:t>disorders, kidney </a:t>
            </a:r>
            <a:r>
              <a:rPr lang="en-US" sz="2000" dirty="0"/>
              <a:t>and liver </a:t>
            </a:r>
            <a:r>
              <a:rPr lang="en-US" sz="2000" dirty="0" smtClean="0"/>
              <a:t>diseases, leukemia.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7435" y="6304792"/>
            <a:ext cx="3546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https://www.env.go.jp/en/water/soil/contami_cm.pdf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soil pollution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1946" y="1850835"/>
            <a:ext cx="4837578" cy="437737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</a:t>
            </a:r>
            <a:r>
              <a:rPr lang="en-US" sz="2600" dirty="0"/>
              <a:t>in the use of pesticides, herbicides and fertilizers.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Reusing</a:t>
            </a:r>
            <a:r>
              <a:rPr lang="en-US" sz="2600" dirty="0"/>
              <a:t> and recycling to reduce solid waste.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Reforestation.</a:t>
            </a:r>
            <a:endParaRPr lang="en-US" sz="2600" dirty="0"/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waste treatment and disposal.</a:t>
            </a:r>
          </a:p>
          <a:p>
            <a:pPr lvl="1"/>
            <a:r>
              <a:rPr lang="en-US" sz="2400" dirty="0"/>
              <a:t>Industrial waste</a:t>
            </a:r>
          </a:p>
          <a:p>
            <a:pPr lvl="1"/>
            <a:r>
              <a:rPr lang="en-US" sz="2400" dirty="0"/>
              <a:t>Landfills</a:t>
            </a:r>
          </a:p>
          <a:p>
            <a:pPr lvl="1"/>
            <a:r>
              <a:rPr lang="en-US" sz="2400" dirty="0"/>
              <a:t>Buried waste</a:t>
            </a:r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1149" y="1850835"/>
            <a:ext cx="4727639" cy="43773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and physical separation </a:t>
            </a:r>
            <a:r>
              <a:rPr lang="en-US" sz="2800" dirty="0"/>
              <a:t>of the pollutants.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heat </a:t>
            </a:r>
            <a:r>
              <a:rPr lang="en-US" sz="2800" dirty="0"/>
              <a:t>to remove chemicals or to destroy pathogens.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Bioremediation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Using living organisms to destroy, transform, or immobilize pollutants. </a:t>
            </a:r>
          </a:p>
          <a:p>
            <a:pPr lvl="1"/>
            <a:r>
              <a:rPr lang="en-US" sz="2400" dirty="0"/>
              <a:t>Microorganisms (bacteria, fungi), plants, earthworms (arthropods).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455" y="6469062"/>
            <a:ext cx="10488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Soil Contamination, Risk Assessment and Remediation Muhammad </a:t>
            </a:r>
            <a:r>
              <a:rPr lang="en-US" sz="1000" dirty="0" err="1"/>
              <a:t>Aqeel</a:t>
            </a:r>
            <a:r>
              <a:rPr lang="en-US" sz="1000" dirty="0"/>
              <a:t> Ashraf, </a:t>
            </a:r>
            <a:r>
              <a:rPr lang="en-US" sz="1000" dirty="0" err="1"/>
              <a:t>Mohd</a:t>
            </a:r>
            <a:r>
              <a:rPr lang="en-US" sz="1000" dirty="0"/>
              <a:t>. Jamil </a:t>
            </a:r>
            <a:r>
              <a:rPr lang="en-US" sz="1000" dirty="0" err="1"/>
              <a:t>Maah</a:t>
            </a:r>
            <a:r>
              <a:rPr lang="en-US" sz="1000" dirty="0"/>
              <a:t> and Ismail </a:t>
            </a:r>
            <a:r>
              <a:rPr lang="en-US" sz="1000" dirty="0" err="1"/>
              <a:t>Yusoff</a:t>
            </a:r>
            <a:r>
              <a:rPr lang="en-US" sz="1000" dirty="0"/>
              <a:t> http://cdn.intechopen.com/pdfs-wm/46032.pdf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2" y="150979"/>
            <a:ext cx="9692640" cy="139712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0"/>
            <a:ext cx="8102465" cy="45389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Roosk</a:t>
            </a:r>
            <a:r>
              <a:rPr lang="en-US" dirty="0" smtClean="0"/>
              <a:t>, J., </a:t>
            </a:r>
            <a:r>
              <a:rPr lang="en-US" dirty="0" err="1" smtClean="0"/>
              <a:t>Brookes,P.C</a:t>
            </a:r>
            <a:r>
              <a:rPr lang="en-US" dirty="0" smtClean="0"/>
              <a:t>. and Baath, E. Contrasting </a:t>
            </a:r>
            <a:r>
              <a:rPr lang="en-US" dirty="0"/>
              <a:t>Soil pH Effects on Fungal and Bacterial Growth Suggest Functional Redundancy in Carbon </a:t>
            </a:r>
            <a:r>
              <a:rPr lang="en-US" dirty="0" smtClean="0"/>
              <a:t>Mineralization. </a:t>
            </a:r>
            <a:r>
              <a:rPr lang="en-US" dirty="0" err="1"/>
              <a:t>Appl</a:t>
            </a:r>
            <a:r>
              <a:rPr lang="en-US" dirty="0"/>
              <a:t> Environ </a:t>
            </a:r>
            <a:r>
              <a:rPr lang="en-US" dirty="0" err="1"/>
              <a:t>Microbiol</a:t>
            </a:r>
            <a:r>
              <a:rPr lang="en-US" dirty="0"/>
              <a:t>. 2009 Mar; 75(6): 1589–1596</a:t>
            </a:r>
            <a:r>
              <a:rPr lang="en-US" dirty="0" smtClean="0"/>
              <a:t>. </a:t>
            </a:r>
            <a:r>
              <a:rPr lang="en-US" dirty="0" err="1"/>
              <a:t>doi</a:t>
            </a:r>
            <a:r>
              <a:rPr lang="en-US" dirty="0"/>
              <a:t>:  </a:t>
            </a:r>
            <a:r>
              <a:rPr lang="en-US" dirty="0">
                <a:hlinkClick r:id="rId2"/>
              </a:rPr>
              <a:t>10.1128/AEM.02775-08</a:t>
            </a:r>
            <a:endParaRPr lang="en-US" dirty="0"/>
          </a:p>
          <a:p>
            <a:r>
              <a:rPr lang="en-US" dirty="0" smtClean="0"/>
              <a:t>USDA.NRCS. Soil Health.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://www.nrcs.usda.gov/wps/portal/nrcs/detailfull/soils/health/biology/?</a:t>
            </a:r>
            <a:r>
              <a:rPr lang="en-US" dirty="0" smtClean="0">
                <a:hlinkClick r:id="rId3"/>
              </a:rPr>
              <a:t>cid=nrcs142p2_053868</a:t>
            </a:r>
            <a:r>
              <a:rPr lang="en-US" dirty="0" smtClean="0"/>
              <a:t> Accessed on 02/12/2016 </a:t>
            </a:r>
          </a:p>
          <a:p>
            <a:r>
              <a:rPr lang="en-US" dirty="0" smtClean="0"/>
              <a:t>United </a:t>
            </a:r>
            <a:r>
              <a:rPr lang="en-US" dirty="0"/>
              <a:t>Nations Environment </a:t>
            </a:r>
            <a:r>
              <a:rPr lang="en-US" dirty="0" err="1"/>
              <a:t>Programme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Division of Technology, Industry and </a:t>
            </a:r>
            <a:r>
              <a:rPr lang="en-US" dirty="0" smtClean="0"/>
              <a:t>Economics. </a:t>
            </a:r>
            <a:r>
              <a:rPr lang="en-US" i="1" dirty="0"/>
              <a:t>Phytoremediation: An Environmentally Sound Technology </a:t>
            </a:r>
            <a:r>
              <a:rPr lang="en-US" i="1" dirty="0" smtClean="0"/>
              <a:t>for Pollution </a:t>
            </a:r>
            <a:r>
              <a:rPr lang="en-US" i="1" dirty="0"/>
              <a:t>Prevention, Control and </a:t>
            </a:r>
            <a:r>
              <a:rPr lang="en-US" i="1" dirty="0" smtClean="0"/>
              <a:t>Remediation. </a:t>
            </a:r>
            <a:r>
              <a:rPr lang="en-US" dirty="0"/>
              <a:t>Newsletter and Technical </a:t>
            </a:r>
            <a:r>
              <a:rPr lang="en-US" dirty="0" smtClean="0"/>
              <a:t>Publications. </a:t>
            </a:r>
            <a:r>
              <a:rPr lang="en-US" b="1" dirty="0" smtClean="0"/>
              <a:t>Freshwater </a:t>
            </a:r>
            <a:r>
              <a:rPr lang="en-US" b="1" dirty="0"/>
              <a:t>Management Series No. 2. </a:t>
            </a:r>
            <a:r>
              <a:rPr lang="en-US" i="1" dirty="0"/>
              <a:t>An Introductory Guide To </a:t>
            </a:r>
            <a:r>
              <a:rPr lang="en-US" i="1" dirty="0" smtClean="0"/>
              <a:t>Decision-Makers.</a:t>
            </a:r>
            <a:endParaRPr lang="en-US" dirty="0"/>
          </a:p>
          <a:p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www.unep.or.jp/Ietc/Publications/Freshwater/FMS2/2.asp</a:t>
            </a:r>
            <a:r>
              <a:rPr lang="en-US" b="1" dirty="0" smtClean="0"/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Chong, S. et al. How do </a:t>
            </a:r>
            <a:r>
              <a:rPr lang="en-US" dirty="0"/>
              <a:t>soils breathe?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www.invisiblestructures.com/white_papers/sand/Breathe.pdf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PennState</a:t>
            </a:r>
            <a:r>
              <a:rPr lang="en-US" dirty="0" smtClean="0"/>
              <a:t> Extension. </a:t>
            </a:r>
            <a:r>
              <a:rPr lang="en-US" dirty="0"/>
              <a:t>Earthworms.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extension.psu.edu/plants/crops/soil-management/soil-quality/earthworms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283" y="2004112"/>
            <a:ext cx="3992732" cy="1196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under your feet !</a:t>
            </a: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soil?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3108872"/>
            <a:ext cx="4455352" cy="291092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It </a:t>
            </a:r>
            <a:r>
              <a:rPr lang="en-US" sz="2600" dirty="0"/>
              <a:t>is the outermost layer of the earth’s crust. 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600" dirty="0"/>
              <a:t>~1/3 of earth’s surface is covered by land.</a:t>
            </a:r>
          </a:p>
          <a:p>
            <a:pPr lvl="1"/>
            <a:r>
              <a:rPr lang="en-US" sz="2200" dirty="0"/>
              <a:t>Only 10% of earth’s land is fit for agriculture.</a:t>
            </a:r>
          </a:p>
          <a:p>
            <a:pPr lvl="1"/>
            <a:r>
              <a:rPr lang="en-US" sz="2200" dirty="0"/>
              <a:t>95% of our food comes from the land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447985" y="4334091"/>
            <a:ext cx="4480560" cy="1685709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A </a:t>
            </a:r>
            <a:r>
              <a:rPr lang="en-US" sz="2600" b="1" dirty="0"/>
              <a:t>biologically </a:t>
            </a:r>
            <a:r>
              <a:rPr lang="en-US" sz="2600" b="1" dirty="0" smtClean="0"/>
              <a:t>active mixture </a:t>
            </a:r>
            <a:r>
              <a:rPr lang="en-US" sz="2600" b="1" dirty="0"/>
              <a:t>of inorganic and organic materials, living organisms, air and water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77" y="489183"/>
            <a:ext cx="4455176" cy="3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18815"/>
              </p:ext>
            </p:extLst>
          </p:nvPr>
        </p:nvGraphicFramePr>
        <p:xfrm>
          <a:off x="1261872" y="1892299"/>
          <a:ext cx="9520428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Contents/functions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Organic matter (5%)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Humus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/>
                        <a:t>– </a:t>
                      </a:r>
                      <a:r>
                        <a:rPr lang="en-US" sz="1800" dirty="0" smtClean="0"/>
                        <a:t>left over dark brown matter,  rich in minerals such as nitrogen, that remains after all the organic matter (plant and animal) has decomposed. 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rovides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nutrients</a:t>
                      </a:r>
                      <a:r>
                        <a:rPr lang="en-US" baseline="0" dirty="0" smtClean="0"/>
                        <a:t> to the soil, and helps to hold and drain water, and aerate the soil.</a:t>
                      </a:r>
                      <a:endParaRPr lang="en-US" dirty="0"/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Minerals (45%)</a:t>
                      </a: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 in inorganic</a:t>
                      </a:r>
                      <a:r>
                        <a:rPr lang="en-US" baseline="0" dirty="0" smtClean="0"/>
                        <a:t> materials in sand, silt and clay –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provides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nutrients</a:t>
                      </a:r>
                      <a:r>
                        <a:rPr lang="en-US" baseline="0" dirty="0" smtClean="0"/>
                        <a:t> and texture.</a:t>
                      </a:r>
                      <a:endParaRPr lang="en-US" dirty="0"/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Air (20-30%)</a:t>
                      </a:r>
                      <a:endParaRPr 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Plant and microorganisms health/respiration – </a:t>
                      </a:r>
                      <a:r>
                        <a:rPr lang="en-US" baseline="0" dirty="0" smtClean="0"/>
                        <a:t>biological processes by which microorganisms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release additional nutrients</a:t>
                      </a:r>
                      <a:r>
                        <a:rPr lang="en-US" baseline="0" dirty="0" smtClean="0"/>
                        <a:t> into the soil.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 relation to the size of soil particles – important to water drainage.</a:t>
                      </a:r>
                      <a:endParaRPr lang="en-US" dirty="0"/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(20-30%)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 for living organisms and their biological processes – </a:t>
                      </a:r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carries nutrients </a:t>
                      </a:r>
                      <a:r>
                        <a:rPr lang="en-US" dirty="0" smtClean="0"/>
                        <a:t>to plants.</a:t>
                      </a:r>
                      <a:endParaRPr lang="en-US" dirty="0"/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Living organisms</a:t>
                      </a:r>
                      <a:endParaRPr lang="en-US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3698" marR="1036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 on and in the soil – aerate, mix and add nutrients.</a:t>
                      </a:r>
                      <a:endParaRPr lang="en-US" dirty="0"/>
                    </a:p>
                  </a:txBody>
                  <a:tcPr marL="103698" marR="10369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forming factors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1464" y="1973988"/>
            <a:ext cx="5026728" cy="4178291"/>
          </a:xfrm>
        </p:spPr>
        <p:txBody>
          <a:bodyPr>
            <a:noAutofit/>
          </a:bodyPr>
          <a:lstStyle/>
          <a:p>
            <a:r>
              <a:rPr lang="en-US" sz="2600" dirty="0" smtClean="0"/>
              <a:t>Climate (rain, wind, sunlight).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material </a:t>
            </a:r>
            <a:r>
              <a:rPr lang="en-US" sz="2600" dirty="0" smtClean="0"/>
              <a:t> they are made of.</a:t>
            </a:r>
          </a:p>
          <a:p>
            <a:r>
              <a:rPr lang="en-US" sz="2600" dirty="0" smtClean="0"/>
              <a:t>The organisms that live in it (including </a:t>
            </a:r>
            <a:r>
              <a:rPr lang="en-US" sz="2600" dirty="0"/>
              <a:t>human activity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topography of the </a:t>
            </a:r>
            <a:r>
              <a:rPr lang="en-US" sz="2600" dirty="0" smtClean="0"/>
              <a:t>terrain (mountains, valleys).</a:t>
            </a:r>
          </a:p>
          <a:p>
            <a:r>
              <a:rPr lang="en-US" sz="2600" dirty="0" smtClean="0"/>
              <a:t>Time</a:t>
            </a:r>
            <a:r>
              <a:rPr lang="en-US" sz="2600" dirty="0"/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0001" y="1973988"/>
            <a:ext cx="4480560" cy="36646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components of the soil constantly change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200" dirty="0" smtClean="0"/>
              <a:t>Minerals</a:t>
            </a:r>
            <a:r>
              <a:rPr lang="en-US" sz="2200" dirty="0"/>
              <a:t>, water, air, organic matter, and </a:t>
            </a:r>
            <a:r>
              <a:rPr lang="en-US" sz="2200" dirty="0" smtClean="0"/>
              <a:t>living organisms.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63535" y="6397467"/>
            <a:ext cx="3902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ISRIC. World </a:t>
            </a:r>
            <a:r>
              <a:rPr lang="en-US" sz="1000" dirty="0"/>
              <a:t>Soil Information. http://www.isric.org/about-soils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394" y="3613799"/>
            <a:ext cx="3427465" cy="30298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ao.org/assets/infographics/pdfimg/FAO-Infographic-IYS2015-soilformation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70" y="80809"/>
            <a:ext cx="8969577" cy="63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6671" y="6471634"/>
            <a:ext cx="5745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http://www.fao.org/globalsoilpartnership/news-events-archive/news/detail/en/c/284443/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functions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1872" y="2053430"/>
            <a:ext cx="4480560" cy="435133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major functions of a healthy soil include:</a:t>
            </a:r>
            <a:endParaRPr lang="en-US" sz="2600" dirty="0"/>
          </a:p>
          <a:p>
            <a:pPr marL="274320" lvl="1" indent="0">
              <a:buNone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Sustaining</a:t>
            </a:r>
            <a:r>
              <a:rPr lang="en-US" sz="2200" dirty="0" smtClean="0"/>
              <a:t> </a:t>
            </a:r>
            <a:r>
              <a:rPr lang="en-US" sz="2200" dirty="0"/>
              <a:t>biological activity, diversity, and </a:t>
            </a:r>
            <a:r>
              <a:rPr lang="en-US" sz="2200" dirty="0" smtClean="0"/>
              <a:t>productivity.</a:t>
            </a:r>
            <a:endParaRPr lang="en-US" sz="2200" dirty="0"/>
          </a:p>
          <a:p>
            <a:pPr marL="274320" lvl="1" indent="0">
              <a:buNone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Regulating</a:t>
            </a:r>
            <a:r>
              <a:rPr lang="en-US" sz="2200" dirty="0" smtClean="0"/>
              <a:t> </a:t>
            </a:r>
            <a:r>
              <a:rPr lang="en-US" sz="2200" dirty="0"/>
              <a:t>the flow of water and dissolved </a:t>
            </a:r>
            <a:r>
              <a:rPr lang="en-US" sz="2200" dirty="0" smtClean="0"/>
              <a:t>nutrients.</a:t>
            </a:r>
            <a:endParaRPr lang="en-US" sz="2200" dirty="0"/>
          </a:p>
          <a:p>
            <a:pPr marL="274320" lvl="1" indent="0">
              <a:buNone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Storing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cycling </a:t>
            </a:r>
            <a:r>
              <a:rPr lang="en-US" sz="2200" dirty="0"/>
              <a:t>nutrients and other </a:t>
            </a:r>
            <a:r>
              <a:rPr lang="en-US" sz="2200" dirty="0" smtClean="0"/>
              <a:t>elements. </a:t>
            </a:r>
          </a:p>
          <a:p>
            <a:pPr marL="274320" lvl="1" indent="0">
              <a:buNone/>
            </a:pPr>
            <a:r>
              <a:rPr lang="en-US" sz="2200" dirty="0" smtClean="0"/>
              <a:t>4.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</a:t>
            </a:r>
            <a:r>
              <a:rPr lang="en-US" sz="2200" dirty="0" smtClean="0"/>
              <a:t> </a:t>
            </a:r>
            <a:r>
              <a:rPr lang="en-US" sz="2200" dirty="0"/>
              <a:t>plant growth, protecting air and water quality, and ensuring human and animal health. 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47499" y="2053429"/>
            <a:ext cx="4480560" cy="4351337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Filtering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buffering, degrading, immobilizing and detoxifying </a:t>
            </a:r>
            <a:r>
              <a:rPr lang="en-US" sz="2200" dirty="0"/>
              <a:t>organic and inorganic materials that are potential pollutants.</a:t>
            </a:r>
          </a:p>
          <a:p>
            <a:r>
              <a:rPr lang="en-US" sz="2600" dirty="0" smtClean="0"/>
              <a:t>The </a:t>
            </a:r>
            <a:r>
              <a:rPr lang="en-US" sz="2600" b="1" dirty="0"/>
              <a:t>physical structure, chemical make-up, and biological components </a:t>
            </a:r>
            <a:r>
              <a:rPr lang="en-US" sz="2600" dirty="0"/>
              <a:t>of the soil together determine how well a soil performs these services.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ao.org/assets/infographics/pdfimg/FAO-Infographic-IYS2015-soilfunction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92" y="103604"/>
            <a:ext cx="8801680" cy="62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429" y="6420119"/>
            <a:ext cx="5745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http://www.fao.org/globalsoilpartnership/news-events-archive/news/detail/en/c/284443/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soil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61873" y="2028586"/>
            <a:ext cx="4547256" cy="415971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Definition: </a:t>
            </a:r>
          </a:p>
          <a:p>
            <a:pPr marL="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presence </a:t>
            </a:r>
            <a:r>
              <a:rPr lang="en-US" sz="2600" dirty="0" smtClean="0"/>
              <a:t>of substances that alter </a:t>
            </a:r>
            <a:r>
              <a:rPr lang="en-US" sz="2600" dirty="0"/>
              <a:t>the natural soil </a:t>
            </a:r>
            <a:r>
              <a:rPr lang="en-US" sz="2600" dirty="0" smtClean="0"/>
              <a:t>environment and damage living organisms. </a:t>
            </a:r>
            <a:endParaRPr lang="en-US" sz="2600" dirty="0"/>
          </a:p>
          <a:p>
            <a:pPr marL="617220" lvl="2" indent="-342900"/>
            <a:r>
              <a:rPr lang="en-US" sz="2200" dirty="0" smtClean="0"/>
              <a:t>Natural or man-made.</a:t>
            </a:r>
          </a:p>
          <a:p>
            <a:r>
              <a:rPr lang="en-US" sz="2600" dirty="0"/>
              <a:t>Pollutants in the soil can </a:t>
            </a:r>
          </a:p>
          <a:p>
            <a:pPr lvl="1"/>
            <a:r>
              <a:rPr lang="en-US" sz="2200" dirty="0"/>
              <a:t>Reach the ground water.</a:t>
            </a:r>
          </a:p>
          <a:p>
            <a:pPr lvl="1"/>
            <a:r>
              <a:rPr lang="en-US" sz="2200" dirty="0"/>
              <a:t>Pass down to plants or animals.</a:t>
            </a:r>
          </a:p>
          <a:p>
            <a:pPr lvl="1"/>
            <a:r>
              <a:rPr lang="en-US" sz="2200" dirty="0"/>
              <a:t>Bind tightly to the soil.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4903" y="6403452"/>
            <a:ext cx="3474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esdac.jrc.ec.europa.eu/themes/soil-contamination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731212" y="2028586"/>
            <a:ext cx="4404455" cy="41597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Soil pollution can lead to soil deterioration </a:t>
            </a:r>
            <a:r>
              <a:rPr lang="en-US" sz="2800" dirty="0"/>
              <a:t>and loss of </a:t>
            </a:r>
            <a:r>
              <a:rPr lang="en-US" sz="2800" dirty="0" smtClean="0"/>
              <a:t>function.</a:t>
            </a:r>
          </a:p>
          <a:p>
            <a:pPr lvl="1"/>
            <a:r>
              <a:rPr lang="en-US" sz="2400" dirty="0" smtClean="0"/>
              <a:t>Pollutants type and amount.</a:t>
            </a:r>
            <a:endParaRPr lang="en-US" sz="2400" dirty="0"/>
          </a:p>
          <a:p>
            <a:r>
              <a:rPr lang="en-US" sz="2600" dirty="0" smtClean="0"/>
              <a:t> </a:t>
            </a:r>
            <a:r>
              <a:rPr lang="en-US" sz="2800" dirty="0"/>
              <a:t>Pollutants have to be </a:t>
            </a:r>
            <a:r>
              <a:rPr lang="en-US" sz="2800" b="1" dirty="0"/>
              <a:t>“bioavailable</a:t>
            </a:r>
            <a:r>
              <a:rPr lang="en-US" sz="2800" dirty="0"/>
              <a:t>” to cause </a:t>
            </a:r>
            <a:r>
              <a:rPr lang="en-US" sz="2800" dirty="0" smtClean="0"/>
              <a:t>harm to the following:</a:t>
            </a:r>
            <a:endParaRPr lang="en-US" sz="2800" dirty="0"/>
          </a:p>
          <a:p>
            <a:pPr lvl="1"/>
            <a:r>
              <a:rPr lang="en-US" sz="2400" dirty="0"/>
              <a:t>Cells</a:t>
            </a:r>
          </a:p>
          <a:p>
            <a:pPr lvl="1"/>
            <a:r>
              <a:rPr lang="en-US" sz="2400" dirty="0"/>
              <a:t>Organs</a:t>
            </a:r>
          </a:p>
          <a:p>
            <a:pPr lvl="1"/>
            <a:r>
              <a:rPr lang="en-US" sz="2400" dirty="0"/>
              <a:t>Organisms</a:t>
            </a:r>
          </a:p>
          <a:p>
            <a:pPr lvl="1"/>
            <a:r>
              <a:rPr lang="en-US" sz="2400" dirty="0"/>
              <a:t>Ecosystems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HE, CHS, CAMS, KSU_2nd3637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EE909AD-22DF-4D7E-AA6A-37296059F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409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6071</TotalTime>
  <Words>1363</Words>
  <Application>Microsoft Office PowerPoint</Application>
  <PresentationFormat>Custom</PresentationFormat>
  <Paragraphs>214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View</vt:lpstr>
      <vt:lpstr>Soil</vt:lpstr>
      <vt:lpstr>Objectives </vt:lpstr>
      <vt:lpstr>Introduction </vt:lpstr>
      <vt:lpstr>Components of Soil </vt:lpstr>
      <vt:lpstr>Soil forming factors </vt:lpstr>
      <vt:lpstr>PowerPoint Presentation</vt:lpstr>
      <vt:lpstr>Soil functions</vt:lpstr>
      <vt:lpstr>PowerPoint Presentation</vt:lpstr>
      <vt:lpstr>What is soil pollution?</vt:lpstr>
      <vt:lpstr>Categories/Types of soil pollutants</vt:lpstr>
      <vt:lpstr>Chemical pollutants</vt:lpstr>
      <vt:lpstr>Common causes of soil pollution</vt:lpstr>
      <vt:lpstr>Common causes of soil pollution</vt:lpstr>
      <vt:lpstr>Fate of soil pollutants</vt:lpstr>
      <vt:lpstr>PowerPoint Presentation</vt:lpstr>
      <vt:lpstr>Effects/consequences of soil pollution</vt:lpstr>
      <vt:lpstr>Pathways of exposure to soil pollutants</vt:lpstr>
      <vt:lpstr>Antibiotic use and  environmental contamination</vt:lpstr>
      <vt:lpstr>Consequences of soil pollution</vt:lpstr>
      <vt:lpstr>Consequences of soil pollution</vt:lpstr>
      <vt:lpstr>Control of soil pollution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Ingrid Echeverry</dc:creator>
  <cp:lastModifiedBy>Yara Almuhtadi</cp:lastModifiedBy>
  <cp:revision>336</cp:revision>
  <dcterms:created xsi:type="dcterms:W3CDTF">2015-06-23T14:47:43Z</dcterms:created>
  <dcterms:modified xsi:type="dcterms:W3CDTF">2017-03-09T07:34:06Z</dcterms:modified>
</cp:coreProperties>
</file>