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7" r:id="rId13"/>
    <p:sldId id="288" r:id="rId14"/>
    <p:sldId id="267" r:id="rId15"/>
    <p:sldId id="289" r:id="rId16"/>
    <p:sldId id="291" r:id="rId17"/>
    <p:sldId id="268" r:id="rId18"/>
    <p:sldId id="284" r:id="rId19"/>
    <p:sldId id="290" r:id="rId20"/>
    <p:sldId id="292" r:id="rId21"/>
    <p:sldId id="269" r:id="rId22"/>
    <p:sldId id="285" r:id="rId23"/>
    <p:sldId id="270" r:id="rId24"/>
    <p:sldId id="271" r:id="rId25"/>
    <p:sldId id="272" r:id="rId26"/>
    <p:sldId id="286" r:id="rId27"/>
    <p:sldId id="273" r:id="rId28"/>
    <p:sldId id="274" r:id="rId29"/>
    <p:sldId id="283" r:id="rId30"/>
    <p:sldId id="282" r:id="rId31"/>
    <p:sldId id="275" r:id="rId32"/>
    <p:sldId id="280" r:id="rId33"/>
    <p:sldId id="278" r:id="rId34"/>
    <p:sldId id="298" r:id="rId35"/>
    <p:sldId id="299" r:id="rId36"/>
    <p:sldId id="281" r:id="rId37"/>
    <p:sldId id="294" r:id="rId38"/>
    <p:sldId id="295" r:id="rId39"/>
    <p:sldId id="296" r:id="rId40"/>
    <p:sldId id="297"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19" name="عنصر نائب للتذييل 18"/>
          <p:cNvSpPr>
            <a:spLocks noGrp="1"/>
          </p:cNvSpPr>
          <p:nvPr>
            <p:ph type="ftr" sz="quarter" idx="11"/>
          </p:nvPr>
        </p:nvSpPr>
        <p:spPr/>
        <p:txBody>
          <a:bodyPr/>
          <a:lstStyle/>
          <a:p>
            <a:endParaRPr lang="ar-SA" dirty="0"/>
          </a:p>
        </p:txBody>
      </p:sp>
      <p:sp>
        <p:nvSpPr>
          <p:cNvPr id="27" name="عنصر نائب لرقم الشريحة 26"/>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3D65D7F9-8152-40C2-A299-A4360592DBD0}"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2CF80B86-A2ED-4B89-9ED8-5F31F8BE6682}" type="datetimeFigureOut">
              <a:rPr lang="ar-SA" smtClean="0"/>
              <a:pPr/>
              <a:t>26/07/1440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a:xfrm>
            <a:off x="8077200" y="6356350"/>
            <a:ext cx="609600" cy="365125"/>
          </a:xfrm>
        </p:spPr>
        <p:txBody>
          <a:bodyPr/>
          <a:lstStyle/>
          <a:p>
            <a:fld id="{3D65D7F9-8152-40C2-A299-A4360592DBD0}" type="slidenum">
              <a:rPr lang="ar-SA" smtClean="0"/>
              <a:pPr/>
              <a:t>‹#›</a:t>
            </a:fld>
            <a:endParaRPr lang="ar-SA" dirty="0"/>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F80B86-A2ED-4B89-9ED8-5F31F8BE6682}" type="datetimeFigureOut">
              <a:rPr lang="ar-SA" smtClean="0"/>
              <a:pPr/>
              <a:t>26/07/1440</a:t>
            </a:fld>
            <a:endParaRPr lang="ar-SA" dirty="0"/>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65D7F9-8152-40C2-A299-A4360592DBD0}" type="slidenum">
              <a:rPr lang="ar-SA" smtClean="0"/>
              <a:pPr/>
              <a:t>‹#›</a:t>
            </a:fld>
            <a:endParaRPr lang="ar-SA" dirty="0"/>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Trophozoi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Malaria" TargetMode="External"/><Relationship Id="rId3" Type="http://schemas.openxmlformats.org/officeDocument/2006/relationships/hyperlink" Target="http://en.wikipedia.org/wiki/Mortality_rate" TargetMode="External"/><Relationship Id="rId7" Type="http://schemas.openxmlformats.org/officeDocument/2006/relationships/hyperlink" Target="http://en.wikipedia.org/wiki/Bladder_cancer" TargetMode="External"/><Relationship Id="rId2" Type="http://schemas.openxmlformats.org/officeDocument/2006/relationships/hyperlink" Target="http://en.wikipedia.org/wiki/Schistosomiasis" TargetMode="External"/><Relationship Id="rId1" Type="http://schemas.openxmlformats.org/officeDocument/2006/relationships/slideLayout" Target="../slideLayouts/slideLayout2.xml"/><Relationship Id="rId6" Type="http://schemas.openxmlformats.org/officeDocument/2006/relationships/hyperlink" Target="http://en.wikipedia.org/wiki/Urinary" TargetMode="External"/><Relationship Id="rId5" Type="http://schemas.openxmlformats.org/officeDocument/2006/relationships/hyperlink" Target="http://en.wikipedia.org/wiki/Cognitive_development" TargetMode="External"/><Relationship Id="rId4" Type="http://schemas.openxmlformats.org/officeDocument/2006/relationships/hyperlink" Target="http://en.wikipedia.org/wiki/Chronic_illnes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parasites</a:t>
            </a:r>
            <a:endParaRPr lang="ar-SA" dirty="0"/>
          </a:p>
        </p:txBody>
      </p:sp>
      <p:sp>
        <p:nvSpPr>
          <p:cNvPr id="3" name="عنوان فرعي 2"/>
          <p:cNvSpPr>
            <a:spLocks noGrp="1"/>
          </p:cNvSpPr>
          <p:nvPr>
            <p:ph type="subTitle" idx="1"/>
          </p:nvPr>
        </p:nvSpPr>
        <p:spPr/>
        <p:txBody>
          <a:bodyPr/>
          <a:lstStyle/>
          <a:p>
            <a:r>
              <a:rPr lang="en-GB" dirty="0"/>
              <a:t>Sahar </a:t>
            </a:r>
            <a:r>
              <a:rPr lang="en-GB" dirty="0" err="1"/>
              <a:t>alhogail</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normAutofit fontScale="25000" lnSpcReduction="20000"/>
          </a:bodyPr>
          <a:lstStyle/>
          <a:p>
            <a:pPr algn="l" rtl="0"/>
            <a:r>
              <a:rPr lang="en-US" sz="16000" b="1" dirty="0">
                <a:solidFill>
                  <a:srgbClr val="00B050"/>
                </a:solidFill>
              </a:rPr>
              <a:t>Intestinal disease:</a:t>
            </a:r>
          </a:p>
          <a:p>
            <a:pPr marL="514350" indent="-514350" algn="l" rtl="0">
              <a:buFont typeface="+mj-lt"/>
              <a:buAutoNum type="alphaUcPeriod"/>
            </a:pPr>
            <a:r>
              <a:rPr lang="en-US" sz="12800" b="1" dirty="0" err="1"/>
              <a:t>Entamoeba</a:t>
            </a:r>
            <a:r>
              <a:rPr lang="en-US" sz="12800" b="1" dirty="0"/>
              <a:t> </a:t>
            </a:r>
            <a:r>
              <a:rPr lang="en-US" sz="12800" b="1" dirty="0" err="1"/>
              <a:t>histolytica</a:t>
            </a:r>
            <a:r>
              <a:rPr lang="en-US" sz="12800" b="1" dirty="0"/>
              <a:t>  </a:t>
            </a:r>
            <a:r>
              <a:rPr lang="en-US" sz="12800" dirty="0"/>
              <a:t>cause     amebic dysentery  the pathogenic </a:t>
            </a:r>
            <a:r>
              <a:rPr lang="en-US" sz="12800" dirty="0" err="1"/>
              <a:t>trophozites</a:t>
            </a:r>
            <a:r>
              <a:rPr lang="en-US" sz="12800" dirty="0"/>
              <a:t> secrete </a:t>
            </a:r>
            <a:r>
              <a:rPr lang="en-US" sz="12800" dirty="0" err="1"/>
              <a:t>lytic</a:t>
            </a:r>
            <a:r>
              <a:rPr lang="en-US" sz="12800" dirty="0"/>
              <a:t> enzyme cause necrosis in the epithelial layer of the large intestine it may </a:t>
            </a:r>
            <a:r>
              <a:rPr lang="en-US" sz="12800" dirty="0" err="1"/>
              <a:t>invase</a:t>
            </a:r>
            <a:r>
              <a:rPr lang="en-US" sz="12800" dirty="0"/>
              <a:t> the </a:t>
            </a:r>
            <a:r>
              <a:rPr lang="en-US" sz="12800" dirty="0" err="1"/>
              <a:t>peritonial</a:t>
            </a:r>
            <a:r>
              <a:rPr lang="en-US" sz="12800" dirty="0"/>
              <a:t> layer peritonitis, </a:t>
            </a:r>
            <a:r>
              <a:rPr lang="en-US" sz="12800" dirty="0" err="1"/>
              <a:t>appendex</a:t>
            </a:r>
            <a:r>
              <a:rPr lang="en-US" sz="12800" dirty="0"/>
              <a:t> appendicitis , liver cause liver abscess</a:t>
            </a:r>
            <a:endParaRPr lang="en-US" dirty="0"/>
          </a:p>
          <a:p>
            <a:pPr marL="514350" indent="-514350" algn="l" rtl="0">
              <a:buNone/>
            </a:pPr>
            <a:endParaRPr lang="en-US" dirty="0"/>
          </a:p>
          <a:p>
            <a:pPr marL="514350" indent="-514350" algn="l" rtl="0">
              <a:buNone/>
            </a:pPr>
            <a:r>
              <a:rPr lang="en-US" sz="12800" dirty="0"/>
              <a:t>May or may not produce manifestation</a:t>
            </a:r>
          </a:p>
          <a:p>
            <a:pPr marL="514350" indent="-514350" algn="l" rtl="0">
              <a:buNone/>
            </a:pPr>
            <a:r>
              <a:rPr lang="en-US" sz="12800" dirty="0"/>
              <a:t>Abdominal pain passage of blood and mucus in stool.</a:t>
            </a:r>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endParaRPr lang="en-US" dirty="0"/>
          </a:p>
          <a:p>
            <a:pPr marL="514350" indent="-514350" algn="l" rtl="0">
              <a:buNone/>
            </a:pPr>
            <a:r>
              <a:rPr lang="en-US" dirty="0"/>
              <a:t> </a:t>
            </a:r>
          </a:p>
          <a:p>
            <a:pPr marL="514350" indent="-514350" algn="l" rtl="0">
              <a:buNone/>
            </a:pPr>
            <a:r>
              <a:rPr lang="en-US" dirty="0"/>
              <a:t> cause enteritis the pathogenic </a:t>
            </a:r>
            <a:r>
              <a:rPr lang="en-US" dirty="0" err="1"/>
              <a:t>trophozoites</a:t>
            </a:r>
            <a:r>
              <a:rPr lang="en-US" dirty="0"/>
              <a:t> </a:t>
            </a:r>
            <a:r>
              <a:rPr lang="en-US" dirty="0" err="1"/>
              <a:t>secre</a:t>
            </a:r>
            <a:endParaRPr lang="en-US" dirty="0"/>
          </a:p>
        </p:txBody>
      </p:sp>
      <p:pic>
        <p:nvPicPr>
          <p:cNvPr id="4" name="Picture 3" descr="entameba.jpg"/>
          <p:cNvPicPr>
            <a:picLocks noChangeAspect="1"/>
          </p:cNvPicPr>
          <p:nvPr/>
        </p:nvPicPr>
        <p:blipFill>
          <a:blip r:embed="rId2"/>
          <a:stretch>
            <a:fillRect/>
          </a:stretch>
        </p:blipFill>
        <p:spPr>
          <a:xfrm>
            <a:off x="3962400" y="4924425"/>
            <a:ext cx="2066925" cy="19335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noAutofit/>
          </a:bodyPr>
          <a:lstStyle/>
          <a:p>
            <a:pPr marL="514350" indent="-514350" algn="l" rtl="0">
              <a:buNone/>
            </a:pPr>
            <a:r>
              <a:rPr lang="en-US" sz="3200" dirty="0"/>
              <a:t>Diagnosis:  stool examination for the cyst and </a:t>
            </a:r>
            <a:r>
              <a:rPr lang="en-US" sz="3200" dirty="0" err="1"/>
              <a:t>trophozoite</a:t>
            </a:r>
            <a:endParaRPr lang="en-US" sz="3200" dirty="0"/>
          </a:p>
          <a:p>
            <a:pPr marL="514350" indent="-514350" algn="l" rtl="0">
              <a:buNone/>
            </a:pPr>
            <a:r>
              <a:rPr lang="en-US" sz="3200" dirty="0"/>
              <a:t>Serology test</a:t>
            </a:r>
          </a:p>
          <a:p>
            <a:pPr algn="l" rtl="0"/>
            <a:r>
              <a:rPr lang="en-US" sz="3200" dirty="0"/>
              <a:t>Mode of transformation:</a:t>
            </a:r>
          </a:p>
          <a:p>
            <a:pPr marL="514350" indent="-514350" algn="l" rtl="0">
              <a:buFont typeface="+mj-lt"/>
              <a:buAutoNum type="arabicPeriod"/>
            </a:pPr>
            <a:r>
              <a:rPr lang="en-US" sz="3200" dirty="0"/>
              <a:t>Polluted water supply</a:t>
            </a:r>
          </a:p>
          <a:p>
            <a:pPr marL="514350" indent="-514350" algn="l" rtl="0">
              <a:buAutoNum type="arabicPeriod"/>
            </a:pPr>
            <a:r>
              <a:rPr lang="en-US" sz="3200" dirty="0"/>
              <a:t>Imperfectly washed raw vegetable.</a:t>
            </a:r>
          </a:p>
          <a:p>
            <a:pPr marL="514350" indent="-514350" algn="l" rtl="0">
              <a:buAutoNum type="arabicPeriod"/>
            </a:pPr>
            <a:r>
              <a:rPr lang="en-US" sz="3200" dirty="0"/>
              <a:t>Contaminated hand by feces usually in cyst passes who are handlers food </a:t>
            </a:r>
          </a:p>
          <a:p>
            <a:pPr marL="514350" indent="-514350" algn="l" rtl="0">
              <a:buAutoNum type="arabicPeriod"/>
            </a:pPr>
            <a:r>
              <a:rPr lang="en-US" sz="3200" dirty="0"/>
              <a:t>contaminated with vomits or excreta of flies which feed on feces.</a:t>
            </a:r>
          </a:p>
          <a:p>
            <a:pPr marL="514350" indent="-514350" algn="l" rtl="0">
              <a:buAutoNum type="arabicPeriod"/>
            </a:pPr>
            <a:r>
              <a:rPr lang="en-US" sz="3200" dirty="0"/>
              <a:t>Using human excreta as fertilizers.  </a:t>
            </a:r>
            <a:endParaRPr lang="ar-SA"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10000"/>
          </a:bodyPr>
          <a:lstStyle/>
          <a:p>
            <a:pPr algn="l" rtl="0"/>
            <a:r>
              <a:rPr lang="en-US" b="1" dirty="0"/>
              <a:t>Genus and Species</a:t>
            </a:r>
            <a:r>
              <a:rPr lang="en-US" dirty="0"/>
              <a:t> </a:t>
            </a:r>
            <a:r>
              <a:rPr lang="en-US" i="1" dirty="0" err="1"/>
              <a:t>Entamoeba</a:t>
            </a:r>
            <a:r>
              <a:rPr lang="en-US" i="1" dirty="0"/>
              <a:t> </a:t>
            </a:r>
            <a:r>
              <a:rPr lang="en-US" i="1" dirty="0" err="1"/>
              <a:t>histolytica</a:t>
            </a:r>
            <a:r>
              <a:rPr lang="en-US" dirty="0"/>
              <a:t> </a:t>
            </a:r>
          </a:p>
          <a:p>
            <a:pPr algn="l" rtl="0"/>
            <a:r>
              <a:rPr lang="en-US" b="1" dirty="0"/>
              <a:t>Infective stage</a:t>
            </a:r>
            <a:r>
              <a:rPr lang="en-US" dirty="0"/>
              <a:t> </a:t>
            </a:r>
            <a:r>
              <a:rPr lang="en-US" dirty="0" err="1"/>
              <a:t>Tetranucleated</a:t>
            </a:r>
            <a:r>
              <a:rPr lang="en-US" dirty="0"/>
              <a:t> cyst (having 4 nuclei) </a:t>
            </a:r>
            <a:r>
              <a:rPr lang="en-US" b="1" dirty="0"/>
              <a:t>Definitive Host</a:t>
            </a:r>
            <a:r>
              <a:rPr lang="en-US" dirty="0"/>
              <a:t> Human </a:t>
            </a:r>
          </a:p>
          <a:p>
            <a:pPr algn="l" rtl="0"/>
            <a:r>
              <a:rPr lang="en-US" b="1" dirty="0"/>
              <a:t>Portal of Entry</a:t>
            </a:r>
            <a:r>
              <a:rPr lang="en-US" dirty="0"/>
              <a:t> Mouth</a:t>
            </a:r>
          </a:p>
          <a:p>
            <a:pPr algn="l" rtl="0"/>
            <a:r>
              <a:rPr lang="en-US" dirty="0"/>
              <a:t> </a:t>
            </a:r>
            <a:r>
              <a:rPr lang="en-US" b="1" dirty="0"/>
              <a:t>Mode of Transmission</a:t>
            </a:r>
            <a:r>
              <a:rPr lang="en-US" dirty="0"/>
              <a:t> Ingestion of mature cyst through contaminated food or water </a:t>
            </a:r>
          </a:p>
          <a:p>
            <a:pPr algn="l" rtl="0"/>
            <a:r>
              <a:rPr lang="en-US" b="1" dirty="0"/>
              <a:t>Habitat</a:t>
            </a:r>
            <a:r>
              <a:rPr lang="en-US" dirty="0"/>
              <a:t> Colon and </a:t>
            </a:r>
            <a:r>
              <a:rPr lang="en-US" dirty="0" err="1"/>
              <a:t>Cecum</a:t>
            </a:r>
            <a:endParaRPr lang="en-US" dirty="0"/>
          </a:p>
          <a:p>
            <a:pPr algn="l" rtl="0"/>
            <a:r>
              <a:rPr lang="en-US" dirty="0"/>
              <a:t> </a:t>
            </a:r>
            <a:r>
              <a:rPr lang="en-US" b="1" dirty="0"/>
              <a:t>Pathogenic Stage</a:t>
            </a:r>
            <a:r>
              <a:rPr lang="en-US" dirty="0"/>
              <a:t> </a:t>
            </a:r>
            <a:r>
              <a:rPr lang="en-US" dirty="0" err="1">
                <a:hlinkClick r:id="rId2" action="ppaction://hlinkfile" tooltip="Trophozoite"/>
              </a:rPr>
              <a:t>Trophozoite</a:t>
            </a:r>
            <a:endParaRPr lang="en-US" dirty="0"/>
          </a:p>
          <a:p>
            <a:pPr algn="l" rtl="0"/>
            <a:r>
              <a:rPr lang="en-US" dirty="0"/>
              <a:t> </a:t>
            </a:r>
            <a:r>
              <a:rPr lang="en-US" b="1" dirty="0"/>
              <a:t>Locomotive apparatus</a:t>
            </a:r>
            <a:r>
              <a:rPr lang="en-US" dirty="0"/>
              <a:t> Pseudopodia (“False Foot”) </a:t>
            </a:r>
            <a:r>
              <a:rPr lang="en-US" b="1" dirty="0"/>
              <a:t>Motility</a:t>
            </a:r>
            <a:r>
              <a:rPr lang="en-US" dirty="0"/>
              <a:t> Active, Progressive and Directional </a:t>
            </a:r>
            <a:r>
              <a:rPr lang="en-US" b="1" dirty="0"/>
              <a:t>Nucleus</a:t>
            </a:r>
            <a:r>
              <a:rPr lang="en-US" dirty="0"/>
              <a:t> 'Ring and dot' appearance: peripheral chromatin and central </a:t>
            </a:r>
            <a:r>
              <a:rPr lang="en-US" dirty="0" err="1"/>
              <a:t>karyosome</a:t>
            </a:r>
            <a:endParaRPr lang="en-US" dirty="0"/>
          </a:p>
          <a:p>
            <a:pPr algn="l" rtl="0"/>
            <a:r>
              <a:rPr lang="en-US" dirty="0"/>
              <a:t> </a:t>
            </a:r>
            <a:r>
              <a:rPr lang="en-US" b="1" dirty="0"/>
              <a:t>Mode of Reproduction</a:t>
            </a:r>
            <a:r>
              <a:rPr lang="en-US" dirty="0"/>
              <a:t> Binary Fission </a:t>
            </a:r>
          </a:p>
          <a:p>
            <a:pPr algn="l" rtl="0"/>
            <a:r>
              <a:rPr lang="en-US" b="1" dirty="0"/>
              <a:t>Pathogenesis</a:t>
            </a:r>
            <a:r>
              <a:rPr lang="en-US" dirty="0"/>
              <a:t> </a:t>
            </a:r>
            <a:r>
              <a:rPr lang="en-US" dirty="0" err="1"/>
              <a:t>Lytic</a:t>
            </a:r>
            <a:r>
              <a:rPr lang="en-US" dirty="0"/>
              <a:t> necrosis (it looks like “flask-shaped” holes in Gastrointestinal tract sections (GIT)</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120px-Ehistdisp_cyst_wtmt.jpg"/>
          <p:cNvPicPr>
            <a:picLocks noGrp="1" noChangeAspect="1"/>
          </p:cNvPicPr>
          <p:nvPr>
            <p:ph idx="1"/>
          </p:nvPr>
        </p:nvPicPr>
        <p:blipFill>
          <a:blip r:embed="rId2"/>
          <a:stretch>
            <a:fillRect/>
          </a:stretch>
        </p:blipFill>
        <p:spPr>
          <a:xfrm flipH="1" flipV="1">
            <a:off x="5257800" y="2209800"/>
            <a:ext cx="3383280" cy="338328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lstStyle/>
          <a:p>
            <a:pPr algn="l" rtl="0">
              <a:buNone/>
            </a:pPr>
            <a:r>
              <a:rPr lang="en-US" sz="3600" b="1" dirty="0" err="1"/>
              <a:t>B.Giardia</a:t>
            </a:r>
            <a:r>
              <a:rPr lang="en-US" sz="3600" b="1" dirty="0"/>
              <a:t> </a:t>
            </a:r>
            <a:r>
              <a:rPr lang="en-US" sz="3600" b="1" dirty="0" err="1"/>
              <a:t>lamblia</a:t>
            </a:r>
            <a:r>
              <a:rPr lang="en-US" sz="3600" b="1" dirty="0"/>
              <a:t>:</a:t>
            </a:r>
          </a:p>
          <a:p>
            <a:pPr algn="l" rtl="0">
              <a:buNone/>
            </a:pPr>
            <a:r>
              <a:rPr lang="en-US" dirty="0"/>
              <a:t>Common in tropical countries </a:t>
            </a:r>
          </a:p>
          <a:p>
            <a:pPr algn="l" rtl="0">
              <a:buNone/>
            </a:pPr>
            <a:r>
              <a:rPr lang="en-US" dirty="0"/>
              <a:t>It commonly occur in children  </a:t>
            </a:r>
          </a:p>
          <a:p>
            <a:pPr algn="l" rtl="0">
              <a:buNone/>
            </a:pPr>
            <a:r>
              <a:rPr lang="en-US" dirty="0"/>
              <a:t>It exist in two form : </a:t>
            </a:r>
          </a:p>
          <a:p>
            <a:pPr algn="l" rtl="0">
              <a:buNone/>
            </a:pPr>
            <a:r>
              <a:rPr lang="en-US" dirty="0"/>
              <a:t>        cyst                                              </a:t>
            </a:r>
            <a:r>
              <a:rPr lang="en-US" dirty="0" err="1"/>
              <a:t>trophozoite</a:t>
            </a:r>
            <a:endParaRPr lang="ar-SA" dirty="0"/>
          </a:p>
        </p:txBody>
      </p:sp>
      <p:pic>
        <p:nvPicPr>
          <p:cNvPr id="4" name="Picture 3" descr="gardiasis.jpg"/>
          <p:cNvPicPr>
            <a:picLocks noChangeAspect="1"/>
          </p:cNvPicPr>
          <p:nvPr/>
        </p:nvPicPr>
        <p:blipFill>
          <a:blip r:embed="rId2"/>
          <a:stretch>
            <a:fillRect/>
          </a:stretch>
        </p:blipFill>
        <p:spPr>
          <a:xfrm>
            <a:off x="5867400" y="3581400"/>
            <a:ext cx="1733550" cy="1819275"/>
          </a:xfrm>
          <a:prstGeom prst="rect">
            <a:avLst/>
          </a:prstGeom>
        </p:spPr>
      </p:pic>
      <p:pic>
        <p:nvPicPr>
          <p:cNvPr id="5" name="Picture 4" descr="gardia cyst.jpg"/>
          <p:cNvPicPr>
            <a:picLocks noChangeAspect="1"/>
          </p:cNvPicPr>
          <p:nvPr/>
        </p:nvPicPr>
        <p:blipFill>
          <a:blip r:embed="rId3"/>
          <a:stretch>
            <a:fillRect/>
          </a:stretch>
        </p:blipFill>
        <p:spPr>
          <a:xfrm>
            <a:off x="1143000" y="3733800"/>
            <a:ext cx="1676400" cy="1400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381000"/>
            <a:ext cx="8229600" cy="5943600"/>
          </a:xfrm>
        </p:spPr>
        <p:txBody>
          <a:bodyPr>
            <a:normAutofit fontScale="92500" lnSpcReduction="20000"/>
          </a:bodyPr>
          <a:lstStyle/>
          <a:p>
            <a:pPr algn="l" rtl="0"/>
            <a:r>
              <a:rPr lang="en-US" b="1" dirty="0"/>
              <a:t>Hosts</a:t>
            </a:r>
          </a:p>
          <a:p>
            <a:pPr algn="l" rtl="0"/>
            <a:r>
              <a:rPr lang="en-US" i="1" dirty="0" err="1"/>
              <a:t>Giardia</a:t>
            </a:r>
            <a:r>
              <a:rPr lang="en-US" dirty="0"/>
              <a:t> infects humans, but is also one of the most common parasites infecting cats, dogs and birds. Mammalian hosts also include cattle, and sheep.</a:t>
            </a:r>
          </a:p>
          <a:p>
            <a:pPr algn="l" rtl="0"/>
            <a:r>
              <a:rPr lang="en-US" b="1" dirty="0"/>
              <a:t>Life cycle</a:t>
            </a:r>
          </a:p>
          <a:p>
            <a:pPr algn="l" rtl="0"/>
            <a:r>
              <a:rPr lang="en-US" dirty="0"/>
              <a:t>The life cycle begins with a </a:t>
            </a:r>
            <a:r>
              <a:rPr lang="en-US" dirty="0" err="1"/>
              <a:t>noninfective</a:t>
            </a:r>
            <a:r>
              <a:rPr lang="en-US" dirty="0"/>
              <a:t> cyst being excreted with the </a:t>
            </a:r>
            <a:r>
              <a:rPr lang="en-US" dirty="0" err="1"/>
              <a:t>faeces</a:t>
            </a:r>
            <a:r>
              <a:rPr lang="en-US" dirty="0"/>
              <a:t> of an infected individual. The cyst is hardy, providing protection from various degrees of heat and cold, desiccation</a:t>
            </a:r>
            <a:r>
              <a:rPr lang="en-US" u="sng" dirty="0"/>
              <a:t>,</a:t>
            </a:r>
            <a:r>
              <a:rPr lang="en-US" dirty="0"/>
              <a:t> and infection from other organisms. A distinguishing characteristic of the cyst is four nuclei and a retracted cytoplasm. Once ingested by a host, the </a:t>
            </a:r>
            <a:r>
              <a:rPr lang="en-US" dirty="0" err="1"/>
              <a:t>trophozoite</a:t>
            </a:r>
            <a:r>
              <a:rPr lang="en-US" dirty="0"/>
              <a:t> emerges to an active state of feeding and motility. After the feeding stage, the </a:t>
            </a:r>
            <a:r>
              <a:rPr lang="en-US" dirty="0" err="1"/>
              <a:t>trophozoite</a:t>
            </a:r>
            <a:r>
              <a:rPr lang="en-US" dirty="0"/>
              <a:t> undergoes asexual replication through longitudinal binary fission. The resulting </a:t>
            </a:r>
            <a:r>
              <a:rPr lang="en-US" dirty="0" err="1"/>
              <a:t>trophozoites</a:t>
            </a:r>
            <a:r>
              <a:rPr lang="en-US" dirty="0"/>
              <a:t> and cysts then pass through the digestive system in the </a:t>
            </a:r>
            <a:r>
              <a:rPr lang="en-US" dirty="0" err="1"/>
              <a:t>faeces</a:t>
            </a:r>
            <a:r>
              <a:rPr lang="en-US" dirty="0"/>
              <a:t>. While the </a:t>
            </a:r>
            <a:r>
              <a:rPr lang="en-US" dirty="0" err="1"/>
              <a:t>trophozoites</a:t>
            </a:r>
            <a:r>
              <a:rPr lang="en-US" dirty="0"/>
              <a:t> may be found in the </a:t>
            </a:r>
            <a:r>
              <a:rPr lang="en-US" dirty="0" err="1"/>
              <a:t>faeces</a:t>
            </a:r>
            <a:r>
              <a:rPr lang="en-US" dirty="0"/>
              <a:t>, only the cysts are capable of surviving outside of the host.</a:t>
            </a:r>
          </a:p>
          <a:p>
            <a:pPr algn="l" rtl="0"/>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220px-Giardia_life_cycle_en_svg.png"/>
          <p:cNvPicPr>
            <a:picLocks noGrp="1" noChangeAspect="1"/>
          </p:cNvPicPr>
          <p:nvPr>
            <p:ph idx="1"/>
          </p:nvPr>
        </p:nvPicPr>
        <p:blipFill>
          <a:blip r:embed="rId2"/>
          <a:stretch>
            <a:fillRect/>
          </a:stretch>
        </p:blipFill>
        <p:spPr>
          <a:xfrm>
            <a:off x="2286000" y="533400"/>
            <a:ext cx="5029200" cy="54101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lstStyle/>
          <a:p>
            <a:pPr algn="l" rtl="0"/>
            <a:r>
              <a:rPr lang="en-US" dirty="0"/>
              <a:t>It cause  </a:t>
            </a:r>
            <a:r>
              <a:rPr lang="en-US" dirty="0" err="1"/>
              <a:t>gastroentritis</a:t>
            </a:r>
            <a:r>
              <a:rPr lang="en-US" dirty="0"/>
              <a:t> it infect cyst form                                     </a:t>
            </a:r>
            <a:r>
              <a:rPr lang="en-US" dirty="0" err="1"/>
              <a:t>trophozoite</a:t>
            </a:r>
            <a:r>
              <a:rPr lang="en-US" dirty="0"/>
              <a:t> , in the small intestine   </a:t>
            </a:r>
          </a:p>
          <a:p>
            <a:pPr algn="l" rtl="0">
              <a:buNone/>
            </a:pPr>
            <a:r>
              <a:rPr lang="en-US" dirty="0"/>
              <a:t>  cyst that pass through the stool.</a:t>
            </a:r>
          </a:p>
          <a:p>
            <a:pPr algn="l" rtl="0">
              <a:buNone/>
            </a:pPr>
            <a:r>
              <a:rPr lang="en-US" dirty="0"/>
              <a:t>Mode of infection:</a:t>
            </a:r>
          </a:p>
          <a:p>
            <a:pPr marL="514350" indent="-514350" algn="l" rtl="0">
              <a:buAutoNum type="arabicPeriod"/>
            </a:pPr>
            <a:r>
              <a:rPr lang="en-US" dirty="0"/>
              <a:t>Contaminated food or drink </a:t>
            </a:r>
          </a:p>
          <a:p>
            <a:pPr marL="514350" indent="-514350" algn="l" rtl="0">
              <a:buAutoNum type="arabicPeriod"/>
            </a:pPr>
            <a:r>
              <a:rPr lang="en-US" dirty="0"/>
              <a:t>By house flies.</a:t>
            </a:r>
          </a:p>
          <a:p>
            <a:pPr marL="514350" indent="-514350" algn="l" rtl="0">
              <a:buAutoNum type="arabicPeriod"/>
            </a:pPr>
            <a:r>
              <a:rPr lang="en-US" dirty="0"/>
              <a:t>Autoinfection.</a:t>
            </a:r>
          </a:p>
          <a:p>
            <a:pPr marL="514350" indent="-514350" algn="l" rtl="0"/>
            <a:r>
              <a:rPr lang="en-US" dirty="0"/>
              <a:t>It cause diarrhea abdominal pain </a:t>
            </a:r>
            <a:r>
              <a:rPr lang="en-US" dirty="0" err="1"/>
              <a:t>malabsorption</a:t>
            </a:r>
            <a:r>
              <a:rPr lang="en-US" dirty="0"/>
              <a:t>.  </a:t>
            </a:r>
          </a:p>
        </p:txBody>
      </p:sp>
      <p:cxnSp>
        <p:nvCxnSpPr>
          <p:cNvPr id="5" name="رابط كسهم مستقيم 4"/>
          <p:cNvCxnSpPr/>
          <p:nvPr/>
        </p:nvCxnSpPr>
        <p:spPr>
          <a:xfrm>
            <a:off x="6629400" y="6096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5791200" y="10668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685800"/>
            <a:ext cx="45719" cy="45719"/>
          </a:xfrm>
        </p:spPr>
        <p:txBody>
          <a:bodyPr>
            <a:normAutofit fontScale="90000"/>
          </a:bodyPr>
          <a:lstStyle/>
          <a:p>
            <a:endParaRPr lang="en-US"/>
          </a:p>
        </p:txBody>
      </p:sp>
      <p:sp>
        <p:nvSpPr>
          <p:cNvPr id="3" name="Content Placeholder 2"/>
          <p:cNvSpPr>
            <a:spLocks noGrp="1"/>
          </p:cNvSpPr>
          <p:nvPr>
            <p:ph idx="1"/>
          </p:nvPr>
        </p:nvSpPr>
        <p:spPr>
          <a:xfrm>
            <a:off x="304800" y="533400"/>
            <a:ext cx="8458200" cy="6019800"/>
          </a:xfrm>
        </p:spPr>
        <p:txBody>
          <a:bodyPr>
            <a:normAutofit fontScale="70000" lnSpcReduction="20000"/>
          </a:bodyPr>
          <a:lstStyle/>
          <a:p>
            <a:pPr algn="l" rtl="0"/>
            <a:r>
              <a:rPr lang="en-US" sz="3600" b="1" dirty="0"/>
              <a:t>C. </a:t>
            </a:r>
            <a:r>
              <a:rPr lang="en-US" sz="3600" b="1" dirty="0" err="1"/>
              <a:t>balantidium</a:t>
            </a:r>
            <a:r>
              <a:rPr lang="en-US" sz="3600" b="1" dirty="0"/>
              <a:t> coli( ciliated)</a:t>
            </a:r>
          </a:p>
          <a:p>
            <a:pPr algn="l" rtl="0"/>
            <a:r>
              <a:rPr lang="en-US" sz="3600" dirty="0"/>
              <a:t>From the genus </a:t>
            </a:r>
            <a:r>
              <a:rPr lang="en-US" sz="3600" i="1" dirty="0" err="1"/>
              <a:t>Balantidium</a:t>
            </a:r>
            <a:r>
              <a:rPr lang="en-US" sz="3600" dirty="0"/>
              <a:t>, </a:t>
            </a:r>
            <a:r>
              <a:rPr lang="en-US" sz="3600" i="1" dirty="0" err="1"/>
              <a:t>Balantidium</a:t>
            </a:r>
            <a:r>
              <a:rPr lang="en-US" sz="3600" i="1" dirty="0"/>
              <a:t> coli</a:t>
            </a:r>
            <a:r>
              <a:rPr lang="en-US" sz="3600" dirty="0"/>
              <a:t> is a large ciliated protozoan parasite. </a:t>
            </a:r>
            <a:r>
              <a:rPr lang="en-US" sz="3600" i="1" dirty="0" err="1"/>
              <a:t>Balantidium</a:t>
            </a:r>
            <a:r>
              <a:rPr lang="en-US" sz="3600" i="1" dirty="0"/>
              <a:t> coli</a:t>
            </a:r>
            <a:r>
              <a:rPr lang="en-US" sz="3600" dirty="0"/>
              <a:t> has been known about for over a century, but the process of infection has yet to be discovered. It is the only known ciliated parasite to infect humans. It is responsible for the disease </a:t>
            </a:r>
            <a:r>
              <a:rPr lang="en-US" sz="3600" dirty="0" err="1"/>
              <a:t>Balantidiasis</a:t>
            </a:r>
            <a:r>
              <a:rPr lang="en-US" sz="3600" dirty="0"/>
              <a:t>. </a:t>
            </a:r>
            <a:r>
              <a:rPr lang="en-US" sz="3600" i="1" dirty="0" err="1"/>
              <a:t>Balantidium</a:t>
            </a:r>
            <a:r>
              <a:rPr lang="en-US" sz="3600" i="1" dirty="0"/>
              <a:t> coli</a:t>
            </a:r>
            <a:r>
              <a:rPr lang="en-US" sz="3600" dirty="0"/>
              <a:t> is found world wide but predominately found in the areas where pigs are raised. Humans are usually infected when they ingest contaminated water and food. Fecal to oral transmission is most common. </a:t>
            </a:r>
            <a:r>
              <a:rPr lang="en-US" sz="3600" i="1" dirty="0" err="1"/>
              <a:t>Balantidium</a:t>
            </a:r>
            <a:r>
              <a:rPr lang="en-US" sz="3600" i="1" dirty="0"/>
              <a:t> coli</a:t>
            </a:r>
            <a:r>
              <a:rPr lang="en-US" sz="3600" dirty="0"/>
              <a:t> occur as a </a:t>
            </a:r>
            <a:r>
              <a:rPr lang="en-US" sz="3600" dirty="0" err="1"/>
              <a:t>trophozoite</a:t>
            </a:r>
            <a:r>
              <a:rPr lang="en-US" sz="3600" dirty="0"/>
              <a:t> and a cyst in the colon. The prevalence of this infection is only 1% and have been noted in Latin America, Bolivia, Southeast Asia, the Philippines and New Guinea. The prevalence of </a:t>
            </a:r>
            <a:r>
              <a:rPr lang="en-US" sz="3600" i="1" dirty="0" err="1"/>
              <a:t>Balantidium</a:t>
            </a:r>
            <a:r>
              <a:rPr lang="en-US" sz="3600" i="1" dirty="0"/>
              <a:t> coli</a:t>
            </a:r>
            <a:r>
              <a:rPr lang="en-US" sz="3600" dirty="0"/>
              <a:t> in pigs is reported to be from about 20% to 100%</a:t>
            </a:r>
            <a:endParaRPr lang="ar-SA" sz="3600" b="1" dirty="0"/>
          </a:p>
          <a:p>
            <a:pPr algn="l" rtl="0"/>
            <a:endParaRPr lang="en-US" dirty="0"/>
          </a:p>
        </p:txBody>
      </p:sp>
      <p:pic>
        <p:nvPicPr>
          <p:cNvPr id="4" name="Picture 3" descr="balantidium.jpg"/>
          <p:cNvPicPr>
            <a:picLocks noChangeAspect="1"/>
          </p:cNvPicPr>
          <p:nvPr/>
        </p:nvPicPr>
        <p:blipFill>
          <a:blip r:embed="rId2"/>
          <a:stretch>
            <a:fillRect/>
          </a:stretch>
        </p:blipFill>
        <p:spPr>
          <a:xfrm>
            <a:off x="4114800" y="5410200"/>
            <a:ext cx="1952625" cy="2257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Balantidium_LifeCycle.jpg"/>
          <p:cNvPicPr>
            <a:picLocks noGrp="1" noChangeAspect="1"/>
          </p:cNvPicPr>
          <p:nvPr>
            <p:ph idx="1"/>
          </p:nvPr>
        </p:nvPicPr>
        <p:blipFill>
          <a:blip r:embed="rId2"/>
          <a:stretch>
            <a:fillRect/>
          </a:stretch>
        </p:blipFill>
        <p:spPr>
          <a:xfrm>
            <a:off x="1676400" y="838201"/>
            <a:ext cx="6324600" cy="5486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5973763"/>
          </a:xfrm>
        </p:spPr>
        <p:txBody>
          <a:bodyPr>
            <a:normAutofit/>
          </a:bodyPr>
          <a:lstStyle/>
          <a:p>
            <a:pPr algn="l" rtl="0"/>
            <a:r>
              <a:rPr lang="en-US" dirty="0"/>
              <a:t>Parasites: An organism living on or in another organism called host that provides it with protection and nourishment.</a:t>
            </a:r>
          </a:p>
          <a:p>
            <a:pPr algn="l" rtl="0"/>
            <a:r>
              <a:rPr lang="en-US" dirty="0"/>
              <a:t>Host: the animal that harbors a parasites.</a:t>
            </a:r>
          </a:p>
          <a:p>
            <a:pPr algn="l" rtl="0">
              <a:buNone/>
            </a:pPr>
            <a:r>
              <a:rPr lang="en-US" dirty="0"/>
              <a:t>Type of parasites:</a:t>
            </a:r>
          </a:p>
          <a:p>
            <a:pPr marL="914400" lvl="1" indent="-514350" algn="l" rtl="0">
              <a:buFont typeface="+mj-lt"/>
              <a:buAutoNum type="arabicPeriod"/>
            </a:pPr>
            <a:r>
              <a:rPr lang="en-US" dirty="0"/>
              <a:t>Obligate parasites : those parasites that cannot exists with out  a host.eg: malaria</a:t>
            </a:r>
          </a:p>
          <a:p>
            <a:pPr marL="914400" lvl="1" indent="-514350" algn="l" rtl="0">
              <a:buFont typeface="+mj-lt"/>
              <a:buAutoNum type="arabicPeriod"/>
            </a:pPr>
            <a:r>
              <a:rPr lang="en-US" dirty="0"/>
              <a:t>Facultative parasites: are those parasites that can exist in soil and water independently of their host and when the environmental condition are unsuitable , they parasite the host .</a:t>
            </a:r>
          </a:p>
          <a:p>
            <a:pPr marL="914400" lvl="1" indent="-514350" algn="l" rtl="0">
              <a:buFont typeface="+mj-lt"/>
              <a:buAutoNum type="arabicPeriod"/>
            </a:pPr>
            <a:r>
              <a:rPr lang="en-US" dirty="0"/>
              <a:t>Accidental parasites : are these parasites which enter accidently and can live in a host differ from their normal one.</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52400"/>
            <a:ext cx="8229600" cy="6172200"/>
          </a:xfrm>
        </p:spPr>
        <p:txBody>
          <a:bodyPr>
            <a:normAutofit/>
          </a:bodyPr>
          <a:lstStyle/>
          <a:p>
            <a:pPr algn="l" rtl="0">
              <a:buNone/>
            </a:pPr>
            <a:r>
              <a:rPr lang="en-US" sz="2800" b="1" dirty="0">
                <a:solidFill>
                  <a:srgbClr val="00B050"/>
                </a:solidFill>
              </a:rPr>
              <a:t>2- </a:t>
            </a:r>
            <a:r>
              <a:rPr lang="en-US" sz="2800" b="1" dirty="0" err="1">
                <a:solidFill>
                  <a:srgbClr val="00B050"/>
                </a:solidFill>
              </a:rPr>
              <a:t>Urogenital</a:t>
            </a:r>
            <a:r>
              <a:rPr lang="en-US" sz="2800" b="1" dirty="0">
                <a:solidFill>
                  <a:srgbClr val="00B050"/>
                </a:solidFill>
              </a:rPr>
              <a:t> protozoa</a:t>
            </a:r>
            <a:endParaRPr lang="en-US" sz="2800" b="1" i="1" dirty="0"/>
          </a:p>
          <a:p>
            <a:pPr algn="l" rtl="0"/>
            <a:r>
              <a:rPr lang="en-US" sz="2800" b="1" i="1" dirty="0" err="1"/>
              <a:t>Trichomonas</a:t>
            </a:r>
            <a:r>
              <a:rPr lang="en-US" sz="2800" b="1" i="1" dirty="0"/>
              <a:t> </a:t>
            </a:r>
            <a:r>
              <a:rPr lang="en-US" sz="2800" b="1" i="1" dirty="0" err="1"/>
              <a:t>vaginalis</a:t>
            </a:r>
            <a:r>
              <a:rPr lang="en-US" sz="2800" dirty="0"/>
              <a:t> is an anaerobic, </a:t>
            </a:r>
          </a:p>
          <a:p>
            <a:pPr algn="l" rtl="0"/>
            <a:r>
              <a:rPr lang="en-US" sz="2800" dirty="0"/>
              <a:t>flagellated protozoan, a form of microorganism. The parasitic  microorganism is the causative agent of </a:t>
            </a:r>
            <a:r>
              <a:rPr lang="en-US" sz="2800" dirty="0" err="1"/>
              <a:t>trichomoniasis</a:t>
            </a:r>
            <a:r>
              <a:rPr lang="en-US" sz="2800" dirty="0"/>
              <a:t>, and is the most common pathogenic protozoan infection of humans in industrialized countries. Infection rates between men and women are the same with women showing symptoms while infections in men are usually asymptomatic. Transmission takes place directly because the </a:t>
            </a:r>
            <a:r>
              <a:rPr lang="en-US" sz="2800" dirty="0" err="1"/>
              <a:t>trophozoite</a:t>
            </a:r>
            <a:r>
              <a:rPr lang="en-US" sz="2800" dirty="0"/>
              <a:t> does not have a cyst. The WHO has estimated that 160 million cases of infection are acquired annually worldwide</a:t>
            </a:r>
            <a:endParaRPr lang="ar-SA"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lstStyle/>
          <a:p>
            <a:pPr algn="l" rtl="0"/>
            <a:endParaRPr lang="en-US" dirty="0"/>
          </a:p>
          <a:p>
            <a:pPr algn="l" rtl="0"/>
            <a:r>
              <a:rPr lang="en-US" dirty="0" err="1"/>
              <a:t>Trichomonas</a:t>
            </a:r>
            <a:r>
              <a:rPr lang="en-US" dirty="0"/>
              <a:t> </a:t>
            </a:r>
            <a:r>
              <a:rPr lang="en-US" dirty="0" err="1"/>
              <a:t>vaginalis</a:t>
            </a:r>
            <a:r>
              <a:rPr lang="en-US" dirty="0"/>
              <a:t> :</a:t>
            </a:r>
          </a:p>
          <a:p>
            <a:pPr algn="l" rtl="0">
              <a:buNone/>
            </a:pPr>
            <a:r>
              <a:rPr lang="en-US" dirty="0"/>
              <a:t>It effect the vagina in female and the urethras in male it cause vaginal discharge and vaginal </a:t>
            </a:r>
            <a:r>
              <a:rPr lang="en-US" dirty="0" err="1"/>
              <a:t>pruritis</a:t>
            </a:r>
            <a:r>
              <a:rPr lang="en-US" dirty="0"/>
              <a:t>.</a:t>
            </a:r>
          </a:p>
          <a:p>
            <a:pPr algn="l" rtl="0">
              <a:buNone/>
            </a:pPr>
            <a:r>
              <a:rPr lang="en-US" dirty="0"/>
              <a:t>Transmitted by :</a:t>
            </a:r>
          </a:p>
          <a:p>
            <a:pPr marL="514350" indent="-514350" algn="l" rtl="0">
              <a:buFont typeface="+mj-lt"/>
              <a:buAutoNum type="arabicPeriod"/>
            </a:pPr>
            <a:r>
              <a:rPr lang="en-US" dirty="0"/>
              <a:t>sexual intercourse ( More than 160 million people worldwide are annually infected by this protozoan)</a:t>
            </a:r>
          </a:p>
          <a:p>
            <a:pPr marL="514350" indent="-514350" algn="l" rtl="0">
              <a:buFont typeface="+mj-lt"/>
              <a:buAutoNum type="arabicPeriod"/>
            </a:pPr>
            <a:r>
              <a:rPr lang="en-US" dirty="0"/>
              <a:t>contaminated underwear</a:t>
            </a: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Trichomonas</a:t>
            </a:r>
            <a:r>
              <a:rPr lang="en-US" dirty="0"/>
              <a:t> </a:t>
            </a:r>
            <a:r>
              <a:rPr lang="en-US" dirty="0" err="1"/>
              <a:t>vaginalis</a:t>
            </a:r>
            <a:endParaRPr lang="en-US" dirty="0"/>
          </a:p>
        </p:txBody>
      </p:sp>
      <p:pic>
        <p:nvPicPr>
          <p:cNvPr id="4" name="Content Placeholder 3" descr="Trichomonas_LifeCycle.gif"/>
          <p:cNvPicPr>
            <a:picLocks noGrp="1" noChangeAspect="1"/>
          </p:cNvPicPr>
          <p:nvPr>
            <p:ph idx="1"/>
          </p:nvPr>
        </p:nvPicPr>
        <p:blipFill>
          <a:blip r:embed="rId2"/>
          <a:stretch>
            <a:fillRect/>
          </a:stretch>
        </p:blipFill>
        <p:spPr>
          <a:xfrm>
            <a:off x="609600" y="1828800"/>
            <a:ext cx="4143375" cy="4295775"/>
          </a:xfrm>
        </p:spPr>
      </p:pic>
      <p:pic>
        <p:nvPicPr>
          <p:cNvPr id="5" name="Picture 4" descr="trich.jpg"/>
          <p:cNvPicPr>
            <a:picLocks noChangeAspect="1"/>
          </p:cNvPicPr>
          <p:nvPr/>
        </p:nvPicPr>
        <p:blipFill>
          <a:blip r:embed="rId3"/>
          <a:stretch>
            <a:fillRect/>
          </a:stretch>
        </p:blipFill>
        <p:spPr>
          <a:xfrm>
            <a:off x="5943600" y="1905000"/>
            <a:ext cx="1905000" cy="23431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lstStyle/>
          <a:p>
            <a:pPr algn="l" rtl="0"/>
            <a:r>
              <a:rPr lang="en-US" sz="3600" b="1" dirty="0">
                <a:solidFill>
                  <a:srgbClr val="00B050"/>
                </a:solidFill>
              </a:rPr>
              <a:t>Blood and tissue : </a:t>
            </a:r>
          </a:p>
          <a:p>
            <a:pPr algn="l" rtl="0"/>
            <a:r>
              <a:rPr lang="en-US" dirty="0" err="1"/>
              <a:t>Leshmania</a:t>
            </a:r>
            <a:r>
              <a:rPr lang="en-US" dirty="0"/>
              <a:t>:</a:t>
            </a:r>
          </a:p>
          <a:p>
            <a:pPr algn="l" rtl="0">
              <a:buNone/>
            </a:pPr>
            <a:r>
              <a:rPr lang="en-US" dirty="0"/>
              <a:t>It effect the body in two way: localized in (cutanouse tissue) or systematic  visceral </a:t>
            </a:r>
            <a:r>
              <a:rPr lang="en-US" dirty="0" err="1"/>
              <a:t>leishmaniasis</a:t>
            </a:r>
            <a:r>
              <a:rPr lang="en-US" dirty="0"/>
              <a:t> that can effect  different parts of the body mainly liver and spleen</a:t>
            </a:r>
          </a:p>
          <a:p>
            <a:pPr marL="514350" indent="-514350" algn="l" rtl="0">
              <a:buNone/>
            </a:pPr>
            <a:r>
              <a:rPr lang="en-US" dirty="0"/>
              <a:t>It has two host :</a:t>
            </a:r>
          </a:p>
          <a:p>
            <a:pPr marL="514350" indent="-514350" algn="l" rtl="0">
              <a:buFont typeface="+mj-lt"/>
              <a:buAutoNum type="arabicPeriod"/>
            </a:pPr>
            <a:r>
              <a:rPr lang="en-US" dirty="0"/>
              <a:t>vertebrate host man dog rodents </a:t>
            </a:r>
          </a:p>
          <a:p>
            <a:pPr marL="514350" indent="-514350" algn="l" rtl="0">
              <a:buFont typeface="+mj-lt"/>
              <a:buAutoNum type="arabicPeriod"/>
            </a:pPr>
            <a:r>
              <a:rPr lang="en-US" dirty="0"/>
              <a:t>Invertebrate host </a:t>
            </a:r>
            <a:r>
              <a:rPr lang="en-US" dirty="0" err="1"/>
              <a:t>snadflies</a:t>
            </a:r>
            <a:endParaRPr lang="en-US" dirty="0"/>
          </a:p>
          <a:p>
            <a:pPr marL="514350" indent="-514350" algn="l" rtl="0">
              <a:buNone/>
            </a:pPr>
            <a:endParaRPr lang="en-US" dirty="0"/>
          </a:p>
          <a:p>
            <a:pPr algn="l" rtl="0">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0"/>
            <a:ext cx="8382000" cy="838200"/>
          </a:xfrm>
        </p:spPr>
        <p:txBody>
          <a:bodyPr/>
          <a:lstStyle/>
          <a:p>
            <a:r>
              <a:rPr lang="en-US" dirty="0" err="1"/>
              <a:t>Leshmania</a:t>
            </a:r>
            <a:r>
              <a:rPr lang="en-US" dirty="0"/>
              <a:t> life cycle</a:t>
            </a:r>
            <a:endParaRPr lang="ar-SA" dirty="0"/>
          </a:p>
        </p:txBody>
      </p:sp>
      <p:pic>
        <p:nvPicPr>
          <p:cNvPr id="4" name="عنصر نائب للمحتوى 3" descr="Leishmania_LifeCycle.gif"/>
          <p:cNvPicPr>
            <a:picLocks noGrp="1" noChangeAspect="1"/>
          </p:cNvPicPr>
          <p:nvPr>
            <p:ph idx="1"/>
          </p:nvPr>
        </p:nvPicPr>
        <p:blipFill>
          <a:blip r:embed="rId2"/>
          <a:stretch>
            <a:fillRect/>
          </a:stretch>
        </p:blipFill>
        <p:spPr>
          <a:xfrm>
            <a:off x="1676400" y="2058194"/>
            <a:ext cx="5791200" cy="41433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lstStyle/>
          <a:p>
            <a:pPr algn="l" rtl="0"/>
            <a:r>
              <a:rPr lang="en-US" b="1" dirty="0"/>
              <a:t>Malaria :</a:t>
            </a:r>
          </a:p>
          <a:p>
            <a:pPr algn="l" rtl="0"/>
            <a:r>
              <a:rPr lang="en-US" dirty="0"/>
              <a:t>it is caused by plasmodium spp.</a:t>
            </a:r>
          </a:p>
          <a:p>
            <a:pPr algn="l" rtl="0"/>
            <a:r>
              <a:rPr lang="en-US" dirty="0"/>
              <a:t>It require two hosts man as intermediate host (asexual )</a:t>
            </a:r>
          </a:p>
          <a:p>
            <a:pPr algn="l" rtl="0"/>
            <a:r>
              <a:rPr lang="en-US" dirty="0"/>
              <a:t>Anaphlise mosquitoes definitive host sexual stage.</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Malaria life cycle</a:t>
            </a:r>
          </a:p>
        </p:txBody>
      </p:sp>
      <p:pic>
        <p:nvPicPr>
          <p:cNvPr id="5" name="Content Placeholder 4" descr="malaria_LifeCycle.gif"/>
          <p:cNvPicPr>
            <a:picLocks noGrp="1" noChangeAspect="1"/>
          </p:cNvPicPr>
          <p:nvPr>
            <p:ph idx="1"/>
          </p:nvPr>
        </p:nvPicPr>
        <p:blipFill>
          <a:blip r:embed="rId2"/>
          <a:stretch>
            <a:fillRect/>
          </a:stretch>
        </p:blipFill>
        <p:spPr>
          <a:xfrm>
            <a:off x="685800" y="457200"/>
            <a:ext cx="7696199" cy="574436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rtl="0"/>
            <a:r>
              <a:rPr lang="en-US" sz="4000" b="1" dirty="0"/>
              <a:t>Helminthes:</a:t>
            </a:r>
          </a:p>
        </p:txBody>
      </p:sp>
      <p:cxnSp>
        <p:nvCxnSpPr>
          <p:cNvPr id="5" name="Straight Arrow Connector 4"/>
          <p:cNvCxnSpPr/>
          <p:nvPr/>
        </p:nvCxnSpPr>
        <p:spPr>
          <a:xfrm rot="10800000" flipV="1">
            <a:off x="990600" y="914400"/>
            <a:ext cx="3124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3600450" y="1657350"/>
            <a:ext cx="1371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48200" y="1066800"/>
            <a:ext cx="3276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2209801"/>
            <a:ext cx="8305800" cy="2616101"/>
          </a:xfrm>
          <a:prstGeom prst="rect">
            <a:avLst/>
          </a:prstGeom>
          <a:noFill/>
        </p:spPr>
        <p:txBody>
          <a:bodyPr wrap="square" rtlCol="0">
            <a:spAutoFit/>
          </a:bodyPr>
          <a:lstStyle/>
          <a:p>
            <a:pPr algn="l" rtl="0"/>
            <a:r>
              <a:rPr lang="en-US" sz="3200" dirty="0" err="1"/>
              <a:t>Nematod</a:t>
            </a:r>
            <a:r>
              <a:rPr lang="en-US" sz="3200" dirty="0"/>
              <a:t>              </a:t>
            </a:r>
            <a:r>
              <a:rPr lang="en-US" sz="3200" dirty="0" err="1"/>
              <a:t>cestode</a:t>
            </a:r>
            <a:r>
              <a:rPr lang="en-US" sz="3200" dirty="0"/>
              <a:t>               </a:t>
            </a:r>
            <a:r>
              <a:rPr lang="en-US" sz="3200" dirty="0" err="1"/>
              <a:t>trematodes</a:t>
            </a:r>
            <a:endParaRPr lang="en-US" sz="3200" dirty="0"/>
          </a:p>
          <a:p>
            <a:pPr algn="l" rtl="0"/>
            <a:endParaRPr lang="en-US" sz="3200" dirty="0"/>
          </a:p>
          <a:p>
            <a:pPr algn="l" rtl="0"/>
            <a:endParaRPr lang="en-US" sz="3200" dirty="0"/>
          </a:p>
          <a:p>
            <a:pPr algn="l" rtl="0"/>
            <a:r>
              <a:rPr lang="en-US" sz="3200" dirty="0"/>
              <a:t>Round warm          </a:t>
            </a:r>
            <a:r>
              <a:rPr lang="en-US" sz="3200" dirty="0" err="1"/>
              <a:t>tapewarm</a:t>
            </a:r>
            <a:r>
              <a:rPr lang="en-US" sz="3200" dirty="0"/>
              <a:t>                 </a:t>
            </a:r>
            <a:r>
              <a:rPr lang="en-US" sz="3200" dirty="0" err="1"/>
              <a:t>fluks</a:t>
            </a:r>
            <a:endParaRPr lang="en-US" sz="3200" dirty="0"/>
          </a:p>
          <a:p>
            <a:pPr algn="l" rtl="0"/>
            <a:endParaRPr lang="en-US" dirty="0"/>
          </a:p>
          <a:p>
            <a:pPr algn="l" rtl="0"/>
            <a:r>
              <a:rPr lang="en-US" dirty="0"/>
              <a:t>                                                                                                                                  </a:t>
            </a:r>
          </a:p>
        </p:txBody>
      </p:sp>
      <p:cxnSp>
        <p:nvCxnSpPr>
          <p:cNvPr id="16" name="Straight Arrow Connector 15"/>
          <p:cNvCxnSpPr/>
          <p:nvPr/>
        </p:nvCxnSpPr>
        <p:spPr>
          <a:xfrm rot="5400000">
            <a:off x="953294" y="33901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963194" y="31996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582694" y="3237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صورة 10" descr="cestode.jpg"/>
          <p:cNvPicPr>
            <a:picLocks noChangeAspect="1"/>
          </p:cNvPicPr>
          <p:nvPr/>
        </p:nvPicPr>
        <p:blipFill>
          <a:blip r:embed="rId2"/>
          <a:stretch>
            <a:fillRect/>
          </a:stretch>
        </p:blipFill>
        <p:spPr>
          <a:xfrm>
            <a:off x="3733800" y="4267200"/>
            <a:ext cx="1371600" cy="1409700"/>
          </a:xfrm>
          <a:prstGeom prst="rect">
            <a:avLst/>
          </a:prstGeom>
        </p:spPr>
      </p:pic>
      <p:pic>
        <p:nvPicPr>
          <p:cNvPr id="12" name="صورة 11" descr="nemadoe.jpg"/>
          <p:cNvPicPr>
            <a:picLocks noChangeAspect="1"/>
          </p:cNvPicPr>
          <p:nvPr/>
        </p:nvPicPr>
        <p:blipFill>
          <a:blip r:embed="rId3"/>
          <a:stretch>
            <a:fillRect/>
          </a:stretch>
        </p:blipFill>
        <p:spPr>
          <a:xfrm>
            <a:off x="609600" y="4648200"/>
            <a:ext cx="1152525" cy="1238250"/>
          </a:xfrm>
          <a:prstGeom prst="rect">
            <a:avLst/>
          </a:prstGeom>
        </p:spPr>
      </p:pic>
      <p:pic>
        <p:nvPicPr>
          <p:cNvPr id="13" name="صورة 12" descr="trematode.jpg"/>
          <p:cNvPicPr>
            <a:picLocks noChangeAspect="1"/>
          </p:cNvPicPr>
          <p:nvPr/>
        </p:nvPicPr>
        <p:blipFill>
          <a:blip r:embed="rId4"/>
          <a:stretch>
            <a:fillRect/>
          </a:stretch>
        </p:blipFill>
        <p:spPr>
          <a:xfrm>
            <a:off x="6629400" y="4267200"/>
            <a:ext cx="1676400" cy="14859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algn="ctr" rtl="0"/>
            <a:r>
              <a:rPr lang="en-US" dirty="0" err="1"/>
              <a:t>Cestode</a:t>
            </a:r>
            <a:r>
              <a:rPr lang="en-US" dirty="0"/>
              <a:t> </a:t>
            </a:r>
          </a:p>
          <a:p>
            <a:pPr algn="l" rtl="0"/>
            <a:r>
              <a:rPr lang="en-US" dirty="0"/>
              <a:t>It is ribbon like segmented worm &gt;</a:t>
            </a:r>
          </a:p>
          <a:p>
            <a:pPr algn="l" rtl="0"/>
            <a:r>
              <a:rPr lang="en-US" dirty="0"/>
              <a:t>Do not have digestive system</a:t>
            </a:r>
          </a:p>
          <a:p>
            <a:pPr algn="l" rtl="0"/>
            <a:r>
              <a:rPr lang="en-US" dirty="0"/>
              <a:t>It absorbed soluble material by cuticle</a:t>
            </a:r>
          </a:p>
          <a:p>
            <a:pPr algn="l" rtl="0"/>
            <a:r>
              <a:rPr lang="en-US" dirty="0"/>
              <a:t>It has hooks and suckers             scolex of the worm help to attach the worm to the inner layer of the intestine.</a:t>
            </a:r>
          </a:p>
          <a:p>
            <a:pPr algn="l" rtl="0"/>
            <a:r>
              <a:rPr lang="en-US" dirty="0"/>
              <a:t>It has body strobild that have many segments called (</a:t>
            </a:r>
            <a:r>
              <a:rPr lang="en-US" dirty="0" err="1"/>
              <a:t>proglottids</a:t>
            </a:r>
            <a:r>
              <a:rPr lang="en-US" dirty="0"/>
              <a:t>).</a:t>
            </a:r>
          </a:p>
          <a:p>
            <a:pPr algn="l" rtl="0"/>
            <a:r>
              <a:rPr lang="en-US" dirty="0"/>
              <a:t>Each </a:t>
            </a:r>
            <a:r>
              <a:rPr lang="en-US" dirty="0" err="1"/>
              <a:t>proglottids</a:t>
            </a:r>
            <a:r>
              <a:rPr lang="en-US" dirty="0"/>
              <a:t> have sexual organs both male and female that produce the fertilized eggs. It located at the posterior part of the organisms.</a:t>
            </a:r>
          </a:p>
          <a:p>
            <a:pPr algn="l" rtl="0"/>
            <a:r>
              <a:rPr lang="en-US" dirty="0"/>
              <a:t>Break of the chain </a:t>
            </a:r>
          </a:p>
          <a:p>
            <a:pPr algn="l" rtl="0"/>
            <a:r>
              <a:rPr lang="en-US" dirty="0"/>
              <a:t>Stool</a:t>
            </a:r>
          </a:p>
          <a:p>
            <a:pPr algn="l" rtl="0"/>
            <a:r>
              <a:rPr lang="en-US" dirty="0"/>
              <a:t>Example: </a:t>
            </a:r>
            <a:r>
              <a:rPr lang="en-US" dirty="0" err="1"/>
              <a:t>tenia</a:t>
            </a:r>
            <a:r>
              <a:rPr lang="en-US" dirty="0"/>
              <a:t> </a:t>
            </a:r>
            <a:r>
              <a:rPr lang="en-US" dirty="0" err="1"/>
              <a:t>solium</a:t>
            </a:r>
            <a:r>
              <a:rPr lang="en-US" dirty="0"/>
              <a:t> </a:t>
            </a:r>
          </a:p>
        </p:txBody>
      </p:sp>
      <p:cxnSp>
        <p:nvCxnSpPr>
          <p:cNvPr id="5" name="Straight Arrow Connector 4"/>
          <p:cNvCxnSpPr/>
          <p:nvPr/>
        </p:nvCxnSpPr>
        <p:spPr>
          <a:xfrm>
            <a:off x="4114800" y="22098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stode_02.jpg"/>
          <p:cNvPicPr>
            <a:picLocks noGrp="1" noChangeAspect="1"/>
          </p:cNvPicPr>
          <p:nvPr>
            <p:ph idx="1"/>
          </p:nvPr>
        </p:nvPicPr>
        <p:blipFill>
          <a:blip r:embed="rId2"/>
          <a:stretch>
            <a:fillRect/>
          </a:stretch>
        </p:blipFill>
        <p:spPr>
          <a:xfrm>
            <a:off x="1524001" y="685801"/>
            <a:ext cx="6400800" cy="5638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lstStyle/>
          <a:p>
            <a:pPr algn="l" rtl="0"/>
            <a:r>
              <a:rPr lang="en-US" dirty="0"/>
              <a:t>Parasites can also be divided into:</a:t>
            </a:r>
          </a:p>
          <a:p>
            <a:pPr marL="914400" lvl="1" indent="-514350" algn="l" rtl="0">
              <a:buFont typeface="+mj-lt"/>
              <a:buAutoNum type="arabicPeriod"/>
            </a:pPr>
            <a:r>
              <a:rPr lang="en-US" dirty="0"/>
              <a:t>Endoparasites which lives inside the host. </a:t>
            </a:r>
          </a:p>
          <a:p>
            <a:pPr marL="914400" lvl="1" indent="-514350" algn="l" rtl="0">
              <a:buFont typeface="+mj-lt"/>
              <a:buAutoNum type="arabicPeriod"/>
            </a:pPr>
            <a:r>
              <a:rPr lang="en-US" dirty="0"/>
              <a:t>Ectoparasites : which found attached to the skin of the host. </a:t>
            </a:r>
          </a:p>
          <a:p>
            <a:pPr marL="514350" indent="-514350" algn="l" rtl="0"/>
            <a:r>
              <a:rPr lang="en-US" dirty="0"/>
              <a:t>There are two type of host :</a:t>
            </a:r>
          </a:p>
          <a:p>
            <a:pPr marL="914400" lvl="1" indent="-514350" algn="l" rtl="0">
              <a:buFont typeface="+mj-lt"/>
              <a:buAutoNum type="arabicPeriod"/>
            </a:pPr>
            <a:r>
              <a:rPr lang="en-US" dirty="0"/>
              <a:t> definitive host : </a:t>
            </a:r>
          </a:p>
          <a:p>
            <a:pPr marL="914400" lvl="1" indent="-514350" algn="l" rtl="0">
              <a:buNone/>
            </a:pPr>
            <a:r>
              <a:rPr lang="en-US" dirty="0"/>
              <a:t>The host in which the parasites achieves its sexual maturity, to the adult stage.</a:t>
            </a:r>
          </a:p>
          <a:p>
            <a:pPr marL="914400" lvl="1" indent="-514350" algn="l" rtl="0">
              <a:buFont typeface="+mj-lt"/>
              <a:buAutoNum type="arabicPeriod" startAt="2"/>
            </a:pPr>
            <a:r>
              <a:rPr lang="en-US" dirty="0"/>
              <a:t>Intermediate host :</a:t>
            </a:r>
          </a:p>
          <a:p>
            <a:pPr marL="914400" lvl="1" indent="-514350" algn="l" rtl="0">
              <a:buNone/>
            </a:pPr>
            <a:r>
              <a:rPr lang="en-US" dirty="0"/>
              <a:t>The host in which the immature or larva stage of parasites is found.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Tenia</a:t>
            </a:r>
            <a:r>
              <a:rPr lang="en-US" dirty="0"/>
              <a:t> </a:t>
            </a:r>
            <a:r>
              <a:rPr lang="en-US" dirty="0" err="1"/>
              <a:t>soluim</a:t>
            </a:r>
            <a:endParaRPr lang="en-US" dirty="0"/>
          </a:p>
        </p:txBody>
      </p:sp>
      <p:pic>
        <p:nvPicPr>
          <p:cNvPr id="4" name="Content Placeholder 3" descr="cestode 3.jpg"/>
          <p:cNvPicPr>
            <a:picLocks noGrp="1" noChangeAspect="1"/>
          </p:cNvPicPr>
          <p:nvPr>
            <p:ph sz="half" idx="1"/>
          </p:nvPr>
        </p:nvPicPr>
        <p:blipFill>
          <a:blip r:embed="rId2"/>
          <a:stretch>
            <a:fillRect/>
          </a:stretch>
        </p:blipFill>
        <p:spPr>
          <a:xfrm>
            <a:off x="1752600" y="2209800"/>
            <a:ext cx="1981200" cy="2133600"/>
          </a:xfrm>
        </p:spPr>
      </p:pic>
      <p:pic>
        <p:nvPicPr>
          <p:cNvPr id="7" name="Content Placeholder 6" descr="cestode 2.jpg"/>
          <p:cNvPicPr>
            <a:picLocks noGrp="1" noChangeAspect="1"/>
          </p:cNvPicPr>
          <p:nvPr>
            <p:ph sz="half" idx="2"/>
          </p:nvPr>
        </p:nvPicPr>
        <p:blipFill>
          <a:blip r:embed="rId3"/>
          <a:stretch>
            <a:fillRect/>
          </a:stretch>
        </p:blipFill>
        <p:spPr>
          <a:xfrm>
            <a:off x="5181600" y="2438400"/>
            <a:ext cx="2286000" cy="19431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ctr" rtl="0"/>
            <a:r>
              <a:rPr lang="en-US" dirty="0" err="1"/>
              <a:t>Trematodes</a:t>
            </a:r>
            <a:endParaRPr lang="en-US" dirty="0"/>
          </a:p>
          <a:p>
            <a:pPr algn="l" rtl="0"/>
            <a:r>
              <a:rPr lang="en-US" dirty="0"/>
              <a:t>It called flukes</a:t>
            </a:r>
          </a:p>
          <a:p>
            <a:pPr algn="l" rtl="0"/>
            <a:r>
              <a:rPr lang="en-US" dirty="0"/>
              <a:t>Small in size about 1 cm </a:t>
            </a:r>
          </a:p>
          <a:p>
            <a:pPr algn="l" rtl="0"/>
            <a:r>
              <a:rPr lang="en-US" dirty="0"/>
              <a:t>Infect various organs of human hosts example intestinal veins , urinary bladder, liver and lung.</a:t>
            </a:r>
          </a:p>
          <a:p>
            <a:pPr algn="l" rtl="0"/>
            <a:r>
              <a:rPr lang="en-US" dirty="0"/>
              <a:t>All the </a:t>
            </a:r>
            <a:r>
              <a:rPr lang="en-US" dirty="0" err="1"/>
              <a:t>trematodes</a:t>
            </a:r>
            <a:r>
              <a:rPr lang="en-US" dirty="0"/>
              <a:t> use fresh water snails as an intermediate host.</a:t>
            </a:r>
          </a:p>
          <a:p>
            <a:pPr algn="l" rtl="0"/>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trematodes</a:t>
            </a:r>
            <a:endParaRPr lang="en-US" dirty="0"/>
          </a:p>
        </p:txBody>
      </p:sp>
      <p:pic>
        <p:nvPicPr>
          <p:cNvPr id="4" name="Content Placeholder 3" descr="trematodes.jpg"/>
          <p:cNvPicPr>
            <a:picLocks noGrp="1" noChangeAspect="1"/>
          </p:cNvPicPr>
          <p:nvPr>
            <p:ph idx="1"/>
          </p:nvPr>
        </p:nvPicPr>
        <p:blipFill>
          <a:blip r:embed="rId2"/>
          <a:stretch>
            <a:fillRect/>
          </a:stretch>
        </p:blipFill>
        <p:spPr>
          <a:xfrm>
            <a:off x="3657600" y="1600200"/>
            <a:ext cx="3276600" cy="35814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l" rtl="0"/>
            <a:r>
              <a:rPr lang="en-US" dirty="0"/>
              <a:t>Sexual </a:t>
            </a:r>
            <a:r>
              <a:rPr lang="en-US" dirty="0" err="1"/>
              <a:t>fluckes</a:t>
            </a:r>
            <a:endParaRPr lang="en-US" dirty="0"/>
          </a:p>
          <a:p>
            <a:pPr algn="l" rtl="0"/>
            <a:r>
              <a:rPr lang="en-US" i="1" dirty="0"/>
              <a:t> </a:t>
            </a:r>
            <a:r>
              <a:rPr lang="en-US" i="1" dirty="0" err="1"/>
              <a:t>Schistosoma</a:t>
            </a:r>
            <a:r>
              <a:rPr lang="en-US" dirty="0"/>
              <a:t> cause parasitic disease called </a:t>
            </a:r>
            <a:r>
              <a:rPr lang="en-US" dirty="0" err="1">
                <a:hlinkClick r:id="rId2" action="ppaction://hlinkfile" tooltip="Schistosomiasis"/>
              </a:rPr>
              <a:t>schistosomiasis</a:t>
            </a:r>
            <a:endParaRPr lang="en-US" dirty="0"/>
          </a:p>
          <a:p>
            <a:pPr algn="l" rtl="0"/>
            <a:r>
              <a:rPr lang="en-US" dirty="0"/>
              <a:t>Although it has a low </a:t>
            </a:r>
            <a:r>
              <a:rPr lang="en-US" dirty="0">
                <a:hlinkClick r:id="rId3" action="ppaction://hlinkfile" tooltip="Mortality rate"/>
              </a:rPr>
              <a:t>mortality rate</a:t>
            </a:r>
            <a:r>
              <a:rPr lang="en-US" dirty="0"/>
              <a:t>, </a:t>
            </a:r>
            <a:r>
              <a:rPr lang="en-US" dirty="0" err="1"/>
              <a:t>schistosomiasis</a:t>
            </a:r>
            <a:r>
              <a:rPr lang="en-US" dirty="0"/>
              <a:t> often is a </a:t>
            </a:r>
            <a:r>
              <a:rPr lang="en-US" dirty="0">
                <a:hlinkClick r:id="rId4" action="ppaction://hlinkfile" tooltip="Chronic illness"/>
              </a:rPr>
              <a:t>chronic illness</a:t>
            </a:r>
            <a:r>
              <a:rPr lang="en-US" dirty="0"/>
              <a:t> that can damage internal organs and, in children, impair growth and </a:t>
            </a:r>
            <a:r>
              <a:rPr lang="en-US" dirty="0">
                <a:hlinkClick r:id="rId5" action="ppaction://hlinkfile" tooltip="Cognitive development"/>
              </a:rPr>
              <a:t>cognitive development</a:t>
            </a:r>
            <a:r>
              <a:rPr lang="en-US" dirty="0"/>
              <a:t>.</a:t>
            </a:r>
            <a:r>
              <a:rPr lang="en-US" baseline="30000" dirty="0">
                <a:hlinkClick r:id="" action="ppaction://hlinkfile"/>
              </a:rPr>
              <a:t>[1]</a:t>
            </a:r>
            <a:r>
              <a:rPr lang="en-US" dirty="0"/>
              <a:t> The </a:t>
            </a:r>
            <a:r>
              <a:rPr lang="en-US" dirty="0">
                <a:hlinkClick r:id="rId6" action="ppaction://hlinkfile" tooltip="Urinary"/>
              </a:rPr>
              <a:t>urinary</a:t>
            </a:r>
            <a:r>
              <a:rPr lang="en-US" dirty="0"/>
              <a:t> form of </a:t>
            </a:r>
            <a:r>
              <a:rPr lang="en-US" dirty="0" err="1"/>
              <a:t>schistosomiasis</a:t>
            </a:r>
            <a:r>
              <a:rPr lang="en-US" dirty="0"/>
              <a:t> is associated with increased risks for </a:t>
            </a:r>
            <a:r>
              <a:rPr lang="en-US" dirty="0">
                <a:hlinkClick r:id="rId7" action="ppaction://hlinkfile" tooltip="Bladder cancer"/>
              </a:rPr>
              <a:t>bladder cancer</a:t>
            </a:r>
            <a:r>
              <a:rPr lang="en-US" dirty="0"/>
              <a:t> in adults. </a:t>
            </a:r>
            <a:r>
              <a:rPr lang="en-US" dirty="0" err="1"/>
              <a:t>Schistosomiasis</a:t>
            </a:r>
            <a:r>
              <a:rPr lang="en-US" dirty="0"/>
              <a:t> is the second most socioeconomically devastating parasitic disease after </a:t>
            </a:r>
            <a:r>
              <a:rPr lang="en-US" dirty="0">
                <a:hlinkClick r:id="rId8" action="ppaction://hlinkfile" tooltip="Malaria"/>
              </a:rPr>
              <a:t>malaria</a:t>
            </a:r>
            <a:r>
              <a:rPr lang="en-US" dirty="0"/>
              <a:t>.</a:t>
            </a:r>
          </a:p>
          <a:p>
            <a:pPr algn="l" rtl="0"/>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1370-D463-4736-BFD6-539D2D51EF63}"/>
              </a:ext>
            </a:extLst>
          </p:cNvPr>
          <p:cNvSpPr>
            <a:spLocks noGrp="1"/>
          </p:cNvSpPr>
          <p:nvPr>
            <p:ph type="title"/>
          </p:nvPr>
        </p:nvSpPr>
        <p:spPr/>
        <p:txBody>
          <a:bodyPr/>
          <a:lstStyle/>
          <a:p>
            <a:r>
              <a:rPr lang="en-GB" dirty="0"/>
              <a:t>Bilharzia (Schistosomiasis) </a:t>
            </a:r>
          </a:p>
        </p:txBody>
      </p:sp>
      <p:sp>
        <p:nvSpPr>
          <p:cNvPr id="3" name="Content Placeholder 2">
            <a:extLst>
              <a:ext uri="{FF2B5EF4-FFF2-40B4-BE49-F238E27FC236}">
                <a16:creationId xmlns:a16="http://schemas.microsoft.com/office/drawing/2014/main" id="{1FD36D59-6939-4197-AC41-3E89387E3C39}"/>
              </a:ext>
            </a:extLst>
          </p:cNvPr>
          <p:cNvSpPr>
            <a:spLocks noGrp="1"/>
          </p:cNvSpPr>
          <p:nvPr>
            <p:ph idx="1"/>
          </p:nvPr>
        </p:nvSpPr>
        <p:spPr/>
        <p:txBody>
          <a:bodyPr>
            <a:normAutofit lnSpcReduction="10000"/>
          </a:bodyPr>
          <a:lstStyle/>
          <a:p>
            <a:pPr marL="342900" lvl="0" indent="-228600" algn="l" rtl="0">
              <a:lnSpc>
                <a:spcPct val="90000"/>
              </a:lnSpc>
              <a:buClr>
                <a:srgbClr val="A9A57C"/>
              </a:buClr>
              <a:buSzTx/>
              <a:buFont typeface="Arial" pitchFamily="34" charset="0"/>
              <a:buChar char="•"/>
              <a:defRPr/>
            </a:pPr>
            <a:r>
              <a:rPr lang="en-US" sz="2000" dirty="0">
                <a:solidFill>
                  <a:srgbClr val="2F2B20"/>
                </a:solidFill>
                <a:latin typeface="Calibri"/>
              </a:rPr>
              <a:t>Disease of the </a:t>
            </a:r>
            <a:r>
              <a:rPr lang="en-US" sz="2000" dirty="0">
                <a:solidFill>
                  <a:srgbClr val="675E47"/>
                </a:solidFill>
                <a:effectLst>
                  <a:outerShdw blurRad="38100" dist="38100" dir="2700000" algn="tl">
                    <a:srgbClr val="000000"/>
                  </a:outerShdw>
                </a:effectLst>
                <a:latin typeface="Calibri"/>
              </a:rPr>
              <a:t>venous system</a:t>
            </a:r>
            <a:r>
              <a:rPr lang="en-US" sz="2000" dirty="0">
                <a:solidFill>
                  <a:srgbClr val="2F2B20"/>
                </a:solidFill>
                <a:latin typeface="Calibri"/>
              </a:rPr>
              <a:t>, acquired by people when they come in contact with contaminated water</a:t>
            </a:r>
          </a:p>
          <a:p>
            <a:pPr marL="342900" lvl="0" indent="-228600" algn="l" rtl="0">
              <a:lnSpc>
                <a:spcPct val="90000"/>
              </a:lnSpc>
              <a:buClr>
                <a:srgbClr val="A9A57C"/>
              </a:buClr>
              <a:buSzTx/>
              <a:buFont typeface="Arial" pitchFamily="34" charset="0"/>
              <a:buChar char="•"/>
              <a:defRPr/>
            </a:pPr>
            <a:r>
              <a:rPr lang="en-US" sz="2000" dirty="0">
                <a:solidFill>
                  <a:srgbClr val="2F2B20"/>
                </a:solidFill>
                <a:latin typeface="Calibri"/>
              </a:rPr>
              <a:t>Adult Schistosomes take up residence in various abdominal veins, depending on the species; they are, therefore called </a:t>
            </a:r>
            <a:r>
              <a:rPr lang="en-US" sz="2000" dirty="0">
                <a:solidFill>
                  <a:srgbClr val="FF3300"/>
                </a:solidFill>
                <a:effectLst>
                  <a:outerShdw blurRad="38100" dist="38100" dir="2700000" algn="tl">
                    <a:srgbClr val="000000"/>
                  </a:outerShdw>
                </a:effectLst>
                <a:latin typeface="Calibri"/>
              </a:rPr>
              <a:t>(Blood Flukes)</a:t>
            </a:r>
          </a:p>
          <a:p>
            <a:pPr marL="342900" lvl="0" indent="-228600" algn="l" rtl="0">
              <a:lnSpc>
                <a:spcPct val="90000"/>
              </a:lnSpc>
              <a:buClr>
                <a:srgbClr val="A9A57C"/>
              </a:buClr>
              <a:buSzTx/>
              <a:buFont typeface="Arial" pitchFamily="34" charset="0"/>
              <a:buChar char="•"/>
              <a:defRPr/>
            </a:pPr>
            <a:r>
              <a:rPr lang="en-US" sz="2000" dirty="0">
                <a:solidFill>
                  <a:srgbClr val="2F2B20"/>
                </a:solidFill>
                <a:latin typeface="Calibri"/>
              </a:rPr>
              <a:t>Very common among children</a:t>
            </a:r>
          </a:p>
          <a:p>
            <a:pPr marL="114300" lvl="0" indent="0" algn="l" rtl="0">
              <a:lnSpc>
                <a:spcPct val="90000"/>
              </a:lnSpc>
              <a:buClr>
                <a:srgbClr val="A9A57C"/>
              </a:buClr>
              <a:buSzTx/>
              <a:buNone/>
              <a:defRPr/>
            </a:pPr>
            <a:endParaRPr lang="en-US" sz="2000" dirty="0">
              <a:solidFill>
                <a:srgbClr val="2F2B20"/>
              </a:solidFill>
              <a:latin typeface="Calibri"/>
            </a:endParaRPr>
          </a:p>
          <a:p>
            <a:pPr marL="342900" lvl="0" indent="-228600" algn="l" rtl="0">
              <a:lnSpc>
                <a:spcPct val="90000"/>
              </a:lnSpc>
              <a:buClr>
                <a:srgbClr val="A9A57C"/>
              </a:buClr>
              <a:buSzTx/>
              <a:buFont typeface="Wingdings" charset="2"/>
              <a:buChar char="u"/>
              <a:defRPr/>
            </a:pPr>
            <a:r>
              <a:rPr lang="en-US" sz="2000" b="1" dirty="0">
                <a:solidFill>
                  <a:srgbClr val="FF0000"/>
                </a:solidFill>
                <a:latin typeface="Calibri"/>
              </a:rPr>
              <a:t>Transmission:</a:t>
            </a:r>
            <a:r>
              <a:rPr lang="en-US" sz="2000" dirty="0">
                <a:solidFill>
                  <a:srgbClr val="2F2B20"/>
                </a:solidFill>
                <a:latin typeface="Calibri"/>
              </a:rPr>
              <a:t> </a:t>
            </a:r>
            <a:r>
              <a:rPr lang="en-US" sz="2000" i="1" dirty="0">
                <a:solidFill>
                  <a:srgbClr val="675E47"/>
                </a:solidFill>
                <a:effectLst>
                  <a:outerShdw blurRad="38100" dist="38100" dir="2700000" algn="tl">
                    <a:srgbClr val="000000"/>
                  </a:outerShdw>
                </a:effectLst>
                <a:latin typeface="Calibri"/>
              </a:rPr>
              <a:t>Direct skin penetration</a:t>
            </a:r>
          </a:p>
          <a:p>
            <a:pPr marL="342900" lvl="0" indent="-228600" algn="l" rtl="0">
              <a:lnSpc>
                <a:spcPct val="90000"/>
              </a:lnSpc>
              <a:buClr>
                <a:srgbClr val="A9A57C"/>
              </a:buClr>
              <a:buSzTx/>
              <a:buNone/>
              <a:defRPr/>
            </a:pPr>
            <a:r>
              <a:rPr lang="en-US" sz="2000" dirty="0">
                <a:solidFill>
                  <a:srgbClr val="2F2B20"/>
                </a:solidFill>
                <a:latin typeface="Calibri"/>
              </a:rPr>
              <a:t>Fresh water becomes contaminated by Schistosoma eggs when infected people urinate or defecate in the water. The eggs hatch and the parasites grow and develop inside snails.</a:t>
            </a:r>
          </a:p>
          <a:p>
            <a:pPr marL="342900" lvl="0" indent="-228600" algn="l" rtl="0">
              <a:lnSpc>
                <a:spcPct val="90000"/>
              </a:lnSpc>
              <a:buClr>
                <a:srgbClr val="A9A57C"/>
              </a:buClr>
              <a:buSzTx/>
              <a:buNone/>
              <a:defRPr/>
            </a:pPr>
            <a:endParaRPr lang="en-US" sz="2000" b="1" dirty="0">
              <a:solidFill>
                <a:srgbClr val="FF0000"/>
              </a:solidFill>
              <a:latin typeface="Calibri"/>
            </a:endParaRPr>
          </a:p>
          <a:p>
            <a:pPr marL="342900" lvl="0" indent="-228600" algn="l" rtl="0">
              <a:lnSpc>
                <a:spcPct val="90000"/>
              </a:lnSpc>
              <a:buClr>
                <a:srgbClr val="A9A57C"/>
              </a:buClr>
              <a:buSzTx/>
              <a:buNone/>
              <a:defRPr/>
            </a:pPr>
            <a:r>
              <a:rPr lang="en-US" sz="2000" b="1" dirty="0">
                <a:solidFill>
                  <a:srgbClr val="FF0000"/>
                </a:solidFill>
                <a:latin typeface="Calibri"/>
              </a:rPr>
              <a:t>types of Schistosomiasis:</a:t>
            </a:r>
          </a:p>
          <a:p>
            <a:pPr marL="342900" lvl="0" indent="-228600" algn="l" rtl="0">
              <a:lnSpc>
                <a:spcPct val="90000"/>
              </a:lnSpc>
              <a:buClr>
                <a:srgbClr val="A9A57C"/>
              </a:buClr>
              <a:buSzTx/>
              <a:buNone/>
              <a:defRPr/>
            </a:pPr>
            <a:r>
              <a:rPr lang="en-US" sz="2000" dirty="0">
                <a:solidFill>
                  <a:srgbClr val="2F2B20"/>
                </a:solidFill>
                <a:latin typeface="Calibri"/>
              </a:rPr>
              <a:t>       intestinal Schistosomiasis</a:t>
            </a:r>
          </a:p>
          <a:p>
            <a:pPr marL="342900" lvl="0" indent="-228600" algn="l" rtl="0">
              <a:lnSpc>
                <a:spcPct val="90000"/>
              </a:lnSpc>
              <a:buClr>
                <a:srgbClr val="A9A57C"/>
              </a:buClr>
              <a:buSzTx/>
              <a:buNone/>
              <a:defRPr/>
            </a:pPr>
            <a:r>
              <a:rPr lang="en-US" sz="2000" dirty="0">
                <a:solidFill>
                  <a:srgbClr val="2F2B20"/>
                </a:solidFill>
                <a:latin typeface="Calibri"/>
              </a:rPr>
              <a:t>       Urinary tract Schistosomiasis</a:t>
            </a:r>
          </a:p>
          <a:p>
            <a:pPr algn="l" rtl="0"/>
            <a:endParaRPr lang="en-GB" dirty="0"/>
          </a:p>
        </p:txBody>
      </p:sp>
    </p:spTree>
    <p:extLst>
      <p:ext uri="{BB962C8B-B14F-4D97-AF65-F5344CB8AC3E}">
        <p14:creationId xmlns:p14="http://schemas.microsoft.com/office/powerpoint/2010/main" val="1329470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60F8-05D5-43F1-AC1E-E06763E5543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64BF46-D242-4949-91C6-E1D253B1C72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995796A-85A6-463D-9675-2234E766EA85}"/>
              </a:ext>
            </a:extLst>
          </p:cNvPr>
          <p:cNvPicPr>
            <a:picLocks noChangeAspect="1"/>
          </p:cNvPicPr>
          <p:nvPr/>
        </p:nvPicPr>
        <p:blipFill>
          <a:blip r:embed="rId2"/>
          <a:stretch>
            <a:fillRect/>
          </a:stretch>
        </p:blipFill>
        <p:spPr>
          <a:xfrm>
            <a:off x="624498" y="581921"/>
            <a:ext cx="7895004" cy="5694158"/>
          </a:xfrm>
          <a:prstGeom prst="rect">
            <a:avLst/>
          </a:prstGeom>
        </p:spPr>
      </p:pic>
    </p:spTree>
    <p:extLst>
      <p:ext uri="{BB962C8B-B14F-4D97-AF65-F5344CB8AC3E}">
        <p14:creationId xmlns:p14="http://schemas.microsoft.com/office/powerpoint/2010/main" val="1801788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sch.jpg"/>
          <p:cNvPicPr>
            <a:picLocks noGrp="1" noChangeAspect="1"/>
          </p:cNvPicPr>
          <p:nvPr>
            <p:ph sz="half" idx="1"/>
          </p:nvPr>
        </p:nvPicPr>
        <p:blipFill>
          <a:blip r:embed="rId2"/>
          <a:stretch>
            <a:fillRect/>
          </a:stretch>
        </p:blipFill>
        <p:spPr>
          <a:xfrm>
            <a:off x="1909762" y="2286000"/>
            <a:ext cx="2052638" cy="1996281"/>
          </a:xfrm>
        </p:spPr>
      </p:pic>
      <p:pic>
        <p:nvPicPr>
          <p:cNvPr id="8" name="Content Placeholder 7" descr="flukes.jpg"/>
          <p:cNvPicPr>
            <a:picLocks noGrp="1" noChangeAspect="1"/>
          </p:cNvPicPr>
          <p:nvPr>
            <p:ph sz="half" idx="2"/>
          </p:nvPr>
        </p:nvPicPr>
        <p:blipFill>
          <a:blip r:embed="rId3"/>
          <a:stretch>
            <a:fillRect/>
          </a:stretch>
        </p:blipFill>
        <p:spPr>
          <a:xfrm>
            <a:off x="5257800" y="2362200"/>
            <a:ext cx="2286000" cy="183911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7778-339F-4DD2-9B78-5BE725C1CC8C}"/>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70754F5B-DC2F-47C1-8972-1B965731F6D4}"/>
              </a:ext>
            </a:extLst>
          </p:cNvPr>
          <p:cNvPicPr>
            <a:picLocks noGrp="1" noChangeAspect="1"/>
          </p:cNvPicPr>
          <p:nvPr>
            <p:ph idx="1"/>
          </p:nvPr>
        </p:nvPicPr>
        <p:blipFill>
          <a:blip r:embed="rId2"/>
          <a:stretch>
            <a:fillRect/>
          </a:stretch>
        </p:blipFill>
        <p:spPr>
          <a:xfrm>
            <a:off x="1" y="0"/>
            <a:ext cx="9135862" cy="6851896"/>
          </a:xfrm>
          <a:prstGeom prst="rect">
            <a:avLst/>
          </a:prstGeom>
        </p:spPr>
      </p:pic>
    </p:spTree>
    <p:extLst>
      <p:ext uri="{BB962C8B-B14F-4D97-AF65-F5344CB8AC3E}">
        <p14:creationId xmlns:p14="http://schemas.microsoft.com/office/powerpoint/2010/main" val="1850728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4DEE-0587-456B-B03E-158A1156922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6146DF7-D3C4-454C-8758-F36ED896B91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F6C7F1B-2E96-4335-AA4D-D22B4076599D}"/>
              </a:ext>
            </a:extLst>
          </p:cNvPr>
          <p:cNvPicPr>
            <a:picLocks noChangeAspect="1"/>
          </p:cNvPicPr>
          <p:nvPr/>
        </p:nvPicPr>
        <p:blipFill>
          <a:blip r:embed="rId2"/>
          <a:stretch>
            <a:fillRect/>
          </a:stretch>
        </p:blipFill>
        <p:spPr>
          <a:xfrm>
            <a:off x="1" y="0"/>
            <a:ext cx="9143998" cy="6857999"/>
          </a:xfrm>
          <a:prstGeom prst="rect">
            <a:avLst/>
          </a:prstGeom>
        </p:spPr>
      </p:pic>
    </p:spTree>
    <p:extLst>
      <p:ext uri="{BB962C8B-B14F-4D97-AF65-F5344CB8AC3E}">
        <p14:creationId xmlns:p14="http://schemas.microsoft.com/office/powerpoint/2010/main" val="2260150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A55F-EDAB-4F2F-9AF3-0C699050E01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65F3DF-4EC3-4D0B-B602-B7D5BA35FC8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906B5CA-4107-42BC-B49E-DBC0FF8EC2F4}"/>
              </a:ext>
            </a:extLst>
          </p:cNvPr>
          <p:cNvPicPr>
            <a:picLocks noChangeAspect="1"/>
          </p:cNvPicPr>
          <p:nvPr/>
        </p:nvPicPr>
        <p:blipFill>
          <a:blip r:embed="rId2"/>
          <a:stretch>
            <a:fillRect/>
          </a:stretch>
        </p:blipFill>
        <p:spPr>
          <a:xfrm>
            <a:off x="381001" y="304801"/>
            <a:ext cx="8305800" cy="6053692"/>
          </a:xfrm>
          <a:prstGeom prst="rect">
            <a:avLst/>
          </a:prstGeom>
        </p:spPr>
      </p:pic>
    </p:spTree>
    <p:extLst>
      <p:ext uri="{BB962C8B-B14F-4D97-AF65-F5344CB8AC3E}">
        <p14:creationId xmlns:p14="http://schemas.microsoft.com/office/powerpoint/2010/main" val="210625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592763"/>
          </a:xfrm>
        </p:spPr>
        <p:txBody>
          <a:bodyPr>
            <a:normAutofit/>
          </a:bodyPr>
          <a:lstStyle/>
          <a:p>
            <a:pPr algn="l" rtl="0"/>
            <a:r>
              <a:rPr lang="en-US" dirty="0"/>
              <a:t>Vector: Is a host that transmits parasites from one host to another.</a:t>
            </a:r>
          </a:p>
          <a:p>
            <a:pPr algn="l" rtl="0"/>
            <a:r>
              <a:rPr lang="en-US" dirty="0"/>
              <a:t>Parasitism: is an obligatory relationship in which one organism , the parasite is metabolically dependent on another organism, the host may be harmed by such a relationship.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2AC6-9B0F-405F-A585-AAE1364002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5293EE-9478-4F39-95F9-98CE0DE8030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C4B705B-56BC-4D40-BEBF-9ED3F94F5F1A}"/>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14422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lstStyle/>
          <a:p>
            <a:pPr algn="l" rtl="0"/>
            <a:r>
              <a:rPr lang="en-US" dirty="0"/>
              <a:t>Symbiosis:. </a:t>
            </a:r>
          </a:p>
          <a:p>
            <a:pPr algn="l" rtl="0">
              <a:buNone/>
            </a:pPr>
            <a:r>
              <a:rPr lang="en-US" dirty="0"/>
              <a:t>This is the close association of two organisms, so </a:t>
            </a:r>
          </a:p>
          <a:p>
            <a:pPr algn="l" rtl="0">
              <a:buNone/>
            </a:pPr>
            <a:r>
              <a:rPr lang="en-US" dirty="0"/>
              <a:t>That one cannot live without the help of the other. Each one of them called </a:t>
            </a:r>
            <a:r>
              <a:rPr lang="en-US" dirty="0" err="1"/>
              <a:t>symbiont</a:t>
            </a:r>
            <a:r>
              <a:rPr lang="en-US" dirty="0"/>
              <a:t>.</a:t>
            </a:r>
          </a:p>
          <a:p>
            <a:pPr algn="l" rtl="0">
              <a:buNone/>
            </a:pPr>
            <a:r>
              <a:rPr lang="en-US" dirty="0" err="1"/>
              <a:t>Zoonosis</a:t>
            </a:r>
            <a:r>
              <a:rPr lang="en-US" dirty="0"/>
              <a:t>: is the term given to a disease of animals which are transmitted to man.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5668963"/>
          </a:xfrm>
        </p:spPr>
        <p:txBody>
          <a:bodyPr/>
          <a:lstStyle/>
          <a:p>
            <a:pPr algn="l" rtl="0"/>
            <a:r>
              <a:rPr lang="en-US" dirty="0"/>
              <a:t>Mode of transmission :</a:t>
            </a:r>
          </a:p>
          <a:p>
            <a:pPr marL="514350" indent="-514350" algn="l" rtl="0">
              <a:buFont typeface="+mj-lt"/>
              <a:buAutoNum type="arabicPeriod"/>
            </a:pPr>
            <a:r>
              <a:rPr lang="en-US" dirty="0"/>
              <a:t>Ingestion </a:t>
            </a:r>
          </a:p>
          <a:p>
            <a:pPr marL="514350" indent="-514350" algn="l" rtl="0">
              <a:buFont typeface="+mj-lt"/>
              <a:buAutoNum type="arabicPeriod"/>
            </a:pPr>
            <a:r>
              <a:rPr lang="en-US" dirty="0"/>
              <a:t>Active  penetration</a:t>
            </a:r>
          </a:p>
          <a:p>
            <a:pPr marL="514350" indent="-514350" algn="l" rtl="0">
              <a:buFont typeface="+mj-lt"/>
              <a:buAutoNum type="arabicPeriod"/>
            </a:pPr>
            <a:r>
              <a:rPr lang="en-US" dirty="0"/>
              <a:t>Arthropod-borne.</a:t>
            </a:r>
          </a:p>
          <a:p>
            <a:pPr marL="514350" indent="-514350" algn="l" rtl="0">
              <a:buFont typeface="+mj-lt"/>
              <a:buAutoNum type="arabicPeriod"/>
            </a:pPr>
            <a:r>
              <a:rPr lang="en-US" dirty="0"/>
              <a:t>Congenital by crossing the placenta.</a:t>
            </a:r>
          </a:p>
          <a:p>
            <a:pPr marL="514350" indent="-514350" algn="l" rtl="0">
              <a:buFont typeface="+mj-lt"/>
              <a:buAutoNum type="arabicPeriod"/>
            </a:pPr>
            <a:r>
              <a:rPr lang="en-US" dirty="0"/>
              <a:t>Blood transfusion.  </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normAutofit/>
          </a:bodyPr>
          <a:lstStyle/>
          <a:p>
            <a:pPr algn="ctr" rtl="0">
              <a:buNone/>
            </a:pPr>
            <a:r>
              <a:rPr lang="en-US" sz="4000" dirty="0"/>
              <a:t>Medically parasite</a:t>
            </a:r>
          </a:p>
        </p:txBody>
      </p:sp>
      <p:cxnSp>
        <p:nvCxnSpPr>
          <p:cNvPr id="5" name="رابط كسهم مستقيم 4"/>
          <p:cNvCxnSpPr/>
          <p:nvPr/>
        </p:nvCxnSpPr>
        <p:spPr>
          <a:xfrm rot="10800000" flipV="1">
            <a:off x="838200" y="1295400"/>
            <a:ext cx="28194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rot="5400000">
            <a:off x="3391694" y="2170906"/>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5029200" y="1371600"/>
            <a:ext cx="3733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0" y="2895600"/>
            <a:ext cx="2362200" cy="707886"/>
          </a:xfrm>
          <a:prstGeom prst="rect">
            <a:avLst/>
          </a:prstGeom>
          <a:noFill/>
        </p:spPr>
        <p:txBody>
          <a:bodyPr wrap="square" rtlCol="1">
            <a:spAutoFit/>
          </a:bodyPr>
          <a:lstStyle/>
          <a:p>
            <a:r>
              <a:rPr lang="en-US" sz="4000" dirty="0"/>
              <a:t>protozoa</a:t>
            </a:r>
            <a:endParaRPr lang="ar-SA" sz="4000" dirty="0"/>
          </a:p>
        </p:txBody>
      </p:sp>
      <p:sp>
        <p:nvSpPr>
          <p:cNvPr id="13" name="مربع نص 12"/>
          <p:cNvSpPr txBox="1"/>
          <p:nvPr/>
        </p:nvSpPr>
        <p:spPr>
          <a:xfrm>
            <a:off x="2819400" y="3124200"/>
            <a:ext cx="2971800" cy="707886"/>
          </a:xfrm>
          <a:prstGeom prst="rect">
            <a:avLst/>
          </a:prstGeom>
          <a:noFill/>
        </p:spPr>
        <p:txBody>
          <a:bodyPr wrap="square" rtlCol="1">
            <a:spAutoFit/>
          </a:bodyPr>
          <a:lstStyle/>
          <a:p>
            <a:r>
              <a:rPr lang="en-US" sz="4000" dirty="0"/>
              <a:t>Helminthes</a:t>
            </a:r>
            <a:endParaRPr lang="ar-SA" sz="4000" dirty="0"/>
          </a:p>
        </p:txBody>
      </p:sp>
      <p:sp>
        <p:nvSpPr>
          <p:cNvPr id="14" name="مربع نص 13"/>
          <p:cNvSpPr txBox="1"/>
          <p:nvPr/>
        </p:nvSpPr>
        <p:spPr>
          <a:xfrm>
            <a:off x="6324600" y="3276600"/>
            <a:ext cx="2819400" cy="707886"/>
          </a:xfrm>
          <a:prstGeom prst="rect">
            <a:avLst/>
          </a:prstGeom>
          <a:noFill/>
        </p:spPr>
        <p:txBody>
          <a:bodyPr wrap="square" rtlCol="1">
            <a:spAutoFit/>
          </a:bodyPr>
          <a:lstStyle/>
          <a:p>
            <a:r>
              <a:rPr lang="en-US" sz="4000" dirty="0"/>
              <a:t>Arthropods</a:t>
            </a:r>
            <a:endParaRPr lang="ar-SA" sz="4000" dirty="0"/>
          </a:p>
        </p:txBody>
      </p:sp>
      <p:pic>
        <p:nvPicPr>
          <p:cNvPr id="10" name="Picture 3" descr="gardiasis.jpg"/>
          <p:cNvPicPr>
            <a:picLocks noChangeAspect="1"/>
          </p:cNvPicPr>
          <p:nvPr/>
        </p:nvPicPr>
        <p:blipFill>
          <a:blip r:embed="rId2"/>
          <a:stretch>
            <a:fillRect/>
          </a:stretch>
        </p:blipFill>
        <p:spPr>
          <a:xfrm>
            <a:off x="381000" y="4114800"/>
            <a:ext cx="1733550" cy="1819275"/>
          </a:xfrm>
          <a:prstGeom prst="rect">
            <a:avLst/>
          </a:prstGeom>
        </p:spPr>
      </p:pic>
      <p:pic>
        <p:nvPicPr>
          <p:cNvPr id="11" name="Content Placeholder 3" descr="250px-Ascaris_lumbricoides.jpg"/>
          <p:cNvPicPr>
            <a:picLocks noChangeAspect="1"/>
          </p:cNvPicPr>
          <p:nvPr/>
        </p:nvPicPr>
        <p:blipFill>
          <a:blip r:embed="rId3"/>
          <a:stretch>
            <a:fillRect/>
          </a:stretch>
        </p:blipFill>
        <p:spPr>
          <a:xfrm>
            <a:off x="3352800" y="4038600"/>
            <a:ext cx="2019300" cy="1729581"/>
          </a:xfrm>
          <a:prstGeom prst="rect">
            <a:avLst/>
          </a:prstGeom>
        </p:spPr>
      </p:pic>
      <p:pic>
        <p:nvPicPr>
          <p:cNvPr id="15" name="صورة 14" descr="iarthropodses.jpg"/>
          <p:cNvPicPr>
            <a:picLocks noChangeAspect="1"/>
          </p:cNvPicPr>
          <p:nvPr/>
        </p:nvPicPr>
        <p:blipFill>
          <a:blip r:embed="rId4"/>
          <a:stretch>
            <a:fillRect/>
          </a:stretch>
        </p:blipFill>
        <p:spPr>
          <a:xfrm>
            <a:off x="6477000" y="3962400"/>
            <a:ext cx="2209800" cy="1952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lstStyle/>
          <a:p>
            <a:pPr algn="ctr" rtl="0"/>
            <a:r>
              <a:rPr lang="en-US" dirty="0" err="1"/>
              <a:t>Protozoes</a:t>
            </a:r>
            <a:endParaRPr lang="en-US" dirty="0"/>
          </a:p>
          <a:p>
            <a:pPr algn="l" rtl="0"/>
            <a:r>
              <a:rPr lang="en-US" dirty="0"/>
              <a:t>It is single cells cannot see by naked eye.</a:t>
            </a:r>
          </a:p>
          <a:p>
            <a:pPr algn="l" rtl="0"/>
            <a:r>
              <a:rPr lang="en-US" dirty="0"/>
              <a:t>Live as free state or as parasites.</a:t>
            </a:r>
          </a:p>
          <a:p>
            <a:pPr algn="l" rtl="0"/>
            <a:r>
              <a:rPr lang="en-US" dirty="0"/>
              <a:t>The protozoa are classified taxonomically by their mode of locomotion into 4 category:</a:t>
            </a:r>
          </a:p>
          <a:p>
            <a:pPr marL="914400" lvl="1" indent="-514350" algn="l" rtl="0">
              <a:buFont typeface="+mj-lt"/>
              <a:buAutoNum type="arabicPeriod"/>
            </a:pPr>
            <a:r>
              <a:rPr lang="en-US" dirty="0" err="1"/>
              <a:t>Sarcodina</a:t>
            </a:r>
            <a:r>
              <a:rPr lang="en-US" dirty="0"/>
              <a:t> (amebas):</a:t>
            </a:r>
          </a:p>
          <a:p>
            <a:pPr marL="914400" lvl="1" indent="-514350" algn="l" rtl="0">
              <a:buNone/>
            </a:pPr>
            <a:r>
              <a:rPr lang="en-US" dirty="0"/>
              <a:t>E by extending </a:t>
            </a:r>
            <a:r>
              <a:rPr lang="en-US" dirty="0" err="1"/>
              <a:t>cytoplasmic</a:t>
            </a:r>
            <a:r>
              <a:rPr lang="en-US" dirty="0"/>
              <a:t> projection (pseudopodia) several pseudopodia.</a:t>
            </a:r>
          </a:p>
          <a:p>
            <a:pPr marL="914400" lvl="1" indent="-514350" algn="l" rtl="0">
              <a:buFont typeface="+mj-lt"/>
              <a:buAutoNum type="arabicPeriod" startAt="2"/>
            </a:pPr>
            <a:r>
              <a:rPr lang="en-US" dirty="0" err="1"/>
              <a:t>Mastigophora</a:t>
            </a:r>
            <a:r>
              <a:rPr lang="en-US" dirty="0"/>
              <a:t> (flagellates):</a:t>
            </a:r>
          </a:p>
          <a:p>
            <a:pPr marL="914400" lvl="1" indent="-514350" algn="l" rtl="0">
              <a:buNone/>
            </a:pPr>
            <a:r>
              <a:rPr lang="en-US" dirty="0"/>
              <a:t>Move by flagella it ingest food by </a:t>
            </a:r>
            <a:r>
              <a:rPr lang="en-US" dirty="0" err="1"/>
              <a:t>cytosome</a:t>
            </a:r>
            <a:r>
              <a:rPr lang="en-US" dirty="0"/>
              <a:t>.(oral groove)</a:t>
            </a:r>
          </a:p>
          <a:p>
            <a:pPr marL="914400" lvl="1" indent="-514350" algn="l" rtl="0">
              <a:buNone/>
            </a:pPr>
            <a:endParaRPr lang="en-US" dirty="0"/>
          </a:p>
          <a:p>
            <a:pPr marL="914400" lvl="1" indent="-514350" algn="l" rtl="0">
              <a:buFont typeface="+mj-lt"/>
              <a:buAutoNum type="arabicPeriod" startAt="2"/>
            </a:pPr>
            <a:endParaRPr lang="en-US" dirty="0"/>
          </a:p>
          <a:p>
            <a:pPr marL="914400" lvl="1" indent="-514350" algn="l" rtl="0">
              <a:buFont typeface="+mj-lt"/>
              <a:buAutoNum type="arabicPeriod" startAt="2"/>
            </a:pPr>
            <a:endParaRPr lang="en-US" dirty="0"/>
          </a:p>
          <a:p>
            <a:pPr marL="914400" lvl="1" indent="-514350" algn="l" rtl="0">
              <a:buFont typeface="+mj-lt"/>
              <a:buAutoNum type="arabicPeriod" startAt="2"/>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lstStyle/>
          <a:p>
            <a:pPr algn="l" rtl="0">
              <a:buNone/>
            </a:pPr>
            <a:r>
              <a:rPr lang="en-US" dirty="0"/>
              <a:t>3.Ciliata (ciliated):</a:t>
            </a:r>
          </a:p>
          <a:p>
            <a:pPr algn="l" rtl="0"/>
            <a:r>
              <a:rPr lang="en-US" dirty="0"/>
              <a:t>Move by cilia, ingest food by </a:t>
            </a:r>
            <a:r>
              <a:rPr lang="en-US" dirty="0" err="1"/>
              <a:t>cytosomes</a:t>
            </a:r>
            <a:r>
              <a:rPr lang="en-US" dirty="0"/>
              <a:t>.</a:t>
            </a:r>
          </a:p>
          <a:p>
            <a:pPr algn="l" rtl="0"/>
            <a:r>
              <a:rPr lang="en-US" dirty="0"/>
              <a:t>The only pathogenic for human </a:t>
            </a:r>
            <a:r>
              <a:rPr lang="en-US" i="1" dirty="0" err="1"/>
              <a:t>balantidim</a:t>
            </a:r>
            <a:r>
              <a:rPr lang="en-US" i="1" dirty="0"/>
              <a:t> coli </a:t>
            </a:r>
          </a:p>
          <a:p>
            <a:pPr algn="l" rtl="0">
              <a:buNone/>
            </a:pPr>
            <a:r>
              <a:rPr lang="en-US" i="1" dirty="0"/>
              <a:t>Cause </a:t>
            </a:r>
            <a:r>
              <a:rPr lang="en-US" i="1" dirty="0" err="1"/>
              <a:t>balantidiasis</a:t>
            </a:r>
            <a:r>
              <a:rPr lang="en-US" i="1" dirty="0"/>
              <a:t> </a:t>
            </a:r>
            <a:r>
              <a:rPr lang="en-US" dirty="0"/>
              <a:t>disease &amp; it is rare.</a:t>
            </a:r>
          </a:p>
          <a:p>
            <a:pPr algn="l" rtl="0">
              <a:buNone/>
            </a:pPr>
            <a:r>
              <a:rPr lang="en-US" i="1" dirty="0"/>
              <a:t>4. </a:t>
            </a:r>
            <a:r>
              <a:rPr lang="en-US" i="1" dirty="0" err="1"/>
              <a:t>Sporozoa</a:t>
            </a:r>
            <a:r>
              <a:rPr lang="en-US" i="1" dirty="0"/>
              <a:t>:</a:t>
            </a:r>
          </a:p>
          <a:p>
            <a:pPr algn="l" rtl="0">
              <a:buNone/>
            </a:pPr>
            <a:r>
              <a:rPr lang="en-US" i="1" dirty="0"/>
              <a:t>It is obligate </a:t>
            </a:r>
            <a:r>
              <a:rPr lang="en-US" i="1" dirty="0" err="1"/>
              <a:t>intracelllar</a:t>
            </a:r>
            <a:r>
              <a:rPr lang="en-US" i="1" dirty="0"/>
              <a:t> parasites.</a:t>
            </a:r>
          </a:p>
          <a:p>
            <a:pPr algn="l" rtl="0">
              <a:buNone/>
            </a:pPr>
            <a:r>
              <a:rPr lang="en-US" i="1" dirty="0"/>
              <a:t>Have non motile adult.</a:t>
            </a:r>
            <a:endParaRPr lang="ar-SA"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761</TotalTime>
  <Words>1502</Words>
  <Application>Microsoft Office PowerPoint</Application>
  <PresentationFormat>On-screen Show (4:3)</PresentationFormat>
  <Paragraphs>227</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Constantia</vt:lpstr>
      <vt:lpstr>Wingdings</vt:lpstr>
      <vt:lpstr>Wingdings 2</vt:lpstr>
      <vt:lpstr>تدفق</vt:lpstr>
      <vt:lpstr>parasites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Trichomonas vaginalis</vt:lpstr>
      <vt:lpstr>PowerPoint Presentation</vt:lpstr>
      <vt:lpstr>Leshmania life cycle</vt:lpstr>
      <vt:lpstr>PowerPoint Presentation</vt:lpstr>
      <vt:lpstr>Malaria life cycle</vt:lpstr>
      <vt:lpstr>PowerPoint Presentation</vt:lpstr>
      <vt:lpstr>PowerPoint Presentation</vt:lpstr>
      <vt:lpstr>PowerPoint Presentation</vt:lpstr>
      <vt:lpstr>Tenia soluim</vt:lpstr>
      <vt:lpstr>PowerPoint Presentation</vt:lpstr>
      <vt:lpstr>trematodes</vt:lpstr>
      <vt:lpstr>PowerPoint Presentation</vt:lpstr>
      <vt:lpstr>Bilharzia (Schistosomiasis)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parasites</dc:title>
  <dc:creator>ssd</dc:creator>
  <cp:lastModifiedBy>Abdullah Hokail</cp:lastModifiedBy>
  <cp:revision>28</cp:revision>
  <dcterms:created xsi:type="dcterms:W3CDTF">2010-03-15T07:56:29Z</dcterms:created>
  <dcterms:modified xsi:type="dcterms:W3CDTF">2019-04-01T15:17:23Z</dcterms:modified>
</cp:coreProperties>
</file>