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3" r:id="rId5"/>
  </p:sldMasterIdLst>
  <p:notesMasterIdLst>
    <p:notesMasterId r:id="rId43"/>
  </p:notesMasterIdLst>
  <p:sldIdLst>
    <p:sldId id="257" r:id="rId6"/>
    <p:sldId id="280" r:id="rId7"/>
    <p:sldId id="258" r:id="rId8"/>
    <p:sldId id="290" r:id="rId9"/>
    <p:sldId id="260" r:id="rId10"/>
    <p:sldId id="261" r:id="rId11"/>
    <p:sldId id="293" r:id="rId12"/>
    <p:sldId id="262" r:id="rId13"/>
    <p:sldId id="291" r:id="rId14"/>
    <p:sldId id="263" r:id="rId15"/>
    <p:sldId id="264" r:id="rId16"/>
    <p:sldId id="265" r:id="rId17"/>
    <p:sldId id="266" r:id="rId18"/>
    <p:sldId id="281" r:id="rId19"/>
    <p:sldId id="294" r:id="rId20"/>
    <p:sldId id="267" r:id="rId21"/>
    <p:sldId id="282" r:id="rId22"/>
    <p:sldId id="268" r:id="rId23"/>
    <p:sldId id="269" r:id="rId24"/>
    <p:sldId id="270" r:id="rId25"/>
    <p:sldId id="283" r:id="rId26"/>
    <p:sldId id="284" r:id="rId27"/>
    <p:sldId id="271" r:id="rId28"/>
    <p:sldId id="285" r:id="rId29"/>
    <p:sldId id="272" r:id="rId30"/>
    <p:sldId id="273" r:id="rId31"/>
    <p:sldId id="287" r:id="rId32"/>
    <p:sldId id="286" r:id="rId33"/>
    <p:sldId id="274" r:id="rId34"/>
    <p:sldId id="275" r:id="rId35"/>
    <p:sldId id="276" r:id="rId36"/>
    <p:sldId id="288" r:id="rId37"/>
    <p:sldId id="277" r:id="rId38"/>
    <p:sldId id="278" r:id="rId39"/>
    <p:sldId id="289" r:id="rId40"/>
    <p:sldId id="279" r:id="rId41"/>
    <p:sldId id="29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89" autoAdjust="0"/>
  </p:normalViewPr>
  <p:slideViewPr>
    <p:cSldViewPr>
      <p:cViewPr varScale="1">
        <p:scale>
          <a:sx n="111" d="100"/>
          <a:sy n="111" d="100"/>
        </p:scale>
        <p:origin x="-22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8" d="100"/>
          <a:sy n="58" d="100"/>
        </p:scale>
        <p:origin x="-181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89A70B-B987-475F-9021-0CA290C185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advanced (i.e. optional</a:t>
            </a:r>
            <a:r>
              <a:rPr lang="en-US" baseline="0" dirty="0" smtClean="0"/>
              <a:t>) topic for this chapter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A70B-B987-475F-9021-0CA290C1855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6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A33516E1-882B-4EC1-92BB-E3918150B040}" type="slidenum">
              <a:rPr lang="en-US" altLang="en-US" smtClean="0"/>
              <a:t>‹#›</a:t>
            </a:fld>
            <a:endParaRPr lang="en-US" altLang="en-US" dirty="0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3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4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88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5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68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5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12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1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B7CC-0F48-4AD0-B337-429A8BEB0706}" type="datetimeFigureOut">
              <a:rPr lang="en-US" smtClean="0"/>
              <a:t>23/2/2014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C882-1688-4679-86A1-D57B92DD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sedge.com/gdt.htm" TargetMode="External"/><Relationship Id="rId2" Type="http://schemas.openxmlformats.org/officeDocument/2006/relationships/hyperlink" Target="http://www.engineersedge.com/tolerance__calc_menu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3276600" cy="1362075"/>
          </a:xfrm>
        </p:spPr>
        <p:txBody>
          <a:bodyPr/>
          <a:lstStyle/>
          <a:p>
            <a:r>
              <a:rPr lang="en-US" sz="4000" b="1" dirty="0"/>
              <a:t>Geometric Tolerances &amp; Dimensioning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057400" y="4114800"/>
            <a:ext cx="655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i="1" dirty="0" smtClean="0">
                <a:latin typeface="Times"/>
              </a:rPr>
              <a:t>MANUFACTURING PROCESSES - 2, IE-352</a:t>
            </a:r>
            <a:endParaRPr lang="en-US" sz="2400" i="1" dirty="0">
              <a:latin typeface="Times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i="1" dirty="0" smtClean="0">
                <a:latin typeface="Times"/>
              </a:rPr>
              <a:t>Ahmed M. El-Sherbeeny, PhD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i="1" dirty="0" smtClean="0">
                <a:latin typeface="Times"/>
              </a:rPr>
              <a:t>KING SAUD UNIVERSITY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i="1" smtClean="0">
                <a:latin typeface="Times"/>
              </a:rPr>
              <a:t>Spring - 2014</a:t>
            </a:r>
            <a:endParaRPr lang="en-US" sz="2000" i="1" dirty="0" smtClean="0">
              <a:latin typeface="Times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000" i="1" dirty="0">
              <a:latin typeface="Times"/>
            </a:endParaRPr>
          </a:p>
        </p:txBody>
      </p:sp>
      <p:pic>
        <p:nvPicPr>
          <p:cNvPr id="17416" name="Picture 8" descr="DimAndToleranceSma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8200"/>
            <a:ext cx="4619625" cy="21907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C37A7A-33F4-4D4F-A707-69709F72F8BF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Reference Frame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4267200" cy="3657600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09600"/>
            <a:ext cx="4181475" cy="5529263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38200" y="1143000"/>
            <a:ext cx="472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Times"/>
              </a:rPr>
              <a:t>A reference frame is defined by three perpendicular datum planes.</a:t>
            </a:r>
          </a:p>
          <a:p>
            <a:pPr eaLnBrk="0" hangingPunct="0"/>
            <a:r>
              <a:rPr lang="en-US" dirty="0">
                <a:latin typeface="Times"/>
              </a:rPr>
              <a:t>The left-to-right sequence of datum planes defines their order of precedence.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Order of Precedence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072"/>
          <a:stretch>
            <a:fillRect/>
          </a:stretch>
        </p:blipFill>
        <p:spPr bwMode="auto">
          <a:xfrm>
            <a:off x="4724400" y="381000"/>
            <a:ext cx="4191000" cy="5791200"/>
          </a:xfrm>
          <a:prstGeom prst="rect">
            <a:avLst/>
          </a:prstGeom>
          <a:noFill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51054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Times"/>
              </a:rPr>
              <a:t>The part is aligned with the datum planes of a reference frame using </a:t>
            </a:r>
            <a:r>
              <a:rPr lang="en-US" sz="2000" b="1" dirty="0">
                <a:latin typeface="Times"/>
              </a:rPr>
              <a:t>3-2-1</a:t>
            </a:r>
            <a:r>
              <a:rPr lang="en-US" sz="2000" dirty="0">
                <a:latin typeface="Times"/>
              </a:rPr>
              <a:t> contact alignment.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latin typeface="Times"/>
              </a:rPr>
              <a:t>  </a:t>
            </a:r>
            <a:r>
              <a:rPr lang="en-US" b="1" dirty="0">
                <a:latin typeface="Times"/>
              </a:rPr>
              <a:t>3</a:t>
            </a:r>
            <a:r>
              <a:rPr lang="en-US" dirty="0">
                <a:latin typeface="Times"/>
              </a:rPr>
              <a:t> points of contact align the part to the primary datum plane;</a:t>
            </a:r>
          </a:p>
          <a:p>
            <a:pPr eaLnBrk="0" hangingPunct="0">
              <a:buFontTx/>
              <a:buChar char="•"/>
            </a:pPr>
            <a:r>
              <a:rPr lang="en-US" dirty="0">
                <a:latin typeface="Times"/>
              </a:rPr>
              <a:t>  </a:t>
            </a:r>
            <a:r>
              <a:rPr lang="en-US" b="1" dirty="0">
                <a:latin typeface="Times"/>
              </a:rPr>
              <a:t>2</a:t>
            </a:r>
            <a:r>
              <a:rPr lang="en-US" dirty="0">
                <a:latin typeface="Times"/>
              </a:rPr>
              <a:t> points of contact align the part to the secondary datum plane;</a:t>
            </a:r>
          </a:p>
          <a:p>
            <a:pPr eaLnBrk="0" hangingPunct="0">
              <a:buFontTx/>
              <a:buChar char="•"/>
            </a:pPr>
            <a:r>
              <a:rPr lang="en-US" dirty="0">
                <a:latin typeface="Times"/>
              </a:rPr>
              <a:t>  </a:t>
            </a:r>
            <a:r>
              <a:rPr lang="en-US" b="1" dirty="0">
                <a:latin typeface="Times"/>
              </a:rPr>
              <a:t>1</a:t>
            </a:r>
            <a:r>
              <a:rPr lang="en-US" dirty="0">
                <a:latin typeface="Times"/>
              </a:rPr>
              <a:t> point of contact aligns the part with the tertiary datum plane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142"/>
          <a:stretch>
            <a:fillRect/>
          </a:stretch>
        </p:blipFill>
        <p:spPr bwMode="auto">
          <a:xfrm>
            <a:off x="381000" y="3124200"/>
            <a:ext cx="4876800" cy="340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124200" cy="1139825"/>
          </a:xfrm>
        </p:spPr>
        <p:txBody>
          <a:bodyPr/>
          <a:lstStyle/>
          <a:p>
            <a:r>
              <a:rPr lang="en-US" sz="3600" dirty="0"/>
              <a:t>Using a Feature as a Datum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" y="2097088"/>
            <a:ext cx="2362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latin typeface="Times"/>
              </a:rPr>
              <a:t>A feature such as a hole, shaft, or slot can be used as a datum.  </a:t>
            </a:r>
          </a:p>
          <a:p>
            <a:pPr eaLnBrk="0" hangingPunct="0"/>
            <a:endParaRPr lang="en-US" sz="1600" dirty="0">
              <a:latin typeface="Times"/>
            </a:endParaRPr>
          </a:p>
          <a:p>
            <a:pPr eaLnBrk="0" hangingPunct="0"/>
            <a:r>
              <a:rPr lang="en-US" sz="1600" dirty="0">
                <a:latin typeface="Times"/>
              </a:rPr>
              <a:t>In this case, the datum is the theoretical axis, centerline, or center plane of the feature.</a:t>
            </a:r>
          </a:p>
          <a:p>
            <a:pPr eaLnBrk="0" hangingPunct="0"/>
            <a:endParaRPr lang="en-US" sz="1600" dirty="0">
              <a:latin typeface="Times"/>
            </a:endParaRPr>
          </a:p>
          <a:p>
            <a:pPr eaLnBrk="0" hangingPunct="0"/>
            <a:r>
              <a:rPr lang="en-US" sz="1600" dirty="0">
                <a:latin typeface="Times"/>
              </a:rPr>
              <a:t>The “circle M” denotes the datum is defined by the Maximum Material Condition (MMC) given by the tolerance.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28600"/>
            <a:ext cx="3216275" cy="6172200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"/>
            <a:ext cx="273685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Material Conditions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7467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"/>
              </a:rPr>
              <a:t>  </a:t>
            </a:r>
            <a:r>
              <a:rPr lang="en-US" sz="2400" b="1" dirty="0">
                <a:solidFill>
                  <a:schemeClr val="tx2"/>
                </a:solidFill>
                <a:latin typeface="Times"/>
              </a:rPr>
              <a:t>Maximum Material Condition (MMC):</a:t>
            </a:r>
            <a:r>
              <a:rPr lang="en-US" sz="2400" dirty="0">
                <a:latin typeface="Times"/>
              </a:rPr>
              <a:t>  The condition in which </a:t>
            </a:r>
            <a:r>
              <a:rPr lang="en-US" sz="2400" u="sng" dirty="0">
                <a:latin typeface="Times"/>
              </a:rPr>
              <a:t>a feature contains the maximum amount of material</a:t>
            </a:r>
            <a:r>
              <a:rPr lang="en-US" sz="2400" dirty="0">
                <a:latin typeface="Times"/>
              </a:rPr>
              <a:t> within the stated limits.  </a:t>
            </a:r>
            <a:r>
              <a:rPr lang="en-US" sz="2400" i="1" dirty="0">
                <a:latin typeface="Times"/>
              </a:rPr>
              <a:t>e.g.</a:t>
            </a:r>
            <a:r>
              <a:rPr lang="en-US" sz="2400" dirty="0">
                <a:latin typeface="Times"/>
              </a:rPr>
              <a:t> minimum hole diameter, maximum shaft diameter.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"/>
              </a:rPr>
              <a:t>  </a:t>
            </a:r>
            <a:r>
              <a:rPr lang="en-US" sz="2400" b="1" dirty="0">
                <a:solidFill>
                  <a:schemeClr val="tx2"/>
                </a:solidFill>
                <a:latin typeface="Times"/>
              </a:rPr>
              <a:t>Least Material Condition (LMC):</a:t>
            </a:r>
            <a:r>
              <a:rPr lang="en-US" sz="2400" dirty="0">
                <a:latin typeface="Times"/>
              </a:rPr>
              <a:t>  The condition in which a feature </a:t>
            </a:r>
            <a:r>
              <a:rPr lang="en-US" sz="2400" u="sng" dirty="0">
                <a:latin typeface="Times"/>
              </a:rPr>
              <a:t>contains the least amount of material</a:t>
            </a:r>
            <a:r>
              <a:rPr lang="en-US" sz="2400" dirty="0">
                <a:latin typeface="Times"/>
              </a:rPr>
              <a:t> within the stated limits.  </a:t>
            </a:r>
            <a:r>
              <a:rPr lang="en-US" sz="2400" i="1" dirty="0">
                <a:latin typeface="Times"/>
              </a:rPr>
              <a:t>e.g.</a:t>
            </a:r>
            <a:r>
              <a:rPr lang="en-US" sz="2400" dirty="0">
                <a:latin typeface="Times"/>
              </a:rPr>
              <a:t> maximum hole diameter, minimum shaft diameter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Times"/>
              </a:rPr>
              <a:t>  </a:t>
            </a:r>
            <a:r>
              <a:rPr lang="en-US" sz="2400" b="1" dirty="0">
                <a:solidFill>
                  <a:schemeClr val="tx2"/>
                </a:solidFill>
                <a:latin typeface="Times"/>
              </a:rPr>
              <a:t>Regardless of Feature Size (RFS):</a:t>
            </a:r>
            <a:r>
              <a:rPr lang="en-US" sz="2400" dirty="0">
                <a:latin typeface="Times"/>
              </a:rPr>
              <a:t>  This is the </a:t>
            </a:r>
            <a:r>
              <a:rPr lang="en-US" sz="2400" u="sng" dirty="0">
                <a:latin typeface="Times"/>
              </a:rPr>
              <a:t>default condition</a:t>
            </a:r>
            <a:r>
              <a:rPr lang="en-US" sz="2400" dirty="0">
                <a:latin typeface="Times"/>
              </a:rPr>
              <a:t> for all geometric tolerances.  No bonus tolerances are allowed and functional gauges may not be used.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Material Conditions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7315200" cy="254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/>
                </a:solidFill>
                <a:latin typeface="Times"/>
              </a:rPr>
              <a:t>ANSI Y14.5M  RULE #1:</a:t>
            </a:r>
          </a:p>
          <a:p>
            <a:pPr eaLnBrk="0" hangingPunct="0"/>
            <a:r>
              <a:rPr lang="en-US" sz="2000" b="1" dirty="0">
                <a:solidFill>
                  <a:schemeClr val="accent2"/>
                </a:solidFill>
                <a:latin typeface="Times"/>
              </a:rPr>
              <a:t>A dimensioned feature must have perfect form at its maximum material condition.</a:t>
            </a:r>
          </a:p>
          <a:p>
            <a:pPr eaLnBrk="0" hangingPunct="0"/>
            <a:r>
              <a:rPr lang="en-US" sz="2000" dirty="0">
                <a:latin typeface="Times"/>
              </a:rPr>
              <a:t>This means:</a:t>
            </a:r>
          </a:p>
          <a:p>
            <a:pPr lvl="1" eaLnBrk="0" hangingPunct="0">
              <a:buFontTx/>
              <a:buChar char="•"/>
            </a:pPr>
            <a:r>
              <a:rPr lang="en-US" sz="2000" dirty="0">
                <a:latin typeface="Times"/>
              </a:rPr>
              <a:t>  A</a:t>
            </a:r>
            <a:r>
              <a:rPr lang="en-US" sz="2000" dirty="0">
                <a:solidFill>
                  <a:srgbClr val="000099"/>
                </a:solidFill>
                <a:latin typeface="Times"/>
              </a:rPr>
              <a:t> hole</a:t>
            </a:r>
            <a:r>
              <a:rPr lang="en-US" sz="2000" dirty="0">
                <a:latin typeface="Times"/>
              </a:rPr>
              <a:t> is a perfect cylinder when it is at its </a:t>
            </a:r>
            <a:r>
              <a:rPr lang="en-US" sz="2000" dirty="0">
                <a:solidFill>
                  <a:srgbClr val="000099"/>
                </a:solidFill>
                <a:latin typeface="Times"/>
              </a:rPr>
              <a:t>smallest</a:t>
            </a:r>
            <a:r>
              <a:rPr lang="en-US" sz="2000" dirty="0">
                <a:latin typeface="Times"/>
              </a:rPr>
              <a:t> permissible diameter,</a:t>
            </a:r>
          </a:p>
          <a:p>
            <a:pPr lvl="1" eaLnBrk="0" hangingPunct="0">
              <a:buFontTx/>
              <a:buChar char="•"/>
            </a:pPr>
            <a:r>
              <a:rPr lang="en-US" sz="2000" dirty="0">
                <a:latin typeface="Times"/>
              </a:rPr>
              <a:t>  A</a:t>
            </a:r>
            <a:r>
              <a:rPr lang="en-US" sz="2000" dirty="0">
                <a:solidFill>
                  <a:srgbClr val="A50021"/>
                </a:solidFill>
                <a:latin typeface="Times"/>
              </a:rPr>
              <a:t> shaft</a:t>
            </a:r>
            <a:r>
              <a:rPr lang="en-US" sz="2000" dirty="0">
                <a:latin typeface="Times"/>
              </a:rPr>
              <a:t> is a perfect cylinder when at its </a:t>
            </a:r>
            <a:r>
              <a:rPr lang="en-US" sz="2000" dirty="0">
                <a:solidFill>
                  <a:srgbClr val="A50021"/>
                </a:solidFill>
                <a:latin typeface="Times"/>
              </a:rPr>
              <a:t>largest</a:t>
            </a:r>
            <a:r>
              <a:rPr lang="en-US" sz="2000" dirty="0">
                <a:latin typeface="Times"/>
              </a:rPr>
              <a:t> diameter.</a:t>
            </a:r>
          </a:p>
          <a:p>
            <a:pPr lvl="1" eaLnBrk="0" hangingPunct="0">
              <a:buFontTx/>
              <a:buChar char="•"/>
            </a:pPr>
            <a:r>
              <a:rPr lang="en-US" sz="2000" dirty="0">
                <a:latin typeface="Times"/>
              </a:rPr>
              <a:t>  Planes are perfectly parallel when at their maximum distance.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38200" y="4343400"/>
            <a:ext cx="7315200" cy="101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tx2"/>
                </a:solidFill>
                <a:latin typeface="Times"/>
              </a:rPr>
              <a:t>ANSI Y14.5M  RULE #2:</a:t>
            </a:r>
          </a:p>
          <a:p>
            <a:pPr eaLnBrk="0" hangingPunct="0"/>
            <a:r>
              <a:rPr lang="en-US" sz="2000" b="1" dirty="0">
                <a:solidFill>
                  <a:schemeClr val="accent2"/>
                </a:solidFill>
                <a:latin typeface="Times"/>
              </a:rPr>
              <a:t>If no material condition is specified, then it is “regardless of feature size.”</a:t>
            </a:r>
            <a:endParaRPr lang="en-US" sz="2000" dirty="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Material Conditions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530725"/>
          </a:xfrm>
        </p:spPr>
        <p:txBody>
          <a:bodyPr/>
          <a:lstStyle/>
          <a:p>
            <a:r>
              <a:rPr lang="en-US" sz="1800" dirty="0"/>
              <a:t>Which one is which?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6200" y="1676400"/>
            <a:ext cx="6629400" cy="394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5457825"/>
            <a:ext cx="6959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Straightness of a Shaft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8644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dirty="0">
                <a:latin typeface="Times"/>
              </a:rPr>
              <a:t>  A shaft has a size tolerance defined for its fit into a hole.  A shaft meets this tolerance if at every point along its length a diameter measurement </a:t>
            </a:r>
            <a:r>
              <a:rPr lang="en-US" dirty="0" smtClean="0">
                <a:latin typeface="Times"/>
              </a:rPr>
              <a:t>falls </a:t>
            </a:r>
            <a:r>
              <a:rPr lang="en-US" dirty="0">
                <a:latin typeface="Times"/>
              </a:rPr>
              <a:t>within the specified values.</a:t>
            </a:r>
          </a:p>
          <a:p>
            <a:pPr eaLnBrk="0" hangingPunct="0">
              <a:buFontTx/>
              <a:buChar char="•"/>
            </a:pPr>
            <a:endParaRPr lang="en-US" dirty="0">
              <a:latin typeface="Times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latin typeface="Times"/>
              </a:rPr>
              <a:t>  This allows the shaft to be bent into any shape.  A straightness tolerance on the shaft axis specifies the amount of bend allowed.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743200"/>
            <a:ext cx="3733800" cy="3381375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667000"/>
            <a:ext cx="4724400" cy="344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Straightness of a Shaft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71600"/>
            <a:ext cx="6705600" cy="4814888"/>
          </a:xfrm>
          <a:prstGeom prst="rect">
            <a:avLst/>
          </a:prstGeo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391400" y="1600200"/>
            <a:ext cx="1447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dirty="0">
                <a:latin typeface="Times"/>
              </a:rPr>
              <a:t>  Add the straightness tolerance to the maximum shaft size (MMC) to obtain a “</a:t>
            </a:r>
            <a:r>
              <a:rPr lang="en-US" dirty="0">
                <a:solidFill>
                  <a:srgbClr val="A50021"/>
                </a:solidFill>
                <a:latin typeface="Times"/>
              </a:rPr>
              <a:t>virtual condition” Vc</a:t>
            </a:r>
            <a:r>
              <a:rPr lang="en-US" dirty="0">
                <a:latin typeface="Times"/>
              </a:rPr>
              <a:t>, or virtual hole, that the shaft must fit to be acceptable.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>
            <a:off x="6705600" y="19050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219200"/>
            <a:ext cx="4267200" cy="2030413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4246563" cy="571500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5800" y="3276600"/>
            <a:ext cx="3810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600" dirty="0">
                <a:latin typeface="Times"/>
              </a:rPr>
              <a:t>  The size tolerance for a hole defines the range of sizes of its diameter at each point along the centerline.  This does not eliminate a curve to the hole.</a:t>
            </a:r>
          </a:p>
          <a:p>
            <a:pPr eaLnBrk="0" hangingPunct="0">
              <a:buFontTx/>
              <a:buChar char="•"/>
            </a:pPr>
            <a:endParaRPr lang="en-US" sz="1600" dirty="0">
              <a:latin typeface="Times"/>
            </a:endParaRPr>
          </a:p>
          <a:p>
            <a:pPr eaLnBrk="0" hangingPunct="0">
              <a:buFontTx/>
              <a:buChar char="•"/>
            </a:pPr>
            <a:r>
              <a:rPr lang="en-US" sz="1600" dirty="0">
                <a:latin typeface="Times"/>
              </a:rPr>
              <a:t>  The straightness tolerance specifies the allowable curve to the hole.</a:t>
            </a:r>
          </a:p>
          <a:p>
            <a:pPr eaLnBrk="0" hangingPunct="0">
              <a:buFontTx/>
              <a:buChar char="•"/>
            </a:pPr>
            <a:endParaRPr lang="en-US" sz="1600" dirty="0">
              <a:latin typeface="Times"/>
            </a:endParaRPr>
          </a:p>
          <a:p>
            <a:pPr eaLnBrk="0" hangingPunct="0">
              <a:buFontTx/>
              <a:buChar char="•"/>
            </a:pPr>
            <a:r>
              <a:rPr lang="en-US" sz="1600" dirty="0">
                <a:latin typeface="Times"/>
              </a:rPr>
              <a:t>  Subtract the straightness tolerance from the smallest hole size (MMC) to define the virtual condition Vc, or virtual shaft, that must fit the hole for it to be acceptable.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Straightness of a Hole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Straightness of a Center Plane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89200"/>
            <a:ext cx="3765550" cy="3886200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3452527" cy="3657600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38200" y="1066800"/>
            <a:ext cx="75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600" dirty="0">
                <a:latin typeface="Times"/>
              </a:rPr>
              <a:t>  The size dimension of a rectangular part defines the range of sizes at any cross-section.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Times"/>
              </a:rPr>
              <a:t>  The straightness tolerance specifies the allowable curve to the entire side.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Times"/>
              </a:rPr>
              <a:t>  Add the straightness tolerance to the maximum size (MMC) to define a virtual condition Vc that the part must fit into in order to meet the tolerance.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6553200" cy="4530725"/>
          </a:xfrm>
          <a:noFill/>
          <a:ln/>
        </p:spPr>
        <p:txBody>
          <a:bodyPr/>
          <a:lstStyle/>
          <a:p>
            <a:r>
              <a:rPr lang="en-US" sz="2800" dirty="0">
                <a:latin typeface="Times"/>
              </a:rPr>
              <a:t>  Overview</a:t>
            </a:r>
          </a:p>
          <a:p>
            <a:r>
              <a:rPr lang="en-US" sz="2800" dirty="0">
                <a:latin typeface="Times"/>
              </a:rPr>
              <a:t>  Form tolerances</a:t>
            </a:r>
          </a:p>
          <a:p>
            <a:r>
              <a:rPr lang="en-US" sz="2800" dirty="0">
                <a:latin typeface="Times"/>
              </a:rPr>
              <a:t>  Orientation tolerances</a:t>
            </a:r>
          </a:p>
          <a:p>
            <a:r>
              <a:rPr lang="en-US" sz="2800" dirty="0">
                <a:latin typeface="Times"/>
              </a:rPr>
              <a:t>  Location tolerances</a:t>
            </a:r>
          </a:p>
          <a:p>
            <a:r>
              <a:rPr lang="en-US" sz="2800" dirty="0">
                <a:latin typeface="Times"/>
              </a:rPr>
              <a:t>  Wrapping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Flatness, Circularity and Cylindricity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143000"/>
            <a:ext cx="5562600" cy="4902200"/>
          </a:xfrm>
          <a:prstGeom prst="rect">
            <a:avLst/>
          </a:prstGeom>
          <a:noFill/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85800" y="2514600"/>
            <a:ext cx="2592388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Times"/>
              </a:rPr>
              <a:t>The </a:t>
            </a:r>
            <a:r>
              <a:rPr lang="en-US" sz="2000" b="1" dirty="0">
                <a:solidFill>
                  <a:srgbClr val="A50021"/>
                </a:solidFill>
                <a:latin typeface="Times"/>
              </a:rPr>
              <a:t>flatness</a:t>
            </a:r>
            <a:r>
              <a:rPr lang="en-US" sz="2000" dirty="0">
                <a:latin typeface="Times"/>
              </a:rPr>
              <a:t> tolerance defines a distance between parallel planes that must contain the highest and lowest points on a 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Flatness, Circularity and Cylindricity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990600"/>
            <a:ext cx="4727575" cy="5410200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5800" y="2590800"/>
            <a:ext cx="274320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Times"/>
              </a:rPr>
              <a:t>The </a:t>
            </a:r>
            <a:r>
              <a:rPr lang="en-US" sz="2000" b="1" dirty="0">
                <a:solidFill>
                  <a:srgbClr val="A50021"/>
                </a:solidFill>
                <a:latin typeface="Times"/>
              </a:rPr>
              <a:t>circularity</a:t>
            </a:r>
            <a:r>
              <a:rPr lang="en-US" sz="2000" dirty="0">
                <a:latin typeface="Times"/>
              </a:rPr>
              <a:t> tolerance defines a pair of concentric circles that must contain the maximum and minimum radius points of a circle.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Flatness, Circularity and Cylindricity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3570288" y="1219200"/>
            <a:ext cx="4999037" cy="50292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5800" y="2590800"/>
            <a:ext cx="297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Times"/>
              </a:rPr>
              <a:t>The </a:t>
            </a:r>
            <a:r>
              <a:rPr lang="en-US" sz="2000" b="1" dirty="0">
                <a:solidFill>
                  <a:srgbClr val="A50021"/>
                </a:solidFill>
                <a:latin typeface="Times"/>
              </a:rPr>
              <a:t>cylindricity</a:t>
            </a:r>
            <a:r>
              <a:rPr lang="en-US" sz="2000" dirty="0">
                <a:latin typeface="Times"/>
              </a:rPr>
              <a:t> tolerance defines a pair of concentric cylinders that </a:t>
            </a:r>
            <a:r>
              <a:rPr lang="en-US" sz="2000" dirty="0" smtClean="0">
                <a:latin typeface="Times"/>
              </a:rPr>
              <a:t>must </a:t>
            </a:r>
            <a:r>
              <a:rPr lang="en-US" sz="2000" dirty="0">
                <a:latin typeface="Times"/>
              </a:rPr>
              <a:t>contain the maximum and minimum radius points along a cylinder.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Parallelism Tolerance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419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400" dirty="0">
                <a:latin typeface="Times"/>
              </a:rPr>
              <a:t>A parallelism tolerance is measured relative to a datum specified in the control frame.</a:t>
            </a:r>
          </a:p>
          <a:p>
            <a:pPr marL="457200" indent="-457200" eaLnBrk="0" hangingPunct="0"/>
            <a:r>
              <a:rPr lang="en-US" sz="2400" dirty="0">
                <a:latin typeface="Times"/>
              </a:rPr>
              <a:t>If there is no material condition </a:t>
            </a:r>
            <a:r>
              <a:rPr lang="en-US" sz="2400" dirty="0" smtClean="0">
                <a:latin typeface="Times"/>
              </a:rPr>
              <a:t>(i.e.. </a:t>
            </a:r>
            <a:r>
              <a:rPr lang="en-US" sz="2400" dirty="0">
                <a:latin typeface="Times"/>
              </a:rPr>
              <a:t>regardless of feature size), then the tolerance defines parallel planes that must contain the maximum and minimum points on the face.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813" y="457200"/>
            <a:ext cx="3606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Parallelism Tolerance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3400"/>
            <a:ext cx="4276725" cy="58674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914400" y="1524000"/>
            <a:ext cx="3505200" cy="405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</a:rPr>
              <a:t>If MMC is specified for the tolerance value:</a:t>
            </a:r>
          </a:p>
          <a:p>
            <a:endParaRPr lang="en-US" sz="2000" dirty="0">
              <a:latin typeface="Times"/>
            </a:endParaRPr>
          </a:p>
          <a:p>
            <a:r>
              <a:rPr lang="en-US" sz="2000" dirty="0">
                <a:latin typeface="Times"/>
              </a:rPr>
              <a:t>• If it is an external feature, then the tolerance is added to the maximum dimension to define a virtual condition that the part must fit;</a:t>
            </a:r>
          </a:p>
          <a:p>
            <a:endParaRPr lang="en-US" sz="2000" dirty="0">
              <a:latin typeface="Times"/>
            </a:endParaRPr>
          </a:p>
          <a:p>
            <a:pPr lvl="1"/>
            <a:r>
              <a:rPr lang="en-US" sz="2000" dirty="0">
                <a:latin typeface="Times"/>
              </a:rPr>
              <a:t>• If it is an internal feature, then the tolerance is subtracted to define the maximum dimension that must fit into the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Perpendicularity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914400"/>
            <a:ext cx="6324600" cy="2614613"/>
          </a:xfrm>
          <a:prstGeom prst="rect">
            <a:avLst/>
          </a:prstGeom>
          <a:noFill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06800"/>
            <a:ext cx="5867400" cy="2782888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781800" y="762000"/>
            <a:ext cx="1981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Times"/>
              </a:rPr>
              <a:t>A perpendicular tolerance is measured relative to a datum plane.  </a:t>
            </a:r>
          </a:p>
          <a:p>
            <a:pPr eaLnBrk="0" hangingPunct="0"/>
            <a:endParaRPr lang="en-US" sz="2000" dirty="0">
              <a:latin typeface="Times"/>
            </a:endParaRPr>
          </a:p>
          <a:p>
            <a:pPr eaLnBrk="0" hangingPunct="0"/>
            <a:r>
              <a:rPr lang="en-US" sz="2000" dirty="0">
                <a:latin typeface="Times"/>
              </a:rPr>
              <a:t>It defines two planes that must contain all the points of the face.</a:t>
            </a:r>
          </a:p>
          <a:p>
            <a:pPr eaLnBrk="0" hangingPunct="0"/>
            <a:endParaRPr lang="en-US" sz="2000" dirty="0">
              <a:latin typeface="Times"/>
            </a:endParaRPr>
          </a:p>
          <a:p>
            <a:pPr eaLnBrk="0" hangingPunct="0"/>
            <a:r>
              <a:rPr lang="en-US" sz="2000" dirty="0">
                <a:latin typeface="Times"/>
              </a:rPr>
              <a:t>A second datum can be used to locate where the measurements are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581400" cy="1139825"/>
          </a:xfrm>
        </p:spPr>
        <p:txBody>
          <a:bodyPr/>
          <a:lstStyle/>
          <a:p>
            <a:r>
              <a:rPr lang="en-US" sz="3200" dirty="0"/>
              <a:t>Perpendicular Shaft, Hole, and Center Plane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92113"/>
            <a:ext cx="6248400" cy="6143625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57200" y="2819400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Times"/>
              </a:rPr>
              <a:t>•  </a:t>
            </a:r>
            <a:r>
              <a:rPr lang="en-US" sz="2000" dirty="0">
                <a:solidFill>
                  <a:srgbClr val="A50021"/>
                </a:solidFill>
                <a:latin typeface="Times"/>
              </a:rPr>
              <a:t>Shaft:</a:t>
            </a:r>
            <a:r>
              <a:rPr lang="en-US" sz="2000" dirty="0">
                <a:latin typeface="Times"/>
              </a:rPr>
              <a:t>  The maximum shaft size plus the tolerance defines the virtual hole.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267200" cy="1139825"/>
          </a:xfrm>
        </p:spPr>
        <p:txBody>
          <a:bodyPr/>
          <a:lstStyle/>
          <a:p>
            <a:r>
              <a:rPr lang="en-US" sz="3200" dirty="0"/>
              <a:t>Perpendicular Shaft, Hole, and Center Plane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1363" y="304800"/>
            <a:ext cx="5689600" cy="6019800"/>
          </a:xfrm>
          <a:prstGeom prst="rect">
            <a:avLst/>
          </a:prstGeom>
          <a:noFill/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85800" y="2667000"/>
            <a:ext cx="259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A50021"/>
                </a:solidFill>
                <a:latin typeface="Times"/>
              </a:rPr>
              <a:t>Hole</a:t>
            </a:r>
            <a:r>
              <a:rPr lang="en-US" sz="2000" dirty="0">
                <a:latin typeface="Times"/>
              </a:rPr>
              <a:t>:  The minimum hole size minus the tolerance defines the virtual shaft.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267200" cy="1139825"/>
          </a:xfrm>
        </p:spPr>
        <p:txBody>
          <a:bodyPr/>
          <a:lstStyle/>
          <a:p>
            <a:r>
              <a:rPr lang="en-US" sz="3200" dirty="0"/>
              <a:t>Perpendicular Shaft, Hole, and Center Plane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3678238" cy="6096000"/>
          </a:xfrm>
          <a:prstGeom prst="rect">
            <a:avLst/>
          </a:prstGeom>
          <a:noFill/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33400" y="25146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A50021"/>
                </a:solidFill>
                <a:latin typeface="Times"/>
              </a:rPr>
              <a:t>Plane:</a:t>
            </a:r>
            <a:r>
              <a:rPr lang="en-US" sz="2000" dirty="0">
                <a:latin typeface="Times"/>
              </a:rPr>
              <a:t>  The tolerance defines the variation of the location of the center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Angularity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4267200"/>
            <a:ext cx="4114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dirty="0">
                <a:latin typeface="Times"/>
              </a:rPr>
              <a:t>An angularity tolerance is measured relative to a datum plane.</a:t>
            </a:r>
          </a:p>
          <a:p>
            <a:pPr marL="457200" indent="-457200" eaLnBrk="0" hangingPunct="0"/>
            <a:r>
              <a:rPr lang="en-US" dirty="0">
                <a:latin typeface="Times"/>
              </a:rPr>
              <a:t>It defines a pair </a:t>
            </a:r>
            <a:r>
              <a:rPr lang="en-US" dirty="0" smtClean="0">
                <a:latin typeface="Times"/>
              </a:rPr>
              <a:t>of planes </a:t>
            </a:r>
            <a:r>
              <a:rPr lang="en-US" dirty="0">
                <a:latin typeface="Times"/>
              </a:rPr>
              <a:t>that must </a:t>
            </a:r>
          </a:p>
          <a:p>
            <a:pPr marL="914400" lvl="1" indent="-457200" eaLnBrk="0" hangingPunct="0">
              <a:buFont typeface="Times"/>
              <a:buAutoNum type="arabicPeriod"/>
            </a:pPr>
            <a:r>
              <a:rPr lang="en-US" dirty="0">
                <a:latin typeface="Times"/>
              </a:rPr>
              <a:t>contain all the points on the angled face of the part, or </a:t>
            </a:r>
          </a:p>
          <a:p>
            <a:pPr marL="914400" lvl="1" indent="-457200" eaLnBrk="0" hangingPunct="0">
              <a:buFont typeface="Times"/>
              <a:buAutoNum type="arabicPeriod"/>
            </a:pPr>
            <a:r>
              <a:rPr lang="en-US" dirty="0">
                <a:latin typeface="Times"/>
              </a:rPr>
              <a:t>if specified, the plane tangent to the high points of the face.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3025" y="228600"/>
            <a:ext cx="3663950" cy="6248400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4038600" cy="309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ANSI Y14.5-1994 Standard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71600" y="2133600"/>
            <a:ext cx="434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Times"/>
              </a:rPr>
              <a:t>This standard establishes uniform practices for defining and interpreting dimensions, and tolerances, and related requirements for use on engineering drawings.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312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Times"/>
              </a:rPr>
              <a:t>The figures in this  presentation </a:t>
            </a:r>
          </a:p>
          <a:p>
            <a:pPr eaLnBrk="0" hangingPunct="0"/>
            <a:r>
              <a:rPr lang="en-US" dirty="0">
                <a:latin typeface="Times"/>
              </a:rPr>
              <a:t>are taken from Bruce Wilson’s</a:t>
            </a:r>
          </a:p>
          <a:p>
            <a:pPr eaLnBrk="0" hangingPunct="0"/>
            <a:r>
              <a:rPr lang="en-US" i="1" dirty="0">
                <a:latin typeface="Times"/>
              </a:rPr>
              <a:t>Design Dimensioning and Tolerancing</a:t>
            </a:r>
            <a:r>
              <a:rPr lang="en-US" dirty="0">
                <a:latin typeface="Times"/>
              </a:rPr>
              <a:t>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66800"/>
            <a:ext cx="2452688" cy="3200400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962400"/>
            <a:ext cx="153987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Tolerance for a Hole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3657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latin typeface="Times"/>
              </a:rPr>
              <a:t>  The position tolerance for a hole defines a zone that has a defined shape, size, location and orientation.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latin typeface="Times"/>
              </a:rPr>
              <a:t>  It has the diameter specified by the tolerance and extends the length of the hole.  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latin typeface="Times"/>
              </a:rPr>
              <a:t>  Basic dimensions locate the theoretically exact center of the hole and the center of the tolerance zone. 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latin typeface="Times"/>
              </a:rPr>
              <a:t>  Basic dimensions are measured from the datum reference frame.  </a:t>
            </a:r>
          </a:p>
          <a:p>
            <a:pPr eaLnBrk="0" hangingPunct="0">
              <a:buFontTx/>
              <a:buChar char="•"/>
            </a:pPr>
            <a:endParaRPr lang="en-US" sz="2000" dirty="0">
              <a:latin typeface="Times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838200"/>
            <a:ext cx="458628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238" y="304800"/>
            <a:ext cx="5272087" cy="586740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810000" cy="1139825"/>
          </a:xfrm>
        </p:spPr>
        <p:txBody>
          <a:bodyPr/>
          <a:lstStyle/>
          <a:p>
            <a:r>
              <a:rPr lang="en-US" sz="3600" dirty="0"/>
              <a:t>Material Condition Modifiers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9600" y="2438400"/>
            <a:ext cx="2667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Times"/>
              </a:rPr>
              <a:t>If the tolerance zone is prescribed for the maximum material condition (smallest hole</a:t>
            </a:r>
            <a:r>
              <a:rPr lang="en-US" sz="2000" dirty="0" smtClean="0">
                <a:latin typeface="Times"/>
              </a:rPr>
              <a:t>),  then </a:t>
            </a:r>
            <a:r>
              <a:rPr lang="en-US" sz="2000" dirty="0">
                <a:latin typeface="Times"/>
              </a:rPr>
              <a:t>the zone expands by the same amount that the hole is larger in size.</a:t>
            </a:r>
          </a:p>
          <a:p>
            <a:pPr eaLnBrk="0" hangingPunct="0"/>
            <a:r>
              <a:rPr lang="en-US" sz="2000" dirty="0">
                <a:latin typeface="Times"/>
              </a:rPr>
              <a:t>Use MMC for holes used in clearance fits.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A50021"/>
                </a:solidFill>
                <a:latin typeface="Times"/>
              </a:rPr>
              <a:t>MMC: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57200"/>
            <a:ext cx="5267325" cy="5638800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91000" cy="1139825"/>
          </a:xfrm>
        </p:spPr>
        <p:txBody>
          <a:bodyPr/>
          <a:lstStyle/>
          <a:p>
            <a:r>
              <a:rPr lang="en-US" sz="3600" dirty="0"/>
              <a:t>Material Condition Modifiers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09600" y="22860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A50021"/>
                </a:solidFill>
                <a:latin typeface="Times"/>
              </a:rPr>
              <a:t>RFS: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297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Times"/>
              </a:rPr>
              <a:t>No material condition modifier means the tolerance is “regardless of feature size.”</a:t>
            </a:r>
          </a:p>
          <a:p>
            <a:pPr eaLnBrk="0" hangingPunct="0"/>
            <a:r>
              <a:rPr lang="en-US" sz="2000" dirty="0">
                <a:latin typeface="Times"/>
              </a:rPr>
              <a:t>Use RFS for holes used in interference or press fits.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267200" cy="1139825"/>
          </a:xfrm>
        </p:spPr>
        <p:txBody>
          <a:bodyPr/>
          <a:lstStyle/>
          <a:p>
            <a:r>
              <a:rPr lang="en-US" sz="3600" dirty="0"/>
              <a:t>Position Tolerance on a Hole Pattern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73325"/>
            <a:ext cx="4191000" cy="2163763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373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Times"/>
              </a:rPr>
              <a:t>A composite control frame signals a tolerance for a pattern of features, such as holes.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7413" y="228600"/>
            <a:ext cx="3995737" cy="6096000"/>
          </a:xfrm>
          <a:prstGeom prst="rect">
            <a:avLst/>
          </a:prstGeom>
          <a:noFill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85800" y="4876800"/>
            <a:ext cx="365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600" dirty="0">
                <a:latin typeface="Times"/>
              </a:rPr>
              <a:t>  The first line defines the position tolerance zone for the holes.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Times"/>
              </a:rPr>
              <a:t>  The second line defines the tolerance zone for the pattern, which is generally smaller.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419600" cy="1139825"/>
          </a:xfrm>
        </p:spPr>
        <p:txBody>
          <a:bodyPr/>
          <a:lstStyle/>
          <a:p>
            <a:r>
              <a:rPr lang="en-US" sz="3600" dirty="0"/>
              <a:t>Datum Reference in a Composite Tolerance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438" y="304800"/>
            <a:ext cx="3530600" cy="6096000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85800" y="2895600"/>
            <a:ext cx="381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Times"/>
              </a:rPr>
              <a:t>A datum specification for the pattern only specifies the orientation of the pattern tolerance zones.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828800" y="52578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Times"/>
              </a:rPr>
              <a:t>Primary datum specified.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419600" cy="1139825"/>
          </a:xfrm>
        </p:spPr>
        <p:txBody>
          <a:bodyPr/>
          <a:lstStyle/>
          <a:p>
            <a:r>
              <a:rPr lang="en-US" sz="3600" dirty="0"/>
              <a:t>Datum Reference in a Composite Tolerance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4000"/>
            <a:ext cx="3497263" cy="6019800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838200" y="25146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Times"/>
              </a:rPr>
              <a:t>No datum for the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1371600"/>
            <a:ext cx="76962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dirty="0">
                <a:latin typeface="Times"/>
              </a:rPr>
              <a:t>Geometric tolerances are different from the tolerances allowed for the size of feature, they specify the allowable variation of the shape of a feature.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endParaRPr lang="en-US" dirty="0">
              <a:latin typeface="Times"/>
            </a:endParaRP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dirty="0">
                <a:latin typeface="Times"/>
              </a:rPr>
              <a:t>There are three basic types of geometric tolerances:  Form, Orientation and Position tolerances.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endParaRPr lang="en-US" dirty="0">
              <a:latin typeface="Times"/>
            </a:endParaRP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dirty="0">
                <a:latin typeface="Times"/>
              </a:rPr>
              <a:t>Geometric tolerances are specified using a control frame consisting of a tolerance symbol, a tolerance value and optional datum planes.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endParaRPr lang="en-US" dirty="0">
              <a:latin typeface="Times"/>
            </a:endParaRP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en-US" dirty="0">
                <a:latin typeface="Times"/>
              </a:rPr>
              <a:t>Material condition modifiers define the condition at which the tolerance is to be applied.  If the maximum material condition is specified, then there is a “bonus tolerance” associated with a decrease in material.</a:t>
            </a:r>
          </a:p>
          <a:p>
            <a:pPr marL="342900" indent="-342900" eaLnBrk="0" hangingPunct="0"/>
            <a:endParaRPr lang="en-US" dirty="0">
              <a:latin typeface="Times"/>
            </a:endParaRPr>
          </a:p>
          <a:p>
            <a:pPr marL="342900" indent="-342900" eaLnBrk="0" hangingPunct="0"/>
            <a:r>
              <a:rPr lang="en-US" dirty="0">
                <a:latin typeface="Times"/>
              </a:rPr>
              <a:t>1.  The form of a feature is assumed to be perfect at its maximum material condition. </a:t>
            </a:r>
          </a:p>
          <a:p>
            <a:pPr marL="342900" indent="-342900" eaLnBrk="0" hangingPunct="0"/>
            <a:r>
              <a:rPr lang="en-US" dirty="0">
                <a:latin typeface="Times"/>
              </a:rPr>
              <a:t>2.  If no material condition is specified, then it is regard less of feature size.</a:t>
            </a:r>
          </a:p>
          <a:p>
            <a:pPr marL="342900" indent="-342900" eaLnBrk="0" hangingPunct="0"/>
            <a:endParaRPr lang="en-US" dirty="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materials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http://www.engineersedge.com/tolerance__calc_menu.shtml</a:t>
            </a:r>
            <a:endParaRPr lang="en-US" sz="1800" dirty="0"/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www.engineersedge.com/gdt.htm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200" dirty="0">
                <a:solidFill>
                  <a:schemeClr val="tx2"/>
                </a:solidFill>
                <a:latin typeface="Garamond" pitchFamily="18" charset="0"/>
              </a:rPr>
              <a:t>Geometric Tolerancing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What is Geometric tolerancing used for?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85800" y="2105025"/>
            <a:ext cx="7543800" cy="396875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600" b="1" dirty="0"/>
              <a:t>Geometric Tolerancing is used to specify </a:t>
            </a:r>
            <a:r>
              <a:rPr lang="en-US" sz="1600" b="1" dirty="0">
                <a:solidFill>
                  <a:schemeClr val="tx2"/>
                </a:solidFill>
              </a:rPr>
              <a:t>the shape of features</a:t>
            </a:r>
            <a:r>
              <a:rPr lang="en-US" sz="1600" b="1" dirty="0"/>
              <a:t>. Things like: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Straightness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Flatness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Circularity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Cylindricity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Angularity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Profiles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Perpendicularity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Parallelism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Concentricity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dirty="0"/>
              <a:t>And More...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Overview of Geometric Tolerances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7924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800" dirty="0">
                <a:latin typeface="Times"/>
              </a:rPr>
              <a:t>Geometric tolerances define the shape of a feature as opposed to its size.</a:t>
            </a:r>
          </a:p>
          <a:p>
            <a:pPr marL="457200" indent="-457200" eaLnBrk="0" hangingPunct="0"/>
            <a:endParaRPr lang="en-US" sz="2800" dirty="0">
              <a:latin typeface="Times"/>
            </a:endParaRPr>
          </a:p>
          <a:p>
            <a:pPr marL="457200" indent="-457200" eaLnBrk="0" hangingPunct="0"/>
            <a:r>
              <a:rPr lang="en-US" sz="2400" dirty="0">
                <a:latin typeface="Times"/>
              </a:rPr>
              <a:t>We will focus on three basic types of </a:t>
            </a:r>
            <a:r>
              <a:rPr lang="en-US" sz="2400" dirty="0" smtClean="0">
                <a:latin typeface="Times"/>
              </a:rPr>
              <a:t>geometric </a:t>
            </a:r>
            <a:r>
              <a:rPr lang="en-US" sz="2400" dirty="0">
                <a:latin typeface="Times"/>
              </a:rPr>
              <a:t>tolerances:</a:t>
            </a:r>
          </a:p>
          <a:p>
            <a:pPr marL="457200" indent="-457200" eaLnBrk="0" hangingPunct="0"/>
            <a:endParaRPr lang="en-US" sz="2400" dirty="0">
              <a:latin typeface="Times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Times"/>
              </a:rPr>
              <a:t>Form tolerances:</a:t>
            </a:r>
            <a:r>
              <a:rPr lang="en-US" sz="2400" dirty="0">
                <a:latin typeface="Times"/>
              </a:rPr>
              <a:t>  straightness, circularity, flatness, cylindricity;</a:t>
            </a:r>
          </a:p>
          <a:p>
            <a:pPr marL="457200" indent="-457200" eaLnBrk="0" hangingPunct="0">
              <a:buFont typeface="Times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Times"/>
              </a:rPr>
              <a:t>Orientation tolerances;</a:t>
            </a:r>
            <a:r>
              <a:rPr lang="en-US" sz="2400" dirty="0">
                <a:latin typeface="Times"/>
              </a:rPr>
              <a:t>  perpendicularity, parallelism, angularity;</a:t>
            </a:r>
          </a:p>
          <a:p>
            <a:pPr marL="457200" indent="-457200" eaLnBrk="0" hangingPunct="0">
              <a:buFont typeface="Times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Times"/>
              </a:rPr>
              <a:t>Location </a:t>
            </a:r>
            <a:r>
              <a:rPr lang="en-US" sz="2400" b="1" dirty="0">
                <a:solidFill>
                  <a:schemeClr val="tx2"/>
                </a:solidFill>
                <a:latin typeface="Times"/>
              </a:rPr>
              <a:t>tolerances:</a:t>
            </a:r>
            <a:r>
              <a:rPr lang="en-US" sz="2400" dirty="0">
                <a:latin typeface="Times"/>
              </a:rPr>
              <a:t>  position, symmetry, concentricity.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070725" y="5076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 dirty="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Symbols for Geometric Tolerances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086600" cy="5143500"/>
          </a:xfrm>
          <a:prstGeom prst="rect">
            <a:avLst/>
          </a:prstGeom>
          <a:noFill/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001000" y="3429000"/>
            <a:ext cx="608013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A50021"/>
                </a:solidFill>
                <a:latin typeface="Times"/>
              </a:rPr>
              <a:t>Form</a:t>
            </a:r>
            <a:endParaRPr lang="en-US" sz="2400" b="1" dirty="0">
              <a:solidFill>
                <a:srgbClr val="A50021"/>
              </a:solidFill>
              <a:latin typeface="Times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721600" y="4114800"/>
            <a:ext cx="1071563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"/>
              </a:rPr>
              <a:t>Orientation</a:t>
            </a:r>
            <a:endParaRPr lang="en-US" sz="2400" b="1" dirty="0">
              <a:solidFill>
                <a:schemeClr val="tx2"/>
              </a:solidFill>
              <a:latin typeface="Times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747863" y="4648200"/>
            <a:ext cx="8627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99"/>
                </a:solidFill>
                <a:latin typeface="Times"/>
              </a:rPr>
              <a:t>Location</a:t>
            </a:r>
            <a:endParaRPr lang="en-US" sz="2400" b="1" dirty="0">
              <a:solidFill>
                <a:srgbClr val="000099"/>
              </a:solidFill>
              <a:latin typeface="Times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419600" y="3238500"/>
            <a:ext cx="4343400" cy="7620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406900" y="4025900"/>
            <a:ext cx="4343400" cy="533400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4419600" y="4572000"/>
            <a:ext cx="4267200" cy="533400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Symbols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054100"/>
            <a:ext cx="6562725" cy="534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Feature Control Frame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4876800" cy="2679700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2384425"/>
            <a:ext cx="4495800" cy="3819525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5800" y="1066800"/>
            <a:ext cx="81803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"/>
              </a:rPr>
              <a:t>A geometric tolerance is prescribed using a feature control frame.</a:t>
            </a:r>
          </a:p>
          <a:p>
            <a:pPr eaLnBrk="0" hangingPunct="0"/>
            <a:r>
              <a:rPr lang="en-US" sz="2000" dirty="0">
                <a:latin typeface="Times"/>
              </a:rPr>
              <a:t>It has three components:</a:t>
            </a:r>
          </a:p>
          <a:p>
            <a:pPr eaLnBrk="0" hangingPunct="0"/>
            <a:r>
              <a:rPr lang="en-US" sz="2000" dirty="0">
                <a:latin typeface="Times"/>
              </a:rPr>
              <a:t>	1. the tolerance symbol,</a:t>
            </a:r>
          </a:p>
          <a:p>
            <a:pPr eaLnBrk="0" hangingPunct="0"/>
            <a:r>
              <a:rPr lang="en-US" sz="2000" dirty="0">
                <a:latin typeface="Times"/>
              </a:rPr>
              <a:t>	2. the tolerance value,</a:t>
            </a:r>
          </a:p>
          <a:p>
            <a:pPr eaLnBrk="0" hangingPunct="0"/>
            <a:r>
              <a:rPr lang="en-US" sz="2000" dirty="0">
                <a:latin typeface="Times"/>
              </a:rPr>
              <a:t>	3. the datum labels for the reference frame.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200" dirty="0">
                <a:solidFill>
                  <a:schemeClr val="tx2"/>
                </a:solidFill>
                <a:latin typeface="Garamond" pitchFamily="18" charset="0"/>
              </a:rPr>
              <a:t>Feature Control Frame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57200" y="1371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How do you read this feature control frame?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5172075" cy="2751138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09800" y="4419600"/>
            <a:ext cx="1828800" cy="533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257800" y="4800600"/>
            <a:ext cx="1828800" cy="6096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715000" y="4191000"/>
            <a:ext cx="1752600" cy="6096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2667000" y="2438400"/>
            <a:ext cx="1447800" cy="914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105400" y="3048000"/>
            <a:ext cx="9906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667000"/>
            <a:ext cx="5172075" cy="2751138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533400" y="1828800"/>
            <a:ext cx="7924800" cy="874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600" b="1" dirty="0">
                <a:solidFill>
                  <a:srgbClr val="A50021"/>
                </a:solidFill>
              </a:rPr>
              <a:t>“The specified feature must lie </a:t>
            </a:r>
            <a:r>
              <a:rPr lang="en-US" sz="1600" b="1" i="1" dirty="0">
                <a:solidFill>
                  <a:srgbClr val="A50021"/>
                </a:solidFill>
              </a:rPr>
              <a:t>perpendicular </a:t>
            </a:r>
            <a:r>
              <a:rPr lang="en-US" sz="1600" b="1" dirty="0">
                <a:solidFill>
                  <a:srgbClr val="A50021"/>
                </a:solidFill>
              </a:rPr>
              <a:t>within a tolerance zone of </a:t>
            </a:r>
            <a:r>
              <a:rPr lang="en-US" sz="1600" b="1" i="1" dirty="0">
                <a:solidFill>
                  <a:srgbClr val="A50021"/>
                </a:solidFill>
              </a:rPr>
              <a:t>0.05 diameter </a:t>
            </a:r>
            <a:r>
              <a:rPr lang="en-US" sz="1600" b="1" dirty="0">
                <a:solidFill>
                  <a:srgbClr val="A50021"/>
                </a:solidFill>
              </a:rPr>
              <a:t>at the </a:t>
            </a:r>
            <a:r>
              <a:rPr lang="en-US" sz="1600" b="1" i="1" dirty="0">
                <a:solidFill>
                  <a:srgbClr val="A50021"/>
                </a:solidFill>
              </a:rPr>
              <a:t>maximum material condition</a:t>
            </a:r>
            <a:r>
              <a:rPr lang="en-US" sz="1600" b="1" dirty="0">
                <a:solidFill>
                  <a:srgbClr val="A50021"/>
                </a:solidFill>
              </a:rPr>
              <a:t>, with respect to </a:t>
            </a:r>
            <a:r>
              <a:rPr lang="en-US" sz="1600" b="1" i="1" dirty="0">
                <a:solidFill>
                  <a:srgbClr val="A50021"/>
                </a:solidFill>
              </a:rPr>
              <a:t>datum axis C</a:t>
            </a:r>
            <a:r>
              <a:rPr lang="en-US" sz="1600" b="1" dirty="0">
                <a:solidFill>
                  <a:srgbClr val="A50021"/>
                </a:solidFill>
              </a:rPr>
              <a:t>.”</a:t>
            </a:r>
            <a:r>
              <a:rPr lang="en-US" sz="1600" b="1" dirty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600" b="1" dirty="0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685800" y="5562600"/>
            <a:ext cx="7848600" cy="73025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/>
              <a:t>In other words, this places a limit on the amount of variation in perpendicularity between the feature axis and the datum axis. In a drawing, this feature control frame would accompany dimensional tolerances that control the feature size and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2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7D05F67826F47BE98ABF812A5E1EE" ma:contentTypeVersion="0" ma:contentTypeDescription="Create a new document." ma:contentTypeScope="" ma:versionID="8cb233ad566b51c61dd9d07406c9f7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C5965D6-AE50-4EAB-B29B-87F885FDD2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7AED8D3-06CE-4CBF-A6A8-4D319B7500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445BE5-EA53-4E86-B1FF-5CE700913BF3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559</TotalTime>
  <Words>1634</Words>
  <Application>Microsoft Office PowerPoint</Application>
  <PresentationFormat>On-screen Show (4:3)</PresentationFormat>
  <Paragraphs>168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Edge</vt:lpstr>
      <vt:lpstr>Custom Design</vt:lpstr>
      <vt:lpstr>Geometric Tolerances &amp; Dimensioning</vt:lpstr>
      <vt:lpstr>Content</vt:lpstr>
      <vt:lpstr>ANSI Y14.5-1994 Standard</vt:lpstr>
      <vt:lpstr>PowerPoint Presentation</vt:lpstr>
      <vt:lpstr>Overview of Geometric Tolerances</vt:lpstr>
      <vt:lpstr>Symbols for Geometric Tolerances</vt:lpstr>
      <vt:lpstr>Most Common Symbols</vt:lpstr>
      <vt:lpstr>Feature Control Frame</vt:lpstr>
      <vt:lpstr>PowerPoint Presentation</vt:lpstr>
      <vt:lpstr>Reference Frame</vt:lpstr>
      <vt:lpstr>Order of Precedence</vt:lpstr>
      <vt:lpstr>Using a Feature as a Datum</vt:lpstr>
      <vt:lpstr>Material Conditions</vt:lpstr>
      <vt:lpstr>Material Conditions</vt:lpstr>
      <vt:lpstr>Material Conditions</vt:lpstr>
      <vt:lpstr>Straightness of a Shaft</vt:lpstr>
      <vt:lpstr>Straightness of a Shaft</vt:lpstr>
      <vt:lpstr>Straightness of a Hole</vt:lpstr>
      <vt:lpstr>Straightness of a Center Plane</vt:lpstr>
      <vt:lpstr>Flatness, Circularity and Cylindricity</vt:lpstr>
      <vt:lpstr>Flatness, Circularity and Cylindricity</vt:lpstr>
      <vt:lpstr>Flatness, Circularity and Cylindricity</vt:lpstr>
      <vt:lpstr>Parallelism Tolerance</vt:lpstr>
      <vt:lpstr>Parallelism Tolerance</vt:lpstr>
      <vt:lpstr>Perpendicularity</vt:lpstr>
      <vt:lpstr>Perpendicular Shaft, Hole, and Center Plane</vt:lpstr>
      <vt:lpstr>Perpendicular Shaft, Hole, and Center Plane</vt:lpstr>
      <vt:lpstr>Perpendicular Shaft, Hole, and Center Plane</vt:lpstr>
      <vt:lpstr>Angularity</vt:lpstr>
      <vt:lpstr>Position Tolerance for a Hole</vt:lpstr>
      <vt:lpstr>Material Condition Modifiers</vt:lpstr>
      <vt:lpstr>Material Condition Modifiers</vt:lpstr>
      <vt:lpstr>Position Tolerance on a Hole Pattern</vt:lpstr>
      <vt:lpstr>Datum Reference in a Composite Tolerance</vt:lpstr>
      <vt:lpstr>Datum Reference in a Composite Tolerance</vt:lpstr>
      <vt:lpstr>Summary</vt:lpstr>
      <vt:lpstr>Additional materials</vt:lpstr>
    </vt:vector>
  </TitlesOfParts>
  <Company>Southern Polytechnic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Workholding</dc:title>
  <dc:creator>snasseri</dc:creator>
  <cp:lastModifiedBy>User</cp:lastModifiedBy>
  <cp:revision>42</cp:revision>
  <dcterms:created xsi:type="dcterms:W3CDTF">2007-05-20T03:25:08Z</dcterms:created>
  <dcterms:modified xsi:type="dcterms:W3CDTF">2014-02-22T21:52:46Z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0x010100C9D7D05F67826F47BE98ABF812A5E1EE</vt:lpwstr>
  </property>
</Properties>
</file>