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6"/>
  </p:notesMasterIdLst>
  <p:handoutMasterIdLst>
    <p:handoutMasterId r:id="rId27"/>
  </p:handoutMasterIdLst>
  <p:sldIdLst>
    <p:sldId id="258" r:id="rId2"/>
    <p:sldId id="293" r:id="rId3"/>
    <p:sldId id="259" r:id="rId4"/>
    <p:sldId id="260" r:id="rId5"/>
    <p:sldId id="261" r:id="rId6"/>
    <p:sldId id="286" r:id="rId7"/>
    <p:sldId id="263" r:id="rId8"/>
    <p:sldId id="265" r:id="rId9"/>
    <p:sldId id="266" r:id="rId10"/>
    <p:sldId id="267" r:id="rId11"/>
    <p:sldId id="268" r:id="rId12"/>
    <p:sldId id="269" r:id="rId13"/>
    <p:sldId id="270" r:id="rId14"/>
    <p:sldId id="272" r:id="rId15"/>
    <p:sldId id="273" r:id="rId16"/>
    <p:sldId id="287" r:id="rId17"/>
    <p:sldId id="276" r:id="rId18"/>
    <p:sldId id="288" r:id="rId19"/>
    <p:sldId id="278" r:id="rId20"/>
    <p:sldId id="279" r:id="rId21"/>
    <p:sldId id="280" r:id="rId22"/>
    <p:sldId id="289" r:id="rId23"/>
    <p:sldId id="291" r:id="rId24"/>
    <p:sldId id="292" r:id="rId25"/>
  </p:sldIdLst>
  <p:sldSz cx="9144000" cy="6858000" type="screen4x3"/>
  <p:notesSz cx="6858000" cy="919956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CC0000"/>
    <a:srgbClr val="FFFF00"/>
    <a:srgbClr val="FF0000"/>
    <a:srgbClr val="FFCC00"/>
    <a:srgbClr val="FF9900"/>
    <a:srgbClr val="0099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32787"/>
    <p:restoredTop sz="75405" autoAdjust="0"/>
  </p:normalViewPr>
  <p:slideViewPr>
    <p:cSldViewPr>
      <p:cViewPr>
        <p:scale>
          <a:sx n="75" d="100"/>
          <a:sy n="75" d="100"/>
        </p:scale>
        <p:origin x="-660" y="-72"/>
      </p:cViewPr>
      <p:guideLst>
        <p:guide orient="horz" pos="220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2"/>
    </p:cViewPr>
  </p:sorterViewPr>
  <p:notesViewPr>
    <p:cSldViewPr>
      <p:cViewPr>
        <p:scale>
          <a:sx n="100" d="100"/>
          <a:sy n="100" d="100"/>
        </p:scale>
        <p:origin x="-780" y="1152"/>
      </p:cViewPr>
      <p:guideLst>
        <p:guide orient="horz" pos="2897"/>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981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9812" name="Rectangle 4"/>
          <p:cNvSpPr>
            <a:spLocks noGrp="1" noChangeArrowheads="1"/>
          </p:cNvSpPr>
          <p:nvPr>
            <p:ph type="ftr" sz="quarter" idx="2"/>
          </p:nvPr>
        </p:nvSpPr>
        <p:spPr bwMode="auto">
          <a:xfrm>
            <a:off x="0" y="8763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9813" name="Rectangle 5"/>
          <p:cNvSpPr>
            <a:spLocks noGrp="1" noChangeArrowheads="1"/>
          </p:cNvSpPr>
          <p:nvPr>
            <p:ph type="sldNum" sz="quarter" idx="3"/>
          </p:nvPr>
        </p:nvSpPr>
        <p:spPr bwMode="auto">
          <a:xfrm>
            <a:off x="3886200" y="87630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415A0B7-A6F5-479B-A204-F861ED47A6B0}" type="slidenum">
              <a:rPr lang="en-US"/>
              <a:pPr/>
              <a:t>‹#›</a:t>
            </a:fld>
            <a:endParaRPr lang="en-US"/>
          </a:p>
        </p:txBody>
      </p:sp>
    </p:spTree>
    <p:extLst>
      <p:ext uri="{BB962C8B-B14F-4D97-AF65-F5344CB8AC3E}">
        <p14:creationId xmlns:p14="http://schemas.microsoft.com/office/powerpoint/2010/main" val="2824967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30300" y="690563"/>
            <a:ext cx="4598988" cy="3449637"/>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14400" y="4370388"/>
            <a:ext cx="50292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8579D15-10C4-4E66-99FC-B5D71FDA98B7}" type="slidenum">
              <a:rPr lang="en-US"/>
              <a:pPr/>
              <a:t>‹#›</a:t>
            </a:fld>
            <a:endParaRPr lang="en-US"/>
          </a:p>
        </p:txBody>
      </p:sp>
    </p:spTree>
    <p:extLst>
      <p:ext uri="{BB962C8B-B14F-4D97-AF65-F5344CB8AC3E}">
        <p14:creationId xmlns:p14="http://schemas.microsoft.com/office/powerpoint/2010/main" val="18767147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50457C-8EB6-4330-9A63-CF72DD5E8550}" type="slidenum">
              <a:rPr lang="en-US"/>
              <a:pPr/>
              <a:t>1</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r>
              <a:rPr lang="en-US" sz="1400" b="1"/>
              <a:t>The new National Population Policy, 2000, adopted by the Government of India, has set as its immediate objective the task of addressing unmet need for contraception in order to achieve the medium-term objective of bringing the total fertility rate down to replacement level by the year 2010.</a:t>
            </a:r>
          </a:p>
          <a:p>
            <a:endParaRPr lang="en-US" sz="1400" b="1"/>
          </a:p>
          <a:p>
            <a:r>
              <a:rPr lang="en-US" sz="1400" b="1"/>
              <a:t>The Reproductive and Child Health Programme is oriented to meet the health needs of women and children completely.  With regard to family planning, the approach emphasizes the </a:t>
            </a:r>
          </a:p>
          <a:p>
            <a:pPr>
              <a:buFontTx/>
              <a:buChar char="-"/>
            </a:pPr>
            <a:r>
              <a:rPr lang="en-US" sz="1400" b="1"/>
              <a:t> target-free promotion of contraceptive use among eligible couples; </a:t>
            </a:r>
          </a:p>
          <a:p>
            <a:pPr>
              <a:buFontTx/>
              <a:buChar char="-"/>
            </a:pPr>
            <a:r>
              <a:rPr lang="en-US" sz="1400" b="1"/>
              <a:t> the provision to couples of a choice of contraception; and </a:t>
            </a:r>
          </a:p>
          <a:p>
            <a:pPr>
              <a:buFontTx/>
              <a:buChar char="-"/>
            </a:pPr>
            <a:r>
              <a:rPr lang="en-US" sz="1400" b="1"/>
              <a:t> the assurance of high-quality care.</a:t>
            </a:r>
          </a:p>
          <a:p>
            <a:r>
              <a:rPr lang="en-US" sz="1400" b="1"/>
              <a:t>An important component of the programme is the encouragement of adequate spacing of births, with at least three years between births…….. </a:t>
            </a:r>
          </a:p>
          <a:p>
            <a:endParaRPr lang="en-US" sz="1400" b="1"/>
          </a:p>
          <a:p>
            <a:endParaRPr lang="en-US" sz="14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3E3E46-198B-4C8C-B9FC-4F1FDE2AB451}" type="slidenum">
              <a:rPr lang="en-US"/>
              <a:pPr/>
              <a:t>11</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r>
              <a:rPr lang="en-US" sz="1400"/>
              <a:t>This slide  presents contraceptive prevalence for India as a whole and for selected states  </a:t>
            </a:r>
          </a:p>
          <a:p>
            <a:endParaRPr lang="en-US" sz="1400"/>
          </a:p>
          <a:p>
            <a:r>
              <a:rPr lang="en-US" sz="1400"/>
              <a:t>Contraceptive prevalence ranges from 68 percent in Himachal Pradesh to the state with the lowest CPR at 20 percent----- Meghalaya.  At 25 percent, Bihar has the second lowest contraceptive prevalence of an state, and is about half of the all-India average of 48 percent.   </a:t>
            </a:r>
          </a:p>
          <a:p>
            <a:endParaRPr lang="en-US" sz="1400"/>
          </a:p>
          <a:p>
            <a:r>
              <a:rPr lang="en-US" sz="1400"/>
              <a:t>Table 5.4, all-India report.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647154-491C-4F8A-A41F-16613C0B7246}" type="slidenum">
              <a:rPr lang="en-US"/>
              <a:pPr/>
              <a:t>12</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pPr marL="228600" indent="-228600"/>
            <a:r>
              <a:rPr lang="en-US" sz="1400" b="1"/>
              <a:t>How much does the use of contraception vary by the number of sons?</a:t>
            </a:r>
          </a:p>
          <a:p>
            <a:pPr marL="228600" indent="-228600"/>
            <a:endParaRPr lang="en-US" sz="1400" b="1"/>
          </a:p>
          <a:p>
            <a:pPr marL="228600" indent="-228600">
              <a:buFontTx/>
              <a:buAutoNum type="arabicPeriod"/>
            </a:pPr>
            <a:r>
              <a:rPr lang="en-US" sz="1400" b="1"/>
              <a:t>We see here that for women with 2 children, but no sons only 11 percent use contraception</a:t>
            </a:r>
          </a:p>
          <a:p>
            <a:pPr marL="228600" indent="-228600">
              <a:buFontTx/>
              <a:buAutoNum type="arabicPeriod"/>
            </a:pPr>
            <a:endParaRPr lang="en-US" sz="1400" b="1"/>
          </a:p>
          <a:p>
            <a:pPr marL="228600" indent="-228600">
              <a:buFontTx/>
              <a:buAutoNum type="arabicPeriod" startAt="2"/>
            </a:pPr>
            <a:r>
              <a:rPr lang="en-US" sz="1400" b="1"/>
              <a:t>For women with 2 children and one son,  21 percent opt for using contraception………….whereas</a:t>
            </a:r>
          </a:p>
          <a:p>
            <a:pPr marL="228600" indent="-228600">
              <a:buFontTx/>
              <a:buAutoNum type="arabicPeriod" startAt="2"/>
            </a:pPr>
            <a:endParaRPr lang="en-US" sz="1400" b="1"/>
          </a:p>
          <a:p>
            <a:pPr marL="228600" indent="-228600">
              <a:buFontTx/>
              <a:buAutoNum type="arabicPeriod" startAt="2"/>
            </a:pPr>
            <a:r>
              <a:rPr lang="en-US" sz="1400" b="1"/>
              <a:t>Over one-third (38 percent) of women with 2 children use contraception when both children are sons.</a:t>
            </a:r>
          </a:p>
          <a:p>
            <a:pPr marL="228600" indent="-228600"/>
            <a:endParaRPr lang="en-US" sz="1400" b="1"/>
          </a:p>
          <a:p>
            <a:pPr marL="228600" indent="-228600"/>
            <a:r>
              <a:rPr lang="en-US" sz="1400" b="1"/>
              <a:t>Table 5.4, p. 99</a:t>
            </a:r>
          </a:p>
          <a:p>
            <a:pPr marL="228600" indent="-228600"/>
            <a:endParaRPr lang="en-US" sz="14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85F683-C89A-4B03-A5D8-3885E1A46029}" type="slidenum">
              <a:rPr lang="en-US"/>
              <a:pPr/>
              <a:t>13</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xfrm>
            <a:off x="685800" y="4267200"/>
            <a:ext cx="5562600" cy="4648200"/>
          </a:xfrm>
        </p:spPr>
        <p:txBody>
          <a:bodyPr/>
          <a:lstStyle/>
          <a:p>
            <a:pPr marL="228600" indent="-228600"/>
            <a:r>
              <a:rPr lang="en-US" sz="1400" b="1"/>
              <a:t>And here are a few facts on sterilization…………………</a:t>
            </a:r>
          </a:p>
          <a:p>
            <a:pPr marL="228600" indent="-228600"/>
            <a:r>
              <a:rPr lang="en-US" sz="1400" b="1"/>
              <a:t>1.  Median age at sterilization is about 28 years, more than two years older than the all-India figure of 26 year.  [Note: about 27 percent of sterilized couples have undergone sterilization before the wife was 25. ]</a:t>
            </a:r>
          </a:p>
          <a:p>
            <a:pPr marL="228600" indent="-228600"/>
            <a:r>
              <a:rPr lang="en-US" sz="1400" b="1"/>
              <a:t> </a:t>
            </a:r>
          </a:p>
          <a:p>
            <a:pPr marL="228600" indent="-228600"/>
            <a:r>
              <a:rPr lang="en-US" sz="1400" b="1"/>
              <a:t>2.   Two-thirds (68%) of sterilized couples underwent sterilization before the wife was age 30, and less than 2 percent took place when the wife was in her 40s.</a:t>
            </a:r>
          </a:p>
          <a:p>
            <a:pPr marL="228600" indent="-228600"/>
            <a:endParaRPr lang="en-US" sz="1400" b="1"/>
          </a:p>
          <a:p>
            <a:pPr marL="228600" indent="-228600">
              <a:buFontTx/>
              <a:buAutoNum type="arabicPeriod" startAt="3"/>
            </a:pPr>
            <a:r>
              <a:rPr lang="en-US" sz="1400" b="1"/>
              <a:t>And male sterilization is not as common as it was a decade  or more ago. Then, it made up 7 percent of all sterilizations, whereas today it has fallen and only 3 percent of men are sterilized. </a:t>
            </a:r>
          </a:p>
          <a:p>
            <a:pPr marL="228600" indent="-228600">
              <a:buFontTx/>
              <a:buAutoNum type="arabicPeriod" startAt="3"/>
            </a:pPr>
            <a:endParaRPr lang="en-US" sz="1400" b="1"/>
          </a:p>
          <a:p>
            <a:pPr marL="228600" indent="-228600">
              <a:buFontTx/>
              <a:buAutoNum type="arabicPeriod" startAt="3"/>
            </a:pPr>
            <a:r>
              <a:rPr lang="en-US" sz="1400" b="1"/>
              <a:t>Median age of women at sterilization has declined marginally from 28 years during the eight or nine years before the survey to 27 during the two years before the survey.</a:t>
            </a:r>
          </a:p>
          <a:p>
            <a:pPr marL="228600" indent="-228600"/>
            <a:r>
              <a:rPr lang="en-US" sz="1400" b="1"/>
              <a:t>Source: Table 5.7 and narrative in sub-section 5.3, page 103 re: male statistic.</a:t>
            </a:r>
          </a:p>
          <a:p>
            <a:pPr marL="228600" indent="-228600"/>
            <a:endParaRPr lang="en-US" sz="1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3DACB4-800F-4357-9509-D5702EC0DB7E}" type="slidenum">
              <a:rPr lang="en-US"/>
              <a:pPr/>
              <a:t>14</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US" sz="1400" b="1"/>
              <a:t>During the survey, currently married women were asked about their intentions to use a method in the future……….</a:t>
            </a:r>
          </a:p>
          <a:p>
            <a:endParaRPr lang="en-US" sz="1400" b="1"/>
          </a:p>
          <a:p>
            <a:r>
              <a:rPr lang="en-US" sz="1400" b="1"/>
              <a:t>1. The findings show that 57 percent of women who are not currently using any contraceptive method intend to use a method in the future. </a:t>
            </a:r>
          </a:p>
          <a:p>
            <a:endParaRPr lang="en-US" sz="1400" b="1"/>
          </a:p>
          <a:p>
            <a:r>
              <a:rPr lang="en-US" sz="1400" b="1"/>
              <a:t>2. And among these women,  28 percent not currently using contraceptives stated they intend to use contraception in the next 12 months.</a:t>
            </a:r>
          </a:p>
          <a:p>
            <a:endParaRPr lang="en-US" sz="1400" b="1"/>
          </a:p>
          <a:p>
            <a:endParaRPr lang="en-US" sz="1400" b="1"/>
          </a:p>
          <a:p>
            <a:r>
              <a:rPr lang="en-US" sz="1400" b="1"/>
              <a:t>Source: Table 5.10, p. 110 and narrative p. 109</a:t>
            </a:r>
          </a:p>
          <a:p>
            <a:endParaRPr lang="en-US" sz="1400" b="1"/>
          </a:p>
          <a:p>
            <a:endParaRPr lang="en-US"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EEA07C-A912-49DC-AD6F-0BF31683BC3C}" type="slidenum">
              <a:rPr lang="en-US"/>
              <a:pPr/>
              <a:t>15</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xfrm>
            <a:off x="838200" y="4370388"/>
            <a:ext cx="5257800" cy="4138612"/>
          </a:xfrm>
        </p:spPr>
        <p:txBody>
          <a:bodyPr/>
          <a:lstStyle/>
          <a:p>
            <a:pPr marL="228600" indent="-228600"/>
            <a:r>
              <a:rPr lang="en-US" sz="1400" b="1"/>
              <a:t>For women not using, but that intended to use in the future, another question asked was……What is the preferred method?</a:t>
            </a:r>
          </a:p>
          <a:p>
            <a:pPr marL="228600" indent="-228600"/>
            <a:r>
              <a:rPr lang="en-US" sz="1400" b="1"/>
              <a:t>1. Not surprisingly, the large majority, 68 percent, say they intend to use sterilization. The next most preferred method is the pill (25 percent) and only 1 percent prefer that their husbands get sterilized and 1 percent prefer to use the IUD.</a:t>
            </a:r>
          </a:p>
          <a:p>
            <a:pPr marL="228600" indent="-228600"/>
            <a:r>
              <a:rPr lang="en-US" sz="1400" b="1"/>
              <a:t>[Note: 25 % of intended users say they prefer the pill, while only 1 percent of current users use the pill…………..suggesting some potential underlying demand for pills!]</a:t>
            </a:r>
          </a:p>
          <a:p>
            <a:pPr marL="228600" indent="-228600"/>
            <a:endParaRPr lang="en-US" sz="1400" b="1"/>
          </a:p>
          <a:p>
            <a:pPr marL="228600" indent="-228600"/>
            <a:r>
              <a:rPr lang="en-US" sz="1400" b="1"/>
              <a:t>2. There are important differences in choice of preferred methods by timing of intended use: Women who intend to use contraception in the next 12 months stated a greater preference for spacing methods (37%). While those intending to use them later, rely primarily on female sterilization. </a:t>
            </a:r>
          </a:p>
          <a:p>
            <a:pPr marL="228600" indent="-228600"/>
            <a:endParaRPr lang="en-US" sz="1400" b="1"/>
          </a:p>
          <a:p>
            <a:pPr marL="228600" indent="-228600">
              <a:buFontTx/>
              <a:buAutoNum type="arabicPeriod" startAt="2"/>
            </a:pPr>
            <a:endParaRPr lang="en-US" sz="1400" b="1"/>
          </a:p>
          <a:p>
            <a:pPr marL="228600" indent="-228600"/>
            <a:r>
              <a:rPr lang="en-US" sz="1400" b="1"/>
              <a:t>Source: Table 5.12 and narrative p. 112</a:t>
            </a:r>
          </a:p>
          <a:p>
            <a:pPr marL="228600" indent="-228600"/>
            <a:endParaRPr lang="en-US" sz="14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7464F0-2918-428F-B69B-4BB884DE4239}" type="slidenum">
              <a:rPr lang="en-US"/>
              <a:pPr/>
              <a:t>16</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sz="1400" b="1"/>
              <a:t>Next are some highlights on where women obtain their contraceptives and services</a:t>
            </a:r>
            <a:endParaRPr lang="en-US"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B73C65-FA25-4A77-B257-89396C595F66}" type="slidenum">
              <a:rPr lang="en-US"/>
              <a:pPr/>
              <a:t>17</a:t>
            </a:fld>
            <a:endParaRPr lang="en-US"/>
          </a:p>
        </p:txBody>
      </p:sp>
      <p:sp>
        <p:nvSpPr>
          <p:cNvPr id="94210" name="Rectangle 1026"/>
          <p:cNvSpPr>
            <a:spLocks noGrp="1" noRot="1" noChangeAspect="1" noChangeArrowheads="1" noTextEdit="1"/>
          </p:cNvSpPr>
          <p:nvPr>
            <p:ph type="sldImg"/>
          </p:nvPr>
        </p:nvSpPr>
        <p:spPr>
          <a:xfrm>
            <a:off x="1279525" y="690563"/>
            <a:ext cx="4057650" cy="3043237"/>
          </a:xfrm>
          <a:ln/>
        </p:spPr>
      </p:sp>
      <p:sp>
        <p:nvSpPr>
          <p:cNvPr id="94211" name="Rectangle 1027"/>
          <p:cNvSpPr>
            <a:spLocks noGrp="1" noChangeArrowheads="1"/>
          </p:cNvSpPr>
          <p:nvPr>
            <p:ph type="body" idx="1"/>
          </p:nvPr>
        </p:nvSpPr>
        <p:spPr>
          <a:xfrm>
            <a:off x="533400" y="3962400"/>
            <a:ext cx="5867400" cy="4648200"/>
          </a:xfrm>
        </p:spPr>
        <p:txBody>
          <a:bodyPr/>
          <a:lstStyle/>
          <a:p>
            <a:pPr marL="228600" indent="-228600">
              <a:buFontTx/>
              <a:buAutoNum type="arabicPeriod"/>
            </a:pPr>
            <a:r>
              <a:rPr lang="en-US" sz="1400" b="1"/>
              <a:t> 83 percent of women use the public medical sector as the source for sterilization, compared to 16 percent from the private medical sector. </a:t>
            </a:r>
          </a:p>
          <a:p>
            <a:pPr marL="228600" indent="-228600"/>
            <a:r>
              <a:rPr lang="en-US" sz="1400" b="1"/>
              <a:t>     Similar sources are used for male sterilization.</a:t>
            </a:r>
          </a:p>
          <a:p>
            <a:pPr marL="228600" indent="-228600"/>
            <a:r>
              <a:rPr lang="en-US" sz="1400" b="1"/>
              <a:t>2.  Almost half (49 percent) of IUD users obtain their method from the public medical sector, and almost half (49 percent) from the private medical sector.</a:t>
            </a:r>
          </a:p>
          <a:p>
            <a:pPr marL="228600" indent="-228600">
              <a:buFontTx/>
              <a:buAutoNum type="arabicPlain" startAt="3"/>
            </a:pPr>
            <a:r>
              <a:rPr lang="en-US" sz="1400" b="1"/>
              <a:t>Users of pills obtain their supply from several different sources.  Shops are the main source for more than one-half of users (56 percent) and the private medical sector is the source for about 20 percent of users. </a:t>
            </a:r>
          </a:p>
          <a:p>
            <a:pPr marL="228600" indent="-228600"/>
            <a:endParaRPr lang="en-US" sz="1400" b="1"/>
          </a:p>
          <a:p>
            <a:pPr marL="228600" indent="-228600"/>
            <a:r>
              <a:rPr lang="en-US" sz="1400" b="1"/>
              <a:t>4.  Private shops are the major source for condoms (55 percent), followed by the private medical sector (23 percent).  Eleven percent of condom users obtain their method from a private medical sector source. </a:t>
            </a:r>
          </a:p>
          <a:p>
            <a:pPr marL="228600" indent="-228600">
              <a:buFontTx/>
              <a:buAutoNum type="arabicPlain" startAt="3"/>
            </a:pPr>
            <a:endParaRPr lang="en-US" sz="1400" b="1"/>
          </a:p>
          <a:p>
            <a:pPr marL="228600" indent="-228600"/>
            <a:r>
              <a:rPr lang="en-US" sz="1400" b="1"/>
              <a:t>NOTE: </a:t>
            </a:r>
          </a:p>
          <a:p>
            <a:pPr marL="228600" indent="-228600"/>
            <a:r>
              <a:rPr lang="en-US" sz="1400" b="1"/>
              <a:t>     Eighty-one percent of rural users obtain their contraceptives from the public sector compared with 56 percent of urban users.  In urban areas, 34 percent of female sterilizations are performed by the private sector compared with 14 percent in rural areas.</a:t>
            </a:r>
          </a:p>
          <a:p>
            <a:pPr marL="228600" indent="-228600"/>
            <a:r>
              <a:rPr lang="en-US" sz="1400" b="1"/>
              <a:t>Source: Table 5.8, p. 106, narrative p. 103.</a:t>
            </a:r>
          </a:p>
          <a:p>
            <a:pPr marL="228600" indent="-228600"/>
            <a:endParaRPr lang="en-US"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222513-CD3B-4048-ACDE-640787E609D1}" type="slidenum">
              <a:rPr lang="en-US"/>
              <a:pPr/>
              <a:t>18</a:t>
            </a:fld>
            <a:endParaRPr lang="en-US"/>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r>
              <a:rPr lang="en-US" sz="1400" b="1"/>
              <a:t>Moving now to informed choice and follow-up, NFHS-2 asked users questions about who had motivated them to use their current method, the types of information given, and follow-up.</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0A9A07-52A3-4EFF-95E9-328F2A4DFDBF}" type="slidenum">
              <a:rPr lang="en-US"/>
              <a:pPr/>
              <a:t>19</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pPr marL="228600" indent="-228600"/>
            <a:r>
              <a:rPr lang="en-US" sz="1400" b="1"/>
              <a:t>1. And the findings indicate that only 15 percent of users motivated by someone else were told by the motivator about any other method of family planning other than the one they were currently using.</a:t>
            </a:r>
          </a:p>
          <a:p>
            <a:pPr marL="228600" indent="-228600"/>
            <a:endParaRPr lang="en-US" sz="1400" b="1"/>
          </a:p>
          <a:p>
            <a:pPr marL="228600" indent="-228600">
              <a:buFontTx/>
              <a:buAutoNum type="arabicPeriod" startAt="2"/>
            </a:pPr>
            <a:r>
              <a:rPr lang="en-US" sz="1400" b="1"/>
              <a:t>21 percent of users motivated by a public medical sector health worker were told about other methods, compared with 15 percent of users motivated by a private sector  worker of someone else</a:t>
            </a:r>
          </a:p>
          <a:p>
            <a:pPr marL="228600" indent="-228600">
              <a:buFontTx/>
              <a:buAutoNum type="arabicPeriod" startAt="2"/>
            </a:pPr>
            <a:endParaRPr lang="en-US" sz="1400" b="1"/>
          </a:p>
          <a:p>
            <a:pPr marL="228600" indent="-228600">
              <a:buFontTx/>
              <a:buAutoNum type="arabicPeriod" startAt="2"/>
            </a:pPr>
            <a:r>
              <a:rPr lang="en-US" sz="1400" b="1"/>
              <a:t> The situation is slightly better in urban areas (23 percent) as compared to rural (14 percent). </a:t>
            </a:r>
          </a:p>
          <a:p>
            <a:pPr marL="228600" indent="-228600"/>
            <a:endParaRPr lang="en-US" sz="1400" b="1"/>
          </a:p>
          <a:p>
            <a:pPr marL="228600" indent="-228600"/>
            <a:r>
              <a:rPr lang="en-US" sz="1400" b="1"/>
              <a:t>Source: Table 9.9, narrative on pages 222-223.</a:t>
            </a:r>
          </a:p>
          <a:p>
            <a:pPr marL="228600" indent="-228600"/>
            <a:endParaRPr lang="en-US" sz="14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9BAE08-C39D-4020-8516-CF23DF79AAD7}" type="slidenum">
              <a:rPr lang="en-US"/>
              <a:pPr/>
              <a:t>20</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en-US" sz="1400" b="1"/>
              <a:t>Another important element of informed contraceptive choice is explaining about any side effects at the time the method is being accepted…….</a:t>
            </a:r>
          </a:p>
          <a:p>
            <a:endParaRPr lang="en-US" sz="1400" b="1"/>
          </a:p>
          <a:p>
            <a:r>
              <a:rPr lang="en-US" sz="1400" b="1"/>
              <a:t>1. Only 16 percent of modern method users were informed about possible side effects of their current method by a health or family planning worker at the time of adoption of the method, less than the all-India average of 22 percent.</a:t>
            </a:r>
          </a:p>
          <a:p>
            <a:endParaRPr lang="en-US" sz="1400" b="1"/>
          </a:p>
          <a:p>
            <a:r>
              <a:rPr lang="en-US" sz="1400" b="1"/>
              <a:t>2. 19 percent of urban users were informed about side effects, compared to only 15 percent of rural users. </a:t>
            </a:r>
          </a:p>
          <a:p>
            <a:endParaRPr lang="en-US" sz="1400" b="1"/>
          </a:p>
          <a:p>
            <a:r>
              <a:rPr lang="en-US" sz="1400" b="1"/>
              <a:t>Clearly, neither public or private health workers are providing couples with all of the information they need to make an informed choice about contraceptive methods.</a:t>
            </a:r>
          </a:p>
          <a:p>
            <a:endParaRPr lang="en-US" sz="1400" b="1"/>
          </a:p>
          <a:p>
            <a:r>
              <a:rPr lang="en-US" sz="1400" b="1"/>
              <a:t>Source: Table 9. 10, narrative p. 224. </a:t>
            </a:r>
          </a:p>
          <a:p>
            <a:endParaRPr lang="en-US"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F63936-CB82-4BE3-BF2A-54C71C977E9F}" type="slidenum">
              <a:rPr lang="en-US"/>
              <a:pPr/>
              <a:t>3</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pPr marL="228600" indent="-228600" algn="just"/>
            <a:r>
              <a:rPr lang="en-GB" sz="1400" b="1"/>
              <a:t>As you can see… </a:t>
            </a:r>
          </a:p>
          <a:p>
            <a:pPr marL="228600" indent="-228600" algn="just">
              <a:buFontTx/>
              <a:buAutoNum type="arabicPeriod"/>
            </a:pPr>
            <a:r>
              <a:rPr lang="en-GB" sz="1400" b="1"/>
              <a:t>Knowledge of contraceptive methods is nearly universal in Bihar with 99 percent of currently married women recognizing at least one method of contraception and at least one modern method, up from 95 percent in NFHS-1 respectively.</a:t>
            </a:r>
          </a:p>
          <a:p>
            <a:pPr marL="228600" indent="-228600" algn="just"/>
            <a:endParaRPr lang="en-GB" sz="1400" b="1"/>
          </a:p>
          <a:p>
            <a:pPr marL="228600" indent="-228600" algn="just"/>
            <a:r>
              <a:rPr lang="en-GB" sz="1400" b="1"/>
              <a:t>2. Two-fifths (40 percent) of women knew a traditional method, up from 29 percent in NFHS-1.</a:t>
            </a:r>
          </a:p>
          <a:p>
            <a:pPr marL="228600" indent="-228600" algn="just"/>
            <a:endParaRPr lang="en-GB" sz="1400" b="1"/>
          </a:p>
          <a:p>
            <a:pPr marL="228600" indent="-228600" algn="just"/>
            <a:endParaRPr lang="en-GB" sz="1400" b="1"/>
          </a:p>
          <a:p>
            <a:pPr marL="228600" indent="-228600" algn="just"/>
            <a:r>
              <a:rPr lang="en-GB" sz="1400" b="1"/>
              <a:t>Source: Table 5.1 for NFHS-2 (p. 92); Table 6.1 for NFHS-1 – currently married women (p. 94).</a:t>
            </a:r>
          </a:p>
          <a:p>
            <a:pPr marL="228600" indent="-228600" algn="just"/>
            <a:endParaRPr lang="en-US" sz="1400" b="1"/>
          </a:p>
          <a:p>
            <a:pPr marL="228600" indent="-228600"/>
            <a:endParaRPr lang="en-US" sz="14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B72809-5E19-4EF4-A56A-620F764FC5F8}" type="slidenum">
              <a:rPr lang="en-US"/>
              <a:pPr/>
              <a:t>21</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pPr marL="228600" indent="-228600">
              <a:buFontTx/>
              <a:buAutoNum type="arabicPeriod"/>
            </a:pPr>
            <a:r>
              <a:rPr lang="en-US" sz="1400" b="1"/>
              <a:t>The situation is much better, however, with respect to follow-up services.  In Bihar, 77 percent of users of a modern method received follow-up services, compared with the national average of 69 percent! ……. and </a:t>
            </a:r>
          </a:p>
          <a:p>
            <a:pPr marL="228600" indent="-228600">
              <a:buFontTx/>
              <a:buAutoNum type="arabicPeriod"/>
            </a:pPr>
            <a:endParaRPr lang="en-US" sz="1400" b="1"/>
          </a:p>
          <a:p>
            <a:pPr marL="228600" indent="-228600">
              <a:buFontTx/>
              <a:buAutoNum type="arabicPeriod"/>
            </a:pPr>
            <a:r>
              <a:rPr lang="en-US" sz="1400" b="1"/>
              <a:t>Follow-up was slightly higher among acceptors of sterilization at 78 percent.  Nevertheless, this implies that  about one in five users of sterilization had no follow-up services provided to them. </a:t>
            </a:r>
          </a:p>
          <a:p>
            <a:pPr marL="228600" indent="-228600">
              <a:buFontTx/>
              <a:buAutoNum type="arabicPeriod"/>
            </a:pPr>
            <a:endParaRPr lang="en-US" sz="1400" b="1"/>
          </a:p>
          <a:p>
            <a:pPr marL="228600" indent="-228600">
              <a:buFontTx/>
              <a:buAutoNum type="arabicPeriod"/>
            </a:pPr>
            <a:r>
              <a:rPr lang="en-US" sz="1400" b="1"/>
              <a:t>And only two-thirds (66%) of users of OTHER modern methods received follow-up services.</a:t>
            </a:r>
          </a:p>
          <a:p>
            <a:pPr marL="228600" indent="-228600"/>
            <a:endParaRPr lang="en-US" sz="1400" b="1"/>
          </a:p>
          <a:p>
            <a:pPr marL="228600" indent="-228600"/>
            <a:r>
              <a:rPr lang="en-US" sz="1400" b="1"/>
              <a:t>Source: Table 9.10 </a:t>
            </a:r>
          </a:p>
          <a:p>
            <a:pPr marL="228600" indent="-228600"/>
            <a:endParaRPr lang="en-US" sz="14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FE5771-E6D0-4D4D-B4DB-506A7B662A6E}" type="slidenum">
              <a:rPr lang="en-US"/>
              <a:pPr/>
              <a:t>22</a:t>
            </a:fld>
            <a:endParaRPr lang="en-US"/>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r>
              <a:rPr lang="en-US" sz="1400" b="1"/>
              <a:t>And…..[click to bring in the arrow]…… the last important aspect of family planning services is examining the unmet need for family planning.</a:t>
            </a:r>
          </a:p>
          <a:p>
            <a:r>
              <a:rPr lang="en-US" sz="1400" b="1"/>
              <a:t> </a:t>
            </a:r>
          </a:p>
          <a:p>
            <a:endParaRPr lang="en-US" sz="14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0F4B0F-39C1-4D80-9196-E2446E26C80F}" type="slidenum">
              <a:rPr lang="en-US"/>
              <a:pPr/>
              <a:t>23</a:t>
            </a:fld>
            <a:endParaRPr lang="en-US"/>
          </a:p>
        </p:txBody>
      </p:sp>
      <p:sp>
        <p:nvSpPr>
          <p:cNvPr id="91138" name="Rectangle 2"/>
          <p:cNvSpPr>
            <a:spLocks noGrp="1" noRot="1" noChangeAspect="1" noChangeArrowheads="1" noTextEdit="1"/>
          </p:cNvSpPr>
          <p:nvPr>
            <p:ph type="sldImg"/>
          </p:nvPr>
        </p:nvSpPr>
        <p:spPr>
          <a:xfrm>
            <a:off x="1190625" y="690563"/>
            <a:ext cx="4159250" cy="3119437"/>
          </a:xfrm>
          <a:ln/>
        </p:spPr>
      </p:sp>
      <p:sp>
        <p:nvSpPr>
          <p:cNvPr id="91139" name="Rectangle 3"/>
          <p:cNvSpPr>
            <a:spLocks noGrp="1" noChangeArrowheads="1"/>
          </p:cNvSpPr>
          <p:nvPr>
            <p:ph type="body" idx="1"/>
          </p:nvPr>
        </p:nvSpPr>
        <p:spPr>
          <a:xfrm>
            <a:off x="533400" y="3962400"/>
            <a:ext cx="5638800" cy="4138613"/>
          </a:xfrm>
        </p:spPr>
        <p:txBody>
          <a:bodyPr/>
          <a:lstStyle/>
          <a:p>
            <a:pPr marL="228600" indent="-228600">
              <a:buFontTx/>
              <a:buChar char="-"/>
            </a:pPr>
            <a:r>
              <a:rPr lang="en-US" sz="1400" b="1"/>
              <a:t>Family planning methods and services in Bihar are provided primarily through a network of govt. hospitals and urban family welfare centres in urban areas, and primary health centres  (PHC) and sub-centres in rural areas.  They are also provided by private hospitals and clinics, as well as NGOs.  </a:t>
            </a:r>
          </a:p>
          <a:p>
            <a:pPr marL="228600" indent="-228600">
              <a:buFontTx/>
              <a:buChar char="-"/>
            </a:pPr>
            <a:r>
              <a:rPr lang="en-US" sz="1400" b="1"/>
              <a:t>1. The public medical sector, is the source of contraception for over three-fourths (77%) of current users of modern methods.  The private medical sector, including private hospitals or clinics, private doctors, private mobile clinics, private paramedics, vaidyas, hakims, homeopaths, traditional healers, and pharmacies or drugstores, is the source of 18 percent of current users.  4 percent of current users obtain their methods from other sources such as shops, friends, and relatives, and less than 1 percent from NGOs. </a:t>
            </a:r>
          </a:p>
          <a:p>
            <a:pPr marL="228600" indent="-228600"/>
            <a:r>
              <a:rPr lang="en-US" sz="1400" b="1"/>
              <a:t>2  Government hospitals are the main source (70%) for female sterilization, followed by private hospitals or clinics (13%), sterilization camps (7%), and community health centers, rural hospitals, or PHC (4%). Similar sources are used for male sterilizations.</a:t>
            </a:r>
          </a:p>
          <a:p>
            <a:pPr marL="228600" indent="-228600"/>
            <a:r>
              <a:rPr lang="en-US" sz="1400" b="1"/>
              <a:t>3. About half of IUD users obtain their IUDs from the public medical sector, and the other half from the private medical sector.</a:t>
            </a:r>
          </a:p>
          <a:p>
            <a:pPr marL="228600" indent="-228600"/>
            <a:r>
              <a:rPr lang="en-US" sz="1400" b="1"/>
              <a:t>4. Private shops are the major source for condoms and pills (55-56%)</a:t>
            </a:r>
          </a:p>
          <a:p>
            <a:pPr marL="228600" indent="-228600"/>
            <a:r>
              <a:rPr lang="en-US" sz="1400" b="1"/>
              <a:t>Source: Table 5.8, p. 106, narrative p. 103.</a:t>
            </a:r>
          </a:p>
          <a:p>
            <a:pPr marL="228600" indent="-228600"/>
            <a:endParaRPr lang="en-US"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ABBB54-BFD8-4D70-98E7-58D2B93F8F42}" type="slidenum">
              <a:rPr lang="en-US"/>
              <a:pPr/>
              <a:t>4</a:t>
            </a:fld>
            <a:endParaRPr lang="en-US"/>
          </a:p>
        </p:txBody>
      </p:sp>
      <p:sp>
        <p:nvSpPr>
          <p:cNvPr id="54274" name="Rectangle 1026"/>
          <p:cNvSpPr>
            <a:spLocks noGrp="1" noRot="1" noChangeAspect="1" noChangeArrowheads="1" noTextEdit="1"/>
          </p:cNvSpPr>
          <p:nvPr>
            <p:ph type="sldImg"/>
          </p:nvPr>
        </p:nvSpPr>
        <p:spPr>
          <a:ln/>
        </p:spPr>
      </p:sp>
      <p:sp>
        <p:nvSpPr>
          <p:cNvPr id="54275" name="Rectangle 1027"/>
          <p:cNvSpPr>
            <a:spLocks noGrp="1" noChangeArrowheads="1"/>
          </p:cNvSpPr>
          <p:nvPr>
            <p:ph type="body" idx="1"/>
          </p:nvPr>
        </p:nvSpPr>
        <p:spPr/>
        <p:txBody>
          <a:bodyPr/>
          <a:lstStyle/>
          <a:p>
            <a:pPr marL="228600" indent="-228600">
              <a:buFontTx/>
              <a:buAutoNum type="arabicPeriod"/>
            </a:pPr>
            <a:r>
              <a:rPr lang="en-US" sz="1400" b="1">
                <a:latin typeface="CG Times" pitchFamily="18" charset="0"/>
              </a:rPr>
              <a:t>Female sterilization is the most widely known method of contraception, followed by male sterilization. Overall, 99 percent of currently married women know about female sterilization and 97 percent know about male sterilization.</a:t>
            </a:r>
          </a:p>
          <a:p>
            <a:pPr marL="228600" indent="-228600">
              <a:buFontTx/>
              <a:buAutoNum type="arabicPeriod"/>
            </a:pPr>
            <a:r>
              <a:rPr lang="en-US" sz="1400" b="1">
                <a:latin typeface="CG Times" pitchFamily="18" charset="0"/>
              </a:rPr>
              <a:t>Knowledge about spacing methods is less widespread.  The best known spacing method is the pill (75 percent), followed by the condom (64 percent) and the IUD (59 percent).</a:t>
            </a:r>
          </a:p>
          <a:p>
            <a:pPr marL="228600" indent="-228600">
              <a:buFontTx/>
              <a:buAutoNum type="arabicPeriod"/>
            </a:pPr>
            <a:r>
              <a:rPr lang="en-US" sz="1400" b="1">
                <a:latin typeface="CG Times" pitchFamily="18" charset="0"/>
              </a:rPr>
              <a:t>Although knowledge of these spacing methods remain much lower than knowledge of sterilization, a look at trends since NFHS-1 suggests that knowledge has gone up! </a:t>
            </a:r>
          </a:p>
          <a:p>
            <a:pPr marL="228600" indent="-228600"/>
            <a:r>
              <a:rPr lang="en-US" sz="1400" b="1">
                <a:latin typeface="CG Times" pitchFamily="18" charset="0"/>
              </a:rPr>
              <a:t>      - only slightly over half of women in the early 1990s knew about the pill compared to three quarters today……..</a:t>
            </a:r>
          </a:p>
          <a:p>
            <a:pPr marL="228600" indent="-228600"/>
            <a:r>
              <a:rPr lang="en-US" sz="1400" b="1">
                <a:latin typeface="CG Times" pitchFamily="18" charset="0"/>
              </a:rPr>
              <a:t>	</a:t>
            </a:r>
          </a:p>
          <a:p>
            <a:pPr marL="228600" indent="-228600"/>
            <a:r>
              <a:rPr lang="en-US" sz="1400" b="1">
                <a:latin typeface="CG Times" pitchFamily="18" charset="0"/>
              </a:rPr>
              <a:t>Source: Table 5.1 for NFHS-2 (P. 92); Table 6.1 for NFHS-1 (pp. 94).  </a:t>
            </a:r>
          </a:p>
          <a:p>
            <a:pPr marL="228600" indent="-228600"/>
            <a:endParaRPr lang="en-US"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EC2228-778D-4CEF-AEB5-2604873C038E}" type="slidenum">
              <a:rPr lang="en-US"/>
              <a:pPr/>
              <a:t>5</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pPr marL="228600" indent="-228600"/>
            <a:r>
              <a:rPr lang="en-US" sz="1400" b="1"/>
              <a:t>For many years, the FP programme has been using electronic and other means of mass media to promote family planning.  Studies have confirmed that exposure to electronic mass media has a substantial effect on contraceptive use.</a:t>
            </a:r>
          </a:p>
          <a:p>
            <a:pPr marL="228600" indent="-228600"/>
            <a:endParaRPr lang="en-US" sz="1400" b="1"/>
          </a:p>
          <a:p>
            <a:pPr marL="228600" indent="-228600"/>
            <a:r>
              <a:rPr lang="en-US" sz="1400" b="1"/>
              <a:t>In order to explore the reach of family planning messages disseminated through various mass media channels, NFHS-2 asked women whether they had heard or seen any message about FP in the past few months. The results indicate that:</a:t>
            </a:r>
          </a:p>
          <a:p>
            <a:pPr marL="228600" indent="-228600"/>
            <a:endParaRPr lang="en-US" sz="1400" b="1"/>
          </a:p>
          <a:p>
            <a:pPr marL="228600" indent="-228600"/>
            <a:r>
              <a:rPr lang="en-US" sz="1400" b="1"/>
              <a:t>Overall, FP messages have reached about two out of every five ever-married women in Bihar, with 72 percent of women in urban areas reporting having heard or seen a message from any source, compared to 36% in rural areas.</a:t>
            </a:r>
          </a:p>
          <a:p>
            <a:pPr marL="228600" indent="-228600"/>
            <a:r>
              <a:rPr lang="en-US" sz="1400" b="1"/>
              <a:t>The most common source of recent exposure is TV, with 62% of women in urban areas reporting having seen a message, and 16% in rural areas.</a:t>
            </a:r>
          </a:p>
          <a:p>
            <a:pPr marL="228600" indent="-228600"/>
            <a:endParaRPr lang="en-US" sz="1400" b="1"/>
          </a:p>
          <a:p>
            <a:pPr marL="228600" indent="-228600"/>
            <a:r>
              <a:rPr lang="en-US" sz="1400" b="1"/>
              <a:t>Source: Table 5.13 (p. 114).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940BE5-E706-4198-ADB6-F63474546407}" type="slidenum">
              <a:rPr lang="en-US"/>
              <a:pPr/>
              <a:t>6</a:t>
            </a:fld>
            <a:endParaRPr lang="en-US"/>
          </a:p>
        </p:txBody>
      </p:sp>
      <p:sp>
        <p:nvSpPr>
          <p:cNvPr id="123906" name="Rectangle 1026"/>
          <p:cNvSpPr>
            <a:spLocks noGrp="1" noRot="1" noChangeAspect="1" noChangeArrowheads="1" noTextEdit="1"/>
          </p:cNvSpPr>
          <p:nvPr>
            <p:ph type="sldImg"/>
          </p:nvPr>
        </p:nvSpPr>
        <p:spPr>
          <a:ln/>
        </p:spPr>
      </p:sp>
      <p:sp>
        <p:nvSpPr>
          <p:cNvPr id="123907" name="Rectangle 1027"/>
          <p:cNvSpPr>
            <a:spLocks noGrp="1" noChangeArrowheads="1"/>
          </p:cNvSpPr>
          <p:nvPr>
            <p:ph type="body" idx="1"/>
          </p:nvPr>
        </p:nvSpPr>
        <p:spPr/>
        <p:txBody>
          <a:bodyPr/>
          <a:lstStyle/>
          <a:p>
            <a:r>
              <a:rPr lang="en-US" sz="1400" b="1"/>
              <a:t>Moving on to current contraceptive use and trends and intention to use……………………….</a:t>
            </a:r>
          </a:p>
          <a:p>
            <a:endParaRPr lang="en-US" sz="1400" b="1"/>
          </a:p>
          <a:p>
            <a:r>
              <a:rPr lang="en-US" sz="1400" b="1"/>
              <a:t> </a:t>
            </a:r>
          </a:p>
          <a:p>
            <a:endParaRPr lang="en-US"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A92597-E2E6-4684-8BF9-0F7B36844AA2}" type="slidenum">
              <a:rPr lang="en-US"/>
              <a:pPr/>
              <a:t>7</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xfrm>
            <a:off x="914400" y="4370388"/>
            <a:ext cx="5410200" cy="4138612"/>
          </a:xfrm>
        </p:spPr>
        <p:txBody>
          <a:bodyPr/>
          <a:lstStyle/>
          <a:p>
            <a:pPr marL="228600" indent="-228600"/>
            <a:r>
              <a:rPr lang="en-US" sz="1400" b="1"/>
              <a:t>1. Current contraceptive use in Bihar is 25 percent of currently married women, up from 23 percent in NFHS-1. Bihar’s CPR of 25% is the second-lowest among all states in the Union. Only Meghalaya is lower at 20 percent. (Table 5.7, p. 142, All India report)</a:t>
            </a:r>
          </a:p>
          <a:p>
            <a:pPr marL="228600" indent="-228600"/>
            <a:endParaRPr lang="en-US" sz="1400" b="1"/>
          </a:p>
          <a:p>
            <a:pPr marL="228600" indent="-228600">
              <a:buFontTx/>
              <a:buAutoNum type="arabicPeriod" startAt="2"/>
            </a:pPr>
            <a:r>
              <a:rPr lang="en-US" sz="1400" b="1"/>
              <a:t>However, use of modern spacing methods remains low at 2 percent, and has declined slightly from 3 percent of women in NFHS-1.</a:t>
            </a:r>
          </a:p>
          <a:p>
            <a:pPr marL="228600" indent="-228600">
              <a:buFontTx/>
              <a:buAutoNum type="arabicPeriod" startAt="2"/>
            </a:pPr>
            <a:endParaRPr lang="en-US" sz="1400" b="1"/>
          </a:p>
          <a:p>
            <a:pPr marL="228600" indent="-228600">
              <a:buFontTx/>
              <a:buAutoNum type="arabicPeriod" startAt="2"/>
            </a:pPr>
            <a:r>
              <a:rPr lang="en-US" sz="1400" b="1"/>
              <a:t>The share of female sterilization in contraceptive use has increased from 75% to 78% over the 6 year period. </a:t>
            </a:r>
          </a:p>
          <a:p>
            <a:pPr marL="228600" indent="-228600">
              <a:buFontTx/>
              <a:buAutoNum type="arabicPeriod" startAt="2"/>
            </a:pPr>
            <a:endParaRPr lang="en-US" sz="1400" b="1"/>
          </a:p>
          <a:p>
            <a:pPr marL="228600" indent="-228600">
              <a:buFontTx/>
              <a:buAutoNum type="arabicPeriod" startAt="2"/>
            </a:pPr>
            <a:r>
              <a:rPr lang="en-US" sz="1400" b="1"/>
              <a:t>Notably, the share of male sterilization declined from 6 percent to 4 percent over the same time period.  </a:t>
            </a:r>
          </a:p>
          <a:p>
            <a:pPr marL="228600" indent="-228600"/>
            <a:r>
              <a:rPr lang="en-US" sz="1400" b="1"/>
              <a:t> </a:t>
            </a:r>
          </a:p>
          <a:p>
            <a:pPr marL="228600" indent="-228600"/>
            <a:r>
              <a:rPr lang="en-US" sz="1400" b="1"/>
              <a:t>Source: For NFHS-2 data, Table 5.3 (p. 95, narr p. 96); for NFHS-1 data, Table </a:t>
            </a:r>
          </a:p>
          <a:p>
            <a:pPr marL="228600" indent="-228600"/>
            <a:endParaRPr lang="en-US"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82223A-BFF9-4314-BFD9-2A349D072B2D}" type="slidenum">
              <a:rPr lang="en-US"/>
              <a:pPr/>
              <a:t>8</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marL="228600" indent="-228600"/>
            <a:r>
              <a:rPr lang="en-US" sz="1400" b="1"/>
              <a:t>Turning to the differences in use of contraceptives in urban versus rural settings: </a:t>
            </a:r>
          </a:p>
          <a:p>
            <a:pPr marL="228600" indent="-228600">
              <a:buFontTx/>
              <a:buAutoNum type="arabicPeriod"/>
            </a:pPr>
            <a:r>
              <a:rPr lang="en-US" sz="1400" b="1"/>
              <a:t>Current use for any method is considerably higher in urban areas (39%) than in rural areas (23%). </a:t>
            </a:r>
          </a:p>
          <a:p>
            <a:pPr marL="228600" indent="-228600">
              <a:buFontTx/>
              <a:buAutoNum type="arabicPeriod"/>
            </a:pPr>
            <a:endParaRPr lang="en-US" sz="1400" b="1"/>
          </a:p>
          <a:p>
            <a:pPr marL="228600" indent="-228600">
              <a:buFontTx/>
              <a:buAutoNum type="arabicPeriod"/>
            </a:pPr>
            <a:r>
              <a:rPr lang="en-US" sz="1400" b="1"/>
              <a:t>The urban/rural difference is also true for female sterilization  at 27 percent in urban areas versus 18 percent in rural areas, and for modern spacing methods with 7 percent contraceptive prevalence in urban populations and only 2 percent prevalence in rural populations.  </a:t>
            </a:r>
          </a:p>
          <a:p>
            <a:pPr marL="228600" indent="-228600"/>
            <a:endParaRPr lang="en-US" sz="1400" b="1"/>
          </a:p>
          <a:p>
            <a:pPr marL="228600" indent="-228600"/>
            <a:r>
              <a:rPr lang="en-US" sz="1400" b="1"/>
              <a:t>Source: Table 5.4.</a:t>
            </a:r>
          </a:p>
          <a:p>
            <a:pPr marL="228600" indent="-228600"/>
            <a:endParaRPr lang="en-US" sz="14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AD2E8A-CA1B-4A42-B2FE-1199B7D8BF07}" type="slidenum">
              <a:rPr lang="en-US"/>
              <a:pPr/>
              <a:t>9</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pPr marL="228600" indent="-228600"/>
            <a:r>
              <a:rPr lang="en-US" sz="1400"/>
              <a:t>This slide examines trends in contraceptive use between NFHS-1 and NFHS-2 by urban and rural residence.</a:t>
            </a:r>
          </a:p>
          <a:p>
            <a:pPr marL="228600" indent="-228600">
              <a:buFontTx/>
              <a:buAutoNum type="arabicPeriod"/>
            </a:pPr>
            <a:r>
              <a:rPr lang="en-US" sz="1400"/>
              <a:t>As may be seen, in both urban areas (the middle two bars) and for the rural areas (the bottom two bars), female sterilization remains the significant method of choice in both NFHS-1 and NFHS-2. </a:t>
            </a:r>
          </a:p>
          <a:p>
            <a:pPr marL="228600" indent="-228600">
              <a:buFontTx/>
              <a:buAutoNum type="arabicPeriod"/>
            </a:pPr>
            <a:endParaRPr lang="en-US" sz="1400"/>
          </a:p>
          <a:p>
            <a:pPr marL="228600" indent="-228600">
              <a:buFontTx/>
              <a:buAutoNum type="arabicPeriod"/>
            </a:pPr>
            <a:r>
              <a:rPr lang="en-US" sz="1400"/>
              <a:t>Overall prevalence had remained about the same in urban areas, and increased only slightly in rural areas in the interim period between the all-India surveys. </a:t>
            </a:r>
          </a:p>
          <a:p>
            <a:pPr marL="228600" indent="-228600"/>
            <a:endParaRPr lang="en-US" sz="1400"/>
          </a:p>
          <a:p>
            <a:pPr marL="228600" indent="-228600"/>
            <a:r>
              <a:rPr lang="en-US" sz="1400"/>
              <a:t>Table 5.4, p.95 for NFHS-2, and Table 6.4 (age 15-49), p. 101 for NFHS-1.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468BD7-61FB-4F33-A63B-32FC361CD027}" type="slidenum">
              <a:rPr lang="en-US"/>
              <a:pPr/>
              <a:t>10</a:t>
            </a:fld>
            <a:endParaRPr lang="en-US"/>
          </a:p>
        </p:txBody>
      </p:sp>
      <p:sp>
        <p:nvSpPr>
          <p:cNvPr id="72706" name="Rectangle 1026"/>
          <p:cNvSpPr>
            <a:spLocks noGrp="1" noRot="1" noChangeAspect="1" noChangeArrowheads="1" noTextEdit="1"/>
          </p:cNvSpPr>
          <p:nvPr>
            <p:ph type="sldImg"/>
          </p:nvPr>
        </p:nvSpPr>
        <p:spPr>
          <a:xfrm>
            <a:off x="1143000" y="685800"/>
            <a:ext cx="4598988" cy="3449638"/>
          </a:xfrm>
          <a:ln/>
        </p:spPr>
      </p:sp>
      <p:sp>
        <p:nvSpPr>
          <p:cNvPr id="72707" name="Rectangle 1027"/>
          <p:cNvSpPr>
            <a:spLocks noGrp="1" noChangeArrowheads="1"/>
          </p:cNvSpPr>
          <p:nvPr>
            <p:ph type="body" idx="1"/>
          </p:nvPr>
        </p:nvSpPr>
        <p:spPr/>
        <p:txBody>
          <a:bodyPr/>
          <a:lstStyle/>
          <a:p>
            <a:r>
              <a:rPr lang="en-US" sz="1400"/>
              <a:t>It appears that both in terms of female sterilization, as well as use of modern spacing methods, there is very little variation in contraceptive prevalence between the three regions in Bihar. Whether considered regionally or for the state as a whole, prevalence is far below the all-India average. </a:t>
            </a:r>
          </a:p>
          <a:p>
            <a:endParaRPr lang="en-US" sz="1400"/>
          </a:p>
          <a:p>
            <a:r>
              <a:rPr lang="en-US" sz="1400"/>
              <a:t>Source: NFHS-2 Bihar, Table 5.4, p. 98. </a:t>
            </a:r>
          </a:p>
          <a:p>
            <a:r>
              <a:rPr lang="en-US" sz="1400"/>
              <a:t>All India, table 5.5. in the all-India final report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9219" name="Rectangle 3"/>
          <p:cNvSpPr>
            <a:spLocks noGrp="1" noChangeArrowheads="1"/>
          </p:cNvSpPr>
          <p:nvPr>
            <p:ph type="subTitle" idx="1"/>
          </p:nvPr>
        </p:nvSpPr>
        <p:spPr>
          <a:xfrm>
            <a:off x="1371600" y="3886200"/>
            <a:ext cx="6400800" cy="1752600"/>
          </a:xfrm>
          <a:noFill/>
        </p:spPr>
        <p:txBody>
          <a:bodyPr/>
          <a:lstStyle>
            <a:lvl1pPr marL="0" indent="0" algn="ctr">
              <a:buFontTx/>
              <a:buNone/>
              <a:defRPr/>
            </a:lvl1pPr>
          </a:lstStyle>
          <a:p>
            <a:r>
              <a:rPr lang="en-US"/>
              <a:t>Click to edit Master subtitle style</a:t>
            </a:r>
          </a:p>
        </p:txBody>
      </p:sp>
      <p:sp>
        <p:nvSpPr>
          <p:cNvPr id="9220" name="Rectangle 4"/>
          <p:cNvSpPr>
            <a:spLocks noGrp="1" noChangeArrowheads="1"/>
          </p:cNvSpPr>
          <p:nvPr>
            <p:ph type="dt" sz="half" idx="2"/>
          </p:nvPr>
        </p:nvSpPr>
        <p:spPr bwMode="auto">
          <a:xfrm>
            <a:off x="685800" y="6248400"/>
            <a:ext cx="19050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9221" name="Rectangle 5"/>
          <p:cNvSpPr>
            <a:spLocks noGrp="1" noChangeArrowheads="1"/>
          </p:cNvSpPr>
          <p:nvPr>
            <p:ph type="ftr" sz="quarter" idx="3"/>
          </p:nvPr>
        </p:nvSpPr>
        <p:spPr>
          <a:xfrm>
            <a:off x="3124200" y="6248400"/>
            <a:ext cx="2895600" cy="457200"/>
          </a:xfrm>
        </p:spPr>
        <p:txBody>
          <a:bodyPr/>
          <a:lstStyle>
            <a:lvl1pPr>
              <a:defRPr b="0">
                <a:solidFill>
                  <a:schemeClr val="tx1"/>
                </a:solidFill>
                <a:latin typeface="Times New Roman" pitchFamily="18" charset="0"/>
              </a:defRPr>
            </a:lvl1pPr>
          </a:lstStyle>
          <a:p>
            <a:endParaRPr lang="en-US"/>
          </a:p>
        </p:txBody>
      </p:sp>
      <p:sp>
        <p:nvSpPr>
          <p:cNvPr id="9222" name="Rectangle 6"/>
          <p:cNvSpPr>
            <a:spLocks noGrp="1" noChangeArrowheads="1"/>
          </p:cNvSpPr>
          <p:nvPr>
            <p:ph type="sldNum" sz="quarter" idx="4"/>
          </p:nvPr>
        </p:nvSpPr>
        <p:spPr>
          <a:xfrm>
            <a:off x="6553200" y="6248400"/>
            <a:ext cx="1905000" cy="457200"/>
          </a:xfrm>
        </p:spPr>
        <p:txBody>
          <a:bodyPr/>
          <a:lstStyle>
            <a:lvl1pPr>
              <a:defRPr/>
            </a:lvl1pPr>
          </a:lstStyle>
          <a:p>
            <a:fld id="{C1855F4D-179B-45B3-9AB0-639DDBF32D8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National Family Health Survey-2</a:t>
            </a:r>
          </a:p>
        </p:txBody>
      </p:sp>
      <p:sp>
        <p:nvSpPr>
          <p:cNvPr id="5" name="Slide Number Placeholder 4"/>
          <p:cNvSpPr>
            <a:spLocks noGrp="1"/>
          </p:cNvSpPr>
          <p:nvPr>
            <p:ph type="sldNum" sz="quarter" idx="11"/>
          </p:nvPr>
        </p:nvSpPr>
        <p:spPr/>
        <p:txBody>
          <a:bodyPr/>
          <a:lstStyle>
            <a:lvl1pPr>
              <a:defRPr/>
            </a:lvl1pPr>
          </a:lstStyle>
          <a:p>
            <a:fld id="{00ABE732-11C3-4411-8C24-11098DC85CF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National Family Health Survey-2</a:t>
            </a:r>
          </a:p>
        </p:txBody>
      </p:sp>
      <p:sp>
        <p:nvSpPr>
          <p:cNvPr id="5" name="Slide Number Placeholder 4"/>
          <p:cNvSpPr>
            <a:spLocks noGrp="1"/>
          </p:cNvSpPr>
          <p:nvPr>
            <p:ph type="sldNum" sz="quarter" idx="11"/>
          </p:nvPr>
        </p:nvSpPr>
        <p:spPr/>
        <p:txBody>
          <a:bodyPr/>
          <a:lstStyle>
            <a:lvl1pPr>
              <a:defRPr/>
            </a:lvl1pPr>
          </a:lstStyle>
          <a:p>
            <a:fld id="{F9EE16BD-6E34-4DB9-BEF2-572D76DCE10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endParaRPr lang="en-US"/>
          </a:p>
        </p:txBody>
      </p:sp>
      <p:sp>
        <p:nvSpPr>
          <p:cNvPr id="4" name="Footer Placeholder 3"/>
          <p:cNvSpPr>
            <a:spLocks noGrp="1"/>
          </p:cNvSpPr>
          <p:nvPr>
            <p:ph type="ftr" sz="quarter" idx="10"/>
          </p:nvPr>
        </p:nvSpPr>
        <p:spPr>
          <a:xfrm>
            <a:off x="0" y="6400800"/>
            <a:ext cx="3581400" cy="457200"/>
          </a:xfrm>
        </p:spPr>
        <p:txBody>
          <a:bodyPr/>
          <a:lstStyle>
            <a:lvl1pPr>
              <a:defRPr/>
            </a:lvl1pPr>
          </a:lstStyle>
          <a:p>
            <a:r>
              <a:rPr lang="en-US"/>
              <a:t>National Family Health Survey-2</a:t>
            </a:r>
          </a:p>
        </p:txBody>
      </p:sp>
      <p:sp>
        <p:nvSpPr>
          <p:cNvPr id="5" name="Slide Number Placeholder 4"/>
          <p:cNvSpPr>
            <a:spLocks noGrp="1"/>
          </p:cNvSpPr>
          <p:nvPr>
            <p:ph type="sldNum" sz="quarter" idx="11"/>
          </p:nvPr>
        </p:nvSpPr>
        <p:spPr>
          <a:xfrm>
            <a:off x="5562600" y="6400800"/>
            <a:ext cx="1905000" cy="457200"/>
          </a:xfrm>
        </p:spPr>
        <p:txBody>
          <a:bodyPr/>
          <a:lstStyle>
            <a:lvl1pPr>
              <a:defRPr/>
            </a:lvl1pPr>
          </a:lstStyle>
          <a:p>
            <a:fld id="{4B82DECF-1B4F-4729-B2F7-2AE6DF10A1FA}"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
        <p:nvSpPr>
          <p:cNvPr id="5" name="Footer Placeholder 4"/>
          <p:cNvSpPr>
            <a:spLocks noGrp="1"/>
          </p:cNvSpPr>
          <p:nvPr>
            <p:ph type="ftr" sz="quarter" idx="10"/>
          </p:nvPr>
        </p:nvSpPr>
        <p:spPr>
          <a:xfrm>
            <a:off x="0" y="6400800"/>
            <a:ext cx="3581400" cy="457200"/>
          </a:xfrm>
        </p:spPr>
        <p:txBody>
          <a:bodyPr/>
          <a:lstStyle>
            <a:lvl1pPr>
              <a:defRPr/>
            </a:lvl1pPr>
          </a:lstStyle>
          <a:p>
            <a:r>
              <a:rPr lang="en-US"/>
              <a:t>National Family Health Survey-2</a:t>
            </a:r>
          </a:p>
        </p:txBody>
      </p:sp>
      <p:sp>
        <p:nvSpPr>
          <p:cNvPr id="6" name="Slide Number Placeholder 5"/>
          <p:cNvSpPr>
            <a:spLocks noGrp="1"/>
          </p:cNvSpPr>
          <p:nvPr>
            <p:ph type="sldNum" sz="quarter" idx="11"/>
          </p:nvPr>
        </p:nvSpPr>
        <p:spPr>
          <a:xfrm>
            <a:off x="5562600" y="6400800"/>
            <a:ext cx="1905000" cy="457200"/>
          </a:xfrm>
        </p:spPr>
        <p:txBody>
          <a:bodyPr/>
          <a:lstStyle>
            <a:lvl1pPr>
              <a:defRPr/>
            </a:lvl1pPr>
          </a:lstStyle>
          <a:p>
            <a:fld id="{5A165ABB-EC62-401F-969B-CD79F42D6BB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National Family Health Survey-2</a:t>
            </a:r>
          </a:p>
        </p:txBody>
      </p:sp>
      <p:sp>
        <p:nvSpPr>
          <p:cNvPr id="5" name="Slide Number Placeholder 4"/>
          <p:cNvSpPr>
            <a:spLocks noGrp="1"/>
          </p:cNvSpPr>
          <p:nvPr>
            <p:ph type="sldNum" sz="quarter" idx="11"/>
          </p:nvPr>
        </p:nvSpPr>
        <p:spPr/>
        <p:txBody>
          <a:bodyPr/>
          <a:lstStyle>
            <a:lvl1pPr>
              <a:defRPr/>
            </a:lvl1pPr>
          </a:lstStyle>
          <a:p>
            <a:fld id="{13AF1672-410A-498F-8297-3FE23E3811E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National Family Health Survey-2</a:t>
            </a:r>
          </a:p>
        </p:txBody>
      </p:sp>
      <p:sp>
        <p:nvSpPr>
          <p:cNvPr id="5" name="Slide Number Placeholder 4"/>
          <p:cNvSpPr>
            <a:spLocks noGrp="1"/>
          </p:cNvSpPr>
          <p:nvPr>
            <p:ph type="sldNum" sz="quarter" idx="11"/>
          </p:nvPr>
        </p:nvSpPr>
        <p:spPr/>
        <p:txBody>
          <a:bodyPr/>
          <a:lstStyle>
            <a:lvl1pPr>
              <a:defRPr/>
            </a:lvl1pPr>
          </a:lstStyle>
          <a:p>
            <a:fld id="{805A5F1F-379D-4ED4-9E75-81765D09A88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National Family Health Survey-2</a:t>
            </a:r>
          </a:p>
        </p:txBody>
      </p:sp>
      <p:sp>
        <p:nvSpPr>
          <p:cNvPr id="6" name="Slide Number Placeholder 5"/>
          <p:cNvSpPr>
            <a:spLocks noGrp="1"/>
          </p:cNvSpPr>
          <p:nvPr>
            <p:ph type="sldNum" sz="quarter" idx="11"/>
          </p:nvPr>
        </p:nvSpPr>
        <p:spPr/>
        <p:txBody>
          <a:bodyPr/>
          <a:lstStyle>
            <a:lvl1pPr>
              <a:defRPr/>
            </a:lvl1pPr>
          </a:lstStyle>
          <a:p>
            <a:fld id="{C05F50B0-8823-4782-9AD3-CEF93C1F0C2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National Family Health Survey-2</a:t>
            </a:r>
          </a:p>
        </p:txBody>
      </p:sp>
      <p:sp>
        <p:nvSpPr>
          <p:cNvPr id="8" name="Slide Number Placeholder 7"/>
          <p:cNvSpPr>
            <a:spLocks noGrp="1"/>
          </p:cNvSpPr>
          <p:nvPr>
            <p:ph type="sldNum" sz="quarter" idx="11"/>
          </p:nvPr>
        </p:nvSpPr>
        <p:spPr/>
        <p:txBody>
          <a:bodyPr/>
          <a:lstStyle>
            <a:lvl1pPr>
              <a:defRPr/>
            </a:lvl1pPr>
          </a:lstStyle>
          <a:p>
            <a:fld id="{927A19D7-46E5-4A6C-8A1E-08EAAAF2FC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National Family Health Survey-2</a:t>
            </a:r>
          </a:p>
        </p:txBody>
      </p:sp>
      <p:sp>
        <p:nvSpPr>
          <p:cNvPr id="4" name="Slide Number Placeholder 3"/>
          <p:cNvSpPr>
            <a:spLocks noGrp="1"/>
          </p:cNvSpPr>
          <p:nvPr>
            <p:ph type="sldNum" sz="quarter" idx="11"/>
          </p:nvPr>
        </p:nvSpPr>
        <p:spPr/>
        <p:txBody>
          <a:bodyPr/>
          <a:lstStyle>
            <a:lvl1pPr>
              <a:defRPr/>
            </a:lvl1pPr>
          </a:lstStyle>
          <a:p>
            <a:fld id="{249DDE84-A6E0-49D1-8139-B5D1F542439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National Family Health Survey-2</a:t>
            </a:r>
          </a:p>
        </p:txBody>
      </p:sp>
      <p:sp>
        <p:nvSpPr>
          <p:cNvPr id="3" name="Slide Number Placeholder 2"/>
          <p:cNvSpPr>
            <a:spLocks noGrp="1"/>
          </p:cNvSpPr>
          <p:nvPr>
            <p:ph type="sldNum" sz="quarter" idx="11"/>
          </p:nvPr>
        </p:nvSpPr>
        <p:spPr/>
        <p:txBody>
          <a:bodyPr/>
          <a:lstStyle>
            <a:lvl1pPr>
              <a:defRPr/>
            </a:lvl1pPr>
          </a:lstStyle>
          <a:p>
            <a:fld id="{998F4E9D-9BA6-4E02-9CEA-4435DA8F2D0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National Family Health Survey-2</a:t>
            </a:r>
          </a:p>
        </p:txBody>
      </p:sp>
      <p:sp>
        <p:nvSpPr>
          <p:cNvPr id="6" name="Slide Number Placeholder 5"/>
          <p:cNvSpPr>
            <a:spLocks noGrp="1"/>
          </p:cNvSpPr>
          <p:nvPr>
            <p:ph type="sldNum" sz="quarter" idx="11"/>
          </p:nvPr>
        </p:nvSpPr>
        <p:spPr/>
        <p:txBody>
          <a:bodyPr/>
          <a:lstStyle>
            <a:lvl1pPr>
              <a:defRPr/>
            </a:lvl1pPr>
          </a:lstStyle>
          <a:p>
            <a:fld id="{1A9AB498-9119-4851-92D2-B7DF1F8DFF4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National Family Health Survey-2</a:t>
            </a:r>
          </a:p>
        </p:txBody>
      </p:sp>
      <p:sp>
        <p:nvSpPr>
          <p:cNvPr id="6" name="Slide Number Placeholder 5"/>
          <p:cNvSpPr>
            <a:spLocks noGrp="1"/>
          </p:cNvSpPr>
          <p:nvPr>
            <p:ph type="sldNum" sz="quarter" idx="11"/>
          </p:nvPr>
        </p:nvSpPr>
        <p:spPr/>
        <p:txBody>
          <a:bodyPr/>
          <a:lstStyle>
            <a:lvl1pPr>
              <a:defRPr/>
            </a:lvl1pPr>
          </a:lstStyle>
          <a:p>
            <a:fld id="{6892DC84-D173-4AD2-983B-0603DA860FB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solidFill>
            <a:schemeClr val="bg1"/>
          </a:solidFill>
          <a:ln w="50800">
            <a:solidFill>
              <a:srgbClr val="FFCC00"/>
            </a:solid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solidFill>
            <a:srgbClr val="FFCC00"/>
          </a:solid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0" y="6400800"/>
            <a:ext cx="3581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a:solidFill>
                  <a:srgbClr val="FFCC00"/>
                </a:solidFill>
                <a:latin typeface="Tahoma" pitchFamily="34" charset="0"/>
              </a:defRPr>
            </a:lvl1pPr>
          </a:lstStyle>
          <a:p>
            <a:r>
              <a:rPr lang="en-US"/>
              <a:t>National Family Health Survey-2</a:t>
            </a:r>
          </a:p>
        </p:txBody>
      </p:sp>
      <p:sp>
        <p:nvSpPr>
          <p:cNvPr id="1030" name="Rectangle 6"/>
          <p:cNvSpPr>
            <a:spLocks noGrp="1" noChangeArrowheads="1"/>
          </p:cNvSpPr>
          <p:nvPr>
            <p:ph type="sldNum" sz="quarter" idx="4"/>
          </p:nvPr>
        </p:nvSpPr>
        <p:spPr bwMode="auto">
          <a:xfrm>
            <a:off x="55626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1588C03-59E5-48F2-BBE1-E2407DE9205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dt="0"/>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defRPr>
      </a:lvl2pPr>
      <a:lvl3pPr algn="ctr" rtl="0" eaLnBrk="0" fontAlgn="base" hangingPunct="0">
        <a:spcBef>
          <a:spcPct val="0"/>
        </a:spcBef>
        <a:spcAft>
          <a:spcPct val="0"/>
        </a:spcAft>
        <a:defRPr sz="3600" b="1">
          <a:solidFill>
            <a:schemeClr val="tx2"/>
          </a:solidFill>
          <a:latin typeface="Arial" charset="0"/>
        </a:defRPr>
      </a:lvl3pPr>
      <a:lvl4pPr algn="ctr" rtl="0" eaLnBrk="0" fontAlgn="base" hangingPunct="0">
        <a:spcBef>
          <a:spcPct val="0"/>
        </a:spcBef>
        <a:spcAft>
          <a:spcPct val="0"/>
        </a:spcAft>
        <a:defRPr sz="3600" b="1">
          <a:solidFill>
            <a:schemeClr val="tx2"/>
          </a:solidFill>
          <a:latin typeface="Arial" charset="0"/>
        </a:defRPr>
      </a:lvl4pPr>
      <a:lvl5pPr algn="ctr" rtl="0" eaLnBrk="0" fontAlgn="base" hangingPunct="0">
        <a:spcBef>
          <a:spcPct val="0"/>
        </a:spcBef>
        <a:spcAft>
          <a:spcPct val="0"/>
        </a:spcAft>
        <a:defRPr sz="3600" b="1">
          <a:solidFill>
            <a:schemeClr val="tx2"/>
          </a:solidFill>
          <a:latin typeface="Arial" charset="0"/>
        </a:defRPr>
      </a:lvl5pPr>
      <a:lvl6pPr marL="457200" algn="ctr" rtl="0" eaLnBrk="0" fontAlgn="base" hangingPunct="0">
        <a:spcBef>
          <a:spcPct val="0"/>
        </a:spcBef>
        <a:spcAft>
          <a:spcPct val="0"/>
        </a:spcAft>
        <a:defRPr sz="3600" b="1">
          <a:solidFill>
            <a:schemeClr val="tx2"/>
          </a:solidFill>
          <a:latin typeface="Arial" charset="0"/>
        </a:defRPr>
      </a:lvl6pPr>
      <a:lvl7pPr marL="914400" algn="ctr" rtl="0" eaLnBrk="0" fontAlgn="base" hangingPunct="0">
        <a:spcBef>
          <a:spcPct val="0"/>
        </a:spcBef>
        <a:spcAft>
          <a:spcPct val="0"/>
        </a:spcAft>
        <a:defRPr sz="3600" b="1">
          <a:solidFill>
            <a:schemeClr val="tx2"/>
          </a:solidFill>
          <a:latin typeface="Arial" charset="0"/>
        </a:defRPr>
      </a:lvl7pPr>
      <a:lvl8pPr marL="1371600" algn="ctr" rtl="0" eaLnBrk="0" fontAlgn="base" hangingPunct="0">
        <a:spcBef>
          <a:spcPct val="0"/>
        </a:spcBef>
        <a:spcAft>
          <a:spcPct val="0"/>
        </a:spcAft>
        <a:defRPr sz="3600" b="1">
          <a:solidFill>
            <a:schemeClr val="tx2"/>
          </a:solidFill>
          <a:latin typeface="Arial" charset="0"/>
        </a:defRPr>
      </a:lvl8pPr>
      <a:lvl9pPr marL="1828800" algn="ctr" rtl="0" eaLnBrk="0" fontAlgn="base" hangingPunct="0">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FAMILY PLANNING SERVICES</a:t>
            </a:r>
            <a:endParaRPr lang="en-US" dirty="0"/>
          </a:p>
        </p:txBody>
      </p:sp>
      <p:sp>
        <p:nvSpPr>
          <p:cNvPr id="6" name="Subtitle 5"/>
          <p:cNvSpPr>
            <a:spLocks noGrp="1"/>
          </p:cNvSpPr>
          <p:nvPr>
            <p:ph type="subTitle" idx="1"/>
          </p:nvPr>
        </p:nvSpPr>
        <p:spPr/>
        <p:txBody>
          <a:bodyPr/>
          <a:lstStyle/>
          <a:p>
            <a:endParaRPr lang="en-US" sz="2400" dirty="0"/>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381000"/>
            <a:ext cx="7772400" cy="1066800"/>
          </a:xfrm>
          <a:ln/>
        </p:spPr>
        <p:txBody>
          <a:bodyPr/>
          <a:lstStyle/>
          <a:p>
            <a:r>
              <a:rPr lang="en-US" dirty="0" smtClean="0"/>
              <a:t>COVERAGE OF SERVICES</a:t>
            </a:r>
            <a:endParaRPr lang="en-US" dirty="0"/>
          </a:p>
        </p:txBody>
      </p:sp>
      <p:sp>
        <p:nvSpPr>
          <p:cNvPr id="7" name="Content Placeholder 6"/>
          <p:cNvSpPr>
            <a:spLocks noGrp="1"/>
          </p:cNvSpPr>
          <p:nvPr>
            <p:ph idx="1"/>
          </p:nvPr>
        </p:nvSpPr>
        <p:spPr>
          <a:xfrm>
            <a:off x="685800" y="1828800"/>
            <a:ext cx="7772400" cy="4191000"/>
          </a:xfrm>
        </p:spPr>
        <p:txBody>
          <a:bodyPr/>
          <a:lstStyle/>
          <a:p>
            <a:pPr lvl="0" algn="just"/>
            <a:r>
              <a:rPr lang="en-US" sz="4000" dirty="0" smtClean="0"/>
              <a:t>Covered services include counseling, medical examinations, laboratory tests, and drugs and supplies furnished by the clinic in connection with family planning.</a:t>
            </a:r>
            <a:r>
              <a:rPr lang="en-US"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0"/>
            <a:ext cx="7772400" cy="1371600"/>
          </a:xfrm>
          <a:ln/>
        </p:spPr>
        <p:txBody>
          <a:bodyPr/>
          <a:lstStyle/>
          <a:p>
            <a:r>
              <a:rPr lang="en-US" dirty="0" smtClean="0"/>
              <a:t>Priorities in sexual and reproductive health</a:t>
            </a:r>
            <a:endParaRPr lang="en-US" dirty="0"/>
          </a:p>
        </p:txBody>
      </p:sp>
      <p:sp>
        <p:nvSpPr>
          <p:cNvPr id="7" name="Content Placeholder 6"/>
          <p:cNvSpPr>
            <a:spLocks noGrp="1"/>
          </p:cNvSpPr>
          <p:nvPr>
            <p:ph idx="1"/>
          </p:nvPr>
        </p:nvSpPr>
        <p:spPr>
          <a:xfrm>
            <a:off x="381000" y="1447800"/>
            <a:ext cx="8458200" cy="5410200"/>
          </a:xfrm>
        </p:spPr>
        <p:txBody>
          <a:bodyPr/>
          <a:lstStyle/>
          <a:p>
            <a:pPr algn="just"/>
            <a:r>
              <a:rPr lang="en-US" sz="2800" dirty="0" smtClean="0"/>
              <a:t>Inadequate sexual and reproductive health services have resulted in maternal deaths and rising numbers of sexually transmitted infections (STIs), such as </a:t>
            </a:r>
            <a:r>
              <a:rPr lang="en-US" sz="2800" dirty="0" err="1" smtClean="0"/>
              <a:t>chlamydia</a:t>
            </a:r>
            <a:r>
              <a:rPr lang="en-US" sz="2800" dirty="0" smtClean="0"/>
              <a:t> and </a:t>
            </a:r>
            <a:r>
              <a:rPr lang="en-US" sz="2800" dirty="0" err="1" smtClean="0"/>
              <a:t>gonorrhoea</a:t>
            </a:r>
            <a:r>
              <a:rPr lang="en-US" sz="2800" dirty="0" smtClean="0"/>
              <a:t> occur annually in aged 15 - 49. </a:t>
            </a:r>
          </a:p>
          <a:p>
            <a:pPr algn="just"/>
            <a:r>
              <a:rPr lang="en-US" sz="2800" dirty="0" smtClean="0"/>
              <a:t>Many are untreated because of lack of access to services. </a:t>
            </a:r>
          </a:p>
          <a:p>
            <a:pPr algn="just"/>
            <a:r>
              <a:rPr lang="en-US" sz="2800" dirty="0" smtClean="0"/>
              <a:t>The sexually transmitted human </a:t>
            </a:r>
            <a:r>
              <a:rPr lang="en-US" sz="2800" dirty="0" err="1" smtClean="0"/>
              <a:t>papilloma</a:t>
            </a:r>
            <a:r>
              <a:rPr lang="en-US" sz="2800" dirty="0" smtClean="0"/>
              <a:t> virus (HPV) infection is closely associated with cervical cancer.</a:t>
            </a:r>
            <a:endParaRPr lang="en-US" dirty="0"/>
          </a:p>
        </p:txBody>
      </p:sp>
      <p:sp>
        <p:nvSpPr>
          <p:cNvPr id="5" name="Footer Placeholder 3"/>
          <p:cNvSpPr>
            <a:spLocks noGrp="1"/>
          </p:cNvSpPr>
          <p:nvPr>
            <p:ph type="ftr" sz="quarter" idx="10"/>
          </p:nvPr>
        </p:nvSpPr>
        <p:spPr/>
        <p:txBody>
          <a:bodyPr/>
          <a:lstStyle/>
          <a:p>
            <a:r>
              <a:rPr lang="en-US"/>
              <a:t>National Family Health Survey-2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2000" y="152400"/>
            <a:ext cx="7772400" cy="990600"/>
          </a:xfrm>
          <a:ln/>
        </p:spPr>
        <p:txBody>
          <a:bodyPr/>
          <a:lstStyle/>
          <a:p>
            <a:r>
              <a:rPr lang="en-US" dirty="0" smtClean="0"/>
              <a:t>Priority areas include</a:t>
            </a:r>
            <a:endParaRPr lang="en-US" dirty="0"/>
          </a:p>
        </p:txBody>
      </p:sp>
      <p:sp>
        <p:nvSpPr>
          <p:cNvPr id="8" name="Content Placeholder 7"/>
          <p:cNvSpPr>
            <a:spLocks noGrp="1"/>
          </p:cNvSpPr>
          <p:nvPr>
            <p:ph idx="1"/>
          </p:nvPr>
        </p:nvSpPr>
        <p:spPr>
          <a:xfrm>
            <a:off x="304800" y="1219200"/>
            <a:ext cx="8610600" cy="5486400"/>
          </a:xfrm>
        </p:spPr>
        <p:txBody>
          <a:bodyPr/>
          <a:lstStyle/>
          <a:p>
            <a:pPr lvl="0" algn="just"/>
            <a:r>
              <a:rPr lang="en-US" sz="2400" dirty="0" smtClean="0"/>
              <a:t>1.A coordinated action plan to implement the Global STI Prevention and Control Strategy;</a:t>
            </a:r>
          </a:p>
          <a:p>
            <a:pPr lvl="0" algn="just"/>
            <a:r>
              <a:rPr lang="en-US" sz="2400" dirty="0" smtClean="0"/>
              <a:t>2.Support to countries to increase skilled health attendants</a:t>
            </a:r>
          </a:p>
          <a:p>
            <a:pPr lvl="0" algn="just"/>
            <a:r>
              <a:rPr lang="en-US" sz="2400" dirty="0" smtClean="0"/>
              <a:t>3.Coordinated work plans on improving reproductive, maternal, newborn and adolescent health;</a:t>
            </a:r>
          </a:p>
          <a:p>
            <a:pPr lvl="0" algn="just"/>
            <a:r>
              <a:rPr lang="en-US" sz="2400" dirty="0" smtClean="0"/>
              <a:t>4.Advocacy for inclusion of sexual and reproductive health in national economic planning ;</a:t>
            </a:r>
          </a:p>
          <a:p>
            <a:pPr lvl="0" algn="just"/>
            <a:r>
              <a:rPr lang="en-US" sz="2400" dirty="0" smtClean="0"/>
              <a:t>5.Strengthening the linkages between HIV and sexual and reproductive health through coordinated action in HIV prevention, care and treatment;</a:t>
            </a:r>
          </a:p>
          <a:p>
            <a:pPr lvl="0" algn="just"/>
            <a:r>
              <a:rPr lang="en-US" sz="2400" dirty="0" smtClean="0"/>
              <a:t>6.Joint training of country teams on the process for planning and working together at country level and joint competency reviews;</a:t>
            </a:r>
          </a:p>
          <a:p>
            <a:endParaRPr lang="en-US" sz="2400" dirty="0"/>
          </a:p>
        </p:txBody>
      </p:sp>
      <p:sp>
        <p:nvSpPr>
          <p:cNvPr id="6" name="Footer Placeholder 3"/>
          <p:cNvSpPr>
            <a:spLocks noGrp="1"/>
          </p:cNvSpPr>
          <p:nvPr>
            <p:ph type="ftr" sz="quarter" idx="10"/>
          </p:nvPr>
        </p:nvSpPr>
        <p:spPr/>
        <p:txBody>
          <a:bodyPr/>
          <a:lstStyle/>
          <a:p>
            <a:r>
              <a:rPr lang="en-US"/>
              <a:t>National Family Health Survey-2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228600"/>
            <a:ext cx="7772400" cy="914400"/>
          </a:xfrm>
          <a:ln/>
        </p:spPr>
        <p:txBody>
          <a:bodyPr/>
          <a:lstStyle/>
          <a:p>
            <a:r>
              <a:rPr lang="en-US" dirty="0" smtClean="0"/>
              <a:t>Cont.</a:t>
            </a:r>
            <a:endParaRPr lang="en-US" dirty="0"/>
          </a:p>
        </p:txBody>
      </p:sp>
      <p:sp>
        <p:nvSpPr>
          <p:cNvPr id="24579" name="Rectangle 3"/>
          <p:cNvSpPr>
            <a:spLocks noGrp="1" noChangeArrowheads="1"/>
          </p:cNvSpPr>
          <p:nvPr>
            <p:ph type="body" idx="1"/>
          </p:nvPr>
        </p:nvSpPr>
        <p:spPr>
          <a:xfrm>
            <a:off x="685800" y="1219200"/>
            <a:ext cx="7772400" cy="5486400"/>
          </a:xfrm>
          <a:ln w="38100">
            <a:solidFill>
              <a:schemeClr val="tx1"/>
            </a:solidFill>
          </a:ln>
        </p:spPr>
        <p:txBody>
          <a:bodyPr/>
          <a:lstStyle/>
          <a:p>
            <a:pPr lvl="0" algn="just"/>
            <a:r>
              <a:rPr lang="en-US" sz="2800" dirty="0" smtClean="0"/>
              <a:t>7.Coordinated work in countries addressing:</a:t>
            </a:r>
          </a:p>
          <a:p>
            <a:pPr lvl="1" algn="just"/>
            <a:r>
              <a:rPr lang="en-US" dirty="0" smtClean="0"/>
              <a:t>Female genital mutilation/cutting</a:t>
            </a:r>
          </a:p>
          <a:p>
            <a:pPr lvl="1" algn="just"/>
            <a:r>
              <a:rPr lang="en-US" dirty="0" smtClean="0"/>
              <a:t>Obstetric fistula</a:t>
            </a:r>
          </a:p>
          <a:p>
            <a:pPr lvl="1" algn="just"/>
            <a:r>
              <a:rPr lang="en-US" dirty="0" smtClean="0"/>
              <a:t>Violence against women, including in emergencies</a:t>
            </a:r>
          </a:p>
          <a:p>
            <a:pPr lvl="1" algn="just"/>
            <a:r>
              <a:rPr lang="en-US" dirty="0" smtClean="0"/>
              <a:t>A pilot program in two countries to introduce the Human </a:t>
            </a:r>
            <a:r>
              <a:rPr lang="en-US" dirty="0" err="1" smtClean="0"/>
              <a:t>Papilloma</a:t>
            </a:r>
            <a:r>
              <a:rPr lang="en-US" dirty="0" smtClean="0"/>
              <a:t> Virus (HPV) vaccine</a:t>
            </a:r>
          </a:p>
          <a:p>
            <a:pPr lvl="1" algn="just"/>
            <a:r>
              <a:rPr lang="en-US" dirty="0" smtClean="0"/>
              <a:t>Human resources for health.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152400"/>
            <a:ext cx="7772400" cy="1219200"/>
          </a:xfrm>
          <a:ln/>
        </p:spPr>
        <p:txBody>
          <a:bodyPr/>
          <a:lstStyle/>
          <a:p>
            <a:r>
              <a:rPr lang="en-US" sz="3200" dirty="0" smtClean="0"/>
              <a:t>Preventing mother-child HIV transmission during breast feeding </a:t>
            </a:r>
            <a:endParaRPr lang="en-US" sz="3200" dirty="0"/>
          </a:p>
        </p:txBody>
      </p:sp>
      <p:sp>
        <p:nvSpPr>
          <p:cNvPr id="27651" name="Rectangle 3"/>
          <p:cNvSpPr>
            <a:spLocks noGrp="1" noChangeArrowheads="1"/>
          </p:cNvSpPr>
          <p:nvPr>
            <p:ph idx="1"/>
          </p:nvPr>
        </p:nvSpPr>
        <p:spPr>
          <a:xfrm>
            <a:off x="685800" y="1447800"/>
            <a:ext cx="7772400" cy="5257800"/>
          </a:xfrm>
        </p:spPr>
        <p:txBody>
          <a:bodyPr/>
          <a:lstStyle/>
          <a:p>
            <a:pPr algn="just"/>
            <a:r>
              <a:rPr lang="en-US" sz="2800" dirty="0" smtClean="0"/>
              <a:t>Giving HIV positive mothers a combination of three antiretroviral drugs (ARVs) during pregnancy, delivery and breastfeeding cuts HIV infections in infants by 43% by the age of one year and reduces transmissions during breastfeeding by 54% compared with the previously recommended ARV drug regimen stopped at delivery.</a:t>
            </a:r>
          </a:p>
          <a:p>
            <a:pPr algn="just"/>
            <a:r>
              <a:rPr lang="en-US" sz="2800" dirty="0" smtClean="0"/>
              <a:t> Giving HIV-positive pregnant women (and those planning pregnancy) priority access to ARVs will help eliminate mother-to-child transmission of HIV. </a:t>
            </a:r>
          </a:p>
          <a:p>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152400"/>
            <a:ext cx="7772400" cy="1066800"/>
          </a:xfrm>
          <a:ln/>
        </p:spPr>
        <p:txBody>
          <a:bodyPr/>
          <a:lstStyle/>
          <a:p>
            <a:r>
              <a:rPr lang="en-US" sz="4000" dirty="0" smtClean="0"/>
              <a:t>Service Delivery System </a:t>
            </a:r>
            <a:endParaRPr lang="en-US" sz="4000" dirty="0"/>
          </a:p>
        </p:txBody>
      </p:sp>
      <p:sp>
        <p:nvSpPr>
          <p:cNvPr id="7" name="Content Placeholder 6"/>
          <p:cNvSpPr>
            <a:spLocks noGrp="1"/>
          </p:cNvSpPr>
          <p:nvPr>
            <p:ph idx="1"/>
          </p:nvPr>
        </p:nvSpPr>
        <p:spPr>
          <a:xfrm>
            <a:off x="152400" y="1295400"/>
            <a:ext cx="8839200" cy="5410200"/>
          </a:xfrm>
        </p:spPr>
        <p:txBody>
          <a:bodyPr/>
          <a:lstStyle/>
          <a:p>
            <a:pPr algn="just"/>
            <a:r>
              <a:rPr lang="en-US" dirty="0" smtClean="0"/>
              <a:t>Professional services related to family planning are available by primary care physicians in public and private practice.</a:t>
            </a:r>
          </a:p>
          <a:p>
            <a:pPr algn="just"/>
            <a:r>
              <a:rPr lang="en-US" dirty="0" smtClean="0"/>
              <a:t> Certified nurse midwives, nurse practitioners.</a:t>
            </a:r>
          </a:p>
          <a:p>
            <a:pPr algn="just"/>
            <a:r>
              <a:rPr lang="en-US" dirty="0" smtClean="0"/>
              <a:t>Pharmacies, laboratories, outpatient hospitals are eligible to provide services.</a:t>
            </a:r>
          </a:p>
          <a:p>
            <a:pPr algn="just"/>
            <a:r>
              <a:rPr lang="en-US" dirty="0" smtClean="0"/>
              <a:t>Qualified Health Centers, Rural Health Clinics, Tribal Health Centers, private non-profit family planning agencies provide  services as well. </a:t>
            </a:r>
          </a:p>
          <a:p>
            <a:endParaRPr lang="en-US" dirty="0"/>
          </a:p>
        </p:txBody>
      </p:sp>
      <p:sp>
        <p:nvSpPr>
          <p:cNvPr id="5" name="Footer Placeholder 3"/>
          <p:cNvSpPr>
            <a:spLocks noGrp="1"/>
          </p:cNvSpPr>
          <p:nvPr>
            <p:ph type="ftr" sz="quarter" idx="10"/>
          </p:nvPr>
        </p:nvSpPr>
        <p:spPr/>
        <p:txBody>
          <a:bodyPr/>
          <a:lstStyle/>
          <a:p>
            <a:r>
              <a:rPr lang="en-US"/>
              <a:t>National Family Health Survey-2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National Family Health Survey-2</a:t>
            </a:r>
          </a:p>
        </p:txBody>
      </p:sp>
      <p:sp>
        <p:nvSpPr>
          <p:cNvPr id="124930" name="Rectangle 2"/>
          <p:cNvSpPr>
            <a:spLocks noGrp="1" noChangeArrowheads="1"/>
          </p:cNvSpPr>
          <p:nvPr>
            <p:ph type="title"/>
          </p:nvPr>
        </p:nvSpPr>
        <p:spPr>
          <a:xfrm>
            <a:off x="685800" y="0"/>
            <a:ext cx="7772400" cy="1371600"/>
          </a:xfrm>
          <a:ln>
            <a:solidFill>
              <a:srgbClr val="FF9900"/>
            </a:solidFill>
          </a:ln>
        </p:spPr>
        <p:txBody>
          <a:bodyPr/>
          <a:lstStyle/>
          <a:p>
            <a:r>
              <a:rPr lang="en-US" dirty="0" smtClean="0"/>
              <a:t>Expanding and improving family planning services is critical</a:t>
            </a:r>
            <a:endParaRPr lang="en-US" dirty="0"/>
          </a:p>
        </p:txBody>
      </p:sp>
      <p:sp>
        <p:nvSpPr>
          <p:cNvPr id="124931" name="Rectangle 3"/>
          <p:cNvSpPr>
            <a:spLocks noGrp="1" noChangeArrowheads="1"/>
          </p:cNvSpPr>
          <p:nvPr>
            <p:ph type="body" idx="1"/>
          </p:nvPr>
        </p:nvSpPr>
        <p:spPr>
          <a:xfrm>
            <a:off x="152400" y="1447800"/>
            <a:ext cx="8763000" cy="5410200"/>
          </a:xfrm>
          <a:ln w="38100">
            <a:solidFill>
              <a:schemeClr val="tx1"/>
            </a:solidFill>
          </a:ln>
        </p:spPr>
        <p:txBody>
          <a:bodyPr/>
          <a:lstStyle/>
          <a:p>
            <a:pPr algn="just">
              <a:lnSpc>
                <a:spcPct val="130000"/>
              </a:lnSpc>
              <a:spcBef>
                <a:spcPct val="45000"/>
              </a:spcBef>
            </a:pPr>
            <a:r>
              <a:rPr lang="en-US" sz="2800" dirty="0" smtClean="0"/>
              <a:t>Efforts to expand and improve family planning services can have a significant impact on saving and improving the lives of women and their families.</a:t>
            </a:r>
          </a:p>
          <a:p>
            <a:pPr algn="just">
              <a:lnSpc>
                <a:spcPct val="130000"/>
              </a:lnSpc>
              <a:spcBef>
                <a:spcPct val="45000"/>
              </a:spcBef>
            </a:pPr>
            <a:r>
              <a:rPr lang="en-US" sz="2800" u="sng" dirty="0" smtClean="0"/>
              <a:t>1. Remove policy barriers</a:t>
            </a:r>
            <a:r>
              <a:rPr lang="en-US" sz="2800" dirty="0" smtClean="0"/>
              <a:t> limiting access, choice. </a:t>
            </a:r>
          </a:p>
          <a:p>
            <a:pPr algn="just">
              <a:lnSpc>
                <a:spcPct val="130000"/>
              </a:lnSpc>
              <a:spcBef>
                <a:spcPct val="45000"/>
              </a:spcBef>
            </a:pPr>
            <a:r>
              <a:rPr lang="en-US" sz="2800" dirty="0" smtClean="0"/>
              <a:t>Restricting advertising for contraceptive methods, limiting contraceptive distribution only to physicians, requiring unnecessary import duties and customs regulations for contraceptives.</a:t>
            </a:r>
          </a:p>
          <a:p>
            <a:pPr algn="just">
              <a:lnSpc>
                <a:spcPct val="130000"/>
              </a:lnSpc>
              <a:spcBef>
                <a:spcPct val="45000"/>
              </a:spcBef>
            </a:pPr>
            <a:r>
              <a:rPr lang="en-US" sz="2800" dirty="0" smtClean="0"/>
              <a:t> </a:t>
            </a:r>
            <a:endParaRPr lang="en-US" sz="3000" b="1" dirty="0"/>
          </a:p>
        </p:txBody>
      </p:sp>
    </p:spTree>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Content Placeholder 7"/>
          <p:cNvSpPr>
            <a:spLocks noGrp="1"/>
          </p:cNvSpPr>
          <p:nvPr>
            <p:ph idx="1"/>
          </p:nvPr>
        </p:nvSpPr>
        <p:spPr>
          <a:xfrm>
            <a:off x="381000" y="228600"/>
            <a:ext cx="8382000" cy="6629400"/>
          </a:xfrm>
        </p:spPr>
        <p:txBody>
          <a:bodyPr/>
          <a:lstStyle/>
          <a:p>
            <a:pPr algn="just"/>
            <a:r>
              <a:rPr lang="en-US" u="sng" dirty="0" smtClean="0"/>
              <a:t>2. Remove medical barriers </a:t>
            </a:r>
            <a:r>
              <a:rPr lang="en-US" dirty="0" smtClean="0"/>
              <a:t>that limit access and choice. </a:t>
            </a:r>
          </a:p>
          <a:p>
            <a:pPr algn="just"/>
            <a:r>
              <a:rPr lang="en-US" dirty="0" smtClean="0"/>
              <a:t>Methods, medical recommendations and requirements should be updated to include the most appropriate and essential criteria.</a:t>
            </a:r>
          </a:p>
          <a:p>
            <a:pPr algn="just"/>
            <a:r>
              <a:rPr lang="en-US" dirty="0" smtClean="0"/>
              <a:t>Unnecessary restrictions include requiring oral contraceptive users to have blood tests every three to six months and prohibiting </a:t>
            </a:r>
            <a:r>
              <a:rPr lang="en-US" dirty="0" err="1" smtClean="0"/>
              <a:t>injectable</a:t>
            </a:r>
            <a:r>
              <a:rPr lang="en-US" dirty="0" smtClean="0"/>
              <a:t> contraceptive use in women without children </a:t>
            </a:r>
          </a:p>
          <a:p>
            <a:pPr algn="just"/>
            <a:r>
              <a:rPr lang="en-US" dirty="0" smtClean="0"/>
              <a:t>Provider bias against certain methods also influences the choices offered to clients.</a:t>
            </a:r>
          </a:p>
          <a:p>
            <a:endParaRPr lang="en-US" dirty="0"/>
          </a:p>
        </p:txBody>
      </p:sp>
      <p:sp>
        <p:nvSpPr>
          <p:cNvPr id="5" name="Footer Placeholder 3"/>
          <p:cNvSpPr>
            <a:spLocks noGrp="1"/>
          </p:cNvSpPr>
          <p:nvPr>
            <p:ph type="ftr" sz="quarter" idx="10"/>
          </p:nvPr>
        </p:nvSpPr>
        <p:spPr/>
        <p:txBody>
          <a:bodyPr/>
          <a:lstStyle/>
          <a:p>
            <a:r>
              <a:rPr lang="en-US"/>
              <a:t>National Family Health Survey-2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National Family Health Survey-2</a:t>
            </a:r>
          </a:p>
        </p:txBody>
      </p:sp>
      <p:sp>
        <p:nvSpPr>
          <p:cNvPr id="126978" name="Rectangle 2"/>
          <p:cNvSpPr>
            <a:spLocks noGrp="1" noChangeArrowheads="1"/>
          </p:cNvSpPr>
          <p:nvPr>
            <p:ph type="title"/>
          </p:nvPr>
        </p:nvSpPr>
        <p:spPr>
          <a:xfrm>
            <a:off x="609600" y="381000"/>
            <a:ext cx="7772400" cy="1371600"/>
          </a:xfrm>
          <a:ln>
            <a:solidFill>
              <a:srgbClr val="FF9900"/>
            </a:solidFill>
          </a:ln>
        </p:spPr>
        <p:txBody>
          <a:bodyPr/>
          <a:lstStyle/>
          <a:p>
            <a:endParaRPr lang="en-US" dirty="0"/>
          </a:p>
        </p:txBody>
      </p:sp>
      <p:sp>
        <p:nvSpPr>
          <p:cNvPr id="126979" name="Rectangle 3"/>
          <p:cNvSpPr>
            <a:spLocks noGrp="1" noChangeArrowheads="1"/>
          </p:cNvSpPr>
          <p:nvPr>
            <p:ph type="body" idx="1"/>
          </p:nvPr>
        </p:nvSpPr>
        <p:spPr>
          <a:xfrm>
            <a:off x="381000" y="304800"/>
            <a:ext cx="8305800" cy="6553200"/>
          </a:xfrm>
          <a:ln w="38100">
            <a:solidFill>
              <a:schemeClr val="tx1"/>
            </a:solidFill>
          </a:ln>
        </p:spPr>
        <p:txBody>
          <a:bodyPr/>
          <a:lstStyle/>
          <a:p>
            <a:pPr algn="just">
              <a:lnSpc>
                <a:spcPct val="130000"/>
              </a:lnSpc>
              <a:spcBef>
                <a:spcPct val="45000"/>
              </a:spcBef>
            </a:pPr>
            <a:r>
              <a:rPr lang="en-US" sz="2800" u="sng" dirty="0" smtClean="0"/>
              <a:t>3. Provide financial support </a:t>
            </a:r>
            <a:r>
              <a:rPr lang="en-US" sz="2800" dirty="0" smtClean="0"/>
              <a:t>for family planning services. Family planning is a cost-effective investment that saves lives and money. </a:t>
            </a:r>
          </a:p>
          <a:p>
            <a:pPr algn="just">
              <a:lnSpc>
                <a:spcPct val="130000"/>
              </a:lnSpc>
              <a:spcBef>
                <a:spcPct val="45000"/>
              </a:spcBef>
            </a:pPr>
            <a:r>
              <a:rPr lang="en-US" sz="2800" dirty="0" smtClean="0"/>
              <a:t>Costs of providing family planning services can vary considerably from program to program. </a:t>
            </a:r>
          </a:p>
          <a:p>
            <a:pPr algn="just">
              <a:lnSpc>
                <a:spcPct val="130000"/>
              </a:lnSpc>
              <a:spcBef>
                <a:spcPct val="45000"/>
              </a:spcBef>
            </a:pPr>
            <a:r>
              <a:rPr lang="en-US" sz="2800" dirty="0" smtClean="0"/>
              <a:t>Both donor agencies and country governments need to substantially increase their financial commitments to family planning to achieve this level of support.</a:t>
            </a:r>
          </a:p>
          <a:p>
            <a:pPr algn="just">
              <a:lnSpc>
                <a:spcPct val="130000"/>
              </a:lnSpc>
              <a:spcBef>
                <a:spcPct val="45000"/>
              </a:spcBef>
            </a:pPr>
            <a:endParaRPr lang="en-US" sz="3000" b="1" dirty="0"/>
          </a:p>
        </p:txBody>
      </p:sp>
    </p:spTree>
  </p:cSld>
  <p:clrMapOvr>
    <a:masterClrMapping/>
  </p:clrMapOvr>
  <p:transition>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a:p>
        </p:txBody>
      </p:sp>
      <p:sp>
        <p:nvSpPr>
          <p:cNvPr id="7" name="Content Placeholder 6"/>
          <p:cNvSpPr>
            <a:spLocks noGrp="1"/>
          </p:cNvSpPr>
          <p:nvPr>
            <p:ph idx="1"/>
          </p:nvPr>
        </p:nvSpPr>
        <p:spPr>
          <a:xfrm>
            <a:off x="304800" y="228600"/>
            <a:ext cx="8610600" cy="6477000"/>
          </a:xfrm>
        </p:spPr>
        <p:txBody>
          <a:bodyPr/>
          <a:lstStyle/>
          <a:p>
            <a:pPr algn="just"/>
            <a:r>
              <a:rPr lang="en-US" u="sng" dirty="0" smtClean="0"/>
              <a:t>4. Make a broad range of methods available </a:t>
            </a:r>
            <a:r>
              <a:rPr lang="en-US" dirty="0" smtClean="0"/>
              <a:t>through various delivery routes.</a:t>
            </a:r>
          </a:p>
          <a:p>
            <a:pPr algn="just"/>
            <a:r>
              <a:rPr lang="en-US" dirty="0" smtClean="0"/>
              <a:t>Clients are more likely to use contraceptives if they are presented with a choice of methods and services easily accessible.</a:t>
            </a:r>
          </a:p>
          <a:p>
            <a:pPr algn="just"/>
            <a:r>
              <a:rPr lang="en-US" dirty="0" smtClean="0"/>
              <a:t>Programs should make a wide range of contraceptives available through a variety of sources, including maternal and child health clinics, prenatal and postpartum care </a:t>
            </a:r>
            <a:r>
              <a:rPr lang="en-US" dirty="0" err="1" smtClean="0"/>
              <a:t>centres</a:t>
            </a:r>
            <a:r>
              <a:rPr lang="en-US" dirty="0" smtClean="0"/>
              <a:t>, community-based distribution systems, STD services, health services for adolescents and men, and private sector.</a:t>
            </a:r>
          </a:p>
          <a:p>
            <a:pPr algn="just"/>
            <a:endParaRPr lang="en-US" dirty="0"/>
          </a:p>
        </p:txBody>
      </p:sp>
      <p:sp>
        <p:nvSpPr>
          <p:cNvPr id="5" name="Footer Placeholder 3"/>
          <p:cNvSpPr>
            <a:spLocks noGrp="1"/>
          </p:cNvSpPr>
          <p:nvPr>
            <p:ph type="ftr" sz="quarter" idx="10"/>
          </p:nvPr>
        </p:nvSpPr>
        <p:spPr/>
        <p:txBody>
          <a:bodyPr/>
          <a:lstStyle/>
          <a:p>
            <a:r>
              <a:rPr lang="en-US"/>
              <a:t>National Family Health Survey-2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objectives</a:t>
            </a:r>
            <a:endParaRPr lang="en-US" dirty="0"/>
          </a:p>
        </p:txBody>
      </p:sp>
      <p:sp>
        <p:nvSpPr>
          <p:cNvPr id="3" name="Content Placeholder 2"/>
          <p:cNvSpPr>
            <a:spLocks noGrp="1"/>
          </p:cNvSpPr>
          <p:nvPr>
            <p:ph idx="1"/>
          </p:nvPr>
        </p:nvSpPr>
        <p:spPr>
          <a:xfrm>
            <a:off x="685800" y="1524000"/>
            <a:ext cx="7772400" cy="5334000"/>
          </a:xfrm>
        </p:spPr>
        <p:txBody>
          <a:bodyPr/>
          <a:lstStyle/>
          <a:p>
            <a:r>
              <a:rPr lang="en-US" sz="2400" dirty="0" smtClean="0"/>
              <a:t>By the end of this session, students will be able to:</a:t>
            </a:r>
          </a:p>
          <a:p>
            <a:pPr>
              <a:lnSpc>
                <a:spcPct val="130000"/>
              </a:lnSpc>
              <a:spcBef>
                <a:spcPct val="45000"/>
              </a:spcBef>
            </a:pPr>
            <a:r>
              <a:rPr lang="en-US" sz="2400" dirty="0" smtClean="0"/>
              <a:t>Clarify perspectives on family planning services.</a:t>
            </a:r>
          </a:p>
          <a:p>
            <a:pPr>
              <a:lnSpc>
                <a:spcPct val="130000"/>
              </a:lnSpc>
              <a:spcBef>
                <a:spcPct val="45000"/>
              </a:spcBef>
            </a:pPr>
            <a:r>
              <a:rPr lang="en-US" sz="2400" dirty="0" smtClean="0"/>
              <a:t>Identify healthcare services provided by family planning clinics</a:t>
            </a:r>
          </a:p>
          <a:p>
            <a:pPr>
              <a:lnSpc>
                <a:spcPct val="130000"/>
              </a:lnSpc>
              <a:spcBef>
                <a:spcPct val="45000"/>
              </a:spcBef>
            </a:pPr>
            <a:r>
              <a:rPr lang="en-US" sz="2400" dirty="0" smtClean="0"/>
              <a:t>Recognize coverage of services</a:t>
            </a:r>
          </a:p>
          <a:p>
            <a:pPr>
              <a:lnSpc>
                <a:spcPct val="130000"/>
              </a:lnSpc>
              <a:spcBef>
                <a:spcPct val="45000"/>
              </a:spcBef>
            </a:pPr>
            <a:r>
              <a:rPr lang="en-US" sz="2400" dirty="0" smtClean="0"/>
              <a:t>Explain priorities in sexual and reproductive health</a:t>
            </a:r>
          </a:p>
          <a:p>
            <a:pPr>
              <a:lnSpc>
                <a:spcPct val="130000"/>
              </a:lnSpc>
              <a:spcBef>
                <a:spcPct val="45000"/>
              </a:spcBef>
            </a:pPr>
            <a:r>
              <a:rPr lang="en-US" sz="2400" dirty="0" smtClean="0"/>
              <a:t>Discuss access to Primary Care Services </a:t>
            </a:r>
          </a:p>
          <a:p>
            <a:pPr>
              <a:lnSpc>
                <a:spcPct val="130000"/>
              </a:lnSpc>
              <a:spcBef>
                <a:spcPct val="45000"/>
              </a:spcBef>
            </a:pPr>
            <a:r>
              <a:rPr lang="en-US" sz="2400" dirty="0" smtClean="0"/>
              <a:t>Explaining importance of expanding and improving family planning services.</a:t>
            </a:r>
          </a:p>
          <a:p>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National Family Health Survey-2</a:t>
            </a:r>
          </a:p>
        </p:txBody>
      </p:sp>
      <p:sp>
        <p:nvSpPr>
          <p:cNvPr id="38914" name="Rectangle 2"/>
          <p:cNvSpPr>
            <a:spLocks noGrp="1" noChangeArrowheads="1"/>
          </p:cNvSpPr>
          <p:nvPr>
            <p:ph type="title"/>
          </p:nvPr>
        </p:nvSpPr>
        <p:spPr>
          <a:xfrm>
            <a:off x="304800" y="381000"/>
            <a:ext cx="8458200" cy="1143000"/>
          </a:xfrm>
          <a:ln/>
        </p:spPr>
        <p:txBody>
          <a:bodyPr/>
          <a:lstStyle/>
          <a:p>
            <a:endParaRPr lang="en-US" dirty="0"/>
          </a:p>
        </p:txBody>
      </p:sp>
      <p:sp>
        <p:nvSpPr>
          <p:cNvPr id="38915" name="Rectangle 3"/>
          <p:cNvSpPr>
            <a:spLocks noGrp="1" noChangeArrowheads="1"/>
          </p:cNvSpPr>
          <p:nvPr>
            <p:ph type="body" idx="1"/>
          </p:nvPr>
        </p:nvSpPr>
        <p:spPr>
          <a:xfrm>
            <a:off x="228600" y="228600"/>
            <a:ext cx="8686800" cy="6477000"/>
          </a:xfrm>
          <a:ln w="38100">
            <a:solidFill>
              <a:schemeClr val="tx1"/>
            </a:solidFill>
          </a:ln>
        </p:spPr>
        <p:txBody>
          <a:bodyPr/>
          <a:lstStyle/>
          <a:p>
            <a:pPr algn="just"/>
            <a:r>
              <a:rPr lang="en-US" sz="2800" u="sng" dirty="0" smtClean="0"/>
              <a:t>5. Use appropriate information, education</a:t>
            </a:r>
            <a:r>
              <a:rPr lang="en-US" sz="2800" dirty="0" smtClean="0"/>
              <a:t>, and communication strategies to inform people.</a:t>
            </a:r>
          </a:p>
          <a:p>
            <a:pPr algn="just"/>
            <a:r>
              <a:rPr lang="en-US" sz="2800" dirty="0" smtClean="0"/>
              <a:t> Programs can help to ensure that couples have enough information to make an informed decision through face-to-face counseling with appropriate print materials and by using the mass media. </a:t>
            </a:r>
          </a:p>
          <a:p>
            <a:pPr algn="just"/>
            <a:r>
              <a:rPr lang="en-US" sz="2800" dirty="0" smtClean="0"/>
              <a:t>All community-based communication channels and systems should be utilized, particularly those involving local leaders, healers, and events. </a:t>
            </a:r>
          </a:p>
          <a:p>
            <a:pPr algn="just"/>
            <a:r>
              <a:rPr lang="en-US" sz="2800" dirty="0" smtClean="0"/>
              <a:t>All forms of communication should be culturally appropriate and respectful of the client's needs.</a:t>
            </a:r>
          </a:p>
          <a:p>
            <a:pPr algn="just"/>
            <a:r>
              <a:rPr lang="en-US" sz="2800" dirty="0" smtClean="0"/>
              <a:t>Counseling process should be an interactive one; </a:t>
            </a:r>
          </a:p>
          <a:p>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National Family Health Survey-2</a:t>
            </a:r>
          </a:p>
        </p:txBody>
      </p:sp>
      <p:sp>
        <p:nvSpPr>
          <p:cNvPr id="39938" name="Rectangle 2"/>
          <p:cNvSpPr>
            <a:spLocks noGrp="1" noChangeArrowheads="1"/>
          </p:cNvSpPr>
          <p:nvPr>
            <p:ph type="title"/>
          </p:nvPr>
        </p:nvSpPr>
        <p:spPr>
          <a:xfrm>
            <a:off x="228600" y="381000"/>
            <a:ext cx="8686800" cy="1143000"/>
          </a:xfrm>
          <a:ln/>
        </p:spPr>
        <p:txBody>
          <a:bodyPr/>
          <a:lstStyle/>
          <a:p>
            <a:endParaRPr lang="en-US" sz="4000" dirty="0"/>
          </a:p>
        </p:txBody>
      </p:sp>
      <p:sp>
        <p:nvSpPr>
          <p:cNvPr id="39939" name="Rectangle 3"/>
          <p:cNvSpPr>
            <a:spLocks noGrp="1" noChangeArrowheads="1"/>
          </p:cNvSpPr>
          <p:nvPr>
            <p:ph type="body" idx="1"/>
          </p:nvPr>
        </p:nvSpPr>
        <p:spPr>
          <a:xfrm>
            <a:off x="228600" y="228600"/>
            <a:ext cx="8686800" cy="6629400"/>
          </a:xfrm>
          <a:ln w="38100">
            <a:solidFill>
              <a:schemeClr val="tx1"/>
            </a:solidFill>
          </a:ln>
        </p:spPr>
        <p:txBody>
          <a:bodyPr/>
          <a:lstStyle/>
          <a:p>
            <a:r>
              <a:rPr lang="en-US" u="sng" dirty="0" smtClean="0"/>
              <a:t>6. Support provider training and supervision</a:t>
            </a:r>
            <a:r>
              <a:rPr lang="en-US" dirty="0" smtClean="0"/>
              <a:t>.</a:t>
            </a:r>
          </a:p>
          <a:p>
            <a:pPr algn="just"/>
            <a:r>
              <a:rPr lang="en-US" dirty="0" smtClean="0"/>
              <a:t> Training workers in interpersonal communication and counseling skills as well as in technical aspects of contraceptive service provision yields positive results.</a:t>
            </a:r>
          </a:p>
          <a:p>
            <a:pPr algn="just"/>
            <a:r>
              <a:rPr lang="en-US" dirty="0" smtClean="0"/>
              <a:t> Clients who receive services from trained providers are more likely to accept and use contraception, report fewer and milder side effects, and return for regular visits.</a:t>
            </a:r>
          </a:p>
          <a:p>
            <a:pPr algn="just"/>
            <a:r>
              <a:rPr lang="en-US" dirty="0" smtClean="0"/>
              <a:t> Supportive supervision helps to reinforce skills learned in training.</a:t>
            </a:r>
          </a:p>
          <a:p>
            <a:pPr algn="just"/>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National Family Health Survey-2</a:t>
            </a:r>
          </a:p>
        </p:txBody>
      </p:sp>
      <p:sp>
        <p:nvSpPr>
          <p:cNvPr id="129026" name="Rectangle 2"/>
          <p:cNvSpPr>
            <a:spLocks noGrp="1" noChangeArrowheads="1"/>
          </p:cNvSpPr>
          <p:nvPr>
            <p:ph type="title"/>
          </p:nvPr>
        </p:nvSpPr>
        <p:spPr>
          <a:xfrm>
            <a:off x="685800" y="381000"/>
            <a:ext cx="7772400" cy="1371600"/>
          </a:xfrm>
          <a:ln>
            <a:solidFill>
              <a:srgbClr val="FF9900"/>
            </a:solidFill>
          </a:ln>
        </p:spPr>
        <p:txBody>
          <a:bodyPr/>
          <a:lstStyle/>
          <a:p>
            <a:endParaRPr lang="en-US" sz="4000" dirty="0"/>
          </a:p>
        </p:txBody>
      </p:sp>
      <p:sp>
        <p:nvSpPr>
          <p:cNvPr id="129027" name="Rectangle 3"/>
          <p:cNvSpPr>
            <a:spLocks noGrp="1" noChangeArrowheads="1"/>
          </p:cNvSpPr>
          <p:nvPr>
            <p:ph type="body" idx="1"/>
          </p:nvPr>
        </p:nvSpPr>
        <p:spPr>
          <a:xfrm>
            <a:off x="381000" y="228600"/>
            <a:ext cx="8458200" cy="6629400"/>
          </a:xfrm>
          <a:ln w="38100">
            <a:solidFill>
              <a:schemeClr val="tx1"/>
            </a:solidFill>
          </a:ln>
        </p:spPr>
        <p:txBody>
          <a:bodyPr/>
          <a:lstStyle/>
          <a:p>
            <a:pPr algn="just"/>
            <a:r>
              <a:rPr lang="en-US" sz="2800" u="sng" dirty="0" smtClean="0"/>
              <a:t>7. Support research and evaluation </a:t>
            </a:r>
            <a:r>
              <a:rPr lang="en-US" sz="2800" dirty="0" smtClean="0"/>
              <a:t>of family planning methods and programs. </a:t>
            </a:r>
          </a:p>
          <a:p>
            <a:pPr algn="just"/>
            <a:r>
              <a:rPr lang="en-US" sz="2800" dirty="0" smtClean="0"/>
              <a:t>Research on contraceptive technologies contributes to the development of new methods, improvement of existing methods, and knowledge of method safety. </a:t>
            </a:r>
          </a:p>
          <a:p>
            <a:pPr algn="just"/>
            <a:r>
              <a:rPr lang="en-US" sz="2800" dirty="0" smtClean="0"/>
              <a:t>Research on how family planning programs operate can help determine the best ways of providing different contraceptive methods in diverse cultures and program settings. </a:t>
            </a:r>
          </a:p>
          <a:p>
            <a:pPr algn="just"/>
            <a:r>
              <a:rPr lang="en-US" sz="2800" dirty="0" smtClean="0"/>
              <a:t>Information from both types of research is critical to expanding the acceptability and impact of family planning programs. </a:t>
            </a:r>
          </a:p>
          <a:p>
            <a:pPr>
              <a:buNone/>
            </a:pPr>
            <a:r>
              <a:rPr lang="en-US" sz="2800" dirty="0" smtClean="0"/>
              <a:t> </a:t>
            </a:r>
          </a:p>
          <a:p>
            <a:pPr>
              <a:lnSpc>
                <a:spcPct val="130000"/>
              </a:lnSpc>
              <a:spcBef>
                <a:spcPct val="45000"/>
              </a:spcBef>
            </a:pPr>
            <a:endParaRPr lang="en-US" sz="3000" b="1" dirty="0"/>
          </a:p>
        </p:txBody>
      </p:sp>
    </p:spTree>
  </p:cSld>
  <p:clrMapOvr>
    <a:masterClrMapping/>
  </p:clrMapOvr>
  <p:transition>
    <p:split orient="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457200"/>
            <a:ext cx="7772400" cy="1143000"/>
          </a:xfrm>
          <a:ln/>
        </p:spPr>
        <p:txBody>
          <a:bodyPr/>
          <a:lstStyle/>
          <a:p>
            <a:r>
              <a:rPr lang="en-US" sz="3400"/>
              <a:t>Where do women get their modern contraceptive methods?</a:t>
            </a:r>
          </a:p>
        </p:txBody>
      </p:sp>
      <p:graphicFrame>
        <p:nvGraphicFramePr>
          <p:cNvPr id="33795" name="Object 3"/>
          <p:cNvGraphicFramePr>
            <a:graphicFrameLocks noGrp="1" noChangeAspect="1"/>
          </p:cNvGraphicFramePr>
          <p:nvPr>
            <p:ph type="chart" idx="1"/>
          </p:nvPr>
        </p:nvGraphicFramePr>
        <p:xfrm>
          <a:off x="609600" y="1828800"/>
          <a:ext cx="7770813" cy="4114800"/>
        </p:xfrm>
        <a:graphic>
          <a:graphicData uri="http://schemas.openxmlformats.org/presentationml/2006/ole">
            <mc:AlternateContent xmlns:mc="http://schemas.openxmlformats.org/markup-compatibility/2006">
              <mc:Choice xmlns:v="urn:schemas-microsoft-com:vml" Requires="v">
                <p:oleObj spid="_x0000_s196611" name="Chart" r:id="rId4" imgW="7772400" imgH="4114800" progId="MSGraph.Chart.8">
                  <p:embed followColorScheme="full"/>
                </p:oleObj>
              </mc:Choice>
              <mc:Fallback>
                <p:oleObj name="Chart" r:id="rId4" imgW="7772400" imgH="4114800" progId="MSGraph.Chart.8">
                  <p:embed followColorScheme="full"/>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828800"/>
                        <a:ext cx="7770813" cy="411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797" name="Rectangle 5"/>
          <p:cNvSpPr>
            <a:spLocks noChangeArrowheads="1"/>
          </p:cNvSpPr>
          <p:nvPr/>
        </p:nvSpPr>
        <p:spPr bwMode="auto">
          <a:xfrm>
            <a:off x="5181600" y="2590800"/>
            <a:ext cx="2895600" cy="411163"/>
          </a:xfrm>
          <a:prstGeom prst="rect">
            <a:avLst/>
          </a:prstGeom>
          <a:noFill/>
          <a:ln w="9525">
            <a:noFill/>
            <a:miter lim="800000"/>
            <a:headEnd/>
            <a:tailEnd/>
          </a:ln>
          <a:effectLst/>
        </p:spPr>
        <p:txBody>
          <a:bodyPr>
            <a:spAutoFit/>
          </a:bodyPr>
          <a:lstStyle/>
          <a:p>
            <a:pPr algn="ctr">
              <a:lnSpc>
                <a:spcPct val="40000"/>
              </a:lnSpc>
              <a:spcBef>
                <a:spcPct val="50000"/>
              </a:spcBef>
            </a:pPr>
            <a:r>
              <a:rPr lang="en-US" sz="1600" b="1">
                <a:latin typeface="Tahoma" pitchFamily="34" charset="0"/>
              </a:rPr>
              <a:t>Private medical sector</a:t>
            </a:r>
          </a:p>
          <a:p>
            <a:pPr algn="ctr">
              <a:lnSpc>
                <a:spcPct val="40000"/>
              </a:lnSpc>
              <a:spcBef>
                <a:spcPct val="50000"/>
              </a:spcBef>
            </a:pPr>
            <a:r>
              <a:rPr lang="en-US" sz="1600" b="1">
                <a:latin typeface="Tahoma" pitchFamily="34" charset="0"/>
              </a:rPr>
              <a:t>18%</a:t>
            </a:r>
          </a:p>
        </p:txBody>
      </p:sp>
      <p:sp>
        <p:nvSpPr>
          <p:cNvPr id="33798" name="Text Box 6"/>
          <p:cNvSpPr txBox="1">
            <a:spLocks noChangeArrowheads="1"/>
          </p:cNvSpPr>
          <p:nvPr/>
        </p:nvSpPr>
        <p:spPr bwMode="auto">
          <a:xfrm>
            <a:off x="762000" y="2133600"/>
            <a:ext cx="2667000" cy="581025"/>
          </a:xfrm>
          <a:prstGeom prst="rect">
            <a:avLst/>
          </a:prstGeom>
          <a:noFill/>
          <a:ln w="9525">
            <a:noFill/>
            <a:miter lim="800000"/>
            <a:headEnd/>
            <a:tailEnd/>
          </a:ln>
          <a:effectLst/>
        </p:spPr>
        <p:txBody>
          <a:bodyPr>
            <a:spAutoFit/>
          </a:bodyPr>
          <a:lstStyle/>
          <a:p>
            <a:pPr algn="ctr">
              <a:spcBef>
                <a:spcPct val="50000"/>
              </a:spcBef>
            </a:pPr>
            <a:r>
              <a:rPr lang="en-US" sz="1600" b="1">
                <a:latin typeface="Tahoma" pitchFamily="34" charset="0"/>
              </a:rPr>
              <a:t>Public medical sector</a:t>
            </a:r>
          </a:p>
          <a:p>
            <a:pPr algn="ctr">
              <a:lnSpc>
                <a:spcPct val="50000"/>
              </a:lnSpc>
              <a:spcBef>
                <a:spcPct val="50000"/>
              </a:spcBef>
            </a:pPr>
            <a:r>
              <a:rPr lang="en-US" sz="1600" b="1">
                <a:latin typeface="Tahoma" pitchFamily="34" charset="0"/>
              </a:rPr>
              <a:t>77%</a:t>
            </a:r>
          </a:p>
        </p:txBody>
      </p:sp>
      <p:sp>
        <p:nvSpPr>
          <p:cNvPr id="33799" name="Line 7"/>
          <p:cNvSpPr>
            <a:spLocks noChangeShapeType="1"/>
          </p:cNvSpPr>
          <p:nvPr/>
        </p:nvSpPr>
        <p:spPr bwMode="auto">
          <a:xfrm>
            <a:off x="2057400" y="2667000"/>
            <a:ext cx="838200" cy="838200"/>
          </a:xfrm>
          <a:prstGeom prst="line">
            <a:avLst/>
          </a:prstGeom>
          <a:noFill/>
          <a:ln w="9525">
            <a:solidFill>
              <a:schemeClr val="tx1"/>
            </a:solidFill>
            <a:round/>
            <a:headEnd/>
            <a:tailEnd/>
          </a:ln>
          <a:effectLst/>
        </p:spPr>
        <p:txBody>
          <a:bodyPr wrap="none" anchor="ctr"/>
          <a:lstStyle/>
          <a:p>
            <a:endParaRPr lang="en-US"/>
          </a:p>
        </p:txBody>
      </p:sp>
      <p:sp>
        <p:nvSpPr>
          <p:cNvPr id="33800" name="Line 8"/>
          <p:cNvSpPr>
            <a:spLocks noChangeShapeType="1"/>
          </p:cNvSpPr>
          <p:nvPr/>
        </p:nvSpPr>
        <p:spPr bwMode="auto">
          <a:xfrm flipH="1">
            <a:off x="5791200" y="2913063"/>
            <a:ext cx="533400" cy="287337"/>
          </a:xfrm>
          <a:prstGeom prst="line">
            <a:avLst/>
          </a:prstGeom>
          <a:noFill/>
          <a:ln w="9525">
            <a:solidFill>
              <a:schemeClr val="tx1"/>
            </a:solidFill>
            <a:round/>
            <a:headEnd/>
            <a:tailEnd/>
          </a:ln>
          <a:effectLst/>
        </p:spPr>
        <p:txBody>
          <a:bodyPr wrap="none" anchor="ctr"/>
          <a:lstStyle/>
          <a:p>
            <a:endParaRPr lang="en-US"/>
          </a:p>
        </p:txBody>
      </p:sp>
      <p:sp>
        <p:nvSpPr>
          <p:cNvPr id="33801" name="Text Box 9"/>
          <p:cNvSpPr txBox="1">
            <a:spLocks noChangeArrowheads="1"/>
          </p:cNvSpPr>
          <p:nvPr/>
        </p:nvSpPr>
        <p:spPr bwMode="auto">
          <a:xfrm>
            <a:off x="6477000" y="3429000"/>
            <a:ext cx="1828800" cy="581025"/>
          </a:xfrm>
          <a:prstGeom prst="rect">
            <a:avLst/>
          </a:prstGeom>
          <a:noFill/>
          <a:ln w="9525">
            <a:noFill/>
            <a:miter lim="800000"/>
            <a:headEnd/>
            <a:tailEnd/>
          </a:ln>
          <a:effectLst/>
        </p:spPr>
        <p:txBody>
          <a:bodyPr>
            <a:spAutoFit/>
          </a:bodyPr>
          <a:lstStyle/>
          <a:p>
            <a:pPr algn="ctr">
              <a:spcBef>
                <a:spcPct val="50000"/>
              </a:spcBef>
            </a:pPr>
            <a:r>
              <a:rPr lang="en-US" sz="1600" b="1">
                <a:latin typeface="Tahoma" pitchFamily="34" charset="0"/>
              </a:rPr>
              <a:t>Shop/Other</a:t>
            </a:r>
          </a:p>
          <a:p>
            <a:pPr algn="ctr">
              <a:lnSpc>
                <a:spcPct val="50000"/>
              </a:lnSpc>
              <a:spcBef>
                <a:spcPct val="50000"/>
              </a:spcBef>
            </a:pPr>
            <a:r>
              <a:rPr lang="en-US" sz="1600" b="1">
                <a:latin typeface="Tahoma" pitchFamily="34" charset="0"/>
              </a:rPr>
              <a:t>4%</a:t>
            </a:r>
          </a:p>
        </p:txBody>
      </p:sp>
      <p:sp>
        <p:nvSpPr>
          <p:cNvPr id="33803" name="Line 11"/>
          <p:cNvSpPr>
            <a:spLocks noChangeShapeType="1"/>
          </p:cNvSpPr>
          <p:nvPr/>
        </p:nvSpPr>
        <p:spPr bwMode="auto">
          <a:xfrm flipH="1">
            <a:off x="6096000" y="3810000"/>
            <a:ext cx="990600" cy="0"/>
          </a:xfrm>
          <a:prstGeom prst="line">
            <a:avLst/>
          </a:prstGeom>
          <a:noFill/>
          <a:ln w="9525">
            <a:solidFill>
              <a:schemeClr val="tx1"/>
            </a:solidFill>
            <a:round/>
            <a:headEnd/>
            <a:tailEnd/>
          </a:ln>
          <a:effectLst/>
        </p:spPr>
        <p:txBody>
          <a:bodyPr wrap="none" anchor="ctr"/>
          <a:lstStyle/>
          <a:p>
            <a:endParaRPr lang="en-US"/>
          </a:p>
        </p:txBody>
      </p:sp>
      <p:sp>
        <p:nvSpPr>
          <p:cNvPr id="33804" name="Text Box 12"/>
          <p:cNvSpPr txBox="1">
            <a:spLocks noChangeArrowheads="1"/>
          </p:cNvSpPr>
          <p:nvPr/>
        </p:nvSpPr>
        <p:spPr bwMode="auto">
          <a:xfrm>
            <a:off x="6629400" y="4114800"/>
            <a:ext cx="1676400" cy="801688"/>
          </a:xfrm>
          <a:prstGeom prst="rect">
            <a:avLst/>
          </a:prstGeom>
          <a:noFill/>
          <a:ln w="9525">
            <a:noFill/>
            <a:miter lim="800000"/>
            <a:headEnd/>
            <a:tailEnd/>
          </a:ln>
          <a:effectLst/>
        </p:spPr>
        <p:txBody>
          <a:bodyPr>
            <a:spAutoFit/>
          </a:bodyPr>
          <a:lstStyle/>
          <a:p>
            <a:pPr algn="ctr">
              <a:spcBef>
                <a:spcPct val="50000"/>
              </a:spcBef>
            </a:pPr>
            <a:r>
              <a:rPr lang="en-US" sz="1600" b="1">
                <a:latin typeface="Tahoma" pitchFamily="34" charset="0"/>
              </a:rPr>
              <a:t>Don’t know/ Missing</a:t>
            </a:r>
          </a:p>
          <a:p>
            <a:pPr algn="ctr">
              <a:lnSpc>
                <a:spcPct val="40000"/>
              </a:lnSpc>
              <a:spcBef>
                <a:spcPct val="50000"/>
              </a:spcBef>
            </a:pPr>
            <a:r>
              <a:rPr lang="en-US" sz="1600" b="1">
                <a:latin typeface="Tahoma" pitchFamily="34" charset="0"/>
              </a:rPr>
              <a:t>1%</a:t>
            </a:r>
          </a:p>
        </p:txBody>
      </p:sp>
      <p:sp>
        <p:nvSpPr>
          <p:cNvPr id="33805" name="Line 13"/>
          <p:cNvSpPr>
            <a:spLocks noChangeShapeType="1"/>
          </p:cNvSpPr>
          <p:nvPr/>
        </p:nvSpPr>
        <p:spPr bwMode="auto">
          <a:xfrm>
            <a:off x="5791200" y="3962400"/>
            <a:ext cx="304800" cy="1066800"/>
          </a:xfrm>
          <a:prstGeom prst="line">
            <a:avLst/>
          </a:prstGeom>
          <a:noFill/>
          <a:ln w="9525">
            <a:solidFill>
              <a:schemeClr val="tx1"/>
            </a:solidFill>
            <a:round/>
            <a:headEnd/>
            <a:tailEnd/>
          </a:ln>
          <a:effectLst/>
        </p:spPr>
        <p:txBody>
          <a:bodyPr wrap="none" anchor="ctr"/>
          <a:lstStyle/>
          <a:p>
            <a:endParaRPr lang="en-US"/>
          </a:p>
        </p:txBody>
      </p:sp>
      <p:sp>
        <p:nvSpPr>
          <p:cNvPr id="33806" name="Text Box 14"/>
          <p:cNvSpPr txBox="1">
            <a:spLocks noChangeArrowheads="1"/>
          </p:cNvSpPr>
          <p:nvPr/>
        </p:nvSpPr>
        <p:spPr bwMode="auto">
          <a:xfrm>
            <a:off x="5181600" y="4953000"/>
            <a:ext cx="1828800" cy="581025"/>
          </a:xfrm>
          <a:prstGeom prst="rect">
            <a:avLst/>
          </a:prstGeom>
          <a:noFill/>
          <a:ln w="9525">
            <a:noFill/>
            <a:miter lim="800000"/>
            <a:headEnd/>
            <a:tailEnd/>
          </a:ln>
          <a:effectLst/>
        </p:spPr>
        <p:txBody>
          <a:bodyPr>
            <a:spAutoFit/>
          </a:bodyPr>
          <a:lstStyle/>
          <a:p>
            <a:pPr algn="ctr">
              <a:spcBef>
                <a:spcPct val="50000"/>
              </a:spcBef>
            </a:pPr>
            <a:r>
              <a:rPr lang="en-US" sz="1600" b="1">
                <a:latin typeface="Tahoma" pitchFamily="34" charset="0"/>
              </a:rPr>
              <a:t>NGO/Trust</a:t>
            </a:r>
          </a:p>
          <a:p>
            <a:pPr algn="ctr">
              <a:lnSpc>
                <a:spcPct val="50000"/>
              </a:lnSpc>
              <a:spcBef>
                <a:spcPct val="50000"/>
              </a:spcBef>
            </a:pPr>
            <a:r>
              <a:rPr lang="en-US" sz="1600" b="1">
                <a:latin typeface="Tahoma" pitchFamily="34" charset="0"/>
              </a:rPr>
              <a:t>0.4%</a:t>
            </a:r>
          </a:p>
        </p:txBody>
      </p:sp>
      <p:sp>
        <p:nvSpPr>
          <p:cNvPr id="33820" name="Line 28"/>
          <p:cNvSpPr>
            <a:spLocks noChangeShapeType="1"/>
          </p:cNvSpPr>
          <p:nvPr/>
        </p:nvSpPr>
        <p:spPr bwMode="auto">
          <a:xfrm flipH="1" flipV="1">
            <a:off x="6019800" y="4103688"/>
            <a:ext cx="838200" cy="239712"/>
          </a:xfrm>
          <a:prstGeom prst="line">
            <a:avLst/>
          </a:prstGeom>
          <a:noFill/>
          <a:ln w="9525">
            <a:solidFill>
              <a:schemeClr val="tx1"/>
            </a:solidFill>
            <a:round/>
            <a:headEnd/>
            <a:tailEnd/>
          </a:ln>
          <a:effectLst/>
        </p:spPr>
        <p:txBody>
          <a:bodyPr wrap="none" anchor="ct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9600" dirty="0" smtClean="0"/>
              <a:t>Thank you</a:t>
            </a:r>
            <a:endParaRPr lang="en-US" sz="9600" dirty="0"/>
          </a:p>
        </p:txBody>
      </p:sp>
      <p:sp>
        <p:nvSpPr>
          <p:cNvPr id="3" name="Chart Placeholder 2"/>
          <p:cNvSpPr>
            <a:spLocks noGrp="1"/>
          </p:cNvSpPr>
          <p:nvPr>
            <p:ph type="chart" idx="1"/>
          </p:nvPr>
        </p:nvSpPr>
        <p:spPr/>
      </p:sp>
      <p:sp>
        <p:nvSpPr>
          <p:cNvPr id="4" name="Footer Placeholder 3"/>
          <p:cNvSpPr>
            <a:spLocks noGrp="1"/>
          </p:cNvSpPr>
          <p:nvPr>
            <p:ph type="ftr" sz="quarter" idx="10"/>
          </p:nvPr>
        </p:nvSpPr>
        <p:spPr/>
        <p:txBody>
          <a:bodyPr/>
          <a:lstStyle/>
          <a:p>
            <a:r>
              <a:rPr lang="en-US" smtClean="0"/>
              <a:t>National Family Health Survey-2</a:t>
            </a:r>
            <a:endParaRPr lang="en-US"/>
          </a:p>
        </p:txBody>
      </p:sp>
      <p:pic>
        <p:nvPicPr>
          <p:cNvPr id="5" name="Picture 4" descr="C:\My Documents\Country Work\India\collage.bmp"/>
          <p:cNvPicPr>
            <a:picLocks noChangeAspect="1" noChangeArrowheads="1"/>
          </p:cNvPicPr>
          <p:nvPr/>
        </p:nvPicPr>
        <p:blipFill>
          <a:blip r:embed="rId2" cstate="print"/>
          <a:srcRect l="27643" t="39554" r="26501"/>
          <a:stretch>
            <a:fillRect/>
          </a:stretch>
        </p:blipFill>
        <p:spPr bwMode="auto">
          <a:xfrm>
            <a:off x="609600" y="2057400"/>
            <a:ext cx="7848600" cy="4648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81000" y="0"/>
            <a:ext cx="8534400" cy="1143000"/>
          </a:xfrm>
          <a:ln/>
        </p:spPr>
        <p:txBody>
          <a:bodyPr/>
          <a:lstStyle/>
          <a:p>
            <a:r>
              <a:rPr lang="en-US" sz="3200" dirty="0" smtClean="0"/>
              <a:t>Perspectives on family planning services</a:t>
            </a:r>
            <a:r>
              <a:rPr lang="en-US" dirty="0" smtClean="0"/>
              <a:t/>
            </a:r>
            <a:br>
              <a:rPr lang="en-US" dirty="0" smtClean="0"/>
            </a:br>
            <a:endParaRPr lang="en-US" dirty="0"/>
          </a:p>
        </p:txBody>
      </p:sp>
      <p:sp>
        <p:nvSpPr>
          <p:cNvPr id="9" name="Content Placeholder 8"/>
          <p:cNvSpPr>
            <a:spLocks noGrp="1"/>
          </p:cNvSpPr>
          <p:nvPr>
            <p:ph idx="1"/>
          </p:nvPr>
        </p:nvSpPr>
        <p:spPr>
          <a:xfrm>
            <a:off x="304800" y="838200"/>
            <a:ext cx="8534400" cy="6019800"/>
          </a:xfrm>
        </p:spPr>
        <p:txBody>
          <a:bodyPr/>
          <a:lstStyle/>
          <a:p>
            <a:pPr algn="just"/>
            <a:r>
              <a:rPr lang="en-US" sz="2800" dirty="0" smtClean="0"/>
              <a:t>A consensus is growing that access to care may not be enough to improve poor reproductive health due to:  </a:t>
            </a:r>
          </a:p>
          <a:p>
            <a:pPr lvl="0" algn="just"/>
            <a:r>
              <a:rPr lang="en-US" sz="2800" dirty="0" smtClean="0"/>
              <a:t>1.Perceptions of the quality of reproductive health services,</a:t>
            </a:r>
          </a:p>
          <a:p>
            <a:pPr lvl="0" algn="just"/>
            <a:r>
              <a:rPr lang="en-US" sz="2800" dirty="0" smtClean="0"/>
              <a:t>2.Constraints experienced by providers in the delivery of reproductive health services, </a:t>
            </a:r>
          </a:p>
          <a:p>
            <a:pPr lvl="0" algn="just"/>
            <a:r>
              <a:rPr lang="en-US" sz="2800" dirty="0" smtClean="0"/>
              <a:t>3.Impact of quality of care on reproductive health outcomes,</a:t>
            </a:r>
          </a:p>
          <a:p>
            <a:pPr lvl="0" algn="just"/>
            <a:r>
              <a:rPr lang="en-US" sz="2800" dirty="0" smtClean="0"/>
              <a:t>4.Perspectives of special populations: adolescents, men, women at the end of the reproductive lifecycle, refugees, HIV-positive men and women, and the urban and rural poor.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ln/>
        </p:spPr>
        <p:txBody>
          <a:bodyPr/>
          <a:lstStyle/>
          <a:p>
            <a:r>
              <a:rPr lang="en-US" dirty="0" smtClean="0"/>
              <a:t>Healthcare services provided by family planning clinics</a:t>
            </a:r>
            <a:endParaRPr lang="en-US" dirty="0"/>
          </a:p>
        </p:txBody>
      </p:sp>
      <p:sp>
        <p:nvSpPr>
          <p:cNvPr id="6" name="Footer Placeholder 3"/>
          <p:cNvSpPr>
            <a:spLocks noGrp="1"/>
          </p:cNvSpPr>
          <p:nvPr>
            <p:ph type="ftr" sz="quarter" idx="10"/>
          </p:nvPr>
        </p:nvSpPr>
        <p:spPr/>
        <p:txBody>
          <a:bodyPr/>
          <a:lstStyle/>
          <a:p>
            <a:r>
              <a:rPr lang="en-US"/>
              <a:t>National Family Health Survey-2</a:t>
            </a:r>
          </a:p>
        </p:txBody>
      </p:sp>
      <p:pic>
        <p:nvPicPr>
          <p:cNvPr id="9" name="Picture 9"/>
          <p:cNvPicPr>
            <a:picLocks noGrp="1" noChangeArrowheads="1"/>
          </p:cNvPicPr>
          <p:nvPr>
            <p:ph idx="1"/>
          </p:nvPr>
        </p:nvPicPr>
        <p:blipFill>
          <a:blip r:embed="rId3" cstate="print"/>
          <a:srcRect l="19698" t="28545" r="21213" b="12169"/>
          <a:stretch>
            <a:fillRect/>
          </a:stretch>
        </p:blipFill>
        <p:spPr bwMode="auto">
          <a:xfrm>
            <a:off x="457200" y="2057400"/>
            <a:ext cx="8305800" cy="4648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a:t>National Family Health Survey-2</a:t>
            </a:r>
          </a:p>
        </p:txBody>
      </p:sp>
      <p:sp>
        <p:nvSpPr>
          <p:cNvPr id="14339" name="Rectangle 3"/>
          <p:cNvSpPr>
            <a:spLocks noGrp="1" noChangeArrowheads="1"/>
          </p:cNvSpPr>
          <p:nvPr>
            <p:ph type="body" idx="1"/>
          </p:nvPr>
        </p:nvSpPr>
        <p:spPr>
          <a:xfrm>
            <a:off x="304800" y="1371600"/>
            <a:ext cx="8686800" cy="5334000"/>
          </a:xfrm>
          <a:ln w="38100">
            <a:solidFill>
              <a:schemeClr val="tx1"/>
            </a:solidFill>
          </a:ln>
        </p:spPr>
        <p:txBody>
          <a:bodyPr/>
          <a:lstStyle/>
          <a:p>
            <a:pPr lvl="0" algn="just"/>
            <a:r>
              <a:rPr lang="en-US" sz="2400" dirty="0" smtClean="0"/>
              <a:t>Comprehensive physical exams &amp; health screenings</a:t>
            </a:r>
          </a:p>
          <a:p>
            <a:pPr lvl="0" algn="just"/>
            <a:r>
              <a:rPr lang="en-US" sz="2400" dirty="0" smtClean="0"/>
              <a:t>Pelvic and breast exams</a:t>
            </a:r>
          </a:p>
          <a:p>
            <a:pPr lvl="0" algn="just"/>
            <a:r>
              <a:rPr lang="en-US" sz="2400" dirty="0" smtClean="0"/>
              <a:t>Pap smear </a:t>
            </a:r>
          </a:p>
          <a:p>
            <a:pPr lvl="0" algn="just"/>
            <a:r>
              <a:rPr lang="en-US" sz="2400" dirty="0" smtClean="0"/>
              <a:t>Blood pressure &amp; weight check</a:t>
            </a:r>
          </a:p>
          <a:p>
            <a:pPr lvl="0" algn="just"/>
            <a:r>
              <a:rPr lang="en-US" sz="2400" dirty="0" smtClean="0"/>
              <a:t>Pregnancy testing &amp; options counseling </a:t>
            </a:r>
          </a:p>
          <a:p>
            <a:pPr lvl="0" algn="just"/>
            <a:r>
              <a:rPr lang="en-US" sz="2400" dirty="0" err="1" smtClean="0"/>
              <a:t>Preconceptual</a:t>
            </a:r>
            <a:r>
              <a:rPr lang="en-US" sz="2400" dirty="0" smtClean="0"/>
              <a:t> counseling</a:t>
            </a:r>
          </a:p>
          <a:p>
            <a:pPr lvl="0" algn="just"/>
            <a:r>
              <a:rPr lang="en-US" sz="2400" dirty="0" smtClean="0"/>
              <a:t>Sexually Transmitted Diseases (STDs), On-site diagnosis &amp; treatment </a:t>
            </a:r>
          </a:p>
          <a:p>
            <a:pPr lvl="0" algn="just"/>
            <a:r>
              <a:rPr lang="en-US" sz="2400" dirty="0" smtClean="0"/>
              <a:t>Birth control instruction &amp; counseling</a:t>
            </a:r>
          </a:p>
          <a:p>
            <a:pPr lvl="0" algn="just"/>
            <a:r>
              <a:rPr lang="en-US" sz="2400" dirty="0" smtClean="0"/>
              <a:t>Infertility education and referral </a:t>
            </a:r>
          </a:p>
          <a:p>
            <a:pPr marL="0" indent="0">
              <a:lnSpc>
                <a:spcPct val="90000"/>
              </a:lnSpc>
              <a:buFontTx/>
              <a:buNone/>
            </a:pPr>
            <a:endParaRPr lang="en-US" sz="2600" b="1" dirty="0"/>
          </a:p>
        </p:txBody>
      </p:sp>
      <p:sp>
        <p:nvSpPr>
          <p:cNvPr id="14338" name="Rectangle 2"/>
          <p:cNvSpPr>
            <a:spLocks noGrp="1" noChangeArrowheads="1"/>
          </p:cNvSpPr>
          <p:nvPr>
            <p:ph type="title"/>
          </p:nvPr>
        </p:nvSpPr>
        <p:spPr>
          <a:xfrm>
            <a:off x="685800" y="228600"/>
            <a:ext cx="7772400" cy="1143000"/>
          </a:xfrm>
          <a:ln/>
        </p:spPr>
        <p:txBody>
          <a:bodyPr/>
          <a:lstStyle/>
          <a:p>
            <a:r>
              <a:rPr lang="en-US" sz="3200" dirty="0" smtClean="0"/>
              <a:t>A - MEDICAL SERVICES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National Family Health Survey-2</a:t>
            </a:r>
          </a:p>
        </p:txBody>
      </p:sp>
      <p:sp>
        <p:nvSpPr>
          <p:cNvPr id="122882" name="Rectangle 2"/>
          <p:cNvSpPr>
            <a:spLocks noGrp="1" noChangeArrowheads="1"/>
          </p:cNvSpPr>
          <p:nvPr>
            <p:ph type="title"/>
          </p:nvPr>
        </p:nvSpPr>
        <p:spPr>
          <a:xfrm>
            <a:off x="685800" y="381000"/>
            <a:ext cx="7772400" cy="1371600"/>
          </a:xfrm>
          <a:ln>
            <a:solidFill>
              <a:srgbClr val="FF9900"/>
            </a:solidFill>
          </a:ln>
        </p:spPr>
        <p:txBody>
          <a:bodyPr/>
          <a:lstStyle/>
          <a:p>
            <a:r>
              <a:rPr lang="en-US" dirty="0" smtClean="0"/>
              <a:t>B - SPECIAL SERVICES </a:t>
            </a:r>
            <a:endParaRPr lang="en-US" dirty="0"/>
          </a:p>
        </p:txBody>
      </p:sp>
      <p:sp>
        <p:nvSpPr>
          <p:cNvPr id="122883" name="Rectangle 3"/>
          <p:cNvSpPr>
            <a:spLocks noGrp="1" noChangeArrowheads="1"/>
          </p:cNvSpPr>
          <p:nvPr>
            <p:ph type="body" idx="1"/>
          </p:nvPr>
        </p:nvSpPr>
        <p:spPr>
          <a:xfrm>
            <a:off x="457200" y="1752600"/>
            <a:ext cx="8229600" cy="5105400"/>
          </a:xfrm>
          <a:ln w="38100">
            <a:solidFill>
              <a:schemeClr val="tx1"/>
            </a:solidFill>
          </a:ln>
        </p:spPr>
        <p:txBody>
          <a:bodyPr/>
          <a:lstStyle/>
          <a:p>
            <a:pPr lvl="0"/>
            <a:r>
              <a:rPr lang="en-US" sz="2800" dirty="0" smtClean="0"/>
              <a:t>Prenatal care &amp; delivery program </a:t>
            </a:r>
          </a:p>
          <a:p>
            <a:pPr lvl="0"/>
            <a:r>
              <a:rPr lang="en-US" sz="2800" dirty="0" smtClean="0"/>
              <a:t>HIV testing &amp; counseling (Confidential testing for both you and your partner)</a:t>
            </a:r>
          </a:p>
          <a:p>
            <a:pPr lvl="0"/>
            <a:r>
              <a:rPr lang="en-US" sz="2800" dirty="0" err="1" smtClean="0"/>
              <a:t>Colposcopy</a:t>
            </a:r>
            <a:r>
              <a:rPr lang="en-US" sz="2800" dirty="0" smtClean="0"/>
              <a:t> &amp; </a:t>
            </a:r>
            <a:r>
              <a:rPr lang="en-US" sz="2800" dirty="0" err="1" smtClean="0"/>
              <a:t>Cryotherapy</a:t>
            </a:r>
            <a:r>
              <a:rPr lang="en-US" sz="2800" dirty="0" smtClean="0"/>
              <a:t> &amp; L.E.E.P. (Loop Electrosurgical Excision Procedure)</a:t>
            </a:r>
          </a:p>
          <a:p>
            <a:pPr lvl="0"/>
            <a:r>
              <a:rPr lang="en-US" sz="2800" dirty="0" smtClean="0"/>
              <a:t>Male services</a:t>
            </a:r>
          </a:p>
          <a:p>
            <a:pPr lvl="0"/>
            <a:r>
              <a:rPr lang="en-US" sz="2800" dirty="0" smtClean="0"/>
              <a:t>Teen services </a:t>
            </a:r>
          </a:p>
          <a:p>
            <a:pPr lvl="0"/>
            <a:r>
              <a:rPr lang="en-US" sz="2800" dirty="0" smtClean="0"/>
              <a:t>Prenatal substance abuse programs</a:t>
            </a:r>
          </a:p>
          <a:p>
            <a:pPr lvl="0"/>
            <a:r>
              <a:rPr lang="en-US" sz="2800" dirty="0" smtClean="0"/>
              <a:t>Mid-Life services </a:t>
            </a:r>
          </a:p>
          <a:p>
            <a:pPr>
              <a:lnSpc>
                <a:spcPct val="130000"/>
              </a:lnSpc>
              <a:spcBef>
                <a:spcPct val="45000"/>
              </a:spcBef>
            </a:pPr>
            <a:endParaRPr lang="en-US" sz="3000" b="1" dirty="0"/>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ln/>
        </p:spPr>
        <p:txBody>
          <a:bodyPr/>
          <a:lstStyle/>
          <a:p>
            <a:r>
              <a:rPr lang="en-US" sz="3200" dirty="0" smtClean="0"/>
              <a:t>C - COMMUNITY EDUCATION SERVICES </a:t>
            </a:r>
            <a:endParaRPr lang="en-US" sz="3200" dirty="0"/>
          </a:p>
        </p:txBody>
      </p:sp>
      <p:sp>
        <p:nvSpPr>
          <p:cNvPr id="9" name="Content Placeholder 8"/>
          <p:cNvSpPr>
            <a:spLocks noGrp="1"/>
          </p:cNvSpPr>
          <p:nvPr>
            <p:ph idx="1"/>
          </p:nvPr>
        </p:nvSpPr>
        <p:spPr>
          <a:xfrm>
            <a:off x="1066800" y="1752600"/>
            <a:ext cx="7010400" cy="4953000"/>
          </a:xfrm>
        </p:spPr>
        <p:txBody>
          <a:bodyPr/>
          <a:lstStyle/>
          <a:p>
            <a:pPr lvl="0" algn="just"/>
            <a:r>
              <a:rPr lang="en-US" dirty="0" smtClean="0"/>
              <a:t>Workshops for schools, community groups, and others </a:t>
            </a:r>
          </a:p>
          <a:p>
            <a:pPr lvl="0" algn="just"/>
            <a:r>
              <a:rPr lang="en-US" dirty="0" smtClean="0"/>
              <a:t>Consultation and training for professionals </a:t>
            </a:r>
          </a:p>
          <a:p>
            <a:pPr lvl="0" algn="just"/>
            <a:r>
              <a:rPr lang="en-US" dirty="0" smtClean="0"/>
              <a:t>Parent education programs </a:t>
            </a:r>
          </a:p>
          <a:p>
            <a:endParaRPr lang="en-US" dirty="0"/>
          </a:p>
        </p:txBody>
      </p:sp>
      <p:sp>
        <p:nvSpPr>
          <p:cNvPr id="17420" name="Text Box 12"/>
          <p:cNvSpPr txBox="1">
            <a:spLocks noChangeArrowheads="1"/>
          </p:cNvSpPr>
          <p:nvPr/>
        </p:nvSpPr>
        <p:spPr bwMode="auto">
          <a:xfrm>
            <a:off x="1422400" y="2147767"/>
            <a:ext cx="5926667" cy="400110"/>
          </a:xfrm>
          <a:prstGeom prst="rect">
            <a:avLst/>
          </a:prstGeom>
          <a:noFill/>
          <a:ln w="9525">
            <a:noFill/>
            <a:miter lim="800000"/>
            <a:headEnd/>
            <a:tailEnd/>
          </a:ln>
          <a:effectLst/>
        </p:spPr>
        <p:txBody>
          <a:bodyPr>
            <a:spAutoFit/>
          </a:bodyPr>
          <a:lstStyle/>
          <a:p>
            <a:pPr algn="ctr"/>
            <a:r>
              <a:rPr lang="en-US" sz="2000" b="1" dirty="0">
                <a:latin typeface="Arial"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228600"/>
            <a:ext cx="7772400" cy="1143000"/>
          </a:xfrm>
          <a:ln/>
        </p:spPr>
        <p:txBody>
          <a:bodyPr/>
          <a:lstStyle/>
          <a:p>
            <a:r>
              <a:rPr lang="en-US" sz="4400" dirty="0" smtClean="0"/>
              <a:t>Service delivery</a:t>
            </a:r>
            <a:endParaRPr lang="en-US" sz="4400" dirty="0"/>
          </a:p>
        </p:txBody>
      </p:sp>
      <p:sp>
        <p:nvSpPr>
          <p:cNvPr id="8" name="Content Placeholder 7"/>
          <p:cNvSpPr>
            <a:spLocks noGrp="1"/>
          </p:cNvSpPr>
          <p:nvPr>
            <p:ph idx="1"/>
          </p:nvPr>
        </p:nvSpPr>
        <p:spPr>
          <a:xfrm>
            <a:off x="609600" y="1447800"/>
            <a:ext cx="7924800" cy="5410200"/>
          </a:xfrm>
        </p:spPr>
        <p:txBody>
          <a:bodyPr/>
          <a:lstStyle/>
          <a:p>
            <a:pPr lvl="0" algn="just"/>
            <a:r>
              <a:rPr lang="en-US" sz="3600" dirty="0" smtClean="0"/>
              <a:t>Integration of family planning in MCH care, including HIV and STI services, cervical and breast cancer screening.</a:t>
            </a:r>
          </a:p>
          <a:p>
            <a:pPr lvl="0" algn="just"/>
            <a:r>
              <a:rPr lang="en-US" sz="3600" dirty="0" smtClean="0"/>
              <a:t>Regular access to and availability of contraceptives supplies.</a:t>
            </a:r>
          </a:p>
          <a:p>
            <a:pPr lvl="0" algn="just"/>
            <a:r>
              <a:rPr lang="en-US" sz="3600" dirty="0" smtClean="0"/>
              <a:t>Integration into primary health care.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ln/>
        </p:spPr>
        <p:txBody>
          <a:bodyPr/>
          <a:lstStyle/>
          <a:p>
            <a:r>
              <a:rPr lang="en-US" dirty="0" smtClean="0"/>
              <a:t>Cont.</a:t>
            </a:r>
            <a:endParaRPr lang="en-US" dirty="0"/>
          </a:p>
        </p:txBody>
      </p:sp>
      <p:sp>
        <p:nvSpPr>
          <p:cNvPr id="6" name="Content Placeholder 5"/>
          <p:cNvSpPr>
            <a:spLocks noGrp="1"/>
          </p:cNvSpPr>
          <p:nvPr>
            <p:ph idx="1"/>
          </p:nvPr>
        </p:nvSpPr>
        <p:spPr>
          <a:xfrm>
            <a:off x="685800" y="1752600"/>
            <a:ext cx="7772400" cy="4800600"/>
          </a:xfrm>
        </p:spPr>
        <p:txBody>
          <a:bodyPr/>
          <a:lstStyle/>
          <a:p>
            <a:pPr lvl="0" algn="just"/>
            <a:r>
              <a:rPr lang="en-US" dirty="0" smtClean="0"/>
              <a:t>Strengthening links between different levels of health system.</a:t>
            </a:r>
          </a:p>
          <a:p>
            <a:pPr lvl="0" algn="just"/>
            <a:r>
              <a:rPr lang="en-US" dirty="0" smtClean="0"/>
              <a:t>Skilled health professionals: midwives, nurses and doctors trained in FP and counseling techniques that respect individual human rights.</a:t>
            </a:r>
          </a:p>
          <a:p>
            <a:pPr lvl="0" algn="just"/>
            <a:r>
              <a:rPr lang="en-US" dirty="0" smtClean="0"/>
              <a:t>Community health workers with proper FP training and supervision.</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2527</TotalTime>
  <Words>3655</Words>
  <Application>Microsoft Office PowerPoint</Application>
  <PresentationFormat>On-screen Show (4:3)</PresentationFormat>
  <Paragraphs>290</Paragraphs>
  <Slides>24</Slides>
  <Notes>22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6" baseType="lpstr">
      <vt:lpstr>Default Design</vt:lpstr>
      <vt:lpstr>Chart</vt:lpstr>
      <vt:lpstr>FAMILY PLANNING SERVICES</vt:lpstr>
      <vt:lpstr>objectives</vt:lpstr>
      <vt:lpstr>Perspectives on family planning services </vt:lpstr>
      <vt:lpstr>Healthcare services provided by family planning clinics</vt:lpstr>
      <vt:lpstr>A - MEDICAL SERVICES </vt:lpstr>
      <vt:lpstr>B - SPECIAL SERVICES </vt:lpstr>
      <vt:lpstr>C - COMMUNITY EDUCATION SERVICES </vt:lpstr>
      <vt:lpstr>Service delivery</vt:lpstr>
      <vt:lpstr>Cont.</vt:lpstr>
      <vt:lpstr>COVERAGE OF SERVICES</vt:lpstr>
      <vt:lpstr>Priorities in sexual and reproductive health</vt:lpstr>
      <vt:lpstr>Priority areas include</vt:lpstr>
      <vt:lpstr>Cont.</vt:lpstr>
      <vt:lpstr>Preventing mother-child HIV transmission during breast feeding </vt:lpstr>
      <vt:lpstr>Service Delivery System </vt:lpstr>
      <vt:lpstr>Expanding and improving family planning services is critical</vt:lpstr>
      <vt:lpstr>PowerPoint Presentation</vt:lpstr>
      <vt:lpstr>PowerPoint Presentation</vt:lpstr>
      <vt:lpstr>PowerPoint Presentation</vt:lpstr>
      <vt:lpstr>PowerPoint Presentation</vt:lpstr>
      <vt:lpstr>PowerPoint Presentation</vt:lpstr>
      <vt:lpstr>PowerPoint Presentation</vt:lpstr>
      <vt:lpstr>Where do women get their modern contraceptive methods?</vt:lpstr>
      <vt:lpstr>Thank you</vt:lpstr>
    </vt:vector>
  </TitlesOfParts>
  <Company>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Vijay Rao</dc:creator>
  <cp:lastModifiedBy>Basma</cp:lastModifiedBy>
  <cp:revision>264</cp:revision>
  <cp:lastPrinted>2001-08-09T10:27:22Z</cp:lastPrinted>
  <dcterms:created xsi:type="dcterms:W3CDTF">2001-07-19T15:12:33Z</dcterms:created>
  <dcterms:modified xsi:type="dcterms:W3CDTF">2015-02-25T07:48:12Z</dcterms:modified>
</cp:coreProperties>
</file>