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3"/>
  </p:notesMasterIdLst>
  <p:sldIdLst>
    <p:sldId id="256" r:id="rId3"/>
    <p:sldId id="261" r:id="rId4"/>
    <p:sldId id="262" r:id="rId5"/>
    <p:sldId id="280" r:id="rId6"/>
    <p:sldId id="263" r:id="rId7"/>
    <p:sldId id="265" r:id="rId8"/>
    <p:sldId id="281" r:id="rId9"/>
    <p:sldId id="282" r:id="rId10"/>
    <p:sldId id="283" r:id="rId11"/>
    <p:sldId id="285" r:id="rId12"/>
    <p:sldId id="286" r:id="rId13"/>
    <p:sldId id="287" r:id="rId14"/>
    <p:sldId id="288" r:id="rId15"/>
    <p:sldId id="294" r:id="rId16"/>
    <p:sldId id="289" r:id="rId17"/>
    <p:sldId id="290" r:id="rId18"/>
    <p:sldId id="291" r:id="rId19"/>
    <p:sldId id="292" r:id="rId20"/>
    <p:sldId id="293" r:id="rId21"/>
    <p:sldId id="295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FDC84D-E963-4157-8EDB-19B79D1CC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59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1554" y="8684926"/>
            <a:ext cx="2972421" cy="457513"/>
          </a:xfrm>
          <a:prstGeom prst="rect">
            <a:avLst/>
          </a:prstGeom>
          <a:ln/>
        </p:spPr>
        <p:txBody>
          <a:bodyPr lIns="89730" tIns="44865" rIns="89730" bIns="44865"/>
          <a:lstStyle/>
          <a:p>
            <a:fld id="{765D9B64-FA95-4A08-A905-0762FB2A1775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prstGeom prst="rect">
            <a:avLst/>
          </a:prstGeom>
        </p:spPr>
        <p:txBody>
          <a:bodyPr lIns="89730" tIns="44865" rIns="89730" bIns="4486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4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1554" y="8684926"/>
            <a:ext cx="2972421" cy="457513"/>
          </a:xfrm>
          <a:prstGeom prst="rect">
            <a:avLst/>
          </a:prstGeom>
          <a:ln/>
        </p:spPr>
        <p:txBody>
          <a:bodyPr lIns="89730" tIns="44865" rIns="89730" bIns="44865"/>
          <a:lstStyle/>
          <a:p>
            <a:fld id="{9807DFA3-6D58-4D1D-AE0C-51B7129A82C7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prstGeom prst="rect">
            <a:avLst/>
          </a:prstGeom>
        </p:spPr>
        <p:txBody>
          <a:bodyPr lIns="89730" tIns="44865" rIns="89730" bIns="44865"/>
          <a:lstStyle/>
          <a:p>
            <a:pPr>
              <a:buFontTx/>
              <a:buChar char="•"/>
            </a:pP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00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1554" y="8684926"/>
            <a:ext cx="2972421" cy="457513"/>
          </a:xfrm>
          <a:prstGeom prst="rect">
            <a:avLst/>
          </a:prstGeom>
          <a:ln/>
        </p:spPr>
        <p:txBody>
          <a:bodyPr lIns="89730" tIns="44865" rIns="89730" bIns="44865"/>
          <a:lstStyle/>
          <a:p>
            <a:fld id="{416F7B56-AE9B-4976-ADD2-04D8BB350DEB}" type="slidenum">
              <a:rPr lang="en-US"/>
              <a:pPr/>
              <a:t>19</a:t>
            </a:fld>
            <a:endParaRPr lang="en-US"/>
          </a:p>
        </p:txBody>
      </p:sp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prstGeom prst="rect">
            <a:avLst/>
          </a:prstGeom>
        </p:spPr>
        <p:txBody>
          <a:bodyPr lIns="89730" tIns="44865" rIns="89730" bIns="44865"/>
          <a:lstStyle/>
          <a:p>
            <a:pPr marL="224325" indent="-224325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450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ar-SA" noProof="0" smtClean="0"/>
              <a:t>انقر لتحرير نمط العنوان الرئيسي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ar-SA" noProof="0" smtClean="0"/>
              <a:t>انقر لتحرير نمط العنوان الثانوي الرئيسي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92F5E7-DF58-4581-88CA-A82CEAF0E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2F3D6-19AE-4E04-9F77-BB9E682444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053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FADF0-E9B1-4F72-808D-C96681B2A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314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47BA-7DC5-4994-B065-290AB4A36E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833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E334D8-54C3-42BA-BFEC-4D5073F37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500B7-4B04-4F46-81DC-30318B32E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063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A8C24-54A6-4563-A2E8-1213E706CF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7786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F8D38-D31E-4D6A-8FC9-CF71E80E1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6601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DCBCC-9CF8-4D3F-8271-2B5932D0C3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5528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977BB-56D0-4993-A6E3-1753162ED8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840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CFF14-4333-4927-8EC1-FFA01C6D64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53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026E-7F20-45AE-964B-E77F8624E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9942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78326-39F0-4EF6-A384-0F33D441A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6159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BEE1-5398-45B0-A09C-1592BE2B42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8693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4B4AF-B08A-4541-ACB9-20B53A073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303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34FD8-1262-4516-81E5-7BDB9744D5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47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5D7E6-7BCE-43D4-B094-A65A750A2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40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8844A-4F69-4C4E-8A41-B7F8AE8FE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133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E108B-B9AB-488D-9BB2-D5424DAB5C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100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8F91A-FA11-4ADF-890E-52CBC06A1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003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46494-577D-45F4-9C89-E5820752F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430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16F69-8BA4-4345-8734-3E9F59693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0980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2879C-D5E9-4726-9983-FE6972830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455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F91CBC-762E-437B-BB3D-DAF864DD2C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ransition/>
  <p:txStyles>
    <p:titleStyle>
      <a:lvl1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24BBF2-A9A6-46F6-ABE7-2CAE9610C6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zh-CN" dirty="0" smtClean="0">
                <a:ea typeface="SimSun" pitchFamily="2" charset="-122"/>
              </a:rPr>
              <a:t>Decision Making Process &amp; Time Management</a:t>
            </a:r>
            <a:br>
              <a:rPr lang="en-US" altLang="zh-CN" dirty="0" smtClean="0">
                <a:ea typeface="SimSun" pitchFamily="2" charset="-122"/>
              </a:rPr>
            </a:br>
            <a:endParaRPr lang="en-US" altLang="zh-CN" dirty="0">
              <a:ea typeface="SimSun" pitchFamily="2" charset="-122"/>
            </a:endParaRPr>
          </a:p>
        </p:txBody>
      </p:sp>
      <p:pic>
        <p:nvPicPr>
          <p:cNvPr id="8" name="Picture 5" descr="http://www.niaid.nih.gov/ncn/graphics/clipart/char_uncertain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22" y="1874979"/>
            <a:ext cx="202247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926771" y="671285"/>
            <a:ext cx="6041571" cy="1143000"/>
          </a:xfrm>
        </p:spPr>
        <p:txBody>
          <a:bodyPr/>
          <a:lstStyle/>
          <a:p>
            <a:pPr marL="457200" indent="-457200" rtl="0">
              <a:buFont typeface="Wingdings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Nurses’ time wasters</a:t>
            </a:r>
            <a:endParaRPr lang="en-US" sz="8000" dirty="0" smtClean="0">
              <a:solidFill>
                <a:srgbClr val="C00000"/>
              </a:solidFill>
            </a:endParaRP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60575"/>
            <a:ext cx="7543800" cy="1728465"/>
          </a:xfrm>
        </p:spPr>
        <p:txBody>
          <a:bodyPr/>
          <a:lstStyle/>
          <a:p>
            <a:pPr algn="justLow"/>
            <a:r>
              <a:rPr lang="en-US" dirty="0" smtClean="0"/>
              <a:t>Time is wasted by the nursing managers when time is devoted to something that really not need be done. </a:t>
            </a:r>
          </a:p>
        </p:txBody>
      </p:sp>
    </p:spTree>
    <p:extLst>
      <p:ext uri="{BB962C8B-B14F-4D97-AF65-F5344CB8AC3E}">
        <p14:creationId xmlns:p14="http://schemas.microsoft.com/office/powerpoint/2010/main" val="767459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Time wasters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143000"/>
            <a:ext cx="7696200" cy="1752600"/>
          </a:xfrm>
        </p:spPr>
        <p:txBody>
          <a:bodyPr/>
          <a:lstStyle/>
          <a:p>
            <a:pPr algn="l"/>
            <a:endParaRPr lang="en-US" smtClean="0"/>
          </a:p>
          <a:p>
            <a:pPr algn="l"/>
            <a:endParaRPr lang="ar-EG" smtClean="0"/>
          </a:p>
          <a:p>
            <a:pPr algn="l"/>
            <a:endParaRPr lang="ar-EG" smtClean="0"/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1872336" y="1201738"/>
            <a:ext cx="7242629" cy="506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folHlink"/>
              </a:buClr>
            </a:pPr>
            <a:r>
              <a:rPr lang="en-US" sz="3200" dirty="0">
                <a:solidFill>
                  <a:srgbClr val="C00000"/>
                </a:solidFill>
              </a:rPr>
              <a:t>How We Waste Time</a:t>
            </a:r>
            <a:r>
              <a:rPr lang="ar-EG" sz="2800" dirty="0">
                <a:solidFill>
                  <a:srgbClr val="C00000"/>
                </a:solidFill>
              </a:rPr>
              <a:t> </a:t>
            </a:r>
            <a:r>
              <a:rPr lang="ar-EG" sz="2800" b="1" dirty="0">
                <a:solidFill>
                  <a:srgbClr val="C00000"/>
                </a:solidFill>
              </a:rPr>
              <a:t>: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800" dirty="0"/>
              <a:t>Lack of discipline</a:t>
            </a:r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800" dirty="0"/>
              <a:t>Cluttered desk and personal disorganization</a:t>
            </a:r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800" dirty="0"/>
              <a:t>Poor delegation Skills, working on routine asks</a:t>
            </a:r>
            <a:endParaRPr lang="ar-EG" sz="2800" dirty="0"/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800" dirty="0"/>
              <a:t>Waiting for others </a:t>
            </a:r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800" dirty="0"/>
              <a:t>Personal habits</a:t>
            </a:r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800" dirty="0"/>
              <a:t>Fatigue</a:t>
            </a:r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800" dirty="0"/>
              <a:t>Paperwork</a:t>
            </a:r>
            <a:endParaRPr lang="en-US" dirty="0"/>
          </a:p>
        </p:txBody>
      </p:sp>
      <p:pic>
        <p:nvPicPr>
          <p:cNvPr id="15371" name="Picture 13" descr="PE0161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086" y="4009493"/>
            <a:ext cx="2830286" cy="265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902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71600" y="-152400"/>
            <a:ext cx="77724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Time wasters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8001000" cy="1752600"/>
          </a:xfrm>
        </p:spPr>
        <p:txBody>
          <a:bodyPr/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sz="2800" dirty="0" smtClean="0"/>
              <a:t>Lack or unclear communication and instructions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2800" dirty="0" smtClean="0"/>
              <a:t>Lack of daily and or weekly plans</a:t>
            </a:r>
            <a:endParaRPr lang="ar-EG" sz="2800" dirty="0" smtClean="0"/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2800" dirty="0" smtClean="0"/>
              <a:t>Lack of knowledge on how to spend the time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2800" dirty="0" smtClean="0"/>
              <a:t>Inability to say “no”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sz="2800" dirty="0" smtClean="0"/>
          </a:p>
        </p:txBody>
      </p:sp>
      <p:pic>
        <p:nvPicPr>
          <p:cNvPr id="11" name="Picture 12" descr="C:\WINNT\Profiles\tpietras\Application Data\Microsoft\Media Catalog\Downloaded Clips\cl0\BS0170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930" y="3500301"/>
            <a:ext cx="2999566" cy="308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80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Time Waste - Caused by Others</a:t>
            </a:r>
          </a:p>
        </p:txBody>
      </p:sp>
      <p:sp>
        <p:nvSpPr>
          <p:cNvPr id="205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88368"/>
            <a:ext cx="8001000" cy="1752600"/>
          </a:xfrm>
        </p:spPr>
        <p:txBody>
          <a:bodyPr/>
          <a:lstStyle/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/>
              <a:t>Telephone Interruptions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/>
              <a:t>Drop-In Visitors 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/>
              <a:t>Lack or unclear communication and instructions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/>
              <a:t>Crisis situations for which no plans were possible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/>
              <a:t>Unscheduled Meetings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/>
              <a:t>Confused chain of Authority</a:t>
            </a:r>
          </a:p>
          <a:p>
            <a:pPr marL="457200" indent="-457200" algn="l" rtl="0">
              <a:buFont typeface="Wingdings" pitchFamily="2" charset="2"/>
              <a:buChar char="v"/>
            </a:pPr>
            <a:r>
              <a:rPr lang="en-US" sz="2800" dirty="0" smtClean="0"/>
              <a:t>Inadequate, inaccurate, or delayed information from others</a:t>
            </a:r>
            <a:r>
              <a:rPr lang="en-US" dirty="0" smtClean="0"/>
              <a:t> </a:t>
            </a:r>
          </a:p>
          <a:p>
            <a:pPr marL="457200" indent="-457200" algn="l" rtl="0">
              <a:buFont typeface="Wingdings" pitchFamily="2" charset="2"/>
              <a:buChar char="v"/>
            </a:pPr>
            <a:endParaRPr lang="en-US" sz="2800" dirty="0" smtClean="0"/>
          </a:p>
        </p:txBody>
      </p:sp>
      <p:pic>
        <p:nvPicPr>
          <p:cNvPr id="12" name="Picture 6" descr="C:\WINNT\Profiles\tpietras\Application Data\Microsoft\Media Catalog\Downloaded Clips\cl0\BS0104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568" y="829072"/>
            <a:ext cx="12922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852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061854" y="523884"/>
            <a:ext cx="3796145" cy="1143000"/>
          </a:xfrm>
          <a:noFill/>
          <a:ln/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What can we do?</a:t>
            </a:r>
          </a:p>
        </p:txBody>
      </p:sp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717904"/>
              </p:ext>
            </p:extLst>
          </p:nvPr>
        </p:nvGraphicFramePr>
        <p:xfrm>
          <a:off x="3482605" y="3305972"/>
          <a:ext cx="3488060" cy="2279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4" imgW="3848100" imgH="5478463" progId="MS_ClipArt_Gallery.2">
                  <p:embed/>
                </p:oleObj>
              </mc:Choice>
              <mc:Fallback>
                <p:oleObj name="Clip" r:id="rId4" imgW="3848100" imgH="54784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605" y="3305972"/>
                        <a:ext cx="3488060" cy="2279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537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716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  <a:cs typeface="Arial" pitchFamily="34" charset="0"/>
              </a:rPr>
              <a:t>Strategies to control interruptions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74368" y="1143000"/>
            <a:ext cx="7239000" cy="46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en-US" sz="3200" b="1" dirty="0">
                <a:cs typeface="Arial" pitchFamily="34" charset="0"/>
              </a:rPr>
              <a:t>Time -Saving Tips </a:t>
            </a:r>
            <a:r>
              <a:rPr kumimoji="1" lang="en-US" sz="3200" b="1" dirty="0">
                <a:solidFill>
                  <a:srgbClr val="C00000"/>
                </a:solidFill>
                <a:cs typeface="Arial" pitchFamily="34" charset="0"/>
              </a:rPr>
              <a:t>Interruptions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Close your door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Distinguish between necessary visits and interruptions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Use different </a:t>
            </a:r>
            <a:r>
              <a:rPr kumimoji="1" lang="en-US" sz="2800" dirty="0" smtClean="0">
                <a:cs typeface="Arial" pitchFamily="34" charset="0"/>
              </a:rPr>
              <a:t>techniques:</a:t>
            </a:r>
            <a:endParaRPr kumimoji="1" lang="en-US" sz="2800" dirty="0">
              <a:cs typeface="Arial" pitchFamily="34" charset="0"/>
            </a:endParaRPr>
          </a:p>
          <a:p>
            <a:pPr algn="l">
              <a:spcBef>
                <a:spcPct val="20000"/>
              </a:spcBef>
            </a:pPr>
            <a:r>
              <a:rPr kumimoji="1" lang="en-US" sz="2800" dirty="0" smtClean="0">
                <a:cs typeface="Arial" pitchFamily="34" charset="0"/>
              </a:rPr>
              <a:t>1 </a:t>
            </a:r>
            <a:r>
              <a:rPr kumimoji="1" lang="en-US" sz="2800" dirty="0">
                <a:cs typeface="Arial" pitchFamily="34" charset="0"/>
              </a:rPr>
              <a:t>-Visit </a:t>
            </a:r>
            <a:r>
              <a:rPr kumimoji="1" lang="en-US" sz="2800" dirty="0" smtClean="0">
                <a:cs typeface="Arial" pitchFamily="34" charset="0"/>
              </a:rPr>
              <a:t>others</a:t>
            </a:r>
          </a:p>
          <a:p>
            <a:pPr algn="l">
              <a:spcBef>
                <a:spcPct val="20000"/>
              </a:spcBef>
            </a:pPr>
            <a:r>
              <a:rPr kumimoji="1" lang="en-US" sz="2800" dirty="0" smtClean="0">
                <a:cs typeface="Arial" pitchFamily="34" charset="0"/>
              </a:rPr>
              <a:t> 2 -Arrange appointment</a:t>
            </a:r>
          </a:p>
          <a:p>
            <a:pPr algn="l">
              <a:spcBef>
                <a:spcPct val="20000"/>
              </a:spcBef>
            </a:pPr>
            <a:r>
              <a:rPr kumimoji="1" lang="en-US" sz="2800" dirty="0" smtClean="0">
                <a:cs typeface="Arial" pitchFamily="34" charset="0"/>
              </a:rPr>
              <a:t>3 </a:t>
            </a:r>
            <a:r>
              <a:rPr kumimoji="1" lang="en-US" sz="2800" dirty="0">
                <a:cs typeface="Arial" pitchFamily="34" charset="0"/>
              </a:rPr>
              <a:t>-Leave your office</a:t>
            </a:r>
          </a:p>
          <a:p>
            <a:pPr>
              <a:spcBef>
                <a:spcPct val="20000"/>
              </a:spcBef>
            </a:pPr>
            <a:r>
              <a:rPr kumimoji="1" lang="en-US" sz="2800" dirty="0" smtClean="0">
                <a:cs typeface="Arial" pitchFamily="34" charset="0"/>
              </a:rPr>
              <a:t>4 </a:t>
            </a:r>
            <a:r>
              <a:rPr kumimoji="1" lang="en-US" sz="2800" dirty="0">
                <a:cs typeface="Arial" pitchFamily="34" charset="0"/>
              </a:rPr>
              <a:t>-Establish </a:t>
            </a:r>
            <a:r>
              <a:rPr kumimoji="1" lang="en-US" sz="2800" dirty="0"/>
              <a:t>regular meeting </a:t>
            </a:r>
            <a:r>
              <a:rPr kumimoji="1" lang="en-US" sz="2800" dirty="0" smtClean="0"/>
              <a:t>time</a:t>
            </a:r>
            <a:endParaRPr kumimoji="1" lang="en-US" sz="2800" dirty="0"/>
          </a:p>
        </p:txBody>
      </p:sp>
    </p:spTree>
    <p:extLst>
      <p:ext uri="{BB962C8B-B14F-4D97-AF65-F5344CB8AC3E}">
        <p14:creationId xmlns:p14="http://schemas.microsoft.com/office/powerpoint/2010/main" val="2251189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524000" y="685800"/>
            <a:ext cx="77724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kumimoji="1" lang="en-US" sz="3200" dirty="0">
                <a:solidFill>
                  <a:schemeClr val="tx2"/>
                </a:solidFill>
                <a:cs typeface="Arial" pitchFamily="34" charset="0"/>
              </a:rPr>
              <a:t>Time - Saving Tips: </a:t>
            </a:r>
            <a:r>
              <a:rPr kumimoji="1" lang="en-US" sz="3200" dirty="0">
                <a:solidFill>
                  <a:srgbClr val="C00000"/>
                </a:solidFill>
                <a:cs typeface="Arial" pitchFamily="34" charset="0"/>
              </a:rPr>
              <a:t>Telephone Calls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Don’t answer phone!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 Leave specific message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Mark availability on calendar message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447800" y="3124200"/>
            <a:ext cx="7543800" cy="213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en-US" sz="3200" dirty="0">
                <a:solidFill>
                  <a:schemeClr val="tx2"/>
                </a:solidFill>
                <a:cs typeface="Arial" pitchFamily="34" charset="0"/>
              </a:rPr>
              <a:t>Time-Saving Tips: </a:t>
            </a:r>
            <a:r>
              <a:rPr kumimoji="1" lang="en-US" sz="3200" dirty="0">
                <a:solidFill>
                  <a:srgbClr val="C00000"/>
                </a:solidFill>
                <a:cs typeface="Arial" pitchFamily="34" charset="0"/>
              </a:rPr>
              <a:t>Meetings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Request agenda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Arrive early</a:t>
            </a:r>
          </a:p>
          <a:p>
            <a:pPr marL="457200" indent="-457200" algn="l">
              <a:spcBef>
                <a:spcPct val="20000"/>
              </a:spcBef>
              <a:buFont typeface="Wingdings" pitchFamily="2" charset="2"/>
              <a:buChar char="q"/>
            </a:pPr>
            <a:r>
              <a:rPr kumimoji="1" lang="en-US" sz="2800" dirty="0">
                <a:cs typeface="Arial" pitchFamily="34" charset="0"/>
              </a:rPr>
              <a:t>Notify chair if you will be </a:t>
            </a:r>
            <a:r>
              <a:rPr kumimoji="1" lang="en-US" sz="2800" dirty="0" smtClean="0">
                <a:cs typeface="Arial" pitchFamily="34" charset="0"/>
              </a:rPr>
              <a:t>late</a:t>
            </a:r>
            <a:endParaRPr kumimoji="1" lang="en-US" sz="2800" dirty="0">
              <a:cs typeface="Arial" pitchFamily="34" charset="0"/>
            </a:endParaRPr>
          </a:p>
        </p:txBody>
      </p:sp>
      <p:pic>
        <p:nvPicPr>
          <p:cNvPr id="17421" name="Picture 16" descr="BD0715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743200"/>
            <a:ext cx="164623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549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676400" y="1676400"/>
            <a:ext cx="74676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l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>
                <a:cs typeface="Arial" pitchFamily="34" charset="0"/>
              </a:rPr>
              <a:t>Set time limits for visits , and stick to them</a:t>
            </a:r>
            <a:r>
              <a:rPr lang="ar-EG" sz="2800" dirty="0">
                <a:cs typeface="Arial" pitchFamily="34" charset="0"/>
              </a:rPr>
              <a:t> .</a:t>
            </a:r>
          </a:p>
          <a:p>
            <a:pPr marL="457200" indent="-457200" algn="l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>
                <a:cs typeface="Arial" pitchFamily="34" charset="0"/>
              </a:rPr>
              <a:t>Set the agenda early in the conversation</a:t>
            </a:r>
            <a:r>
              <a:rPr lang="ar-EG" sz="2800" dirty="0">
                <a:cs typeface="Arial" pitchFamily="34" charset="0"/>
              </a:rPr>
              <a:t> .</a:t>
            </a:r>
          </a:p>
          <a:p>
            <a:pPr marL="457200" indent="-457200" algn="l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>
                <a:cs typeface="Arial" pitchFamily="34" charset="0"/>
              </a:rPr>
              <a:t>Meet visitors outside </a:t>
            </a:r>
            <a:r>
              <a:rPr lang="en-US" sz="2800" dirty="0" smtClean="0">
                <a:cs typeface="Arial" pitchFamily="34" charset="0"/>
              </a:rPr>
              <a:t>your</a:t>
            </a:r>
            <a:r>
              <a:rPr lang="ar-EG" sz="2800" dirty="0" smtClean="0">
                <a:cs typeface="Arial" pitchFamily="34" charset="0"/>
              </a:rPr>
              <a:t>  </a:t>
            </a:r>
            <a:r>
              <a:rPr lang="en-US" sz="2800" dirty="0">
                <a:cs typeface="Arial" pitchFamily="34" charset="0"/>
              </a:rPr>
              <a:t>door</a:t>
            </a:r>
            <a:r>
              <a:rPr lang="en-US" sz="2800" dirty="0"/>
              <a:t>		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447800" y="836712"/>
            <a:ext cx="769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en-US" sz="3200" dirty="0">
                <a:solidFill>
                  <a:schemeClr val="tx2"/>
                </a:solidFill>
                <a:cs typeface="Arial" pitchFamily="34" charset="0"/>
              </a:rPr>
              <a:t>Time-Saving Tips:</a:t>
            </a:r>
            <a:r>
              <a:rPr lang="en-US" sz="3200" dirty="0">
                <a:cs typeface="Arial" pitchFamily="34" charset="0"/>
              </a:rPr>
              <a:t> </a:t>
            </a:r>
            <a:r>
              <a:rPr kumimoji="1" lang="en-US" sz="3200" dirty="0">
                <a:solidFill>
                  <a:srgbClr val="C00000"/>
                </a:solidFill>
                <a:cs typeface="Arial" pitchFamily="34" charset="0"/>
              </a:rPr>
              <a:t>visitor interruptions  </a:t>
            </a:r>
          </a:p>
        </p:txBody>
      </p:sp>
      <p:pic>
        <p:nvPicPr>
          <p:cNvPr id="18439" name="Picture 8" descr="BD0698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76800"/>
            <a:ext cx="33528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9" descr="BD0558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4640262"/>
            <a:ext cx="15621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9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772400" cy="1143000"/>
          </a:xfrm>
        </p:spPr>
        <p:txBody>
          <a:bodyPr/>
          <a:lstStyle/>
          <a:p>
            <a:pPr algn="l"/>
            <a:r>
              <a:rPr kumimoji="1" lang="en-US" sz="3200" i="0" dirty="0" smtClean="0">
                <a:cs typeface="Arial" pitchFamily="34" charset="0"/>
              </a:rPr>
              <a:t>Time - Saving Tips: </a:t>
            </a:r>
            <a:r>
              <a:rPr lang="en-US" sz="3600" i="0" dirty="0" smtClean="0">
                <a:solidFill>
                  <a:srgbClr val="C00000"/>
                </a:solidFill>
              </a:rPr>
              <a:t>Paperwork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848600" cy="2133600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 smtClean="0"/>
              <a:t>Delegate both routine and none routine paperwork  functions</a:t>
            </a:r>
            <a:endParaRPr lang="ar-EG" sz="2800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 smtClean="0"/>
              <a:t>Write effectively</a:t>
            </a:r>
            <a:r>
              <a:rPr lang="ar-EG" sz="2800" dirty="0" smtClean="0"/>
              <a:t> 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 smtClean="0"/>
              <a:t>Analyze paperwork frequently</a:t>
            </a:r>
            <a:r>
              <a:rPr lang="ar-EG" sz="2800" dirty="0" smtClean="0"/>
              <a:t> </a:t>
            </a:r>
          </a:p>
        </p:txBody>
      </p:sp>
      <p:pic>
        <p:nvPicPr>
          <p:cNvPr id="20484" name="Picture 6" descr="BD0651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4838"/>
            <a:ext cx="34290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350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04664"/>
            <a:ext cx="6316662" cy="1143000"/>
          </a:xfrm>
        </p:spPr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Learn when to say “NO”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746176" y="2119745"/>
            <a:ext cx="6940624" cy="2396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4"/>
                </a:solidFill>
              </a:rPr>
              <a:t>You can’t do everything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4"/>
                </a:solidFill>
              </a:rPr>
              <a:t>Don’t undertake things you can’t complete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4"/>
                </a:solidFill>
              </a:rPr>
              <a:t>Remain consistent to your goals</a:t>
            </a:r>
          </a:p>
        </p:txBody>
      </p:sp>
    </p:spTree>
    <p:extLst>
      <p:ext uri="{BB962C8B-B14F-4D97-AF65-F5344CB8AC3E}">
        <p14:creationId xmlns:p14="http://schemas.microsoft.com/office/powerpoint/2010/main" val="1957385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07281" y="673554"/>
            <a:ext cx="6643233" cy="608013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Definition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idx="1"/>
          </p:nvPr>
        </p:nvSpPr>
        <p:spPr>
          <a:xfrm>
            <a:off x="1930400" y="1412875"/>
            <a:ext cx="7213600" cy="4191000"/>
          </a:xfrm>
        </p:spPr>
        <p:txBody>
          <a:bodyPr/>
          <a:lstStyle/>
          <a:p>
            <a:pPr algn="l" rtl="0" eaLnBrk="1" hangingPunct="1"/>
            <a:endParaRPr lang="en-US" sz="2800" b="1" u="sng" dirty="0" smtClean="0">
              <a:latin typeface="Arial" pitchFamily="34" charset="0"/>
            </a:endParaRPr>
          </a:p>
          <a:p>
            <a:pPr algn="l" rtl="0" eaLnBrk="1" hangingPunct="1"/>
            <a:r>
              <a:rPr lang="en-US" sz="2800" b="1" u="sng" dirty="0" smtClean="0">
                <a:solidFill>
                  <a:srgbClr val="FF0000"/>
                </a:solidFill>
              </a:rPr>
              <a:t>Decision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: is a solution chosen from among alternatives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algn="l" rtl="0" eaLnBrk="1" hangingPunct="1">
              <a:buFont typeface="Wingdings"/>
              <a:buChar char="q"/>
            </a:pP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Decision-making process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is the process of selecting an alternative course of action that will solve a problem. </a:t>
            </a:r>
          </a:p>
          <a:p>
            <a:pPr algn="l" rtl="0" eaLnBrk="1" hangingPunct="1"/>
            <a:r>
              <a:rPr lang="en-US" sz="2800" b="1" u="sng" dirty="0" smtClean="0">
                <a:solidFill>
                  <a:srgbClr val="FF0000"/>
                </a:solidFill>
              </a:rPr>
              <a:t>Problem solving: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is the process of taking corrective action in order to meet objectives.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07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74484" y="2321152"/>
            <a:ext cx="6316662" cy="1143000"/>
          </a:xfrm>
        </p:spPr>
        <p:txBody>
          <a:bodyPr/>
          <a:lstStyle/>
          <a:p>
            <a:r>
              <a:rPr lang="en-US" sz="6000" dirty="0" smtClean="0"/>
              <a:t>Thanks </a:t>
            </a:r>
            <a:endParaRPr lang="ar-SA" sz="6000" dirty="0"/>
          </a:p>
        </p:txBody>
      </p:sp>
    </p:spTree>
    <p:extLst>
      <p:ext uri="{BB962C8B-B14F-4D97-AF65-F5344CB8AC3E}">
        <p14:creationId xmlns:p14="http://schemas.microsoft.com/office/powerpoint/2010/main" val="198297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875972" y="115888"/>
            <a:ext cx="5802086" cy="114300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rgbClr val="C00000"/>
                </a:solidFill>
                <a:ea typeface="SimSun" pitchFamily="2" charset="-122"/>
              </a:rPr>
              <a:t>Brainstorming Technique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988456" y="2007281"/>
            <a:ext cx="6841219" cy="426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93688" indent="-293688" algn="l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>
                <a:ea typeface="SimSun" pitchFamily="2" charset="-122"/>
              </a:rPr>
              <a:t>Brainstorming – getting maximum group participation</a:t>
            </a:r>
          </a:p>
          <a:p>
            <a:pPr marL="293688" indent="-293688" algn="l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i="1" dirty="0">
                <a:ea typeface="SimSun" pitchFamily="2" charset="-122"/>
              </a:rPr>
              <a:t>“The best way to get a good idea is to get a lot of good ideas” – Linus Pauling</a:t>
            </a:r>
          </a:p>
          <a:p>
            <a:pPr marL="293688" indent="-293688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400" b="1" dirty="0">
                <a:ea typeface="SimSun" pitchFamily="2" charset="-122"/>
              </a:rPr>
              <a:t>Use for generating alternative solutions to a problem</a:t>
            </a:r>
          </a:p>
          <a:p>
            <a:pPr marL="293688" indent="-293688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400" b="1" dirty="0">
                <a:ea typeface="SimSun" pitchFamily="2" charset="-122"/>
              </a:rPr>
              <a:t>Leader describes the problem</a:t>
            </a:r>
          </a:p>
          <a:p>
            <a:pPr marL="293688" indent="-293688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400" b="1" dirty="0">
                <a:ea typeface="SimSun" pitchFamily="2" charset="-122"/>
              </a:rPr>
              <a:t>Everyone takes a few minutes to think</a:t>
            </a:r>
          </a:p>
          <a:p>
            <a:pPr marL="293688" indent="-293688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400" b="1" dirty="0">
                <a:ea typeface="SimSun" pitchFamily="2" charset="-122"/>
              </a:rPr>
              <a:t>Capture ideas visibly</a:t>
            </a:r>
          </a:p>
          <a:p>
            <a:pPr marL="293688" indent="-293688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400" b="1" dirty="0">
                <a:ea typeface="SimSun" pitchFamily="2" charset="-122"/>
              </a:rPr>
              <a:t>Lastly, evaluates the best ideas</a:t>
            </a:r>
          </a:p>
          <a:p>
            <a:pPr marL="293688" indent="-293688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zh-CN" sz="2400" b="1" dirty="0">
              <a:ea typeface="SimSun" pitchFamily="2" charset="-122"/>
            </a:endParaRPr>
          </a:p>
        </p:txBody>
      </p:sp>
      <p:pic>
        <p:nvPicPr>
          <p:cNvPr id="4101" name="Picture 8" descr="j023479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136" y="-72570"/>
            <a:ext cx="1282847" cy="193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5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Alternatives: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Optional courses of action from which a decision maker is expected to choose that are obtained from memory, vendor search, research and development,. </a:t>
            </a:r>
          </a:p>
          <a:p>
            <a:pPr algn="l" rtl="0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Alternatives differ in their nature or character, not only in quantitative details. If A is selected, B cannot be chosen.</a:t>
            </a:r>
          </a:p>
          <a:p>
            <a:pPr algn="l" rtl="0"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11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684" y="373946"/>
            <a:ext cx="6758316" cy="846138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LEVELS OF DECISIONS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b="1" dirty="0" smtClean="0">
                <a:solidFill>
                  <a:srgbClr val="FF0000"/>
                </a:solidFill>
              </a:rPr>
              <a:t>STRATEGIC: </a:t>
            </a:r>
            <a:r>
              <a:rPr lang="en-US" sz="2800" b="1" dirty="0" smtClean="0"/>
              <a:t>Long-term objectives; resources; policies </a:t>
            </a:r>
          </a:p>
          <a:p>
            <a:pPr algn="l" rtl="0" eaLnBrk="1" hangingPunct="1"/>
            <a:r>
              <a:rPr lang="en-US" sz="2800" b="1" dirty="0" smtClean="0">
                <a:solidFill>
                  <a:srgbClr val="FF0000"/>
                </a:solidFill>
              </a:rPr>
              <a:t>MANAGEMENT CONTROL: </a:t>
            </a:r>
            <a:r>
              <a:rPr lang="en-US" sz="2800" b="1" dirty="0" smtClean="0"/>
              <a:t>Monitor use of resources; performance </a:t>
            </a:r>
          </a:p>
          <a:p>
            <a:pPr algn="l" rtl="0" eaLnBrk="1" hangingPunct="1"/>
            <a:r>
              <a:rPr lang="en-US" sz="2800" b="1" dirty="0" smtClean="0">
                <a:solidFill>
                  <a:srgbClr val="FF0000"/>
                </a:solidFill>
              </a:rPr>
              <a:t>OPERATIONAL: </a:t>
            </a:r>
            <a:r>
              <a:rPr lang="en-US" sz="2800" b="1" dirty="0" smtClean="0"/>
              <a:t>How to carry out specific day-to-day tasks </a:t>
            </a:r>
          </a:p>
        </p:txBody>
      </p:sp>
    </p:spTree>
    <p:extLst>
      <p:ext uri="{BB962C8B-B14F-4D97-AF65-F5344CB8AC3E}">
        <p14:creationId xmlns:p14="http://schemas.microsoft.com/office/powerpoint/2010/main" val="2021546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31900"/>
          </a:xfrm>
        </p:spPr>
        <p:txBody>
          <a:bodyPr/>
          <a:lstStyle/>
          <a:p>
            <a:pPr algn="ctr" rtl="0" eaLnBrk="1" hangingPunct="1"/>
            <a:r>
              <a:rPr lang="en-US" sz="2800" b="1" dirty="0" smtClean="0">
                <a:cs typeface="Times New Roman" pitchFamily="18" charset="0"/>
              </a:rPr>
              <a:t>Decision making is the scientific problem solving process</a:t>
            </a:r>
            <a:endParaRPr lang="en-US" sz="2800" b="1" u="sng" dirty="0" smtClean="0">
              <a:cs typeface="Times New Roman" pitchFamily="18" charset="0"/>
            </a:endParaRPr>
          </a:p>
        </p:txBody>
      </p:sp>
      <p:sp>
        <p:nvSpPr>
          <p:cNvPr id="124931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8270" y="5907545"/>
            <a:ext cx="3962400" cy="776287"/>
          </a:xfrm>
          <a:prstGeom prst="roundRect">
            <a:avLst>
              <a:gd name="adj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Defining the problem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1636470" y="5083632"/>
            <a:ext cx="3886200" cy="776288"/>
          </a:xfrm>
          <a:prstGeom prst="roundRect">
            <a:avLst>
              <a:gd name="adj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r>
              <a:rPr lang="en-US" dirty="0">
                <a:cs typeface="Arial" pitchFamily="34" charset="0"/>
              </a:rPr>
              <a:t>Finding the information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>
            <a:off x="2474670" y="4321632"/>
            <a:ext cx="3810000" cy="777875"/>
          </a:xfrm>
          <a:prstGeom prst="roundRect">
            <a:avLst>
              <a:gd name="adj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Explore Alternatives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>
            <a:off x="3389070" y="3559632"/>
            <a:ext cx="3810000" cy="776288"/>
          </a:xfrm>
          <a:prstGeom prst="roundRect">
            <a:avLst>
              <a:gd name="adj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Choose most desirable alternative: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124938" name="AutoShape 10"/>
          <p:cNvSpPr>
            <a:spLocks noChangeArrowheads="1"/>
          </p:cNvSpPr>
          <p:nvPr/>
        </p:nvSpPr>
        <p:spPr bwMode="auto">
          <a:xfrm>
            <a:off x="4151070" y="2797632"/>
            <a:ext cx="4114800" cy="776288"/>
          </a:xfrm>
          <a:prstGeom prst="roundRect">
            <a:avLst>
              <a:gd name="adj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dirty="0">
                <a:cs typeface="Arial" pitchFamily="34" charset="0"/>
              </a:rPr>
              <a:t>Implementing Decisions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4760670" y="1959432"/>
            <a:ext cx="4114800" cy="776288"/>
          </a:xfrm>
          <a:prstGeom prst="roundRect">
            <a:avLst>
              <a:gd name="adj" fmla="val 1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marL="1042988" indent="-585788" algn="ctr">
              <a:defRPr/>
            </a:pPr>
            <a:r>
              <a:rPr lang="en-US" dirty="0">
                <a:cs typeface="Arial" pitchFamily="34" charset="0"/>
              </a:rPr>
              <a:t>Evaluate Results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17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nimBg="1"/>
      <p:bldP spid="124932" grpId="0" animBg="1"/>
      <p:bldP spid="124934" grpId="0" animBg="1"/>
      <p:bldP spid="124936" grpId="0" animBg="1"/>
      <p:bldP spid="124938" grpId="0" animBg="1"/>
      <p:bldP spid="1249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32245" y="477799"/>
            <a:ext cx="46135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b="1" dirty="0" smtClean="0">
                <a:solidFill>
                  <a:srgbClr val="C00000"/>
                </a:solidFill>
              </a:rPr>
              <a:t>Time Management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3698875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943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00200" y="1371600"/>
            <a:ext cx="70929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800" dirty="0"/>
              <a:t>Time is the stuff of which life is made</a:t>
            </a:r>
            <a:r>
              <a:rPr lang="en-US" dirty="0"/>
              <a:t> </a:t>
            </a:r>
            <a:endParaRPr lang="en-US" sz="1800" dirty="0"/>
          </a:p>
          <a:p>
            <a:pPr algn="l"/>
            <a:r>
              <a:rPr lang="en-US" sz="1800" dirty="0"/>
              <a:t>			</a:t>
            </a:r>
            <a:endParaRPr lang="en-US" sz="1400" dirty="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524000" y="152400"/>
            <a:ext cx="6477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6600" i="1">
                <a:solidFill>
                  <a:schemeClr val="tx2"/>
                </a:solidFill>
              </a:rPr>
              <a:t>What is time?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24000" y="3581400"/>
            <a:ext cx="723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dirty="0"/>
              <a:t>Time is the most valuable thing a man can spend</a:t>
            </a:r>
          </a:p>
        </p:txBody>
      </p:sp>
      <p:pic>
        <p:nvPicPr>
          <p:cNvPr id="5133" name="Picture 13" descr="BD102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BD102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447800" y="2057400"/>
            <a:ext cx="7467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Time is the most perishable of all resources because it cannot be stored or recovered. once a minute has passed, it is gone forever. </a:t>
            </a:r>
            <a:endParaRPr lang="en-US" sz="2800" dirty="0"/>
          </a:p>
        </p:txBody>
      </p:sp>
      <p:pic>
        <p:nvPicPr>
          <p:cNvPr id="5139" name="Picture 19" descr="BD102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611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31" grpId="0" autoUpdateAnimBg="0"/>
      <p:bldP spid="5132" grpId="0" autoUpdateAnimBg="0"/>
      <p:bldP spid="51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476672"/>
            <a:ext cx="6316662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Benefits of time management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844824"/>
            <a:ext cx="6336704" cy="3581400"/>
          </a:xfrm>
        </p:spPr>
        <p:txBody>
          <a:bodyPr/>
          <a:lstStyle/>
          <a:p>
            <a:pPr algn="l" rtl="0">
              <a:lnSpc>
                <a:spcPct val="140000"/>
              </a:lnSpc>
            </a:pPr>
            <a:r>
              <a:rPr lang="en-US" sz="2800" kern="1200" dirty="0" smtClean="0">
                <a:latin typeface="Arial" pitchFamily="34" charset="0"/>
                <a:cs typeface="Times New Roman" pitchFamily="18" charset="0"/>
              </a:rPr>
              <a:t>Gain </a:t>
            </a:r>
            <a:r>
              <a:rPr lang="en-US" sz="2800" kern="1200" dirty="0">
                <a:latin typeface="Arial" pitchFamily="34" charset="0"/>
                <a:cs typeface="Times New Roman" pitchFamily="18" charset="0"/>
              </a:rPr>
              <a:t>time</a:t>
            </a:r>
            <a:endParaRPr lang="en-US" sz="2800" kern="1200" dirty="0" smtClean="0">
              <a:latin typeface="Arial" pitchFamily="34" charset="0"/>
              <a:cs typeface="Times New Roman" pitchFamily="18" charset="0"/>
            </a:endParaRPr>
          </a:p>
          <a:p>
            <a:pPr algn="l" rtl="0">
              <a:lnSpc>
                <a:spcPct val="140000"/>
              </a:lnSpc>
            </a:pPr>
            <a:r>
              <a:rPr lang="en-US" sz="2800" kern="1200" dirty="0" smtClean="0">
                <a:latin typeface="Arial" pitchFamily="34" charset="0"/>
                <a:cs typeface="Times New Roman" pitchFamily="18" charset="0"/>
              </a:rPr>
              <a:t>Efficient </a:t>
            </a:r>
          </a:p>
          <a:p>
            <a:pPr algn="l" rtl="0">
              <a:lnSpc>
                <a:spcPct val="140000"/>
              </a:lnSpc>
            </a:pPr>
            <a:r>
              <a:rPr lang="en-US" sz="2800" kern="1200" smtClean="0">
                <a:latin typeface="Arial" pitchFamily="34" charset="0"/>
                <a:cs typeface="Times New Roman" pitchFamily="18" charset="0"/>
              </a:rPr>
              <a:t>Eliminate </a:t>
            </a:r>
            <a:r>
              <a:rPr lang="en-US" sz="2800" kern="1200" smtClean="0">
                <a:latin typeface="Arial" pitchFamily="34" charset="0"/>
                <a:cs typeface="Times New Roman" pitchFamily="18" charset="0"/>
              </a:rPr>
              <a:t>forcing</a:t>
            </a:r>
            <a:endParaRPr lang="en-US" sz="2800" kern="1200" dirty="0">
              <a:latin typeface="Arial" pitchFamily="34" charset="0"/>
              <a:cs typeface="Times New Roman" pitchFamily="18" charset="0"/>
            </a:endParaRPr>
          </a:p>
          <a:p>
            <a:pPr algn="l" rtl="0">
              <a:lnSpc>
                <a:spcPct val="140000"/>
              </a:lnSpc>
            </a:pPr>
            <a:r>
              <a:rPr lang="en-US" sz="2800" kern="1200" dirty="0">
                <a:latin typeface="Arial" pitchFamily="34" charset="0"/>
                <a:cs typeface="Times New Roman" pitchFamily="18" charset="0"/>
              </a:rPr>
              <a:t>Motivates &amp; initiates.</a:t>
            </a:r>
          </a:p>
          <a:p>
            <a:pPr algn="l" rtl="0">
              <a:lnSpc>
                <a:spcPct val="140000"/>
              </a:lnSpc>
            </a:pPr>
            <a:r>
              <a:rPr lang="en-US" sz="2800" kern="1200" dirty="0">
                <a:latin typeface="Arial" pitchFamily="34" charset="0"/>
                <a:cs typeface="Times New Roman" pitchFamily="18" charset="0"/>
              </a:rPr>
              <a:t>Successful</a:t>
            </a:r>
          </a:p>
          <a:p>
            <a:pPr algn="l" rtl="0">
              <a:lnSpc>
                <a:spcPct val="140000"/>
              </a:lnSpc>
            </a:pPr>
            <a:r>
              <a:rPr lang="en-US" sz="2800" kern="1200" dirty="0">
                <a:latin typeface="Arial" pitchFamily="34" charset="0"/>
                <a:cs typeface="Times New Roman" pitchFamily="18" charset="0"/>
              </a:rPr>
              <a:t>Healthy </a:t>
            </a:r>
            <a:endParaRPr lang="en-US" sz="2800" kern="1200" dirty="0" smtClean="0">
              <a:latin typeface="Arial" pitchFamily="34" charset="0"/>
              <a:cs typeface="Times New Roman" pitchFamily="18" charset="0"/>
            </a:endParaRPr>
          </a:p>
          <a:p>
            <a:pPr algn="l" rtl="0">
              <a:lnSpc>
                <a:spcPct val="140000"/>
              </a:lnSpc>
            </a:pPr>
            <a:r>
              <a:rPr lang="en-US" sz="2800" kern="1200" dirty="0" smtClean="0">
                <a:latin typeface="Arial" pitchFamily="34" charset="0"/>
                <a:cs typeface="Times New Roman" pitchFamily="18" charset="0"/>
              </a:rPr>
              <a:t>Reduce anxiety</a:t>
            </a:r>
            <a:endParaRPr lang="en-US" sz="2800" kern="1200" dirty="0">
              <a:latin typeface="Arial" pitchFamily="34" charset="0"/>
              <a:cs typeface="Times New Roman" pitchFamily="18" charset="0"/>
            </a:endParaRPr>
          </a:p>
          <a:p>
            <a:pPr algn="l" rtl="0">
              <a:lnSpc>
                <a:spcPct val="140000"/>
              </a:lnSpc>
            </a:pPr>
            <a:endParaRPr lang="en-US" sz="28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7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677_slide">
  <a:themeElements>
    <a:clrScheme name="نسق Offic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نسق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نسق Offic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نسق Offic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نسق Offic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نسق Offic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نسق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نسق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نسق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نسق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ind_1677_slide</Template>
  <TotalTime>64</TotalTime>
  <Words>563</Words>
  <Application>Microsoft Office PowerPoint</Application>
  <PresentationFormat>On-screen Show (4:3)</PresentationFormat>
  <Paragraphs>100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SimSun</vt:lpstr>
      <vt:lpstr>Arial</vt:lpstr>
      <vt:lpstr>Times New Roman</vt:lpstr>
      <vt:lpstr>Wingdings</vt:lpstr>
      <vt:lpstr>ind_1677_slide</vt:lpstr>
      <vt:lpstr>1_Default Design</vt:lpstr>
      <vt:lpstr>Clip</vt:lpstr>
      <vt:lpstr>PowerPoint Presentation</vt:lpstr>
      <vt:lpstr>Definition</vt:lpstr>
      <vt:lpstr>Brainstorming Technique </vt:lpstr>
      <vt:lpstr>PowerPoint Presentation</vt:lpstr>
      <vt:lpstr>LEVELS OF DECISIONS</vt:lpstr>
      <vt:lpstr>Decision making is the scientific problem solving process</vt:lpstr>
      <vt:lpstr>PowerPoint Presentation</vt:lpstr>
      <vt:lpstr>PowerPoint Presentation</vt:lpstr>
      <vt:lpstr>Benefits of time management</vt:lpstr>
      <vt:lpstr>Nurses’ time wasters</vt:lpstr>
      <vt:lpstr>Time wasters </vt:lpstr>
      <vt:lpstr>Time wasters </vt:lpstr>
      <vt:lpstr>Time Waste - Caused by Others</vt:lpstr>
      <vt:lpstr>What can we do?</vt:lpstr>
      <vt:lpstr>PowerPoint Presentation</vt:lpstr>
      <vt:lpstr>PowerPoint Presentation</vt:lpstr>
      <vt:lpstr>PowerPoint Presentation</vt:lpstr>
      <vt:lpstr>Time - Saving Tips: Paperwork</vt:lpstr>
      <vt:lpstr>Learn when to say “NO”</vt:lpstr>
      <vt:lpstr>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abujojo</dc:creator>
  <cp:lastModifiedBy>Alshehri</cp:lastModifiedBy>
  <cp:revision>13</cp:revision>
  <dcterms:created xsi:type="dcterms:W3CDTF">2016-02-14T05:30:59Z</dcterms:created>
  <dcterms:modified xsi:type="dcterms:W3CDTF">2017-03-22T08:47:41Z</dcterms:modified>
</cp:coreProperties>
</file>