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07" r:id="rId4"/>
    <p:sldId id="304" r:id="rId5"/>
    <p:sldId id="305" r:id="rId6"/>
    <p:sldId id="306" r:id="rId7"/>
    <p:sldId id="308" r:id="rId8"/>
    <p:sldId id="309" r:id="rId9"/>
    <p:sldId id="310" r:id="rId10"/>
    <p:sldId id="30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6" autoAdjust="0"/>
    <p:restoredTop sz="9040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B7AF20-4B11-481D-A472-DF8A4E6C6085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182E63-CD6B-4CF2-9639-253841FD301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24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58FC6-B0EA-4E44-9208-05FA5FE32EAB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6E6889-4F1F-444D-B384-655343D5E8E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08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2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3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4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5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6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7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8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7B894D9-5C3F-4857-981A-5FBB4BACAD84}" type="slidenum">
              <a:rPr lang="en-AU" altLang="en-US" sz="1200" smtClean="0"/>
              <a:pPr/>
              <a:t>9</a:t>
            </a:fld>
            <a:endParaRPr lang="en-AU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10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1C17A5-F73D-4FC8-8801-224AAB5F1C03}" type="datetimeFigureOut">
              <a:rPr lang="ar-SA" smtClean="0"/>
              <a:pPr/>
              <a:t>29/12/1436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42910" y="2786058"/>
            <a:ext cx="8153400" cy="990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 rtl="0"/>
            <a:r>
              <a:rPr lang="en-US" sz="4000" dirty="0" smtClean="0"/>
              <a:t>Data Collection and Process Mapping</a:t>
            </a:r>
            <a:endParaRPr lang="en-US" sz="4000" dirty="0"/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411760" y="6021288"/>
            <a:ext cx="6320926" cy="648072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algn="ctr" rtl="0"/>
            <a:r>
              <a:rPr lang="en-US" sz="4000" dirty="0" smtClean="0"/>
              <a:t>Chapter4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0372"/>
            <a:ext cx="8670925" cy="1014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866900"/>
            <a:ext cx="8466137" cy="2210172"/>
          </a:xfrm>
        </p:spPr>
        <p:txBody>
          <a:bodyPr>
            <a:noAutofit/>
          </a:bodyPr>
          <a:lstStyle/>
          <a:p>
            <a:pPr marL="0" indent="0" algn="l" rtl="0" eaLnBrk="1" hangingPunct="1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Students, as a group or individuals, should propose a real process and draw an activity cycle diagram and a process map….</a:t>
            </a:r>
            <a:endParaRPr lang="en-US" altLang="en-US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1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Data Collection</a:t>
            </a:r>
            <a:endParaRPr lang="en-AU" sz="3600" b="1" i="1" kern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2060848"/>
            <a:ext cx="856895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Data collection is a big challenge 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A model will not provide accurate output data unless the input data has been collected and analysed in an appropriate manner.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5314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Data Required for a Simulation </a:t>
            </a:r>
            <a:r>
              <a:rPr lang="en-AU" sz="3600" b="1" i="1" kern="0" dirty="0"/>
              <a:t>M</a:t>
            </a:r>
            <a:r>
              <a:rPr lang="en-AU" sz="3600" b="1" i="1" kern="0" dirty="0" smtClean="0"/>
              <a:t>odel</a:t>
            </a:r>
            <a:endParaRPr lang="en-AU" sz="3600" b="1" i="1" kern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2060848"/>
            <a:ext cx="8784976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rtl="0">
              <a:lnSpc>
                <a:spcPct val="90000"/>
              </a:lnSpc>
            </a:pPr>
            <a:r>
              <a:rPr lang="en-AU" altLang="en-US" b="1" dirty="0" smtClean="0">
                <a:solidFill>
                  <a:schemeClr val="accent2">
                    <a:lumMod val="75000"/>
                  </a:schemeClr>
                </a:solidFill>
              </a:rPr>
              <a:t>Logic Data Required for the Process Map &amp; the Activity Cycle Diagram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Process Routing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Decision Points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altLang="en-US" dirty="0" smtClean="0"/>
          </a:p>
          <a:p>
            <a:pPr algn="ctr" rtl="0">
              <a:lnSpc>
                <a:spcPct val="90000"/>
              </a:lnSpc>
            </a:pPr>
            <a:r>
              <a:rPr lang="en-AU" altLang="en-US" b="1" dirty="0" smtClean="0">
                <a:solidFill>
                  <a:schemeClr val="accent2">
                    <a:lumMod val="75000"/>
                  </a:schemeClr>
                </a:solidFill>
              </a:rPr>
              <a:t>Additional data for the model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Process Time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Resource Availability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Demand Pattern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Process Layout</a:t>
            </a:r>
            <a:endParaRPr lang="en-AU" altLang="en-US" dirty="0"/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74686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Data Collection</a:t>
            </a:r>
            <a:endParaRPr lang="en-AU" sz="3600" b="1" i="1" kern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2060848"/>
            <a:ext cx="80899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rtl="0">
              <a:lnSpc>
                <a:spcPct val="90000"/>
              </a:lnSpc>
            </a:pPr>
            <a:r>
              <a:rPr lang="en-AU" altLang="en-US" dirty="0" smtClean="0">
                <a:solidFill>
                  <a:srgbClr val="FF0000"/>
                </a:solidFill>
              </a:rPr>
              <a:t>Which one comes first, the data or the model?</a:t>
            </a:r>
          </a:p>
          <a:p>
            <a:pPr algn="just" rtl="0">
              <a:lnSpc>
                <a:spcPct val="90000"/>
              </a:lnSpc>
            </a:pPr>
            <a:endParaRPr lang="en-AU" altLang="en-US" dirty="0"/>
          </a:p>
          <a:p>
            <a:pPr algn="just" rtl="0">
              <a:lnSpc>
                <a:spcPct val="90000"/>
              </a:lnSpc>
            </a:pPr>
            <a:endParaRPr lang="en-AU" altLang="en-US" dirty="0" smtClean="0"/>
          </a:p>
          <a:p>
            <a:pPr algn="ctr" rtl="0">
              <a:lnSpc>
                <a:spcPct val="90000"/>
              </a:lnSpc>
            </a:pPr>
            <a:r>
              <a:rPr lang="en-AU" altLang="en-US" dirty="0" smtClean="0">
                <a:solidFill>
                  <a:schemeClr val="accent2">
                    <a:lumMod val="75000"/>
                  </a:schemeClr>
                </a:solidFill>
              </a:rPr>
              <a:t>Sources of Data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Historical Records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Observations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Interviews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Process owner/vendor estimate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altLang="en-US" dirty="0"/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altLang="en-US" dirty="0" smtClean="0"/>
          </a:p>
          <a:p>
            <a:pPr algn="just" rtl="0">
              <a:lnSpc>
                <a:spcPct val="90000"/>
              </a:lnSpc>
            </a:pPr>
            <a:r>
              <a:rPr lang="en-AU" altLang="en-US" dirty="0" smtClean="0"/>
              <a:t>……….. Data collection activities are ongoing process throughout the simulation project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1100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Process Mapping</a:t>
            </a:r>
            <a:endParaRPr lang="en-AU" sz="3600" b="1" i="1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650876"/>
            <a:ext cx="8784976" cy="45144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r" rtl="1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rtl="1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r" rtl="1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r" rtl="1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process map is also called a conceptual model.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idea is to construct a diagrammatic representation of the process understudied.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provides an understanding between the simulation developer and the process owner.</a:t>
            </a:r>
          </a:p>
          <a:p>
            <a:pPr marL="0" indent="0" algn="l" rtl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Mapping can be done using one of the following methods: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ycle Diagrams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Maps  </a:t>
            </a:r>
          </a:p>
        </p:txBody>
      </p:sp>
    </p:spTree>
    <p:extLst>
      <p:ext uri="{BB962C8B-B14F-4D97-AF65-F5344CB8AC3E}">
        <p14:creationId xmlns:p14="http://schemas.microsoft.com/office/powerpoint/2010/main" val="371100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Activity Cycle Diagrams</a:t>
            </a:r>
            <a:endParaRPr lang="en-AU" sz="3600" b="1" i="1" kern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1618199"/>
            <a:ext cx="8424936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The diagram aims to show the lifecycle of the components of the system.</a:t>
            </a:r>
            <a:endParaRPr lang="en-AU" altLang="en-US" dirty="0"/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Each component is shown in either of two states, dead and active.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Each component can be shown moving through a number of dean and active states in a sequence that must form a loop. </a:t>
            </a:r>
            <a:endParaRPr lang="en-AU" alt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7" y="3969593"/>
            <a:ext cx="4200525" cy="2771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00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/>
              <a:t>Activity Cycle Diagrams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1618199"/>
            <a:ext cx="80899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rtl="0">
              <a:lnSpc>
                <a:spcPct val="90000"/>
              </a:lnSpc>
            </a:pPr>
            <a:r>
              <a:rPr lang="en-AU" altLang="en-US" dirty="0" smtClean="0"/>
              <a:t>An example of an activity cycle diagram for a simplified arrest process</a:t>
            </a:r>
            <a:endParaRPr lang="en-AU" alt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6912768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40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Process Maps</a:t>
            </a:r>
            <a:endParaRPr lang="en-AU" sz="3600" b="1" i="1" kern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1618199"/>
            <a:ext cx="8089900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It is a process flow diagram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A useful way to understand and document a process and show the interrelationships between the process activities.</a:t>
            </a:r>
          </a:p>
          <a:p>
            <a:pPr marL="342900" indent="-342900" algn="just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It is widely used in business process re-engineering (BPR) projects.</a:t>
            </a:r>
            <a:endParaRPr lang="en-AU" alt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016" y="3882727"/>
            <a:ext cx="3505200" cy="271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8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9275"/>
            <a:ext cx="7772400" cy="74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3600" b="1" i="1" kern="0" dirty="0" smtClean="0"/>
              <a:t>A</a:t>
            </a:r>
            <a:endParaRPr lang="en-AU" sz="3600" b="1" i="1" kern="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094"/>
            <a:ext cx="5482927" cy="35291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7050" y="1618199"/>
            <a:ext cx="829342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rtl="0">
              <a:lnSpc>
                <a:spcPct val="90000"/>
              </a:lnSpc>
            </a:pPr>
            <a:r>
              <a:rPr lang="en-AU" altLang="en-US" dirty="0" smtClean="0"/>
              <a:t>An example of a process map for a simplified arrest process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0678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5934</TotalTime>
  <Words>314</Words>
  <Application>Microsoft Office PowerPoint</Application>
  <PresentationFormat>On-screen Show (4:3)</PresentationFormat>
  <Paragraphs>58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ألوان متوسطة</vt:lpstr>
      <vt:lpstr>PowerPoint Presentation</vt:lpstr>
      <vt:lpstr>Data Collection</vt:lpstr>
      <vt:lpstr>Data Required for a Simulation Model</vt:lpstr>
      <vt:lpstr>Data Collection</vt:lpstr>
      <vt:lpstr>Process Mapping</vt:lpstr>
      <vt:lpstr>Activity Cycle Diagrams</vt:lpstr>
      <vt:lpstr>Activity Cycle Diagrams</vt:lpstr>
      <vt:lpstr>Process Maps</vt:lpstr>
      <vt:lpstr>A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361</cp:revision>
  <dcterms:created xsi:type="dcterms:W3CDTF">2013-09-17T19:13:54Z</dcterms:created>
  <dcterms:modified xsi:type="dcterms:W3CDTF">2015-10-11T21:53:04Z</dcterms:modified>
</cp:coreProperties>
</file>