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0" r:id="rId43"/>
    <p:sldId id="295" r:id="rId44"/>
    <p:sldId id="296" r:id="rId45"/>
    <p:sldId id="297" r:id="rId46"/>
    <p:sldId id="301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95CB-37BE-4ECF-8DBA-4F6E9648D2A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2A05-7DF3-4EBA-97AE-2FD0FC6F5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3ECC31-9555-49CE-BB55-34FF86A1B02B}" type="slidenum">
              <a:rPr lang="ar-SA"/>
              <a:pPr>
                <a:defRPr/>
              </a:pPr>
              <a:t>7</a:t>
            </a:fld>
            <a:endParaRPr lang="ar-SA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39256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BCD61-5740-40E3-BD41-ECFBE61A29B2}" type="slidenum">
              <a:rPr lang="ar-SA"/>
              <a:pPr>
                <a:defRPr/>
              </a:pPr>
              <a:t>24</a:t>
            </a:fld>
            <a:endParaRPr lang="ar-SA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1618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EC0F8C-807E-4AA0-8D29-CB352AE7E52D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0122CD-0C51-4B34-9379-96A62AEF4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2774">
            <a:off x="5200601" y="1137391"/>
            <a:ext cx="3920819" cy="16711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660230"/>
            <a:ext cx="6324600" cy="701970"/>
          </a:xfrm>
        </p:spPr>
        <p:txBody>
          <a:bodyPr>
            <a:normAutofit/>
          </a:bodyPr>
          <a:lstStyle/>
          <a:p>
            <a:pPr marL="2151063" indent="-2151063"/>
            <a:r>
              <a:rPr lang="en-US" dirty="0" smtClean="0">
                <a:solidFill>
                  <a:srgbClr val="002060"/>
                </a:solidFill>
              </a:rPr>
              <a:t>Chapter 4: Enzymes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5635" y="3352800"/>
            <a:ext cx="6172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Protein </a:t>
            </a:r>
            <a:r>
              <a:rPr lang="en-US" dirty="0" smtClean="0"/>
              <a:t>Biochemistry </a:t>
            </a:r>
            <a:r>
              <a:rPr lang="en-US" dirty="0"/>
              <a:t>(BCH </a:t>
            </a:r>
            <a:r>
              <a:rPr lang="en-US" dirty="0" smtClean="0"/>
              <a:t>303)</a:t>
            </a:r>
            <a:endParaRPr lang="en-US" dirty="0"/>
          </a:p>
          <a:p>
            <a:r>
              <a:rPr lang="en-US" b="1" dirty="0" smtClean="0"/>
              <a:t>   2022-2023</a:t>
            </a:r>
            <a:endParaRPr lang="en-US" b="1" dirty="0"/>
          </a:p>
        </p:txBody>
      </p:sp>
      <p:pic>
        <p:nvPicPr>
          <p:cNvPr id="4" name="Picture 6" descr="Image result for king saud university logo biochemistry depar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500188" cy="127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142565" y="5486400"/>
            <a:ext cx="5934635" cy="685800"/>
          </a:xfrm>
          <a:prstGeom prst="rect">
            <a:avLst/>
          </a:prstGeom>
        </p:spPr>
        <p:txBody>
          <a:bodyPr vert="horz" anchor="b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Dr. Mansour </a:t>
            </a:r>
            <a:r>
              <a:rPr lang="en-US" dirty="0" err="1" smtClean="0">
                <a:solidFill>
                  <a:srgbClr val="FF0000"/>
                </a:solidFill>
              </a:rPr>
              <a:t>Gatasheh</a:t>
            </a:r>
            <a:endParaRPr lang="en-US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ar-SA" sz="3200" i="1" kern="0" dirty="0">
                <a:latin typeface="Book Antiqua" panose="02040602050305030304" pitchFamily="18" charset="0"/>
              </a:rPr>
              <a:t>Biochemistry Department, Science College</a:t>
            </a:r>
          </a:p>
          <a:p>
            <a:pPr algn="ctr">
              <a:defRPr/>
            </a:pPr>
            <a:r>
              <a:rPr lang="en-US" altLang="ar-SA" sz="3200" i="1" kern="0" dirty="0">
                <a:latin typeface="Book Antiqua" panose="02040602050305030304" pitchFamily="18" charset="0"/>
              </a:rPr>
              <a:t>King Saud </a:t>
            </a:r>
            <a:r>
              <a:rPr lang="en-US" altLang="ar-SA" sz="3200" i="1" kern="0" dirty="0" smtClean="0">
                <a:latin typeface="Book Antiqua" panose="02040602050305030304" pitchFamily="18" charset="0"/>
              </a:rPr>
              <a:t>University</a:t>
            </a:r>
            <a:endParaRPr lang="ar-SA" altLang="ar-SA" sz="3200" i="1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47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5672407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051050" y="2590800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411413" y="1676400"/>
            <a:ext cx="0" cy="88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11413" y="167640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11413" y="2565400"/>
            <a:ext cx="0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11413" y="33575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771775" y="3246342"/>
            <a:ext cx="5838825" cy="1020858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While other enzymes require one or more non-protein component known 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cofactor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(these are conjugated proteins).</a:t>
            </a:r>
            <a:endParaRPr lang="ar-S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71774" y="1555706"/>
            <a:ext cx="5838825" cy="871443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enzymes depend for activity only on their structure as proteins (simple proteins)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199" y="2335308"/>
            <a:ext cx="1212849" cy="484092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Enzymes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66800" y="549275"/>
            <a:ext cx="5791200" cy="577896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Cofactors:</a:t>
            </a:r>
          </a:p>
        </p:txBody>
      </p:sp>
    </p:spTree>
    <p:extLst>
      <p:ext uri="{BB962C8B-B14F-4D97-AF65-F5344CB8AC3E}">
        <p14:creationId xmlns:p14="http://schemas.microsoft.com/office/powerpoint/2010/main" val="28117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733800" y="2178681"/>
            <a:ext cx="713582" cy="484514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39975" y="2420938"/>
            <a:ext cx="360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00338" y="1412875"/>
            <a:ext cx="0" cy="1008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00338" y="141287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00338" y="2420938"/>
            <a:ext cx="0" cy="1008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00338" y="3429000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35831" y="2174199"/>
            <a:ext cx="1404143" cy="476670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Cofactor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32138" y="2924969"/>
            <a:ext cx="5334000" cy="1330558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Organic molecule called coenzymes (Coenzymes are derivatives of vitamins)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of coenzymes: NAD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FAD </a:t>
            </a:r>
            <a:endParaRPr lang="ar-SA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132138" y="1108075"/>
            <a:ext cx="5342965" cy="609600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Inorganic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(metal ions e.g., Zn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ar-SA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9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0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467600" cy="3886200"/>
          </a:xfrm>
        </p:spPr>
        <p:txBody>
          <a:bodyPr rtlCol="1">
            <a:noAutofit/>
          </a:bodyPr>
          <a:lstStyle/>
          <a:p>
            <a:pPr marL="1789113" indent="-17891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Holoenzyme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complete, catalytically active enzyme together with its non- protein component (coenzyme or metal ion).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1789113" indent="-17891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Apoenzyme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protein part of an enzyme.( enzyme without its non-protein moiety).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31825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Apoenzyme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+ cofactor        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Holoenzyme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  <a:tabLst>
                <a:tab pos="1519238" algn="ctr"/>
                <a:tab pos="5203825" algn="ctr"/>
              </a:tabLst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inactive   	active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67200" y="4419600"/>
            <a:ext cx="1066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14400" y="747715"/>
            <a:ext cx="7239000" cy="1630362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Specificity:</a:t>
            </a:r>
          </a:p>
          <a:p>
            <a:pPr marL="631825" indent="-188913" algn="l" rtl="0" eaLnBrk="1" hangingPunct="1">
              <a:buFont typeface="Arial" pitchFamily="34" charset="0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Enzymes are highly specific, interacting with one or a few specific substrates and catalyzing only one type of chemical reaction.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895600"/>
            <a:ext cx="1223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2895600"/>
            <a:ext cx="1223963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878541" y="2677740"/>
            <a:ext cx="7696200" cy="2286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2888" indent="-2782888">
              <a:buFont typeface="Arial" pitchFamily="34" charset="0"/>
              <a:buNone/>
              <a:tabLst>
                <a:tab pos="2689225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Specificity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Absolute specificity:</a:t>
            </a:r>
          </a:p>
          <a:p>
            <a:pPr marL="2782888" indent="-2782888">
              <a:buFont typeface="Arial" pitchFamily="34" charset="0"/>
              <a:buNone/>
              <a:tabLst>
                <a:tab pos="2689225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(the enzyme can act only on one substrate)</a:t>
            </a:r>
          </a:p>
          <a:p>
            <a:pPr marL="2782888" indent="-2782888">
              <a:buFont typeface="Arial" pitchFamily="34" charset="0"/>
              <a:buNone/>
              <a:tabLst>
                <a:tab pos="2689225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782888" indent="-2782888">
              <a:buFont typeface="Arial" pitchFamily="34" charset="0"/>
              <a:buNone/>
              <a:tabLst>
                <a:tab pos="2689225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Group specificity:</a:t>
            </a:r>
          </a:p>
          <a:p>
            <a:pPr marL="2782888" indent="-2782888">
              <a:buFont typeface="Arial" pitchFamily="34" charset="0"/>
              <a:buNone/>
              <a:tabLst>
                <a:tab pos="2689225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(the enzyme can act on a group of related substrates). </a:t>
            </a:r>
            <a:endParaRPr lang="ar-SA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676400" y="3276600"/>
            <a:ext cx="4876800" cy="3200400"/>
          </a:xfrm>
          <a:prstGeom prst="rect">
            <a:avLst/>
          </a:prstGeom>
          <a:ln>
            <a:solidFill>
              <a:schemeClr val="accent1">
                <a:shade val="70000"/>
                <a:satMod val="150000"/>
              </a:schemeClr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Activators include: </a:t>
            </a:r>
          </a:p>
          <a:p>
            <a:pPr marL="363538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a) Metal ions </a:t>
            </a:r>
          </a:p>
          <a:p>
            <a:pPr marL="363538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b)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tabLst>
                <a:tab pos="631825" algn="l"/>
                <a:tab pos="2782888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Pepsinogen	Pepsin    </a:t>
            </a:r>
          </a:p>
          <a:p>
            <a:pPr marL="0" indent="0">
              <a:buFont typeface="Arial" pitchFamily="34" charset="0"/>
              <a:buNone/>
              <a:tabLst>
                <a:tab pos="631825" algn="l"/>
                <a:tab pos="2689225" algn="l"/>
              </a:tabLs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(inactive enzyme) 	(active enzyme) </a:t>
            </a:r>
          </a:p>
          <a:p>
            <a:pPr marL="363538" indent="0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c) Enzymes</a:t>
            </a:r>
          </a:p>
          <a:p>
            <a:pPr marL="0" indent="0">
              <a:buFont typeface="Wingdings"/>
              <a:buNone/>
              <a:tabLst>
                <a:tab pos="712788" algn="l"/>
                <a:tab pos="2595563" algn="l"/>
              </a:tabLst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enterokinase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Font typeface="Arial" pitchFamily="34" charset="0"/>
              <a:buNone/>
              <a:tabLst>
                <a:tab pos="712788" algn="l"/>
                <a:tab pos="2595563" algn="l"/>
              </a:tabLst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i="1" dirty="0" err="1" smtClean="0">
                <a:latin typeface="Times New Roman" pitchFamily="18" charset="0"/>
                <a:cs typeface="Times New Roman" pitchFamily="18" charset="0"/>
              </a:rPr>
              <a:t>Trypsinogen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 	Trypsin</a:t>
            </a:r>
          </a:p>
          <a:p>
            <a:pPr marL="365760" lvl="1" indent="0">
              <a:buFont typeface="Arial" pitchFamily="34" charset="0"/>
              <a:buNone/>
              <a:tabLst>
                <a:tab pos="712788" algn="l"/>
                <a:tab pos="2595563" algn="l"/>
              </a:tabLst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(inactive enzyme)	(active enzyme)   </a:t>
            </a:r>
            <a:endParaRPr lang="ar-SA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7696200" cy="2811462"/>
          </a:xfrm>
        </p:spPr>
        <p:txBody>
          <a:bodyPr>
            <a:noAutofit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Enzyme inhibitors:</a:t>
            </a:r>
          </a:p>
          <a:p>
            <a:pPr marL="44450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substances combine with the enzyme and reduce its    activity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These are known as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 Enzyme activator:</a:t>
            </a:r>
          </a:p>
          <a:p>
            <a:pPr marL="444500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substances combine with the enzyme and increase its activity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These are known as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activators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320925" y="1295400"/>
            <a:ext cx="574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5" name="Right Arrow 4"/>
          <p:cNvSpPr/>
          <p:nvPr/>
        </p:nvSpPr>
        <p:spPr>
          <a:xfrm>
            <a:off x="2667000" y="2971800"/>
            <a:ext cx="574675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41059" y="4648200"/>
            <a:ext cx="95474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7408" y="6019800"/>
            <a:ext cx="102599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239000" cy="4114800"/>
          </a:xfrm>
        </p:spPr>
        <p:txBody>
          <a:bodyPr rtlCol="1">
            <a:normAutofit/>
          </a:bodyPr>
          <a:lstStyle/>
          <a:p>
            <a:pPr marL="444500" indent="-1778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Enzymes increase rate of reaction by decreasing energy of activation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az-Cyrl-AZ" baseline="30000" dirty="0" smtClean="0">
                <a:latin typeface="Times New Roman" pitchFamily="18" charset="0"/>
                <a:cs typeface="Times New Roman" pitchFamily="18" charset="0"/>
              </a:rPr>
              <a:t>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pPr marL="444500" indent="-1778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0" indent="-17780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Enzymes do not change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az-Cyrl-AZ" baseline="30000" dirty="0" smtClean="0">
                <a:latin typeface="Times New Roman" pitchFamily="18" charset="0"/>
                <a:cs typeface="Times New Roman" pitchFamily="18" charset="0"/>
              </a:rPr>
              <a:t>ͦ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(standard free energy change).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 state: 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An unstable state in which new bonds are formed and old bonds are broken.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762000"/>
            <a:ext cx="7543800" cy="762000"/>
          </a:xfrm>
          <a:prstGeom prst="rect">
            <a:avLst/>
          </a:prstGeom>
        </p:spPr>
        <p:txBody>
          <a:bodyPr vert="horz" rtlCol="1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do enzymes increase the rate of a reaction?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467600" cy="36576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Activation energy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az-Cyrl-AZ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҂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631825" indent="-268288" algn="l" rtl="0" eaLnBrk="1" hangingPunct="1">
              <a:buFont typeface="Arial" pitchFamily="34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Difference in the energy level of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 and the transition state.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l-G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az-Cyrl-AZ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ͦ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(standard free energy change):</a:t>
            </a:r>
          </a:p>
          <a:p>
            <a:pPr marL="631825" indent="-268288" algn="l" rtl="0" eaLnBrk="1" hangingPunct="1">
              <a:buFont typeface="Arial" pitchFamily="34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It is energy difference between substrate and product.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4920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73" y="457200"/>
            <a:ext cx="63685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77724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Enzymes:</a:t>
            </a:r>
          </a:p>
          <a:p>
            <a:pPr marL="174625" indent="-174625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specific protein catalysts that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the rate of reaction without being changed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overall process.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(Enzymes are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consumed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during the reaction).</a:t>
            </a:r>
          </a:p>
          <a:p>
            <a:pPr marL="174625" indent="-174625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act on certain substances which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known 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substrate 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form an enzyme – substrate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which is broken to give the product (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         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9"/>
          <a:stretch>
            <a:fillRect/>
          </a:stretch>
        </p:blipFill>
        <p:spPr bwMode="auto">
          <a:xfrm>
            <a:off x="1970088" y="4724400"/>
            <a:ext cx="38274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4"/>
          <a:stretch>
            <a:fillRect/>
          </a:stretch>
        </p:blipFill>
        <p:spPr bwMode="auto">
          <a:xfrm>
            <a:off x="5715000" y="4724400"/>
            <a:ext cx="13096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84174"/>
            <a:ext cx="7924800" cy="7198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62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762000"/>
            <a:ext cx="7326312" cy="3276600"/>
          </a:xfrm>
        </p:spPr>
        <p:txBody>
          <a:bodyPr rtlCol="1">
            <a:normAutofit lnSpcReduction="100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 mechanism: 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During enzyme action, there is a temporary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enzyme and its substrate forming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enzyme-substrate complex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 complex). 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This is followed by dissociation of this complex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product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9"/>
          <a:stretch>
            <a:fillRect/>
          </a:stretch>
        </p:blipFill>
        <p:spPr bwMode="auto">
          <a:xfrm>
            <a:off x="1623079" y="4038600"/>
            <a:ext cx="38274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4"/>
          <a:stretch>
            <a:fillRect/>
          </a:stretch>
        </p:blipFill>
        <p:spPr bwMode="auto">
          <a:xfrm>
            <a:off x="5486400" y="4038600"/>
            <a:ext cx="13096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7315200" cy="25146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Models to explain enzyme specificity towards substrate: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Lock and key model of enzyme-substrate binding: </a:t>
            </a:r>
          </a:p>
          <a:p>
            <a:pPr marL="363538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active site of the unbound enzyme is complementary in shape to the substrate.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867400" cy="3028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086600" cy="2286000"/>
          </a:xfrm>
        </p:spPr>
        <p:txBody>
          <a:bodyPr>
            <a:normAutofit lnSpcReduction="10000"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Induced-fit model of enzyme-substrate binding:</a:t>
            </a:r>
          </a:p>
          <a:p>
            <a:pPr marL="706438" indent="-342900" algn="l" rtl="0"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enzyme change shape on the substrate binding.</a:t>
            </a:r>
          </a:p>
          <a:p>
            <a:pPr marL="706438" indent="-342900" algn="l" rtl="0"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active site forms a shape complementary to the substrate only after the substrate has been bound.</a:t>
            </a:r>
            <a:endParaRPr lang="ar-SA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195888" cy="3171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315200" cy="8382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Factors affecting reaction velocity of enzymes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8800" y="1524000"/>
            <a:ext cx="4191000" cy="3581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0000"/>
            </a:solidFill>
          </a:ln>
        </p:spPr>
        <p:txBody>
          <a:bodyPr vert="horz" rtlCol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Substrate</a:t>
            </a: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Concentration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Enzyme concentration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pH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emperature</a:t>
            </a:r>
            <a:endParaRPr lang="fr-FR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Inhibitors</a:t>
            </a:r>
            <a:endParaRPr lang="fr-FR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fr-FR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fr-FR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Activators</a:t>
            </a:r>
            <a:endParaRPr lang="fr-FR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315200" cy="5486400"/>
          </a:xfrm>
        </p:spPr>
        <p:txBody>
          <a:bodyPr rtlCol="1">
            <a:no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Effect of substrate concentration: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usually expressed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μmol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product formed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 minute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318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 of an enzyme-catalyzed reaction increases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6318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substrate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 until a maximal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velocity (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reached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318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substrate concentration after this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will not 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rate. 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[The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leveling off of the reaction rate at high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substrate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concentrations reflects the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saturation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with substrate of all   </a:t>
            </a:r>
            <a:endParaRPr lang="ar-SA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available binding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sites on the enzyme molecules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present].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"/>
            <a:ext cx="7620000" cy="2085601"/>
          </a:xfrm>
        </p:spPr>
        <p:txBody>
          <a:bodyPr rtlCol="1">
            <a:normAutofit fontScale="85000" lnSpcReduction="10000"/>
          </a:bodyPr>
          <a:lstStyle/>
          <a:p>
            <a:pPr marL="174625" indent="-174625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substrate concentrations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-174625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substrate concentration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increases the rate of reaction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there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active sites  available to be occupied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substrate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concentrations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reaction rate levels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74625" indent="-174625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because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of the active sites are occupied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  <a:p>
            <a:pPr marL="0" indent="0" algn="l" rtl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cs typeface="Arial" pitchFamily="34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8844" r="10999" b="10577"/>
          <a:stretch>
            <a:fillRect/>
          </a:stretch>
        </p:blipFill>
        <p:spPr bwMode="auto">
          <a:xfrm>
            <a:off x="2139203" y="2590800"/>
            <a:ext cx="4940300" cy="3390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2182066" y="6057526"/>
            <a:ext cx="4897437" cy="2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plot</a:t>
            </a:r>
            <a:endParaRPr lang="ar-S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838200"/>
            <a:ext cx="7391400" cy="4876800"/>
          </a:xfrm>
        </p:spPr>
        <p:txBody>
          <a:bodyPr rtlCol="1">
            <a:normAutofit fontScale="77500" lnSpcReduction="20000"/>
          </a:bodyPr>
          <a:lstStyle/>
          <a:p>
            <a:pPr marL="1746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the maximum reaction 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(maximum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velocity).</a:t>
            </a:r>
          </a:p>
          <a:p>
            <a:pPr marL="1746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Michaelis-Menton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constant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substrate concentration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the rate is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½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46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Most enzymes show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kinetics.</a:t>
            </a:r>
          </a:p>
          <a:p>
            <a:pPr marL="1746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model,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reversibly combines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its substrate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complex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subsequently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yields product,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regenerating the free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enzyme.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519238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595563" algn="l"/>
              </a:tabLs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substrate</a:t>
            </a: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595563" algn="l"/>
              </a:tabLst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enzyme</a:t>
            </a: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595563" algn="l"/>
              </a:tabLst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enzyme–substrate complex</a:t>
            </a: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595563" algn="l"/>
              </a:tabLst>
              <a:defRPr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product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640388" cy="74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6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391400" cy="5334000"/>
          </a:xfrm>
        </p:spPr>
        <p:txBody>
          <a:bodyPr rtlCol="1">
            <a:normAutofit/>
          </a:bodyPr>
          <a:lstStyle/>
          <a:p>
            <a:pPr marL="174625" indent="-174625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kinetics, the plot of initial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reaction velocity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against substrate concentration ([S]),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hyperbolic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0170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Michaelis-Menten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Equation: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519238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86385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where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Vo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=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initial reaction velocity</a:t>
            </a: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863850" algn="l"/>
              </a:tabLst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Vmax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maximal velocity</a:t>
            </a: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8638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	=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Michaelis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constant 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2151063" indent="0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86385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S]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=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substrate concentration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68" y="3048000"/>
            <a:ext cx="3700463" cy="11969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7236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0386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Double-Reciprocal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Plot 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-Burk plot):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444500" indent="-174625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Transformations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equation give    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-Burk equation.</a:t>
            </a:r>
          </a:p>
          <a:p>
            <a:pPr marL="444500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44500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equation can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algebraically transformed into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equations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more useful in plotting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4500" indent="-174625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One common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transformation is derived simply by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taking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reciprocal of both sides of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Michaelis-Menten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equation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55" y="4572000"/>
            <a:ext cx="4098853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021" y="3953006"/>
            <a:ext cx="2977858" cy="76524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1">
            <a:normAutofit/>
          </a:bodyPr>
          <a:lstStyle/>
          <a:p>
            <a:pPr marL="0" indent="0"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b) or to a word describing action or activity.</a:t>
            </a:r>
          </a:p>
          <a:p>
            <a:pPr marL="0" indent="0" algn="ctr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19897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447800" y="2205688"/>
            <a:ext cx="5410200" cy="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2205832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205688"/>
            <a:ext cx="0" cy="1727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14600" y="3048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1219200"/>
            <a:ext cx="8077200" cy="788713"/>
          </a:xfrm>
          <a:prstGeom prst="rect">
            <a:avLst/>
          </a:prstGeom>
        </p:spPr>
        <p:txBody>
          <a:bodyPr vert="horz" rtlCol="1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Recommended name:</a:t>
            </a:r>
          </a:p>
          <a:p>
            <a:pPr marL="712788" indent="-268288">
              <a:buFont typeface="Arial" pitchFamily="34" charset="0"/>
              <a:buNone/>
              <a:defRPr/>
            </a:pP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) Many enzymes have been named by adding the suffix ‘</a:t>
            </a:r>
            <a:r>
              <a:rPr lang="en-GB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4993094"/>
            <a:ext cx="6819900" cy="997507"/>
          </a:xfrm>
          <a:prstGeom prst="rect">
            <a:avLst/>
          </a:prstGeom>
        </p:spPr>
        <p:txBody>
          <a:bodyPr vert="horz" rtlCol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ii) Some enzymes given </a:t>
            </a:r>
            <a:r>
              <a:rPr lang="en-GB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trivial names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     (e.g., pepsin, trypsin)   </a:t>
            </a:r>
            <a:endParaRPr lang="ar-S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2493169"/>
            <a:ext cx="5772474" cy="1237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rtlCol="1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a) to the name of the substrate </a:t>
            </a:r>
          </a:p>
          <a:p>
            <a:pPr marL="0" indent="0">
              <a:buFont typeface="Arial" pitchFamily="34" charset="0"/>
              <a:buNone/>
              <a:tabLst>
                <a:tab pos="2424113" algn="l"/>
              </a:tabLst>
              <a:defRPr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	Maltase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e.g.,     Maltose                      Glucose + Glucose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4879" y="151069"/>
            <a:ext cx="7053541" cy="1220879"/>
          </a:xfrm>
          <a:prstGeom prst="rect">
            <a:avLst/>
          </a:prstGeom>
        </p:spPr>
        <p:txBody>
          <a:bodyPr vert="horz" rtlCol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Nomenclature of enzymes:</a:t>
            </a:r>
          </a:p>
          <a:p>
            <a:pPr>
              <a:buFontTx/>
              <a:buChar char="-"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Each enzyme is assigned two names: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95600" y="3505200"/>
            <a:ext cx="1143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010400" cy="4953000"/>
          </a:xfrm>
        </p:spPr>
        <p:txBody>
          <a:bodyPr>
            <a:normAutofit/>
          </a:bodyPr>
          <a:lstStyle/>
          <a:p>
            <a:pPr marL="174625" indent="-174625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Separating the components of the numerator on the right side of the equation gives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8163" indent="0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simplifies to: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-This equation is called the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Lineweaver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-Burk equation.</a:t>
            </a:r>
            <a:r>
              <a:rPr lang="en-US" b="1" dirty="0" smtClean="0">
                <a:solidFill>
                  <a:srgbClr val="FF0000"/>
                </a:solidFill>
                <a:latin typeface="Century-Bold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Century-Light"/>
              <a:cs typeface="Arial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40" y="1751012"/>
            <a:ext cx="3816350" cy="91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916" y="3429000"/>
            <a:ext cx="360045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31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467600" cy="1447800"/>
          </a:xfrm>
        </p:spPr>
        <p:txBody>
          <a:bodyPr rtlCol="1">
            <a:normAutofit/>
          </a:bodyPr>
          <a:lstStyle/>
          <a:p>
            <a:pPr marL="174625" indent="-174625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plot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( 1/V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versus ( 1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/[S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 )  yields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straight line.</a:t>
            </a:r>
          </a:p>
          <a:p>
            <a:pPr marL="174625" indent="-174625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line has a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Km/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intercept of  (1/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268288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(1/V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axis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intercept of (-1/Km)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/[S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]) axis.</a:t>
            </a:r>
            <a:endParaRPr lang="ar-S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7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6893859" cy="762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Effect of enzyme concentration:</a:t>
            </a:r>
            <a:endParaRPr lang="ar-S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6" t="16212" r="7188" b="8298"/>
          <a:stretch>
            <a:fillRect/>
          </a:stretch>
        </p:blipFill>
        <p:spPr bwMode="auto">
          <a:xfrm>
            <a:off x="2209800" y="1676400"/>
            <a:ext cx="4343400" cy="375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295400" y="838200"/>
            <a:ext cx="6553200" cy="7620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Effect of pH:</a:t>
            </a:r>
            <a:endParaRPr lang="ar-S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1728" r="16852" b="5061"/>
          <a:stretch>
            <a:fillRect/>
          </a:stretch>
        </p:blipFill>
        <p:spPr bwMode="auto">
          <a:xfrm>
            <a:off x="2190750" y="1905000"/>
            <a:ext cx="4762500" cy="38767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054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Optimum pH:</a:t>
            </a:r>
          </a:p>
          <a:p>
            <a:pPr marL="363538" indent="-188913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It is the PH at which the enzyme has its maximum activity.</a:t>
            </a:r>
          </a:p>
          <a:p>
            <a:pPr marL="363538" indent="-188913" algn="l" rtl="0" eaLnBrk="1" hangingPunct="1">
              <a:buFont typeface="Arial" pitchFamily="34" charset="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Each enzyme has an optimal pH at which it is most efficient.</a:t>
            </a:r>
          </a:p>
          <a:p>
            <a:pPr marL="363538" indent="-188913" algn="l" rtl="0" eaLnBrk="1" hangingPunct="1">
              <a:buFont typeface="Arial" pitchFamily="34" charset="0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indent="-188913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optimum pH varies for different enzymes.</a:t>
            </a:r>
          </a:p>
          <a:p>
            <a:pPr marL="363538" indent="-188913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For example, pepsin, a digestive enzyme in the stomach, is maximally active at pH 2, whereas other enzymes, designed to work at neutral pH, are denatured by such an acidic environment.</a:t>
            </a:r>
          </a:p>
        </p:txBody>
      </p:sp>
    </p:spTree>
    <p:extLst>
      <p:ext uri="{BB962C8B-B14F-4D97-AF65-F5344CB8AC3E}">
        <p14:creationId xmlns:p14="http://schemas.microsoft.com/office/powerpoint/2010/main" val="14755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2133600"/>
          </a:xfrm>
        </p:spPr>
        <p:txBody>
          <a:bodyPr rtlCol="1">
            <a:normAutofit/>
          </a:bodyPr>
          <a:lstStyle/>
          <a:p>
            <a:pPr marL="273050" indent="-27305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change in pH can alter the ionization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amino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273050" indent="-273050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Extremes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pH can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denaturation of the enzyme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212056" y="762000"/>
            <a:ext cx="6400800" cy="838200"/>
          </a:xfrm>
        </p:spPr>
        <p:txBody>
          <a:bodyPr/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Effect of temperature:</a:t>
            </a:r>
            <a:endParaRPr lang="ar-S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75811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239000" cy="4267200"/>
          </a:xfrm>
        </p:spPr>
        <p:txBody>
          <a:bodyPr>
            <a:normAutofit lnSpcReduction="10000"/>
          </a:bodyPr>
          <a:lstStyle/>
          <a:p>
            <a:pPr marL="174625" indent="-174625" algn="l" rtl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reaction velocity increases with temperature until a peak velocity is reached.</a:t>
            </a:r>
          </a:p>
          <a:p>
            <a:pPr marL="174625" indent="-174625" algn="l" rtl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rtl="0" eaLnBrk="1" hangingPunct="1">
              <a:buFont typeface="Arial" pitchFamily="34" charset="0"/>
              <a:buNone/>
            </a:pP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Optimum temperature:</a:t>
            </a:r>
          </a:p>
          <a:p>
            <a:pPr marL="268288" indent="-268288" algn="l" rtl="0" eaLnBrk="1" hangingPunct="1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It is the temperature at which the enzyme has its maximum activity.</a:t>
            </a:r>
          </a:p>
          <a:p>
            <a:pPr marL="174625" indent="-174625" algn="l" rtl="0" eaLnBrk="1" hangingPunct="1">
              <a:buFont typeface="Arial" pitchFamily="34" charset="0"/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rtl="0" eaLnBrk="1" hangingPunct="1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Further elevation of the temperature results in a decrease in reaction velocity as a result of temperature-induced denaturation of the enzyme.</a:t>
            </a:r>
          </a:p>
          <a:p>
            <a:pPr marL="174625" indent="-174625" algn="l" rtl="0" eaLnBrk="1" hangingPunct="1">
              <a:buFont typeface="Arial" pitchFamily="34" charset="0"/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 algn="l" rtl="0" eaLnBrk="1" hangingPunct="1">
              <a:buFont typeface="Arial" pitchFamily="34" charset="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Most enzymes are fully denatured at 70°C.</a:t>
            </a:r>
          </a:p>
        </p:txBody>
      </p:sp>
    </p:spTree>
    <p:extLst>
      <p:ext uri="{BB962C8B-B14F-4D97-AF65-F5344CB8AC3E}">
        <p14:creationId xmlns:p14="http://schemas.microsoft.com/office/powerpoint/2010/main" val="23989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239000" cy="44958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Effect of inhibitors: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Inhibitors: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are chemicals that reduce the rate of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enzymic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Enzyme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inhibitors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among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pharmaceutical agents.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31825" indent="-268288" algn="l" rtl="0" eaLnBrk="1" fontAlgn="auto" hangingPunct="1">
              <a:spcAft>
                <a:spcPts val="0"/>
              </a:spcAft>
              <a:buNone/>
              <a:defRPr/>
            </a:pP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There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two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broad classes </a:t>
            </a:r>
            <a:r>
              <a:rPr lang="en-US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enzyme inhibitors: </a:t>
            </a:r>
            <a:endParaRPr lang="en-US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0950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A) Irreversible inhibitors.</a:t>
            </a:r>
          </a:p>
          <a:p>
            <a:pPr marL="1250950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B) Reversible inhibitors</a:t>
            </a:r>
            <a:endParaRPr lang="ar-SA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467600" cy="4876800"/>
          </a:xfrm>
        </p:spPr>
        <p:txBody>
          <a:bodyPr rtlCol="1">
            <a:normAutofit fontScale="92500"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Irreversible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inhibitors: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2788" indent="-268288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/>
                <a:cs typeface="Times New Roman"/>
              </a:rPr>
              <a:t>•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Combine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with the functional groups of the enzyme in the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site,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irreversibly (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combine covalently to enzyme so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to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permanently inactivate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it).</a:t>
            </a:r>
          </a:p>
          <a:p>
            <a:pPr marL="712788" indent="-268288" algn="l" rtl="0" eaLnBrk="1" fontAlgn="auto" hangingPunct="1">
              <a:spcAft>
                <a:spcPts val="0"/>
              </a:spcAft>
              <a:defRPr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712788" indent="-268288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600" dirty="0" smtClean="0">
                <a:latin typeface="Times New Roman"/>
                <a:cs typeface="Times New Roman"/>
              </a:rPr>
              <a:t>•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bind to a functional group in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site of enzyme to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site.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12788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712788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en-US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Diisopropyl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fluorophosphate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(DFP)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binds covalently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serine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in serine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proteases &amp;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acetylcholinesterase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315200" cy="4876800"/>
          </a:xfrm>
        </p:spPr>
        <p:txBody>
          <a:bodyPr>
            <a:normAutofit/>
          </a:bodyPr>
          <a:lstStyle/>
          <a:p>
            <a:pPr marL="0" indent="0" algn="l" rtl="0" eaLnBrk="1" hangingPunct="1">
              <a:buFont typeface="Arial" pitchFamily="34" charset="0"/>
              <a:buNone/>
            </a:pPr>
            <a:r>
              <a:rPr lang="en-GB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Systematic name:</a:t>
            </a:r>
          </a:p>
          <a:p>
            <a:pPr marL="444500" indent="0" algn="l" rtl="0" eaLnBrk="1" hangingPunct="1">
              <a:buFont typeface="Arial" pitchFamily="34" charset="0"/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international union of Biochemistry developed a system of nomenclature.</a:t>
            </a:r>
          </a:p>
          <a:p>
            <a:pPr marL="444500" indent="0" algn="l" rtl="0" eaLnBrk="1" hangingPunct="1">
              <a:buFont typeface="Arial" pitchFamily="34" charset="0"/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444500" indent="0" algn="l" rtl="0" eaLnBrk="1" hangingPunct="1">
              <a:buFont typeface="Arial" pitchFamily="34" charset="0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200" b="1" dirty="0" smtClean="0">
                <a:latin typeface="Times New Roman" pitchFamily="18" charset="0"/>
                <a:cs typeface="Times New Roman" pitchFamily="18" charset="0"/>
              </a:rPr>
              <a:t>This system divide enzymes into six major classes:</a:t>
            </a: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1.	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Oxidoreductases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2.	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Transferases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3.	Hydrolases</a:t>
            </a: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4.	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Lyases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5.	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Isomerases</a:t>
            </a: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959100" indent="0" algn="l" rtl="0" eaLnBrk="1" hangingPunct="1">
              <a:buFont typeface="Arial" pitchFamily="34" charset="0"/>
              <a:buNone/>
              <a:tabLst>
                <a:tab pos="3321050" algn="l"/>
              </a:tabLst>
            </a:pP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6.	Ligases</a:t>
            </a:r>
          </a:p>
          <a:p>
            <a:pPr marL="0" indent="0" algn="l" rtl="0" eaLnBrk="1" hangingPunct="1">
              <a:buFont typeface="Arial" pitchFamily="34" charset="0"/>
              <a:buNone/>
            </a:pPr>
            <a:endParaRPr lang="en-GB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6553200" cy="4800600"/>
          </a:xfrm>
        </p:spPr>
        <p:txBody>
          <a:bodyPr rtlCol="1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Reversible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reversible inhibitors:</a:t>
            </a: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Competitive inhibitors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Noncompetitive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inhibitors</a:t>
            </a: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c) Uncompetitive inhibitor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31825" indent="-1873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631825" indent="-1873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two most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commonly encountered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reversible inhibition are:</a:t>
            </a:r>
          </a:p>
          <a:p>
            <a:pPr marL="80645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a) Competitive inhibition</a:t>
            </a: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b) Noncompetitive inhibition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6934200" cy="4876800"/>
          </a:xfrm>
        </p:spPr>
        <p:txBody>
          <a:bodyPr rtlCol="1">
            <a:normAutofit fontScale="850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Competitive 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8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inhibitor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with the substrate to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bind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site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Competitive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inhibitor structure usually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resemble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substrate.</a:t>
            </a:r>
          </a:p>
          <a:p>
            <a:pPr marL="444500" indent="-176213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competitive inhibitor’s action is proportional to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its concentration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effect of a competitive inhibitor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reversed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increasing [S]).</a:t>
            </a:r>
            <a:endParaRPr lang="ar-S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645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competitive inhibitor on Km and </a:t>
            </a:r>
            <a:r>
              <a:rPr lang="en-US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612900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Vmax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612900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increase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Km</a:t>
            </a:r>
            <a:endParaRPr lang="ar-SA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61" y="1417638"/>
            <a:ext cx="7107472" cy="3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146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4259" r="4581"/>
          <a:stretch>
            <a:fillRect/>
          </a:stretch>
        </p:blipFill>
        <p:spPr bwMode="auto">
          <a:xfrm>
            <a:off x="762000" y="533400"/>
            <a:ext cx="75565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239000" cy="5181600"/>
          </a:xfrm>
        </p:spPr>
        <p:txBody>
          <a:bodyPr rtlCol="1">
            <a:no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Noncompetitive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inhibition: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-The inhibitor bind the enzyme at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other than the active site.</a:t>
            </a:r>
          </a:p>
          <a:p>
            <a:pPr marL="444500" indent="-176213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noncompetitive inhibitor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bind either free enzyme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complex.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-This type of inhibition not affected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substrate.</a:t>
            </a: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01700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non-competitive </a:t>
            </a:r>
            <a:r>
              <a:rPr lang="en-US" sz="2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inhibitor on Km and </a:t>
            </a:r>
            <a:r>
              <a:rPr lang="en-US" sz="22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Vmax</a:t>
            </a:r>
            <a:r>
              <a:rPr lang="en-US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82775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Decrease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Vmax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882775" indent="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Same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u="sng" dirty="0">
              <a:latin typeface="Times New Roman" pitchFamily="18" charset="0"/>
              <a:cs typeface="Times New Roman" pitchFamily="18" charset="0"/>
            </a:endParaRPr>
          </a:p>
          <a:p>
            <a:pPr marL="444500" indent="-176213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1424"/>
            <a:ext cx="7620000" cy="54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4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52" y="881558"/>
            <a:ext cx="6755515" cy="49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7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altLang="ar-SA" b="1" smtClean="0">
                <a:solidFill>
                  <a:srgbClr val="FF0000"/>
                </a:solidFill>
              </a:rPr>
              <a:t>References</a:t>
            </a:r>
            <a:endParaRPr lang="ar-SA" altLang="ar-SA" b="1" smtClean="0">
              <a:solidFill>
                <a:srgbClr val="FF0000"/>
              </a:solidFill>
            </a:endParaRPr>
          </a:p>
        </p:txBody>
      </p:sp>
      <p:sp>
        <p:nvSpPr>
          <p:cNvPr id="26627" name="عنصر نائب للمحتوى 2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162800" cy="3724275"/>
          </a:xfrm>
        </p:spPr>
        <p:txBody>
          <a:bodyPr/>
          <a:lstStyle/>
          <a:p>
            <a:r>
              <a:rPr lang="en-US" dirty="0" err="1" smtClean="0"/>
              <a:t>Lehninger</a:t>
            </a:r>
            <a:r>
              <a:rPr lang="en-US" dirty="0"/>
              <a:t>, A.L., </a:t>
            </a:r>
            <a:r>
              <a:rPr lang="en-US" dirty="0" err="1"/>
              <a:t>Nelson,D.L</a:t>
            </a:r>
            <a:r>
              <a:rPr lang="en-US" dirty="0"/>
              <a:t>., </a:t>
            </a:r>
            <a:r>
              <a:rPr lang="en-US" dirty="0" err="1"/>
              <a:t>Cox,M.M</a:t>
            </a:r>
            <a:r>
              <a:rPr lang="en-US" dirty="0"/>
              <a:t>, </a:t>
            </a:r>
            <a:r>
              <a:rPr lang="en-US" i="1" dirty="0"/>
              <a:t>Principles of </a:t>
            </a:r>
            <a:r>
              <a:rPr lang="en-US" i="1" dirty="0" err="1"/>
              <a:t>Biochemistry</a:t>
            </a:r>
            <a:r>
              <a:rPr lang="en-US" dirty="0" err="1"/>
              <a:t>,Worth</a:t>
            </a:r>
            <a:r>
              <a:rPr lang="en-US" dirty="0"/>
              <a:t> publishers,</a:t>
            </a:r>
            <a:r>
              <a:rPr lang="en-US" dirty="0" err="1"/>
              <a:t>Inc</a:t>
            </a:r>
            <a:r>
              <a:rPr lang="en-US" dirty="0"/>
              <a:t>.,</a:t>
            </a:r>
            <a:r>
              <a:rPr lang="en-US" dirty="0" err="1"/>
              <a:t>NewYork</a:t>
            </a:r>
            <a:r>
              <a:rPr lang="en-US" dirty="0"/>
              <a:t> </a:t>
            </a:r>
            <a:r>
              <a:rPr lang="en-US" altLang="ar-SA" dirty="0" smtClean="0"/>
              <a:t>.</a:t>
            </a:r>
            <a:endParaRPr lang="en-US" altLang="ar-SA" dirty="0" smtClean="0"/>
          </a:p>
          <a:p>
            <a:endParaRPr lang="ar-SA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28193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620000" cy="5257800"/>
          </a:xfrm>
        </p:spPr>
        <p:txBody>
          <a:bodyPr rtlCol="1">
            <a:normAutofit/>
          </a:bodyPr>
          <a:lstStyle/>
          <a:p>
            <a:pPr marL="444500" indent="-4445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) The enzyme name has 2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parts: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pPr marL="444500" indent="-4445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   The first name the substrate or substrates.</a:t>
            </a:r>
          </a:p>
          <a:p>
            <a:pPr marL="444500" indent="-4445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    The second, ending in –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indicates the type of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reaction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catalyzed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4500" indent="-4445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444500" indent="-444500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iii) This system give each enzyme a code number (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and it contains 4 digits separated by points.</a:t>
            </a:r>
          </a:p>
          <a:p>
            <a:pPr marL="4572000" indent="-1976438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397375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 digit	: Class</a:t>
            </a:r>
          </a:p>
          <a:p>
            <a:pPr marL="4572000" indent="-1976438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397375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 digit	: sub-class</a:t>
            </a:r>
          </a:p>
          <a:p>
            <a:pPr marL="4572000" indent="-1976438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397375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third digit	: sub-sub-class</a:t>
            </a:r>
          </a:p>
          <a:p>
            <a:pPr marL="4572000" indent="-1976438" algn="l" rtl="0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397375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fourth digit	: serial number of the enzyme.   </a:t>
            </a:r>
            <a:endParaRPr lang="ar-S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r="5769"/>
          <a:stretch>
            <a:fillRect/>
          </a:stretch>
        </p:blipFill>
        <p:spPr bwMode="auto">
          <a:xfrm>
            <a:off x="533400" y="457200"/>
            <a:ext cx="784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2045" b="389"/>
          <a:stretch>
            <a:fillRect/>
          </a:stretch>
        </p:blipFill>
        <p:spPr bwMode="auto">
          <a:xfrm>
            <a:off x="1371600" y="304800"/>
            <a:ext cx="67817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315200" cy="4572000"/>
          </a:xfrm>
        </p:spPr>
        <p:txBody>
          <a:bodyPr rtlCol="1">
            <a:normAutofit fontScale="85000" lnSpcReduction="20000"/>
          </a:bodyPr>
          <a:lstStyle/>
          <a:p>
            <a:pPr marL="631825" indent="-268288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They are proteins.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>
                <a:solidFill>
                  <a:srgbClr val="002060"/>
                </a:solidFill>
                <a:cs typeface="Arial" pitchFamily="34" charset="0"/>
              </a:rPr>
              <a:t>High molecular weight </a:t>
            </a: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proteins.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They act at specific pH and temperature.</a:t>
            </a: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1825" indent="-268288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Active site:</a:t>
            </a:r>
          </a:p>
          <a:p>
            <a:pPr marL="10763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Enzyme molecule contain a special pocket or cleft called the active site.</a:t>
            </a:r>
          </a:p>
          <a:p>
            <a:pPr marL="10763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- (active site is relatively small portion of the total volume of an enzyme that bind the substrate).</a:t>
            </a:r>
          </a:p>
          <a:p>
            <a:pPr marL="1076325" indent="-174625"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- The active site contains amino acid side chains that participate in substrate binding and catalysis.</a:t>
            </a:r>
            <a:endParaRPr lang="ar-SA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533400"/>
            <a:ext cx="7848600" cy="685800"/>
          </a:xfrm>
          <a:prstGeom prst="rect">
            <a:avLst/>
          </a:prstGeom>
        </p:spPr>
        <p:txBody>
          <a:bodyPr vert="horz" rtlCol="1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3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Characteristics of Enzymes:</a:t>
            </a:r>
          </a:p>
        </p:txBody>
      </p:sp>
    </p:spTree>
    <p:extLst>
      <p:ext uri="{BB962C8B-B14F-4D97-AF65-F5344CB8AC3E}">
        <p14:creationId xmlns:p14="http://schemas.microsoft.com/office/powerpoint/2010/main" val="6358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2999" y="762001"/>
            <a:ext cx="6858001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3299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237</TotalTime>
  <Words>1596</Words>
  <Application>Microsoft Office PowerPoint</Application>
  <PresentationFormat>On-screen Show (4:3)</PresentationFormat>
  <Paragraphs>244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Book Antiqua</vt:lpstr>
      <vt:lpstr>Calibri</vt:lpstr>
      <vt:lpstr>Century Schoolbook</vt:lpstr>
      <vt:lpstr>Century-Bold</vt:lpstr>
      <vt:lpstr>Century-Light</vt:lpstr>
      <vt:lpstr>Times New Roman</vt:lpstr>
      <vt:lpstr>Wingdings</vt:lpstr>
      <vt:lpstr>Wingdings 2</vt:lpstr>
      <vt:lpstr>Oriel</vt:lpstr>
      <vt:lpstr>Chapter 4: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dell</cp:lastModifiedBy>
  <cp:revision>47</cp:revision>
  <dcterms:created xsi:type="dcterms:W3CDTF">2017-04-01T14:50:51Z</dcterms:created>
  <dcterms:modified xsi:type="dcterms:W3CDTF">2023-04-12T11:43:50Z</dcterms:modified>
</cp:coreProperties>
</file>