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36"/>
  </p:notesMasterIdLst>
  <p:sldIdLst>
    <p:sldId id="308" r:id="rId2"/>
    <p:sldId id="277" r:id="rId3"/>
    <p:sldId id="278" r:id="rId4"/>
    <p:sldId id="279" r:id="rId5"/>
    <p:sldId id="303" r:id="rId6"/>
    <p:sldId id="304" r:id="rId7"/>
    <p:sldId id="305" r:id="rId8"/>
    <p:sldId id="282" r:id="rId9"/>
    <p:sldId id="309" r:id="rId10"/>
    <p:sldId id="283" r:id="rId11"/>
    <p:sldId id="257" r:id="rId12"/>
    <p:sldId id="286" r:id="rId13"/>
    <p:sldId id="285" r:id="rId14"/>
    <p:sldId id="287" r:id="rId15"/>
    <p:sldId id="288" r:id="rId16"/>
    <p:sldId id="266" r:id="rId17"/>
    <p:sldId id="290" r:id="rId18"/>
    <p:sldId id="291" r:id="rId19"/>
    <p:sldId id="264" r:id="rId20"/>
    <p:sldId id="310" r:id="rId21"/>
    <p:sldId id="265" r:id="rId22"/>
    <p:sldId id="268" r:id="rId23"/>
    <p:sldId id="269" r:id="rId24"/>
    <p:sldId id="313" r:id="rId25"/>
    <p:sldId id="292" r:id="rId26"/>
    <p:sldId id="294" r:id="rId27"/>
    <p:sldId id="312" r:id="rId28"/>
    <p:sldId id="296" r:id="rId29"/>
    <p:sldId id="311" r:id="rId30"/>
    <p:sldId id="298" r:id="rId31"/>
    <p:sldId id="299" r:id="rId32"/>
    <p:sldId id="300" r:id="rId33"/>
    <p:sldId id="301" r:id="rId34"/>
    <p:sldId id="347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045" autoAdjust="0"/>
    <p:restoredTop sz="86318" autoAdjust="0"/>
  </p:normalViewPr>
  <p:slideViewPr>
    <p:cSldViewPr>
      <p:cViewPr varScale="1">
        <p:scale>
          <a:sx n="86" d="100"/>
          <a:sy n="86" d="100"/>
        </p:scale>
        <p:origin x="216" y="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2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2CFDE-0BFB-7B40-9687-AF5E1DF03736}" type="datetimeFigureOut">
              <a:rPr lang="en-US" smtClean="0"/>
              <a:t>1/28/25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6EBC8-6798-1F45-BEF1-D12608A5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3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6EBC8-6798-1F45-BEF1-D12608A54B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08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Lithium chloride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6EBC8-6798-1F45-BEF1-D12608A54BE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2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4722B4-403D-40C3-92A5-A9F55C4C253B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A0CD3-36F4-4EE1-8012-D99C814762EC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9109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5EC2D2-6BBC-4B54-8949-F40B3648C237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88EA7-96E0-4EF5-A7E3-8321E136D7AF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2403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81309F-6C11-4680-B711-725556F19E97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252AE-3207-401F-8F4A-333E94B1D8DC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5405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B35308-13F4-4E0D-B973-CEE9609F0B90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33F6A4-B54D-4760-A2FB-9D44E89EC349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38984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861399-84C5-439C-BD93-D2F1CEBF73AD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B6DD4B-9DCA-458E-970F-E34329620765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9921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7370B9-03E2-4454-AE3B-50DEC79CE36A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FD36C-B02D-46A5-84F6-54EDF59E8D6A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5668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291B54-D066-4FA9-8E4A-944A6B217D85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B529C-08F4-4CC8-919B-5DC3AB702511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303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D19F-8A96-41F3-A333-B282894DD658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B713D-D148-400E-9881-71ACA230FF21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152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FBAA6-3B57-4925-9587-B8F3A8097BE0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744F9-44C8-4DDB-99C7-3BCC2DAA6915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8154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B33537-A46F-4CCE-BE10-CE9D0AB0F7C2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CADF2-3FED-4B4E-B561-4A3B35131437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0621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EFBF84-AD94-4D66-A314-6B79AEC3FC74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BBBD6B-FDC8-4D80-8B5A-86AE7F57C2C2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7944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ECE0F5-BD44-401E-8C5E-8EAB40E57A36}" type="datetimeFigureOut">
              <a:rPr lang="x-none" smtClean="0"/>
              <a:pPr>
                <a:defRPr/>
              </a:pPr>
              <a:t>1/28/25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E42393-EDC4-42AA-A3A3-861F6AA57826}" type="slidenum">
              <a:rPr lang="x-none" smtClean="0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2874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jp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39" name="Rectangle 1843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441" name="Freeform: Shape 1844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443" name="Freeform: Shape 1844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US" sz="6300" b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based on degree of saturation</a:t>
            </a:r>
            <a:endParaRPr lang="x-none" sz="6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5" name="Rectangle 1844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328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Preparations of Solutions</a:t>
            </a:r>
            <a:endParaRPr lang="x-none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088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stock solutions</a:t>
            </a:r>
            <a:endParaRPr lang="x-none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concentrations of many acids are given in the terms of w/w%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order to prepare a stock solution for acids we need to know:</a:t>
            </a:r>
          </a:p>
          <a:p>
            <a:pPr marL="514350" indent="-514350" algn="l" rtl="0" eaLnBrk="1" fontAlgn="auto" hangingPunct="1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(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: wt/ unit volume</a:t>
            </a:r>
          </a:p>
          <a:p>
            <a:pPr marL="514350" indent="-514350" algn="l" rtl="0" eaLnBrk="1" fontAlgn="auto" hangingPunct="1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gravity : Density relative to water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CBEE73D5-A988-2747-917C-B660A8DC9991}"/>
              </a:ext>
            </a:extLst>
          </p:cNvPr>
          <p:cNvGrpSpPr/>
          <p:nvPr/>
        </p:nvGrpSpPr>
        <p:grpSpPr>
          <a:xfrm>
            <a:off x="1406652" y="5140439"/>
            <a:ext cx="6022975" cy="1069975"/>
            <a:chOff x="1406652" y="5140439"/>
            <a:chExt cx="6022975" cy="106997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F2C22D5C-BDEF-8444-BF89-55E962D304A7}"/>
                </a:ext>
              </a:extLst>
            </p:cNvPr>
            <p:cNvSpPr/>
            <p:nvPr/>
          </p:nvSpPr>
          <p:spPr>
            <a:xfrm>
              <a:off x="1406652" y="5140439"/>
              <a:ext cx="6022848" cy="106987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9DC798E6-958E-FC47-A4B9-928CE9D9FBE7}"/>
                </a:ext>
              </a:extLst>
            </p:cNvPr>
            <p:cNvSpPr/>
            <p:nvPr/>
          </p:nvSpPr>
          <p:spPr>
            <a:xfrm>
              <a:off x="1524762" y="5258562"/>
              <a:ext cx="5791200" cy="838200"/>
            </a:xfrm>
            <a:custGeom>
              <a:avLst/>
              <a:gdLst/>
              <a:ahLst/>
              <a:cxnLst/>
              <a:rect l="l" t="t" r="r" b="b"/>
              <a:pathLst>
                <a:path w="5791200" h="838200">
                  <a:moveTo>
                    <a:pt x="0" y="139700"/>
                  </a:moveTo>
                  <a:lnTo>
                    <a:pt x="7116" y="95520"/>
                  </a:lnTo>
                  <a:lnTo>
                    <a:pt x="26936" y="57168"/>
                  </a:lnTo>
                  <a:lnTo>
                    <a:pt x="57168" y="26936"/>
                  </a:lnTo>
                  <a:lnTo>
                    <a:pt x="95520" y="7116"/>
                  </a:lnTo>
                  <a:lnTo>
                    <a:pt x="139700" y="0"/>
                  </a:lnTo>
                  <a:lnTo>
                    <a:pt x="5651499" y="0"/>
                  </a:lnTo>
                  <a:lnTo>
                    <a:pt x="5695679" y="7116"/>
                  </a:lnTo>
                  <a:lnTo>
                    <a:pt x="5734031" y="26936"/>
                  </a:lnTo>
                  <a:lnTo>
                    <a:pt x="5764263" y="57168"/>
                  </a:lnTo>
                  <a:lnTo>
                    <a:pt x="5784083" y="95520"/>
                  </a:lnTo>
                  <a:lnTo>
                    <a:pt x="5791199" y="139700"/>
                  </a:lnTo>
                  <a:lnTo>
                    <a:pt x="5791199" y="698500"/>
                  </a:lnTo>
                  <a:lnTo>
                    <a:pt x="5784083" y="742655"/>
                  </a:lnTo>
                  <a:lnTo>
                    <a:pt x="5764263" y="781004"/>
                  </a:lnTo>
                  <a:lnTo>
                    <a:pt x="5734031" y="811245"/>
                  </a:lnTo>
                  <a:lnTo>
                    <a:pt x="5695679" y="831077"/>
                  </a:lnTo>
                  <a:lnTo>
                    <a:pt x="5651499" y="838200"/>
                  </a:lnTo>
                  <a:lnTo>
                    <a:pt x="139700" y="838200"/>
                  </a:lnTo>
                  <a:lnTo>
                    <a:pt x="95520" y="831077"/>
                  </a:lnTo>
                  <a:lnTo>
                    <a:pt x="57168" y="811245"/>
                  </a:lnTo>
                  <a:lnTo>
                    <a:pt x="26936" y="781004"/>
                  </a:lnTo>
                  <a:lnTo>
                    <a:pt x="7116" y="742655"/>
                  </a:lnTo>
                  <a:lnTo>
                    <a:pt x="0" y="698500"/>
                  </a:lnTo>
                  <a:lnTo>
                    <a:pt x="0" y="139700"/>
                  </a:lnTo>
                  <a:close/>
                </a:path>
              </a:pathLst>
            </a:custGeom>
            <a:ln w="25908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EA2DCC6C-629B-F245-84EB-3AA99BBCF7EC}"/>
              </a:ext>
            </a:extLst>
          </p:cNvPr>
          <p:cNvSpPr/>
          <p:nvPr/>
        </p:nvSpPr>
        <p:spPr>
          <a:xfrm>
            <a:off x="1785519" y="5490709"/>
            <a:ext cx="5550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240029" algn="ctr">
              <a:lnSpc>
                <a:spcPct val="100000"/>
              </a:lnSpc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(g) </a:t>
            </a:r>
            <a:r>
              <a:rPr lang="en-US" sz="24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spc="-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400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(ml)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w/w% </a:t>
            </a:r>
            <a:r>
              <a:rPr lang="en-US" sz="24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(as</a:t>
            </a:r>
            <a:r>
              <a:rPr lang="en-US" sz="2400" b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decimal)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12776"/>
            <a:ext cx="7886700" cy="4351338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density of water is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/ml</a:t>
            </a:r>
          </a:p>
          <a:p>
            <a:pPr algn="l" rtl="0" eaLnBrk="1" hangingPunct="1"/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 = 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(</a:t>
            </a:r>
            <a:r>
              <a:rPr lang="el-GR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of substance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eaLnBrk="1" hangingPunct="1">
              <a:buFont typeface="Arial" pitchFamily="34" charset="0"/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Density of water</a:t>
            </a:r>
          </a:p>
          <a:p>
            <a:pPr algn="l" rtl="0" eaLnBrk="1" hangingPunct="1"/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 = 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of substance (</a:t>
            </a:r>
            <a:r>
              <a:rPr lang="el-GR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rtl="0" eaLnBrk="1" hangingPunct="1">
              <a:buFont typeface="Arial" pitchFamily="34" charset="0"/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1</a:t>
            </a:r>
          </a:p>
          <a:p>
            <a:pPr algn="l" rtl="0" eaLnBrk="1" hangingPunct="1"/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 = Density (</a:t>
            </a:r>
            <a:r>
              <a:rPr 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703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Preparation of Solutions</a:t>
            </a:r>
            <a:endParaRPr lang="x-none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187624" y="1700808"/>
            <a:ext cx="609600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 could be prepared either from:</a:t>
            </a:r>
          </a:p>
          <a:p>
            <a:pPr algn="l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1- Solid material.</a:t>
            </a:r>
          </a:p>
          <a:p>
            <a:pPr algn="l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2-Liquid.</a:t>
            </a:r>
            <a:endParaRPr lang="x-none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97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18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Preparation of Solutions from Solid Material</a:t>
            </a:r>
            <a:endParaRPr lang="x-none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536476" y="1700808"/>
            <a:ext cx="8071048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general it follows a 4 steps: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Weigh the solute.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Dissolve the solute.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Make up the solution to a known volume.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Homogenise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781" y="3933056"/>
            <a:ext cx="5018667" cy="2470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988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71437"/>
            <a:ext cx="6391275" cy="671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195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4-18_preparing_a_solut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9725" y="1600200"/>
            <a:ext cx="592455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0" y="285750"/>
            <a:ext cx="89296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calculating the weight required to prepare any given</a:t>
            </a:r>
          </a:p>
          <a:p>
            <a:pPr algn="ctr" rtl="0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solution, you do the following:</a:t>
            </a:r>
            <a:endParaRPr lang="x-none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Preparation of Solutions from Liquid</a:t>
            </a:r>
            <a:endParaRPr lang="x-none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533400" y="1981200"/>
            <a:ext cx="8153400" cy="33342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l">
              <a:lnSpc>
                <a:spcPct val="110000"/>
              </a:lnSpc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Solutions are often prepared by diluting a more concentrated stock solution.</a:t>
            </a:r>
          </a:p>
          <a:p>
            <a:pPr marL="457200" indent="-457200" algn="l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 known volume of the stock solution is transferred to a new container.</a:t>
            </a:r>
          </a:p>
          <a:p>
            <a:pPr marL="457200" indent="-457200" algn="l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Make up the solution to a known volume.</a:t>
            </a:r>
          </a:p>
          <a:p>
            <a:pPr marL="457200" indent="-457200" algn="l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Homogenize</a:t>
            </a:r>
          </a:p>
        </p:txBody>
      </p:sp>
    </p:spTree>
    <p:extLst>
      <p:ext uri="{BB962C8B-B14F-4D97-AF65-F5344CB8AC3E}">
        <p14:creationId xmlns:p14="http://schemas.microsoft.com/office/powerpoint/2010/main" val="2738103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85725"/>
            <a:ext cx="6381750" cy="668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271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Dilutions</a:t>
            </a:r>
            <a:endParaRPr lang="x-none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28650" y="1825625"/>
            <a:ext cx="8047806" cy="4351338"/>
          </a:xfrm>
        </p:spPr>
        <p:txBody>
          <a:bodyPr lIns="90487" tIns="44450" rIns="90487" bIns="44450">
            <a:normAutofit fontScale="70000" lnSpcReduction="20000"/>
          </a:bodyPr>
          <a:lstStyle/>
          <a:p>
            <a:pPr marL="0" indent="0" defTabSz="800100">
              <a:lnSpc>
                <a:spcPct val="120000"/>
              </a:lnSpc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r>
              <a:rPr lang="en-US" sz="2400" b="1" spc="-5" dirty="0">
                <a:solidFill>
                  <a:srgbClr val="C00000"/>
                </a:solidFill>
                <a:uFill>
                  <a:solidFill>
                    <a:srgbClr val="50771B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Dilution </a:t>
            </a:r>
            <a:r>
              <a:rPr lang="en-US" sz="2400" b="1" dirty="0">
                <a:solidFill>
                  <a:srgbClr val="C00000"/>
                </a:solidFill>
                <a:uFill>
                  <a:solidFill>
                    <a:srgbClr val="50771B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b="1" spc="-5" dirty="0">
                <a:solidFill>
                  <a:srgbClr val="C00000"/>
                </a:solidFill>
                <a:uFill>
                  <a:solidFill>
                    <a:srgbClr val="50771B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</a:p>
          <a:p>
            <a:pPr marL="0" indent="0" algn="l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solution is diluted, solvent is added to lower its concentration.</a:t>
            </a:r>
          </a:p>
          <a:p>
            <a:pPr marL="0" indent="0" algn="l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800100">
              <a:lnSpc>
                <a:spcPct val="120000"/>
              </a:lnSpc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to add 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sz="2400" u="heavy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solvent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without the addition of</a:t>
            </a:r>
            <a:r>
              <a:rPr lang="en-US"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olute </a:t>
            </a:r>
          </a:p>
          <a:p>
            <a:pPr defTabSz="800100">
              <a:lnSpc>
                <a:spcPct val="120000"/>
              </a:lnSpc>
              <a:tabLst>
                <a:tab pos="342900" algn="l"/>
                <a:tab pos="800100" algn="l"/>
                <a:tab pos="2114550" algn="l"/>
                <a:tab pos="2514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less</a:t>
            </a:r>
            <a:r>
              <a:rPr lang="en-US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concentrated.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amount of solute remains constant before and after the dilution:</a:t>
            </a:r>
          </a:p>
          <a:p>
            <a:pPr marL="0" indent="0" algn="l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moles BEFORE = moles AFTER</a:t>
            </a:r>
          </a:p>
          <a:p>
            <a:pPr marL="0" indent="0" algn="l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800100" rtl="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r>
              <a:rPr lang="en-US" sz="2400" b="1" i="1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i="1" baseline="-25000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i="1" baseline="-25000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C</a:t>
            </a:r>
            <a:r>
              <a:rPr lang="en-US" sz="2400" b="1" i="1" baseline="-25000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i="1" baseline="-25000" dirty="0">
                <a:solidFill>
                  <a:srgbClr val="E46C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 algn="ctr" defTabSz="800100" eaLnBrk="1" hangingPunct="1">
              <a:lnSpc>
                <a:spcPct val="120000"/>
              </a:lnSpc>
              <a:buFont typeface="Monotype Sorts"/>
              <a:buNone/>
              <a:tabLst>
                <a:tab pos="342900" algn="l"/>
                <a:tab pos="800100" algn="l"/>
                <a:tab pos="2114550" algn="l"/>
                <a:tab pos="2514600" algn="l"/>
              </a:tabLst>
            </a:pPr>
            <a:endParaRPr lang="en-US" sz="36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x-none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Saturation Degree</a:t>
            </a:r>
            <a:endParaRPr lang="x-none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835" y="1460781"/>
            <a:ext cx="7794541" cy="5122581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Saturated solution </a:t>
            </a:r>
          </a:p>
          <a:p>
            <a:pPr algn="l" rt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one where the concentration is at a maximum - no more solute is able to dissolve at a given temperature.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A saturated solution represents an equilibrium.</a:t>
            </a:r>
          </a:p>
          <a:p>
            <a:pPr algn="l" rtl="0"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Unsaturated Solution </a:t>
            </a:r>
          </a:p>
          <a:p>
            <a:pPr algn="l" rt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less than the maximum amount of solute for that temperature is dissolved in the solvent.</a:t>
            </a:r>
          </a:p>
          <a:p>
            <a:pPr algn="l" rt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 solid remains in flask. </a:t>
            </a:r>
          </a:p>
          <a:p>
            <a:pPr algn="l" rt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Supersaturated</a:t>
            </a:r>
          </a:p>
          <a:p>
            <a:pPr algn="l" rt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Solvent holds more solute than is normally possible at that temperature.</a:t>
            </a:r>
          </a:p>
          <a:p>
            <a:pPr algn="l" rtl="0"/>
            <a:endParaRPr lang="x-none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274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281B8C-E3EF-7845-8A7C-9BB3E0A51A9F}"/>
              </a:ext>
            </a:extLst>
          </p:cNvPr>
          <p:cNvSpPr/>
          <p:nvPr/>
        </p:nvSpPr>
        <p:spPr>
          <a:xfrm>
            <a:off x="492035" y="744932"/>
            <a:ext cx="8676456" cy="5368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30"/>
              </a:spcBef>
              <a:buClr>
                <a:srgbClr val="A9DB66"/>
              </a:buClr>
              <a:buSzPct val="60000"/>
              <a:tabLst>
                <a:tab pos="332105" algn="l"/>
                <a:tab pos="332740" algn="l"/>
              </a:tabLst>
            </a:pPr>
            <a:r>
              <a:rPr lang="en-US" dirty="0">
                <a:latin typeface="Times New Roman"/>
                <a:cs typeface="Times New Roman"/>
              </a:rPr>
              <a:t>This </a:t>
            </a:r>
            <a:r>
              <a:rPr lang="en-US" spc="-5" dirty="0">
                <a:latin typeface="Times New Roman"/>
                <a:cs typeface="Times New Roman"/>
              </a:rPr>
              <a:t>type </a:t>
            </a:r>
            <a:r>
              <a:rPr lang="en-US" spc="5" dirty="0">
                <a:latin typeface="Times New Roman"/>
                <a:cs typeface="Times New Roman"/>
              </a:rPr>
              <a:t>of </a:t>
            </a:r>
            <a:r>
              <a:rPr lang="en-US" dirty="0">
                <a:latin typeface="Times New Roman"/>
                <a:cs typeface="Times New Roman"/>
              </a:rPr>
              <a:t>dilutions describes the ratio of the </a:t>
            </a:r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</a:rPr>
              <a:t>solute </a:t>
            </a:r>
            <a:r>
              <a:rPr lang="en-US" dirty="0">
                <a:latin typeface="Times New Roman"/>
                <a:cs typeface="Times New Roman"/>
              </a:rPr>
              <a:t>to the </a:t>
            </a:r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</a:rPr>
              <a:t>final volume </a:t>
            </a:r>
            <a:r>
              <a:rPr lang="en-US" dirty="0">
                <a:latin typeface="Times New Roman"/>
                <a:cs typeface="Times New Roman"/>
              </a:rPr>
              <a:t>of the dilute</a:t>
            </a:r>
            <a:r>
              <a:rPr lang="en-US" spc="-32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solution.</a:t>
            </a:r>
          </a:p>
          <a:p>
            <a:pPr marL="12700" marR="143510">
              <a:lnSpc>
                <a:spcPct val="100000"/>
              </a:lnSpc>
              <a:spcBef>
                <a:spcPts val="1130"/>
              </a:spcBef>
              <a:buClr>
                <a:srgbClr val="A9DB66"/>
              </a:buClr>
              <a:buSzPct val="60000"/>
              <a:tabLst>
                <a:tab pos="332105" algn="l"/>
                <a:tab pos="332740" algn="l"/>
              </a:tabLst>
            </a:pPr>
            <a:endParaRPr lang="en-US" dirty="0">
              <a:solidFill>
                <a:srgbClr val="56821F"/>
              </a:solidFill>
              <a:latin typeface="Times New Roman"/>
              <a:cs typeface="Times New Roman"/>
            </a:endParaRPr>
          </a:p>
          <a:p>
            <a:pPr marL="12700" marR="143510">
              <a:lnSpc>
                <a:spcPct val="100000"/>
              </a:lnSpc>
              <a:spcBef>
                <a:spcPts val="1130"/>
              </a:spcBef>
              <a:buClr>
                <a:srgbClr val="A9DB66"/>
              </a:buClr>
              <a:buSzPct val="60000"/>
              <a:tabLst>
                <a:tab pos="332105" algn="l"/>
                <a:tab pos="332740" algn="l"/>
              </a:tabLst>
            </a:pPr>
            <a:r>
              <a:rPr lang="en-US" dirty="0">
                <a:latin typeface="Times New Roman"/>
                <a:cs typeface="Times New Roman"/>
              </a:rPr>
              <a:t>For </a:t>
            </a:r>
            <a:r>
              <a:rPr lang="en-US" spc="-5" dirty="0">
                <a:latin typeface="Times New Roman"/>
                <a:cs typeface="Times New Roman"/>
              </a:rPr>
              <a:t>example: </a:t>
            </a:r>
            <a:r>
              <a:rPr lang="en-US" dirty="0">
                <a:latin typeface="Times New Roman"/>
                <a:cs typeface="Times New Roman"/>
              </a:rPr>
              <a:t>to </a:t>
            </a:r>
            <a:r>
              <a:rPr lang="en-US" spc="-5" dirty="0">
                <a:latin typeface="Times New Roman"/>
                <a:cs typeface="Times New Roman"/>
              </a:rPr>
              <a:t>make </a:t>
            </a:r>
            <a:r>
              <a:rPr lang="en-US" dirty="0">
                <a:solidFill>
                  <a:srgbClr val="C00000"/>
                </a:solidFill>
                <a:latin typeface="Times New Roman"/>
                <a:cs typeface="Times New Roman"/>
              </a:rPr>
              <a:t>1:10 dilution </a:t>
            </a:r>
            <a:r>
              <a:rPr lang="en-US" dirty="0">
                <a:latin typeface="Times New Roman"/>
                <a:cs typeface="Times New Roman"/>
              </a:rPr>
              <a:t>of </a:t>
            </a:r>
            <a:r>
              <a:rPr lang="en-US" spc="5" dirty="0">
                <a:solidFill>
                  <a:srgbClr val="C00000"/>
                </a:solidFill>
                <a:latin typeface="Times New Roman"/>
                <a:cs typeface="Times New Roman"/>
              </a:rPr>
              <a:t>1M </a:t>
            </a:r>
            <a:r>
              <a:rPr lang="en-US" dirty="0">
                <a:solidFill>
                  <a:srgbClr val="C00000"/>
                </a:solidFill>
                <a:latin typeface="Times New Roman"/>
                <a:cs typeface="Times New Roman"/>
              </a:rPr>
              <a:t>NaCl </a:t>
            </a:r>
            <a:r>
              <a:rPr lang="en-US" dirty="0">
                <a:latin typeface="Times New Roman"/>
                <a:cs typeface="Times New Roman"/>
              </a:rPr>
              <a:t>solution, </a:t>
            </a:r>
            <a:r>
              <a:rPr lang="en-US" u="sng" spc="5" dirty="0">
                <a:uFill>
                  <a:solidFill>
                    <a:srgbClr val="83C32D"/>
                  </a:solidFill>
                </a:uFill>
                <a:latin typeface="Times New Roman"/>
                <a:cs typeface="Times New Roman"/>
              </a:rPr>
              <a:t>one </a:t>
            </a:r>
            <a:r>
              <a:rPr lang="en-US" u="sng" dirty="0">
                <a:uFill>
                  <a:solidFill>
                    <a:srgbClr val="83C32D"/>
                  </a:solidFill>
                </a:uFill>
                <a:latin typeface="Times New Roman"/>
                <a:cs typeface="Times New Roman"/>
              </a:rPr>
              <a:t>part</a:t>
            </a:r>
            <a:r>
              <a:rPr lang="en-US" dirty="0">
                <a:latin typeface="Times New Roman"/>
                <a:cs typeface="Times New Roman"/>
              </a:rPr>
              <a:t> of the </a:t>
            </a:r>
            <a:r>
              <a:rPr lang="en-US" b="1" spc="5" dirty="0">
                <a:latin typeface="Times New Roman"/>
                <a:cs typeface="Times New Roman"/>
              </a:rPr>
              <a:t>1M NaCl </a:t>
            </a:r>
            <a:r>
              <a:rPr lang="en-US" dirty="0">
                <a:latin typeface="Times New Roman"/>
                <a:cs typeface="Times New Roman"/>
              </a:rPr>
              <a:t>solution, should  be </a:t>
            </a:r>
            <a:r>
              <a:rPr lang="en-US" spc="-5" dirty="0">
                <a:latin typeface="Times New Roman"/>
                <a:cs typeface="Times New Roman"/>
              </a:rPr>
              <a:t>mixed with </a:t>
            </a:r>
            <a:r>
              <a:rPr lang="en-US" u="sng" dirty="0">
                <a:uFill>
                  <a:solidFill>
                    <a:srgbClr val="83C32D"/>
                  </a:solidFill>
                </a:uFill>
                <a:latin typeface="Times New Roman"/>
                <a:cs typeface="Times New Roman"/>
              </a:rPr>
              <a:t>nine parts</a:t>
            </a:r>
            <a:r>
              <a:rPr lang="en-US" dirty="0">
                <a:latin typeface="Times New Roman"/>
                <a:cs typeface="Times New Roman"/>
              </a:rPr>
              <a:t> of </a:t>
            </a:r>
            <a:r>
              <a:rPr lang="en-US" b="1" dirty="0">
                <a:latin typeface="Times New Roman"/>
                <a:cs typeface="Times New Roman"/>
              </a:rPr>
              <a:t>water</a:t>
            </a:r>
            <a:r>
              <a:rPr lang="en-US" dirty="0">
                <a:latin typeface="Times New Roman"/>
                <a:cs typeface="Times New Roman"/>
              </a:rPr>
              <a:t>, for a </a:t>
            </a:r>
            <a:r>
              <a:rPr lang="en-US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total of </a:t>
            </a:r>
            <a:r>
              <a:rPr lang="en-US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ten</a:t>
            </a:r>
            <a:r>
              <a:rPr lang="en-US" u="sng" spc="-1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en-US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parts</a:t>
            </a:r>
            <a:r>
              <a:rPr lang="en-US" dirty="0">
                <a:latin typeface="Times New Roman"/>
                <a:cs typeface="Times New Roman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1475"/>
              </a:spcBef>
              <a:buClr>
                <a:srgbClr val="A9DB66"/>
              </a:buClr>
              <a:buSzPct val="60000"/>
              <a:tabLst>
                <a:tab pos="332105" algn="l"/>
                <a:tab pos="332740" algn="l"/>
              </a:tabLst>
            </a:pPr>
            <a:endParaRPr lang="en-US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75"/>
              </a:spcBef>
              <a:buClr>
                <a:srgbClr val="A9DB66"/>
              </a:buClr>
              <a:buSzPct val="60000"/>
              <a:tabLst>
                <a:tab pos="332105" algn="l"/>
                <a:tab pos="332740" algn="l"/>
              </a:tabLst>
            </a:pPr>
            <a:r>
              <a:rPr lang="en-US" dirty="0">
                <a:latin typeface="Times New Roman"/>
                <a:cs typeface="Times New Roman"/>
              </a:rPr>
              <a:t>1:10 dilution </a:t>
            </a:r>
            <a:r>
              <a:rPr lang="en-US" spc="-5" dirty="0">
                <a:latin typeface="Times New Roman"/>
                <a:cs typeface="Times New Roman"/>
              </a:rPr>
              <a:t>means </a:t>
            </a:r>
            <a:r>
              <a:rPr lang="en-US" dirty="0">
                <a:latin typeface="Wingdings"/>
                <a:cs typeface="Wingdings"/>
              </a:rPr>
              <a:t></a:t>
            </a:r>
            <a:r>
              <a:rPr lang="en-US" dirty="0">
                <a:latin typeface="Times New Roman"/>
                <a:cs typeface="Times New Roman"/>
              </a:rPr>
              <a:t>1 part of 1M NaCl + 9 parts of</a:t>
            </a:r>
            <a:r>
              <a:rPr lang="en-US" spc="-200" dirty="0">
                <a:latin typeface="Times New Roman"/>
                <a:cs typeface="Times New Roman"/>
              </a:rPr>
              <a:t> </a:t>
            </a:r>
            <a:r>
              <a:rPr lang="en-US" spc="-20" dirty="0">
                <a:latin typeface="Times New Roman"/>
                <a:cs typeface="Times New Roman"/>
              </a:rPr>
              <a:t>water.</a:t>
            </a:r>
          </a:p>
          <a:p>
            <a:pPr marL="12700">
              <a:lnSpc>
                <a:spcPct val="100000"/>
              </a:lnSpc>
              <a:spcBef>
                <a:spcPts val="1475"/>
              </a:spcBef>
              <a:buClr>
                <a:srgbClr val="A9DB66"/>
              </a:buClr>
              <a:buSzPct val="60000"/>
              <a:tabLst>
                <a:tab pos="332105" algn="l"/>
                <a:tab pos="332740" algn="l"/>
              </a:tabLst>
            </a:pPr>
            <a:r>
              <a:rPr lang="en-US" b="1" dirty="0">
                <a:latin typeface="Times New Roman"/>
                <a:cs typeface="Times New Roman"/>
              </a:rPr>
              <a:t>Thus:</a:t>
            </a:r>
            <a:endParaRPr lang="en-US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705"/>
              </a:spcBef>
              <a:buFont typeface="Wingdings" pitchFamily="2" charset="2"/>
              <a:buChar char="è"/>
            </a:pPr>
            <a:r>
              <a:rPr lang="en-US" dirty="0">
                <a:latin typeface="Times New Roman"/>
                <a:cs typeface="Times New Roman"/>
              </a:rPr>
              <a:t>if </a:t>
            </a:r>
            <a:r>
              <a:rPr lang="en-US" dirty="0">
                <a:solidFill>
                  <a:srgbClr val="C00000"/>
                </a:solidFill>
                <a:latin typeface="Times New Roman"/>
                <a:cs typeface="Times New Roman"/>
              </a:rPr>
              <a:t>10 </a:t>
            </a:r>
            <a:r>
              <a:rPr lang="en-US" spc="-15" dirty="0">
                <a:solidFill>
                  <a:srgbClr val="C00000"/>
                </a:solidFill>
                <a:latin typeface="Times New Roman"/>
                <a:cs typeface="Times New Roman"/>
              </a:rPr>
              <a:t>ml </a:t>
            </a:r>
            <a:r>
              <a:rPr lang="en-US" dirty="0">
                <a:latin typeface="Times New Roman"/>
                <a:cs typeface="Times New Roman"/>
              </a:rPr>
              <a:t>of the </a:t>
            </a:r>
            <a:r>
              <a:rPr lang="en-US" dirty="0">
                <a:solidFill>
                  <a:srgbClr val="C00000"/>
                </a:solidFill>
                <a:latin typeface="Times New Roman"/>
                <a:cs typeface="Times New Roman"/>
              </a:rPr>
              <a:t>1:10</a:t>
            </a:r>
            <a:r>
              <a:rPr lang="en-US" dirty="0">
                <a:latin typeface="Times New Roman"/>
                <a:cs typeface="Times New Roman"/>
              </a:rPr>
              <a:t> dilution was needed, </a:t>
            </a: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lang="en-US" dirty="0">
                <a:latin typeface="Times New Roman"/>
                <a:cs typeface="Times New Roman"/>
              </a:rPr>
              <a:t>then </a:t>
            </a:r>
            <a:r>
              <a:rPr lang="en-US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1ml </a:t>
            </a:r>
            <a:r>
              <a:rPr lang="en-US" dirty="0">
                <a:latin typeface="Times New Roman"/>
                <a:cs typeface="Times New Roman"/>
              </a:rPr>
              <a:t>of </a:t>
            </a:r>
            <a:r>
              <a:rPr lang="en-US" spc="5" dirty="0">
                <a:latin typeface="Times New Roman"/>
                <a:cs typeface="Times New Roman"/>
              </a:rPr>
              <a:t>1M </a:t>
            </a:r>
            <a:r>
              <a:rPr lang="en-US" dirty="0">
                <a:latin typeface="Times New Roman"/>
                <a:cs typeface="Times New Roman"/>
              </a:rPr>
              <a:t>NaCl should be </a:t>
            </a:r>
            <a:r>
              <a:rPr lang="en-US" spc="-5" dirty="0">
                <a:latin typeface="Times New Roman"/>
                <a:cs typeface="Times New Roman"/>
              </a:rPr>
              <a:t>mixed with </a:t>
            </a:r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</a:rPr>
              <a:t>9 </a:t>
            </a:r>
            <a:r>
              <a:rPr lang="en-US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ml </a:t>
            </a:r>
            <a:r>
              <a:rPr lang="en-US" dirty="0">
                <a:latin typeface="Times New Roman"/>
                <a:cs typeface="Times New Roman"/>
              </a:rPr>
              <a:t>of</a:t>
            </a:r>
            <a:r>
              <a:rPr lang="en-US" spc="-130" dirty="0">
                <a:latin typeface="Times New Roman"/>
                <a:cs typeface="Times New Roman"/>
              </a:rPr>
              <a:t> </a:t>
            </a:r>
            <a:r>
              <a:rPr lang="en-US" spc="-20" dirty="0">
                <a:latin typeface="Times New Roman"/>
                <a:cs typeface="Times New Roman"/>
              </a:rPr>
              <a:t>water.</a:t>
            </a:r>
            <a:endParaRPr lang="en-US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695"/>
              </a:spcBef>
              <a:buFont typeface="Wingdings" pitchFamily="2" charset="2"/>
              <a:buChar char="è"/>
            </a:pPr>
            <a:r>
              <a:rPr lang="en-US" spc="-5" dirty="0">
                <a:latin typeface="Times New Roman"/>
                <a:cs typeface="Times New Roman"/>
              </a:rPr>
              <a:t>if </a:t>
            </a:r>
            <a:r>
              <a:rPr lang="en-US" dirty="0">
                <a:solidFill>
                  <a:srgbClr val="C00000"/>
                </a:solidFill>
                <a:latin typeface="Times New Roman"/>
                <a:cs typeface="Times New Roman"/>
              </a:rPr>
              <a:t>100 </a:t>
            </a:r>
            <a:r>
              <a:rPr lang="en-US" spc="-10" dirty="0">
                <a:solidFill>
                  <a:srgbClr val="C00000"/>
                </a:solidFill>
                <a:latin typeface="Times New Roman"/>
                <a:cs typeface="Times New Roman"/>
              </a:rPr>
              <a:t>ml </a:t>
            </a:r>
            <a:r>
              <a:rPr lang="en-US" dirty="0">
                <a:latin typeface="Times New Roman"/>
                <a:cs typeface="Times New Roman"/>
              </a:rPr>
              <a:t>of </a:t>
            </a:r>
            <a:r>
              <a:rPr lang="en-US" dirty="0">
                <a:solidFill>
                  <a:srgbClr val="C00000"/>
                </a:solidFill>
                <a:latin typeface="Times New Roman"/>
                <a:cs typeface="Times New Roman"/>
              </a:rPr>
              <a:t>1:10</a:t>
            </a:r>
            <a:r>
              <a:rPr lang="en-US" dirty="0">
                <a:latin typeface="Times New Roman"/>
                <a:cs typeface="Times New Roman"/>
              </a:rPr>
              <a:t> dilution was needed</a:t>
            </a: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lang="en-US" dirty="0">
                <a:latin typeface="Times New Roman"/>
                <a:cs typeface="Times New Roman"/>
              </a:rPr>
              <a:t>then </a:t>
            </a:r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</a:rPr>
              <a:t>10 </a:t>
            </a:r>
            <a:r>
              <a:rPr lang="en-US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ml </a:t>
            </a:r>
            <a:r>
              <a:rPr lang="en-US" dirty="0">
                <a:latin typeface="Times New Roman"/>
                <a:cs typeface="Times New Roman"/>
              </a:rPr>
              <a:t>of the 1M NaCl should be </a:t>
            </a:r>
            <a:r>
              <a:rPr lang="en-US" spc="-5" dirty="0">
                <a:latin typeface="Times New Roman"/>
                <a:cs typeface="Times New Roman"/>
              </a:rPr>
              <a:t>mixed with </a:t>
            </a:r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</a:rPr>
              <a:t>90 </a:t>
            </a:r>
            <a:r>
              <a:rPr lang="en-US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ml</a:t>
            </a:r>
            <a:r>
              <a:rPr lang="en-US" b="1" spc="-19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of </a:t>
            </a:r>
            <a:r>
              <a:rPr lang="en-US" spc="-20" dirty="0">
                <a:latin typeface="Times New Roman"/>
                <a:cs typeface="Times New Roman"/>
              </a:rPr>
              <a:t>water. </a:t>
            </a: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endParaRPr lang="en-US" spc="-2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lang="en-US" spc="-2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[The final concentration of NaCl in both cases</a:t>
            </a:r>
            <a:r>
              <a:rPr lang="en-US" spc="-6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will</a:t>
            </a:r>
            <a:r>
              <a:rPr lang="en-US" spc="-1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be [0.1 M (1/10) =</a:t>
            </a:r>
            <a:r>
              <a:rPr lang="en-US" spc="-85" dirty="0">
                <a:latin typeface="Times New Roman"/>
                <a:cs typeface="Times New Roman"/>
              </a:rPr>
              <a:t> </a:t>
            </a:r>
            <a:r>
              <a:rPr lang="en-US" spc="5" dirty="0">
                <a:latin typeface="Times New Roman"/>
                <a:cs typeface="Times New Roman"/>
              </a:rPr>
              <a:t>0.1]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" name="object 42">
            <a:extLst>
              <a:ext uri="{FF2B5EF4-FFF2-40B4-BE49-F238E27FC236}">
                <a16:creationId xmlns:a16="http://schemas.microsoft.com/office/drawing/2014/main" id="{3D2E3BD9-D07B-1D4C-ABBF-3AFD8DF310F2}"/>
              </a:ext>
            </a:extLst>
          </p:cNvPr>
          <p:cNvSpPr/>
          <p:nvPr/>
        </p:nvSpPr>
        <p:spPr>
          <a:xfrm>
            <a:off x="6564086" y="3462784"/>
            <a:ext cx="2087879" cy="1392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8653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342571" y="904494"/>
            <a:ext cx="741682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bottle of 0.500 M standard sucrose stock solution is in the lab.  </a:t>
            </a:r>
          </a:p>
          <a:p>
            <a:pPr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you use the stock solution to prepare 250 ml of a 0.348 M sucrose solution.</a:t>
            </a:r>
          </a:p>
          <a:p>
            <a:pPr rtl="0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rtl="0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 M X 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0.348 M X 0.25 L</a:t>
            </a:r>
          </a:p>
          <a:p>
            <a:pPr rtl="0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0.348 X 0.25 / 0.5 = 0.174 L</a:t>
            </a:r>
          </a:p>
          <a:p>
            <a:pPr rtl="0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Therefore: </a:t>
            </a:r>
          </a:p>
          <a:p>
            <a:pPr rt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174 ml of the stock solution will be diluted with water</a:t>
            </a:r>
          </a:p>
          <a:p>
            <a:pPr rt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reach the volume of 250 ml </a:t>
            </a:r>
            <a:endParaRPr lang="x-none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3" descr="Untitled.jpg">
            <a:extLst>
              <a:ext uri="{FF2B5EF4-FFF2-40B4-BE49-F238E27FC236}">
                <a16:creationId xmlns:a16="http://schemas.microsoft.com/office/drawing/2014/main" id="{557D3FB9-9230-184E-B944-164DF227132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636912"/>
            <a:ext cx="4071938" cy="269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">
            <a:extLst>
              <a:ext uri="{FF2B5EF4-FFF2-40B4-BE49-F238E27FC236}">
                <a16:creationId xmlns:a16="http://schemas.microsoft.com/office/drawing/2014/main" id="{8C518FA3-5227-C241-8B33-5ECBDBD76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8009" y="3523828"/>
            <a:ext cx="1285875" cy="461665"/>
          </a:xfrm>
          <a:prstGeom prst="rect">
            <a:avLst/>
          </a:prstGeom>
          <a:solidFill>
            <a:srgbClr val="FDFED6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rgbClr val="C00000"/>
                </a:solidFill>
              </a:rPr>
              <a:t>Concentration 0.500 M Sucrose</a:t>
            </a:r>
            <a:endParaRPr lang="en-US" sz="1200" baseline="-25000" dirty="0">
              <a:solidFill>
                <a:srgbClr val="C00000"/>
              </a:solidFill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EF2CB445-802E-9341-A451-575CAE220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634" y="4452516"/>
            <a:ext cx="2714625" cy="603250"/>
          </a:xfrm>
          <a:prstGeom prst="rect">
            <a:avLst/>
          </a:prstGeom>
          <a:solidFill>
            <a:srgbClr val="FDFED6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200">
                <a:solidFill>
                  <a:srgbClr val="C00000"/>
                </a:solidFill>
              </a:rPr>
              <a:t>250 mL of 0.348 M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200">
                <a:solidFill>
                  <a:srgbClr val="C00000"/>
                </a:solidFill>
              </a:rPr>
              <a:t> sucrose</a:t>
            </a:r>
            <a:endParaRPr lang="en-US" sz="1200" baseline="-2500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endParaRPr lang="en-US" sz="800" baseline="-25000">
              <a:solidFill>
                <a:srgbClr val="C00000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50AAF49-2B25-2B40-83B1-85BA94628FFD}"/>
              </a:ext>
            </a:extLst>
          </p:cNvPr>
          <p:cNvSpPr txBox="1">
            <a:spLocks/>
          </p:cNvSpPr>
          <p:nvPr/>
        </p:nvSpPr>
        <p:spPr>
          <a:xfrm>
            <a:off x="671037" y="118441"/>
            <a:ext cx="7886700" cy="1325563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(1)</a:t>
            </a:r>
            <a:endParaRPr lang="x-none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Dilution of Solutions</a:t>
            </a:r>
          </a:p>
        </p:txBody>
      </p:sp>
      <p:pic>
        <p:nvPicPr>
          <p:cNvPr id="14339" name="Picture 5" descr="4-19_the_dilution_of_a_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t="5240"/>
          <a:stretch/>
        </p:blipFill>
        <p:spPr>
          <a:xfrm>
            <a:off x="2090737" y="1889596"/>
            <a:ext cx="4962525" cy="3596804"/>
          </a:xfrm>
        </p:spPr>
      </p:pic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00063" y="5286375"/>
            <a:ext cx="7713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Always remember that the number of moles </a:t>
            </a:r>
            <a:r>
              <a:rPr lang="en-US" sz="2000" b="1" dirty="0">
                <a:solidFill>
                  <a:srgbClr val="E46C0A"/>
                </a:solidFill>
              </a:rPr>
              <a:t>DOES NOT CHANGE</a:t>
            </a:r>
            <a:endParaRPr lang="x-none" sz="2000" b="1" dirty="0">
              <a:solidFill>
                <a:srgbClr val="E46C0A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(2)</a:t>
            </a:r>
            <a:endParaRPr lang="x-none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 eaLnBrk="1" hangingPunct="1">
              <a:lnSpc>
                <a:spcPct val="12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you would prepare 800mL of a 2.0M 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solution, starting with a 6.0M stock solution of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l" rtl="0" eaLnBrk="1" hangingPunct="1">
              <a:lnSpc>
                <a:spcPct val="12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800mL x 1L/ 1000mL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= 0.800L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6.0M x 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2.0M x 0.800L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6.0M x 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1.6M x 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1.6M x L/ 6.0M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0.26L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0.26L of the 6.0M H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solution should be diluted to give a final volume of 800mL. </a:t>
            </a:r>
          </a:p>
          <a:p>
            <a:pPr lvl="2"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24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eaLnBrk="1" hangingPunct="1">
              <a:lnSpc>
                <a:spcPct val="120000"/>
              </a:lnSpc>
            </a:pP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(3)</a:t>
            </a:r>
            <a:endParaRPr lang="x-none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 fontScale="70000" lnSpcReduction="20000"/>
          </a:bodyPr>
          <a:lstStyle/>
          <a:p>
            <a:pPr algn="l" rtl="0" eaLnBrk="1" hangingPunct="1">
              <a:lnSpc>
                <a:spcPct val="12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0.8 M HCl was diluted at final volume of 500ml.</a:t>
            </a:r>
          </a:p>
          <a:p>
            <a:pPr marL="457200" indent="-457200" algn="l" rtl="0" eaLnBrk="1" hangingPunct="1">
              <a:lnSpc>
                <a:spcPct val="120000"/>
              </a:lnSpc>
              <a:buAutoNum type="alphaU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new concentration is 0.20 M, what was the original volume of the solution? </a:t>
            </a:r>
          </a:p>
          <a:p>
            <a:pPr marL="457200" indent="-457200" algn="l" rtl="0" eaLnBrk="1" hangingPunct="1">
              <a:lnSpc>
                <a:spcPct val="120000"/>
              </a:lnSpc>
              <a:buAutoNum type="alphaU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much water was added to make this happen? 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 M x 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0.20 M x 500 ml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0.8M x 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 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100/0.8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125ml of HCl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</a:p>
          <a:p>
            <a:pPr lvl="2">
              <a:lnSpc>
                <a:spcPct val="120000"/>
              </a:lnSpc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of water= (final volume 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of solution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)-(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intial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aliquot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of water = 500ml – 125 ml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of water = 375 ml</a:t>
            </a:r>
          </a:p>
          <a:p>
            <a:pPr lvl="2" algn="l" rtl="0"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24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eaLnBrk="1" hangingPunct="1">
              <a:lnSpc>
                <a:spcPct val="120000"/>
              </a:lnSpc>
            </a:pP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9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Serial Dilution</a:t>
            </a:r>
            <a:endParaRPr lang="x-none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Autofit/>
          </a:bodyPr>
          <a:lstStyle/>
          <a:p>
            <a:pPr algn="l" rtl="0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progressive dilution of a substance or infectious agent in a series of tubes or wells in a tray in predetermined ratios.</a:t>
            </a:r>
          </a:p>
          <a:p>
            <a:pPr algn="l" rtl="0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Dilution starts first with stock solution and each diluted solution produced is used to prepare the next.</a:t>
            </a:r>
          </a:p>
          <a:p>
            <a:pPr algn="l" rtl="0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serial dilution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any dilution where the concentration decreases by the same quantity in each successive step.  </a:t>
            </a:r>
          </a:p>
          <a:p>
            <a:pPr algn="l" rtl="0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calculate the concentration </a:t>
            </a:r>
          </a:p>
          <a:p>
            <a:pPr algn="l" rtl="0">
              <a:lnSpc>
                <a:spcPct val="9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use the equation: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indent="0" algn="l" rtl="0">
              <a:lnSpc>
                <a:spcPct val="90000"/>
              </a:lnSpc>
              <a:buNone/>
            </a:pP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90000"/>
              </a:lnSpc>
            </a:pPr>
            <a:endParaRPr lang="en-US" sz="2800" b="1" i="1" baseline="-250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90000"/>
              </a:lnSpc>
            </a:pPr>
            <a:endParaRPr lang="en-US" sz="2800" b="1" i="1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90000"/>
              </a:lnSpc>
              <a:buNone/>
            </a:pPr>
            <a:endParaRPr lang="en-US" sz="2800" b="1" i="1" baseline="-250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90000"/>
              </a:lnSpc>
            </a:pPr>
            <a:endParaRPr lang="x-none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203" y="4800600"/>
            <a:ext cx="5172797" cy="18481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17600" y="-3217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954C5EFB-4B89-FC47-A8A8-B4FED44D2534}"/>
              </a:ext>
            </a:extLst>
          </p:cNvPr>
          <p:cNvSpPr txBox="1">
            <a:spLocks/>
          </p:cNvSpPr>
          <p:nvPr/>
        </p:nvSpPr>
        <p:spPr>
          <a:xfrm>
            <a:off x="2844800" y="221100"/>
            <a:ext cx="3302000" cy="62901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00" b="1" spc="-5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Serial</a:t>
            </a:r>
            <a:r>
              <a:rPr lang="en-US" sz="4000" b="1" spc="-75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5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Dilution</a:t>
            </a:r>
            <a:endParaRPr lang="en-US" sz="4000" b="1" spc="-5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77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Linear Dilution</a:t>
            </a:r>
            <a:endParaRPr lang="x-none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Same stock solution is used to produce samples of different concentrations. </a:t>
            </a:r>
          </a:p>
          <a:p>
            <a:pPr marL="0" indent="0" algn="l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calculate the concentration: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indent="0" algn="l" rtl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x-none" sz="2800" dirty="0"/>
          </a:p>
        </p:txBody>
      </p:sp>
      <p:pic>
        <p:nvPicPr>
          <p:cNvPr id="5" name="Picture 4" descr="dilu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3581400"/>
            <a:ext cx="5334000" cy="299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495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Importance of Dilution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690689"/>
            <a:ext cx="8712968" cy="4351338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175 mL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1.6 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aqueous solution of LiCl is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diluted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water to a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volume of 1.0 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What is the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concentration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diluted solution?</a:t>
            </a:r>
          </a:p>
          <a:p>
            <a:pPr marL="0" indent="0" fontAlgn="base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eaLnBrk="1" hangingPunct="1">
              <a:buFont typeface="Arial" pitchFamily="34" charset="0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C1 X V1= C2X V2</a:t>
            </a:r>
          </a:p>
          <a:p>
            <a:pPr marL="0" indent="0" fontAlgn="base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(1.6 M)(175 mL) = 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(1000 mL)</a:t>
            </a:r>
          </a:p>
          <a:p>
            <a:pPr marL="0" indent="0" fontAlgn="base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0.28 M</a:t>
            </a:r>
          </a:p>
          <a:p>
            <a:pPr algn="l" rtl="0" eaLnBrk="1" hangingPunct="1">
              <a:buFont typeface="Arial" pitchFamily="34" charset="0"/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FF62BA-C84A-1841-9432-5917A557A1B9}"/>
              </a:ext>
            </a:extLst>
          </p:cNvPr>
          <p:cNvSpPr/>
          <p:nvPr/>
        </p:nvSpPr>
        <p:spPr>
          <a:xfrm>
            <a:off x="3184873" y="365126"/>
            <a:ext cx="2850460" cy="90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 (5)</a:t>
            </a:r>
          </a:p>
        </p:txBody>
      </p:sp>
    </p:spTree>
    <p:extLst>
      <p:ext uri="{BB962C8B-B14F-4D97-AF65-F5344CB8AC3E}">
        <p14:creationId xmlns:p14="http://schemas.microsoft.com/office/powerpoint/2010/main" val="155410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0" y="46274"/>
            <a:ext cx="7886700" cy="1325563"/>
          </a:xfrm>
        </p:spPr>
        <p:txBody>
          <a:bodyPr>
            <a:normAutofit/>
          </a:bodyPr>
          <a:lstStyle/>
          <a:p>
            <a:pPr algn="ctr" rtl="0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Dilution Factor</a:t>
            </a:r>
            <a:endParaRPr lang="x-none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7524" y="1199705"/>
            <a:ext cx="8568952" cy="5288303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Dilution factor refers to the ratio of the volume of the initial (concentrated) solution to the volume of the final (dilute) solution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make a dilute solution without calculating concentrations use a dilution factor.</a:t>
            </a:r>
          </a:p>
          <a:p>
            <a:pPr algn="l" rtl="0">
              <a:lnSpc>
                <a:spcPct val="1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Divide the final volume by the initial volume.</a:t>
            </a:r>
          </a:p>
          <a:p>
            <a:pPr algn="l" rtl="0">
              <a:lnSpc>
                <a:spcPct val="1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DF=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/ V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algn="l" rtl="0">
              <a:lnSpc>
                <a:spcPct val="1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Vi = initial volume</a:t>
            </a:r>
          </a:p>
          <a:p>
            <a:pPr algn="l" rtl="0">
              <a:lnSpc>
                <a:spcPct val="100000"/>
              </a:lnSpc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Vf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final volume (aliquot volume + diluent volume)</a:t>
            </a:r>
          </a:p>
          <a:p>
            <a:pPr algn="l" rtl="0">
              <a:lnSpc>
                <a:spcPct val="1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DF of 100 =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ratio 1:100</a:t>
            </a:r>
            <a:endParaRPr lang="x-none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38">
            <a:extLst>
              <a:ext uri="{FF2B5EF4-FFF2-40B4-BE49-F238E27FC236}">
                <a16:creationId xmlns:a16="http://schemas.microsoft.com/office/drawing/2014/main" id="{3F417AE7-D9C2-9C46-9CB4-0557CA3D09A7}"/>
              </a:ext>
            </a:extLst>
          </p:cNvPr>
          <p:cNvSpPr txBox="1"/>
          <p:nvPr/>
        </p:nvSpPr>
        <p:spPr>
          <a:xfrm>
            <a:off x="1923380" y="6410963"/>
            <a:ext cx="1562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latin typeface="Times New Roman"/>
                <a:cs typeface="Times New Roman"/>
              </a:rPr>
              <a:t>V</a:t>
            </a:r>
            <a:r>
              <a:rPr sz="1800" dirty="0">
                <a:latin typeface="Times New Roman"/>
                <a:cs typeface="Times New Roman"/>
              </a:rPr>
              <a:t>olume of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solute</a:t>
            </a:r>
          </a:p>
        </p:txBody>
      </p:sp>
      <p:sp>
        <p:nvSpPr>
          <p:cNvPr id="6" name="object 39">
            <a:extLst>
              <a:ext uri="{FF2B5EF4-FFF2-40B4-BE49-F238E27FC236}">
                <a16:creationId xmlns:a16="http://schemas.microsoft.com/office/drawing/2014/main" id="{EF62F247-C9E9-B348-82E2-F32D5DEC7D8A}"/>
              </a:ext>
            </a:extLst>
          </p:cNvPr>
          <p:cNvSpPr txBox="1"/>
          <p:nvPr/>
        </p:nvSpPr>
        <p:spPr>
          <a:xfrm>
            <a:off x="3779912" y="6490578"/>
            <a:ext cx="163342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otal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volume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FCB0A3A-FA6B-384C-9641-9E88B0EEC133}"/>
              </a:ext>
            </a:extLst>
          </p:cNvPr>
          <p:cNvCxnSpPr>
            <a:cxnSpLocks/>
          </p:cNvCxnSpPr>
          <p:nvPr/>
        </p:nvCxnSpPr>
        <p:spPr>
          <a:xfrm flipH="1">
            <a:off x="2987824" y="6093296"/>
            <a:ext cx="216024" cy="28803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3E99786-D79C-A54A-B66A-CD6A8B9AFC8F}"/>
              </a:ext>
            </a:extLst>
          </p:cNvPr>
          <p:cNvCxnSpPr>
            <a:cxnSpLocks/>
          </p:cNvCxnSpPr>
          <p:nvPr/>
        </p:nvCxnSpPr>
        <p:spPr>
          <a:xfrm>
            <a:off x="3485480" y="6093296"/>
            <a:ext cx="294432" cy="28803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39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6A406F34-3B68-BF41-9549-03AEBB8B1A6A}"/>
              </a:ext>
            </a:extLst>
          </p:cNvPr>
          <p:cNvSpPr txBox="1"/>
          <p:nvPr/>
        </p:nvSpPr>
        <p:spPr>
          <a:xfrm>
            <a:off x="10140373" y="5767132"/>
            <a:ext cx="10668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65" dirty="0">
                <a:solidFill>
                  <a:srgbClr val="C00000"/>
                </a:solidFill>
                <a:latin typeface="Trebuchet MS"/>
                <a:cs typeface="Trebuchet MS"/>
              </a:rPr>
              <a:t>8</a:t>
            </a:r>
            <a:endParaRPr sz="1200">
              <a:solidFill>
                <a:srgbClr val="C00000"/>
              </a:solidFill>
              <a:latin typeface="Trebuchet MS"/>
              <a:cs typeface="Trebuchet MS"/>
            </a:endParaRPr>
          </a:p>
        </p:txBody>
      </p:sp>
      <p:sp>
        <p:nvSpPr>
          <p:cNvPr id="6" name="object 33">
            <a:extLst>
              <a:ext uri="{FF2B5EF4-FFF2-40B4-BE49-F238E27FC236}">
                <a16:creationId xmlns:a16="http://schemas.microsoft.com/office/drawing/2014/main" id="{BF4967AE-3771-A145-AFBD-BDA12DCE43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0580" y="387318"/>
            <a:ext cx="9672829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Dilution </a:t>
            </a: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factor (D.F) = final volume / </a:t>
            </a:r>
            <a:r>
              <a:rPr sz="20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aliquot </a:t>
            </a: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volume = 10 /1 = </a:t>
            </a:r>
            <a:r>
              <a:rPr sz="1200" b="1" dirty="0">
                <a:solidFill>
                  <a:srgbClr val="C00000"/>
                </a:solidFill>
                <a:latin typeface="Times New Roman"/>
                <a:cs typeface="Times New Roman"/>
              </a:rPr>
              <a:t>10 </a:t>
            </a: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(for each</a:t>
            </a:r>
            <a:r>
              <a:rPr sz="2000" b="1" spc="-1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step)</a:t>
            </a:r>
            <a:endParaRPr sz="1200" dirty="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object 34">
            <a:extLst>
              <a:ext uri="{FF2B5EF4-FFF2-40B4-BE49-F238E27FC236}">
                <a16:creationId xmlns:a16="http://schemas.microsoft.com/office/drawing/2014/main" id="{BC594935-FD7E-AE47-9943-79F40C5F12EB}"/>
              </a:ext>
            </a:extLst>
          </p:cNvPr>
          <p:cNvGrpSpPr/>
          <p:nvPr/>
        </p:nvGrpSpPr>
        <p:grpSpPr>
          <a:xfrm>
            <a:off x="1128198" y="4748694"/>
            <a:ext cx="6419850" cy="1233170"/>
            <a:chOff x="2772155" y="5588508"/>
            <a:chExt cx="6419850" cy="1233170"/>
          </a:xfrm>
        </p:grpSpPr>
        <p:sp>
          <p:nvSpPr>
            <p:cNvPr id="8" name="object 35">
              <a:extLst>
                <a:ext uri="{FF2B5EF4-FFF2-40B4-BE49-F238E27FC236}">
                  <a16:creationId xmlns:a16="http://schemas.microsoft.com/office/drawing/2014/main" id="{BE23D677-7DB3-C942-B29B-BAAD2F4594D6}"/>
                </a:ext>
              </a:extLst>
            </p:cNvPr>
            <p:cNvSpPr/>
            <p:nvPr/>
          </p:nvSpPr>
          <p:spPr>
            <a:xfrm>
              <a:off x="2772155" y="6124956"/>
              <a:ext cx="6419850" cy="228600"/>
            </a:xfrm>
            <a:custGeom>
              <a:avLst/>
              <a:gdLst/>
              <a:ahLst/>
              <a:cxnLst/>
              <a:rect l="l" t="t" r="r" b="b"/>
              <a:pathLst>
                <a:path w="6419850" h="228600">
                  <a:moveTo>
                    <a:pt x="6190996" y="0"/>
                  </a:moveTo>
                  <a:lnTo>
                    <a:pt x="6190996" y="228600"/>
                  </a:lnTo>
                  <a:lnTo>
                    <a:pt x="6343396" y="152400"/>
                  </a:lnTo>
                  <a:lnTo>
                    <a:pt x="6229096" y="152400"/>
                  </a:lnTo>
                  <a:lnTo>
                    <a:pt x="6229096" y="76200"/>
                  </a:lnTo>
                  <a:lnTo>
                    <a:pt x="6343396" y="76200"/>
                  </a:lnTo>
                  <a:lnTo>
                    <a:pt x="6190996" y="0"/>
                  </a:lnTo>
                  <a:close/>
                </a:path>
                <a:path w="6419850" h="228600">
                  <a:moveTo>
                    <a:pt x="6190996" y="76200"/>
                  </a:moveTo>
                  <a:lnTo>
                    <a:pt x="0" y="76200"/>
                  </a:lnTo>
                  <a:lnTo>
                    <a:pt x="0" y="152400"/>
                  </a:lnTo>
                  <a:lnTo>
                    <a:pt x="6190996" y="152400"/>
                  </a:lnTo>
                  <a:lnTo>
                    <a:pt x="6190996" y="76200"/>
                  </a:lnTo>
                  <a:close/>
                </a:path>
                <a:path w="6419850" h="228600">
                  <a:moveTo>
                    <a:pt x="6343396" y="76200"/>
                  </a:moveTo>
                  <a:lnTo>
                    <a:pt x="6229096" y="76200"/>
                  </a:lnTo>
                  <a:lnTo>
                    <a:pt x="6229096" y="152400"/>
                  </a:lnTo>
                  <a:lnTo>
                    <a:pt x="6343396" y="152400"/>
                  </a:lnTo>
                  <a:lnTo>
                    <a:pt x="6419596" y="114300"/>
                  </a:lnTo>
                  <a:lnTo>
                    <a:pt x="6343396" y="76200"/>
                  </a:lnTo>
                  <a:close/>
                </a:path>
              </a:pathLst>
            </a:custGeom>
            <a:solidFill>
              <a:srgbClr val="CAE9A2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9" name="object 36">
              <a:extLst>
                <a:ext uri="{FF2B5EF4-FFF2-40B4-BE49-F238E27FC236}">
                  <a16:creationId xmlns:a16="http://schemas.microsoft.com/office/drawing/2014/main" id="{B156FFC9-1F2E-0A4F-813E-C60C5BA94AFE}"/>
                </a:ext>
              </a:extLst>
            </p:cNvPr>
            <p:cNvSpPr/>
            <p:nvPr/>
          </p:nvSpPr>
          <p:spPr>
            <a:xfrm>
              <a:off x="4061459" y="6205721"/>
              <a:ext cx="883158" cy="58445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C244793C-EAE0-5148-82F0-3D4C779DB370}"/>
                </a:ext>
              </a:extLst>
            </p:cNvPr>
            <p:cNvSpPr/>
            <p:nvPr/>
          </p:nvSpPr>
          <p:spPr>
            <a:xfrm>
              <a:off x="7356347" y="6172205"/>
              <a:ext cx="989088" cy="64924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1" name="object 38">
              <a:extLst>
                <a:ext uri="{FF2B5EF4-FFF2-40B4-BE49-F238E27FC236}">
                  <a16:creationId xmlns:a16="http://schemas.microsoft.com/office/drawing/2014/main" id="{BB1CF45D-1A07-4847-8802-C723F38CE795}"/>
                </a:ext>
              </a:extLst>
            </p:cNvPr>
            <p:cNvSpPr/>
            <p:nvPr/>
          </p:nvSpPr>
          <p:spPr>
            <a:xfrm>
              <a:off x="8028940" y="5613654"/>
              <a:ext cx="542290" cy="247015"/>
            </a:xfrm>
            <a:custGeom>
              <a:avLst/>
              <a:gdLst/>
              <a:ahLst/>
              <a:cxnLst/>
              <a:rect l="l" t="t" r="r" b="b"/>
              <a:pathLst>
                <a:path w="542290" h="247014">
                  <a:moveTo>
                    <a:pt x="496315" y="0"/>
                  </a:moveTo>
                  <a:lnTo>
                    <a:pt x="418845" y="61722"/>
                  </a:lnTo>
                  <a:lnTo>
                    <a:pt x="449706" y="61722"/>
                  </a:lnTo>
                  <a:lnTo>
                    <a:pt x="429852" y="91862"/>
                  </a:lnTo>
                  <a:lnTo>
                    <a:pt x="402900" y="120032"/>
                  </a:lnTo>
                  <a:lnTo>
                    <a:pt x="369420" y="145998"/>
                  </a:lnTo>
                  <a:lnTo>
                    <a:pt x="329979" y="169526"/>
                  </a:lnTo>
                  <a:lnTo>
                    <a:pt x="285146" y="190382"/>
                  </a:lnTo>
                  <a:lnTo>
                    <a:pt x="235490" y="208333"/>
                  </a:lnTo>
                  <a:lnTo>
                    <a:pt x="181579" y="223144"/>
                  </a:lnTo>
                  <a:lnTo>
                    <a:pt x="123981" y="234583"/>
                  </a:lnTo>
                  <a:lnTo>
                    <a:pt x="63265" y="242414"/>
                  </a:lnTo>
                  <a:lnTo>
                    <a:pt x="0" y="246405"/>
                  </a:lnTo>
                  <a:lnTo>
                    <a:pt x="58817" y="246507"/>
                  </a:lnTo>
                  <a:lnTo>
                    <a:pt x="116217" y="243239"/>
                  </a:lnTo>
                  <a:lnTo>
                    <a:pt x="171743" y="236768"/>
                  </a:lnTo>
                  <a:lnTo>
                    <a:pt x="224935" y="227260"/>
                  </a:lnTo>
                  <a:lnTo>
                    <a:pt x="275335" y="214879"/>
                  </a:lnTo>
                  <a:lnTo>
                    <a:pt x="322484" y="199793"/>
                  </a:lnTo>
                  <a:lnTo>
                    <a:pt x="365924" y="182165"/>
                  </a:lnTo>
                  <a:lnTo>
                    <a:pt x="405195" y="162163"/>
                  </a:lnTo>
                  <a:lnTo>
                    <a:pt x="439840" y="139952"/>
                  </a:lnTo>
                  <a:lnTo>
                    <a:pt x="469400" y="115698"/>
                  </a:lnTo>
                  <a:lnTo>
                    <a:pt x="511428" y="61722"/>
                  </a:lnTo>
                  <a:lnTo>
                    <a:pt x="542289" y="61722"/>
                  </a:lnTo>
                  <a:lnTo>
                    <a:pt x="496315" y="0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2" name="object 39">
              <a:extLst>
                <a:ext uri="{FF2B5EF4-FFF2-40B4-BE49-F238E27FC236}">
                  <a16:creationId xmlns:a16="http://schemas.microsoft.com/office/drawing/2014/main" id="{167504B5-2914-8845-BBBA-24246E5B4021}"/>
                </a:ext>
              </a:extLst>
            </p:cNvPr>
            <p:cNvSpPr/>
            <p:nvPr/>
          </p:nvSpPr>
          <p:spPr>
            <a:xfrm>
              <a:off x="7501890" y="5613654"/>
              <a:ext cx="558165" cy="247015"/>
            </a:xfrm>
            <a:custGeom>
              <a:avLst/>
              <a:gdLst/>
              <a:ahLst/>
              <a:cxnLst/>
              <a:rect l="l" t="t" r="r" b="b"/>
              <a:pathLst>
                <a:path w="558165" h="247014">
                  <a:moveTo>
                    <a:pt x="61721" y="0"/>
                  </a:moveTo>
                  <a:lnTo>
                    <a:pt x="0" y="0"/>
                  </a:lnTo>
                  <a:lnTo>
                    <a:pt x="3865" y="30968"/>
                  </a:lnTo>
                  <a:lnTo>
                    <a:pt x="33395" y="89229"/>
                  </a:lnTo>
                  <a:lnTo>
                    <a:pt x="88892" y="141050"/>
                  </a:lnTo>
                  <a:lnTo>
                    <a:pt x="125217" y="163966"/>
                  </a:lnTo>
                  <a:lnTo>
                    <a:pt x="166638" y="184577"/>
                  </a:lnTo>
                  <a:lnTo>
                    <a:pt x="212693" y="202652"/>
                  </a:lnTo>
                  <a:lnTo>
                    <a:pt x="262915" y="217960"/>
                  </a:lnTo>
                  <a:lnTo>
                    <a:pt x="316841" y="230268"/>
                  </a:lnTo>
                  <a:lnTo>
                    <a:pt x="374004" y="239347"/>
                  </a:lnTo>
                  <a:lnTo>
                    <a:pt x="433942" y="244964"/>
                  </a:lnTo>
                  <a:lnTo>
                    <a:pt x="496188" y="246888"/>
                  </a:lnTo>
                  <a:lnTo>
                    <a:pt x="557910" y="246888"/>
                  </a:lnTo>
                  <a:lnTo>
                    <a:pt x="495664" y="244964"/>
                  </a:lnTo>
                  <a:lnTo>
                    <a:pt x="435726" y="239347"/>
                  </a:lnTo>
                  <a:lnTo>
                    <a:pt x="378563" y="230268"/>
                  </a:lnTo>
                  <a:lnTo>
                    <a:pt x="324637" y="217960"/>
                  </a:lnTo>
                  <a:lnTo>
                    <a:pt x="274415" y="202652"/>
                  </a:lnTo>
                  <a:lnTo>
                    <a:pt x="228360" y="184577"/>
                  </a:lnTo>
                  <a:lnTo>
                    <a:pt x="186939" y="163966"/>
                  </a:lnTo>
                  <a:lnTo>
                    <a:pt x="150614" y="141050"/>
                  </a:lnTo>
                  <a:lnTo>
                    <a:pt x="119852" y="116060"/>
                  </a:lnTo>
                  <a:lnTo>
                    <a:pt x="76874" y="60788"/>
                  </a:lnTo>
                  <a:lnTo>
                    <a:pt x="65587" y="30968"/>
                  </a:lnTo>
                  <a:lnTo>
                    <a:pt x="61721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3" name="object 40">
              <a:extLst>
                <a:ext uri="{FF2B5EF4-FFF2-40B4-BE49-F238E27FC236}">
                  <a16:creationId xmlns:a16="http://schemas.microsoft.com/office/drawing/2014/main" id="{0B09B253-CA69-574A-B214-063FAAD66562}"/>
                </a:ext>
              </a:extLst>
            </p:cNvPr>
            <p:cNvSpPr/>
            <p:nvPr/>
          </p:nvSpPr>
          <p:spPr>
            <a:xfrm>
              <a:off x="7501890" y="5613654"/>
              <a:ext cx="1069340" cy="247015"/>
            </a:xfrm>
            <a:custGeom>
              <a:avLst/>
              <a:gdLst/>
              <a:ahLst/>
              <a:cxnLst/>
              <a:rect l="l" t="t" r="r" b="b"/>
              <a:pathLst>
                <a:path w="1069340" h="247014">
                  <a:moveTo>
                    <a:pt x="527050" y="246405"/>
                  </a:moveTo>
                  <a:lnTo>
                    <a:pt x="590315" y="242414"/>
                  </a:lnTo>
                  <a:lnTo>
                    <a:pt x="651031" y="234583"/>
                  </a:lnTo>
                  <a:lnTo>
                    <a:pt x="708629" y="223144"/>
                  </a:lnTo>
                  <a:lnTo>
                    <a:pt x="762540" y="208333"/>
                  </a:lnTo>
                  <a:lnTo>
                    <a:pt x="812196" y="190382"/>
                  </a:lnTo>
                  <a:lnTo>
                    <a:pt x="857029" y="169526"/>
                  </a:lnTo>
                  <a:lnTo>
                    <a:pt x="896470" y="145998"/>
                  </a:lnTo>
                  <a:lnTo>
                    <a:pt x="929950" y="120032"/>
                  </a:lnTo>
                  <a:lnTo>
                    <a:pt x="956902" y="91862"/>
                  </a:lnTo>
                  <a:lnTo>
                    <a:pt x="976756" y="61722"/>
                  </a:lnTo>
                  <a:lnTo>
                    <a:pt x="945895" y="61722"/>
                  </a:lnTo>
                  <a:lnTo>
                    <a:pt x="1023365" y="0"/>
                  </a:lnTo>
                  <a:lnTo>
                    <a:pt x="1069339" y="61722"/>
                  </a:lnTo>
                  <a:lnTo>
                    <a:pt x="1038478" y="61722"/>
                  </a:lnTo>
                  <a:lnTo>
                    <a:pt x="1019620" y="90603"/>
                  </a:lnTo>
                  <a:lnTo>
                    <a:pt x="962956" y="142699"/>
                  </a:lnTo>
                  <a:lnTo>
                    <a:pt x="926164" y="165524"/>
                  </a:lnTo>
                  <a:lnTo>
                    <a:pt x="884405" y="185938"/>
                  </a:lnTo>
                  <a:lnTo>
                    <a:pt x="838186" y="203748"/>
                  </a:lnTo>
                  <a:lnTo>
                    <a:pt x="788014" y="218758"/>
                  </a:lnTo>
                  <a:lnTo>
                    <a:pt x="734395" y="230771"/>
                  </a:lnTo>
                  <a:lnTo>
                    <a:pt x="677833" y="239595"/>
                  </a:lnTo>
                  <a:lnTo>
                    <a:pt x="618837" y="245032"/>
                  </a:lnTo>
                  <a:lnTo>
                    <a:pt x="557910" y="246888"/>
                  </a:lnTo>
                  <a:lnTo>
                    <a:pt x="496188" y="246888"/>
                  </a:lnTo>
                  <a:lnTo>
                    <a:pt x="433942" y="244964"/>
                  </a:lnTo>
                  <a:lnTo>
                    <a:pt x="374004" y="239347"/>
                  </a:lnTo>
                  <a:lnTo>
                    <a:pt x="316841" y="230268"/>
                  </a:lnTo>
                  <a:lnTo>
                    <a:pt x="262915" y="217960"/>
                  </a:lnTo>
                  <a:lnTo>
                    <a:pt x="212693" y="202652"/>
                  </a:lnTo>
                  <a:lnTo>
                    <a:pt x="166638" y="184577"/>
                  </a:lnTo>
                  <a:lnTo>
                    <a:pt x="125217" y="163966"/>
                  </a:lnTo>
                  <a:lnTo>
                    <a:pt x="88892" y="141050"/>
                  </a:lnTo>
                  <a:lnTo>
                    <a:pt x="58130" y="116060"/>
                  </a:lnTo>
                  <a:lnTo>
                    <a:pt x="15152" y="60788"/>
                  </a:lnTo>
                  <a:lnTo>
                    <a:pt x="0" y="0"/>
                  </a:lnTo>
                  <a:lnTo>
                    <a:pt x="61721" y="0"/>
                  </a:lnTo>
                  <a:lnTo>
                    <a:pt x="65587" y="30968"/>
                  </a:lnTo>
                  <a:lnTo>
                    <a:pt x="76874" y="60788"/>
                  </a:lnTo>
                  <a:lnTo>
                    <a:pt x="119852" y="116060"/>
                  </a:lnTo>
                  <a:lnTo>
                    <a:pt x="150614" y="141050"/>
                  </a:lnTo>
                  <a:lnTo>
                    <a:pt x="186939" y="163966"/>
                  </a:lnTo>
                  <a:lnTo>
                    <a:pt x="228360" y="184577"/>
                  </a:lnTo>
                  <a:lnTo>
                    <a:pt x="274415" y="202652"/>
                  </a:lnTo>
                  <a:lnTo>
                    <a:pt x="324637" y="217960"/>
                  </a:lnTo>
                  <a:lnTo>
                    <a:pt x="378563" y="230268"/>
                  </a:lnTo>
                  <a:lnTo>
                    <a:pt x="435726" y="239347"/>
                  </a:lnTo>
                  <a:lnTo>
                    <a:pt x="495664" y="244964"/>
                  </a:lnTo>
                  <a:lnTo>
                    <a:pt x="557910" y="246888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4" name="object 41">
              <a:extLst>
                <a:ext uri="{FF2B5EF4-FFF2-40B4-BE49-F238E27FC236}">
                  <a16:creationId xmlns:a16="http://schemas.microsoft.com/office/drawing/2014/main" id="{98DF35FC-2066-6E4F-965E-F812FE71F4F1}"/>
                </a:ext>
              </a:extLst>
            </p:cNvPr>
            <p:cNvSpPr/>
            <p:nvPr/>
          </p:nvSpPr>
          <p:spPr>
            <a:xfrm>
              <a:off x="7502652" y="5778995"/>
              <a:ext cx="503694" cy="58445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5" name="object 42">
              <a:extLst>
                <a:ext uri="{FF2B5EF4-FFF2-40B4-BE49-F238E27FC236}">
                  <a16:creationId xmlns:a16="http://schemas.microsoft.com/office/drawing/2014/main" id="{7F8ED9A3-0906-2D49-AD05-B91A22148A7E}"/>
                </a:ext>
              </a:extLst>
            </p:cNvPr>
            <p:cNvSpPr/>
            <p:nvPr/>
          </p:nvSpPr>
          <p:spPr>
            <a:xfrm>
              <a:off x="7685532" y="5778995"/>
              <a:ext cx="607301" cy="58445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6" name="object 43">
              <a:extLst>
                <a:ext uri="{FF2B5EF4-FFF2-40B4-BE49-F238E27FC236}">
                  <a16:creationId xmlns:a16="http://schemas.microsoft.com/office/drawing/2014/main" id="{0108AD5A-A954-C148-9E5A-E4986BE5248C}"/>
                </a:ext>
              </a:extLst>
            </p:cNvPr>
            <p:cNvSpPr/>
            <p:nvPr/>
          </p:nvSpPr>
          <p:spPr>
            <a:xfrm>
              <a:off x="6600952" y="5598414"/>
              <a:ext cx="542290" cy="248285"/>
            </a:xfrm>
            <a:custGeom>
              <a:avLst/>
              <a:gdLst/>
              <a:ahLst/>
              <a:cxnLst/>
              <a:rect l="l" t="t" r="r" b="b"/>
              <a:pathLst>
                <a:path w="542290" h="248285">
                  <a:moveTo>
                    <a:pt x="495934" y="0"/>
                  </a:moveTo>
                  <a:lnTo>
                    <a:pt x="418083" y="62103"/>
                  </a:lnTo>
                  <a:lnTo>
                    <a:pt x="449072" y="62103"/>
                  </a:lnTo>
                  <a:lnTo>
                    <a:pt x="429259" y="92421"/>
                  </a:lnTo>
                  <a:lnTo>
                    <a:pt x="402356" y="120757"/>
                  </a:lnTo>
                  <a:lnTo>
                    <a:pt x="368930" y="146878"/>
                  </a:lnTo>
                  <a:lnTo>
                    <a:pt x="329549" y="170547"/>
                  </a:lnTo>
                  <a:lnTo>
                    <a:pt x="284781" y="191530"/>
                  </a:lnTo>
                  <a:lnTo>
                    <a:pt x="235193" y="209592"/>
                  </a:lnTo>
                  <a:lnTo>
                    <a:pt x="181354" y="224497"/>
                  </a:lnTo>
                  <a:lnTo>
                    <a:pt x="123830" y="236012"/>
                  </a:lnTo>
                  <a:lnTo>
                    <a:pt x="63189" y="243901"/>
                  </a:lnTo>
                  <a:lnTo>
                    <a:pt x="0" y="247929"/>
                  </a:lnTo>
                  <a:lnTo>
                    <a:pt x="58758" y="248041"/>
                  </a:lnTo>
                  <a:lnTo>
                    <a:pt x="116110" y="244761"/>
                  </a:lnTo>
                  <a:lnTo>
                    <a:pt x="171596" y="238255"/>
                  </a:lnTo>
                  <a:lnTo>
                    <a:pt x="224757" y="228691"/>
                  </a:lnTo>
                  <a:lnTo>
                    <a:pt x="275132" y="216235"/>
                  </a:lnTo>
                  <a:lnTo>
                    <a:pt x="322262" y="201055"/>
                  </a:lnTo>
                  <a:lnTo>
                    <a:pt x="365688" y="183317"/>
                  </a:lnTo>
                  <a:lnTo>
                    <a:pt x="404951" y="163188"/>
                  </a:lnTo>
                  <a:lnTo>
                    <a:pt x="439590" y="140835"/>
                  </a:lnTo>
                  <a:lnTo>
                    <a:pt x="469147" y="116425"/>
                  </a:lnTo>
                  <a:lnTo>
                    <a:pt x="511175" y="62103"/>
                  </a:lnTo>
                  <a:lnTo>
                    <a:pt x="542290" y="62103"/>
                  </a:lnTo>
                  <a:lnTo>
                    <a:pt x="495934" y="0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7" name="object 44">
              <a:extLst>
                <a:ext uri="{FF2B5EF4-FFF2-40B4-BE49-F238E27FC236}">
                  <a16:creationId xmlns:a16="http://schemas.microsoft.com/office/drawing/2014/main" id="{F0B2EABD-43F2-9445-814A-E5F8D583C877}"/>
                </a:ext>
              </a:extLst>
            </p:cNvPr>
            <p:cNvSpPr/>
            <p:nvPr/>
          </p:nvSpPr>
          <p:spPr>
            <a:xfrm>
              <a:off x="6073902" y="5598414"/>
              <a:ext cx="558165" cy="248920"/>
            </a:xfrm>
            <a:custGeom>
              <a:avLst/>
              <a:gdLst/>
              <a:ahLst/>
              <a:cxnLst/>
              <a:rect l="l" t="t" r="r" b="b"/>
              <a:pathLst>
                <a:path w="558165" h="248920">
                  <a:moveTo>
                    <a:pt x="62102" y="0"/>
                  </a:moveTo>
                  <a:lnTo>
                    <a:pt x="0" y="0"/>
                  </a:lnTo>
                  <a:lnTo>
                    <a:pt x="3863" y="31161"/>
                  </a:lnTo>
                  <a:lnTo>
                    <a:pt x="33376" y="89784"/>
                  </a:lnTo>
                  <a:lnTo>
                    <a:pt x="88843" y="141924"/>
                  </a:lnTo>
                  <a:lnTo>
                    <a:pt x="125148" y="164981"/>
                  </a:lnTo>
                  <a:lnTo>
                    <a:pt x="166548" y="185719"/>
                  </a:lnTo>
                  <a:lnTo>
                    <a:pt x="212578" y="203905"/>
                  </a:lnTo>
                  <a:lnTo>
                    <a:pt x="262775" y="219307"/>
                  </a:lnTo>
                  <a:lnTo>
                    <a:pt x="316673" y="231691"/>
                  </a:lnTo>
                  <a:lnTo>
                    <a:pt x="373809" y="240825"/>
                  </a:lnTo>
                  <a:lnTo>
                    <a:pt x="433717" y="246476"/>
                  </a:lnTo>
                  <a:lnTo>
                    <a:pt x="495934" y="248412"/>
                  </a:lnTo>
                  <a:lnTo>
                    <a:pt x="558038" y="248412"/>
                  </a:lnTo>
                  <a:lnTo>
                    <a:pt x="495820" y="246476"/>
                  </a:lnTo>
                  <a:lnTo>
                    <a:pt x="435912" y="240825"/>
                  </a:lnTo>
                  <a:lnTo>
                    <a:pt x="378776" y="231691"/>
                  </a:lnTo>
                  <a:lnTo>
                    <a:pt x="324878" y="219307"/>
                  </a:lnTo>
                  <a:lnTo>
                    <a:pt x="274681" y="203905"/>
                  </a:lnTo>
                  <a:lnTo>
                    <a:pt x="228651" y="185719"/>
                  </a:lnTo>
                  <a:lnTo>
                    <a:pt x="187251" y="164981"/>
                  </a:lnTo>
                  <a:lnTo>
                    <a:pt x="150946" y="141924"/>
                  </a:lnTo>
                  <a:lnTo>
                    <a:pt x="120201" y="116781"/>
                  </a:lnTo>
                  <a:lnTo>
                    <a:pt x="77246" y="61166"/>
                  </a:lnTo>
                  <a:lnTo>
                    <a:pt x="65966" y="31161"/>
                  </a:lnTo>
                  <a:lnTo>
                    <a:pt x="62102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8" name="object 45">
              <a:extLst>
                <a:ext uri="{FF2B5EF4-FFF2-40B4-BE49-F238E27FC236}">
                  <a16:creationId xmlns:a16="http://schemas.microsoft.com/office/drawing/2014/main" id="{4C2EDFD4-91F3-E548-80FF-3437701EE529}"/>
                </a:ext>
              </a:extLst>
            </p:cNvPr>
            <p:cNvSpPr/>
            <p:nvPr/>
          </p:nvSpPr>
          <p:spPr>
            <a:xfrm>
              <a:off x="6073902" y="5598414"/>
              <a:ext cx="1069340" cy="248920"/>
            </a:xfrm>
            <a:custGeom>
              <a:avLst/>
              <a:gdLst/>
              <a:ahLst/>
              <a:cxnLst/>
              <a:rect l="l" t="t" r="r" b="b"/>
              <a:pathLst>
                <a:path w="1069340" h="248920">
                  <a:moveTo>
                    <a:pt x="527050" y="247929"/>
                  </a:moveTo>
                  <a:lnTo>
                    <a:pt x="590239" y="243901"/>
                  </a:lnTo>
                  <a:lnTo>
                    <a:pt x="650881" y="236012"/>
                  </a:lnTo>
                  <a:lnTo>
                    <a:pt x="708407" y="224497"/>
                  </a:lnTo>
                  <a:lnTo>
                    <a:pt x="762251" y="209592"/>
                  </a:lnTo>
                  <a:lnTo>
                    <a:pt x="811847" y="191530"/>
                  </a:lnTo>
                  <a:lnTo>
                    <a:pt x="856627" y="170547"/>
                  </a:lnTo>
                  <a:lnTo>
                    <a:pt x="896024" y="146878"/>
                  </a:lnTo>
                  <a:lnTo>
                    <a:pt x="929471" y="120757"/>
                  </a:lnTo>
                  <a:lnTo>
                    <a:pt x="956401" y="92421"/>
                  </a:lnTo>
                  <a:lnTo>
                    <a:pt x="976249" y="62103"/>
                  </a:lnTo>
                  <a:lnTo>
                    <a:pt x="945133" y="62103"/>
                  </a:lnTo>
                  <a:lnTo>
                    <a:pt x="1022984" y="0"/>
                  </a:lnTo>
                  <a:lnTo>
                    <a:pt x="1069340" y="62103"/>
                  </a:lnTo>
                  <a:lnTo>
                    <a:pt x="1038225" y="62103"/>
                  </a:lnTo>
                  <a:lnTo>
                    <a:pt x="1019401" y="91162"/>
                  </a:lnTo>
                  <a:lnTo>
                    <a:pt x="962806" y="143580"/>
                  </a:lnTo>
                  <a:lnTo>
                    <a:pt x="926048" y="166546"/>
                  </a:lnTo>
                  <a:lnTo>
                    <a:pt x="884324" y="187086"/>
                  </a:lnTo>
                  <a:lnTo>
                    <a:pt x="838140" y="205006"/>
                  </a:lnTo>
                  <a:lnTo>
                    <a:pt x="788003" y="220108"/>
                  </a:lnTo>
                  <a:lnTo>
                    <a:pt x="734418" y="232196"/>
                  </a:lnTo>
                  <a:lnTo>
                    <a:pt x="677891" y="241074"/>
                  </a:lnTo>
                  <a:lnTo>
                    <a:pt x="618929" y="246544"/>
                  </a:lnTo>
                  <a:lnTo>
                    <a:pt x="558038" y="248412"/>
                  </a:lnTo>
                  <a:lnTo>
                    <a:pt x="495934" y="248412"/>
                  </a:lnTo>
                  <a:lnTo>
                    <a:pt x="433717" y="246476"/>
                  </a:lnTo>
                  <a:lnTo>
                    <a:pt x="373809" y="240825"/>
                  </a:lnTo>
                  <a:lnTo>
                    <a:pt x="316673" y="231691"/>
                  </a:lnTo>
                  <a:lnTo>
                    <a:pt x="262775" y="219307"/>
                  </a:lnTo>
                  <a:lnTo>
                    <a:pt x="212578" y="203905"/>
                  </a:lnTo>
                  <a:lnTo>
                    <a:pt x="166548" y="185719"/>
                  </a:lnTo>
                  <a:lnTo>
                    <a:pt x="125148" y="164981"/>
                  </a:lnTo>
                  <a:lnTo>
                    <a:pt x="88843" y="141924"/>
                  </a:lnTo>
                  <a:lnTo>
                    <a:pt x="58098" y="116781"/>
                  </a:lnTo>
                  <a:lnTo>
                    <a:pt x="15143" y="61166"/>
                  </a:lnTo>
                  <a:lnTo>
                    <a:pt x="0" y="0"/>
                  </a:lnTo>
                  <a:lnTo>
                    <a:pt x="62102" y="0"/>
                  </a:lnTo>
                  <a:lnTo>
                    <a:pt x="65966" y="31161"/>
                  </a:lnTo>
                  <a:lnTo>
                    <a:pt x="77246" y="61166"/>
                  </a:lnTo>
                  <a:lnTo>
                    <a:pt x="120201" y="116781"/>
                  </a:lnTo>
                  <a:lnTo>
                    <a:pt x="150946" y="141924"/>
                  </a:lnTo>
                  <a:lnTo>
                    <a:pt x="187251" y="164981"/>
                  </a:lnTo>
                  <a:lnTo>
                    <a:pt x="228651" y="185719"/>
                  </a:lnTo>
                  <a:lnTo>
                    <a:pt x="274681" y="203905"/>
                  </a:lnTo>
                  <a:lnTo>
                    <a:pt x="324878" y="219307"/>
                  </a:lnTo>
                  <a:lnTo>
                    <a:pt x="378776" y="231691"/>
                  </a:lnTo>
                  <a:lnTo>
                    <a:pt x="435912" y="240825"/>
                  </a:lnTo>
                  <a:lnTo>
                    <a:pt x="495820" y="246476"/>
                  </a:lnTo>
                  <a:lnTo>
                    <a:pt x="558038" y="248412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9" name="object 46">
              <a:extLst>
                <a:ext uri="{FF2B5EF4-FFF2-40B4-BE49-F238E27FC236}">
                  <a16:creationId xmlns:a16="http://schemas.microsoft.com/office/drawing/2014/main" id="{9B28453B-36DD-C64F-95C8-B98CE701DDEC}"/>
                </a:ext>
              </a:extLst>
            </p:cNvPr>
            <p:cNvSpPr/>
            <p:nvPr/>
          </p:nvSpPr>
          <p:spPr>
            <a:xfrm>
              <a:off x="6132576" y="5778995"/>
              <a:ext cx="503681" cy="58445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0" name="object 47">
              <a:extLst>
                <a:ext uri="{FF2B5EF4-FFF2-40B4-BE49-F238E27FC236}">
                  <a16:creationId xmlns:a16="http://schemas.microsoft.com/office/drawing/2014/main" id="{318AD47A-70B6-B94D-9273-6B425B7AC92F}"/>
                </a:ext>
              </a:extLst>
            </p:cNvPr>
            <p:cNvSpPr/>
            <p:nvPr/>
          </p:nvSpPr>
          <p:spPr>
            <a:xfrm>
              <a:off x="6315455" y="5778995"/>
              <a:ext cx="607301" cy="584454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1" name="object 48">
              <a:extLst>
                <a:ext uri="{FF2B5EF4-FFF2-40B4-BE49-F238E27FC236}">
                  <a16:creationId xmlns:a16="http://schemas.microsoft.com/office/drawing/2014/main" id="{D4C0808F-4EEF-3F4D-A674-173F9E8B1324}"/>
                </a:ext>
              </a:extLst>
            </p:cNvPr>
            <p:cNvSpPr/>
            <p:nvPr/>
          </p:nvSpPr>
          <p:spPr>
            <a:xfrm>
              <a:off x="5173726" y="5613654"/>
              <a:ext cx="543560" cy="247015"/>
            </a:xfrm>
            <a:custGeom>
              <a:avLst/>
              <a:gdLst/>
              <a:ahLst/>
              <a:cxnLst/>
              <a:rect l="l" t="t" r="r" b="b"/>
              <a:pathLst>
                <a:path w="543560" h="247014">
                  <a:moveTo>
                    <a:pt x="497077" y="0"/>
                  </a:moveTo>
                  <a:lnTo>
                    <a:pt x="419608" y="61722"/>
                  </a:lnTo>
                  <a:lnTo>
                    <a:pt x="450469" y="61722"/>
                  </a:lnTo>
                  <a:lnTo>
                    <a:pt x="430572" y="91865"/>
                  </a:lnTo>
                  <a:lnTo>
                    <a:pt x="403571" y="120038"/>
                  </a:lnTo>
                  <a:lnTo>
                    <a:pt x="370033" y="146006"/>
                  </a:lnTo>
                  <a:lnTo>
                    <a:pt x="330528" y="169536"/>
                  </a:lnTo>
                  <a:lnTo>
                    <a:pt x="285623" y="190393"/>
                  </a:lnTo>
                  <a:lnTo>
                    <a:pt x="235886" y="208345"/>
                  </a:lnTo>
                  <a:lnTo>
                    <a:pt x="181887" y="223157"/>
                  </a:lnTo>
                  <a:lnTo>
                    <a:pt x="124194" y="234595"/>
                  </a:lnTo>
                  <a:lnTo>
                    <a:pt x="63376" y="242427"/>
                  </a:lnTo>
                  <a:lnTo>
                    <a:pt x="0" y="246418"/>
                  </a:lnTo>
                  <a:lnTo>
                    <a:pt x="58883" y="246513"/>
                  </a:lnTo>
                  <a:lnTo>
                    <a:pt x="116353" y="243241"/>
                  </a:lnTo>
                  <a:lnTo>
                    <a:pt x="171952" y="236767"/>
                  </a:lnTo>
                  <a:lnTo>
                    <a:pt x="225218" y="227255"/>
                  </a:lnTo>
                  <a:lnTo>
                    <a:pt x="275691" y="214873"/>
                  </a:lnTo>
                  <a:lnTo>
                    <a:pt x="322913" y="199785"/>
                  </a:lnTo>
                  <a:lnTo>
                    <a:pt x="366422" y="182157"/>
                  </a:lnTo>
                  <a:lnTo>
                    <a:pt x="405760" y="162155"/>
                  </a:lnTo>
                  <a:lnTo>
                    <a:pt x="440465" y="139945"/>
                  </a:lnTo>
                  <a:lnTo>
                    <a:pt x="470079" y="115693"/>
                  </a:lnTo>
                  <a:lnTo>
                    <a:pt x="512190" y="61722"/>
                  </a:lnTo>
                  <a:lnTo>
                    <a:pt x="543051" y="61722"/>
                  </a:lnTo>
                  <a:lnTo>
                    <a:pt x="497077" y="0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2" name="object 49">
              <a:extLst>
                <a:ext uri="{FF2B5EF4-FFF2-40B4-BE49-F238E27FC236}">
                  <a16:creationId xmlns:a16="http://schemas.microsoft.com/office/drawing/2014/main" id="{AD78D75D-9B91-2A41-AAA5-184A9B10696E}"/>
                </a:ext>
              </a:extLst>
            </p:cNvPr>
            <p:cNvSpPr/>
            <p:nvPr/>
          </p:nvSpPr>
          <p:spPr>
            <a:xfrm>
              <a:off x="4645913" y="5613654"/>
              <a:ext cx="558800" cy="247015"/>
            </a:xfrm>
            <a:custGeom>
              <a:avLst/>
              <a:gdLst/>
              <a:ahLst/>
              <a:cxnLst/>
              <a:rect l="l" t="t" r="r" b="b"/>
              <a:pathLst>
                <a:path w="558800" h="247014">
                  <a:moveTo>
                    <a:pt x="61722" y="0"/>
                  </a:moveTo>
                  <a:lnTo>
                    <a:pt x="0" y="0"/>
                  </a:lnTo>
                  <a:lnTo>
                    <a:pt x="3872" y="30968"/>
                  </a:lnTo>
                  <a:lnTo>
                    <a:pt x="33451" y="89229"/>
                  </a:lnTo>
                  <a:lnTo>
                    <a:pt x="89040" y="141050"/>
                  </a:lnTo>
                  <a:lnTo>
                    <a:pt x="125423" y="163966"/>
                  </a:lnTo>
                  <a:lnTo>
                    <a:pt x="166910" y="184577"/>
                  </a:lnTo>
                  <a:lnTo>
                    <a:pt x="213037" y="202652"/>
                  </a:lnTo>
                  <a:lnTo>
                    <a:pt x="263336" y="217960"/>
                  </a:lnTo>
                  <a:lnTo>
                    <a:pt x="317343" y="230268"/>
                  </a:lnTo>
                  <a:lnTo>
                    <a:pt x="374592" y="239347"/>
                  </a:lnTo>
                  <a:lnTo>
                    <a:pt x="434616" y="244964"/>
                  </a:lnTo>
                  <a:lnTo>
                    <a:pt x="496950" y="246888"/>
                  </a:lnTo>
                  <a:lnTo>
                    <a:pt x="558673" y="246888"/>
                  </a:lnTo>
                  <a:lnTo>
                    <a:pt x="496338" y="244964"/>
                  </a:lnTo>
                  <a:lnTo>
                    <a:pt x="436314" y="239347"/>
                  </a:lnTo>
                  <a:lnTo>
                    <a:pt x="379065" y="230268"/>
                  </a:lnTo>
                  <a:lnTo>
                    <a:pt x="325058" y="217960"/>
                  </a:lnTo>
                  <a:lnTo>
                    <a:pt x="274759" y="202652"/>
                  </a:lnTo>
                  <a:lnTo>
                    <a:pt x="228632" y="184577"/>
                  </a:lnTo>
                  <a:lnTo>
                    <a:pt x="187145" y="163966"/>
                  </a:lnTo>
                  <a:lnTo>
                    <a:pt x="150762" y="141050"/>
                  </a:lnTo>
                  <a:lnTo>
                    <a:pt x="119949" y="116060"/>
                  </a:lnTo>
                  <a:lnTo>
                    <a:pt x="76900" y="60788"/>
                  </a:lnTo>
                  <a:lnTo>
                    <a:pt x="65594" y="30968"/>
                  </a:lnTo>
                  <a:lnTo>
                    <a:pt x="61722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3" name="object 50">
              <a:extLst>
                <a:ext uri="{FF2B5EF4-FFF2-40B4-BE49-F238E27FC236}">
                  <a16:creationId xmlns:a16="http://schemas.microsoft.com/office/drawing/2014/main" id="{AC7C9173-E3F6-1545-B870-1E1DCB733595}"/>
                </a:ext>
              </a:extLst>
            </p:cNvPr>
            <p:cNvSpPr/>
            <p:nvPr/>
          </p:nvSpPr>
          <p:spPr>
            <a:xfrm>
              <a:off x="4645913" y="5613654"/>
              <a:ext cx="1071245" cy="247015"/>
            </a:xfrm>
            <a:custGeom>
              <a:avLst/>
              <a:gdLst/>
              <a:ahLst/>
              <a:cxnLst/>
              <a:rect l="l" t="t" r="r" b="b"/>
              <a:pathLst>
                <a:path w="1071245" h="247014">
                  <a:moveTo>
                    <a:pt x="527812" y="246405"/>
                  </a:moveTo>
                  <a:lnTo>
                    <a:pt x="591188" y="242417"/>
                  </a:lnTo>
                  <a:lnTo>
                    <a:pt x="652006" y="234589"/>
                  </a:lnTo>
                  <a:lnTo>
                    <a:pt x="709699" y="223152"/>
                  </a:lnTo>
                  <a:lnTo>
                    <a:pt x="763698" y="208342"/>
                  </a:lnTo>
                  <a:lnTo>
                    <a:pt x="813435" y="190392"/>
                  </a:lnTo>
                  <a:lnTo>
                    <a:pt x="858340" y="169535"/>
                  </a:lnTo>
                  <a:lnTo>
                    <a:pt x="897845" y="146006"/>
                  </a:lnTo>
                  <a:lnTo>
                    <a:pt x="931383" y="120038"/>
                  </a:lnTo>
                  <a:lnTo>
                    <a:pt x="958384" y="91865"/>
                  </a:lnTo>
                  <a:lnTo>
                    <a:pt x="978281" y="61722"/>
                  </a:lnTo>
                  <a:lnTo>
                    <a:pt x="947420" y="61722"/>
                  </a:lnTo>
                  <a:lnTo>
                    <a:pt x="1024889" y="0"/>
                  </a:lnTo>
                  <a:lnTo>
                    <a:pt x="1070864" y="61722"/>
                  </a:lnTo>
                  <a:lnTo>
                    <a:pt x="1040002" y="61722"/>
                  </a:lnTo>
                  <a:lnTo>
                    <a:pt x="1021135" y="90603"/>
                  </a:lnTo>
                  <a:lnTo>
                    <a:pt x="964403" y="142699"/>
                  </a:lnTo>
                  <a:lnTo>
                    <a:pt x="927555" y="165524"/>
                  </a:lnTo>
                  <a:lnTo>
                    <a:pt x="885729" y="185938"/>
                  </a:lnTo>
                  <a:lnTo>
                    <a:pt x="839432" y="203748"/>
                  </a:lnTo>
                  <a:lnTo>
                    <a:pt x="789174" y="218758"/>
                  </a:lnTo>
                  <a:lnTo>
                    <a:pt x="735461" y="230771"/>
                  </a:lnTo>
                  <a:lnTo>
                    <a:pt x="678801" y="239595"/>
                  </a:lnTo>
                  <a:lnTo>
                    <a:pt x="619702" y="245032"/>
                  </a:lnTo>
                  <a:lnTo>
                    <a:pt x="558673" y="246888"/>
                  </a:lnTo>
                  <a:lnTo>
                    <a:pt x="496950" y="246888"/>
                  </a:lnTo>
                  <a:lnTo>
                    <a:pt x="434616" y="244964"/>
                  </a:lnTo>
                  <a:lnTo>
                    <a:pt x="374592" y="239347"/>
                  </a:lnTo>
                  <a:lnTo>
                    <a:pt x="317343" y="230268"/>
                  </a:lnTo>
                  <a:lnTo>
                    <a:pt x="263336" y="217960"/>
                  </a:lnTo>
                  <a:lnTo>
                    <a:pt x="213037" y="202652"/>
                  </a:lnTo>
                  <a:lnTo>
                    <a:pt x="166910" y="184577"/>
                  </a:lnTo>
                  <a:lnTo>
                    <a:pt x="125423" y="163966"/>
                  </a:lnTo>
                  <a:lnTo>
                    <a:pt x="89040" y="141050"/>
                  </a:lnTo>
                  <a:lnTo>
                    <a:pt x="58227" y="116060"/>
                  </a:lnTo>
                  <a:lnTo>
                    <a:pt x="15178" y="60788"/>
                  </a:lnTo>
                  <a:lnTo>
                    <a:pt x="0" y="0"/>
                  </a:lnTo>
                  <a:lnTo>
                    <a:pt x="61722" y="0"/>
                  </a:lnTo>
                  <a:lnTo>
                    <a:pt x="65594" y="30968"/>
                  </a:lnTo>
                  <a:lnTo>
                    <a:pt x="76900" y="60788"/>
                  </a:lnTo>
                  <a:lnTo>
                    <a:pt x="119949" y="116060"/>
                  </a:lnTo>
                  <a:lnTo>
                    <a:pt x="150762" y="141050"/>
                  </a:lnTo>
                  <a:lnTo>
                    <a:pt x="187145" y="163966"/>
                  </a:lnTo>
                  <a:lnTo>
                    <a:pt x="228632" y="184577"/>
                  </a:lnTo>
                  <a:lnTo>
                    <a:pt x="274759" y="202652"/>
                  </a:lnTo>
                  <a:lnTo>
                    <a:pt x="325058" y="217960"/>
                  </a:lnTo>
                  <a:lnTo>
                    <a:pt x="379065" y="230268"/>
                  </a:lnTo>
                  <a:lnTo>
                    <a:pt x="436314" y="239347"/>
                  </a:lnTo>
                  <a:lnTo>
                    <a:pt x="496338" y="244964"/>
                  </a:lnTo>
                  <a:lnTo>
                    <a:pt x="558673" y="246888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4" name="object 51">
              <a:extLst>
                <a:ext uri="{FF2B5EF4-FFF2-40B4-BE49-F238E27FC236}">
                  <a16:creationId xmlns:a16="http://schemas.microsoft.com/office/drawing/2014/main" id="{BC038346-514C-BC4A-AA01-76FB37B1C320}"/>
                </a:ext>
              </a:extLst>
            </p:cNvPr>
            <p:cNvSpPr/>
            <p:nvPr/>
          </p:nvSpPr>
          <p:spPr>
            <a:xfrm>
              <a:off x="4782311" y="5778995"/>
              <a:ext cx="503682" cy="58445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5" name="object 52">
              <a:extLst>
                <a:ext uri="{FF2B5EF4-FFF2-40B4-BE49-F238E27FC236}">
                  <a16:creationId xmlns:a16="http://schemas.microsoft.com/office/drawing/2014/main" id="{A875B965-0D37-464C-AA0C-F6BC8B90F7C5}"/>
                </a:ext>
              </a:extLst>
            </p:cNvPr>
            <p:cNvSpPr/>
            <p:nvPr/>
          </p:nvSpPr>
          <p:spPr>
            <a:xfrm>
              <a:off x="4965191" y="5778995"/>
              <a:ext cx="607313" cy="58445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6" name="object 53">
              <a:extLst>
                <a:ext uri="{FF2B5EF4-FFF2-40B4-BE49-F238E27FC236}">
                  <a16:creationId xmlns:a16="http://schemas.microsoft.com/office/drawing/2014/main" id="{13AE6828-BC50-FC49-8BF1-F4B4CA5B243F}"/>
                </a:ext>
              </a:extLst>
            </p:cNvPr>
            <p:cNvSpPr/>
            <p:nvPr/>
          </p:nvSpPr>
          <p:spPr>
            <a:xfrm>
              <a:off x="3745738" y="5598414"/>
              <a:ext cx="543560" cy="248285"/>
            </a:xfrm>
            <a:custGeom>
              <a:avLst/>
              <a:gdLst/>
              <a:ahLst/>
              <a:cxnLst/>
              <a:rect l="l" t="t" r="r" b="b"/>
              <a:pathLst>
                <a:path w="543560" h="248285">
                  <a:moveTo>
                    <a:pt x="496697" y="0"/>
                  </a:moveTo>
                  <a:lnTo>
                    <a:pt x="418846" y="62103"/>
                  </a:lnTo>
                  <a:lnTo>
                    <a:pt x="449834" y="62103"/>
                  </a:lnTo>
                  <a:lnTo>
                    <a:pt x="429976" y="92421"/>
                  </a:lnTo>
                  <a:lnTo>
                    <a:pt x="403014" y="120759"/>
                  </a:lnTo>
                  <a:lnTo>
                    <a:pt x="369519" y="146880"/>
                  </a:lnTo>
                  <a:lnTo>
                    <a:pt x="330061" y="170551"/>
                  </a:lnTo>
                  <a:lnTo>
                    <a:pt x="285210" y="191535"/>
                  </a:lnTo>
                  <a:lnTo>
                    <a:pt x="235535" y="209597"/>
                  </a:lnTo>
                  <a:lnTo>
                    <a:pt x="181606" y="224503"/>
                  </a:lnTo>
                  <a:lnTo>
                    <a:pt x="123994" y="236017"/>
                  </a:lnTo>
                  <a:lnTo>
                    <a:pt x="63269" y="243904"/>
                  </a:lnTo>
                  <a:lnTo>
                    <a:pt x="0" y="247929"/>
                  </a:lnTo>
                  <a:lnTo>
                    <a:pt x="58853" y="248038"/>
                  </a:lnTo>
                  <a:lnTo>
                    <a:pt x="116299" y="244756"/>
                  </a:lnTo>
                  <a:lnTo>
                    <a:pt x="171876" y="238250"/>
                  </a:lnTo>
                  <a:lnTo>
                    <a:pt x="225123" y="228685"/>
                  </a:lnTo>
                  <a:lnTo>
                    <a:pt x="275580" y="216230"/>
                  </a:lnTo>
                  <a:lnTo>
                    <a:pt x="322786" y="201050"/>
                  </a:lnTo>
                  <a:lnTo>
                    <a:pt x="366279" y="183313"/>
                  </a:lnTo>
                  <a:lnTo>
                    <a:pt x="405600" y="163185"/>
                  </a:lnTo>
                  <a:lnTo>
                    <a:pt x="440287" y="140833"/>
                  </a:lnTo>
                  <a:lnTo>
                    <a:pt x="469879" y="116425"/>
                  </a:lnTo>
                  <a:lnTo>
                    <a:pt x="511937" y="62103"/>
                  </a:lnTo>
                  <a:lnTo>
                    <a:pt x="543051" y="62103"/>
                  </a:lnTo>
                  <a:lnTo>
                    <a:pt x="496697" y="0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7" name="object 54">
              <a:extLst>
                <a:ext uri="{FF2B5EF4-FFF2-40B4-BE49-F238E27FC236}">
                  <a16:creationId xmlns:a16="http://schemas.microsoft.com/office/drawing/2014/main" id="{3B8BFD82-2999-A549-BAF8-45BEAA196BFB}"/>
                </a:ext>
              </a:extLst>
            </p:cNvPr>
            <p:cNvSpPr/>
            <p:nvPr/>
          </p:nvSpPr>
          <p:spPr>
            <a:xfrm>
              <a:off x="3217925" y="5598414"/>
              <a:ext cx="558800" cy="248920"/>
            </a:xfrm>
            <a:custGeom>
              <a:avLst/>
              <a:gdLst/>
              <a:ahLst/>
              <a:cxnLst/>
              <a:rect l="l" t="t" r="r" b="b"/>
              <a:pathLst>
                <a:path w="558800" h="248920">
                  <a:moveTo>
                    <a:pt x="62102" y="0"/>
                  </a:moveTo>
                  <a:lnTo>
                    <a:pt x="0" y="0"/>
                  </a:lnTo>
                  <a:lnTo>
                    <a:pt x="3869" y="31161"/>
                  </a:lnTo>
                  <a:lnTo>
                    <a:pt x="33433" y="89784"/>
                  </a:lnTo>
                  <a:lnTo>
                    <a:pt x="88991" y="141924"/>
                  </a:lnTo>
                  <a:lnTo>
                    <a:pt x="125354" y="164981"/>
                  </a:lnTo>
                  <a:lnTo>
                    <a:pt x="166820" y="185719"/>
                  </a:lnTo>
                  <a:lnTo>
                    <a:pt x="212922" y="203905"/>
                  </a:lnTo>
                  <a:lnTo>
                    <a:pt x="263196" y="219307"/>
                  </a:lnTo>
                  <a:lnTo>
                    <a:pt x="317176" y="231691"/>
                  </a:lnTo>
                  <a:lnTo>
                    <a:pt x="374396" y="240825"/>
                  </a:lnTo>
                  <a:lnTo>
                    <a:pt x="434392" y="246476"/>
                  </a:lnTo>
                  <a:lnTo>
                    <a:pt x="496697" y="248412"/>
                  </a:lnTo>
                  <a:lnTo>
                    <a:pt x="558800" y="248412"/>
                  </a:lnTo>
                  <a:lnTo>
                    <a:pt x="496495" y="246476"/>
                  </a:lnTo>
                  <a:lnTo>
                    <a:pt x="436499" y="240825"/>
                  </a:lnTo>
                  <a:lnTo>
                    <a:pt x="379279" y="231691"/>
                  </a:lnTo>
                  <a:lnTo>
                    <a:pt x="325299" y="219307"/>
                  </a:lnTo>
                  <a:lnTo>
                    <a:pt x="275025" y="203905"/>
                  </a:lnTo>
                  <a:lnTo>
                    <a:pt x="228923" y="185719"/>
                  </a:lnTo>
                  <a:lnTo>
                    <a:pt x="187457" y="164981"/>
                  </a:lnTo>
                  <a:lnTo>
                    <a:pt x="151094" y="141924"/>
                  </a:lnTo>
                  <a:lnTo>
                    <a:pt x="120298" y="116781"/>
                  </a:lnTo>
                  <a:lnTo>
                    <a:pt x="77272" y="61166"/>
                  </a:lnTo>
                  <a:lnTo>
                    <a:pt x="65972" y="31161"/>
                  </a:lnTo>
                  <a:lnTo>
                    <a:pt x="62102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8" name="object 55">
              <a:extLst>
                <a:ext uri="{FF2B5EF4-FFF2-40B4-BE49-F238E27FC236}">
                  <a16:creationId xmlns:a16="http://schemas.microsoft.com/office/drawing/2014/main" id="{F91C74E3-46BB-E449-9D83-EE3BDEE363E3}"/>
                </a:ext>
              </a:extLst>
            </p:cNvPr>
            <p:cNvSpPr/>
            <p:nvPr/>
          </p:nvSpPr>
          <p:spPr>
            <a:xfrm>
              <a:off x="3217925" y="5598414"/>
              <a:ext cx="1071245" cy="248920"/>
            </a:xfrm>
            <a:custGeom>
              <a:avLst/>
              <a:gdLst/>
              <a:ahLst/>
              <a:cxnLst/>
              <a:rect l="l" t="t" r="r" b="b"/>
              <a:pathLst>
                <a:path w="1071245" h="248920">
                  <a:moveTo>
                    <a:pt x="527812" y="247929"/>
                  </a:moveTo>
                  <a:lnTo>
                    <a:pt x="591081" y="243901"/>
                  </a:lnTo>
                  <a:lnTo>
                    <a:pt x="651806" y="236012"/>
                  </a:lnTo>
                  <a:lnTo>
                    <a:pt x="709418" y="224497"/>
                  </a:lnTo>
                  <a:lnTo>
                    <a:pt x="763347" y="209592"/>
                  </a:lnTo>
                  <a:lnTo>
                    <a:pt x="813022" y="191530"/>
                  </a:lnTo>
                  <a:lnTo>
                    <a:pt x="857873" y="170547"/>
                  </a:lnTo>
                  <a:lnTo>
                    <a:pt x="897331" y="146878"/>
                  </a:lnTo>
                  <a:lnTo>
                    <a:pt x="930826" y="120757"/>
                  </a:lnTo>
                  <a:lnTo>
                    <a:pt x="957788" y="92421"/>
                  </a:lnTo>
                  <a:lnTo>
                    <a:pt x="977646" y="62103"/>
                  </a:lnTo>
                  <a:lnTo>
                    <a:pt x="946658" y="62103"/>
                  </a:lnTo>
                  <a:lnTo>
                    <a:pt x="1024509" y="0"/>
                  </a:lnTo>
                  <a:lnTo>
                    <a:pt x="1070864" y="62103"/>
                  </a:lnTo>
                  <a:lnTo>
                    <a:pt x="1039749" y="62103"/>
                  </a:lnTo>
                  <a:lnTo>
                    <a:pt x="1020887" y="91162"/>
                  </a:lnTo>
                  <a:lnTo>
                    <a:pt x="964198" y="143580"/>
                  </a:lnTo>
                  <a:lnTo>
                    <a:pt x="927383" y="166546"/>
                  </a:lnTo>
                  <a:lnTo>
                    <a:pt x="885596" y="187086"/>
                  </a:lnTo>
                  <a:lnTo>
                    <a:pt x="839343" y="205006"/>
                  </a:lnTo>
                  <a:lnTo>
                    <a:pt x="789130" y="220108"/>
                  </a:lnTo>
                  <a:lnTo>
                    <a:pt x="735463" y="232196"/>
                  </a:lnTo>
                  <a:lnTo>
                    <a:pt x="678848" y="241074"/>
                  </a:lnTo>
                  <a:lnTo>
                    <a:pt x="619792" y="246544"/>
                  </a:lnTo>
                  <a:lnTo>
                    <a:pt x="558800" y="248412"/>
                  </a:lnTo>
                  <a:lnTo>
                    <a:pt x="496697" y="248412"/>
                  </a:lnTo>
                  <a:lnTo>
                    <a:pt x="434392" y="246476"/>
                  </a:lnTo>
                  <a:lnTo>
                    <a:pt x="374396" y="240825"/>
                  </a:lnTo>
                  <a:lnTo>
                    <a:pt x="317176" y="231691"/>
                  </a:lnTo>
                  <a:lnTo>
                    <a:pt x="263196" y="219307"/>
                  </a:lnTo>
                  <a:lnTo>
                    <a:pt x="212922" y="203905"/>
                  </a:lnTo>
                  <a:lnTo>
                    <a:pt x="166820" y="185719"/>
                  </a:lnTo>
                  <a:lnTo>
                    <a:pt x="125354" y="164981"/>
                  </a:lnTo>
                  <a:lnTo>
                    <a:pt x="88991" y="141924"/>
                  </a:lnTo>
                  <a:lnTo>
                    <a:pt x="58195" y="116781"/>
                  </a:lnTo>
                  <a:lnTo>
                    <a:pt x="15169" y="61166"/>
                  </a:lnTo>
                  <a:lnTo>
                    <a:pt x="0" y="0"/>
                  </a:lnTo>
                  <a:lnTo>
                    <a:pt x="62102" y="0"/>
                  </a:lnTo>
                  <a:lnTo>
                    <a:pt x="65972" y="31161"/>
                  </a:lnTo>
                  <a:lnTo>
                    <a:pt x="77272" y="61166"/>
                  </a:lnTo>
                  <a:lnTo>
                    <a:pt x="120298" y="116781"/>
                  </a:lnTo>
                  <a:lnTo>
                    <a:pt x="151094" y="141924"/>
                  </a:lnTo>
                  <a:lnTo>
                    <a:pt x="187457" y="164981"/>
                  </a:lnTo>
                  <a:lnTo>
                    <a:pt x="228923" y="185719"/>
                  </a:lnTo>
                  <a:lnTo>
                    <a:pt x="275025" y="203905"/>
                  </a:lnTo>
                  <a:lnTo>
                    <a:pt x="325299" y="219307"/>
                  </a:lnTo>
                  <a:lnTo>
                    <a:pt x="379279" y="231691"/>
                  </a:lnTo>
                  <a:lnTo>
                    <a:pt x="436499" y="240825"/>
                  </a:lnTo>
                  <a:lnTo>
                    <a:pt x="496495" y="246476"/>
                  </a:lnTo>
                  <a:lnTo>
                    <a:pt x="558800" y="248412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9" name="object 56">
              <a:extLst>
                <a:ext uri="{FF2B5EF4-FFF2-40B4-BE49-F238E27FC236}">
                  <a16:creationId xmlns:a16="http://schemas.microsoft.com/office/drawing/2014/main" id="{5348F5FA-189B-8842-A300-05090C442110}"/>
                </a:ext>
              </a:extLst>
            </p:cNvPr>
            <p:cNvSpPr/>
            <p:nvPr/>
          </p:nvSpPr>
          <p:spPr>
            <a:xfrm>
              <a:off x="3416807" y="5778995"/>
              <a:ext cx="503682" cy="58445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0" name="object 57">
              <a:extLst>
                <a:ext uri="{FF2B5EF4-FFF2-40B4-BE49-F238E27FC236}">
                  <a16:creationId xmlns:a16="http://schemas.microsoft.com/office/drawing/2014/main" id="{182E4B41-E631-FC4D-BDD9-516F9378EEF5}"/>
                </a:ext>
              </a:extLst>
            </p:cNvPr>
            <p:cNvSpPr/>
            <p:nvPr/>
          </p:nvSpPr>
          <p:spPr>
            <a:xfrm>
              <a:off x="3541775" y="5778995"/>
              <a:ext cx="607313" cy="584454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</p:grpSp>
      <p:sp>
        <p:nvSpPr>
          <p:cNvPr id="31" name="object 58">
            <a:extLst>
              <a:ext uri="{FF2B5EF4-FFF2-40B4-BE49-F238E27FC236}">
                <a16:creationId xmlns:a16="http://schemas.microsoft.com/office/drawing/2014/main" id="{AF7ACD2C-C55D-8E4B-AE56-0E2C2BD1B8B7}"/>
              </a:ext>
            </a:extLst>
          </p:cNvPr>
          <p:cNvSpPr txBox="1"/>
          <p:nvPr/>
        </p:nvSpPr>
        <p:spPr>
          <a:xfrm>
            <a:off x="1633913" y="4890527"/>
            <a:ext cx="5259705" cy="878840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329565">
              <a:lnSpc>
                <a:spcPct val="100000"/>
              </a:lnSpc>
              <a:spcBef>
                <a:spcPts val="1295"/>
              </a:spcBef>
              <a:tabLst>
                <a:tab pos="1694814" algn="l"/>
                <a:tab pos="3045460" algn="l"/>
                <a:tab pos="441579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÷10	</a:t>
            </a:r>
            <a:r>
              <a:rPr sz="1800" b="1" dirty="0">
                <a:latin typeface="Times New Roman"/>
                <a:cs typeface="Times New Roman"/>
              </a:rPr>
              <a:t>÷ 10	÷ 10	÷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10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800" b="1" spc="-10" dirty="0">
                <a:latin typeface="Times New Roman"/>
                <a:cs typeface="Times New Roman"/>
              </a:rPr>
              <a:t>From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spc="-10" dirty="0">
                <a:latin typeface="Times New Roman"/>
                <a:cs typeface="Times New Roman"/>
              </a:rPr>
              <a:t>more </a:t>
            </a:r>
            <a:r>
              <a:rPr sz="1800" b="1" dirty="0">
                <a:latin typeface="Times New Roman"/>
                <a:cs typeface="Times New Roman"/>
              </a:rPr>
              <a:t>concentrated </a:t>
            </a:r>
            <a:r>
              <a:rPr sz="1800" b="1" spc="-5" dirty="0">
                <a:latin typeface="Times New Roman"/>
                <a:cs typeface="Times New Roman"/>
              </a:rPr>
              <a:t>solution </a:t>
            </a:r>
            <a:r>
              <a:rPr sz="1800" b="1" dirty="0">
                <a:latin typeface="Times New Roman"/>
                <a:cs typeface="Times New Roman"/>
              </a:rPr>
              <a:t>to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dirty="0">
                <a:latin typeface="Times New Roman"/>
                <a:cs typeface="Times New Roman"/>
              </a:rPr>
              <a:t>lower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one</a:t>
            </a:r>
            <a:endParaRPr sz="1800" dirty="0">
              <a:latin typeface="Times New Roman"/>
              <a:cs typeface="Times New Roman"/>
            </a:endParaRPr>
          </a:p>
        </p:txBody>
      </p:sp>
      <p:grpSp>
        <p:nvGrpSpPr>
          <p:cNvPr id="32" name="object 59">
            <a:extLst>
              <a:ext uri="{FF2B5EF4-FFF2-40B4-BE49-F238E27FC236}">
                <a16:creationId xmlns:a16="http://schemas.microsoft.com/office/drawing/2014/main" id="{5E4DFB1B-F6FD-8546-8EC3-78AB5296C114}"/>
              </a:ext>
            </a:extLst>
          </p:cNvPr>
          <p:cNvGrpSpPr/>
          <p:nvPr/>
        </p:nvGrpSpPr>
        <p:grpSpPr>
          <a:xfrm>
            <a:off x="878263" y="2465741"/>
            <a:ext cx="6918959" cy="2147570"/>
            <a:chOff x="2522220" y="3305555"/>
            <a:chExt cx="6918959" cy="2147570"/>
          </a:xfrm>
        </p:grpSpPr>
        <p:sp>
          <p:nvSpPr>
            <p:cNvPr id="33" name="object 60">
              <a:extLst>
                <a:ext uri="{FF2B5EF4-FFF2-40B4-BE49-F238E27FC236}">
                  <a16:creationId xmlns:a16="http://schemas.microsoft.com/office/drawing/2014/main" id="{0DBEA866-FC8A-6A4C-B701-776176FEE223}"/>
                </a:ext>
              </a:extLst>
            </p:cNvPr>
            <p:cNvSpPr/>
            <p:nvPr/>
          </p:nvSpPr>
          <p:spPr>
            <a:xfrm>
              <a:off x="2576429" y="3384193"/>
              <a:ext cx="6669710" cy="2002676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4" name="object 61">
              <a:extLst>
                <a:ext uri="{FF2B5EF4-FFF2-40B4-BE49-F238E27FC236}">
                  <a16:creationId xmlns:a16="http://schemas.microsoft.com/office/drawing/2014/main" id="{5E927E8E-7EB4-0444-97C8-1256348292E0}"/>
                </a:ext>
              </a:extLst>
            </p:cNvPr>
            <p:cNvSpPr/>
            <p:nvPr/>
          </p:nvSpPr>
          <p:spPr>
            <a:xfrm>
              <a:off x="2526792" y="3310127"/>
              <a:ext cx="6910070" cy="2138680"/>
            </a:xfrm>
            <a:custGeom>
              <a:avLst/>
              <a:gdLst/>
              <a:ahLst/>
              <a:cxnLst/>
              <a:rect l="l" t="t" r="r" b="b"/>
              <a:pathLst>
                <a:path w="6910070" h="2138679">
                  <a:moveTo>
                    <a:pt x="0" y="2138172"/>
                  </a:moveTo>
                  <a:lnTo>
                    <a:pt x="6909816" y="2138172"/>
                  </a:lnTo>
                  <a:lnTo>
                    <a:pt x="6909816" y="0"/>
                  </a:lnTo>
                  <a:lnTo>
                    <a:pt x="0" y="0"/>
                  </a:lnTo>
                  <a:lnTo>
                    <a:pt x="0" y="213817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</p:grpSp>
      <p:grpSp>
        <p:nvGrpSpPr>
          <p:cNvPr id="35" name="object 62">
            <a:extLst>
              <a:ext uri="{FF2B5EF4-FFF2-40B4-BE49-F238E27FC236}">
                <a16:creationId xmlns:a16="http://schemas.microsoft.com/office/drawing/2014/main" id="{4920D953-9842-D74A-AD44-79545CE04045}"/>
              </a:ext>
            </a:extLst>
          </p:cNvPr>
          <p:cNvGrpSpPr/>
          <p:nvPr/>
        </p:nvGrpSpPr>
        <p:grpSpPr>
          <a:xfrm>
            <a:off x="1637469" y="1270900"/>
            <a:ext cx="5200015" cy="1129665"/>
            <a:chOff x="3281426" y="2110714"/>
            <a:chExt cx="5200015" cy="1129665"/>
          </a:xfrm>
        </p:grpSpPr>
        <p:sp>
          <p:nvSpPr>
            <p:cNvPr id="36" name="object 63">
              <a:extLst>
                <a:ext uri="{FF2B5EF4-FFF2-40B4-BE49-F238E27FC236}">
                  <a16:creationId xmlns:a16="http://schemas.microsoft.com/office/drawing/2014/main" id="{AF1EE993-8BCF-144E-9CE5-625E56F9912F}"/>
                </a:ext>
              </a:extLst>
            </p:cNvPr>
            <p:cNvSpPr/>
            <p:nvPr/>
          </p:nvSpPr>
          <p:spPr>
            <a:xfrm>
              <a:off x="4661662" y="2979045"/>
              <a:ext cx="543560" cy="248285"/>
            </a:xfrm>
            <a:custGeom>
              <a:avLst/>
              <a:gdLst/>
              <a:ahLst/>
              <a:cxnLst/>
              <a:rect l="l" t="t" r="r" b="b"/>
              <a:pathLst>
                <a:path w="543560" h="248285">
                  <a:moveTo>
                    <a:pt x="543051" y="120"/>
                  </a:moveTo>
                  <a:lnTo>
                    <a:pt x="484198" y="0"/>
                  </a:lnTo>
                  <a:lnTo>
                    <a:pt x="426752" y="3273"/>
                  </a:lnTo>
                  <a:lnTo>
                    <a:pt x="371175" y="9774"/>
                  </a:lnTo>
                  <a:lnTo>
                    <a:pt x="317928" y="19335"/>
                  </a:lnTo>
                  <a:lnTo>
                    <a:pt x="267471" y="31788"/>
                  </a:lnTo>
                  <a:lnTo>
                    <a:pt x="220265" y="46967"/>
                  </a:lnTo>
                  <a:lnTo>
                    <a:pt x="176772" y="64705"/>
                  </a:lnTo>
                  <a:lnTo>
                    <a:pt x="137451" y="84834"/>
                  </a:lnTo>
                  <a:lnTo>
                    <a:pt x="102764" y="107187"/>
                  </a:lnTo>
                  <a:lnTo>
                    <a:pt x="73172" y="131597"/>
                  </a:lnTo>
                  <a:lnTo>
                    <a:pt x="31114" y="185921"/>
                  </a:lnTo>
                  <a:lnTo>
                    <a:pt x="0" y="185921"/>
                  </a:lnTo>
                  <a:lnTo>
                    <a:pt x="46354" y="248024"/>
                  </a:lnTo>
                  <a:lnTo>
                    <a:pt x="124205" y="185921"/>
                  </a:lnTo>
                  <a:lnTo>
                    <a:pt x="93217" y="185921"/>
                  </a:lnTo>
                  <a:lnTo>
                    <a:pt x="113075" y="155594"/>
                  </a:lnTo>
                  <a:lnTo>
                    <a:pt x="140037" y="127254"/>
                  </a:lnTo>
                  <a:lnTo>
                    <a:pt x="173532" y="101134"/>
                  </a:lnTo>
                  <a:lnTo>
                    <a:pt x="212990" y="77469"/>
                  </a:lnTo>
                  <a:lnTo>
                    <a:pt x="257841" y="56492"/>
                  </a:lnTo>
                  <a:lnTo>
                    <a:pt x="307516" y="38437"/>
                  </a:lnTo>
                  <a:lnTo>
                    <a:pt x="361445" y="23539"/>
                  </a:lnTo>
                  <a:lnTo>
                    <a:pt x="419057" y="12031"/>
                  </a:lnTo>
                  <a:lnTo>
                    <a:pt x="479782" y="4146"/>
                  </a:lnTo>
                  <a:lnTo>
                    <a:pt x="543051" y="120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7" name="object 64">
              <a:extLst>
                <a:ext uri="{FF2B5EF4-FFF2-40B4-BE49-F238E27FC236}">
                  <a16:creationId xmlns:a16="http://schemas.microsoft.com/office/drawing/2014/main" id="{F49FC373-626D-5B4B-B662-AE86ECF80930}"/>
                </a:ext>
              </a:extLst>
            </p:cNvPr>
            <p:cNvSpPr/>
            <p:nvPr/>
          </p:nvSpPr>
          <p:spPr>
            <a:xfrm>
              <a:off x="5173726" y="2978658"/>
              <a:ext cx="558800" cy="248920"/>
            </a:xfrm>
            <a:custGeom>
              <a:avLst/>
              <a:gdLst/>
              <a:ahLst/>
              <a:cxnLst/>
              <a:rect l="l" t="t" r="r" b="b"/>
              <a:pathLst>
                <a:path w="558800" h="248919">
                  <a:moveTo>
                    <a:pt x="62102" y="0"/>
                  </a:moveTo>
                  <a:lnTo>
                    <a:pt x="0" y="0"/>
                  </a:lnTo>
                  <a:lnTo>
                    <a:pt x="62304" y="1936"/>
                  </a:lnTo>
                  <a:lnTo>
                    <a:pt x="122300" y="7588"/>
                  </a:lnTo>
                  <a:lnTo>
                    <a:pt x="179520" y="16725"/>
                  </a:lnTo>
                  <a:lnTo>
                    <a:pt x="233500" y="29112"/>
                  </a:lnTo>
                  <a:lnTo>
                    <a:pt x="283774" y="44516"/>
                  </a:lnTo>
                  <a:lnTo>
                    <a:pt x="329876" y="62705"/>
                  </a:lnTo>
                  <a:lnTo>
                    <a:pt x="371342" y="83445"/>
                  </a:lnTo>
                  <a:lnTo>
                    <a:pt x="407705" y="106503"/>
                  </a:lnTo>
                  <a:lnTo>
                    <a:pt x="438501" y="131647"/>
                  </a:lnTo>
                  <a:lnTo>
                    <a:pt x="481527" y="187257"/>
                  </a:lnTo>
                  <a:lnTo>
                    <a:pt x="496697" y="248412"/>
                  </a:lnTo>
                  <a:lnTo>
                    <a:pt x="558800" y="248412"/>
                  </a:lnTo>
                  <a:lnTo>
                    <a:pt x="543630" y="187257"/>
                  </a:lnTo>
                  <a:lnTo>
                    <a:pt x="500604" y="131647"/>
                  </a:lnTo>
                  <a:lnTo>
                    <a:pt x="469808" y="106503"/>
                  </a:lnTo>
                  <a:lnTo>
                    <a:pt x="433445" y="83445"/>
                  </a:lnTo>
                  <a:lnTo>
                    <a:pt x="391979" y="62705"/>
                  </a:lnTo>
                  <a:lnTo>
                    <a:pt x="345877" y="44516"/>
                  </a:lnTo>
                  <a:lnTo>
                    <a:pt x="295603" y="29112"/>
                  </a:lnTo>
                  <a:lnTo>
                    <a:pt x="241623" y="16725"/>
                  </a:lnTo>
                  <a:lnTo>
                    <a:pt x="184403" y="7588"/>
                  </a:lnTo>
                  <a:lnTo>
                    <a:pt x="124407" y="1936"/>
                  </a:lnTo>
                  <a:lnTo>
                    <a:pt x="62102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8" name="object 65">
              <a:extLst>
                <a:ext uri="{FF2B5EF4-FFF2-40B4-BE49-F238E27FC236}">
                  <a16:creationId xmlns:a16="http://schemas.microsoft.com/office/drawing/2014/main" id="{54125B70-CEC0-344C-9BE0-7C8E0308DB1E}"/>
                </a:ext>
              </a:extLst>
            </p:cNvPr>
            <p:cNvSpPr/>
            <p:nvPr/>
          </p:nvSpPr>
          <p:spPr>
            <a:xfrm>
              <a:off x="4661662" y="2978658"/>
              <a:ext cx="1071245" cy="248920"/>
            </a:xfrm>
            <a:custGeom>
              <a:avLst/>
              <a:gdLst/>
              <a:ahLst/>
              <a:cxnLst/>
              <a:rect l="l" t="t" r="r" b="b"/>
              <a:pathLst>
                <a:path w="1071245" h="248919">
                  <a:moveTo>
                    <a:pt x="543051" y="507"/>
                  </a:moveTo>
                  <a:lnTo>
                    <a:pt x="479782" y="4534"/>
                  </a:lnTo>
                  <a:lnTo>
                    <a:pt x="419057" y="12418"/>
                  </a:lnTo>
                  <a:lnTo>
                    <a:pt x="361445" y="23926"/>
                  </a:lnTo>
                  <a:lnTo>
                    <a:pt x="307516" y="38825"/>
                  </a:lnTo>
                  <a:lnTo>
                    <a:pt x="257841" y="56880"/>
                  </a:lnTo>
                  <a:lnTo>
                    <a:pt x="212990" y="77857"/>
                  </a:lnTo>
                  <a:lnTo>
                    <a:pt x="173532" y="101522"/>
                  </a:lnTo>
                  <a:lnTo>
                    <a:pt x="140037" y="127642"/>
                  </a:lnTo>
                  <a:lnTo>
                    <a:pt x="113075" y="155982"/>
                  </a:lnTo>
                  <a:lnTo>
                    <a:pt x="93217" y="186308"/>
                  </a:lnTo>
                  <a:lnTo>
                    <a:pt x="124205" y="186308"/>
                  </a:lnTo>
                  <a:lnTo>
                    <a:pt x="46354" y="248412"/>
                  </a:lnTo>
                  <a:lnTo>
                    <a:pt x="0" y="186308"/>
                  </a:lnTo>
                  <a:lnTo>
                    <a:pt x="31114" y="186308"/>
                  </a:lnTo>
                  <a:lnTo>
                    <a:pt x="49976" y="157237"/>
                  </a:lnTo>
                  <a:lnTo>
                    <a:pt x="106665" y="104809"/>
                  </a:lnTo>
                  <a:lnTo>
                    <a:pt x="143480" y="81843"/>
                  </a:lnTo>
                  <a:lnTo>
                    <a:pt x="185267" y="61304"/>
                  </a:lnTo>
                  <a:lnTo>
                    <a:pt x="231520" y="43388"/>
                  </a:lnTo>
                  <a:lnTo>
                    <a:pt x="281733" y="28290"/>
                  </a:lnTo>
                  <a:lnTo>
                    <a:pt x="335400" y="16207"/>
                  </a:lnTo>
                  <a:lnTo>
                    <a:pt x="392015" y="7333"/>
                  </a:lnTo>
                  <a:lnTo>
                    <a:pt x="451071" y="1866"/>
                  </a:lnTo>
                  <a:lnTo>
                    <a:pt x="512063" y="0"/>
                  </a:lnTo>
                  <a:lnTo>
                    <a:pt x="574166" y="0"/>
                  </a:lnTo>
                  <a:lnTo>
                    <a:pt x="636471" y="1936"/>
                  </a:lnTo>
                  <a:lnTo>
                    <a:pt x="696467" y="7588"/>
                  </a:lnTo>
                  <a:lnTo>
                    <a:pt x="753687" y="16725"/>
                  </a:lnTo>
                  <a:lnTo>
                    <a:pt x="807667" y="29112"/>
                  </a:lnTo>
                  <a:lnTo>
                    <a:pt x="857941" y="44516"/>
                  </a:lnTo>
                  <a:lnTo>
                    <a:pt x="904043" y="62705"/>
                  </a:lnTo>
                  <a:lnTo>
                    <a:pt x="945509" y="83445"/>
                  </a:lnTo>
                  <a:lnTo>
                    <a:pt x="981872" y="106503"/>
                  </a:lnTo>
                  <a:lnTo>
                    <a:pt x="1012668" y="131647"/>
                  </a:lnTo>
                  <a:lnTo>
                    <a:pt x="1055694" y="187257"/>
                  </a:lnTo>
                  <a:lnTo>
                    <a:pt x="1070864" y="248412"/>
                  </a:lnTo>
                  <a:lnTo>
                    <a:pt x="1008761" y="248412"/>
                  </a:lnTo>
                  <a:lnTo>
                    <a:pt x="1004891" y="217258"/>
                  </a:lnTo>
                  <a:lnTo>
                    <a:pt x="993591" y="187257"/>
                  </a:lnTo>
                  <a:lnTo>
                    <a:pt x="950565" y="131647"/>
                  </a:lnTo>
                  <a:lnTo>
                    <a:pt x="919769" y="106503"/>
                  </a:lnTo>
                  <a:lnTo>
                    <a:pt x="883406" y="83445"/>
                  </a:lnTo>
                  <a:lnTo>
                    <a:pt x="841940" y="62705"/>
                  </a:lnTo>
                  <a:lnTo>
                    <a:pt x="795838" y="44516"/>
                  </a:lnTo>
                  <a:lnTo>
                    <a:pt x="745564" y="29112"/>
                  </a:lnTo>
                  <a:lnTo>
                    <a:pt x="691584" y="16725"/>
                  </a:lnTo>
                  <a:lnTo>
                    <a:pt x="634364" y="7588"/>
                  </a:lnTo>
                  <a:lnTo>
                    <a:pt x="574368" y="1936"/>
                  </a:lnTo>
                  <a:lnTo>
                    <a:pt x="512063" y="0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9" name="object 66">
              <a:extLst>
                <a:ext uri="{FF2B5EF4-FFF2-40B4-BE49-F238E27FC236}">
                  <a16:creationId xmlns:a16="http://schemas.microsoft.com/office/drawing/2014/main" id="{355F2554-A6C2-954C-853E-854234701380}"/>
                </a:ext>
              </a:extLst>
            </p:cNvPr>
            <p:cNvSpPr/>
            <p:nvPr/>
          </p:nvSpPr>
          <p:spPr>
            <a:xfrm>
              <a:off x="4782312" y="2528315"/>
              <a:ext cx="546353" cy="584453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0" name="object 67">
              <a:extLst>
                <a:ext uri="{FF2B5EF4-FFF2-40B4-BE49-F238E27FC236}">
                  <a16:creationId xmlns:a16="http://schemas.microsoft.com/office/drawing/2014/main" id="{2C42841C-9159-1B42-9C0C-C7079FA65325}"/>
                </a:ext>
              </a:extLst>
            </p:cNvPr>
            <p:cNvSpPr/>
            <p:nvPr/>
          </p:nvSpPr>
          <p:spPr>
            <a:xfrm>
              <a:off x="4949952" y="2528315"/>
              <a:ext cx="607313" cy="58445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1" name="object 68">
              <a:extLst>
                <a:ext uri="{FF2B5EF4-FFF2-40B4-BE49-F238E27FC236}">
                  <a16:creationId xmlns:a16="http://schemas.microsoft.com/office/drawing/2014/main" id="{7D5C4AAD-0C7E-F84F-B247-E3166E1A05C0}"/>
                </a:ext>
              </a:extLst>
            </p:cNvPr>
            <p:cNvSpPr/>
            <p:nvPr/>
          </p:nvSpPr>
          <p:spPr>
            <a:xfrm>
              <a:off x="3291586" y="2979045"/>
              <a:ext cx="543560" cy="248285"/>
            </a:xfrm>
            <a:custGeom>
              <a:avLst/>
              <a:gdLst/>
              <a:ahLst/>
              <a:cxnLst/>
              <a:rect l="l" t="t" r="r" b="b"/>
              <a:pathLst>
                <a:path w="543560" h="248285">
                  <a:moveTo>
                    <a:pt x="543051" y="120"/>
                  </a:moveTo>
                  <a:lnTo>
                    <a:pt x="484198" y="0"/>
                  </a:lnTo>
                  <a:lnTo>
                    <a:pt x="426752" y="3273"/>
                  </a:lnTo>
                  <a:lnTo>
                    <a:pt x="371175" y="9774"/>
                  </a:lnTo>
                  <a:lnTo>
                    <a:pt x="317928" y="19335"/>
                  </a:lnTo>
                  <a:lnTo>
                    <a:pt x="267471" y="31788"/>
                  </a:lnTo>
                  <a:lnTo>
                    <a:pt x="220265" y="46967"/>
                  </a:lnTo>
                  <a:lnTo>
                    <a:pt x="176772" y="64705"/>
                  </a:lnTo>
                  <a:lnTo>
                    <a:pt x="137451" y="84834"/>
                  </a:lnTo>
                  <a:lnTo>
                    <a:pt x="102764" y="107187"/>
                  </a:lnTo>
                  <a:lnTo>
                    <a:pt x="73172" y="131597"/>
                  </a:lnTo>
                  <a:lnTo>
                    <a:pt x="31114" y="185921"/>
                  </a:lnTo>
                  <a:lnTo>
                    <a:pt x="0" y="185921"/>
                  </a:lnTo>
                  <a:lnTo>
                    <a:pt x="46354" y="248024"/>
                  </a:lnTo>
                  <a:lnTo>
                    <a:pt x="124205" y="185921"/>
                  </a:lnTo>
                  <a:lnTo>
                    <a:pt x="93217" y="185921"/>
                  </a:lnTo>
                  <a:lnTo>
                    <a:pt x="113075" y="155594"/>
                  </a:lnTo>
                  <a:lnTo>
                    <a:pt x="140037" y="127254"/>
                  </a:lnTo>
                  <a:lnTo>
                    <a:pt x="173532" y="101134"/>
                  </a:lnTo>
                  <a:lnTo>
                    <a:pt x="212990" y="77469"/>
                  </a:lnTo>
                  <a:lnTo>
                    <a:pt x="257841" y="56492"/>
                  </a:lnTo>
                  <a:lnTo>
                    <a:pt x="307516" y="38437"/>
                  </a:lnTo>
                  <a:lnTo>
                    <a:pt x="361445" y="23539"/>
                  </a:lnTo>
                  <a:lnTo>
                    <a:pt x="419057" y="12031"/>
                  </a:lnTo>
                  <a:lnTo>
                    <a:pt x="479782" y="4146"/>
                  </a:lnTo>
                  <a:lnTo>
                    <a:pt x="543051" y="120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2" name="object 69">
              <a:extLst>
                <a:ext uri="{FF2B5EF4-FFF2-40B4-BE49-F238E27FC236}">
                  <a16:creationId xmlns:a16="http://schemas.microsoft.com/office/drawing/2014/main" id="{FCC3C031-CE88-8141-A17D-60F85007ADAE}"/>
                </a:ext>
              </a:extLst>
            </p:cNvPr>
            <p:cNvSpPr/>
            <p:nvPr/>
          </p:nvSpPr>
          <p:spPr>
            <a:xfrm>
              <a:off x="3803650" y="2978658"/>
              <a:ext cx="558800" cy="248920"/>
            </a:xfrm>
            <a:custGeom>
              <a:avLst/>
              <a:gdLst/>
              <a:ahLst/>
              <a:cxnLst/>
              <a:rect l="l" t="t" r="r" b="b"/>
              <a:pathLst>
                <a:path w="558800" h="248919">
                  <a:moveTo>
                    <a:pt x="62102" y="0"/>
                  </a:moveTo>
                  <a:lnTo>
                    <a:pt x="0" y="0"/>
                  </a:lnTo>
                  <a:lnTo>
                    <a:pt x="62304" y="1936"/>
                  </a:lnTo>
                  <a:lnTo>
                    <a:pt x="122300" y="7588"/>
                  </a:lnTo>
                  <a:lnTo>
                    <a:pt x="179520" y="16725"/>
                  </a:lnTo>
                  <a:lnTo>
                    <a:pt x="233500" y="29112"/>
                  </a:lnTo>
                  <a:lnTo>
                    <a:pt x="283774" y="44516"/>
                  </a:lnTo>
                  <a:lnTo>
                    <a:pt x="329876" y="62705"/>
                  </a:lnTo>
                  <a:lnTo>
                    <a:pt x="371342" y="83445"/>
                  </a:lnTo>
                  <a:lnTo>
                    <a:pt x="407705" y="106503"/>
                  </a:lnTo>
                  <a:lnTo>
                    <a:pt x="438501" y="131647"/>
                  </a:lnTo>
                  <a:lnTo>
                    <a:pt x="481527" y="187257"/>
                  </a:lnTo>
                  <a:lnTo>
                    <a:pt x="496697" y="248412"/>
                  </a:lnTo>
                  <a:lnTo>
                    <a:pt x="558800" y="248412"/>
                  </a:lnTo>
                  <a:lnTo>
                    <a:pt x="543630" y="187257"/>
                  </a:lnTo>
                  <a:lnTo>
                    <a:pt x="500604" y="131647"/>
                  </a:lnTo>
                  <a:lnTo>
                    <a:pt x="469808" y="106503"/>
                  </a:lnTo>
                  <a:lnTo>
                    <a:pt x="433445" y="83445"/>
                  </a:lnTo>
                  <a:lnTo>
                    <a:pt x="391979" y="62705"/>
                  </a:lnTo>
                  <a:lnTo>
                    <a:pt x="345877" y="44516"/>
                  </a:lnTo>
                  <a:lnTo>
                    <a:pt x="295603" y="29112"/>
                  </a:lnTo>
                  <a:lnTo>
                    <a:pt x="241623" y="16725"/>
                  </a:lnTo>
                  <a:lnTo>
                    <a:pt x="184403" y="7588"/>
                  </a:lnTo>
                  <a:lnTo>
                    <a:pt x="124407" y="1936"/>
                  </a:lnTo>
                  <a:lnTo>
                    <a:pt x="62102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3" name="object 70">
              <a:extLst>
                <a:ext uri="{FF2B5EF4-FFF2-40B4-BE49-F238E27FC236}">
                  <a16:creationId xmlns:a16="http://schemas.microsoft.com/office/drawing/2014/main" id="{4538F87A-CA17-C747-B322-6079F508CF49}"/>
                </a:ext>
              </a:extLst>
            </p:cNvPr>
            <p:cNvSpPr/>
            <p:nvPr/>
          </p:nvSpPr>
          <p:spPr>
            <a:xfrm>
              <a:off x="3291586" y="2978658"/>
              <a:ext cx="1071245" cy="248920"/>
            </a:xfrm>
            <a:custGeom>
              <a:avLst/>
              <a:gdLst/>
              <a:ahLst/>
              <a:cxnLst/>
              <a:rect l="l" t="t" r="r" b="b"/>
              <a:pathLst>
                <a:path w="1071245" h="248919">
                  <a:moveTo>
                    <a:pt x="543051" y="507"/>
                  </a:moveTo>
                  <a:lnTo>
                    <a:pt x="479782" y="4534"/>
                  </a:lnTo>
                  <a:lnTo>
                    <a:pt x="419057" y="12418"/>
                  </a:lnTo>
                  <a:lnTo>
                    <a:pt x="361445" y="23926"/>
                  </a:lnTo>
                  <a:lnTo>
                    <a:pt x="307516" y="38825"/>
                  </a:lnTo>
                  <a:lnTo>
                    <a:pt x="257841" y="56880"/>
                  </a:lnTo>
                  <a:lnTo>
                    <a:pt x="212990" y="77857"/>
                  </a:lnTo>
                  <a:lnTo>
                    <a:pt x="173532" y="101522"/>
                  </a:lnTo>
                  <a:lnTo>
                    <a:pt x="140037" y="127642"/>
                  </a:lnTo>
                  <a:lnTo>
                    <a:pt x="113075" y="155982"/>
                  </a:lnTo>
                  <a:lnTo>
                    <a:pt x="93217" y="186308"/>
                  </a:lnTo>
                  <a:lnTo>
                    <a:pt x="124205" y="186308"/>
                  </a:lnTo>
                  <a:lnTo>
                    <a:pt x="46354" y="248412"/>
                  </a:lnTo>
                  <a:lnTo>
                    <a:pt x="0" y="186308"/>
                  </a:lnTo>
                  <a:lnTo>
                    <a:pt x="31114" y="186308"/>
                  </a:lnTo>
                  <a:lnTo>
                    <a:pt x="49976" y="157237"/>
                  </a:lnTo>
                  <a:lnTo>
                    <a:pt x="106665" y="104809"/>
                  </a:lnTo>
                  <a:lnTo>
                    <a:pt x="143480" y="81843"/>
                  </a:lnTo>
                  <a:lnTo>
                    <a:pt x="185267" y="61304"/>
                  </a:lnTo>
                  <a:lnTo>
                    <a:pt x="231520" y="43388"/>
                  </a:lnTo>
                  <a:lnTo>
                    <a:pt x="281733" y="28290"/>
                  </a:lnTo>
                  <a:lnTo>
                    <a:pt x="335400" y="16207"/>
                  </a:lnTo>
                  <a:lnTo>
                    <a:pt x="392015" y="7333"/>
                  </a:lnTo>
                  <a:lnTo>
                    <a:pt x="451071" y="1866"/>
                  </a:lnTo>
                  <a:lnTo>
                    <a:pt x="512063" y="0"/>
                  </a:lnTo>
                  <a:lnTo>
                    <a:pt x="574166" y="0"/>
                  </a:lnTo>
                  <a:lnTo>
                    <a:pt x="636471" y="1936"/>
                  </a:lnTo>
                  <a:lnTo>
                    <a:pt x="696467" y="7588"/>
                  </a:lnTo>
                  <a:lnTo>
                    <a:pt x="753687" y="16725"/>
                  </a:lnTo>
                  <a:lnTo>
                    <a:pt x="807667" y="29112"/>
                  </a:lnTo>
                  <a:lnTo>
                    <a:pt x="857941" y="44516"/>
                  </a:lnTo>
                  <a:lnTo>
                    <a:pt x="904043" y="62705"/>
                  </a:lnTo>
                  <a:lnTo>
                    <a:pt x="945509" y="83445"/>
                  </a:lnTo>
                  <a:lnTo>
                    <a:pt x="981872" y="106503"/>
                  </a:lnTo>
                  <a:lnTo>
                    <a:pt x="1012668" y="131647"/>
                  </a:lnTo>
                  <a:lnTo>
                    <a:pt x="1055694" y="187257"/>
                  </a:lnTo>
                  <a:lnTo>
                    <a:pt x="1070864" y="248412"/>
                  </a:lnTo>
                  <a:lnTo>
                    <a:pt x="1008761" y="248412"/>
                  </a:lnTo>
                  <a:lnTo>
                    <a:pt x="1004891" y="217258"/>
                  </a:lnTo>
                  <a:lnTo>
                    <a:pt x="993591" y="187257"/>
                  </a:lnTo>
                  <a:lnTo>
                    <a:pt x="950565" y="131647"/>
                  </a:lnTo>
                  <a:lnTo>
                    <a:pt x="919769" y="106503"/>
                  </a:lnTo>
                  <a:lnTo>
                    <a:pt x="883406" y="83445"/>
                  </a:lnTo>
                  <a:lnTo>
                    <a:pt x="841940" y="62705"/>
                  </a:lnTo>
                  <a:lnTo>
                    <a:pt x="795838" y="44516"/>
                  </a:lnTo>
                  <a:lnTo>
                    <a:pt x="745564" y="29112"/>
                  </a:lnTo>
                  <a:lnTo>
                    <a:pt x="691584" y="16725"/>
                  </a:lnTo>
                  <a:lnTo>
                    <a:pt x="634364" y="7588"/>
                  </a:lnTo>
                  <a:lnTo>
                    <a:pt x="574368" y="1936"/>
                  </a:lnTo>
                  <a:lnTo>
                    <a:pt x="512063" y="0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4" name="object 71">
              <a:extLst>
                <a:ext uri="{FF2B5EF4-FFF2-40B4-BE49-F238E27FC236}">
                  <a16:creationId xmlns:a16="http://schemas.microsoft.com/office/drawing/2014/main" id="{AEAB1DDC-BBBF-684B-9B54-2879A8122BCB}"/>
                </a:ext>
              </a:extLst>
            </p:cNvPr>
            <p:cNvSpPr/>
            <p:nvPr/>
          </p:nvSpPr>
          <p:spPr>
            <a:xfrm>
              <a:off x="3416808" y="2528315"/>
              <a:ext cx="546353" cy="584453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5" name="object 72">
              <a:extLst>
                <a:ext uri="{FF2B5EF4-FFF2-40B4-BE49-F238E27FC236}">
                  <a16:creationId xmlns:a16="http://schemas.microsoft.com/office/drawing/2014/main" id="{983F9E66-C80C-5447-BACB-7952DFAD5922}"/>
                </a:ext>
              </a:extLst>
            </p:cNvPr>
            <p:cNvSpPr/>
            <p:nvPr/>
          </p:nvSpPr>
          <p:spPr>
            <a:xfrm>
              <a:off x="3584448" y="2528315"/>
              <a:ext cx="607313" cy="584453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6" name="object 73">
              <a:extLst>
                <a:ext uri="{FF2B5EF4-FFF2-40B4-BE49-F238E27FC236}">
                  <a16:creationId xmlns:a16="http://schemas.microsoft.com/office/drawing/2014/main" id="{C99EC64E-5BFC-8749-B329-C5255B11BB61}"/>
                </a:ext>
              </a:extLst>
            </p:cNvPr>
            <p:cNvSpPr/>
            <p:nvPr/>
          </p:nvSpPr>
          <p:spPr>
            <a:xfrm>
              <a:off x="4027932" y="2110714"/>
              <a:ext cx="989088" cy="649249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7" name="object 74">
              <a:extLst>
                <a:ext uri="{FF2B5EF4-FFF2-40B4-BE49-F238E27FC236}">
                  <a16:creationId xmlns:a16="http://schemas.microsoft.com/office/drawing/2014/main" id="{4FD5DE99-D255-FB40-83E8-CB681CD234B1}"/>
                </a:ext>
              </a:extLst>
            </p:cNvPr>
            <p:cNvSpPr/>
            <p:nvPr/>
          </p:nvSpPr>
          <p:spPr>
            <a:xfrm>
              <a:off x="7401814" y="2983636"/>
              <a:ext cx="542290" cy="247015"/>
            </a:xfrm>
            <a:custGeom>
              <a:avLst/>
              <a:gdLst/>
              <a:ahLst/>
              <a:cxnLst/>
              <a:rect l="l" t="t" r="r" b="b"/>
              <a:pathLst>
                <a:path w="542290" h="247014">
                  <a:moveTo>
                    <a:pt x="542162" y="101"/>
                  </a:moveTo>
                  <a:lnTo>
                    <a:pt x="483375" y="0"/>
                  </a:lnTo>
                  <a:lnTo>
                    <a:pt x="425998" y="3267"/>
                  </a:lnTo>
                  <a:lnTo>
                    <a:pt x="370492" y="9737"/>
                  </a:lnTo>
                  <a:lnTo>
                    <a:pt x="317316" y="19245"/>
                  </a:lnTo>
                  <a:lnTo>
                    <a:pt x="266929" y="31625"/>
                  </a:lnTo>
                  <a:lnTo>
                    <a:pt x="219789" y="46710"/>
                  </a:lnTo>
                  <a:lnTo>
                    <a:pt x="176356" y="64336"/>
                  </a:lnTo>
                  <a:lnTo>
                    <a:pt x="137089" y="84335"/>
                  </a:lnTo>
                  <a:lnTo>
                    <a:pt x="102447" y="106543"/>
                  </a:lnTo>
                  <a:lnTo>
                    <a:pt x="72889" y="130794"/>
                  </a:lnTo>
                  <a:lnTo>
                    <a:pt x="30860" y="184759"/>
                  </a:lnTo>
                  <a:lnTo>
                    <a:pt x="0" y="184759"/>
                  </a:lnTo>
                  <a:lnTo>
                    <a:pt x="45974" y="246481"/>
                  </a:lnTo>
                  <a:lnTo>
                    <a:pt x="123443" y="184759"/>
                  </a:lnTo>
                  <a:lnTo>
                    <a:pt x="92582" y="184759"/>
                  </a:lnTo>
                  <a:lnTo>
                    <a:pt x="112437" y="154615"/>
                  </a:lnTo>
                  <a:lnTo>
                    <a:pt x="139388" y="126443"/>
                  </a:lnTo>
                  <a:lnTo>
                    <a:pt x="172866" y="100476"/>
                  </a:lnTo>
                  <a:lnTo>
                    <a:pt x="212302" y="76947"/>
                  </a:lnTo>
                  <a:lnTo>
                    <a:pt x="257127" y="56092"/>
                  </a:lnTo>
                  <a:lnTo>
                    <a:pt x="306772" y="38144"/>
                  </a:lnTo>
                  <a:lnTo>
                    <a:pt x="360667" y="23337"/>
                  </a:lnTo>
                  <a:lnTo>
                    <a:pt x="418243" y="11905"/>
                  </a:lnTo>
                  <a:lnTo>
                    <a:pt x="478931" y="4082"/>
                  </a:lnTo>
                  <a:lnTo>
                    <a:pt x="542162" y="101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8" name="object 75">
              <a:extLst>
                <a:ext uri="{FF2B5EF4-FFF2-40B4-BE49-F238E27FC236}">
                  <a16:creationId xmlns:a16="http://schemas.microsoft.com/office/drawing/2014/main" id="{6DC822DB-0E5F-4341-A232-B1C0BFC7447F}"/>
                </a:ext>
              </a:extLst>
            </p:cNvPr>
            <p:cNvSpPr/>
            <p:nvPr/>
          </p:nvSpPr>
          <p:spPr>
            <a:xfrm>
              <a:off x="7913116" y="2983230"/>
              <a:ext cx="558165" cy="247015"/>
            </a:xfrm>
            <a:custGeom>
              <a:avLst/>
              <a:gdLst/>
              <a:ahLst/>
              <a:cxnLst/>
              <a:rect l="l" t="t" r="r" b="b"/>
              <a:pathLst>
                <a:path w="558165" h="247014">
                  <a:moveTo>
                    <a:pt x="61849" y="0"/>
                  </a:moveTo>
                  <a:lnTo>
                    <a:pt x="0" y="0"/>
                  </a:lnTo>
                  <a:lnTo>
                    <a:pt x="62273" y="1922"/>
                  </a:lnTo>
                  <a:lnTo>
                    <a:pt x="122234" y="7537"/>
                  </a:lnTo>
                  <a:lnTo>
                    <a:pt x="179417" y="16612"/>
                  </a:lnTo>
                  <a:lnTo>
                    <a:pt x="233358" y="28917"/>
                  </a:lnTo>
                  <a:lnTo>
                    <a:pt x="283593" y="44221"/>
                  </a:lnTo>
                  <a:lnTo>
                    <a:pt x="329657" y="62293"/>
                  </a:lnTo>
                  <a:lnTo>
                    <a:pt x="371086" y="82901"/>
                  </a:lnTo>
                  <a:lnTo>
                    <a:pt x="407415" y="105815"/>
                  </a:lnTo>
                  <a:lnTo>
                    <a:pt x="438181" y="130804"/>
                  </a:lnTo>
                  <a:lnTo>
                    <a:pt x="481163" y="186082"/>
                  </a:lnTo>
                  <a:lnTo>
                    <a:pt x="496315" y="246887"/>
                  </a:lnTo>
                  <a:lnTo>
                    <a:pt x="558037" y="246887"/>
                  </a:lnTo>
                  <a:lnTo>
                    <a:pt x="542885" y="186082"/>
                  </a:lnTo>
                  <a:lnTo>
                    <a:pt x="499907" y="130804"/>
                  </a:lnTo>
                  <a:lnTo>
                    <a:pt x="469145" y="105815"/>
                  </a:lnTo>
                  <a:lnTo>
                    <a:pt x="432820" y="82901"/>
                  </a:lnTo>
                  <a:lnTo>
                    <a:pt x="391399" y="62293"/>
                  </a:lnTo>
                  <a:lnTo>
                    <a:pt x="345344" y="44221"/>
                  </a:lnTo>
                  <a:lnTo>
                    <a:pt x="295122" y="28917"/>
                  </a:lnTo>
                  <a:lnTo>
                    <a:pt x="241196" y="16612"/>
                  </a:lnTo>
                  <a:lnTo>
                    <a:pt x="184033" y="7537"/>
                  </a:lnTo>
                  <a:lnTo>
                    <a:pt x="124095" y="1922"/>
                  </a:lnTo>
                  <a:lnTo>
                    <a:pt x="61849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9" name="object 76">
              <a:extLst>
                <a:ext uri="{FF2B5EF4-FFF2-40B4-BE49-F238E27FC236}">
                  <a16:creationId xmlns:a16="http://schemas.microsoft.com/office/drawing/2014/main" id="{A9EB80EB-75C8-6D48-8CF9-B9D928DD957D}"/>
                </a:ext>
              </a:extLst>
            </p:cNvPr>
            <p:cNvSpPr/>
            <p:nvPr/>
          </p:nvSpPr>
          <p:spPr>
            <a:xfrm>
              <a:off x="7401814" y="2983230"/>
              <a:ext cx="1069340" cy="247015"/>
            </a:xfrm>
            <a:custGeom>
              <a:avLst/>
              <a:gdLst/>
              <a:ahLst/>
              <a:cxnLst/>
              <a:rect l="l" t="t" r="r" b="b"/>
              <a:pathLst>
                <a:path w="1069340" h="247014">
                  <a:moveTo>
                    <a:pt x="542162" y="508"/>
                  </a:moveTo>
                  <a:lnTo>
                    <a:pt x="478931" y="4488"/>
                  </a:lnTo>
                  <a:lnTo>
                    <a:pt x="418243" y="12311"/>
                  </a:lnTo>
                  <a:lnTo>
                    <a:pt x="360667" y="23744"/>
                  </a:lnTo>
                  <a:lnTo>
                    <a:pt x="306772" y="38551"/>
                  </a:lnTo>
                  <a:lnTo>
                    <a:pt x="257127" y="56499"/>
                  </a:lnTo>
                  <a:lnTo>
                    <a:pt x="212302" y="77354"/>
                  </a:lnTo>
                  <a:lnTo>
                    <a:pt x="172866" y="100882"/>
                  </a:lnTo>
                  <a:lnTo>
                    <a:pt x="139388" y="126849"/>
                  </a:lnTo>
                  <a:lnTo>
                    <a:pt x="112437" y="155022"/>
                  </a:lnTo>
                  <a:lnTo>
                    <a:pt x="92582" y="185166"/>
                  </a:lnTo>
                  <a:lnTo>
                    <a:pt x="123443" y="185166"/>
                  </a:lnTo>
                  <a:lnTo>
                    <a:pt x="45974" y="246887"/>
                  </a:lnTo>
                  <a:lnTo>
                    <a:pt x="0" y="185166"/>
                  </a:lnTo>
                  <a:lnTo>
                    <a:pt x="30860" y="185166"/>
                  </a:lnTo>
                  <a:lnTo>
                    <a:pt x="49719" y="156293"/>
                  </a:lnTo>
                  <a:lnTo>
                    <a:pt x="106380" y="104204"/>
                  </a:lnTo>
                  <a:lnTo>
                    <a:pt x="143169" y="81380"/>
                  </a:lnTo>
                  <a:lnTo>
                    <a:pt x="184922" y="60964"/>
                  </a:lnTo>
                  <a:lnTo>
                    <a:pt x="231132" y="43152"/>
                  </a:lnTo>
                  <a:lnTo>
                    <a:pt x="281292" y="28139"/>
                  </a:lnTo>
                  <a:lnTo>
                    <a:pt x="334896" y="16122"/>
                  </a:lnTo>
                  <a:lnTo>
                    <a:pt x="391436" y="7295"/>
                  </a:lnTo>
                  <a:lnTo>
                    <a:pt x="450407" y="1856"/>
                  </a:lnTo>
                  <a:lnTo>
                    <a:pt x="511301" y="0"/>
                  </a:lnTo>
                  <a:lnTo>
                    <a:pt x="573151" y="0"/>
                  </a:lnTo>
                  <a:lnTo>
                    <a:pt x="635397" y="1922"/>
                  </a:lnTo>
                  <a:lnTo>
                    <a:pt x="695335" y="7537"/>
                  </a:lnTo>
                  <a:lnTo>
                    <a:pt x="752498" y="16612"/>
                  </a:lnTo>
                  <a:lnTo>
                    <a:pt x="806424" y="28917"/>
                  </a:lnTo>
                  <a:lnTo>
                    <a:pt x="856646" y="44221"/>
                  </a:lnTo>
                  <a:lnTo>
                    <a:pt x="902701" y="62293"/>
                  </a:lnTo>
                  <a:lnTo>
                    <a:pt x="944122" y="82901"/>
                  </a:lnTo>
                  <a:lnTo>
                    <a:pt x="980447" y="105815"/>
                  </a:lnTo>
                  <a:lnTo>
                    <a:pt x="1011209" y="130804"/>
                  </a:lnTo>
                  <a:lnTo>
                    <a:pt x="1054187" y="186082"/>
                  </a:lnTo>
                  <a:lnTo>
                    <a:pt x="1069339" y="246887"/>
                  </a:lnTo>
                  <a:lnTo>
                    <a:pt x="1007617" y="246887"/>
                  </a:lnTo>
                  <a:lnTo>
                    <a:pt x="1003752" y="215909"/>
                  </a:lnTo>
                  <a:lnTo>
                    <a:pt x="992465" y="186082"/>
                  </a:lnTo>
                  <a:lnTo>
                    <a:pt x="949483" y="130804"/>
                  </a:lnTo>
                  <a:lnTo>
                    <a:pt x="918717" y="105815"/>
                  </a:lnTo>
                  <a:lnTo>
                    <a:pt x="882388" y="82901"/>
                  </a:lnTo>
                  <a:lnTo>
                    <a:pt x="840959" y="62293"/>
                  </a:lnTo>
                  <a:lnTo>
                    <a:pt x="794895" y="44221"/>
                  </a:lnTo>
                  <a:lnTo>
                    <a:pt x="744660" y="28917"/>
                  </a:lnTo>
                  <a:lnTo>
                    <a:pt x="690719" y="16612"/>
                  </a:lnTo>
                  <a:lnTo>
                    <a:pt x="633536" y="7537"/>
                  </a:lnTo>
                  <a:lnTo>
                    <a:pt x="573575" y="1922"/>
                  </a:lnTo>
                  <a:lnTo>
                    <a:pt x="511301" y="0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50" name="object 77">
              <a:extLst>
                <a:ext uri="{FF2B5EF4-FFF2-40B4-BE49-F238E27FC236}">
                  <a16:creationId xmlns:a16="http://schemas.microsoft.com/office/drawing/2014/main" id="{B4BA2EBE-5A04-7C44-A823-BBD06F429CCE}"/>
                </a:ext>
              </a:extLst>
            </p:cNvPr>
            <p:cNvSpPr/>
            <p:nvPr/>
          </p:nvSpPr>
          <p:spPr>
            <a:xfrm>
              <a:off x="7502652" y="2528315"/>
              <a:ext cx="546353" cy="584453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51" name="object 78">
              <a:extLst>
                <a:ext uri="{FF2B5EF4-FFF2-40B4-BE49-F238E27FC236}">
                  <a16:creationId xmlns:a16="http://schemas.microsoft.com/office/drawing/2014/main" id="{34A21302-F695-1F41-895C-50D52038D080}"/>
                </a:ext>
              </a:extLst>
            </p:cNvPr>
            <p:cNvSpPr/>
            <p:nvPr/>
          </p:nvSpPr>
          <p:spPr>
            <a:xfrm>
              <a:off x="7670291" y="2528315"/>
              <a:ext cx="607301" cy="584453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52" name="object 79">
              <a:extLst>
                <a:ext uri="{FF2B5EF4-FFF2-40B4-BE49-F238E27FC236}">
                  <a16:creationId xmlns:a16="http://schemas.microsoft.com/office/drawing/2014/main" id="{ABDA61CA-9D69-B140-B778-31F8E4B5B36A}"/>
                </a:ext>
              </a:extLst>
            </p:cNvPr>
            <p:cNvSpPr/>
            <p:nvPr/>
          </p:nvSpPr>
          <p:spPr>
            <a:xfrm>
              <a:off x="7394447" y="2110714"/>
              <a:ext cx="1074420" cy="649249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53" name="object 80">
              <a:extLst>
                <a:ext uri="{FF2B5EF4-FFF2-40B4-BE49-F238E27FC236}">
                  <a16:creationId xmlns:a16="http://schemas.microsoft.com/office/drawing/2014/main" id="{E81B8AE4-633A-3244-A09A-99E10C37C446}"/>
                </a:ext>
              </a:extLst>
            </p:cNvPr>
            <p:cNvSpPr/>
            <p:nvPr/>
          </p:nvSpPr>
          <p:spPr>
            <a:xfrm>
              <a:off x="5998210" y="2979045"/>
              <a:ext cx="543560" cy="248285"/>
            </a:xfrm>
            <a:custGeom>
              <a:avLst/>
              <a:gdLst/>
              <a:ahLst/>
              <a:cxnLst/>
              <a:rect l="l" t="t" r="r" b="b"/>
              <a:pathLst>
                <a:path w="543559" h="248285">
                  <a:moveTo>
                    <a:pt x="543051" y="120"/>
                  </a:moveTo>
                  <a:lnTo>
                    <a:pt x="484198" y="0"/>
                  </a:lnTo>
                  <a:lnTo>
                    <a:pt x="426752" y="3273"/>
                  </a:lnTo>
                  <a:lnTo>
                    <a:pt x="371175" y="9774"/>
                  </a:lnTo>
                  <a:lnTo>
                    <a:pt x="317928" y="19335"/>
                  </a:lnTo>
                  <a:lnTo>
                    <a:pt x="267471" y="31788"/>
                  </a:lnTo>
                  <a:lnTo>
                    <a:pt x="220265" y="46967"/>
                  </a:lnTo>
                  <a:lnTo>
                    <a:pt x="176772" y="64705"/>
                  </a:lnTo>
                  <a:lnTo>
                    <a:pt x="137451" y="84834"/>
                  </a:lnTo>
                  <a:lnTo>
                    <a:pt x="102764" y="107187"/>
                  </a:lnTo>
                  <a:lnTo>
                    <a:pt x="73172" y="131597"/>
                  </a:lnTo>
                  <a:lnTo>
                    <a:pt x="31114" y="185921"/>
                  </a:lnTo>
                  <a:lnTo>
                    <a:pt x="0" y="185921"/>
                  </a:lnTo>
                  <a:lnTo>
                    <a:pt x="46354" y="248024"/>
                  </a:lnTo>
                  <a:lnTo>
                    <a:pt x="124205" y="185921"/>
                  </a:lnTo>
                  <a:lnTo>
                    <a:pt x="93217" y="185921"/>
                  </a:lnTo>
                  <a:lnTo>
                    <a:pt x="113075" y="155594"/>
                  </a:lnTo>
                  <a:lnTo>
                    <a:pt x="140037" y="127254"/>
                  </a:lnTo>
                  <a:lnTo>
                    <a:pt x="173532" y="101134"/>
                  </a:lnTo>
                  <a:lnTo>
                    <a:pt x="212990" y="77469"/>
                  </a:lnTo>
                  <a:lnTo>
                    <a:pt x="257841" y="56492"/>
                  </a:lnTo>
                  <a:lnTo>
                    <a:pt x="307516" y="38437"/>
                  </a:lnTo>
                  <a:lnTo>
                    <a:pt x="361445" y="23539"/>
                  </a:lnTo>
                  <a:lnTo>
                    <a:pt x="419057" y="12031"/>
                  </a:lnTo>
                  <a:lnTo>
                    <a:pt x="479782" y="4146"/>
                  </a:lnTo>
                  <a:lnTo>
                    <a:pt x="543051" y="120"/>
                  </a:lnTo>
                  <a:close/>
                </a:path>
              </a:pathLst>
            </a:custGeom>
            <a:solidFill>
              <a:srgbClr val="50771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54" name="object 81">
              <a:extLst>
                <a:ext uri="{FF2B5EF4-FFF2-40B4-BE49-F238E27FC236}">
                  <a16:creationId xmlns:a16="http://schemas.microsoft.com/office/drawing/2014/main" id="{06D97E70-940C-4C4F-B29A-234B5A28A993}"/>
                </a:ext>
              </a:extLst>
            </p:cNvPr>
            <p:cNvSpPr/>
            <p:nvPr/>
          </p:nvSpPr>
          <p:spPr>
            <a:xfrm>
              <a:off x="6510274" y="2978658"/>
              <a:ext cx="558800" cy="248920"/>
            </a:xfrm>
            <a:custGeom>
              <a:avLst/>
              <a:gdLst/>
              <a:ahLst/>
              <a:cxnLst/>
              <a:rect l="l" t="t" r="r" b="b"/>
              <a:pathLst>
                <a:path w="558800" h="248919">
                  <a:moveTo>
                    <a:pt x="62102" y="0"/>
                  </a:moveTo>
                  <a:lnTo>
                    <a:pt x="0" y="0"/>
                  </a:lnTo>
                  <a:lnTo>
                    <a:pt x="62304" y="1936"/>
                  </a:lnTo>
                  <a:lnTo>
                    <a:pt x="122300" y="7588"/>
                  </a:lnTo>
                  <a:lnTo>
                    <a:pt x="179520" y="16725"/>
                  </a:lnTo>
                  <a:lnTo>
                    <a:pt x="233500" y="29112"/>
                  </a:lnTo>
                  <a:lnTo>
                    <a:pt x="283774" y="44516"/>
                  </a:lnTo>
                  <a:lnTo>
                    <a:pt x="329876" y="62705"/>
                  </a:lnTo>
                  <a:lnTo>
                    <a:pt x="371342" y="83445"/>
                  </a:lnTo>
                  <a:lnTo>
                    <a:pt x="407705" y="106503"/>
                  </a:lnTo>
                  <a:lnTo>
                    <a:pt x="438501" y="131647"/>
                  </a:lnTo>
                  <a:lnTo>
                    <a:pt x="481527" y="187257"/>
                  </a:lnTo>
                  <a:lnTo>
                    <a:pt x="496697" y="248412"/>
                  </a:lnTo>
                  <a:lnTo>
                    <a:pt x="558800" y="248412"/>
                  </a:lnTo>
                  <a:lnTo>
                    <a:pt x="543630" y="187257"/>
                  </a:lnTo>
                  <a:lnTo>
                    <a:pt x="500604" y="131647"/>
                  </a:lnTo>
                  <a:lnTo>
                    <a:pt x="469808" y="106503"/>
                  </a:lnTo>
                  <a:lnTo>
                    <a:pt x="433445" y="83445"/>
                  </a:lnTo>
                  <a:lnTo>
                    <a:pt x="391979" y="62705"/>
                  </a:lnTo>
                  <a:lnTo>
                    <a:pt x="345877" y="44516"/>
                  </a:lnTo>
                  <a:lnTo>
                    <a:pt x="295603" y="29112"/>
                  </a:lnTo>
                  <a:lnTo>
                    <a:pt x="241623" y="16725"/>
                  </a:lnTo>
                  <a:lnTo>
                    <a:pt x="184403" y="7588"/>
                  </a:lnTo>
                  <a:lnTo>
                    <a:pt x="124407" y="1936"/>
                  </a:lnTo>
                  <a:lnTo>
                    <a:pt x="62102" y="0"/>
                  </a:lnTo>
                  <a:close/>
                </a:path>
              </a:pathLst>
            </a:custGeom>
            <a:solidFill>
              <a:srgbClr val="405F1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55" name="object 82">
              <a:extLst>
                <a:ext uri="{FF2B5EF4-FFF2-40B4-BE49-F238E27FC236}">
                  <a16:creationId xmlns:a16="http://schemas.microsoft.com/office/drawing/2014/main" id="{EC73A762-5458-0D4F-866B-857198980590}"/>
                </a:ext>
              </a:extLst>
            </p:cNvPr>
            <p:cNvSpPr/>
            <p:nvPr/>
          </p:nvSpPr>
          <p:spPr>
            <a:xfrm>
              <a:off x="5998210" y="2978658"/>
              <a:ext cx="1071245" cy="248920"/>
            </a:xfrm>
            <a:custGeom>
              <a:avLst/>
              <a:gdLst/>
              <a:ahLst/>
              <a:cxnLst/>
              <a:rect l="l" t="t" r="r" b="b"/>
              <a:pathLst>
                <a:path w="1071245" h="248919">
                  <a:moveTo>
                    <a:pt x="543051" y="507"/>
                  </a:moveTo>
                  <a:lnTo>
                    <a:pt x="479782" y="4534"/>
                  </a:lnTo>
                  <a:lnTo>
                    <a:pt x="419057" y="12418"/>
                  </a:lnTo>
                  <a:lnTo>
                    <a:pt x="361445" y="23926"/>
                  </a:lnTo>
                  <a:lnTo>
                    <a:pt x="307516" y="38825"/>
                  </a:lnTo>
                  <a:lnTo>
                    <a:pt x="257841" y="56880"/>
                  </a:lnTo>
                  <a:lnTo>
                    <a:pt x="212990" y="77857"/>
                  </a:lnTo>
                  <a:lnTo>
                    <a:pt x="173532" y="101522"/>
                  </a:lnTo>
                  <a:lnTo>
                    <a:pt x="140037" y="127642"/>
                  </a:lnTo>
                  <a:lnTo>
                    <a:pt x="113075" y="155982"/>
                  </a:lnTo>
                  <a:lnTo>
                    <a:pt x="93217" y="186308"/>
                  </a:lnTo>
                  <a:lnTo>
                    <a:pt x="124205" y="186308"/>
                  </a:lnTo>
                  <a:lnTo>
                    <a:pt x="46354" y="248412"/>
                  </a:lnTo>
                  <a:lnTo>
                    <a:pt x="0" y="186308"/>
                  </a:lnTo>
                  <a:lnTo>
                    <a:pt x="31114" y="186308"/>
                  </a:lnTo>
                  <a:lnTo>
                    <a:pt x="49976" y="157237"/>
                  </a:lnTo>
                  <a:lnTo>
                    <a:pt x="106665" y="104809"/>
                  </a:lnTo>
                  <a:lnTo>
                    <a:pt x="143480" y="81843"/>
                  </a:lnTo>
                  <a:lnTo>
                    <a:pt x="185267" y="61304"/>
                  </a:lnTo>
                  <a:lnTo>
                    <a:pt x="231520" y="43388"/>
                  </a:lnTo>
                  <a:lnTo>
                    <a:pt x="281733" y="28290"/>
                  </a:lnTo>
                  <a:lnTo>
                    <a:pt x="335400" y="16207"/>
                  </a:lnTo>
                  <a:lnTo>
                    <a:pt x="392015" y="7333"/>
                  </a:lnTo>
                  <a:lnTo>
                    <a:pt x="451071" y="1866"/>
                  </a:lnTo>
                  <a:lnTo>
                    <a:pt x="512063" y="0"/>
                  </a:lnTo>
                  <a:lnTo>
                    <a:pt x="574166" y="0"/>
                  </a:lnTo>
                  <a:lnTo>
                    <a:pt x="636471" y="1936"/>
                  </a:lnTo>
                  <a:lnTo>
                    <a:pt x="696467" y="7588"/>
                  </a:lnTo>
                  <a:lnTo>
                    <a:pt x="753687" y="16725"/>
                  </a:lnTo>
                  <a:lnTo>
                    <a:pt x="807667" y="29112"/>
                  </a:lnTo>
                  <a:lnTo>
                    <a:pt x="857941" y="44516"/>
                  </a:lnTo>
                  <a:lnTo>
                    <a:pt x="904043" y="62705"/>
                  </a:lnTo>
                  <a:lnTo>
                    <a:pt x="945509" y="83445"/>
                  </a:lnTo>
                  <a:lnTo>
                    <a:pt x="981872" y="106503"/>
                  </a:lnTo>
                  <a:lnTo>
                    <a:pt x="1012668" y="131647"/>
                  </a:lnTo>
                  <a:lnTo>
                    <a:pt x="1055694" y="187257"/>
                  </a:lnTo>
                  <a:lnTo>
                    <a:pt x="1070864" y="248412"/>
                  </a:lnTo>
                  <a:lnTo>
                    <a:pt x="1008761" y="248412"/>
                  </a:lnTo>
                  <a:lnTo>
                    <a:pt x="1004891" y="217258"/>
                  </a:lnTo>
                  <a:lnTo>
                    <a:pt x="993591" y="187257"/>
                  </a:lnTo>
                  <a:lnTo>
                    <a:pt x="950565" y="131647"/>
                  </a:lnTo>
                  <a:lnTo>
                    <a:pt x="919769" y="106503"/>
                  </a:lnTo>
                  <a:lnTo>
                    <a:pt x="883406" y="83445"/>
                  </a:lnTo>
                  <a:lnTo>
                    <a:pt x="841940" y="62705"/>
                  </a:lnTo>
                  <a:lnTo>
                    <a:pt x="795838" y="44516"/>
                  </a:lnTo>
                  <a:lnTo>
                    <a:pt x="745564" y="29112"/>
                  </a:lnTo>
                  <a:lnTo>
                    <a:pt x="691584" y="16725"/>
                  </a:lnTo>
                  <a:lnTo>
                    <a:pt x="634364" y="7588"/>
                  </a:lnTo>
                  <a:lnTo>
                    <a:pt x="574368" y="1936"/>
                  </a:lnTo>
                  <a:lnTo>
                    <a:pt x="512063" y="0"/>
                  </a:lnTo>
                </a:path>
              </a:pathLst>
            </a:custGeom>
            <a:ln w="19812">
              <a:solidFill>
                <a:srgbClr val="385511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56" name="object 83">
              <a:extLst>
                <a:ext uri="{FF2B5EF4-FFF2-40B4-BE49-F238E27FC236}">
                  <a16:creationId xmlns:a16="http://schemas.microsoft.com/office/drawing/2014/main" id="{ED6168E8-1CCC-DD4F-95D0-08DC7F5E846B}"/>
                </a:ext>
              </a:extLst>
            </p:cNvPr>
            <p:cNvSpPr/>
            <p:nvPr/>
          </p:nvSpPr>
          <p:spPr>
            <a:xfrm>
              <a:off x="6132576" y="2528315"/>
              <a:ext cx="774953" cy="584453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rgbClr val="C00000"/>
                </a:solidFill>
              </a:endParaRPr>
            </a:p>
          </p:txBody>
        </p:sp>
      </p:grpSp>
      <p:sp>
        <p:nvSpPr>
          <p:cNvPr id="57" name="object 84">
            <a:extLst>
              <a:ext uri="{FF2B5EF4-FFF2-40B4-BE49-F238E27FC236}">
                <a16:creationId xmlns:a16="http://schemas.microsoft.com/office/drawing/2014/main" id="{76C7C1BC-77AE-C449-BBCD-EEC27635DDAB}"/>
              </a:ext>
            </a:extLst>
          </p:cNvPr>
          <p:cNvSpPr txBox="1"/>
          <p:nvPr/>
        </p:nvSpPr>
        <p:spPr>
          <a:xfrm>
            <a:off x="1633913" y="1295299"/>
            <a:ext cx="5386070" cy="795655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1800" b="1" spc="-10" dirty="0">
                <a:latin typeface="Times New Roman"/>
                <a:cs typeface="Times New Roman"/>
              </a:rPr>
              <a:t>From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dirty="0">
                <a:latin typeface="Times New Roman"/>
                <a:cs typeface="Times New Roman"/>
              </a:rPr>
              <a:t>lower concentrated </a:t>
            </a:r>
            <a:r>
              <a:rPr sz="1800" b="1" spc="-5" dirty="0">
                <a:latin typeface="Times New Roman"/>
                <a:cs typeface="Times New Roman"/>
              </a:rPr>
              <a:t>solution </a:t>
            </a:r>
            <a:r>
              <a:rPr sz="1800" b="1" dirty="0">
                <a:latin typeface="Times New Roman"/>
                <a:cs typeface="Times New Roman"/>
              </a:rPr>
              <a:t>to the </a:t>
            </a:r>
            <a:r>
              <a:rPr sz="1800" b="1" spc="-5" dirty="0">
                <a:latin typeface="Times New Roman"/>
                <a:cs typeface="Times New Roman"/>
              </a:rPr>
              <a:t>higher</a:t>
            </a:r>
            <a:r>
              <a:rPr sz="1800" b="1" spc="-7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one</a:t>
            </a:r>
            <a:endParaRPr sz="1800" dirty="0">
              <a:latin typeface="Times New Roman"/>
              <a:cs typeface="Times New Roman"/>
            </a:endParaRPr>
          </a:p>
          <a:p>
            <a:pPr marL="329565">
              <a:lnSpc>
                <a:spcPct val="100000"/>
              </a:lnSpc>
              <a:spcBef>
                <a:spcPts val="869"/>
              </a:spcBef>
              <a:tabLst>
                <a:tab pos="1694814" algn="l"/>
                <a:tab pos="3045460" algn="l"/>
                <a:tab pos="4415790" algn="l"/>
              </a:tabLst>
            </a:pPr>
            <a:r>
              <a:rPr sz="1800" b="1" spc="5" dirty="0">
                <a:latin typeface="Times New Roman"/>
                <a:cs typeface="Times New Roman"/>
              </a:rPr>
              <a:t>X10	X10	</a:t>
            </a:r>
            <a:r>
              <a:rPr sz="1800" b="1" dirty="0">
                <a:latin typeface="Times New Roman"/>
                <a:cs typeface="Times New Roman"/>
              </a:rPr>
              <a:t>X10	</a:t>
            </a:r>
            <a:r>
              <a:rPr sz="1800" b="1" spc="5" dirty="0">
                <a:latin typeface="Times New Roman"/>
                <a:cs typeface="Times New Roman"/>
              </a:rPr>
              <a:t>X10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8" name="object 85">
            <a:extLst>
              <a:ext uri="{FF2B5EF4-FFF2-40B4-BE49-F238E27FC236}">
                <a16:creationId xmlns:a16="http://schemas.microsoft.com/office/drawing/2014/main" id="{4826FDA8-2907-3649-8078-EED7EAFE8CFC}"/>
              </a:ext>
            </a:extLst>
          </p:cNvPr>
          <p:cNvSpPr/>
          <p:nvPr/>
        </p:nvSpPr>
        <p:spPr>
          <a:xfrm>
            <a:off x="1009326" y="1654974"/>
            <a:ext cx="6419850" cy="228600"/>
          </a:xfrm>
          <a:custGeom>
            <a:avLst/>
            <a:gdLst/>
            <a:ahLst/>
            <a:cxnLst/>
            <a:rect l="l" t="t" r="r" b="b"/>
            <a:pathLst>
              <a:path w="6419850" h="228600">
                <a:moveTo>
                  <a:pt x="228600" y="0"/>
                </a:moveTo>
                <a:lnTo>
                  <a:pt x="0" y="114300"/>
                </a:lnTo>
                <a:lnTo>
                  <a:pt x="228600" y="228600"/>
                </a:lnTo>
                <a:lnTo>
                  <a:pt x="228600" y="152400"/>
                </a:lnTo>
                <a:lnTo>
                  <a:pt x="190500" y="152400"/>
                </a:lnTo>
                <a:lnTo>
                  <a:pt x="190500" y="76200"/>
                </a:lnTo>
                <a:lnTo>
                  <a:pt x="228600" y="76200"/>
                </a:lnTo>
                <a:lnTo>
                  <a:pt x="228600" y="0"/>
                </a:lnTo>
                <a:close/>
              </a:path>
              <a:path w="6419850" h="228600">
                <a:moveTo>
                  <a:pt x="228600" y="76200"/>
                </a:moveTo>
                <a:lnTo>
                  <a:pt x="190500" y="76200"/>
                </a:lnTo>
                <a:lnTo>
                  <a:pt x="190500" y="152400"/>
                </a:lnTo>
                <a:lnTo>
                  <a:pt x="228600" y="152400"/>
                </a:lnTo>
                <a:lnTo>
                  <a:pt x="228600" y="76200"/>
                </a:lnTo>
                <a:close/>
              </a:path>
              <a:path w="6419850" h="228600">
                <a:moveTo>
                  <a:pt x="6419596" y="76200"/>
                </a:moveTo>
                <a:lnTo>
                  <a:pt x="228600" y="76200"/>
                </a:lnTo>
                <a:lnTo>
                  <a:pt x="228600" y="152400"/>
                </a:lnTo>
                <a:lnTo>
                  <a:pt x="6419596" y="152400"/>
                </a:lnTo>
                <a:lnTo>
                  <a:pt x="6419596" y="76200"/>
                </a:lnTo>
                <a:close/>
              </a:path>
            </a:pathLst>
          </a:custGeom>
          <a:solidFill>
            <a:srgbClr val="CAE9A2"/>
          </a:solidFill>
        </p:spPr>
        <p:txBody>
          <a:bodyPr wrap="square" lIns="0" tIns="0" rIns="0" bIns="0" rtlCol="0"/>
          <a:lstStyle/>
          <a:p>
            <a:endParaRPr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760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38200"/>
            <a:ext cx="6629400" cy="535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3433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Dilution Factor Continue</a:t>
            </a:r>
            <a:endParaRPr lang="en-US" dirty="0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365126"/>
            <a:ext cx="8305800" cy="6111874"/>
          </a:xfrm>
        </p:spPr>
        <p:txBody>
          <a:bodyPr>
            <a:noAutofit/>
          </a:bodyPr>
          <a:lstStyle/>
          <a:p>
            <a:pPr marL="0" indent="0" algn="ctr" rtl="0" eaLnBrk="1" hangingPunct="1">
              <a:lnSpc>
                <a:spcPct val="150000"/>
              </a:lnSpc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 (1)</a:t>
            </a:r>
          </a:p>
          <a:p>
            <a:pPr marL="0" indent="0" algn="l" rtl="0" eaLnBrk="1" hangingPunct="1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What is the dilution factor if you add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0.1 ml aliquot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a specimen to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9.9 ml of diluent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 rt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final volume is equal to the aliquot volume PLUS the diluent volume: 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0.1 mL + 9.9 mL = 10 mL</a:t>
            </a:r>
          </a:p>
          <a:p>
            <a:pPr algn="l" rt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dilution factor is equal to the final volume divided by the aliquot volume: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Df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>
                <a:latin typeface="Carlito"/>
                <a:cs typeface="Carlito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 mL/0.1 mL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= 1:100 dilution.</a:t>
            </a:r>
          </a:p>
          <a:p>
            <a:pPr algn="l" rtl="0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54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Dilution Factor Continue</a:t>
            </a:r>
            <a:endParaRPr lang="en-US" dirty="0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Autofit/>
          </a:bodyPr>
          <a:lstStyle/>
          <a:p>
            <a:pPr marL="0" indent="0" algn="l" rtl="0" eaLnBrk="1" hangingPunct="1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What is the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dilution factor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0.2 ml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added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 ml diluent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Dilution factor = final volume/aliquot volume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Final volume = 0.2 +3.8 = 4.0 ml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Aliquot volume = 0.2 ml 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i="1" spc="-5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 </a:t>
            </a:r>
            <a:r>
              <a:rPr lang="en-US" sz="2400" spc="-5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spc="-5" dirty="0" err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Vf</a:t>
            </a:r>
            <a:r>
              <a:rPr lang="en-US" sz="2400" spc="-5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400" spc="5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b="1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Df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4.0/0.2 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= 1:20 dilution.</a:t>
            </a:r>
          </a:p>
          <a:p>
            <a:pPr algn="l" rtl="0">
              <a:lnSpc>
                <a:spcPct val="150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E5090A-2F10-1B44-8C11-42C9042FCFBF}"/>
              </a:ext>
            </a:extLst>
          </p:cNvPr>
          <p:cNvSpPr/>
          <p:nvPr/>
        </p:nvSpPr>
        <p:spPr>
          <a:xfrm>
            <a:off x="3184873" y="365126"/>
            <a:ext cx="2850460" cy="90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 (2)</a:t>
            </a:r>
          </a:p>
        </p:txBody>
      </p:sp>
    </p:spTree>
    <p:extLst>
      <p:ext uri="{BB962C8B-B14F-4D97-AF65-F5344CB8AC3E}">
        <p14:creationId xmlns:p14="http://schemas.microsoft.com/office/powerpoint/2010/main" val="390196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Dilution Factor Continue</a:t>
            </a:r>
            <a:endParaRPr lang="en-US" dirty="0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Autofit/>
          </a:bodyPr>
          <a:lstStyle/>
          <a:p>
            <a:pPr marL="0" indent="0" algn="l" rtl="0" eaLnBrk="1" hangingPunct="1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the previous example if  you had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tubes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what would be the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final dilution of tube 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 rtl="0">
              <a:lnSpc>
                <a:spcPct val="150000"/>
              </a:lnSpc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Since each dilution is 1:20 and we want to know the dilution of the FORTH tube so in this case it  would be 1:20 multiplied  FOUR times.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Df  </a:t>
            </a:r>
            <a:r>
              <a:rPr lang="en-US" sz="2400" spc="-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or the fourth tube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1:20 * 1:20 * 1:20 *1:20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= 1:160,000</a:t>
            </a:r>
          </a:p>
          <a:p>
            <a:pPr algn="l" rtl="0">
              <a:lnSpc>
                <a:spcPct val="150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72D725-0442-334A-8E07-E544DD9099C3}"/>
              </a:ext>
            </a:extLst>
          </p:cNvPr>
          <p:cNvSpPr/>
          <p:nvPr/>
        </p:nvSpPr>
        <p:spPr>
          <a:xfrm>
            <a:off x="3184873" y="365126"/>
            <a:ext cx="2850460" cy="90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 (3)</a:t>
            </a:r>
          </a:p>
        </p:txBody>
      </p:sp>
    </p:spTree>
    <p:extLst>
      <p:ext uri="{BB962C8B-B14F-4D97-AF65-F5344CB8AC3E}">
        <p14:creationId xmlns:p14="http://schemas.microsoft.com/office/powerpoint/2010/main" val="204779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Importance of Dilution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16487" y="1690689"/>
            <a:ext cx="7886700" cy="435133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blood glucose of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800 mg/dl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was obtained. According to the manufacturer the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highest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glucose result which can be obtained on this particular instrument is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500 mg/dl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l" rtl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sample must be diluted.</a:t>
            </a:r>
          </a:p>
          <a:p>
            <a:pPr algn="l">
              <a:lnSpc>
                <a:spcPct val="9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serum was diluted 1:10 and retested.</a:t>
            </a:r>
          </a:p>
          <a:p>
            <a:pPr algn="l">
              <a:lnSpc>
                <a:spcPct val="9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result is 80 mg/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90000"/>
              </a:lnSpc>
              <a:buNone/>
            </a:pPr>
            <a:r>
              <a:rPr lang="en-US" sz="2400" i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 IS NOT THE REPORTALBE RESULT!</a:t>
            </a:r>
          </a:p>
          <a:p>
            <a:pPr algn="l">
              <a:lnSpc>
                <a:spcPct val="9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You must multiply by the dilution factor of 10.</a:t>
            </a:r>
          </a:p>
          <a:p>
            <a:pPr algn="l" rtl="0">
              <a:lnSpc>
                <a:spcPct val="9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 x 80 = 800 mg/dl.</a:t>
            </a:r>
          </a:p>
          <a:p>
            <a:pPr algn="l" rtl="0" eaLnBrk="1" hangingPunct="1">
              <a:buFont typeface="Arial" pitchFamily="34" charset="0"/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FF62BA-C84A-1841-9432-5917A557A1B9}"/>
              </a:ext>
            </a:extLst>
          </p:cNvPr>
          <p:cNvSpPr/>
          <p:nvPr/>
        </p:nvSpPr>
        <p:spPr>
          <a:xfrm>
            <a:off x="3184873" y="365126"/>
            <a:ext cx="2850460" cy="90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 (4)</a:t>
            </a:r>
          </a:p>
        </p:txBody>
      </p:sp>
    </p:spTree>
    <p:extLst>
      <p:ext uri="{BB962C8B-B14F-4D97-AF65-F5344CB8AC3E}">
        <p14:creationId xmlns:p14="http://schemas.microsoft.com/office/powerpoint/2010/main" val="256723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FC3B92-E846-B149-A1F4-423BBE344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667000"/>
            <a:ext cx="8229600" cy="47297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you have questions?</a:t>
            </a:r>
          </a:p>
        </p:txBody>
      </p:sp>
    </p:spTree>
    <p:extLst>
      <p:ext uri="{BB962C8B-B14F-4D97-AF65-F5344CB8AC3E}">
        <p14:creationId xmlns:p14="http://schemas.microsoft.com/office/powerpoint/2010/main" val="324096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679" y="456785"/>
            <a:ext cx="6020641" cy="594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6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 saturation</a:t>
            </a:r>
            <a:endParaRPr lang="x-none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>
                <a:cs typeface="Arial" pitchFamily="34" charset="0"/>
              </a:rPr>
              <a:t>The concentration of salt in a solution as a percent of the maximum concentration possible at a given temperature.</a:t>
            </a:r>
          </a:p>
          <a:p>
            <a:pPr algn="l" rtl="0"/>
            <a:r>
              <a:rPr lang="en-US" b="1" dirty="0" err="1">
                <a:solidFill>
                  <a:srgbClr val="E46C0A"/>
                </a:solidFill>
                <a:cs typeface="Arial" pitchFamily="34" charset="0"/>
              </a:rPr>
              <a:t>Vol</a:t>
            </a:r>
            <a:r>
              <a:rPr lang="en-US" b="1" dirty="0">
                <a:solidFill>
                  <a:srgbClr val="E46C0A"/>
                </a:solidFill>
                <a:cs typeface="Arial" pitchFamily="34" charset="0"/>
              </a:rPr>
              <a:t> (ml) = 100 (S</a:t>
            </a:r>
            <a:r>
              <a:rPr lang="en-US" b="1" baseline="-25000" dirty="0">
                <a:solidFill>
                  <a:srgbClr val="E46C0A"/>
                </a:solidFill>
                <a:cs typeface="Arial" pitchFamily="34" charset="0"/>
              </a:rPr>
              <a:t>2</a:t>
            </a:r>
            <a:r>
              <a:rPr lang="en-US" b="1" dirty="0">
                <a:solidFill>
                  <a:srgbClr val="E46C0A"/>
                </a:solidFill>
                <a:cs typeface="Arial" pitchFamily="34" charset="0"/>
              </a:rPr>
              <a:t>-S</a:t>
            </a:r>
            <a:r>
              <a:rPr lang="en-US" b="1" baseline="-25000" dirty="0">
                <a:solidFill>
                  <a:srgbClr val="E46C0A"/>
                </a:solidFill>
                <a:cs typeface="Arial" pitchFamily="34" charset="0"/>
              </a:rPr>
              <a:t>1</a:t>
            </a:r>
            <a:r>
              <a:rPr lang="en-US" b="1" dirty="0">
                <a:solidFill>
                  <a:srgbClr val="E46C0A"/>
                </a:solidFill>
                <a:cs typeface="Arial" pitchFamily="34" charset="0"/>
              </a:rPr>
              <a:t>)</a:t>
            </a:r>
          </a:p>
          <a:p>
            <a:pPr algn="l" rtl="0">
              <a:buFont typeface="Arial" pitchFamily="34" charset="0"/>
              <a:buNone/>
            </a:pPr>
            <a:r>
              <a:rPr lang="en-US" b="1" dirty="0">
                <a:solidFill>
                  <a:srgbClr val="E46C0A"/>
                </a:solidFill>
                <a:cs typeface="Arial" pitchFamily="34" charset="0"/>
              </a:rPr>
              <a:t>                        1 – S</a:t>
            </a:r>
            <a:r>
              <a:rPr lang="en-US" b="1" baseline="-25000" dirty="0">
                <a:solidFill>
                  <a:srgbClr val="E46C0A"/>
                </a:solidFill>
                <a:cs typeface="Arial" pitchFamily="34" charset="0"/>
              </a:rPr>
              <a:t>2</a:t>
            </a:r>
          </a:p>
          <a:p>
            <a:pPr algn="l" rtl="0" eaLnBrk="0" fontAlgn="base" hangingPunct="0"/>
            <a:r>
              <a:rPr lang="en-US" sz="2400" kern="1200" dirty="0">
                <a:solidFill>
                  <a:schemeClr val="tx1"/>
                </a:solidFill>
                <a:effectLst/>
              </a:rPr>
              <a:t>At the equation above:</a:t>
            </a:r>
            <a:endParaRPr lang="en-US" sz="2400" dirty="0">
              <a:effectLst/>
            </a:endParaRPr>
          </a:p>
          <a:p>
            <a:pPr algn="l" rtl="0" eaLnBrk="0" fontAlgn="base" hangingPunct="0"/>
            <a:r>
              <a:rPr lang="en-US" sz="2400" kern="1200" dirty="0">
                <a:solidFill>
                  <a:schemeClr val="tx1"/>
                </a:solidFill>
                <a:effectLst/>
              </a:rPr>
              <a:t>Volume is the volume of the </a:t>
            </a:r>
            <a:r>
              <a:rPr lang="en-US" sz="2400" kern="1200" dirty="0">
                <a:solidFill>
                  <a:srgbClr val="C00000"/>
                </a:solidFill>
                <a:effectLst/>
              </a:rPr>
              <a:t>saturated salt needed</a:t>
            </a:r>
            <a:r>
              <a:rPr lang="en-US" sz="2400" kern="1200" dirty="0">
                <a:solidFill>
                  <a:schemeClr val="tx1"/>
                </a:solidFill>
                <a:effectLst/>
              </a:rPr>
              <a:t>.</a:t>
            </a:r>
            <a:endParaRPr lang="en-US" sz="2400" dirty="0">
              <a:effectLst/>
            </a:endParaRPr>
          </a:p>
          <a:p>
            <a:pPr algn="l" rtl="0" eaLnBrk="0" fontAlgn="base" hangingPunct="0"/>
            <a:r>
              <a:rPr lang="en-US" sz="2400" kern="1200" dirty="0">
                <a:solidFill>
                  <a:srgbClr val="C00000"/>
                </a:solidFill>
                <a:effectLst/>
              </a:rPr>
              <a:t>S1</a:t>
            </a:r>
            <a:r>
              <a:rPr lang="en-US" sz="2400" kern="1200" dirty="0">
                <a:solidFill>
                  <a:schemeClr val="tx1"/>
                </a:solidFill>
                <a:effectLst/>
              </a:rPr>
              <a:t> is the </a:t>
            </a:r>
            <a:r>
              <a:rPr lang="en-US" sz="2400" kern="1200" dirty="0">
                <a:solidFill>
                  <a:srgbClr val="C00000"/>
                </a:solidFill>
                <a:effectLst/>
              </a:rPr>
              <a:t>initial low saturation </a:t>
            </a:r>
            <a:r>
              <a:rPr lang="en-US" sz="2400" kern="1200" dirty="0">
                <a:solidFill>
                  <a:schemeClr val="tx1"/>
                </a:solidFill>
                <a:effectLst/>
              </a:rPr>
              <a:t>( used as a decimal).</a:t>
            </a:r>
            <a:endParaRPr lang="en-US" sz="2400" dirty="0">
              <a:effectLst/>
            </a:endParaRPr>
          </a:p>
          <a:p>
            <a:pPr algn="l" rtl="0" eaLnBrk="0" fontAlgn="base" hangingPunct="0"/>
            <a:r>
              <a:rPr lang="en-US" sz="2400" kern="1200" dirty="0">
                <a:solidFill>
                  <a:srgbClr val="C00000"/>
                </a:solidFill>
                <a:effectLst/>
              </a:rPr>
              <a:t>S2</a:t>
            </a:r>
            <a:r>
              <a:rPr lang="en-US" sz="2400" kern="1200" dirty="0">
                <a:solidFill>
                  <a:schemeClr val="tx1"/>
                </a:solidFill>
                <a:effectLst/>
              </a:rPr>
              <a:t> is the final </a:t>
            </a:r>
            <a:r>
              <a:rPr lang="en-US" sz="2400" kern="1200" dirty="0">
                <a:solidFill>
                  <a:srgbClr val="C00000"/>
                </a:solidFill>
                <a:effectLst/>
              </a:rPr>
              <a:t>high saturation </a:t>
            </a:r>
            <a:r>
              <a:rPr lang="en-US" sz="2400" kern="1200" dirty="0">
                <a:solidFill>
                  <a:schemeClr val="tx1"/>
                </a:solidFill>
                <a:effectLst/>
              </a:rPr>
              <a:t>( used as a decimal). </a:t>
            </a:r>
            <a:endParaRPr lang="en-US" sz="2400" dirty="0">
              <a:effectLst/>
            </a:endParaRPr>
          </a:p>
          <a:p>
            <a:pPr algn="l" rtl="0" eaLnBrk="0" fontAlgn="base" hangingPunct="0"/>
            <a:r>
              <a:rPr lang="en-US" sz="2400" kern="1200" dirty="0">
                <a:solidFill>
                  <a:schemeClr val="tx1"/>
                </a:solidFill>
                <a:effectLst/>
              </a:rPr>
              <a:t>This is to the volume to be added to 100 ml at saturation S1.</a:t>
            </a:r>
            <a:endParaRPr lang="en-US" sz="2400" dirty="0">
              <a:effectLst/>
            </a:endParaRPr>
          </a:p>
          <a:p>
            <a:pPr algn="l" rtl="0">
              <a:buFont typeface="Arial" pitchFamily="34" charset="0"/>
              <a:buNone/>
            </a:pPr>
            <a:endParaRPr lang="en-US" b="1" baseline="-25000" dirty="0">
              <a:solidFill>
                <a:srgbClr val="C00000"/>
              </a:solidFill>
              <a:cs typeface="Arial" pitchFamily="34" charset="0"/>
            </a:endParaRPr>
          </a:p>
          <a:p>
            <a:pPr algn="l" rtl="0">
              <a:buFont typeface="Arial" pitchFamily="34" charset="0"/>
              <a:buNone/>
            </a:pPr>
            <a:endParaRPr lang="x-none" b="1" baseline="-25000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67744" y="3429000"/>
            <a:ext cx="1728788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149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x-none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>
                <a:cs typeface="Arial" pitchFamily="34" charset="0"/>
              </a:rPr>
              <a:t>How many </a:t>
            </a: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ml</a:t>
            </a:r>
            <a:r>
              <a:rPr lang="en-US" dirty="0">
                <a:cs typeface="Arial" pitchFamily="34" charset="0"/>
              </a:rPr>
              <a:t> of a </a:t>
            </a: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saturated</a:t>
            </a:r>
            <a:r>
              <a:rPr lang="en-US" dirty="0">
                <a:cs typeface="Arial" pitchFamily="34" charset="0"/>
              </a:rPr>
              <a:t> ammonium sulfate solution must be added to </a:t>
            </a: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40 ml </a:t>
            </a:r>
            <a:r>
              <a:rPr lang="en-US" dirty="0">
                <a:cs typeface="Arial" pitchFamily="34" charset="0"/>
              </a:rPr>
              <a:t>of a </a:t>
            </a: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20% </a:t>
            </a:r>
            <a:r>
              <a:rPr lang="en-US" dirty="0">
                <a:cs typeface="Arial" pitchFamily="34" charset="0"/>
              </a:rPr>
              <a:t>saturated solution to make the final solution </a:t>
            </a: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70% </a:t>
            </a:r>
            <a:r>
              <a:rPr lang="en-US" dirty="0">
                <a:cs typeface="Arial" pitchFamily="34" charset="0"/>
              </a:rPr>
              <a:t>saturated?</a:t>
            </a:r>
          </a:p>
          <a:p>
            <a:pPr marL="0" indent="0" algn="l" rtl="0">
              <a:buNone/>
            </a:pPr>
            <a:endParaRPr lang="en-US" dirty="0">
              <a:cs typeface="Arial" pitchFamily="34" charset="0"/>
            </a:endParaRPr>
          </a:p>
          <a:p>
            <a:pPr marL="0" indent="0" algn="l" rtl="0">
              <a:buNone/>
            </a:pPr>
            <a:endParaRPr lang="en-US" dirty="0">
              <a:cs typeface="Arial" pitchFamily="34" charset="0"/>
            </a:endParaRPr>
          </a:p>
          <a:p>
            <a:pPr marL="0" indent="0" algn="l" rtl="0">
              <a:buNone/>
            </a:pPr>
            <a:endParaRPr lang="en-US" dirty="0">
              <a:cs typeface="Arial" pitchFamily="34" charset="0"/>
            </a:endParaRPr>
          </a:p>
          <a:p>
            <a:pPr algn="l" rtl="0"/>
            <a:endParaRPr lang="en-US" dirty="0">
              <a:cs typeface="Arial" pitchFamily="34" charset="0"/>
            </a:endParaRPr>
          </a:p>
          <a:p>
            <a:pPr algn="l" rtl="0"/>
            <a:endParaRPr lang="en-US" dirty="0">
              <a:cs typeface="Arial" pitchFamily="34" charset="0"/>
            </a:endParaRPr>
          </a:p>
          <a:p>
            <a:pPr marL="0" indent="0" algn="l" rtl="0">
              <a:buNone/>
            </a:pPr>
            <a:r>
              <a:rPr lang="en-US" u="sng" dirty="0">
                <a:cs typeface="Arial" pitchFamily="34" charset="0"/>
              </a:rPr>
              <a:t>100 (0.70 – 0.20) </a:t>
            </a:r>
            <a:r>
              <a:rPr lang="en-US" dirty="0">
                <a:cs typeface="Arial" pitchFamily="34" charset="0"/>
              </a:rPr>
              <a:t>= 166.6 ml</a:t>
            </a:r>
            <a:endParaRPr lang="en-US" u="sng" dirty="0">
              <a:cs typeface="Arial" pitchFamily="34" charset="0"/>
            </a:endParaRPr>
          </a:p>
          <a:p>
            <a:pPr algn="l" rtl="0">
              <a:buFont typeface="Arial" pitchFamily="34" charset="0"/>
              <a:buNone/>
            </a:pPr>
            <a:r>
              <a:rPr lang="en-US" dirty="0">
                <a:cs typeface="Arial" pitchFamily="34" charset="0"/>
              </a:rPr>
              <a:t>             1 – 0.70</a:t>
            </a:r>
          </a:p>
          <a:p>
            <a:pPr algn="l" rtl="0">
              <a:buFont typeface="Arial" pitchFamily="34" charset="0"/>
              <a:buNone/>
            </a:pPr>
            <a:endParaRPr lang="x-none" dirty="0"/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F9D37360-D4CD-1141-9D8E-FE1D26E57CF0}"/>
              </a:ext>
            </a:extLst>
          </p:cNvPr>
          <p:cNvSpPr txBox="1"/>
          <p:nvPr/>
        </p:nvSpPr>
        <p:spPr>
          <a:xfrm>
            <a:off x="500762" y="4044061"/>
            <a:ext cx="523049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rlito"/>
                <a:cs typeface="Carlito"/>
              </a:rPr>
              <a:t>V </a:t>
            </a:r>
            <a:r>
              <a:rPr sz="2000" spc="-5" dirty="0">
                <a:latin typeface="Carlito"/>
                <a:cs typeface="Carlito"/>
              </a:rPr>
              <a:t>(ml) </a:t>
            </a:r>
            <a:r>
              <a:rPr sz="2000" dirty="0">
                <a:latin typeface="Carlito"/>
                <a:cs typeface="Carlito"/>
              </a:rPr>
              <a:t>=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100 (S2-S1) </a:t>
            </a:r>
            <a:r>
              <a:rPr sz="2000" dirty="0">
                <a:latin typeface="Carlito"/>
                <a:cs typeface="Carlito"/>
              </a:rPr>
              <a:t>=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100 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(0.70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– 0.20)</a:t>
            </a:r>
            <a:r>
              <a:rPr sz="2000" u="sng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= 166.6</a:t>
            </a:r>
            <a:r>
              <a:rPr sz="2000" spc="-114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ml</a:t>
            </a:r>
          </a:p>
          <a:p>
            <a:pPr marL="1097915">
              <a:lnSpc>
                <a:spcPct val="100000"/>
              </a:lnSpc>
              <a:tabLst>
                <a:tab pos="2408555" algn="l"/>
              </a:tabLst>
            </a:pPr>
            <a:r>
              <a:rPr sz="2000" dirty="0">
                <a:latin typeface="Carlito"/>
                <a:cs typeface="Carlito"/>
              </a:rPr>
              <a:t>1-S</a:t>
            </a:r>
            <a:r>
              <a:rPr lang="en-US" sz="2000" dirty="0">
                <a:latin typeface="Carlito"/>
                <a:cs typeface="Carlito"/>
              </a:rPr>
              <a:t>2</a:t>
            </a:r>
            <a:r>
              <a:rPr sz="2000" dirty="0">
                <a:latin typeface="Carlito"/>
                <a:cs typeface="Carlito"/>
              </a:rPr>
              <a:t>	1 –</a:t>
            </a:r>
            <a:r>
              <a:rPr sz="2000" spc="-1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0.70</a:t>
            </a:r>
          </a:p>
        </p:txBody>
      </p:sp>
      <p:sp>
        <p:nvSpPr>
          <p:cNvPr id="5" name="object 10">
            <a:extLst>
              <a:ext uri="{FF2B5EF4-FFF2-40B4-BE49-F238E27FC236}">
                <a16:creationId xmlns:a16="http://schemas.microsoft.com/office/drawing/2014/main" id="{026D742D-6B9D-9E4C-ACB6-5456FD6BB675}"/>
              </a:ext>
            </a:extLst>
          </p:cNvPr>
          <p:cNvSpPr txBox="1"/>
          <p:nvPr/>
        </p:nvSpPr>
        <p:spPr>
          <a:xfrm>
            <a:off x="5364088" y="3059430"/>
            <a:ext cx="2895600" cy="739140"/>
          </a:xfrm>
          <a:prstGeom prst="rect">
            <a:avLst/>
          </a:prstGeom>
          <a:solidFill>
            <a:srgbClr val="FFFFFF"/>
          </a:solidFill>
          <a:ln w="25907">
            <a:solidFill>
              <a:srgbClr val="C0504D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 marR="84455" algn="just">
              <a:lnSpc>
                <a:spcPct val="100000"/>
              </a:lnSpc>
              <a:spcBef>
                <a:spcPts val="265"/>
              </a:spcBef>
            </a:pPr>
            <a:r>
              <a:rPr sz="1400" b="1" spc="-5" dirty="0">
                <a:solidFill>
                  <a:srgbClr val="943735"/>
                </a:solidFill>
                <a:latin typeface="Carlito"/>
                <a:cs typeface="Carlito"/>
              </a:rPr>
              <a:t>(according </a:t>
            </a:r>
            <a:r>
              <a:rPr sz="1400" b="1" spc="-10" dirty="0">
                <a:solidFill>
                  <a:srgbClr val="943735"/>
                </a:solidFill>
                <a:latin typeface="Carlito"/>
                <a:cs typeface="Carlito"/>
              </a:rPr>
              <a:t>to </a:t>
            </a:r>
            <a:r>
              <a:rPr sz="1400" b="1" spc="-5" dirty="0">
                <a:solidFill>
                  <a:srgbClr val="943735"/>
                </a:solidFill>
                <a:latin typeface="Carlito"/>
                <a:cs typeface="Carlito"/>
              </a:rPr>
              <a:t>the </a:t>
            </a:r>
            <a:r>
              <a:rPr sz="1400" b="1" spc="-10" dirty="0">
                <a:solidFill>
                  <a:srgbClr val="943735"/>
                </a:solidFill>
                <a:latin typeface="Carlito"/>
                <a:cs typeface="Carlito"/>
              </a:rPr>
              <a:t>formula</a:t>
            </a:r>
            <a:r>
              <a:rPr sz="1400" spc="-10" dirty="0">
                <a:latin typeface="Carlito"/>
                <a:cs typeface="Carlito"/>
              </a:rPr>
              <a:t>, </a:t>
            </a:r>
            <a:r>
              <a:rPr sz="1400" spc="-5" dirty="0">
                <a:latin typeface="Carlito"/>
                <a:cs typeface="Carlito"/>
              </a:rPr>
              <a:t>this </a:t>
            </a:r>
            <a:r>
              <a:rPr sz="1400" dirty="0">
                <a:latin typeface="Carlito"/>
                <a:cs typeface="Carlito"/>
              </a:rPr>
              <a:t>is </a:t>
            </a:r>
            <a:r>
              <a:rPr sz="1400" spc="-15" dirty="0">
                <a:latin typeface="Carlito"/>
                <a:cs typeface="Carlito"/>
              </a:rPr>
              <a:t>to  </a:t>
            </a:r>
            <a:r>
              <a:rPr sz="1400" spc="-5" dirty="0">
                <a:latin typeface="Carlito"/>
                <a:cs typeface="Carlito"/>
              </a:rPr>
              <a:t>the volume </a:t>
            </a:r>
            <a:r>
              <a:rPr sz="1400" spc="-10" dirty="0">
                <a:latin typeface="Carlito"/>
                <a:cs typeface="Carlito"/>
              </a:rPr>
              <a:t>to </a:t>
            </a:r>
            <a:r>
              <a:rPr sz="1400" spc="-5" dirty="0">
                <a:latin typeface="Carlito"/>
                <a:cs typeface="Carlito"/>
              </a:rPr>
              <a:t>be </a:t>
            </a:r>
            <a:r>
              <a:rPr sz="1400" dirty="0">
                <a:latin typeface="Carlito"/>
                <a:cs typeface="Carlito"/>
              </a:rPr>
              <a:t>added </a:t>
            </a:r>
            <a:r>
              <a:rPr sz="1400" spc="-10" dirty="0">
                <a:latin typeface="Carlito"/>
                <a:cs typeface="Carlito"/>
              </a:rPr>
              <a:t>to </a:t>
            </a:r>
            <a:r>
              <a:rPr sz="1400" spc="-5" dirty="0">
                <a:latin typeface="Carlito"/>
                <a:cs typeface="Carlito"/>
              </a:rPr>
              <a:t>100 ml at  saturation </a:t>
            </a:r>
            <a:r>
              <a:rPr sz="1400" dirty="0">
                <a:latin typeface="Carlito"/>
                <a:cs typeface="Carlito"/>
              </a:rPr>
              <a:t>S1)</a:t>
            </a: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BF0E7A6C-B147-AA4F-B098-B7D2CD14DCF1}"/>
              </a:ext>
            </a:extLst>
          </p:cNvPr>
          <p:cNvSpPr txBox="1"/>
          <p:nvPr/>
        </p:nvSpPr>
        <p:spPr>
          <a:xfrm>
            <a:off x="383988" y="2752930"/>
            <a:ext cx="268541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b="1" u="heavy" spc="-5" dirty="0">
                <a:solidFill>
                  <a:srgbClr val="E36C09"/>
                </a:solidFill>
                <a:uFill>
                  <a:solidFill>
                    <a:srgbClr val="E36C09"/>
                  </a:solidFill>
                </a:uFill>
                <a:latin typeface="Carlito"/>
                <a:cs typeface="Carlito"/>
              </a:rPr>
              <a:t>Given</a:t>
            </a:r>
            <a:r>
              <a:rPr sz="2000" b="1" u="heavy" spc="-40" dirty="0">
                <a:solidFill>
                  <a:srgbClr val="E36C09"/>
                </a:solidFill>
                <a:uFill>
                  <a:solidFill>
                    <a:srgbClr val="E36C09"/>
                  </a:solidFill>
                </a:uFill>
                <a:latin typeface="Carlito"/>
                <a:cs typeface="Carlito"/>
              </a:rPr>
              <a:t> </a:t>
            </a:r>
            <a:r>
              <a:rPr sz="2000" b="1" u="heavy" spc="-5" dirty="0">
                <a:solidFill>
                  <a:srgbClr val="E36C09"/>
                </a:solidFill>
                <a:uFill>
                  <a:solidFill>
                    <a:srgbClr val="E36C09"/>
                  </a:solidFill>
                </a:uFill>
                <a:latin typeface="Carlito"/>
                <a:cs typeface="Carlito"/>
              </a:rPr>
              <a:t>values:</a:t>
            </a:r>
            <a:endParaRPr sz="2000" dirty="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S1= 20% </a:t>
            </a:r>
            <a:r>
              <a:rPr sz="1800" b="1" dirty="0">
                <a:latin typeface="Carlito"/>
                <a:cs typeface="Carlito"/>
              </a:rPr>
              <a:t>= 0.2 </a:t>
            </a:r>
            <a:r>
              <a:rPr sz="1800" b="1" spc="-5" dirty="0">
                <a:latin typeface="Carlito"/>
                <a:cs typeface="Carlito"/>
              </a:rPr>
              <a:t>,</a:t>
            </a:r>
            <a:endParaRPr lang="en-US" sz="1800" b="1" spc="-5" dirty="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S2= 70%</a:t>
            </a:r>
            <a:r>
              <a:rPr sz="1800" b="1" spc="-30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=0.7</a:t>
            </a:r>
            <a:endParaRPr sz="18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63135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Arial" pitchFamily="34" charset="0"/>
              <a:buNone/>
            </a:pPr>
            <a:r>
              <a:rPr lang="en-US" i="1" dirty="0">
                <a:cs typeface="Arial" pitchFamily="34" charset="0"/>
              </a:rPr>
              <a:t>   100 ml                       166.6 ml</a:t>
            </a:r>
          </a:p>
          <a:p>
            <a:pPr algn="l" rtl="0">
              <a:buFont typeface="Arial" pitchFamily="34" charset="0"/>
              <a:buNone/>
            </a:pPr>
            <a:r>
              <a:rPr lang="en-US" i="1" dirty="0">
                <a:cs typeface="Arial" pitchFamily="34" charset="0"/>
              </a:rPr>
              <a:t>    40 m                           ?</a:t>
            </a:r>
          </a:p>
          <a:p>
            <a:pPr algn="l" rtl="0"/>
            <a:endParaRPr lang="en-US" i="1" dirty="0">
              <a:cs typeface="Arial" pitchFamily="34" charset="0"/>
            </a:endParaRPr>
          </a:p>
          <a:p>
            <a:pPr algn="l" rtl="0"/>
            <a:r>
              <a:rPr lang="en-US" i="1" dirty="0">
                <a:cs typeface="Arial" pitchFamily="34" charset="0"/>
              </a:rPr>
              <a:t>The volume needed = </a:t>
            </a:r>
            <a:r>
              <a:rPr lang="en-US" i="1" u="sng" dirty="0">
                <a:cs typeface="Arial" pitchFamily="34" charset="0"/>
              </a:rPr>
              <a:t>40 × 166.6</a:t>
            </a:r>
          </a:p>
          <a:p>
            <a:pPr algn="l" rtl="0">
              <a:buFont typeface="Arial" pitchFamily="34" charset="0"/>
              <a:buNone/>
            </a:pPr>
            <a:r>
              <a:rPr lang="en-US" i="1" dirty="0">
                <a:cs typeface="Arial" pitchFamily="34" charset="0"/>
              </a:rPr>
              <a:t>					    100</a:t>
            </a:r>
          </a:p>
          <a:p>
            <a:pPr algn="l" rtl="0">
              <a:buFont typeface="Arial" pitchFamily="34" charset="0"/>
              <a:buNone/>
            </a:pPr>
            <a:r>
              <a:rPr lang="en-US" i="1" dirty="0">
                <a:cs typeface="Arial" pitchFamily="34" charset="0"/>
              </a:rPr>
              <a:t>					= 66.6 ml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7630BDB-CFDA-3B4A-B54B-E26BD8431123}"/>
              </a:ext>
            </a:extLst>
          </p:cNvPr>
          <p:cNvCxnSpPr/>
          <p:nvPr/>
        </p:nvCxnSpPr>
        <p:spPr>
          <a:xfrm>
            <a:off x="1907704" y="1988840"/>
            <a:ext cx="936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913EDCC-E3AB-7B44-BC99-AD3C1AC092BB}"/>
              </a:ext>
            </a:extLst>
          </p:cNvPr>
          <p:cNvCxnSpPr/>
          <p:nvPr/>
        </p:nvCxnSpPr>
        <p:spPr>
          <a:xfrm>
            <a:off x="1907704" y="2420888"/>
            <a:ext cx="936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76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en-US" b="1" spc="-4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  <a:endParaRPr lang="x-none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583" y="1842294"/>
            <a:ext cx="3997217" cy="3644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964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4DE445F-38D1-A945-865C-76954ED51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640549"/>
              </p:ext>
            </p:extLst>
          </p:nvPr>
        </p:nvGraphicFramePr>
        <p:xfrm>
          <a:off x="482599" y="166584"/>
          <a:ext cx="8178801" cy="6539016"/>
        </p:xfrm>
        <a:graphic>
          <a:graphicData uri="http://schemas.openxmlformats.org/drawingml/2006/table">
            <a:tbl>
              <a:tblPr firstRow="1" bandRow="1">
                <a:noFill/>
                <a:tableStyleId>{2D5ABB26-0587-4C30-8999-92F81FD0307C}</a:tableStyleId>
              </a:tblPr>
              <a:tblGrid>
                <a:gridCol w="1727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567876895"/>
                    </a:ext>
                  </a:extLst>
                </a:gridCol>
                <a:gridCol w="4622800">
                  <a:extLst>
                    <a:ext uri="{9D8B030D-6E8A-4147-A177-3AD203B41FA5}">
                      <a16:colId xmlns:a16="http://schemas.microsoft.com/office/drawing/2014/main" val="4253685766"/>
                    </a:ext>
                  </a:extLst>
                </a:gridCol>
              </a:tblGrid>
              <a:tr h="325951"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1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Expression</a:t>
                      </a: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200" b="1" spc="-3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</a:t>
                      </a:r>
                      <a:r>
                        <a:rPr lang="en-US" sz="1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</a:t>
                      </a:r>
                      <a:r>
                        <a:rPr lang="en-US"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mbol</a:t>
                      </a:r>
                      <a:endParaRPr sz="1200" b="1" dirty="0">
                        <a:solidFill>
                          <a:srgbClr val="FFFFFF"/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9116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Definition</a:t>
                      </a:r>
                      <a:endParaRPr sz="1200" b="1" dirty="0">
                        <a:solidFill>
                          <a:srgbClr val="FFFFFF"/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951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1" u="sng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Based on</a:t>
                      </a:r>
                      <a:r>
                        <a:rPr sz="1200" b="1" u="sng" spc="-50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u="sng" spc="-5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volume:</a:t>
                      </a:r>
                      <a:endParaRPr sz="1200" b="1" dirty="0">
                        <a:solidFill>
                          <a:srgbClr val="C00000"/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2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Molarity</a:t>
                      </a:r>
                    </a:p>
                  </a:txBody>
                  <a:tcPr marL="134320" marR="80592" marT="80592" marB="80592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20186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u="sng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No. </a:t>
                      </a:r>
                      <a:r>
                        <a:rPr lang="en-US" sz="1200" b="1" u="sng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of moles of</a:t>
                      </a:r>
                      <a:r>
                        <a:rPr lang="en-US" sz="1200" b="1" u="sng" spc="-11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u="sng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solute</a:t>
                      </a:r>
                      <a:endParaRPr lang="en-US"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  <a:p>
                      <a:pPr marR="1999614" algn="r">
                        <a:lnSpc>
                          <a:spcPct val="100000"/>
                        </a:lnSpc>
                      </a:pP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volume </a:t>
                      </a: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of solution</a:t>
                      </a:r>
                      <a:r>
                        <a:rPr lang="en-US" sz="1200" b="1" spc="-10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(L)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2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Normality</a:t>
                      </a: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9560" marR="2000250" indent="-198120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379730" algn="l"/>
                        </a:tabLst>
                      </a:pP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		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no. of equivalents </a:t>
                      </a: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</a:p>
                    <a:p>
                      <a:pPr marL="289560" marR="2000250" indent="-198120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379730" algn="l"/>
                        </a:tabLst>
                      </a:pP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volume of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solution</a:t>
                      </a:r>
                      <a:r>
                        <a:rPr lang="en-US" sz="1200" b="1" spc="-8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(L)</a:t>
                      </a:r>
                      <a:endParaRPr lang="en-US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OR = </a:t>
                      </a:r>
                      <a:r>
                        <a:rPr lang="en-US" sz="1200" b="1" spc="-1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nxM</a:t>
                      </a:r>
                      <a:r>
                        <a:rPr lang="en-US" sz="1200" b="1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(n= number of OH or H)</a:t>
                      </a:r>
                      <a:endParaRPr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95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Osmolarity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O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spc="-1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nx </a:t>
                      </a: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 ( </a:t>
                      </a: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n= number of dissociable</a:t>
                      </a: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ions)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2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Weight/Vol</a:t>
                      </a:r>
                      <a:endParaRPr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%</a:t>
                      </a: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wt/V%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u="sng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Wt</a:t>
                      </a:r>
                      <a:r>
                        <a:rPr lang="en-US" sz="1200" b="1" u="sng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in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gram of solute </a:t>
                      </a: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100ml of</a:t>
                      </a:r>
                      <a:r>
                        <a:rPr lang="en-US" sz="1200" b="1" spc="-2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solution</a:t>
                      </a:r>
                      <a:endParaRPr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2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Milligram</a:t>
                      </a:r>
                      <a:r>
                        <a:rPr sz="1200" b="1" spc="-3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%</a:t>
                      </a:r>
                    </a:p>
                  </a:txBody>
                  <a:tcPr marL="134320" marR="80592" marT="80592" marB="80592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mg%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227266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u="sng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Wt in </a:t>
                      </a:r>
                      <a:r>
                        <a:rPr lang="en-US" sz="1200" b="1" u="sng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mg of</a:t>
                      </a:r>
                      <a:r>
                        <a:rPr lang="en-US" sz="1200" b="1" u="sng" spc="-8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u="sng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solute</a:t>
                      </a:r>
                      <a:endParaRPr lang="en-US"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  <a:p>
                      <a:pPr marR="2306320" algn="r">
                        <a:lnSpc>
                          <a:spcPct val="100000"/>
                        </a:lnSpc>
                      </a:pP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100ml </a:t>
                      </a: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of</a:t>
                      </a:r>
                      <a:r>
                        <a:rPr lang="en-US" sz="1200" b="1" spc="-9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solution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95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2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Vol/Vol%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200" b="1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V/V%</a:t>
                      </a:r>
                      <a:endParaRPr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volume </a:t>
                      </a:r>
                      <a:r>
                        <a:rPr lang="en-US" sz="1200" b="1" u="sng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in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ml of </a:t>
                      </a:r>
                      <a:r>
                        <a:rPr lang="en-US" sz="1200" b="1" u="sng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a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solute 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100ml of</a:t>
                      </a:r>
                      <a:r>
                        <a:rPr lang="en-US" sz="1200" b="1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solution</a:t>
                      </a:r>
                      <a:endParaRPr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951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u="sng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Based on</a:t>
                      </a:r>
                      <a:r>
                        <a:rPr sz="1200" b="1" u="sng" spc="-50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u="sng" spc="-5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weight:</a:t>
                      </a:r>
                      <a:endParaRPr sz="1200" b="1" dirty="0">
                        <a:solidFill>
                          <a:srgbClr val="C00000"/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951">
                <a:tc>
                  <a:txBody>
                    <a:bodyPr/>
                    <a:lstStyle/>
                    <a:p>
                      <a:pPr marL="91440" marR="1174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W</a:t>
                      </a: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eig</a:t>
                      </a:r>
                      <a:r>
                        <a:rPr sz="1200" b="1" spc="-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h</a:t>
                      </a: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t</a:t>
                      </a:r>
                      <a:r>
                        <a:rPr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/</a:t>
                      </a:r>
                      <a:r>
                        <a:rPr sz="1200" b="1" spc="-5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W</a:t>
                      </a: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e  </a:t>
                      </a:r>
                      <a:r>
                        <a:rPr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ight%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74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w/w%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u="sng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Wt</a:t>
                      </a:r>
                      <a:r>
                        <a:rPr lang="en-US" sz="1200" b="1" u="sng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in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gram of solute </a:t>
                      </a: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</a:p>
                    <a:p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100g of</a:t>
                      </a:r>
                      <a:r>
                        <a:rPr lang="en-US" sz="1200" b="1" spc="-3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solution</a:t>
                      </a:r>
                      <a:endParaRPr lang="en-US" dirty="0"/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95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Molality</a:t>
                      </a:r>
                    </a:p>
                  </a:txBody>
                  <a:tcPr marL="134320" marR="80592" marT="80592" marB="80592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</a:t>
                      </a:r>
                      <a:r>
                        <a:rPr lang="en-US" sz="1200" b="1" u="sng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No.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of moles of solute </a:t>
                      </a: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</a:p>
                    <a:p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1000g of solvent</a:t>
                      </a:r>
                      <a:endParaRPr lang="en-US" dirty="0"/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5951">
                <a:tc>
                  <a:txBody>
                    <a:bodyPr/>
                    <a:lstStyle/>
                    <a:p>
                      <a:pPr marL="91440" marR="38163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Mole  </a:t>
                      </a:r>
                      <a:r>
                        <a:rPr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f</a:t>
                      </a:r>
                      <a:r>
                        <a:rPr sz="1200" b="1" spc="-2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r</a:t>
                      </a: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200" b="1" spc="-1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2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tion</a:t>
                      </a: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8163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MF</a:t>
                      </a:r>
                      <a:endParaRPr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spc="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MF</a:t>
                      </a:r>
                      <a:r>
                        <a:rPr lang="en-US" sz="1200" b="1" spc="7" baseline="-15432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2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spc="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lang="en-US" sz="1200" b="1" spc="7" baseline="-15432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2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/ (n</a:t>
                      </a:r>
                      <a:r>
                        <a:rPr lang="en-US" sz="1200" b="1" baseline="-15432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1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n-US" sz="1200" b="1" spc="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lang="en-US" sz="1200" b="1" spc="7" baseline="-15432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2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+</a:t>
                      </a:r>
                      <a:r>
                        <a:rPr lang="en-US" sz="1200" b="1" spc="-13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spc="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lang="en-US" sz="1200" b="1" spc="7" baseline="-15432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3</a:t>
                      </a:r>
                      <a:r>
                        <a:rPr lang="en-US" sz="1200" b="1" spc="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)</a:t>
                      </a:r>
                      <a:endParaRPr lang="en-US" dirty="0"/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5951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u="sng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Based on</a:t>
                      </a:r>
                      <a:r>
                        <a:rPr sz="1200" b="1" u="sng" spc="-50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u="sng" spc="-5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Carlito"/>
                          <a:cs typeface="Carlito"/>
                        </a:rPr>
                        <a:t>saturation:</a:t>
                      </a:r>
                      <a:endParaRPr sz="1200" b="1" dirty="0">
                        <a:solidFill>
                          <a:srgbClr val="C00000"/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9226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1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percent</a:t>
                      </a:r>
                      <a:r>
                        <a:rPr sz="1200" b="1" spc="1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saturation</a:t>
                      </a:r>
                      <a:endParaRPr sz="12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V </a:t>
                      </a:r>
                      <a:r>
                        <a:rPr lang="en-US" sz="1200" b="1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(ml)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=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100</a:t>
                      </a:r>
                      <a:r>
                        <a:rPr lang="en-US" sz="1200" b="1" u="sng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u="sng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(S2-S1)</a:t>
                      </a:r>
                      <a:endParaRPr lang="en-US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  <a:p>
                      <a:pPr marL="806450">
                        <a:lnSpc>
                          <a:spcPct val="100000"/>
                        </a:lnSpc>
                      </a:pP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1 –</a:t>
                      </a:r>
                      <a:r>
                        <a:rPr lang="en-US" sz="1200" b="1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rlito"/>
                          <a:cs typeface="Carlito"/>
                        </a:rPr>
                        <a:t>S2</a:t>
                      </a:r>
                      <a:endParaRPr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rlito"/>
                        <a:cs typeface="Carlito"/>
                      </a:endParaRPr>
                    </a:p>
                  </a:txBody>
                  <a:tcPr marL="134320" marR="80592" marT="80592" marB="8059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90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1641</Words>
  <Application>Microsoft Macintosh PowerPoint</Application>
  <PresentationFormat>On-screen Show (4:3)</PresentationFormat>
  <Paragraphs>264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</vt:lpstr>
      <vt:lpstr>Calibri</vt:lpstr>
      <vt:lpstr>Calibri Light</vt:lpstr>
      <vt:lpstr>Carlito</vt:lpstr>
      <vt:lpstr>Monotype Sorts</vt:lpstr>
      <vt:lpstr>Times New Roman</vt:lpstr>
      <vt:lpstr>Trebuchet MS</vt:lpstr>
      <vt:lpstr>Wingdings</vt:lpstr>
      <vt:lpstr>Office Theme</vt:lpstr>
      <vt:lpstr>Concentration based on degree of saturation</vt:lpstr>
      <vt:lpstr>Saturation Degree</vt:lpstr>
      <vt:lpstr>PowerPoint Presentation</vt:lpstr>
      <vt:lpstr>PowerPoint Presentation</vt:lpstr>
      <vt:lpstr>Percent saturation</vt:lpstr>
      <vt:lpstr>Example</vt:lpstr>
      <vt:lpstr>PowerPoint Presentation</vt:lpstr>
      <vt:lpstr>Units Conversion</vt:lpstr>
      <vt:lpstr>PowerPoint Presentation</vt:lpstr>
      <vt:lpstr>Preparations of Solutions</vt:lpstr>
      <vt:lpstr>Preparation of stock solutions</vt:lpstr>
      <vt:lpstr>PowerPoint Presentation</vt:lpstr>
      <vt:lpstr>Preparation of Solutions</vt:lpstr>
      <vt:lpstr>Preparation of Solutions from Solid Material</vt:lpstr>
      <vt:lpstr>PowerPoint Presentation</vt:lpstr>
      <vt:lpstr>PowerPoint Presentation</vt:lpstr>
      <vt:lpstr>Preparation of Solutions from Liquid</vt:lpstr>
      <vt:lpstr>PowerPoint Presentation</vt:lpstr>
      <vt:lpstr>Dilutions</vt:lpstr>
      <vt:lpstr>PowerPoint Presentation</vt:lpstr>
      <vt:lpstr>PowerPoint Presentation</vt:lpstr>
      <vt:lpstr>Dilution of Solutions</vt:lpstr>
      <vt:lpstr>Example (2)</vt:lpstr>
      <vt:lpstr>Example (3)</vt:lpstr>
      <vt:lpstr>Serial Dilution</vt:lpstr>
      <vt:lpstr>Linear Dilution</vt:lpstr>
      <vt:lpstr>Importance of Dilution</vt:lpstr>
      <vt:lpstr> Dilution Factor</vt:lpstr>
      <vt:lpstr>Dilution factor (D.F) = final volume / aliquot volume = 10 /1 = 10 (for each step)</vt:lpstr>
      <vt:lpstr> Dilution Factor Continue</vt:lpstr>
      <vt:lpstr> Dilution Factor Continue</vt:lpstr>
      <vt:lpstr> Dilution Factor Continue</vt:lpstr>
      <vt:lpstr>Importance of Dilution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Concentration based on degree of saturation</dc:title>
  <dc:creator>Mona Ghazi Alharbi</dc:creator>
  <cp:lastModifiedBy>Mona Ghazi Alharbi</cp:lastModifiedBy>
  <cp:revision>4</cp:revision>
  <dcterms:created xsi:type="dcterms:W3CDTF">2025-01-07T05:07:29Z</dcterms:created>
  <dcterms:modified xsi:type="dcterms:W3CDTF">2025-01-28T05:19:01Z</dcterms:modified>
</cp:coreProperties>
</file>