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1"/>
  </p:notesMasterIdLst>
  <p:sldIdLst>
    <p:sldId id="256" r:id="rId5"/>
    <p:sldId id="379" r:id="rId6"/>
    <p:sldId id="433" r:id="rId7"/>
    <p:sldId id="494" r:id="rId8"/>
    <p:sldId id="495" r:id="rId9"/>
    <p:sldId id="496" r:id="rId10"/>
    <p:sldId id="497" r:id="rId11"/>
    <p:sldId id="498" r:id="rId12"/>
    <p:sldId id="499" r:id="rId13"/>
    <p:sldId id="500" r:id="rId14"/>
    <p:sldId id="501" r:id="rId15"/>
    <p:sldId id="502" r:id="rId16"/>
    <p:sldId id="503" r:id="rId17"/>
    <p:sldId id="504" r:id="rId18"/>
    <p:sldId id="506" r:id="rId19"/>
    <p:sldId id="507" r:id="rId20"/>
    <p:sldId id="508" r:id="rId21"/>
    <p:sldId id="509" r:id="rId22"/>
    <p:sldId id="510" r:id="rId23"/>
    <p:sldId id="511" r:id="rId24"/>
    <p:sldId id="512" r:id="rId25"/>
    <p:sldId id="513" r:id="rId26"/>
    <p:sldId id="514" r:id="rId27"/>
    <p:sldId id="515" r:id="rId28"/>
    <p:sldId id="516" r:id="rId29"/>
    <p:sldId id="32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C4EE"/>
    <a:srgbClr val="E6E6E6"/>
    <a:srgbClr val="FFFF00"/>
    <a:srgbClr val="0099FF"/>
    <a:srgbClr val="B9B9B9"/>
    <a:srgbClr val="66FFFF"/>
    <a:srgbClr val="95D8C6"/>
    <a:srgbClr val="FF826E"/>
    <a:srgbClr val="B340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varScale="1">
        <p:scale>
          <a:sx n="112" d="100"/>
          <a:sy n="112"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06/04/2022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4/6/2022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4/6/2022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383718"/>
            <a:ext cx="8679915" cy="1748729"/>
          </a:xfrm>
        </p:spPr>
        <p:txBody>
          <a:bodyPr anchor="ctr">
            <a:noAutofit/>
          </a:bodyPr>
          <a:lstStyle/>
          <a:p>
            <a:r>
              <a:rPr lang="en-GB" sz="4000" kern="0" dirty="0">
                <a:solidFill>
                  <a:schemeClr val="bg1"/>
                </a:solidFill>
                <a:latin typeface="Sakkal Majalla" panose="02000000000000000000" pitchFamily="2" charset="-78"/>
                <a:cs typeface="Sakkal Majalla" panose="02000000000000000000" pitchFamily="2" charset="-78"/>
              </a:rPr>
              <a:t>2411</a:t>
            </a:r>
            <a:r>
              <a:rPr lang="ar-SA" sz="4000" kern="0" dirty="0">
                <a:solidFill>
                  <a:schemeClr val="bg1"/>
                </a:solidFill>
                <a:latin typeface="Sakkal Majalla" panose="02000000000000000000" pitchFamily="2" charset="-78"/>
                <a:cs typeface="Sakkal Majalla" panose="02000000000000000000" pitchFamily="2" charset="-78"/>
              </a:rPr>
              <a:t> مال</a:t>
            </a:r>
            <a:r>
              <a:rPr lang="en-US" sz="4000" kern="0" dirty="0">
                <a:solidFill>
                  <a:schemeClr val="bg1"/>
                </a:solidFill>
                <a:latin typeface="Sakkal Majalla" panose="02000000000000000000" pitchFamily="2" charset="-78"/>
                <a:cs typeface="Sakkal Majalla" panose="02000000000000000000" pitchFamily="2" charset="-78"/>
              </a:rPr>
              <a:t/>
            </a:r>
            <a:br>
              <a:rPr lang="en-US" sz="4000" kern="0" dirty="0">
                <a:solidFill>
                  <a:schemeClr val="bg1"/>
                </a:solidFill>
                <a:latin typeface="Sakkal Majalla" panose="02000000000000000000" pitchFamily="2" charset="-78"/>
                <a:cs typeface="Sakkal Majalla" panose="02000000000000000000" pitchFamily="2" charset="-78"/>
              </a:rPr>
            </a:br>
            <a:r>
              <a:rPr lang="ar-SA" sz="4000" kern="0" dirty="0">
                <a:solidFill>
                  <a:schemeClr val="bg1"/>
                </a:solidFill>
                <a:latin typeface="Sakkal Majalla" panose="02000000000000000000" pitchFamily="2" charset="-78"/>
                <a:cs typeface="Sakkal Majalla" panose="02000000000000000000" pitchFamily="2" charset="-78"/>
              </a:rPr>
              <a:t>مقدمة في </a:t>
            </a:r>
            <a:r>
              <a:rPr lang="ar-SA" sz="4000" kern="0" dirty="0" smtClean="0">
                <a:solidFill>
                  <a:schemeClr val="bg1"/>
                </a:solidFill>
                <a:latin typeface="Sakkal Majalla" panose="02000000000000000000" pitchFamily="2" charset="-78"/>
                <a:cs typeface="Sakkal Majalla" panose="02000000000000000000" pitchFamily="2" charset="-78"/>
              </a:rPr>
              <a:t>الاستثمار</a:t>
            </a:r>
            <a:br>
              <a:rPr lang="ar-SA" sz="4000" kern="0" dirty="0" smtClean="0">
                <a:solidFill>
                  <a:schemeClr val="bg1"/>
                </a:solidFill>
                <a:latin typeface="Sakkal Majalla" panose="02000000000000000000" pitchFamily="2" charset="-78"/>
                <a:cs typeface="Sakkal Majalla" panose="02000000000000000000" pitchFamily="2" charset="-78"/>
              </a:rPr>
            </a:br>
            <a:r>
              <a:rPr lang="ar-SA" sz="4000" kern="0" dirty="0">
                <a:solidFill>
                  <a:schemeClr val="bg1"/>
                </a:solidFill>
                <a:latin typeface="Sakkal Majalla" panose="02000000000000000000" pitchFamily="2" charset="-78"/>
                <a:cs typeface="Sakkal Majalla" panose="02000000000000000000" pitchFamily="2" charset="-78"/>
              </a:rPr>
              <a:t/>
            </a:r>
            <a:br>
              <a:rPr lang="ar-SA" sz="4000" kern="0" dirty="0">
                <a:solidFill>
                  <a:schemeClr val="bg1"/>
                </a:solidFill>
                <a:latin typeface="Sakkal Majalla" panose="02000000000000000000" pitchFamily="2" charset="-78"/>
                <a:cs typeface="Sakkal Majalla" panose="02000000000000000000" pitchFamily="2" charset="-78"/>
              </a:rPr>
            </a:br>
            <a:r>
              <a:rPr lang="ar-SA" sz="4000" kern="0" dirty="0">
                <a:solidFill>
                  <a:schemeClr val="bg1"/>
                </a:solidFill>
                <a:latin typeface="Sakkal Majalla" panose="02000000000000000000" pitchFamily="2" charset="-78"/>
                <a:cs typeface="Sakkal Majalla" panose="02000000000000000000" pitchFamily="2" charset="-78"/>
              </a:rPr>
              <a:t>المحاضرة الرابعة</a:t>
            </a:r>
            <a:br>
              <a:rPr lang="ar-SA" sz="4000" kern="0" dirty="0">
                <a:solidFill>
                  <a:schemeClr val="bg1"/>
                </a:solidFill>
                <a:latin typeface="Sakkal Majalla" panose="02000000000000000000" pitchFamily="2" charset="-78"/>
                <a:cs typeface="Sakkal Majalla" panose="02000000000000000000" pitchFamily="2" charset="-78"/>
              </a:rPr>
            </a:br>
            <a:r>
              <a:rPr lang="ar-SA" sz="4000" dirty="0">
                <a:solidFill>
                  <a:schemeClr val="bg1"/>
                </a:solidFill>
                <a:latin typeface="Sakkal Majalla" panose="02000000000000000000" pitchFamily="2" charset="-78"/>
                <a:cs typeface="Sakkal Majalla" panose="02000000000000000000" pitchFamily="2" charset="-78"/>
              </a:rPr>
              <a:t>قياس العائد من الأوراق المالية المختلفة</a:t>
            </a: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Tree>
    <p:extLst>
      <p:ext uri="{BB962C8B-B14F-4D97-AF65-F5344CB8AC3E}">
        <p14:creationId xmlns:p14="http://schemas.microsoft.com/office/powerpoint/2010/main" val="4256555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2101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8" name="Content Placeholder 2">
                <a:extLst>
                  <a:ext uri="{FF2B5EF4-FFF2-40B4-BE49-F238E27FC236}">
                    <a16:creationId xmlns:a16="http://schemas.microsoft.com/office/drawing/2014/main" id="{E2290038-6906-418C-AAD4-5C9F90A576D8}"/>
                  </a:ext>
                </a:extLst>
              </p:cNvPr>
              <p:cNvSpPr>
                <a:spLocks noGrp="1"/>
              </p:cNvSpPr>
              <p:nvPr>
                <p:ph sz="quarter" idx="1"/>
              </p:nvPr>
            </p:nvSpPr>
            <p:spPr>
              <a:xfrm>
                <a:off x="456163" y="1155361"/>
                <a:ext cx="11226801" cy="5397496"/>
              </a:xfrm>
            </p:spPr>
            <p:txBody>
              <a:bodyPr>
                <a:normAutofit/>
              </a:bodyPr>
              <a:lstStyle/>
              <a:p>
                <a:pPr marL="0" indent="0">
                  <a:lnSpc>
                    <a:spcPct val="150000"/>
                  </a:lnSpc>
                  <a:buNone/>
                </a:pPr>
                <a:r>
                  <a:rPr lang="ar-SA" sz="2400" b="1" dirty="0">
                    <a:solidFill>
                      <a:schemeClr val="accent3"/>
                    </a:solidFill>
                    <a:latin typeface="Sakkal Majalla" panose="02000000000000000000" pitchFamily="2" charset="-78"/>
                    <a:cs typeface="Sakkal Majalla" panose="02000000000000000000" pitchFamily="2" charset="-78"/>
                  </a:rPr>
                  <a:t>مثال4: </a:t>
                </a:r>
                <a:r>
                  <a:rPr lang="ar-SA" sz="2400" dirty="0">
                    <a:solidFill>
                      <a:srgbClr val="0070C0"/>
                    </a:solidFill>
                    <a:latin typeface="Sakkal Majalla" panose="02000000000000000000" pitchFamily="2" charset="-78"/>
                    <a:cs typeface="Sakkal Majalla" panose="02000000000000000000" pitchFamily="2" charset="-78"/>
                  </a:rPr>
                  <a:t>اذا كان هناك استثمار يكلف 1000 ريال وبعد الاحتفاظ بة لفترة سنتين اصبح يستحق 750 ريال فما هو معدل العائد السنوي على الاستثمار؟</a:t>
                </a:r>
                <a:endParaRPr lang="ar-SA" sz="2400" dirty="0">
                  <a:latin typeface="Sakkal Majalla" panose="02000000000000000000" pitchFamily="2" charset="-78"/>
                  <a:cs typeface="Sakkal Majalla" panose="02000000000000000000" pitchFamily="2" charset="-78"/>
                </a:endParaRPr>
              </a:p>
              <a:p>
                <a:pPr marL="0" indent="0" algn="ctr">
                  <a:buNone/>
                </a:pPr>
                <a:r>
                  <a:rPr lang="ar-SA" sz="2400" b="1" dirty="0">
                    <a:highlight>
                      <a:srgbClr val="CCC4EE"/>
                    </a:highlight>
                    <a:latin typeface="Sakkal Majalla" panose="02000000000000000000" pitchFamily="2" charset="-78"/>
                    <a:cs typeface="Sakkal Majalla" panose="02000000000000000000" pitchFamily="2" charset="-78"/>
                  </a:rPr>
                  <a:t>العائد على الاستثمار خلال فترة الاحتفاظ =  قيمة الاستثمار نهاية الفترة الفترة   /    قيمة الاستثمار</a:t>
                </a:r>
                <a:r>
                  <a:rPr lang="en-GB" sz="2400" b="1" dirty="0">
                    <a:highlight>
                      <a:srgbClr val="CCC4EE"/>
                    </a:highlight>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بداية الفترة</a:t>
                </a:r>
                <a:endParaRPr lang="en-US" sz="2400" b="1" dirty="0">
                  <a:highlight>
                    <a:srgbClr val="CCC4EE"/>
                  </a:highlight>
                  <a:latin typeface="Sakkal Majalla" panose="02000000000000000000" pitchFamily="2" charset="-78"/>
                  <a:cs typeface="Sakkal Majalla" panose="02000000000000000000" pitchFamily="2" charset="-78"/>
                </a:endParaRPr>
              </a:p>
              <a:p>
                <a:pPr marL="0" indent="0">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750</m:t>
                          </m:r>
                        </m:num>
                        <m:den>
                          <m:r>
                            <a:rPr lang="en-US" sz="2400" b="0" i="1" smtClean="0">
                              <a:latin typeface="Cambria Math" panose="02040503050406030204" pitchFamily="18" charset="0"/>
                            </a:rPr>
                            <m:t>1000</m:t>
                          </m:r>
                        </m:den>
                      </m:f>
                      <m:r>
                        <a:rPr lang="en-US" sz="2400" i="1">
                          <a:latin typeface="Cambria Math" panose="02040503050406030204" pitchFamily="18" charset="0"/>
                        </a:rPr>
                        <m:t>=</m:t>
                      </m:r>
                      <m:r>
                        <a:rPr lang="en-US" sz="2400" i="1">
                          <a:latin typeface="Cambria Math" panose="02040503050406030204" pitchFamily="18" charset="0"/>
                        </a:rPr>
                        <m:t>0</m:t>
                      </m:r>
                      <m:r>
                        <a:rPr lang="en-US" sz="2400" i="1">
                          <a:latin typeface="Cambria Math" panose="02040503050406030204" pitchFamily="18" charset="0"/>
                        </a:rPr>
                        <m:t>.</m:t>
                      </m:r>
                      <m:r>
                        <a:rPr lang="en-US" sz="2400" b="0" i="1" smtClean="0">
                          <a:latin typeface="Cambria Math" panose="02040503050406030204" pitchFamily="18" charset="0"/>
                        </a:rPr>
                        <m:t>75</m:t>
                      </m:r>
                    </m:oMath>
                  </m:oMathPara>
                </a14:m>
                <a:endParaRPr lang="ar-SA" sz="2400" dirty="0">
                  <a:latin typeface="Sakkal Majalla" panose="02000000000000000000" pitchFamily="2" charset="-78"/>
                  <a:cs typeface="Sakkal Majalla" panose="02000000000000000000" pitchFamily="2" charset="-78"/>
                </a:endParaRPr>
              </a:p>
              <a:p>
                <a:pPr marL="0" indent="0" algn="ctr">
                  <a:buNone/>
                </a:pPr>
                <a:r>
                  <a:rPr lang="ar-SA" sz="2400" b="1" dirty="0">
                    <a:highlight>
                      <a:srgbClr val="CCC4EE"/>
                    </a:highlight>
                    <a:latin typeface="Sakkal Majalla" panose="02000000000000000000" pitchFamily="2" charset="-78"/>
                    <a:cs typeface="Sakkal Majalla" panose="02000000000000000000" pitchFamily="2" charset="-78"/>
                  </a:rPr>
                  <a:t>العائد السنوي على الاستثمار خلال فترة الاحتفاظ= (العائد عن فترة الاحتفاظ)1</a:t>
                </a:r>
                <a:r>
                  <a:rPr lang="en-GB" sz="2400" b="1" dirty="0">
                    <a:highlight>
                      <a:srgbClr val="CCC4EE"/>
                    </a:highlight>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/ن</a:t>
                </a:r>
                <a:r>
                  <a:rPr lang="en-GB" sz="2400" b="1" dirty="0">
                    <a:highlight>
                      <a:srgbClr val="CCC4EE"/>
                    </a:highlight>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a:t>
                </a:r>
                <a:endParaRPr lang="en-US" sz="2400" b="1" dirty="0">
                  <a:highlight>
                    <a:srgbClr val="CCC4EE"/>
                  </a:highlight>
                  <a:latin typeface="Sakkal Majalla" panose="02000000000000000000" pitchFamily="2" charset="-78"/>
                  <a:cs typeface="Sakkal Majalla" panose="02000000000000000000" pitchFamily="2" charset="-78"/>
                </a:endParaRPr>
              </a:p>
              <a:p>
                <a:pPr marL="0" indent="0">
                  <a:buNone/>
                </a:pPr>
                <a14:m>
                  <m:oMathPara xmlns:m="http://schemas.openxmlformats.org/officeDocument/2006/math">
                    <m:oMathParaPr>
                      <m:jc m:val="centerGroup"/>
                    </m:oMathParaPr>
                    <m:oMath xmlns:m="http://schemas.openxmlformats.org/officeDocument/2006/math">
                      <m:sSup>
                        <m:sSupPr>
                          <m:ctrlPr>
                            <a:rPr lang="en-MY" sz="2400" i="1">
                              <a:latin typeface="Cambria Math" panose="02040503050406030204" pitchFamily="18" charset="0"/>
                            </a:rPr>
                          </m:ctrlPr>
                        </m:sSupPr>
                        <m:e>
                          <m:r>
                            <a:rPr lang="en-US" sz="2400" i="1">
                              <a:latin typeface="Cambria Math" panose="02040503050406030204" pitchFamily="18" charset="0"/>
                            </a:rPr>
                            <m:t>(</m:t>
                          </m:r>
                          <m:r>
                            <a:rPr lang="en-US" sz="2400" b="0" i="1" smtClean="0">
                              <a:latin typeface="Cambria Math" panose="02040503050406030204" pitchFamily="18" charset="0"/>
                            </a:rPr>
                            <m:t>0</m:t>
                          </m:r>
                          <m:r>
                            <a:rPr lang="en-US" sz="2400" b="0" i="1" smtClean="0">
                              <a:latin typeface="Cambria Math" panose="02040503050406030204" pitchFamily="18" charset="0"/>
                            </a:rPr>
                            <m:t>.</m:t>
                          </m:r>
                          <m:r>
                            <a:rPr lang="en-US" sz="2400" b="0" i="1" smtClean="0">
                              <a:latin typeface="Cambria Math" panose="02040503050406030204" pitchFamily="18" charset="0"/>
                            </a:rPr>
                            <m:t>75</m:t>
                          </m:r>
                          <m:r>
                            <a:rPr lang="en-US" sz="2400" i="1">
                              <a:latin typeface="Cambria Math" panose="02040503050406030204" pitchFamily="18" charset="0"/>
                            </a:rPr>
                            <m:t>)</m:t>
                          </m:r>
                        </m:e>
                        <m:sup>
                          <m:r>
                            <a:rPr lang="en-US" sz="2400" i="1">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2</m:t>
                          </m:r>
                        </m:sup>
                      </m:sSup>
                      <m:r>
                        <a:rPr lang="en-US" sz="2400" b="0" i="1" smtClean="0">
                          <a:latin typeface="Cambria Math" panose="02040503050406030204" pitchFamily="18" charset="0"/>
                        </a:rPr>
                        <m:t>=</m:t>
                      </m:r>
                      <m:r>
                        <a:rPr lang="en-US" sz="2400" b="0" i="1" smtClean="0">
                          <a:latin typeface="Cambria Math" panose="02040503050406030204" pitchFamily="18" charset="0"/>
                        </a:rPr>
                        <m:t>0</m:t>
                      </m:r>
                      <m:r>
                        <a:rPr lang="en-US" sz="2400" b="0" i="1" smtClean="0">
                          <a:latin typeface="Cambria Math" panose="02040503050406030204" pitchFamily="18" charset="0"/>
                        </a:rPr>
                        <m:t>.</m:t>
                      </m:r>
                      <m:r>
                        <a:rPr lang="en-US" sz="2400" b="0" i="1" smtClean="0">
                          <a:latin typeface="Cambria Math" panose="02040503050406030204" pitchFamily="18" charset="0"/>
                        </a:rPr>
                        <m:t>866</m:t>
                      </m:r>
                    </m:oMath>
                  </m:oMathPara>
                </a14:m>
                <a:endParaRPr lang="ar-SA" sz="2400" dirty="0">
                  <a:latin typeface="Sakkal Majalla" panose="02000000000000000000" pitchFamily="2" charset="-78"/>
                  <a:cs typeface="Sakkal Majalla" panose="02000000000000000000" pitchFamily="2" charset="-78"/>
                </a:endParaRPr>
              </a:p>
              <a:p>
                <a:pPr marL="0" indent="0" algn="ctr">
                  <a:buNone/>
                </a:pPr>
                <a:r>
                  <a:rPr lang="ar-SA" sz="2400" b="1" dirty="0">
                    <a:highlight>
                      <a:srgbClr val="CCC4EE"/>
                    </a:highlight>
                    <a:latin typeface="Sakkal Majalla" panose="02000000000000000000" pitchFamily="2" charset="-78"/>
                    <a:cs typeface="Sakkal Majalla" panose="02000000000000000000" pitchFamily="2" charset="-78"/>
                  </a:rPr>
                  <a:t>اذا معدل العائد السنوي على الاستثمار=  العائد السنوي على الاستثمار -1</a:t>
                </a:r>
              </a:p>
              <a:p>
                <a:pPr marL="0" indent="0" algn="ctr">
                  <a:buNone/>
                </a:pPr>
                <a:r>
                  <a:rPr lang="en-US" sz="2400" dirty="0">
                    <a:latin typeface="Sakkal Majalla" panose="02000000000000000000" pitchFamily="2" charset="-78"/>
                    <a:cs typeface="Sakkal Majalla" panose="02000000000000000000" pitchFamily="2" charset="-78"/>
                  </a:rPr>
                  <a:t>= 0.866-1= - 0.134= -13.4%</a:t>
                </a:r>
                <a:endParaRPr lang="ar-SA" sz="2400" dirty="0">
                  <a:latin typeface="Sakkal Majalla" panose="02000000000000000000" pitchFamily="2" charset="-78"/>
                  <a:cs typeface="Sakkal Majalla" panose="02000000000000000000" pitchFamily="2" charset="-78"/>
                </a:endParaRPr>
              </a:p>
            </p:txBody>
          </p:sp>
        </mc:Choice>
        <mc:Fallback>
          <p:sp>
            <p:nvSpPr>
              <p:cNvPr id="8" name="Content Placeholder 2">
                <a:extLst>
                  <a:ext uri="{FF2B5EF4-FFF2-40B4-BE49-F238E27FC236}">
                    <a16:creationId xmlns:a16="http://schemas.microsoft.com/office/drawing/2014/main" id="{E2290038-6906-418C-AAD4-5C9F90A576D8}"/>
                  </a:ext>
                </a:extLst>
              </p:cNvPr>
              <p:cNvSpPr>
                <a:spLocks noGrp="1" noRot="1" noChangeAspect="1" noMove="1" noResize="1" noEditPoints="1" noAdjustHandles="1" noChangeArrowheads="1" noChangeShapeType="1" noTextEdit="1"/>
              </p:cNvSpPr>
              <p:nvPr>
                <p:ph sz="quarter" idx="1"/>
              </p:nvPr>
            </p:nvSpPr>
            <p:spPr>
              <a:xfrm>
                <a:off x="456163" y="1155361"/>
                <a:ext cx="11226801" cy="5397496"/>
              </a:xfrm>
              <a:blipFill>
                <a:blip r:embed="rId3"/>
                <a:stretch>
                  <a:fillRect l="-923" r="-815"/>
                </a:stretch>
              </a:blipFill>
            </p:spPr>
            <p:txBody>
              <a:bodyPr/>
              <a:lstStyle/>
              <a:p>
                <a:r>
                  <a:rPr lang="ar-SA">
                    <a:noFill/>
                  </a:rPr>
                  <a:t> </a:t>
                </a:r>
              </a:p>
            </p:txBody>
          </p:sp>
        </mc:Fallback>
      </mc:AlternateContent>
    </p:spTree>
    <p:extLst>
      <p:ext uri="{BB962C8B-B14F-4D97-AF65-F5344CB8AC3E}">
        <p14:creationId xmlns:p14="http://schemas.microsoft.com/office/powerpoint/2010/main" val="394928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2101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4524CBFB-7CD5-4B95-9834-D12F5F700144}"/>
                  </a:ext>
                </a:extLst>
              </p:cNvPr>
              <p:cNvSpPr>
                <a:spLocks noGrp="1"/>
              </p:cNvSpPr>
              <p:nvPr>
                <p:ph sz="quarter" idx="1"/>
              </p:nvPr>
            </p:nvSpPr>
            <p:spPr>
              <a:xfrm>
                <a:off x="467544" y="159824"/>
                <a:ext cx="11345012" cy="6104701"/>
              </a:xfrm>
            </p:spPr>
            <p:txBody>
              <a:bodyPr>
                <a:normAutofit/>
              </a:bodyPr>
              <a:lstStyle/>
              <a:p>
                <a:pPr marL="0" indent="0" algn="r">
                  <a:buNone/>
                </a:pPr>
                <a:endParaRPr lang="ar-SA" sz="2400" dirty="0">
                  <a:latin typeface="Sakkal Majalla" panose="02000000000000000000" pitchFamily="2" charset="-78"/>
                  <a:cs typeface="Sakkal Majalla" panose="02000000000000000000" pitchFamily="2" charset="-78"/>
                </a:endParaRPr>
              </a:p>
              <a:p>
                <a:pPr marL="0" indent="0" algn="r">
                  <a:buNone/>
                </a:pPr>
                <a:r>
                  <a:rPr lang="ar-SA" sz="2400" b="1" dirty="0">
                    <a:solidFill>
                      <a:schemeClr val="accent3"/>
                    </a:solidFill>
                    <a:latin typeface="Sakkal Majalla" panose="02000000000000000000" pitchFamily="2" charset="-78"/>
                    <a:cs typeface="Sakkal Majalla" panose="02000000000000000000" pitchFamily="2" charset="-78"/>
                  </a:rPr>
                  <a:t>مثال 5 </a:t>
                </a:r>
              </a:p>
              <a:p>
                <a:pPr marL="0" indent="0" algn="r">
                  <a:buNone/>
                </a:pPr>
                <a:r>
                  <a:rPr lang="ar-SA" sz="2400" b="1" dirty="0">
                    <a:solidFill>
                      <a:srgbClr val="0000FF"/>
                    </a:solidFill>
                    <a:latin typeface="Sakkal Majalla" panose="02000000000000000000" pitchFamily="2" charset="-78"/>
                    <a:cs typeface="Sakkal Majalla" panose="02000000000000000000" pitchFamily="2" charset="-78"/>
                  </a:rPr>
                  <a:t>استثمار يكلف 100 ريال واحتفظ به لستة اشهر</a:t>
                </a:r>
                <a:r>
                  <a:rPr lang="en-GB" sz="2400" b="1" dirty="0">
                    <a:solidFill>
                      <a:srgbClr val="0000FF"/>
                    </a:solidFill>
                    <a:latin typeface="Sakkal Majalla" panose="02000000000000000000" pitchFamily="2" charset="-78"/>
                    <a:cs typeface="Sakkal Majalla" panose="02000000000000000000" pitchFamily="2" charset="-78"/>
                  </a:rPr>
                  <a:t> </a:t>
                </a:r>
                <a:r>
                  <a:rPr lang="ar-SA" sz="2400" b="1" dirty="0">
                    <a:solidFill>
                      <a:srgbClr val="0000FF"/>
                    </a:solidFill>
                    <a:latin typeface="Sakkal Majalla" panose="02000000000000000000" pitchFamily="2" charset="-78"/>
                    <a:cs typeface="Sakkal Majalla" panose="02000000000000000000" pitchFamily="2" charset="-78"/>
                  </a:rPr>
                  <a:t>وحصل على  عائد 12ريال فما هو معدل العائد السنوي على الاستثمار؟ </a:t>
                </a:r>
              </a:p>
              <a:p>
                <a:pPr marL="0" indent="0" algn="ctr">
                  <a:buNone/>
                </a:pPr>
                <a:r>
                  <a:rPr lang="ar-SA" sz="2400" b="1" dirty="0">
                    <a:highlight>
                      <a:srgbClr val="CCC4EE"/>
                    </a:highlight>
                    <a:latin typeface="Sakkal Majalla" panose="02000000000000000000" pitchFamily="2" charset="-78"/>
                    <a:cs typeface="Sakkal Majalla" panose="02000000000000000000" pitchFamily="2" charset="-78"/>
                  </a:rPr>
                  <a:t>العائد على الاستثمار خلال فترة الاحتفاظ =  قيمة الاستثمار نهاية الفترة الفترة   /    قيمة الاستثماربداية الفترة</a:t>
                </a:r>
                <a:endParaRPr lang="en-US" sz="2400" b="1" dirty="0">
                  <a:highlight>
                    <a:srgbClr val="CCC4EE"/>
                  </a:highlight>
                  <a:latin typeface="Sakkal Majalla" panose="02000000000000000000" pitchFamily="2" charset="-78"/>
                  <a:cs typeface="Sakkal Majalla" panose="02000000000000000000" pitchFamily="2" charset="-78"/>
                </a:endParaRPr>
              </a:p>
              <a:p>
                <a:pPr marL="0" indent="0" algn="r">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112</m:t>
                          </m:r>
                        </m:num>
                        <m:den>
                          <m:r>
                            <a:rPr lang="en-US" sz="2400" i="1">
                              <a:latin typeface="Cambria Math" panose="02040503050406030204" pitchFamily="18" charset="0"/>
                            </a:rPr>
                            <m:t>100</m:t>
                          </m:r>
                        </m:den>
                      </m:f>
                      <m:r>
                        <a:rPr lang="en-US" sz="2400" i="1">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12</m:t>
                      </m:r>
                    </m:oMath>
                  </m:oMathPara>
                </a14:m>
                <a:endParaRPr lang="en-US" sz="2400" b="0" dirty="0">
                  <a:latin typeface="Sakkal Majalla" panose="02000000000000000000" pitchFamily="2" charset="-78"/>
                  <a:cs typeface="Sakkal Majalla" panose="02000000000000000000" pitchFamily="2" charset="-78"/>
                </a:endParaRPr>
              </a:p>
              <a:p>
                <a:pPr marL="0" indent="0" algn="ctr">
                  <a:buNone/>
                </a:pPr>
                <a:r>
                  <a:rPr lang="ar-SA" sz="2400" b="1" dirty="0">
                    <a:highlight>
                      <a:srgbClr val="CCC4EE"/>
                    </a:highlight>
                    <a:latin typeface="Sakkal Majalla" panose="02000000000000000000" pitchFamily="2" charset="-78"/>
                    <a:cs typeface="Sakkal Majalla" panose="02000000000000000000" pitchFamily="2" charset="-78"/>
                  </a:rPr>
                  <a:t>العائد السنوي على الاستثمار خلال فترة الاحتفاظ=</a:t>
                </a:r>
              </a:p>
              <a:p>
                <a:pPr marL="0" indent="0" algn="ctr">
                  <a:buNone/>
                </a:pPr>
                <a14:m>
                  <m:oMath xmlns:m="http://schemas.openxmlformats.org/officeDocument/2006/math">
                    <m:r>
                      <a:rPr lang="en-MY" sz="2400" i="1" smtClean="0">
                        <a:latin typeface="Cambria Math" panose="02040503050406030204" pitchFamily="18" charset="0"/>
                      </a:rPr>
                      <m:t>=</m:t>
                    </m:r>
                    <m:sSup>
                      <m:sSupPr>
                        <m:ctrlPr>
                          <a:rPr lang="en-MY" sz="2400" i="1">
                            <a:latin typeface="Cambria Math" panose="02040503050406030204" pitchFamily="18" charset="0"/>
                          </a:rPr>
                        </m:ctrlPr>
                      </m:sSupPr>
                      <m:e>
                        <m:r>
                          <a:rPr lang="en-US" sz="2400" b="0" i="1" smtClean="0">
                            <a:latin typeface="Cambria Math" panose="02040503050406030204" pitchFamily="18" charset="0"/>
                          </a:rPr>
                          <m:t>(</m:t>
                        </m:r>
                        <m:r>
                          <a:rPr lang="en-US" sz="2400" b="0" i="1" smtClean="0">
                            <a:latin typeface="Cambria Math" panose="02040503050406030204" pitchFamily="18" charset="0"/>
                          </a:rPr>
                          <m:t>12</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e>
                      <m:sup>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5</m:t>
                        </m:r>
                      </m:sup>
                    </m:sSup>
                    <m:r>
                      <a:rPr lang="en-US" sz="2400" b="0" i="1" smtClean="0">
                        <a:latin typeface="Cambria Math" panose="02040503050406030204" pitchFamily="18" charset="0"/>
                      </a:rPr>
                      <m:t>= </m:t>
                    </m:r>
                  </m:oMath>
                </a14:m>
                <a:r>
                  <a:rPr lang="en-US" sz="2400" dirty="0">
                    <a:latin typeface="Sakkal Majalla" panose="02000000000000000000" pitchFamily="2" charset="-78"/>
                    <a:cs typeface="Sakkal Majalla" panose="02000000000000000000" pitchFamily="2" charset="-78"/>
                  </a:rPr>
                  <a:t>1.2544</a:t>
                </a:r>
                <a:endParaRPr lang="ar-SA" sz="2400" dirty="0">
                  <a:latin typeface="Sakkal Majalla" panose="02000000000000000000" pitchFamily="2" charset="-78"/>
                  <a:cs typeface="Sakkal Majalla" panose="02000000000000000000" pitchFamily="2" charset="-78"/>
                </a:endParaRPr>
              </a:p>
              <a:p>
                <a:pPr marL="0" indent="0" algn="ctr">
                  <a:buNone/>
                </a:pPr>
                <a:r>
                  <a:rPr lang="ar-SA" sz="2400" b="1" dirty="0">
                    <a:highlight>
                      <a:srgbClr val="CCC4EE"/>
                    </a:highlight>
                    <a:latin typeface="Sakkal Majalla" panose="02000000000000000000" pitchFamily="2" charset="-78"/>
                    <a:cs typeface="Sakkal Majalla" panose="02000000000000000000" pitchFamily="2" charset="-78"/>
                  </a:rPr>
                  <a:t>معدل العائد السنوي على الاستثمار=  العائد السنوي على الاستثمار -1</a:t>
                </a:r>
                <a:endParaRPr lang="en-US" sz="2400" b="1" dirty="0">
                  <a:highlight>
                    <a:srgbClr val="CCC4EE"/>
                  </a:highlight>
                  <a:latin typeface="Sakkal Majalla" panose="02000000000000000000" pitchFamily="2" charset="-78"/>
                  <a:cs typeface="Sakkal Majalla" panose="02000000000000000000" pitchFamily="2" charset="-78"/>
                </a:endParaRPr>
              </a:p>
              <a:p>
                <a:pPr marL="0" indent="0" algn="ctr">
                  <a:buNone/>
                </a:pPr>
                <a:r>
                  <a:rPr lang="en-US" sz="2400" dirty="0">
                    <a:latin typeface="Sakkal Majalla" panose="02000000000000000000" pitchFamily="2" charset="-78"/>
                    <a:cs typeface="Sakkal Majalla" panose="02000000000000000000" pitchFamily="2" charset="-78"/>
                  </a:rPr>
                  <a:t>= 1.2544- 1= 0.2544= 25.44%</a:t>
                </a:r>
                <a:endParaRPr lang="ar-SA" sz="2400" dirty="0">
                  <a:latin typeface="Sakkal Majalla" panose="02000000000000000000" pitchFamily="2" charset="-78"/>
                  <a:cs typeface="Sakkal Majalla" panose="02000000000000000000" pitchFamily="2" charset="-78"/>
                </a:endParaRPr>
              </a:p>
            </p:txBody>
          </p:sp>
        </mc:Choice>
        <mc:Fallback xmlns="">
          <p:sp>
            <p:nvSpPr>
              <p:cNvPr id="10" name="Content Placeholder 2">
                <a:extLst>
                  <a:ext uri="{FF2B5EF4-FFF2-40B4-BE49-F238E27FC236}">
                    <a16:creationId xmlns:a16="http://schemas.microsoft.com/office/drawing/2014/main" id="{4524CBFB-7CD5-4B95-9834-D12F5F700144}"/>
                  </a:ext>
                </a:extLst>
              </p:cNvPr>
              <p:cNvSpPr>
                <a:spLocks noGrp="1" noRot="1" noChangeAspect="1" noMove="1" noResize="1" noEditPoints="1" noAdjustHandles="1" noChangeArrowheads="1" noChangeShapeType="1" noTextEdit="1"/>
              </p:cNvSpPr>
              <p:nvPr>
                <p:ph sz="quarter" idx="1"/>
              </p:nvPr>
            </p:nvSpPr>
            <p:spPr>
              <a:xfrm>
                <a:off x="467544" y="159824"/>
                <a:ext cx="11345012" cy="6104701"/>
              </a:xfrm>
              <a:blipFill>
                <a:blip r:embed="rId3"/>
                <a:stretch>
                  <a:fillRect r="-806"/>
                </a:stretch>
              </a:blipFill>
            </p:spPr>
            <p:txBody>
              <a:bodyPr/>
              <a:lstStyle/>
              <a:p>
                <a:r>
                  <a:rPr lang="en-GB">
                    <a:noFill/>
                  </a:rPr>
                  <a:t> </a:t>
                </a:r>
              </a:p>
            </p:txBody>
          </p:sp>
        </mc:Fallback>
      </mc:AlternateContent>
    </p:spTree>
    <p:extLst>
      <p:ext uri="{BB962C8B-B14F-4D97-AF65-F5344CB8AC3E}">
        <p14:creationId xmlns:p14="http://schemas.microsoft.com/office/powerpoint/2010/main" val="202008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2101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2" name="مربع نص 1"/>
          <p:cNvSpPr txBox="1"/>
          <p:nvPr/>
        </p:nvSpPr>
        <p:spPr>
          <a:xfrm>
            <a:off x="2403988" y="1777526"/>
            <a:ext cx="7058826" cy="3707682"/>
          </a:xfrm>
          <a:prstGeom prst="rect">
            <a:avLst/>
          </a:prstGeom>
          <a:noFill/>
        </p:spPr>
        <p:txBody>
          <a:bodyPr wrap="square" rtlCol="1">
            <a:spAutoFit/>
          </a:bodyPr>
          <a:lstStyle/>
          <a:p>
            <a:pPr lvl="0" algn="r" defTabSz="914400" rtl="1">
              <a:lnSpc>
                <a:spcPct val="120000"/>
              </a:lnSpc>
              <a:spcBef>
                <a:spcPts val="1000"/>
              </a:spcBef>
              <a:buClr>
                <a:srgbClr val="333366"/>
              </a:buClr>
              <a:buSzPct val="110000"/>
            </a:pPr>
            <a:r>
              <a:rPr lang="ar-SA" sz="2400" b="1" dirty="0">
                <a:solidFill>
                  <a:srgbClr val="00B050"/>
                </a:solidFill>
                <a:latin typeface="Sakkal Majalla" panose="02000000000000000000" pitchFamily="2" charset="-78"/>
                <a:cs typeface="Sakkal Majalla" panose="02000000000000000000" pitchFamily="2" charset="-78"/>
              </a:rPr>
              <a:t>مثال </a:t>
            </a:r>
            <a:r>
              <a:rPr lang="ar-SA" sz="2400" b="1" dirty="0" smtClean="0">
                <a:solidFill>
                  <a:srgbClr val="00B050"/>
                </a:solidFill>
                <a:latin typeface="Sakkal Majalla" panose="02000000000000000000" pitchFamily="2" charset="-78"/>
                <a:cs typeface="Sakkal Majalla" panose="02000000000000000000" pitchFamily="2" charset="-78"/>
              </a:rPr>
              <a:t>6:</a:t>
            </a:r>
            <a:endParaRPr lang="ar-SA" sz="2400" b="1" dirty="0">
              <a:solidFill>
                <a:srgbClr val="00B050"/>
              </a:solidFill>
              <a:latin typeface="Sakkal Majalla" panose="02000000000000000000" pitchFamily="2" charset="-78"/>
              <a:cs typeface="Sakkal Majalla" panose="02000000000000000000" pitchFamily="2" charset="-78"/>
            </a:endParaRPr>
          </a:p>
          <a:p>
            <a:pPr lvl="0" algn="r" defTabSz="914400" rtl="1">
              <a:lnSpc>
                <a:spcPct val="120000"/>
              </a:lnSpc>
              <a:spcBef>
                <a:spcPts val="1000"/>
              </a:spcBef>
              <a:buClr>
                <a:srgbClr val="333366"/>
              </a:buClr>
              <a:buSzPct val="110000"/>
            </a:pPr>
            <a:r>
              <a:rPr lang="ar-SA" sz="2400" dirty="0">
                <a:solidFill>
                  <a:srgbClr val="0000FF"/>
                </a:solidFill>
                <a:latin typeface="Sakkal Majalla" panose="02000000000000000000" pitchFamily="2" charset="-78"/>
                <a:cs typeface="Sakkal Majalla" panose="02000000000000000000" pitchFamily="2" charset="-78"/>
              </a:rPr>
              <a:t>في يناير 2015 قمت بشراء  100 سهم من شركة سابك بسعر 34 ريال للسهم وبعد عام قمت ببيعة ب 39 ريال. وخلال السنة تلقيت توزيعات ارباح ب 1.50 ريال للسهم الواحد.</a:t>
            </a:r>
            <a:endParaRPr lang="ar-SA" sz="2400" dirty="0">
              <a:solidFill>
                <a:prstClr val="black"/>
              </a:solidFill>
              <a:latin typeface="Sakkal Majalla" panose="02000000000000000000" pitchFamily="2" charset="-78"/>
              <a:cs typeface="Sakkal Majalla" panose="02000000000000000000" pitchFamily="2" charset="-78"/>
            </a:endParaRPr>
          </a:p>
          <a:p>
            <a:pPr lvl="0" algn="r" defTabSz="914400" rtl="1">
              <a:lnSpc>
                <a:spcPct val="120000"/>
              </a:lnSpc>
              <a:spcBef>
                <a:spcPts val="1000"/>
              </a:spcBef>
              <a:buClr>
                <a:srgbClr val="333366"/>
              </a:buClr>
              <a:buSzPct val="110000"/>
            </a:pPr>
            <a:r>
              <a:rPr lang="ar-SA" sz="2400" b="1" dirty="0">
                <a:solidFill>
                  <a:srgbClr val="0000FF"/>
                </a:solidFill>
                <a:latin typeface="Sakkal Majalla" panose="02000000000000000000" pitchFamily="2" charset="-78"/>
                <a:cs typeface="Sakkal Majalla" panose="02000000000000000000" pitchFamily="2" charset="-78"/>
              </a:rPr>
              <a:t>احسب :</a:t>
            </a:r>
          </a:p>
          <a:p>
            <a:pPr marL="457200" lvl="0" indent="-457200" algn="r" defTabSz="914400" rtl="1">
              <a:lnSpc>
                <a:spcPct val="120000"/>
              </a:lnSpc>
              <a:spcBef>
                <a:spcPts val="1000"/>
              </a:spcBef>
              <a:buClr>
                <a:srgbClr val="333366"/>
              </a:buClr>
              <a:buSzPct val="110000"/>
              <a:buFont typeface="+mj-lt"/>
              <a:buAutoNum type="arabicPeriod"/>
            </a:pPr>
            <a:r>
              <a:rPr lang="ar-SA" sz="2400" dirty="0">
                <a:solidFill>
                  <a:prstClr val="black"/>
                </a:solidFill>
                <a:latin typeface="Sakkal Majalla" panose="02000000000000000000" pitchFamily="2" charset="-78"/>
                <a:cs typeface="Sakkal Majalla" panose="02000000000000000000" pitchFamily="2" charset="-78"/>
              </a:rPr>
              <a:t>العائد على الاستثمار خلال فترة الاحتفاظ</a:t>
            </a:r>
          </a:p>
          <a:p>
            <a:pPr marL="457200" lvl="0" indent="-457200" algn="r" defTabSz="914400" rtl="1">
              <a:lnSpc>
                <a:spcPct val="120000"/>
              </a:lnSpc>
              <a:spcBef>
                <a:spcPts val="1000"/>
              </a:spcBef>
              <a:buClr>
                <a:srgbClr val="333366"/>
              </a:buClr>
              <a:buSzPct val="110000"/>
              <a:buFont typeface="+mj-lt"/>
              <a:buAutoNum type="arabicPeriod"/>
            </a:pPr>
            <a:r>
              <a:rPr lang="ar-SA" sz="2400" dirty="0">
                <a:solidFill>
                  <a:prstClr val="black"/>
                </a:solidFill>
                <a:latin typeface="Sakkal Majalla" panose="02000000000000000000" pitchFamily="2" charset="-78"/>
                <a:cs typeface="Sakkal Majalla" panose="02000000000000000000" pitchFamily="2" charset="-78"/>
              </a:rPr>
              <a:t>معدل العائد على الاستثمار خلال فترة الاحتفاظ. </a:t>
            </a:r>
            <a:endParaRPr lang="en-US" sz="24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54635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2101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2" name="مربع نص 1"/>
              <p:cNvSpPr txBox="1"/>
              <p:nvPr/>
            </p:nvSpPr>
            <p:spPr>
              <a:xfrm>
                <a:off x="2766252" y="1920560"/>
                <a:ext cx="6334298" cy="3702104"/>
              </a:xfrm>
              <a:prstGeom prst="rect">
                <a:avLst/>
              </a:prstGeom>
              <a:noFill/>
            </p:spPr>
            <p:txBody>
              <a:bodyPr wrap="square" rtlCol="1">
                <a:spAutoFit/>
              </a:bodyPr>
              <a:lstStyle/>
              <a:p>
                <a:pPr lvl="0" algn="r" defTabSz="914400" rtl="1">
                  <a:lnSpc>
                    <a:spcPct val="150000"/>
                  </a:lnSpc>
                  <a:spcBef>
                    <a:spcPts val="1000"/>
                  </a:spcBef>
                  <a:buClr>
                    <a:srgbClr val="333366"/>
                  </a:buClr>
                  <a:buSzPct val="110000"/>
                </a:pPr>
                <a:r>
                  <a:rPr lang="ar-SA" sz="2400" b="1" dirty="0">
                    <a:solidFill>
                      <a:srgbClr val="00B050"/>
                    </a:solidFill>
                    <a:latin typeface="Sakkal Majalla" panose="02000000000000000000" pitchFamily="2" charset="-78"/>
                    <a:cs typeface="Sakkal Majalla" panose="02000000000000000000" pitchFamily="2" charset="-78"/>
                  </a:rPr>
                  <a:t>الحل:</a:t>
                </a:r>
              </a:p>
              <a:p>
                <a:pPr lvl="0" algn="r" defTabSz="914400" rtl="1">
                  <a:lnSpc>
                    <a:spcPct val="150000"/>
                  </a:lnSpc>
                  <a:spcBef>
                    <a:spcPts val="1000"/>
                  </a:spcBef>
                  <a:buClr>
                    <a:srgbClr val="333366"/>
                  </a:buClr>
                  <a:buSzPct val="110000"/>
                </a:pPr>
                <a:r>
                  <a:rPr lang="ar-SA" sz="2400" b="1" dirty="0">
                    <a:solidFill>
                      <a:srgbClr val="0000FF"/>
                    </a:solidFill>
                    <a:latin typeface="Sakkal Majalla" panose="02000000000000000000" pitchFamily="2" charset="-78"/>
                    <a:cs typeface="Sakkal Majalla" panose="02000000000000000000" pitchFamily="2" charset="-78"/>
                  </a:rPr>
                  <a:t>1- العائد على الاستثمار خلال فترة الاحتفاظ =</a:t>
                </a:r>
                <a:endParaRPr lang="en-US" sz="2400" b="1" dirty="0">
                  <a:solidFill>
                    <a:srgbClr val="0000FF"/>
                  </a:solidFill>
                  <a:latin typeface="Sakkal Majalla" panose="02000000000000000000" pitchFamily="2" charset="-78"/>
                  <a:cs typeface="Sakkal Majalla" panose="02000000000000000000" pitchFamily="2" charset="-78"/>
                </a:endParaRPr>
              </a:p>
              <a:p>
                <a:pPr lvl="0" algn="r" defTabSz="914400" rtl="1">
                  <a:lnSpc>
                    <a:spcPct val="150000"/>
                  </a:lnSpc>
                  <a:spcBef>
                    <a:spcPts val="1000"/>
                  </a:spcBef>
                  <a:buClr>
                    <a:srgbClr val="333366"/>
                  </a:buClr>
                  <a:buSzPct val="110000"/>
                </a:pPr>
                <a14:m>
                  <m:oMathPara xmlns:m="http://schemas.openxmlformats.org/officeDocument/2006/math">
                    <m:oMathParaPr>
                      <m:jc m:val="centerGroup"/>
                    </m:oMathParaPr>
                    <m:oMath xmlns:m="http://schemas.openxmlformats.org/officeDocument/2006/math">
                      <m:r>
                        <a:rPr lang="en-US" sz="2400" i="1">
                          <a:solidFill>
                            <a:prstClr val="black"/>
                          </a:solidFill>
                          <a:latin typeface="Cambria Math" panose="02040503050406030204" pitchFamily="18" charset="0"/>
                        </a:rPr>
                        <m:t>=</m:t>
                      </m:r>
                      <m:f>
                        <m:fPr>
                          <m:ctrlPr>
                            <a:rPr lang="en-US" sz="2400" i="1">
                              <a:solidFill>
                                <a:prstClr val="black"/>
                              </a:solidFill>
                              <a:latin typeface="Cambria Math" panose="02040503050406030204" pitchFamily="18" charset="0"/>
                            </a:rPr>
                          </m:ctrlPr>
                        </m:fPr>
                        <m:num>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39</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1</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50</m:t>
                          </m:r>
                          <m:r>
                            <a:rPr lang="en-US" sz="2400" i="1">
                              <a:solidFill>
                                <a:prstClr val="black"/>
                              </a:solidFill>
                              <a:latin typeface="Cambria Math" panose="02040503050406030204" pitchFamily="18" charset="0"/>
                            </a:rPr>
                            <m:t>)</m:t>
                          </m:r>
                        </m:num>
                        <m:den>
                          <m:r>
                            <a:rPr lang="en-US" sz="2400" i="1">
                              <a:solidFill>
                                <a:prstClr val="black"/>
                              </a:solidFill>
                              <a:latin typeface="Cambria Math" panose="02040503050406030204" pitchFamily="18" charset="0"/>
                            </a:rPr>
                            <m:t>34</m:t>
                          </m:r>
                        </m:den>
                      </m:f>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1</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191</m:t>
                      </m:r>
                    </m:oMath>
                  </m:oMathPara>
                </a14:m>
                <a:endParaRPr lang="en-US" sz="2400" dirty="0">
                  <a:solidFill>
                    <a:prstClr val="black"/>
                  </a:solidFill>
                  <a:latin typeface="Sakkal Majalla" panose="02000000000000000000" pitchFamily="2" charset="-78"/>
                  <a:cs typeface="Sakkal Majalla" panose="02000000000000000000" pitchFamily="2" charset="-78"/>
                </a:endParaRPr>
              </a:p>
              <a:p>
                <a:pPr lvl="0" algn="r" defTabSz="914400" rtl="1">
                  <a:lnSpc>
                    <a:spcPct val="150000"/>
                  </a:lnSpc>
                  <a:spcBef>
                    <a:spcPts val="1000"/>
                  </a:spcBef>
                  <a:buClr>
                    <a:srgbClr val="333366"/>
                  </a:buClr>
                  <a:buSzPct val="110000"/>
                </a:pPr>
                <a:r>
                  <a:rPr lang="ar-SA" sz="2400" b="1" dirty="0">
                    <a:solidFill>
                      <a:srgbClr val="0000FF"/>
                    </a:solidFill>
                    <a:latin typeface="Sakkal Majalla" panose="02000000000000000000" pitchFamily="2" charset="-78"/>
                    <a:cs typeface="Sakkal Majalla" panose="02000000000000000000" pitchFamily="2" charset="-78"/>
                  </a:rPr>
                  <a:t>2- معدل العائد خلال فترة الاحتفاظ =</a:t>
                </a:r>
                <a:endParaRPr lang="en-US" sz="2400" b="1" dirty="0">
                  <a:solidFill>
                    <a:srgbClr val="0000FF"/>
                  </a:solidFill>
                  <a:latin typeface="Sakkal Majalla" panose="02000000000000000000" pitchFamily="2" charset="-78"/>
                  <a:cs typeface="Sakkal Majalla" panose="02000000000000000000" pitchFamily="2" charset="-78"/>
                </a:endParaRPr>
              </a:p>
              <a:p>
                <a:pPr lvl="0" algn="r" defTabSz="914400" rtl="1">
                  <a:lnSpc>
                    <a:spcPct val="150000"/>
                  </a:lnSpc>
                  <a:spcBef>
                    <a:spcPts val="1000"/>
                  </a:spcBef>
                  <a:buClr>
                    <a:srgbClr val="333366"/>
                  </a:buClr>
                  <a:buSzPct val="110000"/>
                </a:pPr>
                <a:r>
                  <a:rPr lang="en-US" sz="2400" dirty="0">
                    <a:solidFill>
                      <a:prstClr val="black"/>
                    </a:solidFill>
                    <a:latin typeface="Sakkal Majalla" panose="02000000000000000000" pitchFamily="2" charset="-78"/>
                    <a:cs typeface="Sakkal Majalla" panose="02000000000000000000" pitchFamily="2" charset="-78"/>
                  </a:rPr>
                  <a:t>= 1.191-1= 0.191= 19.1</a:t>
                </a:r>
                <a:r>
                  <a:rPr lang="en-US" sz="2400" dirty="0" smtClean="0">
                    <a:solidFill>
                      <a:prstClr val="black"/>
                    </a:solidFill>
                    <a:latin typeface="Sakkal Majalla" panose="02000000000000000000" pitchFamily="2" charset="-78"/>
                    <a:cs typeface="Sakkal Majalla" panose="02000000000000000000" pitchFamily="2" charset="-78"/>
                  </a:rPr>
                  <a:t>%</a:t>
                </a:r>
                <a:endParaRPr lang="en-US" sz="2400" dirty="0">
                  <a:solidFill>
                    <a:prstClr val="black"/>
                  </a:solidFill>
                  <a:latin typeface="Sakkal Majalla" panose="02000000000000000000" pitchFamily="2" charset="-78"/>
                  <a:cs typeface="Sakkal Majalla" panose="02000000000000000000" pitchFamily="2" charset="-78"/>
                </a:endParaRPr>
              </a:p>
            </p:txBody>
          </p:sp>
        </mc:Choice>
        <mc:Fallback>
          <p:sp>
            <p:nvSpPr>
              <p:cNvPr id="2" name="مربع نص 1"/>
              <p:cNvSpPr txBox="1">
                <a:spLocks noRot="1" noChangeAspect="1" noMove="1" noResize="1" noEditPoints="1" noAdjustHandles="1" noChangeArrowheads="1" noChangeShapeType="1" noTextEdit="1"/>
              </p:cNvSpPr>
              <p:nvPr/>
            </p:nvSpPr>
            <p:spPr>
              <a:xfrm>
                <a:off x="2766252" y="1920560"/>
                <a:ext cx="6334298" cy="3702104"/>
              </a:xfrm>
              <a:prstGeom prst="rect">
                <a:avLst/>
              </a:prstGeom>
              <a:blipFill>
                <a:blip r:embed="rId3"/>
                <a:stretch>
                  <a:fillRect r="-1540" b="-2801"/>
                </a:stretch>
              </a:blipFill>
            </p:spPr>
            <p:txBody>
              <a:bodyPr/>
              <a:lstStyle/>
              <a:p>
                <a:r>
                  <a:rPr lang="ar-SA">
                    <a:noFill/>
                  </a:rPr>
                  <a:t> </a:t>
                </a:r>
              </a:p>
            </p:txBody>
          </p:sp>
        </mc:Fallback>
      </mc:AlternateContent>
    </p:spTree>
    <p:extLst>
      <p:ext uri="{BB962C8B-B14F-4D97-AF65-F5344CB8AC3E}">
        <p14:creationId xmlns:p14="http://schemas.microsoft.com/office/powerpoint/2010/main" val="368321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2101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2" name="مربع نص 1"/>
          <p:cNvSpPr txBox="1"/>
          <p:nvPr/>
        </p:nvSpPr>
        <p:spPr>
          <a:xfrm>
            <a:off x="2124940" y="1426748"/>
            <a:ext cx="7616922" cy="4483279"/>
          </a:xfrm>
          <a:prstGeom prst="rect">
            <a:avLst/>
          </a:prstGeom>
          <a:noFill/>
        </p:spPr>
        <p:txBody>
          <a:bodyPr wrap="square" rtlCol="1">
            <a:spAutoFit/>
          </a:bodyPr>
          <a:lstStyle/>
          <a:p>
            <a:pPr lvl="0" algn="r" defTabSz="914400" rtl="1">
              <a:lnSpc>
                <a:spcPct val="150000"/>
              </a:lnSpc>
              <a:spcBef>
                <a:spcPts val="1000"/>
              </a:spcBef>
              <a:buClr>
                <a:srgbClr val="333366"/>
              </a:buClr>
              <a:buSzPct val="110000"/>
            </a:pPr>
            <a:r>
              <a:rPr lang="ar-SA" sz="2400" b="1" dirty="0">
                <a:solidFill>
                  <a:srgbClr val="00B050"/>
                </a:solidFill>
                <a:latin typeface="Sakkal Majalla" panose="02000000000000000000" pitchFamily="2" charset="-78"/>
                <a:cs typeface="Sakkal Majalla" panose="02000000000000000000" pitchFamily="2" charset="-78"/>
              </a:rPr>
              <a:t>مثال </a:t>
            </a:r>
            <a:r>
              <a:rPr lang="ar-SA" sz="2400" b="1" dirty="0" smtClean="0">
                <a:solidFill>
                  <a:srgbClr val="00B050"/>
                </a:solidFill>
                <a:latin typeface="Sakkal Majalla" panose="02000000000000000000" pitchFamily="2" charset="-78"/>
                <a:cs typeface="Sakkal Majalla" panose="02000000000000000000" pitchFamily="2" charset="-78"/>
              </a:rPr>
              <a:t>7:</a:t>
            </a:r>
            <a:endParaRPr lang="ar-SA" sz="2400" b="1" dirty="0">
              <a:solidFill>
                <a:srgbClr val="00B050"/>
              </a:solidFill>
              <a:latin typeface="Sakkal Majalla" panose="02000000000000000000" pitchFamily="2" charset="-78"/>
              <a:cs typeface="Sakkal Majalla" panose="02000000000000000000" pitchFamily="2" charset="-78"/>
            </a:endParaRPr>
          </a:p>
          <a:p>
            <a:pPr lvl="0" algn="r" defTabSz="914400" rtl="1">
              <a:lnSpc>
                <a:spcPct val="150000"/>
              </a:lnSpc>
              <a:spcBef>
                <a:spcPts val="1000"/>
              </a:spcBef>
              <a:buClr>
                <a:srgbClr val="333366"/>
              </a:buClr>
              <a:buSzPct val="110000"/>
            </a:pPr>
            <a:r>
              <a:rPr lang="ar-SA" sz="2400" dirty="0">
                <a:solidFill>
                  <a:srgbClr val="0000FF"/>
                </a:solidFill>
                <a:latin typeface="Sakkal Majalla" panose="02000000000000000000" pitchFamily="2" charset="-78"/>
                <a:cs typeface="Sakkal Majalla" panose="02000000000000000000" pitchFamily="2" charset="-78"/>
              </a:rPr>
              <a:t>في بداية العام الماضي استثمرت 4000 ريال في 80 سهم من اسهم شركة المراعي، وخلال السنه قامت المراعي بدفع 5 ريال كتوزيع ارباح للسهم. وفي نهاية السنة قمت ببيع اسهمك ال 80 بسعر 59 ريال للسهم؟</a:t>
            </a:r>
            <a:endParaRPr lang="ar-SA" sz="2400" dirty="0">
              <a:solidFill>
                <a:prstClr val="black"/>
              </a:solidFill>
              <a:latin typeface="Sakkal Majalla" panose="02000000000000000000" pitchFamily="2" charset="-78"/>
              <a:cs typeface="Sakkal Majalla" panose="02000000000000000000" pitchFamily="2" charset="-78"/>
            </a:endParaRPr>
          </a:p>
          <a:p>
            <a:pPr lvl="0" algn="r" defTabSz="914400" rtl="1">
              <a:lnSpc>
                <a:spcPct val="150000"/>
              </a:lnSpc>
              <a:spcBef>
                <a:spcPts val="1000"/>
              </a:spcBef>
              <a:buClr>
                <a:srgbClr val="333366"/>
              </a:buClr>
              <a:buSzPct val="110000"/>
            </a:pPr>
            <a:r>
              <a:rPr lang="ar-SA" sz="2400" b="1" dirty="0">
                <a:solidFill>
                  <a:srgbClr val="0000FF"/>
                </a:solidFill>
                <a:latin typeface="Sakkal Majalla" panose="02000000000000000000" pitchFamily="2" charset="-78"/>
                <a:cs typeface="Sakkal Majalla" panose="02000000000000000000" pitchFamily="2" charset="-78"/>
              </a:rPr>
              <a:t>احسب :</a:t>
            </a:r>
          </a:p>
          <a:p>
            <a:pPr lvl="0" algn="r" defTabSz="914400" rtl="1">
              <a:lnSpc>
                <a:spcPct val="150000"/>
              </a:lnSpc>
              <a:spcBef>
                <a:spcPts val="1000"/>
              </a:spcBef>
              <a:buClr>
                <a:srgbClr val="333366"/>
              </a:buClr>
              <a:buSzPct val="110000"/>
            </a:pPr>
            <a:r>
              <a:rPr lang="ar-SA" sz="2400" dirty="0">
                <a:solidFill>
                  <a:prstClr val="black"/>
                </a:solidFill>
                <a:latin typeface="Sakkal Majalla" panose="02000000000000000000" pitchFamily="2" charset="-78"/>
                <a:cs typeface="Sakkal Majalla" panose="02000000000000000000" pitchFamily="2" charset="-78"/>
              </a:rPr>
              <a:t>1- العائد على الاستثمار خلال فترة الاحتفاظ</a:t>
            </a:r>
          </a:p>
          <a:p>
            <a:pPr lvl="0" algn="r" defTabSz="914400" rtl="1">
              <a:lnSpc>
                <a:spcPct val="150000"/>
              </a:lnSpc>
              <a:spcBef>
                <a:spcPts val="1000"/>
              </a:spcBef>
              <a:buClr>
                <a:srgbClr val="333366"/>
              </a:buClr>
              <a:buSzPct val="110000"/>
            </a:pPr>
            <a:r>
              <a:rPr lang="ar-SA" sz="2400" dirty="0">
                <a:solidFill>
                  <a:prstClr val="black"/>
                </a:solidFill>
                <a:latin typeface="Sakkal Majalla" panose="02000000000000000000" pitchFamily="2" charset="-78"/>
                <a:cs typeface="Sakkal Majalla" panose="02000000000000000000" pitchFamily="2" charset="-78"/>
              </a:rPr>
              <a:t>2- معدل العائد على الاستثمار خلال فترة </a:t>
            </a:r>
            <a:r>
              <a:rPr lang="ar-SA" sz="2400" dirty="0" smtClean="0">
                <a:solidFill>
                  <a:prstClr val="black"/>
                </a:solidFill>
                <a:latin typeface="Sakkal Majalla" panose="02000000000000000000" pitchFamily="2" charset="-78"/>
                <a:cs typeface="Sakkal Majalla" panose="02000000000000000000" pitchFamily="2" charset="-78"/>
              </a:rPr>
              <a:t>الاحتفاظ</a:t>
            </a:r>
            <a:endParaRPr lang="en-US" sz="24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59422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2101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2" name="مربع نص 1"/>
              <p:cNvSpPr txBox="1"/>
              <p:nvPr/>
            </p:nvSpPr>
            <p:spPr>
              <a:xfrm>
                <a:off x="2693235" y="1263001"/>
                <a:ext cx="6480331" cy="4965718"/>
              </a:xfrm>
              <a:prstGeom prst="rect">
                <a:avLst/>
              </a:prstGeom>
              <a:noFill/>
            </p:spPr>
            <p:txBody>
              <a:bodyPr wrap="square" rtlCol="1">
                <a:spAutoFit/>
              </a:bodyPr>
              <a:lstStyle/>
              <a:p>
                <a:pPr lvl="0" algn="r" defTabSz="914400" rtl="1">
                  <a:lnSpc>
                    <a:spcPct val="150000"/>
                  </a:lnSpc>
                  <a:spcBef>
                    <a:spcPts val="1000"/>
                  </a:spcBef>
                  <a:buClr>
                    <a:srgbClr val="333366"/>
                  </a:buClr>
                  <a:buSzPct val="110000"/>
                </a:pPr>
                <a:r>
                  <a:rPr lang="ar-SA" sz="2400" b="1" dirty="0">
                    <a:solidFill>
                      <a:srgbClr val="00B050"/>
                    </a:solidFill>
                    <a:latin typeface="Sakkal Majalla" panose="02000000000000000000" pitchFamily="2" charset="-78"/>
                    <a:cs typeface="Sakkal Majalla" panose="02000000000000000000" pitchFamily="2" charset="-78"/>
                  </a:rPr>
                  <a:t>الحل:</a:t>
                </a:r>
              </a:p>
              <a:p>
                <a:pPr lvl="0" algn="r" defTabSz="914400" rtl="1">
                  <a:lnSpc>
                    <a:spcPct val="150000"/>
                  </a:lnSpc>
                  <a:spcBef>
                    <a:spcPts val="1000"/>
                  </a:spcBef>
                  <a:buClr>
                    <a:srgbClr val="333366"/>
                  </a:buClr>
                  <a:buSzPct val="110000"/>
                </a:pPr>
                <a:r>
                  <a:rPr lang="ar-SA" sz="2400" b="1" dirty="0">
                    <a:solidFill>
                      <a:srgbClr val="0000FF"/>
                    </a:solidFill>
                    <a:latin typeface="Sakkal Majalla" panose="02000000000000000000" pitchFamily="2" charset="-78"/>
                    <a:cs typeface="Sakkal Majalla" panose="02000000000000000000" pitchFamily="2" charset="-78"/>
                  </a:rPr>
                  <a:t> 1-العائد على الاستثمار خلال فترة الاحتفاظ =</a:t>
                </a:r>
              </a:p>
              <a:p>
                <a:pPr lvl="0" algn="r" defTabSz="914400" rtl="1">
                  <a:lnSpc>
                    <a:spcPct val="150000"/>
                  </a:lnSpc>
                  <a:spcBef>
                    <a:spcPts val="1000"/>
                  </a:spcBef>
                  <a:buClr>
                    <a:srgbClr val="333366"/>
                  </a:buClr>
                  <a:buSzPct val="110000"/>
                </a:pPr>
                <a:r>
                  <a:rPr lang="ar-SA" sz="2400" dirty="0">
                    <a:solidFill>
                      <a:prstClr val="black"/>
                    </a:solidFill>
                    <a:latin typeface="Sakkal Majalla" panose="02000000000000000000" pitchFamily="2" charset="-78"/>
                    <a:cs typeface="Sakkal Majalla" panose="02000000000000000000" pitchFamily="2" charset="-78"/>
                  </a:rPr>
                  <a:t>           </a:t>
                </a:r>
                <a:r>
                  <a:rPr lang="ar-SA" sz="2400" dirty="0">
                    <a:solidFill>
                      <a:prstClr val="black"/>
                    </a:solidFill>
                    <a:highlight>
                      <a:srgbClr val="CCC4EE"/>
                    </a:highlight>
                    <a:latin typeface="Sakkal Majalla" panose="02000000000000000000" pitchFamily="2" charset="-78"/>
                    <a:cs typeface="Sakkal Majalla" panose="02000000000000000000" pitchFamily="2" charset="-78"/>
                  </a:rPr>
                  <a:t>=  قيمة الاستثمار نهاية الفترة </a:t>
                </a:r>
                <a:r>
                  <a:rPr lang="en-GB" sz="2400" dirty="0">
                    <a:solidFill>
                      <a:prstClr val="black"/>
                    </a:solidFill>
                    <a:highlight>
                      <a:srgbClr val="CCC4EE"/>
                    </a:highlight>
                    <a:latin typeface="Sakkal Majalla" panose="02000000000000000000" pitchFamily="2" charset="-78"/>
                    <a:cs typeface="Sakkal Majalla" panose="02000000000000000000" pitchFamily="2" charset="-78"/>
                  </a:rPr>
                  <a:t>/</a:t>
                </a:r>
                <a:r>
                  <a:rPr lang="ar-SA" sz="2400" dirty="0">
                    <a:solidFill>
                      <a:prstClr val="black"/>
                    </a:solidFill>
                    <a:highlight>
                      <a:srgbClr val="CCC4EE"/>
                    </a:highlight>
                    <a:latin typeface="Sakkal Majalla" panose="02000000000000000000" pitchFamily="2" charset="-78"/>
                    <a:cs typeface="Sakkal Majalla" panose="02000000000000000000" pitchFamily="2" charset="-78"/>
                  </a:rPr>
                  <a:t> قيمة الاستثمار بداية الفترة</a:t>
                </a:r>
              </a:p>
              <a:p>
                <a:pPr lvl="0" algn="ctr" defTabSz="914400" rtl="1">
                  <a:lnSpc>
                    <a:spcPct val="150000"/>
                  </a:lnSpc>
                  <a:spcBef>
                    <a:spcPts val="1000"/>
                  </a:spcBef>
                  <a:buClr>
                    <a:srgbClr val="333366"/>
                  </a:buClr>
                  <a:buSzPct val="110000"/>
                </a:pPr>
                <a:r>
                  <a:rPr lang="ar-SA" sz="2400" dirty="0">
                    <a:solidFill>
                      <a:prstClr val="black"/>
                    </a:solidFill>
                    <a:latin typeface="Sakkal Majalla" panose="02000000000000000000" pitchFamily="2" charset="-78"/>
                    <a:cs typeface="Sakkal Majalla" panose="02000000000000000000" pitchFamily="2" charset="-78"/>
                  </a:rPr>
                  <a:t>            </a:t>
                </a:r>
                <a14:m>
                  <m:oMath xmlns:m="http://schemas.openxmlformats.org/officeDocument/2006/math">
                    <m:r>
                      <a:rPr lang="en-US" sz="2400" i="1">
                        <a:solidFill>
                          <a:prstClr val="black"/>
                        </a:solidFill>
                        <a:latin typeface="Cambria Math" panose="02040503050406030204" pitchFamily="18" charset="0"/>
                      </a:rPr>
                      <m:t>=</m:t>
                    </m:r>
                    <m:f>
                      <m:fPr>
                        <m:ctrlPr>
                          <a:rPr lang="en-US" sz="2400" i="1">
                            <a:solidFill>
                              <a:prstClr val="black"/>
                            </a:solidFill>
                            <a:latin typeface="Cambria Math" panose="02040503050406030204" pitchFamily="18" charset="0"/>
                          </a:rPr>
                        </m:ctrlPr>
                      </m:fPr>
                      <m:num>
                        <m:d>
                          <m:dPr>
                            <m:ctrlPr>
                              <a:rPr lang="en-US" sz="2400" i="1">
                                <a:solidFill>
                                  <a:prstClr val="black"/>
                                </a:solidFill>
                                <a:latin typeface="Cambria Math" panose="02040503050406030204" pitchFamily="18" charset="0"/>
                              </a:rPr>
                            </m:ctrlPr>
                          </m:dPr>
                          <m:e>
                            <m:r>
                              <a:rPr lang="en-US" sz="2400" i="1">
                                <a:solidFill>
                                  <a:prstClr val="black"/>
                                </a:solidFill>
                                <a:latin typeface="Cambria Math" panose="02040503050406030204" pitchFamily="18" charset="0"/>
                              </a:rPr>
                              <m:t>59</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80</m:t>
                            </m:r>
                          </m:e>
                        </m:d>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5</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80</m:t>
                        </m:r>
                        <m:r>
                          <a:rPr lang="en-US" sz="2400" i="1">
                            <a:solidFill>
                              <a:prstClr val="black"/>
                            </a:solidFill>
                            <a:latin typeface="Cambria Math" panose="02040503050406030204" pitchFamily="18" charset="0"/>
                          </a:rPr>
                          <m:t>)</m:t>
                        </m:r>
                      </m:num>
                      <m:den>
                        <m:r>
                          <a:rPr lang="en-US" sz="2400" i="1">
                            <a:solidFill>
                              <a:prstClr val="black"/>
                            </a:solidFill>
                            <a:latin typeface="Cambria Math" panose="02040503050406030204" pitchFamily="18" charset="0"/>
                          </a:rPr>
                          <m:t>4000</m:t>
                        </m:r>
                      </m:den>
                    </m:f>
                    <m:r>
                      <a:rPr lang="en-US" sz="2400" i="1">
                        <a:solidFill>
                          <a:prstClr val="black"/>
                        </a:solidFill>
                        <a:latin typeface="Cambria Math" panose="02040503050406030204" pitchFamily="18" charset="0"/>
                      </a:rPr>
                      <m:t>=</m:t>
                    </m:r>
                    <m:f>
                      <m:fPr>
                        <m:ctrlPr>
                          <a:rPr lang="en-US" sz="2400" i="1">
                            <a:solidFill>
                              <a:prstClr val="black"/>
                            </a:solidFill>
                            <a:latin typeface="Cambria Math" panose="02040503050406030204" pitchFamily="18" charset="0"/>
                          </a:rPr>
                        </m:ctrlPr>
                      </m:fPr>
                      <m:num>
                        <m:r>
                          <a:rPr lang="en-US" sz="2400" i="1">
                            <a:solidFill>
                              <a:prstClr val="black"/>
                            </a:solidFill>
                            <a:latin typeface="Cambria Math" panose="02040503050406030204" pitchFamily="18" charset="0"/>
                          </a:rPr>
                          <m:t>4720</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400</m:t>
                        </m:r>
                      </m:num>
                      <m:den>
                        <m:r>
                          <a:rPr lang="en-US" sz="2400" i="1">
                            <a:solidFill>
                              <a:prstClr val="black"/>
                            </a:solidFill>
                            <a:latin typeface="Cambria Math" panose="02040503050406030204" pitchFamily="18" charset="0"/>
                          </a:rPr>
                          <m:t>4000</m:t>
                        </m:r>
                      </m:den>
                    </m:f>
                  </m:oMath>
                </a14:m>
                <a:r>
                  <a:rPr lang="en-US" sz="2400" dirty="0">
                    <a:solidFill>
                      <a:prstClr val="black"/>
                    </a:solidFill>
                    <a:latin typeface="Sakkal Majalla" panose="02000000000000000000" pitchFamily="2" charset="-78"/>
                    <a:cs typeface="Sakkal Majalla" panose="02000000000000000000" pitchFamily="2" charset="-78"/>
                  </a:rPr>
                  <a:t>=</a:t>
                </a:r>
                <a14:m>
                  <m:oMath xmlns:m="http://schemas.openxmlformats.org/officeDocument/2006/math">
                    <m:f>
                      <m:fPr>
                        <m:ctrlPr>
                          <a:rPr lang="en-US" sz="2400" i="1">
                            <a:solidFill>
                              <a:prstClr val="black"/>
                            </a:solidFill>
                            <a:latin typeface="Cambria Math" panose="02040503050406030204" pitchFamily="18" charset="0"/>
                          </a:rPr>
                        </m:ctrlPr>
                      </m:fPr>
                      <m:num>
                        <m:r>
                          <a:rPr lang="en-US" sz="2400" i="1">
                            <a:solidFill>
                              <a:prstClr val="black"/>
                            </a:solidFill>
                            <a:latin typeface="Cambria Math" panose="02040503050406030204" pitchFamily="18" charset="0"/>
                          </a:rPr>
                          <m:t>5120</m:t>
                        </m:r>
                      </m:num>
                      <m:den>
                        <m:r>
                          <a:rPr lang="en-US" sz="2400" i="1">
                            <a:solidFill>
                              <a:prstClr val="black"/>
                            </a:solidFill>
                            <a:latin typeface="Cambria Math" panose="02040503050406030204" pitchFamily="18" charset="0"/>
                          </a:rPr>
                          <m:t>4000</m:t>
                        </m:r>
                      </m:den>
                    </m:f>
                  </m:oMath>
                </a14:m>
                <a:r>
                  <a:rPr lang="en-US" sz="2400" dirty="0">
                    <a:solidFill>
                      <a:prstClr val="black"/>
                    </a:solidFill>
                    <a:latin typeface="Sakkal Majalla" panose="02000000000000000000" pitchFamily="2" charset="-78"/>
                    <a:cs typeface="Sakkal Majalla" panose="02000000000000000000" pitchFamily="2" charset="-78"/>
                  </a:rPr>
                  <a:t>=1.280</a:t>
                </a:r>
                <a:endParaRPr lang="ar-SA" sz="2400" dirty="0">
                  <a:solidFill>
                    <a:prstClr val="black"/>
                  </a:solidFill>
                  <a:latin typeface="Sakkal Majalla" panose="02000000000000000000" pitchFamily="2" charset="-78"/>
                  <a:cs typeface="Sakkal Majalla" panose="02000000000000000000" pitchFamily="2" charset="-78"/>
                </a:endParaRPr>
              </a:p>
              <a:p>
                <a:pPr lvl="0" algn="r" defTabSz="914400" rtl="1">
                  <a:lnSpc>
                    <a:spcPct val="150000"/>
                  </a:lnSpc>
                  <a:spcBef>
                    <a:spcPts val="1000"/>
                  </a:spcBef>
                  <a:buClr>
                    <a:srgbClr val="333366"/>
                  </a:buClr>
                  <a:buSzPct val="110000"/>
                </a:pPr>
                <a:r>
                  <a:rPr lang="ar-SA" sz="2400" b="1" dirty="0">
                    <a:solidFill>
                      <a:srgbClr val="0000FF"/>
                    </a:solidFill>
                    <a:latin typeface="Sakkal Majalla" panose="02000000000000000000" pitchFamily="2" charset="-78"/>
                    <a:cs typeface="Sakkal Majalla" panose="02000000000000000000" pitchFamily="2" charset="-78"/>
                  </a:rPr>
                  <a:t>2- معدل العائد خلال فترة الاحتفاظ=</a:t>
                </a:r>
              </a:p>
              <a:p>
                <a:pPr lvl="0" algn="r" defTabSz="914400" rtl="1">
                  <a:lnSpc>
                    <a:spcPct val="150000"/>
                  </a:lnSpc>
                  <a:spcBef>
                    <a:spcPts val="1000"/>
                  </a:spcBef>
                  <a:buClr>
                    <a:srgbClr val="333366"/>
                  </a:buClr>
                  <a:buSzPct val="110000"/>
                </a:pPr>
                <a:r>
                  <a:rPr lang="ar-SA" sz="2400" dirty="0">
                    <a:solidFill>
                      <a:prstClr val="black"/>
                    </a:solidFill>
                    <a:latin typeface="Sakkal Majalla" panose="02000000000000000000" pitchFamily="2" charset="-78"/>
                    <a:cs typeface="Sakkal Majalla" panose="02000000000000000000" pitchFamily="2" charset="-78"/>
                  </a:rPr>
                  <a:t>                        </a:t>
                </a:r>
                <a:r>
                  <a:rPr lang="ar-SA" sz="2400" dirty="0">
                    <a:solidFill>
                      <a:prstClr val="black"/>
                    </a:solidFill>
                    <a:highlight>
                      <a:srgbClr val="CCC4EE"/>
                    </a:highlight>
                    <a:latin typeface="Sakkal Majalla" panose="02000000000000000000" pitchFamily="2" charset="-78"/>
                    <a:cs typeface="Sakkal Majalla" panose="02000000000000000000" pitchFamily="2" charset="-78"/>
                  </a:rPr>
                  <a:t>    = العائد على الاستثمار خلال فترة الاحتفاظ</a:t>
                </a:r>
                <a:r>
                  <a:rPr lang="en-GB" sz="2400" dirty="0">
                    <a:solidFill>
                      <a:prstClr val="black"/>
                    </a:solidFill>
                    <a:highlight>
                      <a:srgbClr val="CCC4EE"/>
                    </a:highlight>
                    <a:latin typeface="Sakkal Majalla" panose="02000000000000000000" pitchFamily="2" charset="-78"/>
                    <a:cs typeface="Sakkal Majalla" panose="02000000000000000000" pitchFamily="2" charset="-78"/>
                  </a:rPr>
                  <a:t> </a:t>
                </a:r>
                <a:r>
                  <a:rPr lang="ar-SA" sz="2400" dirty="0">
                    <a:solidFill>
                      <a:prstClr val="black"/>
                    </a:solidFill>
                    <a:highlight>
                      <a:srgbClr val="CCC4EE"/>
                    </a:highlight>
                    <a:latin typeface="Sakkal Majalla" panose="02000000000000000000" pitchFamily="2" charset="-78"/>
                    <a:cs typeface="Sakkal Majalla" panose="02000000000000000000" pitchFamily="2" charset="-78"/>
                  </a:rPr>
                  <a:t> –1</a:t>
                </a:r>
              </a:p>
              <a:p>
                <a:pPr lvl="0" algn="ctr" defTabSz="914400" rtl="1">
                  <a:lnSpc>
                    <a:spcPct val="150000"/>
                  </a:lnSpc>
                  <a:spcBef>
                    <a:spcPts val="1000"/>
                  </a:spcBef>
                  <a:buClr>
                    <a:srgbClr val="333366"/>
                  </a:buClr>
                  <a:buSzPct val="110000"/>
                </a:pPr>
                <a:r>
                  <a:rPr lang="en-US" sz="2400" dirty="0">
                    <a:solidFill>
                      <a:prstClr val="black"/>
                    </a:solidFill>
                    <a:latin typeface="Sakkal Majalla" panose="02000000000000000000" pitchFamily="2" charset="-78"/>
                    <a:cs typeface="Sakkal Majalla" panose="02000000000000000000" pitchFamily="2" charset="-78"/>
                  </a:rPr>
                  <a:t>=1.280- 1= 0.280= 28</a:t>
                </a:r>
                <a:r>
                  <a:rPr lang="en-US" sz="2400" dirty="0" smtClean="0">
                    <a:solidFill>
                      <a:prstClr val="black"/>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mc:Choice>
        <mc:Fallback>
          <p:sp>
            <p:nvSpPr>
              <p:cNvPr id="2" name="مربع نص 1"/>
              <p:cNvSpPr txBox="1">
                <a:spLocks noRot="1" noChangeAspect="1" noMove="1" noResize="1" noEditPoints="1" noAdjustHandles="1" noChangeArrowheads="1" noChangeShapeType="1" noTextEdit="1"/>
              </p:cNvSpPr>
              <p:nvPr/>
            </p:nvSpPr>
            <p:spPr>
              <a:xfrm>
                <a:off x="2693235" y="1263001"/>
                <a:ext cx="6480331" cy="4965718"/>
              </a:xfrm>
              <a:prstGeom prst="rect">
                <a:avLst/>
              </a:prstGeom>
              <a:blipFill>
                <a:blip r:embed="rId3"/>
                <a:stretch>
                  <a:fillRect r="-1505" b="-1840"/>
                </a:stretch>
              </a:blipFill>
            </p:spPr>
            <p:txBody>
              <a:bodyPr/>
              <a:lstStyle/>
              <a:p>
                <a:r>
                  <a:rPr lang="ar-SA">
                    <a:noFill/>
                  </a:rPr>
                  <a:t> </a:t>
                </a:r>
              </a:p>
            </p:txBody>
          </p:sp>
        </mc:Fallback>
      </mc:AlternateContent>
    </p:spTree>
    <p:extLst>
      <p:ext uri="{BB962C8B-B14F-4D97-AF65-F5344CB8AC3E}">
        <p14:creationId xmlns:p14="http://schemas.microsoft.com/office/powerpoint/2010/main" val="1507764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57122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38412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متوسط العائد لاستثمار معين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22" name="TextBox 21">
            <a:extLst>
              <a:ext uri="{FF2B5EF4-FFF2-40B4-BE49-F238E27FC236}">
                <a16:creationId xmlns:a16="http://schemas.microsoft.com/office/drawing/2014/main" id="{A12CF1A2-92FA-4BA1-A174-49EDEBEC55CB}"/>
              </a:ext>
            </a:extLst>
          </p:cNvPr>
          <p:cNvSpPr txBox="1"/>
          <p:nvPr/>
        </p:nvSpPr>
        <p:spPr>
          <a:xfrm>
            <a:off x="1003341" y="1354665"/>
            <a:ext cx="9903643" cy="1754326"/>
          </a:xfrm>
          <a:prstGeom prst="rect">
            <a:avLst/>
          </a:prstGeom>
          <a:noFill/>
        </p:spPr>
        <p:txBody>
          <a:bodyPr wrap="square">
            <a:spAutoFit/>
          </a:bodyPr>
          <a:lstStyle/>
          <a:p>
            <a:pPr marL="342900" indent="-342900" algn="r"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قد يعطي الاستثمار عائد مرتفع في بعض السنوات وعائد منخفض في أخرى.</a:t>
            </a:r>
          </a:p>
          <a:p>
            <a:pPr marL="342900" indent="-342900" algn="r"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تحليلنا لعائد الاستثمار لابد ان يأخذ في عين الاعتبار كل هذه العوائد، والحصول  على عائد محدد كملخص للفترة الاستثمارية كاملة، نحصل على هذا العائد</a:t>
            </a:r>
            <a:r>
              <a:rPr lang="ar-SA" sz="2400" b="1" dirty="0">
                <a:solidFill>
                  <a:srgbClr val="00B050"/>
                </a:solidFill>
                <a:latin typeface="Sakkal Majalla" panose="02000000000000000000" pitchFamily="2" charset="-78"/>
                <a:cs typeface="Sakkal Majalla" panose="02000000000000000000" pitchFamily="2" charset="-78"/>
              </a:rPr>
              <a:t> بحساب متوسط العائد السنوي.</a:t>
            </a:r>
          </a:p>
        </p:txBody>
      </p:sp>
      <p:sp>
        <p:nvSpPr>
          <p:cNvPr id="19" name="TextBox 18">
            <a:extLst>
              <a:ext uri="{FF2B5EF4-FFF2-40B4-BE49-F238E27FC236}">
                <a16:creationId xmlns:a16="http://schemas.microsoft.com/office/drawing/2014/main" id="{C2CCF887-42A5-4F66-A49D-00F2F087A0C3}"/>
              </a:ext>
            </a:extLst>
          </p:cNvPr>
          <p:cNvSpPr txBox="1"/>
          <p:nvPr/>
        </p:nvSpPr>
        <p:spPr>
          <a:xfrm>
            <a:off x="2218413" y="3054822"/>
            <a:ext cx="7473497" cy="461665"/>
          </a:xfrm>
          <a:prstGeom prst="rect">
            <a:avLst/>
          </a:prstGeom>
          <a:noFill/>
        </p:spPr>
        <p:txBody>
          <a:bodyPr wrap="square">
            <a:spAutoFit/>
          </a:bodyPr>
          <a:lstStyle/>
          <a:p>
            <a:pPr algn="ctr" rtl="1"/>
            <a:r>
              <a:rPr lang="ar-SA" sz="2400" b="1" dirty="0">
                <a:solidFill>
                  <a:schemeClr val="accent3"/>
                </a:solidFill>
                <a:latin typeface="Sakkal Majalla" panose="02000000000000000000" pitchFamily="2" charset="-78"/>
                <a:cs typeface="Sakkal Majalla" panose="02000000000000000000" pitchFamily="2" charset="-78"/>
              </a:rPr>
              <a:t>مثال 8 :  </a:t>
            </a:r>
            <a:r>
              <a:rPr lang="ar-SA" sz="2400" b="1" dirty="0">
                <a:solidFill>
                  <a:srgbClr val="0000FF"/>
                </a:solidFill>
                <a:latin typeface="Sakkal Majalla" panose="02000000000000000000" pitchFamily="2" charset="-78"/>
                <a:cs typeface="Sakkal Majalla" panose="02000000000000000000" pitchFamily="2" charset="-78"/>
              </a:rPr>
              <a:t>إذا تم معرفة مجموعة من معدلات العائدات على استثمار معين كالتالي:</a:t>
            </a:r>
            <a:endParaRPr lang="en-MY" sz="2400" b="1" dirty="0">
              <a:solidFill>
                <a:srgbClr val="0000FF"/>
              </a:solidFill>
              <a:latin typeface="Sakkal Majalla" panose="02000000000000000000" pitchFamily="2" charset="-78"/>
              <a:cs typeface="Sakkal Majalla" panose="02000000000000000000" pitchFamily="2" charset="-78"/>
            </a:endParaRPr>
          </a:p>
        </p:txBody>
      </p:sp>
      <p:graphicFrame>
        <p:nvGraphicFramePr>
          <p:cNvPr id="20" name="Table 19">
            <a:extLst>
              <a:ext uri="{FF2B5EF4-FFF2-40B4-BE49-F238E27FC236}">
                <a16:creationId xmlns:a16="http://schemas.microsoft.com/office/drawing/2014/main" id="{F2A541E2-8E41-4D64-A05F-4FB1F79EC4C0}"/>
              </a:ext>
            </a:extLst>
          </p:cNvPr>
          <p:cNvGraphicFramePr>
            <a:graphicFrameLocks noGrp="1"/>
          </p:cNvGraphicFramePr>
          <p:nvPr>
            <p:extLst>
              <p:ext uri="{D42A27DB-BD31-4B8C-83A1-F6EECF244321}">
                <p14:modId xmlns:p14="http://schemas.microsoft.com/office/powerpoint/2010/main" val="2997309881"/>
              </p:ext>
            </p:extLst>
          </p:nvPr>
        </p:nvGraphicFramePr>
        <p:xfrm>
          <a:off x="878116" y="3600887"/>
          <a:ext cx="10154094" cy="2017018"/>
        </p:xfrm>
        <a:graphic>
          <a:graphicData uri="http://schemas.openxmlformats.org/drawingml/2006/table">
            <a:tbl>
              <a:tblPr firstRow="1" firstCol="1" bandRow="1">
                <a:tableStyleId>{7DF18680-E054-41AD-8BC1-D1AEF772440D}</a:tableStyleId>
              </a:tblPr>
              <a:tblGrid>
                <a:gridCol w="3024064">
                  <a:extLst>
                    <a:ext uri="{9D8B030D-6E8A-4147-A177-3AD203B41FA5}">
                      <a16:colId xmlns:a16="http://schemas.microsoft.com/office/drawing/2014/main" val="20000"/>
                    </a:ext>
                  </a:extLst>
                </a:gridCol>
                <a:gridCol w="2788146">
                  <a:extLst>
                    <a:ext uri="{9D8B030D-6E8A-4147-A177-3AD203B41FA5}">
                      <a16:colId xmlns:a16="http://schemas.microsoft.com/office/drawing/2014/main" val="20001"/>
                    </a:ext>
                  </a:extLst>
                </a:gridCol>
                <a:gridCol w="1930255">
                  <a:extLst>
                    <a:ext uri="{9D8B030D-6E8A-4147-A177-3AD203B41FA5}">
                      <a16:colId xmlns:a16="http://schemas.microsoft.com/office/drawing/2014/main" val="20002"/>
                    </a:ext>
                  </a:extLst>
                </a:gridCol>
                <a:gridCol w="1501310">
                  <a:extLst>
                    <a:ext uri="{9D8B030D-6E8A-4147-A177-3AD203B41FA5}">
                      <a16:colId xmlns:a16="http://schemas.microsoft.com/office/drawing/2014/main" val="20003"/>
                    </a:ext>
                  </a:extLst>
                </a:gridCol>
                <a:gridCol w="910319">
                  <a:extLst>
                    <a:ext uri="{9D8B030D-6E8A-4147-A177-3AD203B41FA5}">
                      <a16:colId xmlns:a16="http://schemas.microsoft.com/office/drawing/2014/main" val="20004"/>
                    </a:ext>
                  </a:extLst>
                </a:gridCol>
              </a:tblGrid>
              <a:tr h="776503">
                <a:tc>
                  <a:txBody>
                    <a:bodyPr/>
                    <a:lstStyle/>
                    <a:p>
                      <a:pPr marL="0" marR="0" algn="ctr">
                        <a:lnSpc>
                          <a:spcPct val="107000"/>
                        </a:lnSpc>
                        <a:spcBef>
                          <a:spcPts val="0"/>
                        </a:spcBef>
                        <a:spcAft>
                          <a:spcPts val="800"/>
                        </a:spcAft>
                      </a:pPr>
                      <a:r>
                        <a:rPr lang="ar-SA" sz="2200" dirty="0">
                          <a:solidFill>
                            <a:schemeClr val="tx1"/>
                          </a:solidFill>
                          <a:effectLst/>
                          <a:latin typeface="Sakkal Majalla" panose="02000000000000000000" pitchFamily="2" charset="-78"/>
                          <a:cs typeface="Sakkal Majalla" panose="02000000000000000000" pitchFamily="2" charset="-78"/>
                        </a:rPr>
                        <a:t>معدل العائد السنوي على الاستثمار خلال فترة الاحتفاظ</a:t>
                      </a:r>
                      <a:endParaRPr lang="en-MY" sz="2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ar-SA" sz="2200" dirty="0">
                          <a:solidFill>
                            <a:schemeClr val="tx1"/>
                          </a:solidFill>
                          <a:effectLst/>
                          <a:latin typeface="Sakkal Majalla" panose="02000000000000000000" pitchFamily="2" charset="-78"/>
                          <a:cs typeface="Sakkal Majalla" panose="02000000000000000000" pitchFamily="2" charset="-78"/>
                        </a:rPr>
                        <a:t>العائد السنوي على الاستثمار خلال فترة الاحتفاظ </a:t>
                      </a:r>
                      <a:endParaRPr lang="en-MY" sz="2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ar-SA" sz="2200" dirty="0">
                          <a:solidFill>
                            <a:schemeClr val="tx1"/>
                          </a:solidFill>
                          <a:effectLst/>
                          <a:latin typeface="Sakkal Majalla" panose="02000000000000000000" pitchFamily="2" charset="-78"/>
                          <a:cs typeface="Sakkal Majalla" panose="02000000000000000000" pitchFamily="2" charset="-78"/>
                        </a:rPr>
                        <a:t>قيمة الاستثمار نهاية الفترة</a:t>
                      </a:r>
                      <a:endParaRPr lang="en-MY" sz="2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ar-SA" sz="2200" dirty="0">
                          <a:solidFill>
                            <a:schemeClr val="tx1"/>
                          </a:solidFill>
                          <a:effectLst/>
                          <a:latin typeface="Sakkal Majalla" panose="02000000000000000000" pitchFamily="2" charset="-78"/>
                          <a:cs typeface="Sakkal Majalla" panose="02000000000000000000" pitchFamily="2" charset="-78"/>
                        </a:rPr>
                        <a:t>تكلفة الاستثمار </a:t>
                      </a:r>
                      <a:endParaRPr lang="en-MY" sz="2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ar-SA" sz="2200" dirty="0">
                          <a:solidFill>
                            <a:schemeClr val="tx1"/>
                          </a:solidFill>
                          <a:effectLst/>
                          <a:latin typeface="Sakkal Majalla" panose="02000000000000000000" pitchFamily="2" charset="-78"/>
                          <a:cs typeface="Sakkal Majalla" panose="02000000000000000000" pitchFamily="2" charset="-78"/>
                        </a:rPr>
                        <a:t>السنة</a:t>
                      </a:r>
                      <a:endParaRPr lang="en-MY" sz="2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413505">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0.15</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1.15</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115.0</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100.0</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7000"/>
                        </a:lnSpc>
                        <a:spcBef>
                          <a:spcPts val="0"/>
                        </a:spcBef>
                        <a:spcAft>
                          <a:spcPts val="800"/>
                        </a:spcAft>
                      </a:pPr>
                      <a:r>
                        <a:rPr lang="ar-SA" sz="2200" b="1" dirty="0">
                          <a:solidFill>
                            <a:schemeClr val="tx1"/>
                          </a:solidFill>
                          <a:effectLst/>
                          <a:latin typeface="Sakkal Majalla" panose="02000000000000000000" pitchFamily="2" charset="-78"/>
                          <a:cs typeface="Sakkal Majalla" panose="02000000000000000000" pitchFamily="2" charset="-78"/>
                        </a:rPr>
                        <a:t>1</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1"/>
                  </a:ext>
                </a:extLst>
              </a:tr>
              <a:tr h="413505">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0.20</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1.20</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138.0</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a:solidFill>
                            <a:schemeClr val="tx1"/>
                          </a:solidFill>
                          <a:effectLst/>
                          <a:latin typeface="Sakkal Majalla" panose="02000000000000000000" pitchFamily="2" charset="-78"/>
                          <a:cs typeface="Sakkal Majalla" panose="02000000000000000000" pitchFamily="2" charset="-78"/>
                        </a:rPr>
                        <a:t>115.0</a:t>
                      </a:r>
                      <a:endParaRPr lang="en-MY" sz="2200" b="1">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7000"/>
                        </a:lnSpc>
                        <a:spcBef>
                          <a:spcPts val="0"/>
                        </a:spcBef>
                        <a:spcAft>
                          <a:spcPts val="800"/>
                        </a:spcAft>
                      </a:pPr>
                      <a:r>
                        <a:rPr lang="ar-SA" sz="2200" b="1" dirty="0">
                          <a:solidFill>
                            <a:schemeClr val="tx1"/>
                          </a:solidFill>
                          <a:effectLst/>
                          <a:latin typeface="Sakkal Majalla" panose="02000000000000000000" pitchFamily="2" charset="-78"/>
                          <a:cs typeface="Sakkal Majalla" panose="02000000000000000000" pitchFamily="2" charset="-78"/>
                        </a:rPr>
                        <a:t>2</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2"/>
                  </a:ext>
                </a:extLst>
              </a:tr>
              <a:tr h="413505">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–0.20</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dirty="0">
                          <a:solidFill>
                            <a:schemeClr val="tx1"/>
                          </a:solidFill>
                          <a:effectLst/>
                          <a:latin typeface="Sakkal Majalla" panose="02000000000000000000" pitchFamily="2" charset="-78"/>
                          <a:cs typeface="Sakkal Majalla" panose="02000000000000000000" pitchFamily="2" charset="-78"/>
                        </a:rPr>
                        <a:t>0.80</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a:solidFill>
                            <a:schemeClr val="tx1"/>
                          </a:solidFill>
                          <a:effectLst/>
                          <a:latin typeface="Sakkal Majalla" panose="02000000000000000000" pitchFamily="2" charset="-78"/>
                          <a:cs typeface="Sakkal Majalla" panose="02000000000000000000" pitchFamily="2" charset="-78"/>
                        </a:rPr>
                        <a:t>110.4</a:t>
                      </a:r>
                      <a:endParaRPr lang="en-MY" sz="2200" b="1">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800"/>
                        </a:spcAft>
                      </a:pPr>
                      <a:r>
                        <a:rPr lang="en-US" sz="2200" b="1">
                          <a:solidFill>
                            <a:schemeClr val="tx1"/>
                          </a:solidFill>
                          <a:effectLst/>
                          <a:latin typeface="Sakkal Majalla" panose="02000000000000000000" pitchFamily="2" charset="-78"/>
                          <a:cs typeface="Sakkal Majalla" panose="02000000000000000000" pitchFamily="2" charset="-78"/>
                        </a:rPr>
                        <a:t>138.0</a:t>
                      </a:r>
                      <a:endParaRPr lang="en-MY" sz="2200" b="1">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7000"/>
                        </a:lnSpc>
                        <a:spcBef>
                          <a:spcPts val="0"/>
                        </a:spcBef>
                        <a:spcAft>
                          <a:spcPts val="800"/>
                        </a:spcAft>
                      </a:pPr>
                      <a:r>
                        <a:rPr lang="ar-SA" sz="2200" b="1" dirty="0">
                          <a:solidFill>
                            <a:schemeClr val="tx1"/>
                          </a:solidFill>
                          <a:effectLst/>
                          <a:latin typeface="Sakkal Majalla" panose="02000000000000000000" pitchFamily="2" charset="-78"/>
                          <a:cs typeface="Sakkal Majalla" panose="02000000000000000000" pitchFamily="2" charset="-78"/>
                        </a:rPr>
                        <a:t>3</a:t>
                      </a:r>
                      <a:endParaRPr lang="en-MY" sz="2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3"/>
                  </a:ext>
                </a:extLst>
              </a:tr>
            </a:tbl>
          </a:graphicData>
        </a:graphic>
      </p:graphicFrame>
      <p:sp>
        <p:nvSpPr>
          <p:cNvPr id="26" name="TextBox 25">
            <a:extLst>
              <a:ext uri="{FF2B5EF4-FFF2-40B4-BE49-F238E27FC236}">
                <a16:creationId xmlns:a16="http://schemas.microsoft.com/office/drawing/2014/main" id="{E3AB6036-12DE-4A1A-9197-DD2E37AA73FC}"/>
              </a:ext>
            </a:extLst>
          </p:cNvPr>
          <p:cNvSpPr txBox="1"/>
          <p:nvPr/>
        </p:nvSpPr>
        <p:spPr>
          <a:xfrm>
            <a:off x="4029317" y="5726853"/>
            <a:ext cx="4133370" cy="477054"/>
          </a:xfrm>
          <a:prstGeom prst="rect">
            <a:avLst/>
          </a:prstGeom>
          <a:noFill/>
        </p:spPr>
        <p:txBody>
          <a:bodyPr wrap="square">
            <a:spAutoFit/>
          </a:bodyPr>
          <a:lstStyle/>
          <a:p>
            <a:pPr algn="ctr" rtl="1"/>
            <a:r>
              <a:rPr lang="ar-SA" sz="2400" b="1" dirty="0">
                <a:solidFill>
                  <a:srgbClr val="0000FF"/>
                </a:solidFill>
                <a:latin typeface="Sakkal Majalla" panose="02000000000000000000" pitchFamily="2" charset="-78"/>
                <a:cs typeface="Sakkal Majalla" panose="02000000000000000000" pitchFamily="2" charset="-78"/>
              </a:rPr>
              <a:t> ما هو معدل العائد على هذا الاستثمار؟  </a:t>
            </a:r>
            <a:endParaRPr lang="en-GB" sz="2400" b="1" dirty="0">
              <a:solidFill>
                <a:srgbClr val="0000FF"/>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1114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57122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38412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متوسط العائد لاستثمار معين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14" name="TextBox 13">
            <a:extLst>
              <a:ext uri="{FF2B5EF4-FFF2-40B4-BE49-F238E27FC236}">
                <a16:creationId xmlns:a16="http://schemas.microsoft.com/office/drawing/2014/main" id="{57D1E1AA-D775-4C90-931F-15E9FEB7E828}"/>
              </a:ext>
            </a:extLst>
          </p:cNvPr>
          <p:cNvSpPr txBox="1"/>
          <p:nvPr/>
        </p:nvSpPr>
        <p:spPr>
          <a:xfrm>
            <a:off x="1809941" y="1560454"/>
            <a:ext cx="8246920" cy="461665"/>
          </a:xfrm>
          <a:prstGeom prst="rect">
            <a:avLst/>
          </a:prstGeom>
          <a:noFill/>
        </p:spPr>
        <p:txBody>
          <a:bodyPr wrap="square">
            <a:spAutoFit/>
          </a:bodyPr>
          <a:lstStyle/>
          <a:p>
            <a:pPr marL="342900" indent="-342900" algn="just" rtl="1">
              <a:buFont typeface="Wingdings" panose="05000000000000000000" pitchFamily="2" charset="2"/>
              <a:buChar char="§"/>
            </a:pPr>
            <a:r>
              <a:rPr lang="ar-SA" sz="2400" b="1" dirty="0">
                <a:solidFill>
                  <a:schemeClr val="accent3"/>
                </a:solidFill>
                <a:latin typeface="Sakkal Majalla" panose="02000000000000000000" pitchFamily="2" charset="-78"/>
                <a:cs typeface="Sakkal Majalla" panose="02000000000000000000" pitchFamily="2" charset="-78"/>
              </a:rPr>
              <a:t>يمكن ايجاد معدل العائد على الاستثمار في المثال السابق باستخدام الوسط الحسابي:</a:t>
            </a:r>
            <a:endParaRPr lang="en-MY" sz="2400" b="1" dirty="0">
              <a:solidFill>
                <a:schemeClr val="accent3"/>
              </a:solidFill>
              <a:latin typeface="Sakkal Majalla" panose="02000000000000000000" pitchFamily="2" charset="-78"/>
              <a:cs typeface="Sakkal Majalla" panose="02000000000000000000" pitchFamily="2" charset="-78"/>
            </a:endParaRP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503B8443-5B9C-4DD4-92EB-329EF9362944}"/>
                  </a:ext>
                </a:extLst>
              </p:cNvPr>
              <p:cNvSpPr txBox="1"/>
              <p:nvPr/>
            </p:nvSpPr>
            <p:spPr>
              <a:xfrm>
                <a:off x="1701006" y="2223513"/>
                <a:ext cx="8789992" cy="1371594"/>
              </a:xfrm>
              <a:prstGeom prst="rect">
                <a:avLst/>
              </a:prstGeom>
              <a:noFill/>
            </p:spPr>
            <p:txBody>
              <a:bodyPr wrap="square">
                <a:spAutoFit/>
              </a:bodyPr>
              <a:lstStyle/>
              <a:p>
                <a:pPr marL="0" indent="0" algn="ctr" rtl="1">
                  <a:buNone/>
                </a:pPr>
                <a:r>
                  <a:rPr lang="ar-SA" sz="2400" b="1" dirty="0">
                    <a:highlight>
                      <a:srgbClr val="CCC4EE"/>
                    </a:highlight>
                    <a:latin typeface="Sakkal Majalla" panose="02000000000000000000" pitchFamily="2" charset="-78"/>
                    <a:cs typeface="Sakkal Majalla" panose="02000000000000000000" pitchFamily="2" charset="-78"/>
                  </a:rPr>
                  <a:t>= مجموع معدل العائد السنوي / عدد السنوات</a:t>
                </a:r>
                <a:endParaRPr lang="en-GB" sz="2400" b="1" dirty="0">
                  <a:highlight>
                    <a:srgbClr val="CCC4EE"/>
                  </a:highlight>
                  <a:latin typeface="Sakkal Majalla" panose="02000000000000000000" pitchFamily="2" charset="-78"/>
                  <a:cs typeface="Sakkal Majalla" panose="02000000000000000000" pitchFamily="2" charset="-78"/>
                </a:endParaRPr>
              </a:p>
              <a:p>
                <a:pPr marL="0" indent="0" algn="ctr" rtl="1">
                  <a:buNone/>
                </a:pPr>
                <a:endParaRPr lang="en-US" sz="2400" b="1" dirty="0">
                  <a:highlight>
                    <a:srgbClr val="CCC4EE"/>
                  </a:highlight>
                  <a:latin typeface="Sakkal Majalla" panose="02000000000000000000" pitchFamily="2" charset="-78"/>
                  <a:cs typeface="Sakkal Majalla" panose="02000000000000000000" pitchFamily="2" charset="-78"/>
                </a:endParaRPr>
              </a:p>
              <a:p>
                <a:pPr marL="0" indent="0" algn="ctr" rtl="1">
                  <a:buNone/>
                </a:pPr>
                <a:r>
                  <a:rPr lang="ar-SA" sz="2400" dirty="0">
                    <a:latin typeface="Sakkal Majalla" panose="02000000000000000000" pitchFamily="2" charset="-78"/>
                    <a:cs typeface="Sakkal Majalla" panose="02000000000000000000" pitchFamily="2" charset="-78"/>
                  </a:rPr>
                  <a:t> </a:t>
                </a:r>
                <a14:m>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m:t>
                        </m:r>
                        <m:r>
                          <a:rPr lang="en-US" sz="2400" b="0" i="1" smtClean="0">
                            <a:latin typeface="Cambria Math" panose="02040503050406030204" pitchFamily="18" charset="0"/>
                          </a:rPr>
                          <m:t>0</m:t>
                        </m:r>
                        <m:r>
                          <a:rPr lang="en-US" sz="2400" b="0" i="1" smtClean="0">
                            <a:latin typeface="Cambria Math" panose="02040503050406030204" pitchFamily="18" charset="0"/>
                          </a:rPr>
                          <m:t>.</m:t>
                        </m:r>
                        <m:r>
                          <a:rPr lang="en-US" sz="2400" b="0" i="1" smtClean="0">
                            <a:latin typeface="Cambria Math" panose="02040503050406030204" pitchFamily="18" charset="0"/>
                          </a:rPr>
                          <m:t>15</m:t>
                        </m:r>
                        <m:r>
                          <a:rPr lang="en-US" sz="2400" b="0" i="1" smtClean="0">
                            <a:latin typeface="Cambria Math" panose="02040503050406030204" pitchFamily="18" charset="0"/>
                          </a:rPr>
                          <m:t>+</m:t>
                        </m:r>
                        <m:r>
                          <a:rPr lang="en-US" sz="2400" b="0" i="1" smtClean="0">
                            <a:latin typeface="Cambria Math" panose="02040503050406030204" pitchFamily="18" charset="0"/>
                          </a:rPr>
                          <m:t>0</m:t>
                        </m:r>
                        <m:r>
                          <a:rPr lang="en-US" sz="2400" b="0" i="1" smtClean="0">
                            <a:latin typeface="Cambria Math" panose="02040503050406030204" pitchFamily="18" charset="0"/>
                          </a:rPr>
                          <m:t>.</m:t>
                        </m:r>
                        <m:r>
                          <a:rPr lang="en-US" sz="2400" b="0" i="1" smtClean="0">
                            <a:latin typeface="Cambria Math" panose="02040503050406030204" pitchFamily="18" charset="0"/>
                          </a:rPr>
                          <m:t>20</m:t>
                        </m:r>
                        <m:r>
                          <a:rPr lang="en-US" sz="2400" b="0" i="1" smtClean="0">
                            <a:latin typeface="Cambria Math" panose="02040503050406030204" pitchFamily="18" charset="0"/>
                          </a:rPr>
                          <m:t>+(−</m:t>
                        </m:r>
                        <m:r>
                          <a:rPr lang="en-US" sz="2400" b="0" i="1" smtClean="0">
                            <a:latin typeface="Cambria Math" panose="02040503050406030204" pitchFamily="18" charset="0"/>
                          </a:rPr>
                          <m:t>0</m:t>
                        </m:r>
                        <m:r>
                          <a:rPr lang="en-US" sz="2400" b="0" i="1" smtClean="0">
                            <a:latin typeface="Cambria Math" panose="02040503050406030204" pitchFamily="18" charset="0"/>
                          </a:rPr>
                          <m:t>.</m:t>
                        </m:r>
                        <m:r>
                          <a:rPr lang="en-US" sz="2400" b="0" i="1" smtClean="0">
                            <a:latin typeface="Cambria Math" panose="02040503050406030204" pitchFamily="18" charset="0"/>
                          </a:rPr>
                          <m:t>20</m:t>
                        </m:r>
                        <m:r>
                          <a:rPr lang="en-US" sz="2400" b="0" i="1" smtClean="0">
                            <a:latin typeface="Cambria Math" panose="02040503050406030204" pitchFamily="18" charset="0"/>
                          </a:rPr>
                          <m:t>))</m:t>
                        </m:r>
                      </m:num>
                      <m:den>
                        <m:r>
                          <a:rPr lang="en-US" sz="2400" b="0" i="1" smtClean="0">
                            <a:latin typeface="Cambria Math" panose="02040503050406030204" pitchFamily="18" charset="0"/>
                          </a:rPr>
                          <m:t>3</m:t>
                        </m:r>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0</m:t>
                        </m:r>
                        <m:r>
                          <a:rPr lang="en-US" sz="2400" b="0" i="1" smtClean="0">
                            <a:latin typeface="Cambria Math" panose="02040503050406030204" pitchFamily="18" charset="0"/>
                          </a:rPr>
                          <m:t>.</m:t>
                        </m:r>
                        <m:r>
                          <a:rPr lang="en-US" sz="2400" b="0" i="1" smtClean="0">
                            <a:latin typeface="Cambria Math" panose="02040503050406030204" pitchFamily="18" charset="0"/>
                          </a:rPr>
                          <m:t>15</m:t>
                        </m:r>
                      </m:num>
                      <m:den>
                        <m:r>
                          <a:rPr lang="en-US" sz="2400" b="0" i="1" smtClean="0">
                            <a:latin typeface="Cambria Math" panose="02040503050406030204" pitchFamily="18" charset="0"/>
                          </a:rPr>
                          <m:t>3</m:t>
                        </m:r>
                      </m:den>
                    </m:f>
                  </m:oMath>
                </a14:m>
                <a:r>
                  <a:rPr lang="en-US" sz="2400" dirty="0">
                    <a:latin typeface="Sakkal Majalla" panose="02000000000000000000" pitchFamily="2" charset="-78"/>
                    <a:cs typeface="Sakkal Majalla" panose="02000000000000000000" pitchFamily="2" charset="-78"/>
                  </a:rPr>
                  <a:t>=</a:t>
                </a:r>
                <a14:m>
                  <m:oMath xmlns:m="http://schemas.openxmlformats.org/officeDocument/2006/math">
                    <m:r>
                      <a:rPr lang="en-US" sz="2400" b="0" i="1" smtClean="0">
                        <a:latin typeface="Cambria Math" panose="02040503050406030204" pitchFamily="18" charset="0"/>
                      </a:rPr>
                      <m:t>0</m:t>
                    </m:r>
                    <m:r>
                      <a:rPr lang="en-US" sz="2400" b="0" i="1" smtClean="0">
                        <a:latin typeface="Cambria Math" panose="02040503050406030204" pitchFamily="18" charset="0"/>
                      </a:rPr>
                      <m:t>.</m:t>
                    </m:r>
                    <m:r>
                      <a:rPr lang="en-US" sz="2400" b="0" i="1" smtClean="0">
                        <a:latin typeface="Cambria Math" panose="02040503050406030204" pitchFamily="18" charset="0"/>
                      </a:rPr>
                      <m:t>05</m:t>
                    </m:r>
                    <m:r>
                      <a:rPr lang="en-US" sz="2400" b="0" i="1" smtClean="0">
                        <a:latin typeface="Cambria Math" panose="02040503050406030204" pitchFamily="18" charset="0"/>
                      </a:rPr>
                      <m:t>=</m:t>
                    </m:r>
                    <m:r>
                      <a:rPr lang="en-US" sz="2400" b="0" i="1" smtClean="0">
                        <a:latin typeface="Cambria Math" panose="02040503050406030204" pitchFamily="18" charset="0"/>
                      </a:rPr>
                      <m:t>5</m:t>
                    </m:r>
                    <m:r>
                      <a:rPr lang="en-US" sz="2400" b="0" i="1" smtClean="0">
                        <a:latin typeface="Cambria Math" panose="02040503050406030204" pitchFamily="18" charset="0"/>
                      </a:rPr>
                      <m:t>%</m:t>
                    </m:r>
                  </m:oMath>
                </a14:m>
                <a:endParaRPr lang="en-US" sz="2400" dirty="0">
                  <a:latin typeface="Sakkal Majalla" panose="02000000000000000000" pitchFamily="2" charset="-78"/>
                  <a:cs typeface="Sakkal Majalla" panose="02000000000000000000" pitchFamily="2" charset="-78"/>
                </a:endParaRPr>
              </a:p>
            </p:txBody>
          </p:sp>
        </mc:Choice>
        <mc:Fallback>
          <p:sp>
            <p:nvSpPr>
              <p:cNvPr id="16" name="TextBox 15">
                <a:extLst>
                  <a:ext uri="{FF2B5EF4-FFF2-40B4-BE49-F238E27FC236}">
                    <a16:creationId xmlns:a16="http://schemas.microsoft.com/office/drawing/2014/main" id="{503B8443-5B9C-4DD4-92EB-329EF9362944}"/>
                  </a:ext>
                </a:extLst>
              </p:cNvPr>
              <p:cNvSpPr txBox="1">
                <a:spLocks noRot="1" noChangeAspect="1" noMove="1" noResize="1" noEditPoints="1" noAdjustHandles="1" noChangeArrowheads="1" noChangeShapeType="1" noTextEdit="1"/>
              </p:cNvSpPr>
              <p:nvPr/>
            </p:nvSpPr>
            <p:spPr>
              <a:xfrm>
                <a:off x="1701006" y="2223513"/>
                <a:ext cx="8789992" cy="1371594"/>
              </a:xfrm>
              <a:prstGeom prst="rect">
                <a:avLst/>
              </a:prstGeom>
              <a:blipFill>
                <a:blip r:embed="rId3"/>
                <a:stretch>
                  <a:fillRect t="-3556" b="-7556"/>
                </a:stretch>
              </a:blipFill>
            </p:spPr>
            <p:txBody>
              <a:bodyPr/>
              <a:lstStyle/>
              <a:p>
                <a:r>
                  <a:rPr lang="ar-SA">
                    <a:noFill/>
                  </a:rPr>
                  <a:t> </a:t>
                </a:r>
              </a:p>
            </p:txBody>
          </p:sp>
        </mc:Fallback>
      </mc:AlternateContent>
      <p:sp>
        <p:nvSpPr>
          <p:cNvPr id="21" name="TextBox 20">
            <a:extLst>
              <a:ext uri="{FF2B5EF4-FFF2-40B4-BE49-F238E27FC236}">
                <a16:creationId xmlns:a16="http://schemas.microsoft.com/office/drawing/2014/main" id="{C62D1E33-F346-44EF-80DA-69D12A4EBFEA}"/>
              </a:ext>
            </a:extLst>
          </p:cNvPr>
          <p:cNvSpPr txBox="1"/>
          <p:nvPr/>
        </p:nvSpPr>
        <p:spPr>
          <a:xfrm>
            <a:off x="1119842" y="3820029"/>
            <a:ext cx="9627118" cy="1708160"/>
          </a:xfrm>
          <a:prstGeom prst="rect">
            <a:avLst/>
          </a:prstGeom>
          <a:solidFill>
            <a:schemeClr val="accent5">
              <a:lumMod val="20000"/>
              <a:lumOff val="80000"/>
            </a:schemeClr>
          </a:solid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على الرغم من أن استخدام المتوسط الحسابي لحساب معدل العائد على الاستثمار يعطي مؤشر جيد للعائد  المتوقع للاستثمار خلال سنة معينة مستقبلا ، إلا أنه في حالة حساب العائد لاستثمار طويل الأجل قد يعطي نتائج ذو تحيز عالي.</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91368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16579" y="990532"/>
            <a:ext cx="11485984" cy="539697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998851" y="312374"/>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998851" y="65989"/>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متوسط العائد لاستثمار معين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A37A559A-CC71-4DA4-9D1C-1401E713B5B8}"/>
                  </a:ext>
                </a:extLst>
              </p:cNvPr>
              <p:cNvSpPr txBox="1"/>
              <p:nvPr/>
            </p:nvSpPr>
            <p:spPr>
              <a:xfrm>
                <a:off x="2722438" y="990531"/>
                <a:ext cx="6674266" cy="2349746"/>
              </a:xfrm>
              <a:prstGeom prst="rect">
                <a:avLst/>
              </a:prstGeom>
              <a:noFill/>
            </p:spPr>
            <p:txBody>
              <a:bodyPr wrap="square">
                <a:spAutoFit/>
              </a:bodyPr>
              <a:lstStyle/>
              <a:p>
                <a:pPr marL="342900" indent="-342900" algn="r" rtl="1">
                  <a:lnSpc>
                    <a:spcPct val="150000"/>
                  </a:lnSpc>
                  <a:buFont typeface="Wingdings" panose="05000000000000000000" pitchFamily="2" charset="2"/>
                  <a:buChar char="§"/>
                </a:pPr>
                <a:r>
                  <a:rPr lang="ar-SA" sz="2400" b="1" dirty="0">
                    <a:solidFill>
                      <a:schemeClr val="accent3"/>
                    </a:solidFill>
                    <a:latin typeface="Sakkal Majalla" panose="02000000000000000000" pitchFamily="2" charset="-78"/>
                    <a:cs typeface="Sakkal Majalla" panose="02000000000000000000" pitchFamily="2" charset="-78"/>
                  </a:rPr>
                  <a:t>يمكن حساب العائد ايضا باستخدام الوسط </a:t>
                </a:r>
                <a:r>
                  <a:rPr lang="ar-SA" sz="2400" b="1" dirty="0" smtClean="0">
                    <a:solidFill>
                      <a:schemeClr val="accent3"/>
                    </a:solidFill>
                    <a:latin typeface="Sakkal Majalla" panose="02000000000000000000" pitchFamily="2" charset="-78"/>
                    <a:cs typeface="Sakkal Majalla" panose="02000000000000000000" pitchFamily="2" charset="-78"/>
                  </a:rPr>
                  <a:t>الهندسي</a:t>
                </a:r>
              </a:p>
              <a:p>
                <a:pPr algn="r" rtl="1">
                  <a:lnSpc>
                    <a:spcPct val="150000"/>
                  </a:lnSpc>
                </a:pPr>
                <a:r>
                  <a:rPr lang="ar-SA" sz="2400" b="1" dirty="0" smtClean="0">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 (مجموع العائد على الاستثمار خلال فترة الاحتفاظ)1/عدد السنوات  -1</a:t>
                </a:r>
              </a:p>
              <a:p>
                <a:pPr marL="0" indent="0" algn="ctr" rtl="1">
                  <a:lnSpc>
                    <a:spcPct val="150000"/>
                  </a:lnSpc>
                  <a:buNone/>
                </a:pPr>
                <a14:m>
                  <m:oMath xmlns:m="http://schemas.openxmlformats.org/officeDocument/2006/math">
                    <m:r>
                      <a:rPr lang="en-US" sz="2400" b="0" i="0" smtClean="0">
                        <a:latin typeface="Cambria Math" panose="02040503050406030204" pitchFamily="18" charset="0"/>
                      </a:rPr>
                      <m:t>=</m:t>
                    </m:r>
                    <m:sSup>
                      <m:sSupPr>
                        <m:ctrlPr>
                          <a:rPr lang="en-US" sz="2400" i="1">
                            <a:latin typeface="Cambria Math" panose="02040503050406030204" pitchFamily="18" charset="0"/>
                          </a:rPr>
                        </m:ctrlPr>
                      </m:sSupPr>
                      <m:e>
                        <m:d>
                          <m:dPr>
                            <m:ctrlPr>
                              <a:rPr lang="en-US" sz="2400" i="1" smtClean="0">
                                <a:latin typeface="Cambria Math" panose="02040503050406030204" pitchFamily="18" charset="0"/>
                              </a:rPr>
                            </m:ctrlPr>
                          </m:dPr>
                          <m:e>
                            <m:r>
                              <a:rPr lang="en-US" sz="2400" b="0" i="0" smtClean="0">
                                <a:latin typeface="Cambria Math" panose="02040503050406030204" pitchFamily="18" charset="0"/>
                              </a:rPr>
                              <m:t>1</m:t>
                            </m:r>
                            <m:r>
                              <a:rPr lang="en-US" sz="2400" b="0" i="0" smtClean="0">
                                <a:latin typeface="Cambria Math" panose="02040503050406030204" pitchFamily="18" charset="0"/>
                              </a:rPr>
                              <m:t>.</m:t>
                            </m:r>
                            <m:r>
                              <a:rPr lang="en-US" sz="2400" b="0" i="0" smtClean="0">
                                <a:latin typeface="Cambria Math" panose="02040503050406030204" pitchFamily="18" charset="0"/>
                              </a:rPr>
                              <m:t>15</m:t>
                            </m:r>
                            <m:r>
                              <a:rPr lang="en-US" sz="2400" b="0" i="0" smtClean="0">
                                <a:latin typeface="Cambria Math" panose="02040503050406030204" pitchFamily="18" charset="0"/>
                              </a:rPr>
                              <m:t>∗</m:t>
                            </m:r>
                            <m:r>
                              <a:rPr lang="en-US" sz="2400" b="0" i="0" smtClean="0">
                                <a:latin typeface="Cambria Math" panose="02040503050406030204" pitchFamily="18" charset="0"/>
                              </a:rPr>
                              <m:t>1</m:t>
                            </m:r>
                            <m:r>
                              <a:rPr lang="en-US" sz="2400" b="0" i="0" smtClean="0">
                                <a:latin typeface="Cambria Math" panose="02040503050406030204" pitchFamily="18" charset="0"/>
                              </a:rPr>
                              <m:t>.</m:t>
                            </m:r>
                            <m:r>
                              <a:rPr lang="en-US" sz="2400" b="0" i="0" smtClean="0">
                                <a:latin typeface="Cambria Math" panose="02040503050406030204" pitchFamily="18" charset="0"/>
                              </a:rPr>
                              <m:t>20</m:t>
                            </m:r>
                            <m:r>
                              <a:rPr lang="en-US" sz="2400" b="0" i="0" smtClean="0">
                                <a:latin typeface="Cambria Math" panose="02040503050406030204" pitchFamily="18" charset="0"/>
                              </a:rPr>
                              <m:t>∗</m:t>
                            </m:r>
                            <m:r>
                              <a:rPr lang="en-US" sz="2400" b="0" i="0" smtClean="0">
                                <a:latin typeface="Cambria Math" panose="02040503050406030204" pitchFamily="18" charset="0"/>
                              </a:rPr>
                              <m:t>0</m:t>
                            </m:r>
                            <m:r>
                              <a:rPr lang="en-US" sz="2400" b="0" i="0" smtClean="0">
                                <a:latin typeface="Cambria Math" panose="02040503050406030204" pitchFamily="18" charset="0"/>
                              </a:rPr>
                              <m:t>.</m:t>
                            </m:r>
                            <m:r>
                              <a:rPr lang="en-US" sz="2400" b="0" i="0" smtClean="0">
                                <a:latin typeface="Cambria Math" panose="02040503050406030204" pitchFamily="18" charset="0"/>
                              </a:rPr>
                              <m:t>80</m:t>
                            </m:r>
                          </m:e>
                        </m:d>
                      </m:e>
                      <m:sup>
                        <m:r>
                          <a:rPr lang="en-US" sz="2400" b="0" i="0" smtClean="0">
                            <a:latin typeface="Cambria Math" panose="02040503050406030204" pitchFamily="18" charset="0"/>
                          </a:rPr>
                          <m:t>1</m:t>
                        </m:r>
                        <m:r>
                          <a:rPr lang="en-US" sz="2400" b="0" i="0" smtClean="0">
                            <a:latin typeface="Cambria Math" panose="02040503050406030204" pitchFamily="18" charset="0"/>
                          </a:rPr>
                          <m:t>/</m:t>
                        </m:r>
                        <m:r>
                          <a:rPr lang="en-US" sz="2400" b="0" i="0" smtClean="0">
                            <a:latin typeface="Cambria Math" panose="02040503050406030204" pitchFamily="18" charset="0"/>
                          </a:rPr>
                          <m:t>3</m:t>
                        </m:r>
                      </m:sup>
                    </m:sSup>
                  </m:oMath>
                </a14:m>
                <a:r>
                  <a:rPr lang="en-US" sz="2400" dirty="0">
                    <a:latin typeface="Sakkal Majalla" panose="02000000000000000000" pitchFamily="2" charset="-78"/>
                    <a:cs typeface="Sakkal Majalla" panose="02000000000000000000" pitchFamily="2" charset="-78"/>
                  </a:rPr>
                  <a:t>- 1= </a:t>
                </a:r>
              </a:p>
              <a:p>
                <a:pPr marL="0" indent="0" algn="ctr" rtl="1">
                  <a:lnSpc>
                    <a:spcPct val="150000"/>
                  </a:lnSpc>
                  <a:buNone/>
                </a:pPr>
                <a14:m>
                  <m:oMath xmlns:m="http://schemas.openxmlformats.org/officeDocument/2006/math">
                    <m:r>
                      <a:rPr lang="en-US" sz="2400" b="0" i="0" smtClean="0">
                        <a:latin typeface="Cambria Math" panose="02040503050406030204" pitchFamily="18" charset="0"/>
                      </a:rPr>
                      <m:t>=</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b="0" i="0" smtClean="0">
                                <a:latin typeface="Cambria Math" panose="02040503050406030204" pitchFamily="18" charset="0"/>
                              </a:rPr>
                              <m:t>1</m:t>
                            </m:r>
                            <m:r>
                              <a:rPr lang="en-US" sz="2400" b="0" i="0" smtClean="0">
                                <a:latin typeface="Cambria Math" panose="02040503050406030204" pitchFamily="18" charset="0"/>
                              </a:rPr>
                              <m:t>.</m:t>
                            </m:r>
                            <m:r>
                              <a:rPr lang="en-US" sz="2400" b="0" i="0" smtClean="0">
                                <a:latin typeface="Cambria Math" panose="02040503050406030204" pitchFamily="18" charset="0"/>
                              </a:rPr>
                              <m:t>104</m:t>
                            </m:r>
                          </m:e>
                        </m:d>
                      </m:e>
                      <m:sup>
                        <m:r>
                          <a:rPr lang="en-US" sz="2400" b="0" i="0" smtClean="0">
                            <a:latin typeface="Cambria Math" panose="02040503050406030204" pitchFamily="18" charset="0"/>
                          </a:rPr>
                          <m:t>1</m:t>
                        </m:r>
                        <m:r>
                          <a:rPr lang="en-US" sz="2400" b="0" i="0" smtClean="0">
                            <a:latin typeface="Cambria Math" panose="02040503050406030204" pitchFamily="18" charset="0"/>
                          </a:rPr>
                          <m:t>/</m:t>
                        </m:r>
                        <m:r>
                          <a:rPr lang="en-US" sz="2400" b="0" i="0" smtClean="0">
                            <a:latin typeface="Cambria Math" panose="02040503050406030204" pitchFamily="18" charset="0"/>
                          </a:rPr>
                          <m:t>3</m:t>
                        </m:r>
                      </m:sup>
                    </m:sSup>
                  </m:oMath>
                </a14:m>
                <a:r>
                  <a:rPr lang="en-US" sz="2400" dirty="0">
                    <a:latin typeface="Sakkal Majalla" panose="02000000000000000000" pitchFamily="2" charset="-78"/>
                    <a:cs typeface="Sakkal Majalla" panose="02000000000000000000" pitchFamily="2" charset="-78"/>
                  </a:rPr>
                  <a:t>- 1= 1.03353-1=0.03353= 3.353%</a:t>
                </a:r>
              </a:p>
            </p:txBody>
          </p:sp>
        </mc:Choice>
        <mc:Fallback>
          <p:sp>
            <p:nvSpPr>
              <p:cNvPr id="13" name="TextBox 12">
                <a:extLst>
                  <a:ext uri="{FF2B5EF4-FFF2-40B4-BE49-F238E27FC236}">
                    <a16:creationId xmlns:a16="http://schemas.microsoft.com/office/drawing/2014/main" id="{A37A559A-CC71-4DA4-9D1C-1401E713B5B8}"/>
                  </a:ext>
                </a:extLst>
              </p:cNvPr>
              <p:cNvSpPr txBox="1">
                <a:spLocks noRot="1" noChangeAspect="1" noMove="1" noResize="1" noEditPoints="1" noAdjustHandles="1" noChangeArrowheads="1" noChangeShapeType="1" noTextEdit="1"/>
              </p:cNvSpPr>
              <p:nvPr/>
            </p:nvSpPr>
            <p:spPr>
              <a:xfrm>
                <a:off x="2722438" y="990531"/>
                <a:ext cx="6674266" cy="2349746"/>
              </a:xfrm>
              <a:prstGeom prst="rect">
                <a:avLst/>
              </a:prstGeom>
              <a:blipFill>
                <a:blip r:embed="rId3"/>
                <a:stretch>
                  <a:fillRect r="-1463" b="-3627"/>
                </a:stretch>
              </a:blipFill>
            </p:spPr>
            <p:txBody>
              <a:bodyPr/>
              <a:lstStyle/>
              <a:p>
                <a:r>
                  <a:rPr lang="ar-SA">
                    <a:noFill/>
                  </a:rPr>
                  <a:t> </a:t>
                </a:r>
              </a:p>
            </p:txBody>
          </p:sp>
        </mc:Fallback>
      </mc:AlternateContent>
      <p:sp>
        <p:nvSpPr>
          <p:cNvPr id="15" name="TextBox 14">
            <a:extLst>
              <a:ext uri="{FF2B5EF4-FFF2-40B4-BE49-F238E27FC236}">
                <a16:creationId xmlns:a16="http://schemas.microsoft.com/office/drawing/2014/main" id="{53CE01A8-D8A5-4964-AC52-BD4B22F0F398}"/>
              </a:ext>
            </a:extLst>
          </p:cNvPr>
          <p:cNvSpPr txBox="1"/>
          <p:nvPr/>
        </p:nvSpPr>
        <p:spPr>
          <a:xfrm>
            <a:off x="591909" y="3063399"/>
            <a:ext cx="11008186" cy="3416320"/>
          </a:xfrm>
          <a:prstGeom prst="rect">
            <a:avLst/>
          </a:prstGeom>
          <a:noFill/>
        </p:spPr>
        <p:txBody>
          <a:bodyPr wrap="square">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يعتبر الوسط الهندسي من افضل المقاييس للحصول على العائد من استثمار معين ، حيث وهو اكثر ملائمة خاصه للاستثمار طويل الاجل . لأنه يظهر معدل العائد السنوي المركب بالاعتماد على ما يستحقه الاستثمار بنهاية الفترة الى ما يكلفه الاستثمار بداية الفترة.</a:t>
            </a:r>
            <a:endParaRPr lang="en-US"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المتوسط الحسابي دائماً ما يكون اعلى من المتوسط الهندسي, ذلك أن الثاني يعطي صورة أدق لمعدل نمو رأس المال لفترة</a:t>
            </a:r>
            <a:r>
              <a:rPr lang="ar-SA" sz="2400" dirty="0" smtClean="0">
                <a:latin typeface="Sakkal Majalla" panose="02000000000000000000" pitchFamily="2" charset="-78"/>
                <a:cs typeface="Sakkal Majalla" panose="02000000000000000000" pitchFamily="2" charset="-78"/>
              </a:rPr>
              <a:t>.</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الحالة الوحيدة التي سيتساوى فيها المتوسط الحسابي مع الهندسي في حال كنت تحصل على نفس العوائد سنوياً لعدة دورات متتالية</a:t>
            </a:r>
            <a:r>
              <a:rPr lang="ar-SA" sz="2400" dirty="0" smtClean="0">
                <a:solidFill>
                  <a:prstClr val="black"/>
                </a:solidFill>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p:txBody>
      </p:sp>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87502"/>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Tree>
    <p:extLst>
      <p:ext uri="{BB962C8B-B14F-4D97-AF65-F5344CB8AC3E}">
        <p14:creationId xmlns:p14="http://schemas.microsoft.com/office/powerpoint/2010/main" val="3400181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معدل العائد المتوقع على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A34E403F-65F8-43E2-AE9B-A2F928F6C00E}"/>
                  </a:ext>
                </a:extLst>
              </p:cNvPr>
              <p:cNvSpPr txBox="1"/>
              <p:nvPr/>
            </p:nvSpPr>
            <p:spPr>
              <a:xfrm>
                <a:off x="776316" y="1349996"/>
                <a:ext cx="10314169" cy="2565895"/>
              </a:xfrm>
              <a:prstGeom prst="rect">
                <a:avLst/>
              </a:prstGeom>
              <a:noFill/>
            </p:spPr>
            <p:txBody>
              <a:bodyPr wrap="square">
                <a:spAutoFit/>
              </a:bodyPr>
              <a:lstStyle/>
              <a:p>
                <a:pPr marL="342900" indent="-342900" algn="r"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يمثل العائد الغرض الاساسي من الاستثمار.</a:t>
                </a:r>
              </a:p>
              <a:p>
                <a:pPr marL="342900" indent="-342900" algn="r" rtl="1">
                  <a:lnSpc>
                    <a:spcPct val="150000"/>
                  </a:lnSpc>
                  <a:buFont typeface="Wingdings" panose="05000000000000000000" pitchFamily="2" charset="2"/>
                  <a:buChar char="Ø"/>
                </a:pPr>
                <a:r>
                  <a:rPr lang="ar-SA" sz="2400" dirty="0">
                    <a:solidFill>
                      <a:srgbClr val="0000FF"/>
                    </a:solidFill>
                    <a:latin typeface="Sakkal Majalla" panose="02000000000000000000" pitchFamily="2" charset="-78"/>
                    <a:cs typeface="Sakkal Majalla" panose="02000000000000000000" pitchFamily="2" charset="-78"/>
                  </a:rPr>
                  <a:t>حساب العائد على الاستثمار في الاسهم: </a:t>
                </a:r>
                <a:r>
                  <a:rPr lang="ar-SA" sz="2400" dirty="0">
                    <a:latin typeface="Sakkal Majalla" panose="02000000000000000000" pitchFamily="2" charset="-78"/>
                    <a:cs typeface="Sakkal Majalla" panose="02000000000000000000" pitchFamily="2" charset="-78"/>
                  </a:rPr>
                  <a:t>يمثل نسبة الزيادة التي يحققها المستثمر في ثروتة نظرا لارتباطة بهذه الاسهم. </a:t>
                </a:r>
                <a:r>
                  <a:rPr lang="ar-SA" sz="2400" dirty="0">
                    <a:solidFill>
                      <a:srgbClr val="00B050"/>
                    </a:solidFill>
                    <a:latin typeface="Sakkal Majalla" panose="02000000000000000000" pitchFamily="2" charset="-78"/>
                    <a:cs typeface="Sakkal Majalla" panose="02000000000000000000" pitchFamily="2" charset="-78"/>
                  </a:rPr>
                  <a:t>ويحسب بالمعادلة الاتية:</a:t>
                </a:r>
                <a:endParaRPr lang="en-US" sz="2400" dirty="0">
                  <a:solidFill>
                    <a:srgbClr val="00B050"/>
                  </a:solidFill>
                  <a:latin typeface="Sakkal Majalla" panose="02000000000000000000" pitchFamily="2" charset="-78"/>
                  <a:cs typeface="Sakkal Majalla" panose="02000000000000000000" pitchFamily="2" charset="-78"/>
                </a:endParaRPr>
              </a:p>
              <a:p>
                <a:pPr marL="0" indent="0" algn="ctr" rtl="1">
                  <a:lnSpc>
                    <a:spcPct val="150000"/>
                  </a:lnSpc>
                  <a:buNone/>
                </a:pPr>
                <a:r>
                  <a:rPr lang="en-US" sz="2400" dirty="0">
                    <a:latin typeface="Sakkal Majalla" panose="02000000000000000000" pitchFamily="2" charset="-78"/>
                    <a:cs typeface="Sakkal Majalla" panose="02000000000000000000" pitchFamily="2" charset="-78"/>
                  </a:rPr>
                  <a:t>R</a:t>
                </a:r>
                <a14:m>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m:t>
                        </m:r>
                        <m:r>
                          <a:rPr lang="en-US" sz="2400" b="0" i="1" smtClean="0">
                            <a:latin typeface="Cambria Math" panose="02040503050406030204" pitchFamily="18" charset="0"/>
                          </a:rPr>
                          <m:t>𝐷</m:t>
                        </m:r>
                        <m:r>
                          <a:rPr lang="en-US" sz="2400" i="1">
                            <a:latin typeface="Cambria Math" panose="02040503050406030204" pitchFamily="18" charset="0"/>
                          </a:rPr>
                          <m:t>+</m:t>
                        </m:r>
                        <m:r>
                          <a:rPr lang="en-US" sz="2400" b="0" i="1" smtClean="0">
                            <a:latin typeface="Cambria Math" panose="02040503050406030204" pitchFamily="18" charset="0"/>
                          </a:rPr>
                          <m:t>(</m:t>
                        </m:r>
                        <m:r>
                          <a:rPr lang="en-US" sz="2400" b="0" i="1" smtClean="0">
                            <a:latin typeface="Cambria Math" panose="02040503050406030204" pitchFamily="18" charset="0"/>
                          </a:rPr>
                          <m:t>𝑃</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𝑃</m:t>
                        </m:r>
                        <m:r>
                          <a:rPr lang="en-US" sz="2400" b="0" i="1" smtClean="0">
                            <a:latin typeface="Cambria Math" panose="02040503050406030204" pitchFamily="18" charset="0"/>
                          </a:rPr>
                          <m:t>0</m:t>
                        </m:r>
                        <m:r>
                          <a:rPr lang="en-US" sz="2400" b="0" i="1" smtClean="0">
                            <a:latin typeface="Cambria Math" panose="02040503050406030204" pitchFamily="18" charset="0"/>
                          </a:rPr>
                          <m:t>)</m:t>
                        </m:r>
                      </m:num>
                      <m:den>
                        <m:r>
                          <a:rPr lang="en-US" sz="2400" b="0" i="1" smtClean="0">
                            <a:latin typeface="Cambria Math" panose="02040503050406030204" pitchFamily="18" charset="0"/>
                          </a:rPr>
                          <m:t>𝑃</m:t>
                        </m:r>
                        <m:r>
                          <a:rPr lang="en-US" sz="2400" b="0" i="1" smtClean="0">
                            <a:latin typeface="Cambria Math" panose="02040503050406030204" pitchFamily="18" charset="0"/>
                          </a:rPr>
                          <m:t>0</m:t>
                        </m:r>
                      </m:den>
                    </m:f>
                  </m:oMath>
                </a14:m>
                <a:endParaRPr lang="en-MY" sz="2400" dirty="0">
                  <a:latin typeface="Sakkal Majalla" panose="02000000000000000000" pitchFamily="2" charset="-78"/>
                  <a:cs typeface="Sakkal Majalla" panose="02000000000000000000" pitchFamily="2" charset="-78"/>
                </a:endParaRPr>
              </a:p>
            </p:txBody>
          </p:sp>
        </mc:Choice>
        <mc:Fallback>
          <p:sp>
            <p:nvSpPr>
              <p:cNvPr id="10" name="TextBox 9">
                <a:extLst>
                  <a:ext uri="{FF2B5EF4-FFF2-40B4-BE49-F238E27FC236}">
                    <a16:creationId xmlns:a16="http://schemas.microsoft.com/office/drawing/2014/main" id="{A34E403F-65F8-43E2-AE9B-A2F928F6C00E}"/>
                  </a:ext>
                </a:extLst>
              </p:cNvPr>
              <p:cNvSpPr txBox="1">
                <a:spLocks noRot="1" noChangeAspect="1" noMove="1" noResize="1" noEditPoints="1" noAdjustHandles="1" noChangeArrowheads="1" noChangeShapeType="1" noTextEdit="1"/>
              </p:cNvSpPr>
              <p:nvPr/>
            </p:nvSpPr>
            <p:spPr>
              <a:xfrm>
                <a:off x="776316" y="1349996"/>
                <a:ext cx="10314169" cy="2565895"/>
              </a:xfrm>
              <a:prstGeom prst="rect">
                <a:avLst/>
              </a:prstGeom>
              <a:blipFill>
                <a:blip r:embed="rId3"/>
                <a:stretch>
                  <a:fillRect r="-887" b="-950"/>
                </a:stretch>
              </a:blipFill>
            </p:spPr>
            <p:txBody>
              <a:bodyPr/>
              <a:lstStyle/>
              <a:p>
                <a:r>
                  <a:rPr lang="ar-SA">
                    <a:noFill/>
                  </a:rPr>
                  <a:t> </a:t>
                </a:r>
              </a:p>
            </p:txBody>
          </p:sp>
        </mc:Fallback>
      </mc:AlternateContent>
      <p:sp>
        <p:nvSpPr>
          <p:cNvPr id="29" name="Content Placeholder 2">
            <a:extLst>
              <a:ext uri="{FF2B5EF4-FFF2-40B4-BE49-F238E27FC236}">
                <a16:creationId xmlns:a16="http://schemas.microsoft.com/office/drawing/2014/main" id="{151A4ABF-5D40-43A9-AC0D-AACB1F15D3EF}"/>
              </a:ext>
            </a:extLst>
          </p:cNvPr>
          <p:cNvSpPr>
            <a:spLocks noGrp="1"/>
          </p:cNvSpPr>
          <p:nvPr>
            <p:ph sz="quarter" idx="1"/>
          </p:nvPr>
        </p:nvSpPr>
        <p:spPr>
          <a:xfrm>
            <a:off x="8979203" y="4160234"/>
            <a:ext cx="1854348" cy="478187"/>
          </a:xfrm>
        </p:spPr>
        <p:txBody>
          <a:bodyPr>
            <a:noAutofit/>
          </a:bodyPr>
          <a:lstStyle/>
          <a:p>
            <a:pPr marL="0" indent="0">
              <a:buNone/>
            </a:pPr>
            <a:r>
              <a:rPr lang="ar-SA" sz="2400" b="1" dirty="0">
                <a:latin typeface="Sakkal Majalla" panose="02000000000000000000" pitchFamily="2" charset="-78"/>
                <a:cs typeface="Sakkal Majalla" panose="02000000000000000000" pitchFamily="2" charset="-78"/>
              </a:rPr>
              <a:t>حيث :</a:t>
            </a:r>
          </a:p>
        </p:txBody>
      </p:sp>
      <p:sp>
        <p:nvSpPr>
          <p:cNvPr id="30" name="TextBox 29">
            <a:extLst>
              <a:ext uri="{FF2B5EF4-FFF2-40B4-BE49-F238E27FC236}">
                <a16:creationId xmlns:a16="http://schemas.microsoft.com/office/drawing/2014/main" id="{39BF16A3-FB08-45CA-929E-9221AE24C2AC}"/>
              </a:ext>
            </a:extLst>
          </p:cNvPr>
          <p:cNvSpPr txBox="1"/>
          <p:nvPr/>
        </p:nvSpPr>
        <p:spPr>
          <a:xfrm>
            <a:off x="1904199" y="4254664"/>
            <a:ext cx="6096000" cy="461665"/>
          </a:xfrm>
          <a:prstGeom prst="rect">
            <a:avLst/>
          </a:prstGeom>
          <a:noFill/>
        </p:spPr>
        <p:txBody>
          <a:bodyPr wrap="square">
            <a:spAutoFit/>
          </a:bodyPr>
          <a:lstStyle/>
          <a:p>
            <a:pPr marL="0" indent="0" algn="r">
              <a:buNone/>
            </a:pPr>
            <a:r>
              <a:rPr lang="en-US" sz="2400" dirty="0">
                <a:highlight>
                  <a:srgbClr val="CCC4EE"/>
                </a:highlight>
                <a:latin typeface="Sakkal Majalla" panose="02000000000000000000" pitchFamily="2" charset="-78"/>
                <a:cs typeface="Sakkal Majalla" panose="02000000000000000000" pitchFamily="2" charset="-78"/>
              </a:rPr>
              <a:t>R=</a:t>
            </a:r>
            <a:r>
              <a:rPr lang="ar-SA" sz="2400" dirty="0">
                <a:highlight>
                  <a:srgbClr val="CCC4EE"/>
                </a:highlight>
                <a:latin typeface="Sakkal Majalla" panose="02000000000000000000" pitchFamily="2" charset="-78"/>
                <a:cs typeface="Sakkal Majalla" panose="02000000000000000000" pitchFamily="2" charset="-78"/>
              </a:rPr>
              <a:t> = معدل العائد على الاستثمار</a:t>
            </a:r>
          </a:p>
        </p:txBody>
      </p:sp>
      <p:sp>
        <p:nvSpPr>
          <p:cNvPr id="31" name="TextBox 30">
            <a:extLst>
              <a:ext uri="{FF2B5EF4-FFF2-40B4-BE49-F238E27FC236}">
                <a16:creationId xmlns:a16="http://schemas.microsoft.com/office/drawing/2014/main" id="{DF943A71-88DA-4FD3-B000-80B9803F7585}"/>
              </a:ext>
            </a:extLst>
          </p:cNvPr>
          <p:cNvSpPr txBox="1"/>
          <p:nvPr/>
        </p:nvSpPr>
        <p:spPr>
          <a:xfrm>
            <a:off x="1904199" y="4784885"/>
            <a:ext cx="6096000" cy="461665"/>
          </a:xfrm>
          <a:prstGeom prst="rect">
            <a:avLst/>
          </a:prstGeom>
          <a:noFill/>
        </p:spPr>
        <p:txBody>
          <a:bodyPr wrap="square">
            <a:spAutoFit/>
          </a:bodyPr>
          <a:lstStyle/>
          <a:p>
            <a:pPr marL="0" indent="0" algn="r">
              <a:buNone/>
            </a:pPr>
            <a:r>
              <a:rPr lang="en-US" sz="2400" dirty="0">
                <a:highlight>
                  <a:srgbClr val="CCC4EE"/>
                </a:highlight>
                <a:latin typeface="Sakkal Majalla" panose="02000000000000000000" pitchFamily="2" charset="-78"/>
                <a:cs typeface="Sakkal Majalla" panose="02000000000000000000" pitchFamily="2" charset="-78"/>
              </a:rPr>
              <a:t>D=</a:t>
            </a:r>
            <a:r>
              <a:rPr lang="ar-SA" sz="2400" dirty="0">
                <a:highlight>
                  <a:srgbClr val="CCC4EE"/>
                </a:highlight>
                <a:latin typeface="Sakkal Majalla" panose="02000000000000000000" pitchFamily="2" charset="-78"/>
                <a:cs typeface="Sakkal Majalla" panose="02000000000000000000" pitchFamily="2" charset="-78"/>
              </a:rPr>
              <a:t>= توزيعات الارباح التي حصل عليها المستثمر</a:t>
            </a:r>
          </a:p>
        </p:txBody>
      </p:sp>
      <p:sp>
        <p:nvSpPr>
          <p:cNvPr id="32" name="TextBox 31">
            <a:extLst>
              <a:ext uri="{FF2B5EF4-FFF2-40B4-BE49-F238E27FC236}">
                <a16:creationId xmlns:a16="http://schemas.microsoft.com/office/drawing/2014/main" id="{7DCE89E5-76D1-421E-A953-9D010A9CC6B5}"/>
              </a:ext>
            </a:extLst>
          </p:cNvPr>
          <p:cNvSpPr txBox="1"/>
          <p:nvPr/>
        </p:nvSpPr>
        <p:spPr>
          <a:xfrm>
            <a:off x="1904199" y="5360952"/>
            <a:ext cx="6096000" cy="461665"/>
          </a:xfrm>
          <a:prstGeom prst="rect">
            <a:avLst/>
          </a:prstGeom>
          <a:noFill/>
        </p:spPr>
        <p:txBody>
          <a:bodyPr wrap="square">
            <a:spAutoFit/>
          </a:bodyPr>
          <a:lstStyle/>
          <a:p>
            <a:pPr marL="0" indent="0" algn="r">
              <a:buNone/>
            </a:pPr>
            <a:r>
              <a:rPr lang="en-US" sz="2400" dirty="0">
                <a:highlight>
                  <a:srgbClr val="CCC4EE"/>
                </a:highlight>
                <a:latin typeface="Sakkal Majalla" panose="02000000000000000000" pitchFamily="2" charset="-78"/>
                <a:cs typeface="Sakkal Majalla" panose="02000000000000000000" pitchFamily="2" charset="-78"/>
              </a:rPr>
              <a:t>P1-P0= </a:t>
            </a:r>
            <a:r>
              <a:rPr lang="ar-SA" sz="2400" dirty="0">
                <a:highlight>
                  <a:srgbClr val="CCC4EE"/>
                </a:highlight>
                <a:latin typeface="Sakkal Majalla" panose="02000000000000000000" pitchFamily="2" charset="-78"/>
                <a:cs typeface="Sakkal Majalla" panose="02000000000000000000" pitchFamily="2" charset="-78"/>
              </a:rPr>
              <a:t>= مقدار التغير الذي طرأ على قيمة السهم في السوق</a:t>
            </a:r>
            <a:endParaRPr lang="en-US" sz="2400" dirty="0">
              <a:highlight>
                <a:srgbClr val="CCC4EE"/>
              </a:highligh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5446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370607" y="2003884"/>
            <a:ext cx="2534446" cy="2976225"/>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306032" y="2637917"/>
            <a:ext cx="6505355" cy="1708160"/>
          </a:xfrm>
          <a:prstGeom prst="rect">
            <a:avLst/>
          </a:prstGeom>
        </p:spPr>
        <p:txBody>
          <a:bodyPr wrap="square">
            <a:spAutoFit/>
          </a:bodyPr>
          <a:lstStyle/>
          <a:p>
            <a:pPr marL="457200" indent="-457200" algn="just" rtl="1">
              <a:lnSpc>
                <a:spcPct val="15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كيفية قياس معدلات العائد التاريخية للاستثمار.</a:t>
            </a:r>
            <a:endParaRPr lang="en-US" sz="2400" dirty="0">
              <a:solidFill>
                <a:schemeClr val="tx1">
                  <a:lumMod val="95000"/>
                  <a:lumOff val="5000"/>
                </a:schemeClr>
              </a:solidFill>
              <a:latin typeface="Sakkal Majalla" panose="02000000000000000000" pitchFamily="2" charset="-78"/>
              <a:cs typeface="Sakkal Majalla" panose="02000000000000000000" pitchFamily="2" charset="-78"/>
            </a:endParaRPr>
          </a:p>
          <a:p>
            <a:pPr marL="457200" indent="-457200" algn="just" rtl="1">
              <a:lnSpc>
                <a:spcPct val="15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كيفية قياس متوسط معدلات العائد التاريخية للاستثمار.</a:t>
            </a:r>
          </a:p>
          <a:p>
            <a:pPr marL="457200" indent="-457200" algn="just" rtl="1">
              <a:lnSpc>
                <a:spcPct val="15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كيفية قياس العائد المتوقع على استثمار معين .</a:t>
            </a:r>
          </a:p>
        </p:txBody>
      </p:sp>
      <p:sp>
        <p:nvSpPr>
          <p:cNvPr id="4" name="مستطيل 3">
            <a:extLst>
              <a:ext uri="{FF2B5EF4-FFF2-40B4-BE49-F238E27FC236}">
                <a16:creationId xmlns:a16="http://schemas.microsoft.com/office/drawing/2014/main" id="{BCAEEAEA-0719-4DEE-9A32-AD01FB10FEFD}"/>
              </a:ext>
            </a:extLst>
          </p:cNvPr>
          <p:cNvSpPr/>
          <p:nvPr/>
        </p:nvSpPr>
        <p:spPr>
          <a:xfrm>
            <a:off x="7818950" y="2123284"/>
            <a:ext cx="2929007" cy="523220"/>
          </a:xfrm>
          <a:prstGeom prst="rect">
            <a:avLst/>
          </a:prstGeom>
        </p:spPr>
        <p:txBody>
          <a:bodyPr wrap="none">
            <a:spAutoFit/>
          </a:bodyPr>
          <a:lstStyle/>
          <a:p>
            <a:pPr algn="r" rtl="1"/>
            <a:r>
              <a:rPr lang="ar-SA" sz="28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معدل العائد المتوقع على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14" name="Content Placeholder 2">
                <a:extLst>
                  <a:ext uri="{FF2B5EF4-FFF2-40B4-BE49-F238E27FC236}">
                    <a16:creationId xmlns:a16="http://schemas.microsoft.com/office/drawing/2014/main" id="{06B63029-C0DB-4CFF-B072-900EE79E29BD}"/>
                  </a:ext>
                </a:extLst>
              </p:cNvPr>
              <p:cNvSpPr>
                <a:spLocks noGrp="1"/>
              </p:cNvSpPr>
              <p:nvPr>
                <p:ph sz="quarter" idx="1"/>
              </p:nvPr>
            </p:nvSpPr>
            <p:spPr>
              <a:xfrm>
                <a:off x="1515169" y="805425"/>
                <a:ext cx="9108790" cy="5598566"/>
              </a:xfrm>
            </p:spPr>
            <p:txBody>
              <a:bodyPr/>
              <a:lstStyle/>
              <a:p>
                <a:pPr marL="0" indent="0" algn="just">
                  <a:lnSpc>
                    <a:spcPct val="150000"/>
                  </a:lnSpc>
                  <a:buNone/>
                </a:pPr>
                <a:r>
                  <a:rPr lang="ar-SA" sz="2400" dirty="0">
                    <a:solidFill>
                      <a:srgbClr val="00B050"/>
                    </a:solidFill>
                    <a:latin typeface="Sakkal Majalla" panose="02000000000000000000" pitchFamily="2" charset="-78"/>
                    <a:cs typeface="Sakkal Majalla" panose="02000000000000000000" pitchFamily="2" charset="-78"/>
                  </a:rPr>
                  <a:t>(مثال 1)</a:t>
                </a:r>
              </a:p>
              <a:p>
                <a:pPr marL="0" indent="0" algn="just">
                  <a:lnSpc>
                    <a:spcPct val="150000"/>
                  </a:lnSpc>
                  <a:buNone/>
                </a:pPr>
                <a:r>
                  <a:rPr lang="ar-SA" sz="2400" dirty="0">
                    <a:solidFill>
                      <a:srgbClr val="0000FF"/>
                    </a:solidFill>
                    <a:latin typeface="Sakkal Majalla" panose="02000000000000000000" pitchFamily="2" charset="-78"/>
                    <a:cs typeface="Sakkal Majalla" panose="02000000000000000000" pitchFamily="2" charset="-78"/>
                  </a:rPr>
                  <a:t>اذا قمت بشراء سهم اسمنت الشرقية بمبلغ 100 ريال ومن المتوقع ان يوزع عائداً قدرة 1 ريال ينهاية السنة. كما انة من المتوقع ان يكون سعر السهم بنهاية هذة السنة 112 ريال.  احسب معدل العائد المتوقع للسهم؟</a:t>
                </a:r>
              </a:p>
              <a:p>
                <a:pPr marL="0" indent="0" algn="just">
                  <a:lnSpc>
                    <a:spcPct val="150000"/>
                  </a:lnSpc>
                  <a:buNone/>
                </a:pPr>
                <a:r>
                  <a:rPr lang="ar-SA" sz="2400" dirty="0">
                    <a:solidFill>
                      <a:srgbClr val="00B050"/>
                    </a:solidFill>
                    <a:latin typeface="Sakkal Majalla" panose="02000000000000000000" pitchFamily="2" charset="-78"/>
                    <a:cs typeface="Sakkal Majalla" panose="02000000000000000000" pitchFamily="2" charset="-78"/>
                  </a:rPr>
                  <a:t>الحل:</a:t>
                </a:r>
                <a:endParaRPr lang="en-US" sz="2400" dirty="0">
                  <a:solidFill>
                    <a:srgbClr val="00B050"/>
                  </a:solidFill>
                  <a:latin typeface="Sakkal Majalla" panose="02000000000000000000" pitchFamily="2" charset="-78"/>
                  <a:cs typeface="Sakkal Majalla" panose="02000000000000000000" pitchFamily="2" charset="-78"/>
                </a:endParaRPr>
              </a:p>
              <a:p>
                <a:pPr marL="0" indent="0" algn="ctr">
                  <a:buNone/>
                </a:pPr>
                <a:r>
                  <a:rPr lang="en-US" sz="2400" dirty="0">
                    <a:latin typeface="Sakkal Majalla" panose="02000000000000000000" pitchFamily="2" charset="-78"/>
                    <a:cs typeface="Sakkal Majalla" panose="02000000000000000000" pitchFamily="2" charset="-78"/>
                  </a:rPr>
                  <a:t>R</a:t>
                </a:r>
                <a14:m>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m:t>
                        </m:r>
                        <m:r>
                          <a:rPr lang="en-US" sz="2400" i="1">
                            <a:latin typeface="Cambria Math" panose="02040503050406030204" pitchFamily="18" charset="0"/>
                          </a:rPr>
                          <m:t>𝐷</m:t>
                        </m:r>
                        <m:r>
                          <a:rPr lang="en-US" sz="2400" i="1">
                            <a:latin typeface="Cambria Math" panose="02040503050406030204" pitchFamily="18" charset="0"/>
                          </a:rPr>
                          <m:t>+(</m:t>
                        </m:r>
                        <m:r>
                          <a:rPr lang="en-US" sz="2400" i="1">
                            <a:latin typeface="Cambria Math" panose="02040503050406030204" pitchFamily="18" charset="0"/>
                          </a:rPr>
                          <m:t>𝑃</m:t>
                        </m:r>
                        <m:r>
                          <a:rPr lang="en-US" sz="2400" i="1">
                            <a:latin typeface="Cambria Math" panose="02040503050406030204" pitchFamily="18" charset="0"/>
                          </a:rPr>
                          <m:t>1</m:t>
                        </m:r>
                        <m:r>
                          <a:rPr lang="en-US" sz="2400" i="1">
                            <a:latin typeface="Cambria Math" panose="02040503050406030204" pitchFamily="18" charset="0"/>
                          </a:rPr>
                          <m:t>−</m:t>
                        </m:r>
                        <m:r>
                          <a:rPr lang="en-US" sz="2400" i="1">
                            <a:latin typeface="Cambria Math" panose="02040503050406030204" pitchFamily="18" charset="0"/>
                          </a:rPr>
                          <m:t>𝑃</m:t>
                        </m:r>
                        <m:r>
                          <a:rPr lang="en-US" sz="2400" i="1">
                            <a:latin typeface="Cambria Math" panose="02040503050406030204" pitchFamily="18" charset="0"/>
                          </a:rPr>
                          <m:t>0</m:t>
                        </m:r>
                        <m:r>
                          <a:rPr lang="en-US" sz="2400" i="1">
                            <a:latin typeface="Cambria Math" panose="02040503050406030204" pitchFamily="18" charset="0"/>
                          </a:rPr>
                          <m:t>)</m:t>
                        </m:r>
                      </m:num>
                      <m:den>
                        <m:r>
                          <a:rPr lang="en-US" sz="2400" i="1">
                            <a:latin typeface="Cambria Math" panose="02040503050406030204" pitchFamily="18" charset="0"/>
                          </a:rPr>
                          <m:t>𝑃</m:t>
                        </m:r>
                        <m:r>
                          <a:rPr lang="en-US" sz="2400" i="1">
                            <a:latin typeface="Cambria Math" panose="02040503050406030204" pitchFamily="18" charset="0"/>
                          </a:rPr>
                          <m:t>0</m:t>
                        </m:r>
                      </m:den>
                    </m:f>
                  </m:oMath>
                </a14:m>
                <a:endParaRPr lang="en-US" sz="2400" dirty="0">
                  <a:latin typeface="Sakkal Majalla" panose="02000000000000000000" pitchFamily="2" charset="-78"/>
                  <a:cs typeface="Sakkal Majalla" panose="02000000000000000000" pitchFamily="2" charset="-78"/>
                </a:endParaRPr>
              </a:p>
              <a:p>
                <a:pPr marL="0" indent="0" algn="ctr">
                  <a:buNone/>
                </a:pPr>
                <a:r>
                  <a:rPr lang="en-US" sz="2400" dirty="0">
                    <a:latin typeface="Sakkal Majalla" panose="02000000000000000000" pitchFamily="2" charset="-78"/>
                    <a:cs typeface="Sakkal Majalla" panose="02000000000000000000" pitchFamily="2" charset="-78"/>
                  </a:rPr>
                  <a:t>R</a:t>
                </a:r>
                <a14:m>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m:t>
                        </m:r>
                        <m:r>
                          <a:rPr lang="en-US" sz="2400" b="0" i="1" smtClean="0">
                            <a:latin typeface="Cambria Math" panose="02040503050406030204" pitchFamily="18" charset="0"/>
                          </a:rPr>
                          <m:t>1</m:t>
                        </m:r>
                        <m:r>
                          <a:rPr lang="en-US" sz="2400" i="1">
                            <a:latin typeface="Cambria Math" panose="02040503050406030204" pitchFamily="18" charset="0"/>
                          </a:rPr>
                          <m:t>+(</m:t>
                        </m:r>
                        <m:r>
                          <a:rPr lang="en-US" sz="2400" b="0" i="1" smtClean="0">
                            <a:latin typeface="Cambria Math" panose="02040503050406030204" pitchFamily="18" charset="0"/>
                          </a:rPr>
                          <m:t>112</m:t>
                        </m:r>
                        <m:r>
                          <a:rPr lang="en-US" sz="2400" i="1">
                            <a:latin typeface="Cambria Math" panose="02040503050406030204" pitchFamily="18" charset="0"/>
                          </a:rPr>
                          <m:t>−</m:t>
                        </m:r>
                        <m:r>
                          <a:rPr lang="en-US" sz="2400" b="0" i="1" smtClean="0">
                            <a:latin typeface="Cambria Math" panose="02040503050406030204" pitchFamily="18" charset="0"/>
                          </a:rPr>
                          <m:t>100</m:t>
                        </m:r>
                        <m:r>
                          <a:rPr lang="en-US" sz="2400" i="1">
                            <a:latin typeface="Cambria Math" panose="02040503050406030204" pitchFamily="18" charset="0"/>
                          </a:rPr>
                          <m:t>)</m:t>
                        </m:r>
                      </m:num>
                      <m:den>
                        <m:r>
                          <a:rPr lang="en-US" sz="2400" b="0" i="1" smtClean="0">
                            <a:latin typeface="Cambria Math" panose="02040503050406030204" pitchFamily="18" charset="0"/>
                          </a:rPr>
                          <m:t>100</m:t>
                        </m:r>
                      </m:den>
                    </m:f>
                  </m:oMath>
                </a14:m>
                <a:r>
                  <a:rPr lang="en-US" sz="2400" dirty="0">
                    <a:latin typeface="Sakkal Majalla" panose="02000000000000000000" pitchFamily="2" charset="-78"/>
                    <a:cs typeface="Sakkal Majalla" panose="02000000000000000000" pitchFamily="2" charset="-78"/>
                  </a:rPr>
                  <a:t>= 13%</a:t>
                </a:r>
                <a:endParaRPr lang="ar-SA" sz="2400" dirty="0">
                  <a:latin typeface="Sakkal Majalla" panose="02000000000000000000" pitchFamily="2" charset="-78"/>
                  <a:cs typeface="Sakkal Majalla" panose="02000000000000000000" pitchFamily="2" charset="-78"/>
                </a:endParaRPr>
              </a:p>
            </p:txBody>
          </p:sp>
        </mc:Choice>
        <mc:Fallback>
          <p:sp>
            <p:nvSpPr>
              <p:cNvPr id="14" name="Content Placeholder 2">
                <a:extLst>
                  <a:ext uri="{FF2B5EF4-FFF2-40B4-BE49-F238E27FC236}">
                    <a16:creationId xmlns:a16="http://schemas.microsoft.com/office/drawing/2014/main" id="{06B63029-C0DB-4CFF-B072-900EE79E29BD}"/>
                  </a:ext>
                </a:extLst>
              </p:cNvPr>
              <p:cNvSpPr>
                <a:spLocks noGrp="1" noRot="1" noChangeAspect="1" noMove="1" noResize="1" noEditPoints="1" noAdjustHandles="1" noChangeArrowheads="1" noChangeShapeType="1" noTextEdit="1"/>
              </p:cNvSpPr>
              <p:nvPr>
                <p:ph sz="quarter" idx="1"/>
              </p:nvPr>
            </p:nvSpPr>
            <p:spPr>
              <a:xfrm>
                <a:off x="1515169" y="805425"/>
                <a:ext cx="9108790" cy="5598566"/>
              </a:xfrm>
              <a:blipFill>
                <a:blip r:embed="rId3"/>
                <a:stretch>
                  <a:fillRect l="-1539" r="-1004"/>
                </a:stretch>
              </a:blipFill>
            </p:spPr>
            <p:txBody>
              <a:bodyPr/>
              <a:lstStyle/>
              <a:p>
                <a:r>
                  <a:rPr lang="ar-SA">
                    <a:noFill/>
                  </a:rPr>
                  <a:t> </a:t>
                </a:r>
              </a:p>
            </p:txBody>
          </p:sp>
        </mc:Fallback>
      </mc:AlternateContent>
    </p:spTree>
    <p:extLst>
      <p:ext uri="{BB962C8B-B14F-4D97-AF65-F5344CB8AC3E}">
        <p14:creationId xmlns:p14="http://schemas.microsoft.com/office/powerpoint/2010/main" val="3348133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معدل العائد المتوقع على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13" name="TextBox 12">
            <a:extLst>
              <a:ext uri="{FF2B5EF4-FFF2-40B4-BE49-F238E27FC236}">
                <a16:creationId xmlns:a16="http://schemas.microsoft.com/office/drawing/2014/main" id="{883D4AA8-B378-454F-8217-B3BB6FF111D5}"/>
              </a:ext>
            </a:extLst>
          </p:cNvPr>
          <p:cNvSpPr txBox="1"/>
          <p:nvPr/>
        </p:nvSpPr>
        <p:spPr>
          <a:xfrm>
            <a:off x="1201034" y="1985060"/>
            <a:ext cx="9464734" cy="3231654"/>
          </a:xfrm>
          <a:prstGeom prst="rect">
            <a:avLst/>
          </a:prstGeom>
          <a:noFill/>
        </p:spPr>
        <p:txBody>
          <a:bodyPr wrap="square">
            <a:spAutoFit/>
          </a:bodyPr>
          <a:lstStyle/>
          <a:p>
            <a:pPr algn="r" rtl="1"/>
            <a:r>
              <a:rPr lang="ar-SA" sz="2400" b="1" dirty="0">
                <a:solidFill>
                  <a:srgbClr val="0000FF"/>
                </a:solidFill>
                <a:latin typeface="Sakkal Majalla" panose="02000000000000000000" pitchFamily="2" charset="-78"/>
                <a:cs typeface="Sakkal Majalla" panose="02000000000000000000" pitchFamily="2" charset="-78"/>
              </a:rPr>
              <a:t>نلاحظ من المثال السابق التالي</a:t>
            </a:r>
            <a:r>
              <a:rPr lang="ar-SA" sz="2400" b="1" dirty="0" smtClean="0">
                <a:solidFill>
                  <a:srgbClr val="0000FF"/>
                </a:solidFill>
                <a:latin typeface="Sakkal Majalla" panose="02000000000000000000" pitchFamily="2" charset="-78"/>
                <a:cs typeface="Sakkal Majalla" panose="02000000000000000000" pitchFamily="2" charset="-78"/>
              </a:rPr>
              <a:t>:</a:t>
            </a:r>
          </a:p>
          <a:p>
            <a:pPr marL="342900" lvl="0" indent="-342900" algn="just" rtl="1">
              <a:lnSpc>
                <a:spcPct val="150000"/>
              </a:lnSpc>
              <a:buClr>
                <a:srgbClr val="00B050"/>
              </a:buClr>
              <a:buFont typeface="Wingdings" panose="05000000000000000000" pitchFamily="2" charset="2"/>
              <a:buChar char="ü"/>
            </a:pPr>
            <a:r>
              <a:rPr lang="ar-SA" sz="2400" dirty="0">
                <a:solidFill>
                  <a:prstClr val="black"/>
                </a:solidFill>
                <a:latin typeface="Sakkal Majalla" panose="02000000000000000000" pitchFamily="2" charset="-78"/>
                <a:cs typeface="Sakkal Majalla" panose="02000000000000000000" pitchFamily="2" charset="-78"/>
              </a:rPr>
              <a:t>يلاحظ ان معدل العائد المتوقع للسهم هنا تم حسابة على اساس توقعات لتوزيعات الارباح وقيمة السهم في السوق. والسؤال هو ماذا سيكون علية معدل العائد اذا لم تتحقق هذه التوقعات؟؟</a:t>
            </a:r>
          </a:p>
          <a:p>
            <a:pPr marL="342900" lvl="0" indent="-342900" algn="just" rtl="1">
              <a:lnSpc>
                <a:spcPct val="150000"/>
              </a:lnSpc>
              <a:buClr>
                <a:srgbClr val="00B050"/>
              </a:buClr>
              <a:buFont typeface="Wingdings" panose="05000000000000000000" pitchFamily="2" charset="2"/>
              <a:buChar char="ü"/>
            </a:pPr>
            <a:r>
              <a:rPr lang="ar-SA" sz="2400" dirty="0">
                <a:solidFill>
                  <a:prstClr val="black"/>
                </a:solidFill>
                <a:latin typeface="Sakkal Majalla" panose="02000000000000000000" pitchFamily="2" charset="-78"/>
                <a:cs typeface="Sakkal Majalla" panose="02000000000000000000" pitchFamily="2" charset="-78"/>
              </a:rPr>
              <a:t>للإجابة على هذا السؤال نجد اننا بحاجة الى ادخال عنصر التنبؤ من خلال التوزيعات الاحتمالية.</a:t>
            </a:r>
          </a:p>
          <a:p>
            <a:pPr marL="342900" lvl="0" indent="-342900" algn="just" rtl="1">
              <a:lnSpc>
                <a:spcPct val="150000"/>
              </a:lnSpc>
              <a:buClr>
                <a:srgbClr val="00B050"/>
              </a:buClr>
              <a:buFont typeface="Wingdings" panose="05000000000000000000" pitchFamily="2" charset="2"/>
              <a:buChar char="ü"/>
            </a:pPr>
            <a:r>
              <a:rPr lang="ar-SA" sz="2400" dirty="0">
                <a:solidFill>
                  <a:prstClr val="black"/>
                </a:solidFill>
                <a:latin typeface="Sakkal Majalla" panose="02000000000000000000" pitchFamily="2" charset="-78"/>
                <a:cs typeface="Sakkal Majalla" panose="02000000000000000000" pitchFamily="2" charset="-78"/>
              </a:rPr>
              <a:t>لو ان متخذ القرار الاستثماري يعمل في ظل التأكد التام لكان من الممكن تحديد العائد المتوقع </a:t>
            </a:r>
            <a:r>
              <a:rPr lang="ar-SA" sz="2400" dirty="0" err="1">
                <a:solidFill>
                  <a:prstClr val="black"/>
                </a:solidFill>
                <a:latin typeface="Sakkal Majalla" panose="02000000000000000000" pitchFamily="2" charset="-78"/>
                <a:cs typeface="Sakkal Majalla" panose="02000000000000000000" pitchFamily="2" charset="-78"/>
              </a:rPr>
              <a:t>بدقةوهذا</a:t>
            </a:r>
            <a:r>
              <a:rPr lang="ar-SA" sz="2400" dirty="0">
                <a:solidFill>
                  <a:prstClr val="black"/>
                </a:solidFill>
                <a:latin typeface="Sakkal Majalla" panose="02000000000000000000" pitchFamily="2" charset="-78"/>
                <a:cs typeface="Sakkal Majalla" panose="02000000000000000000" pitchFamily="2" charset="-78"/>
              </a:rPr>
              <a:t> سيسهل من عملية اتخاذ القرار الاستثماري</a:t>
            </a:r>
            <a:r>
              <a:rPr lang="ar-SA" sz="2400" dirty="0" smtClean="0">
                <a:solidFill>
                  <a:prstClr val="black"/>
                </a:solidFill>
                <a:latin typeface="Sakkal Majalla" panose="02000000000000000000" pitchFamily="2" charset="-78"/>
                <a:cs typeface="Sakkal Majalla" panose="02000000000000000000" pitchFamily="2" charset="-78"/>
              </a:rPr>
              <a:t>.</a:t>
            </a:r>
            <a:r>
              <a:rPr lang="ar-SA" sz="2400" b="1" dirty="0" smtClean="0">
                <a:solidFill>
                  <a:srgbClr val="0000FF"/>
                </a:solidFill>
                <a:latin typeface="Sakkal Majalla" panose="02000000000000000000" pitchFamily="2" charset="-78"/>
                <a:cs typeface="Sakkal Majalla" panose="02000000000000000000" pitchFamily="2" charset="-78"/>
              </a:rPr>
              <a:t> </a:t>
            </a:r>
            <a:endParaRPr lang="en-GB" sz="2400" dirty="0">
              <a:solidFill>
                <a:srgbClr val="0000FF"/>
              </a:solidFill>
            </a:endParaRPr>
          </a:p>
        </p:txBody>
      </p:sp>
    </p:spTree>
    <p:extLst>
      <p:ext uri="{BB962C8B-B14F-4D97-AF65-F5344CB8AC3E}">
        <p14:creationId xmlns:p14="http://schemas.microsoft.com/office/powerpoint/2010/main" val="3960517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معدل العائد المتوقع على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13" name="TextBox 12">
            <a:extLst>
              <a:ext uri="{FF2B5EF4-FFF2-40B4-BE49-F238E27FC236}">
                <a16:creationId xmlns:a16="http://schemas.microsoft.com/office/drawing/2014/main" id="{883D4AA8-B378-454F-8217-B3BB6FF111D5}"/>
              </a:ext>
            </a:extLst>
          </p:cNvPr>
          <p:cNvSpPr txBox="1"/>
          <p:nvPr/>
        </p:nvSpPr>
        <p:spPr>
          <a:xfrm>
            <a:off x="1580752" y="1708061"/>
            <a:ext cx="8977624" cy="3785652"/>
          </a:xfrm>
          <a:prstGeom prst="rect">
            <a:avLst/>
          </a:prstGeom>
          <a:noFill/>
        </p:spPr>
        <p:txBody>
          <a:bodyPr wrap="square">
            <a:spAutoFit/>
          </a:bodyPr>
          <a:lstStyle/>
          <a:p>
            <a:pPr algn="r" rtl="1"/>
            <a:r>
              <a:rPr lang="ar-SA" sz="2400" b="1" dirty="0">
                <a:solidFill>
                  <a:srgbClr val="0000FF"/>
                </a:solidFill>
                <a:latin typeface="Sakkal Majalla" panose="02000000000000000000" pitchFamily="2" charset="-78"/>
                <a:cs typeface="Sakkal Majalla" panose="02000000000000000000" pitchFamily="2" charset="-78"/>
              </a:rPr>
              <a:t>نلاحظ من المثال السابق التالي</a:t>
            </a:r>
            <a:r>
              <a:rPr lang="ar-SA" sz="2400" b="1" dirty="0" smtClean="0">
                <a:solidFill>
                  <a:srgbClr val="0000FF"/>
                </a:solidFill>
                <a:latin typeface="Sakkal Majalla" panose="02000000000000000000" pitchFamily="2" charset="-78"/>
                <a:cs typeface="Sakkal Majalla" panose="02000000000000000000" pitchFamily="2" charset="-78"/>
              </a:rPr>
              <a:t>:</a:t>
            </a:r>
          </a:p>
          <a:p>
            <a:pPr marL="342900" lvl="0" indent="-342900" algn="just" rtl="1">
              <a:lnSpc>
                <a:spcPct val="150000"/>
              </a:lnSpc>
              <a:buClr>
                <a:srgbClr val="00B050"/>
              </a:buClr>
              <a:buFont typeface="Wingdings" panose="05000000000000000000" pitchFamily="2" charset="2"/>
              <a:buChar char="ü"/>
            </a:pPr>
            <a:r>
              <a:rPr lang="ar-SA" sz="2400" dirty="0">
                <a:solidFill>
                  <a:prstClr val="black"/>
                </a:solidFill>
                <a:latin typeface="Sakkal Majalla" panose="02000000000000000000" pitchFamily="2" charset="-78"/>
                <a:cs typeface="Sakkal Majalla" panose="02000000000000000000" pitchFamily="2" charset="-78"/>
              </a:rPr>
              <a:t>ولكن نظرا لأننا في واقع يتسم بقدر كبير من حالة عدم التأكد، فانة يصعب على المستثمر ان يحدد بدقة معدل العائد المتوقع على الاستثمار، وأن كان يستطيع أن يضع اطارا عاما للتوزيع الاحتمالي لهذا العائد.</a:t>
            </a:r>
          </a:p>
          <a:p>
            <a:pPr marL="342900" lvl="0" indent="-342900" algn="just" rtl="1">
              <a:lnSpc>
                <a:spcPct val="150000"/>
              </a:lnSpc>
              <a:buClr>
                <a:srgbClr val="00B050"/>
              </a:buClr>
              <a:buFont typeface="Wingdings" panose="05000000000000000000" pitchFamily="2" charset="2"/>
              <a:buChar char="ü"/>
            </a:pPr>
            <a:r>
              <a:rPr lang="ar-SA" sz="2400" dirty="0">
                <a:solidFill>
                  <a:prstClr val="black"/>
                </a:solidFill>
                <a:latin typeface="Sakkal Majalla" panose="02000000000000000000" pitchFamily="2" charset="-78"/>
                <a:cs typeface="Sakkal Majalla" panose="02000000000000000000" pitchFamily="2" charset="-78"/>
              </a:rPr>
              <a:t>التوزيع الاحتمالي للعائد يساعد في تقدير المخاطر التي يتعرض لها العائد.</a:t>
            </a:r>
          </a:p>
          <a:p>
            <a:pPr marL="342900" lvl="0" indent="-342900" algn="just" rtl="1">
              <a:lnSpc>
                <a:spcPct val="150000"/>
              </a:lnSpc>
              <a:buClr>
                <a:srgbClr val="00B050"/>
              </a:buClr>
              <a:buFont typeface="Wingdings" panose="05000000000000000000" pitchFamily="2" charset="2"/>
              <a:buChar char="ü"/>
            </a:pPr>
            <a:r>
              <a:rPr lang="ar-SA" sz="2400" dirty="0">
                <a:solidFill>
                  <a:prstClr val="black"/>
                </a:solidFill>
                <a:latin typeface="Sakkal Majalla" panose="02000000000000000000" pitchFamily="2" charset="-78"/>
                <a:cs typeface="Sakkal Majalla" panose="02000000000000000000" pitchFamily="2" charset="-78"/>
              </a:rPr>
              <a:t>اذا كان هناك 3 احتمالات قيمتها على التوالي 0.2 و 0.6 و 0.2  فهذا يعني أن وزن الاحتمال الاول يماثل وزن الاحتمال الثالث أما الاحتمال الثاني فيبلغ ثلاثة اضعاف اي من الاحتمالين الاخرين</a:t>
            </a:r>
            <a:r>
              <a:rPr lang="ar-SA" sz="2400" dirty="0" smtClean="0">
                <a:solidFill>
                  <a:prstClr val="black"/>
                </a:solidFill>
                <a:latin typeface="Sakkal Majalla" panose="02000000000000000000" pitchFamily="2" charset="-78"/>
                <a:cs typeface="Sakkal Majalla" panose="02000000000000000000" pitchFamily="2" charset="-78"/>
              </a:rPr>
              <a:t>.</a:t>
            </a:r>
            <a:r>
              <a:rPr lang="ar-SA" sz="2400" b="1" dirty="0" smtClean="0">
                <a:solidFill>
                  <a:srgbClr val="0000FF"/>
                </a:solidFill>
                <a:latin typeface="Sakkal Majalla" panose="02000000000000000000" pitchFamily="2" charset="-78"/>
                <a:cs typeface="Sakkal Majalla" panose="02000000000000000000" pitchFamily="2" charset="-78"/>
              </a:rPr>
              <a:t> </a:t>
            </a:r>
            <a:endParaRPr lang="en-GB" sz="2400" dirty="0">
              <a:solidFill>
                <a:srgbClr val="0000FF"/>
              </a:solidFill>
            </a:endParaRPr>
          </a:p>
        </p:txBody>
      </p:sp>
    </p:spTree>
    <p:extLst>
      <p:ext uri="{BB962C8B-B14F-4D97-AF65-F5344CB8AC3E}">
        <p14:creationId xmlns:p14="http://schemas.microsoft.com/office/powerpoint/2010/main" val="22835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معدل العائد المتوقع على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13" name="TextBox 12">
            <a:extLst>
              <a:ext uri="{FF2B5EF4-FFF2-40B4-BE49-F238E27FC236}">
                <a16:creationId xmlns:a16="http://schemas.microsoft.com/office/drawing/2014/main" id="{883D4AA8-B378-454F-8217-B3BB6FF111D5}"/>
              </a:ext>
            </a:extLst>
          </p:cNvPr>
          <p:cNvSpPr txBox="1"/>
          <p:nvPr/>
        </p:nvSpPr>
        <p:spPr>
          <a:xfrm>
            <a:off x="1638116" y="1642138"/>
            <a:ext cx="8541789" cy="3924151"/>
          </a:xfrm>
          <a:prstGeom prst="rect">
            <a:avLst/>
          </a:prstGeom>
          <a:noFill/>
        </p:spPr>
        <p:txBody>
          <a:bodyPr wrap="square">
            <a:spAutoFit/>
          </a:bodyPr>
          <a:lstStyle/>
          <a:p>
            <a:pPr algn="just" rtl="1">
              <a:lnSpc>
                <a:spcPct val="150000"/>
              </a:lnSpc>
            </a:pPr>
            <a:r>
              <a:rPr lang="ar-SA" sz="2400" b="1" dirty="0">
                <a:solidFill>
                  <a:schemeClr val="accent3"/>
                </a:solidFill>
                <a:latin typeface="Sakkal Majalla" panose="02000000000000000000" pitchFamily="2" charset="-78"/>
                <a:cs typeface="Sakkal Majalla" panose="02000000000000000000" pitchFamily="2" charset="-78"/>
              </a:rPr>
              <a:t>( مثال2</a:t>
            </a:r>
            <a:r>
              <a:rPr lang="ar-SA" sz="2400" b="1" dirty="0" smtClean="0">
                <a:solidFill>
                  <a:schemeClr val="accent3"/>
                </a:solidFill>
                <a:latin typeface="Sakkal Majalla" panose="02000000000000000000" pitchFamily="2" charset="-78"/>
                <a:cs typeface="Sakkal Majalla" panose="02000000000000000000" pitchFamily="2" charset="-78"/>
              </a:rPr>
              <a:t>):</a:t>
            </a:r>
          </a:p>
          <a:p>
            <a:pPr lvl="0"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ما هو معدل العائد المتوقع على استثمارك في سهم المراعي اذا كنتي متأكدة من تحقيق عائد متوقع قدرة 5%</a:t>
            </a:r>
          </a:p>
          <a:p>
            <a:pPr lvl="0" algn="just" rtl="1">
              <a:lnSpc>
                <a:spcPct val="150000"/>
              </a:lnSpc>
            </a:pPr>
            <a:r>
              <a:rPr lang="ar-SA" sz="2400" b="1" dirty="0">
                <a:solidFill>
                  <a:srgbClr val="04A41F"/>
                </a:solidFill>
                <a:latin typeface="Sakkal Majalla" panose="02000000000000000000" pitchFamily="2" charset="-78"/>
                <a:cs typeface="Sakkal Majalla" panose="02000000000000000000" pitchFamily="2" charset="-78"/>
              </a:rPr>
              <a:t>الحل </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في هذه الحالة سيكون لدينا عائد واحد ممكن وكذلك احتمال الحصول على هذه العائد هو1.0 وقليل من الاستثمارات التي تولد عائدات اكيدة (خالية من المخاطر)</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 </a:t>
            </a:r>
            <a:r>
              <a:rPr lang="ar-SA" sz="2400" b="1" dirty="0">
                <a:solidFill>
                  <a:prstClr val="black"/>
                </a:solidFill>
                <a:latin typeface="Sakkal Majalla" panose="02000000000000000000" pitchFamily="2" charset="-78"/>
                <a:cs typeface="Sakkal Majalla" panose="02000000000000000000" pitchFamily="2" charset="-78"/>
              </a:rPr>
              <a:t>العائد المتوقع = </a:t>
            </a:r>
            <a:r>
              <a:rPr lang="ar-SA" sz="2400" dirty="0">
                <a:solidFill>
                  <a:prstClr val="black"/>
                </a:solidFill>
                <a:latin typeface="Sakkal Majalla" panose="02000000000000000000" pitchFamily="2" charset="-78"/>
                <a:cs typeface="Sakkal Majalla" panose="02000000000000000000" pitchFamily="2" charset="-78"/>
              </a:rPr>
              <a:t>(1.0*0.05)= 0.05=  5</a:t>
            </a:r>
            <a:r>
              <a:rPr lang="ar-SA" sz="2400" dirty="0" smtClean="0">
                <a:solidFill>
                  <a:prstClr val="black"/>
                </a:solidFill>
                <a:latin typeface="Sakkal Majalla" panose="02000000000000000000" pitchFamily="2" charset="-78"/>
                <a:cs typeface="Sakkal Majalla" panose="02000000000000000000" pitchFamily="2" charset="-78"/>
              </a:rPr>
              <a:t>%</a:t>
            </a:r>
            <a:r>
              <a:rPr lang="ar-SA" sz="2400" dirty="0">
                <a:solidFill>
                  <a:schemeClr val="accent3"/>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C9621E55-A018-4D10-BBB3-532BD25964E9}"/>
              </a:ext>
            </a:extLst>
          </p:cNvPr>
          <p:cNvSpPr txBox="1"/>
          <p:nvPr/>
        </p:nvSpPr>
        <p:spPr>
          <a:xfrm>
            <a:off x="685800" y="2156329"/>
            <a:ext cx="10763250" cy="600164"/>
          </a:xfrm>
          <a:prstGeom prst="rect">
            <a:avLst/>
          </a:prstGeom>
          <a:noFill/>
        </p:spPr>
        <p:txBody>
          <a:bodyPr wrap="square">
            <a:spAutoFit/>
          </a:bodyPr>
          <a:lstStyle/>
          <a:p>
            <a:pPr marL="0" indent="0" algn="r" rtl="1">
              <a:lnSpc>
                <a:spcPct val="150000"/>
              </a:lnSpc>
              <a:buNone/>
            </a:pP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08990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12348" y="478569"/>
            <a:ext cx="5698184" cy="5119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204488"/>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معدل العائد المتوقع على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13" name="TextBox 12">
            <a:extLst>
              <a:ext uri="{FF2B5EF4-FFF2-40B4-BE49-F238E27FC236}">
                <a16:creationId xmlns:a16="http://schemas.microsoft.com/office/drawing/2014/main" id="{883D4AA8-B378-454F-8217-B3BB6FF111D5}"/>
              </a:ext>
            </a:extLst>
          </p:cNvPr>
          <p:cNvSpPr txBox="1"/>
          <p:nvPr/>
        </p:nvSpPr>
        <p:spPr>
          <a:xfrm>
            <a:off x="762886" y="1162855"/>
            <a:ext cx="10341027" cy="1605568"/>
          </a:xfrm>
          <a:prstGeom prst="rect">
            <a:avLst/>
          </a:prstGeom>
          <a:noFill/>
        </p:spPr>
        <p:txBody>
          <a:bodyPr wrap="square">
            <a:spAutoFit/>
          </a:bodyPr>
          <a:lstStyle/>
          <a:p>
            <a:pPr algn="r" rtl="1"/>
            <a:r>
              <a:rPr lang="ar-SA" sz="2400" b="1" dirty="0">
                <a:solidFill>
                  <a:schemeClr val="accent3"/>
                </a:solidFill>
                <a:latin typeface="Sakkal Majalla" panose="02000000000000000000" pitchFamily="2" charset="-78"/>
                <a:cs typeface="Sakkal Majalla" panose="02000000000000000000" pitchFamily="2" charset="-78"/>
              </a:rPr>
              <a:t>( مثال3</a:t>
            </a:r>
            <a:r>
              <a:rPr lang="ar-SA" sz="2400" b="1" dirty="0" smtClean="0">
                <a:solidFill>
                  <a:schemeClr val="accent3"/>
                </a:solidFill>
                <a:latin typeface="Sakkal Majalla" panose="02000000000000000000" pitchFamily="2" charset="-78"/>
                <a:cs typeface="Sakkal Majalla" panose="02000000000000000000" pitchFamily="2" charset="-78"/>
              </a:rPr>
              <a:t>):</a:t>
            </a:r>
          </a:p>
          <a:p>
            <a:pPr lvl="0" algn="r" defTabSz="914400" rtl="1">
              <a:lnSpc>
                <a:spcPct val="150000"/>
              </a:lnSpc>
              <a:spcBef>
                <a:spcPts val="1000"/>
              </a:spcBef>
              <a:buClr>
                <a:srgbClr val="333366"/>
              </a:buClr>
              <a:buSzPct val="110000"/>
            </a:pPr>
            <a:r>
              <a:rPr lang="ar-SA" sz="2200" dirty="0">
                <a:solidFill>
                  <a:srgbClr val="0000FF"/>
                </a:solidFill>
                <a:latin typeface="Sakkal Majalla" panose="02000000000000000000" pitchFamily="2" charset="-78"/>
                <a:cs typeface="Sakkal Majalla" panose="02000000000000000000" pitchFamily="2" charset="-78"/>
              </a:rPr>
              <a:t>كمحلل استثمار ، قمت بوضع مجموعة من التوزيعات الاحتمالية للعوائد المتوقعة على استثمار احد الافراد في سهم شركة سابك وفقا لمجموعة من الظروف الاقتصادية المحتملة كالتالي</a:t>
            </a:r>
            <a:r>
              <a:rPr lang="ar-SA" sz="2200" dirty="0" smtClean="0">
                <a:solidFill>
                  <a:srgbClr val="0000FF"/>
                </a:solidFill>
                <a:latin typeface="Sakkal Majalla" panose="02000000000000000000" pitchFamily="2" charset="-78"/>
                <a:cs typeface="Sakkal Majalla" panose="02000000000000000000" pitchFamily="2" charset="-78"/>
              </a:rPr>
              <a:t>:</a:t>
            </a:r>
            <a:endParaRPr lang="ar-SA" sz="2200" dirty="0">
              <a:solidFill>
                <a:srgbClr val="0000FF"/>
              </a:solidFill>
              <a:latin typeface="Sakkal Majalla" panose="02000000000000000000" pitchFamily="2" charset="-78"/>
              <a:cs typeface="Sakkal Majalla" panose="02000000000000000000" pitchFamily="2" charset="-78"/>
            </a:endParaRPr>
          </a:p>
        </p:txBody>
      </p:sp>
      <p:graphicFrame>
        <p:nvGraphicFramePr>
          <p:cNvPr id="10" name="Table 9">
            <a:extLst>
              <a:ext uri="{FF2B5EF4-FFF2-40B4-BE49-F238E27FC236}">
                <a16:creationId xmlns:a16="http://schemas.microsoft.com/office/drawing/2014/main" id="{A30D580C-8B07-463B-A821-BD59B5B6D95F}"/>
              </a:ext>
            </a:extLst>
          </p:cNvPr>
          <p:cNvGraphicFramePr>
            <a:graphicFrameLocks noGrp="1"/>
          </p:cNvGraphicFramePr>
          <p:nvPr>
            <p:extLst>
              <p:ext uri="{D42A27DB-BD31-4B8C-83A1-F6EECF244321}">
                <p14:modId xmlns:p14="http://schemas.microsoft.com/office/powerpoint/2010/main" val="2734774214"/>
              </p:ext>
            </p:extLst>
          </p:nvPr>
        </p:nvGraphicFramePr>
        <p:xfrm>
          <a:off x="1973247" y="2769416"/>
          <a:ext cx="8245507" cy="2642129"/>
        </p:xfrm>
        <a:graphic>
          <a:graphicData uri="http://schemas.openxmlformats.org/drawingml/2006/table">
            <a:tbl>
              <a:tblPr firstRow="1" firstCol="1" bandRow="1">
                <a:tableStyleId>{7DF18680-E054-41AD-8BC1-D1AEF772440D}</a:tableStyleId>
              </a:tblPr>
              <a:tblGrid>
                <a:gridCol w="2748198">
                  <a:extLst>
                    <a:ext uri="{9D8B030D-6E8A-4147-A177-3AD203B41FA5}">
                      <a16:colId xmlns:a16="http://schemas.microsoft.com/office/drawing/2014/main" val="20000"/>
                    </a:ext>
                  </a:extLst>
                </a:gridCol>
                <a:gridCol w="2748198">
                  <a:extLst>
                    <a:ext uri="{9D8B030D-6E8A-4147-A177-3AD203B41FA5}">
                      <a16:colId xmlns:a16="http://schemas.microsoft.com/office/drawing/2014/main" val="20001"/>
                    </a:ext>
                  </a:extLst>
                </a:gridCol>
                <a:gridCol w="2749111">
                  <a:extLst>
                    <a:ext uri="{9D8B030D-6E8A-4147-A177-3AD203B41FA5}">
                      <a16:colId xmlns:a16="http://schemas.microsoft.com/office/drawing/2014/main" val="20002"/>
                    </a:ext>
                  </a:extLst>
                </a:gridCol>
              </a:tblGrid>
              <a:tr h="502932">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عائد السهم</a:t>
                      </a:r>
                      <a:endParaRPr lang="en-US" sz="2400" b="1" dirty="0">
                        <a:solidFill>
                          <a:schemeClr val="tx1"/>
                        </a:solidFill>
                        <a:effectLst/>
                        <a:latin typeface="Sakkal Majalla" panose="02000000000000000000" pitchFamily="2" charset="-78"/>
                        <a:cs typeface="Sakkal Majalla" panose="02000000000000000000" pitchFamily="2" charset="-78"/>
                      </a:endParaRPr>
                    </a:p>
                    <a:p>
                      <a:pPr marL="0" marR="0" algn="ctr">
                        <a:lnSpc>
                          <a:spcPct val="107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R</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احتمالات التحقق </a:t>
                      </a:r>
                      <a:endParaRPr lang="en-US" sz="2400" b="1" dirty="0">
                        <a:solidFill>
                          <a:schemeClr val="tx1"/>
                        </a:solidFill>
                        <a:effectLst/>
                        <a:latin typeface="Sakkal Majalla" panose="02000000000000000000" pitchFamily="2" charset="-78"/>
                        <a:cs typeface="Sakkal Majalla" panose="02000000000000000000" pitchFamily="2" charset="-78"/>
                      </a:endParaRPr>
                    </a:p>
                    <a:p>
                      <a:pPr marL="0" marR="0" algn="ctr">
                        <a:lnSpc>
                          <a:spcPct val="107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الاحوال الاقتصادية</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479245">
                <a:tc>
                  <a:txBody>
                    <a:bodyPr/>
                    <a:lstStyle/>
                    <a:p>
                      <a:pPr marL="0" marR="0" algn="ctr" rtl="1">
                        <a:lnSpc>
                          <a:spcPct val="107000"/>
                        </a:lnSpc>
                        <a:spcBef>
                          <a:spcPts val="0"/>
                        </a:spcBef>
                        <a:spcAft>
                          <a:spcPts val="0"/>
                        </a:spcAft>
                      </a:pPr>
                      <a:r>
                        <a:rPr lang="ar-SA" sz="2400" b="0">
                          <a:solidFill>
                            <a:schemeClr val="tx1"/>
                          </a:solidFill>
                          <a:effectLst/>
                          <a:latin typeface="Sakkal Majalla" panose="02000000000000000000" pitchFamily="2" charset="-78"/>
                          <a:cs typeface="Sakkal Majalla" panose="02000000000000000000" pitchFamily="2" charset="-78"/>
                        </a:rPr>
                        <a:t>20%</a:t>
                      </a:r>
                      <a:endParaRPr lang="en-MY" sz="2400" b="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solidFill>
                            <a:schemeClr val="tx1"/>
                          </a:solidFill>
                          <a:effectLst/>
                          <a:latin typeface="Sakkal Majalla" panose="02000000000000000000" pitchFamily="2" charset="-78"/>
                          <a:cs typeface="Sakkal Majalla" panose="02000000000000000000" pitchFamily="2" charset="-78"/>
                        </a:rPr>
                        <a:t>0.15</a:t>
                      </a:r>
                      <a:endParaRPr lang="en-MY" sz="2400" b="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400" b="0" dirty="0">
                          <a:solidFill>
                            <a:schemeClr val="tx1"/>
                          </a:solidFill>
                          <a:effectLst/>
                          <a:latin typeface="Sakkal Majalla" panose="02000000000000000000" pitchFamily="2" charset="-78"/>
                          <a:cs typeface="Sakkal Majalla" panose="02000000000000000000" pitchFamily="2" charset="-78"/>
                        </a:rPr>
                        <a:t>رواح</a:t>
                      </a:r>
                      <a:endParaRPr lang="en-MY" sz="2400" b="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460061">
                <a:tc>
                  <a:txBody>
                    <a:bodyPr/>
                    <a:lstStyle/>
                    <a:p>
                      <a:pPr marL="0" marR="0" algn="ctr" rtl="1">
                        <a:lnSpc>
                          <a:spcPct val="107000"/>
                        </a:lnSpc>
                        <a:spcBef>
                          <a:spcPts val="0"/>
                        </a:spcBef>
                        <a:spcAft>
                          <a:spcPts val="0"/>
                        </a:spcAft>
                      </a:pPr>
                      <a:r>
                        <a:rPr lang="ar-SA" sz="2400" b="0">
                          <a:solidFill>
                            <a:schemeClr val="tx1"/>
                          </a:solidFill>
                          <a:effectLst/>
                          <a:latin typeface="Sakkal Majalla" panose="02000000000000000000" pitchFamily="2" charset="-78"/>
                          <a:cs typeface="Sakkal Majalla" panose="02000000000000000000" pitchFamily="2" charset="-78"/>
                        </a:rPr>
                        <a:t>-20%</a:t>
                      </a:r>
                      <a:endParaRPr lang="en-MY" sz="2400" b="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solidFill>
                            <a:schemeClr val="tx1"/>
                          </a:solidFill>
                          <a:effectLst/>
                          <a:latin typeface="Sakkal Majalla" panose="02000000000000000000" pitchFamily="2" charset="-78"/>
                          <a:cs typeface="Sakkal Majalla" panose="02000000000000000000" pitchFamily="2" charset="-78"/>
                        </a:rPr>
                        <a:t>0.15</a:t>
                      </a:r>
                      <a:endParaRPr lang="en-MY" sz="2400" b="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400" b="0" dirty="0">
                          <a:solidFill>
                            <a:schemeClr val="tx1"/>
                          </a:solidFill>
                          <a:effectLst/>
                          <a:latin typeface="Sakkal Majalla" panose="02000000000000000000" pitchFamily="2" charset="-78"/>
                          <a:cs typeface="Sakkal Majalla" panose="02000000000000000000" pitchFamily="2" charset="-78"/>
                        </a:rPr>
                        <a:t>كساد</a:t>
                      </a:r>
                      <a:endParaRPr lang="en-MY" sz="2400" b="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460061">
                <a:tc>
                  <a:txBody>
                    <a:bodyPr/>
                    <a:lstStyle/>
                    <a:p>
                      <a:pPr marL="0" marR="0" algn="ctr" rtl="1">
                        <a:lnSpc>
                          <a:spcPct val="107000"/>
                        </a:lnSpc>
                        <a:spcBef>
                          <a:spcPts val="0"/>
                        </a:spcBef>
                        <a:spcAft>
                          <a:spcPts val="0"/>
                        </a:spcAft>
                      </a:pPr>
                      <a:r>
                        <a:rPr lang="ar-SA" sz="2400" b="0">
                          <a:solidFill>
                            <a:schemeClr val="tx1"/>
                          </a:solidFill>
                          <a:effectLst/>
                          <a:latin typeface="Sakkal Majalla" panose="02000000000000000000" pitchFamily="2" charset="-78"/>
                          <a:cs typeface="Sakkal Majalla" panose="02000000000000000000" pitchFamily="2" charset="-78"/>
                        </a:rPr>
                        <a:t>10%</a:t>
                      </a:r>
                      <a:endParaRPr lang="en-MY" sz="2400" b="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solidFill>
                            <a:schemeClr val="tx1"/>
                          </a:solidFill>
                          <a:effectLst/>
                          <a:latin typeface="Sakkal Majalla" panose="02000000000000000000" pitchFamily="2" charset="-78"/>
                          <a:cs typeface="Sakkal Majalla" panose="02000000000000000000" pitchFamily="2" charset="-78"/>
                        </a:rPr>
                        <a:t>0.70</a:t>
                      </a:r>
                      <a:endParaRPr lang="en-MY" sz="2400" b="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400" b="0" dirty="0">
                          <a:solidFill>
                            <a:schemeClr val="tx1"/>
                          </a:solidFill>
                          <a:effectLst/>
                          <a:latin typeface="Sakkal Majalla" panose="02000000000000000000" pitchFamily="2" charset="-78"/>
                          <a:cs typeface="Sakkal Majalla" panose="02000000000000000000" pitchFamily="2" charset="-78"/>
                        </a:rPr>
                        <a:t>عادية</a:t>
                      </a:r>
                      <a:endParaRPr lang="en-MY" sz="2400" b="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460061">
                <a:tc>
                  <a:txBody>
                    <a:bodyPr/>
                    <a:lstStyle/>
                    <a:p>
                      <a:pPr marL="0" marR="0" algn="ctr">
                        <a:lnSpc>
                          <a:spcPct val="107000"/>
                        </a:lnSpc>
                        <a:spcBef>
                          <a:spcPts val="0"/>
                        </a:spcBef>
                        <a:spcAft>
                          <a:spcPts val="0"/>
                        </a:spcAft>
                      </a:pPr>
                      <a:r>
                        <a:rPr lang="en-US" sz="2400" b="0">
                          <a:effectLst/>
                          <a:latin typeface="Sakkal Majalla" panose="02000000000000000000" pitchFamily="2" charset="-78"/>
                          <a:cs typeface="Sakkal Majalla" panose="02000000000000000000" pitchFamily="2" charset="-78"/>
                        </a:rPr>
                        <a:t> </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       </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bl>
          </a:graphicData>
        </a:graphic>
      </p:graphicFrame>
      <p:sp>
        <p:nvSpPr>
          <p:cNvPr id="11" name="Rectangle 10">
            <a:extLst>
              <a:ext uri="{FF2B5EF4-FFF2-40B4-BE49-F238E27FC236}">
                <a16:creationId xmlns:a16="http://schemas.microsoft.com/office/drawing/2014/main" id="{9B575ACA-E221-4F7A-A1CA-A1C8BC94F041}"/>
              </a:ext>
            </a:extLst>
          </p:cNvPr>
          <p:cNvSpPr/>
          <p:nvPr/>
        </p:nvSpPr>
        <p:spPr>
          <a:xfrm>
            <a:off x="3810000" y="5567640"/>
            <a:ext cx="4572000" cy="487506"/>
          </a:xfrm>
          <a:prstGeom prst="rect">
            <a:avLst/>
          </a:prstGeom>
          <a:solidFill>
            <a:schemeClr val="accent5">
              <a:lumMod val="20000"/>
              <a:lumOff val="80000"/>
            </a:schemeClr>
          </a:solidFill>
        </p:spPr>
        <p:txBody>
          <a:bodyPr>
            <a:spAutoFit/>
          </a:bodyPr>
          <a:lstStyle/>
          <a:p>
            <a:pPr marL="0" marR="0" algn="ctr" rtl="1">
              <a:lnSpc>
                <a:spcPct val="107000"/>
              </a:lnSpc>
              <a:spcBef>
                <a:spcPts val="0"/>
              </a:spcBef>
              <a:spcAft>
                <a:spcPts val="800"/>
              </a:spcAft>
            </a:pPr>
            <a:r>
              <a:rPr lang="ar-SA" sz="2400" b="1" dirty="0">
                <a:latin typeface="Sakkal Majalla" panose="02000000000000000000" pitchFamily="2" charset="-78"/>
                <a:ea typeface="Calibri" panose="020F0502020204030204" pitchFamily="34" charset="0"/>
                <a:cs typeface="Sakkal Majalla" panose="02000000000000000000" pitchFamily="2" charset="-78"/>
              </a:rPr>
              <a:t>المطلوب: حساب معدل العائد المتوقع للسهم</a:t>
            </a:r>
            <a:endParaRPr lang="en-US"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590053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معدل العائد المتوقع على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883D4AA8-B378-454F-8217-B3BB6FF111D5}"/>
                  </a:ext>
                </a:extLst>
              </p:cNvPr>
              <p:cNvSpPr txBox="1"/>
              <p:nvPr/>
            </p:nvSpPr>
            <p:spPr>
              <a:xfrm>
                <a:off x="1115103" y="2775276"/>
                <a:ext cx="9636596" cy="1651221"/>
              </a:xfrm>
              <a:prstGeom prst="rect">
                <a:avLst/>
              </a:prstGeom>
              <a:noFill/>
            </p:spPr>
            <p:txBody>
              <a:bodyPr wrap="square">
                <a:spAutoFit/>
              </a:bodyPr>
              <a:lstStyle/>
              <a:p>
                <a:pPr algn="r" rtl="1"/>
                <a:r>
                  <a:rPr lang="ar-SA" sz="2400" b="1" dirty="0" smtClean="0">
                    <a:solidFill>
                      <a:schemeClr val="accent3"/>
                    </a:solidFill>
                    <a:latin typeface="Sakkal Majalla" panose="02000000000000000000" pitchFamily="2" charset="-78"/>
                    <a:cs typeface="Sakkal Majalla" panose="02000000000000000000" pitchFamily="2" charset="-78"/>
                  </a:rPr>
                  <a:t>الحل:</a:t>
                </a:r>
                <a:endParaRPr lang="en-US" sz="2400" b="1" dirty="0">
                  <a:solidFill>
                    <a:prstClr val="black"/>
                  </a:solidFill>
                  <a:latin typeface="Sakkal Majalla" panose="02000000000000000000" pitchFamily="2" charset="-78"/>
                  <a:cs typeface="Sakkal Majalla" panose="02000000000000000000" pitchFamily="2" charset="-78"/>
                </a:endParaRPr>
              </a:p>
              <a:p>
                <a:pPr lvl="0" algn="r" defTabSz="914400" rtl="1">
                  <a:lnSpc>
                    <a:spcPct val="120000"/>
                  </a:lnSpc>
                  <a:spcBef>
                    <a:spcPts val="1000"/>
                  </a:spcBef>
                  <a:buClr>
                    <a:srgbClr val="333366"/>
                  </a:buClr>
                  <a:buSzPct val="110000"/>
                </a:pPr>
                <a14:m>
                  <m:oMath xmlns:m="http://schemas.openxmlformats.org/officeDocument/2006/math">
                    <m:r>
                      <a:rPr lang="en-US" sz="2400" i="1">
                        <a:solidFill>
                          <a:prstClr val="black"/>
                        </a:solidFill>
                        <a:latin typeface="Cambria Math" panose="02040503050406030204" pitchFamily="18" charset="0"/>
                      </a:rPr>
                      <m:t>𝐸𝑅</m:t>
                    </m:r>
                    <m:r>
                      <a:rPr lang="pt-BR" sz="2400" i="1">
                        <a:solidFill>
                          <a:prstClr val="black"/>
                        </a:solidFill>
                        <a:latin typeface="Cambria Math" panose="02040503050406030204" pitchFamily="18" charset="0"/>
                      </a:rPr>
                      <m:t>=</m:t>
                    </m:r>
                    <m:nary>
                      <m:naryPr>
                        <m:chr m:val="∑"/>
                        <m:ctrlPr>
                          <a:rPr lang="pt-BR" sz="2400" i="1">
                            <a:solidFill>
                              <a:prstClr val="black"/>
                            </a:solidFill>
                            <a:latin typeface="Cambria Math" panose="02040503050406030204" pitchFamily="18" charset="0"/>
                          </a:rPr>
                        </m:ctrlPr>
                      </m:naryPr>
                      <m:sub>
                        <m:r>
                          <a:rPr lang="pt-BR" sz="2400" i="1">
                            <a:solidFill>
                              <a:prstClr val="black"/>
                            </a:solidFill>
                            <a:latin typeface="Cambria Math" panose="02040503050406030204" pitchFamily="18" charset="0"/>
                          </a:rPr>
                          <m:t>𝑛</m:t>
                        </m:r>
                        <m:r>
                          <a:rPr lang="pt-BR" sz="2400" i="1">
                            <a:solidFill>
                              <a:prstClr val="black"/>
                            </a:solidFill>
                            <a:latin typeface="Cambria Math" panose="02040503050406030204" pitchFamily="18" charset="0"/>
                          </a:rPr>
                          <m:t>=</m:t>
                        </m:r>
                        <m:r>
                          <a:rPr lang="pt-BR" sz="2400" i="1">
                            <a:solidFill>
                              <a:prstClr val="black"/>
                            </a:solidFill>
                            <a:latin typeface="Cambria Math" panose="02040503050406030204" pitchFamily="18" charset="0"/>
                          </a:rPr>
                          <m:t>1</m:t>
                        </m:r>
                      </m:sub>
                      <m:sup/>
                      <m:e>
                        <m:d>
                          <m:dPr>
                            <m:ctrlPr>
                              <a:rPr lang="pt-BR" sz="2400" i="1">
                                <a:solidFill>
                                  <a:prstClr val="black"/>
                                </a:solidFill>
                                <a:latin typeface="Cambria Math" panose="02040503050406030204" pitchFamily="18" charset="0"/>
                              </a:rPr>
                            </m:ctrlPr>
                          </m:dPr>
                          <m:e>
                            <m:r>
                              <a:rPr lang="en-US" sz="2400" i="1">
                                <a:solidFill>
                                  <a:prstClr val="black"/>
                                </a:solidFill>
                                <a:latin typeface="Cambria Math" panose="02040503050406030204" pitchFamily="18" charset="0"/>
                              </a:rPr>
                              <m:t>𝑅𝑖</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𝑃𝑖</m:t>
                            </m:r>
                          </m:e>
                        </m:d>
                      </m:e>
                    </m:nary>
                  </m:oMath>
                </a14:m>
                <a:r>
                  <a:rPr lang="en-US" sz="2400" b="1" dirty="0">
                    <a:solidFill>
                      <a:prstClr val="black"/>
                    </a:solidFill>
                    <a:latin typeface="Sakkal Majalla" panose="02000000000000000000" pitchFamily="2" charset="-78"/>
                    <a:cs typeface="Sakkal Majalla" panose="02000000000000000000" pitchFamily="2" charset="-78"/>
                  </a:rPr>
                  <a:t>= </a:t>
                </a:r>
                <a14:m>
                  <m:oMath xmlns:m="http://schemas.openxmlformats.org/officeDocument/2006/math">
                    <m:d>
                      <m:dPr>
                        <m:ctrlPr>
                          <a:rPr lang="en-US" sz="2400" b="1" i="1">
                            <a:solidFill>
                              <a:prstClr val="black"/>
                            </a:solidFill>
                            <a:latin typeface="Cambria Math" panose="02040503050406030204" pitchFamily="18" charset="0"/>
                          </a:rPr>
                        </m:ctrlPr>
                      </m:dPr>
                      <m:e>
                        <m:r>
                          <a:rPr lang="en-US" sz="2400" b="1" i="1">
                            <a:solidFill>
                              <a:prstClr val="black"/>
                            </a:solidFill>
                            <a:latin typeface="Cambria Math" panose="02040503050406030204" pitchFamily="18" charset="0"/>
                          </a:rPr>
                          <m:t>𝟎</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𝟏𝟓</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𝟎</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𝟐𝟎</m:t>
                        </m:r>
                      </m:e>
                    </m:d>
                    <m:r>
                      <a:rPr lang="en-US" sz="2400" b="1" i="1">
                        <a:solidFill>
                          <a:prstClr val="black"/>
                        </a:solidFill>
                        <a:latin typeface="Cambria Math" panose="02040503050406030204" pitchFamily="18" charset="0"/>
                      </a:rPr>
                      <m:t>+</m:t>
                    </m:r>
                    <m:d>
                      <m:dPr>
                        <m:ctrlPr>
                          <a:rPr lang="en-US" sz="2400" b="1" i="1">
                            <a:solidFill>
                              <a:prstClr val="black"/>
                            </a:solidFill>
                            <a:latin typeface="Cambria Math" panose="02040503050406030204" pitchFamily="18" charset="0"/>
                          </a:rPr>
                        </m:ctrlPr>
                      </m:dPr>
                      <m:e>
                        <m:r>
                          <a:rPr lang="en-US" sz="2400" b="1" i="1">
                            <a:solidFill>
                              <a:prstClr val="black"/>
                            </a:solidFill>
                            <a:latin typeface="Cambria Math" panose="02040503050406030204" pitchFamily="18" charset="0"/>
                          </a:rPr>
                          <m:t>𝟎</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𝟏𝟓</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𝟎</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𝟐𝟎</m:t>
                        </m:r>
                      </m:e>
                    </m:d>
                    <m:r>
                      <a:rPr lang="en-US" sz="2400" b="1" i="1">
                        <a:solidFill>
                          <a:prstClr val="black"/>
                        </a:solidFill>
                        <a:latin typeface="Cambria Math" panose="02040503050406030204" pitchFamily="18" charset="0"/>
                      </a:rPr>
                      <m:t>+</m:t>
                    </m:r>
                    <m:d>
                      <m:dPr>
                        <m:ctrlPr>
                          <a:rPr lang="en-US" sz="2400" b="1" i="1">
                            <a:solidFill>
                              <a:prstClr val="black"/>
                            </a:solidFill>
                            <a:latin typeface="Cambria Math" panose="02040503050406030204" pitchFamily="18" charset="0"/>
                          </a:rPr>
                        </m:ctrlPr>
                      </m:dPr>
                      <m:e>
                        <m:r>
                          <a:rPr lang="en-US" sz="2400" b="1" i="1">
                            <a:solidFill>
                              <a:prstClr val="black"/>
                            </a:solidFill>
                            <a:latin typeface="Cambria Math" panose="02040503050406030204" pitchFamily="18" charset="0"/>
                          </a:rPr>
                          <m:t>𝟎</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𝟕𝟎</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𝟎</m:t>
                        </m:r>
                        <m:r>
                          <a:rPr lang="en-US" sz="2400" b="1" i="1">
                            <a:solidFill>
                              <a:prstClr val="black"/>
                            </a:solidFill>
                            <a:latin typeface="Cambria Math" panose="02040503050406030204" pitchFamily="18" charset="0"/>
                          </a:rPr>
                          <m:t>.</m:t>
                        </m:r>
                        <m:r>
                          <a:rPr lang="en-US" sz="2400" b="1" i="1">
                            <a:solidFill>
                              <a:prstClr val="black"/>
                            </a:solidFill>
                            <a:latin typeface="Cambria Math" panose="02040503050406030204" pitchFamily="18" charset="0"/>
                          </a:rPr>
                          <m:t>𝟏𝟎</m:t>
                        </m:r>
                      </m:e>
                    </m:d>
                    <m:r>
                      <a:rPr lang="en-US" sz="2400" b="1" i="1">
                        <a:solidFill>
                          <a:prstClr val="black"/>
                        </a:solidFill>
                        <a:latin typeface="Cambria Math" panose="02040503050406030204" pitchFamily="18" charset="0"/>
                      </a:rPr>
                      <m:t>=</m:t>
                    </m:r>
                  </m:oMath>
                </a14:m>
                <a:endParaRPr lang="en-US" sz="2400" b="1" dirty="0">
                  <a:solidFill>
                    <a:prstClr val="black"/>
                  </a:solidFill>
                  <a:latin typeface="Sakkal Majalla" panose="02000000000000000000" pitchFamily="2" charset="-78"/>
                  <a:cs typeface="Sakkal Majalla" panose="02000000000000000000" pitchFamily="2" charset="-78"/>
                </a:endParaRPr>
              </a:p>
              <a:p>
                <a:pPr lvl="0" algn="r" defTabSz="914400" rtl="1">
                  <a:lnSpc>
                    <a:spcPct val="120000"/>
                  </a:lnSpc>
                  <a:spcBef>
                    <a:spcPts val="1000"/>
                  </a:spcBef>
                  <a:buClr>
                    <a:srgbClr val="333366"/>
                  </a:buClr>
                  <a:buSzPct val="110000"/>
                </a:pPr>
                <a:r>
                  <a:rPr lang="en-US" sz="2400" b="1" dirty="0">
                    <a:solidFill>
                      <a:prstClr val="black"/>
                    </a:solidFill>
                    <a:latin typeface="Sakkal Majalla" panose="02000000000000000000" pitchFamily="2" charset="-78"/>
                    <a:cs typeface="Sakkal Majalla" panose="02000000000000000000" pitchFamily="2" charset="-78"/>
                  </a:rPr>
                  <a:t>=</a:t>
                </a:r>
                <a:r>
                  <a:rPr lang="en-US" sz="2400" b="1" dirty="0" smtClean="0">
                    <a:solidFill>
                      <a:prstClr val="black"/>
                    </a:solidFill>
                    <a:latin typeface="Sakkal Majalla" panose="02000000000000000000" pitchFamily="2" charset="-78"/>
                    <a:cs typeface="Sakkal Majalla" panose="02000000000000000000" pitchFamily="2" charset="-78"/>
                  </a:rPr>
                  <a:t>0.07</a:t>
                </a:r>
                <a:r>
                  <a:rPr lang="ar-SA" sz="2400" b="1" dirty="0" smtClean="0">
                    <a:solidFill>
                      <a:schemeClr val="accent3"/>
                    </a:solidFill>
                    <a:latin typeface="Sakkal Majalla" panose="02000000000000000000" pitchFamily="2" charset="-78"/>
                    <a:cs typeface="Sakkal Majalla" panose="02000000000000000000" pitchFamily="2" charset="-78"/>
                  </a:rPr>
                  <a:t> </a:t>
                </a:r>
                <a:endParaRPr lang="en-GB" sz="2400" dirty="0">
                  <a:solidFill>
                    <a:schemeClr val="accent3"/>
                  </a:solidFill>
                </a:endParaRPr>
              </a:p>
            </p:txBody>
          </p:sp>
        </mc:Choice>
        <mc:Fallback>
          <p:sp>
            <p:nvSpPr>
              <p:cNvPr id="13" name="TextBox 12">
                <a:extLst>
                  <a:ext uri="{FF2B5EF4-FFF2-40B4-BE49-F238E27FC236}">
                    <a16:creationId xmlns:a16="http://schemas.microsoft.com/office/drawing/2014/main" id="{883D4AA8-B378-454F-8217-B3BB6FF111D5}"/>
                  </a:ext>
                </a:extLst>
              </p:cNvPr>
              <p:cNvSpPr txBox="1">
                <a:spLocks noRot="1" noChangeAspect="1" noMove="1" noResize="1" noEditPoints="1" noAdjustHandles="1" noChangeArrowheads="1" noChangeShapeType="1" noTextEdit="1"/>
              </p:cNvSpPr>
              <p:nvPr/>
            </p:nvSpPr>
            <p:spPr>
              <a:xfrm>
                <a:off x="1115103" y="2775276"/>
                <a:ext cx="9636596" cy="1651221"/>
              </a:xfrm>
              <a:prstGeom prst="rect">
                <a:avLst/>
              </a:prstGeom>
              <a:blipFill>
                <a:blip r:embed="rId3"/>
                <a:stretch>
                  <a:fillRect t="-2952" r="-1012" b="-16236"/>
                </a:stretch>
              </a:blipFill>
            </p:spPr>
            <p:txBody>
              <a:bodyPr/>
              <a:lstStyle/>
              <a:p>
                <a:r>
                  <a:rPr lang="ar-SA">
                    <a:noFill/>
                  </a:rPr>
                  <a:t> </a:t>
                </a:r>
              </a:p>
            </p:txBody>
          </p:sp>
        </mc:Fallback>
      </mc:AlternateContent>
    </p:spTree>
    <p:extLst>
      <p:ext uri="{BB962C8B-B14F-4D97-AF65-F5344CB8AC3E}">
        <p14:creationId xmlns:p14="http://schemas.microsoft.com/office/powerpoint/2010/main" val="1553842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الرابعة</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Tree>
    <p:extLst>
      <p:ext uri="{BB962C8B-B14F-4D97-AF65-F5344CB8AC3E}">
        <p14:creationId xmlns:p14="http://schemas.microsoft.com/office/powerpoint/2010/main" val="327257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28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grpSp>
        <p:nvGrpSpPr>
          <p:cNvPr id="10" name="مجموعة 18">
            <a:extLst>
              <a:ext uri="{FF2B5EF4-FFF2-40B4-BE49-F238E27FC236}">
                <a16:creationId xmlns:a16="http://schemas.microsoft.com/office/drawing/2014/main" id="{574E4623-4CAC-4B1B-81D6-122A0801244B}"/>
              </a:ext>
            </a:extLst>
          </p:cNvPr>
          <p:cNvGrpSpPr/>
          <p:nvPr/>
        </p:nvGrpSpPr>
        <p:grpSpPr>
          <a:xfrm>
            <a:off x="2019427" y="1822084"/>
            <a:ext cx="7827947" cy="866555"/>
            <a:chOff x="3279426" y="5327782"/>
            <a:chExt cx="6517716" cy="771490"/>
          </a:xfrm>
        </p:grpSpPr>
        <p:sp>
          <p:nvSpPr>
            <p:cNvPr id="11" name="مستطيل 14">
              <a:extLst>
                <a:ext uri="{FF2B5EF4-FFF2-40B4-BE49-F238E27FC236}">
                  <a16:creationId xmlns:a16="http://schemas.microsoft.com/office/drawing/2014/main" id="{1E77ADEF-7838-4D81-85F4-DC83858D7631}"/>
                </a:ext>
              </a:extLst>
            </p:cNvPr>
            <p:cNvSpPr/>
            <p:nvPr/>
          </p:nvSpPr>
          <p:spPr>
            <a:xfrm>
              <a:off x="3279426" y="5327782"/>
              <a:ext cx="4150987"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13" name="سهم: لليمين 13">
              <a:extLst>
                <a:ext uri="{FF2B5EF4-FFF2-40B4-BE49-F238E27FC236}">
                  <a16:creationId xmlns:a16="http://schemas.microsoft.com/office/drawing/2014/main" id="{D128AD1E-E795-4573-A2EC-A152C4F0934F}"/>
                </a:ext>
              </a:extLst>
            </p:cNvPr>
            <p:cNvSpPr/>
            <p:nvPr/>
          </p:nvSpPr>
          <p:spPr>
            <a:xfrm flipH="1">
              <a:off x="7111997" y="5327782"/>
              <a:ext cx="2685145"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14" name="مربع نص 15">
              <a:extLst>
                <a:ext uri="{FF2B5EF4-FFF2-40B4-BE49-F238E27FC236}">
                  <a16:creationId xmlns:a16="http://schemas.microsoft.com/office/drawing/2014/main" id="{970DCECD-10D2-42B5-8174-840C67717842}"/>
                </a:ext>
              </a:extLst>
            </p:cNvPr>
            <p:cNvSpPr txBox="1"/>
            <p:nvPr/>
          </p:nvSpPr>
          <p:spPr>
            <a:xfrm>
              <a:off x="7202090" y="5440147"/>
              <a:ext cx="2518426" cy="584775"/>
            </a:xfrm>
            <a:prstGeom prst="rect">
              <a:avLst/>
            </a:prstGeom>
            <a:noFill/>
          </p:spPr>
          <p:txBody>
            <a:bodyPr wrap="square" rtlCol="1">
              <a:spAutoFit/>
            </a:bodyPr>
            <a:lstStyle/>
            <a:p>
              <a:pPr algn="ctr" rtl="1"/>
              <a:r>
                <a:rPr lang="ar-SA" sz="3200" b="1" dirty="0">
                  <a:solidFill>
                    <a:schemeClr val="bg1"/>
                  </a:solidFill>
                  <a:latin typeface="Sakkal Majalla" panose="02000000000000000000" pitchFamily="2" charset="-78"/>
                  <a:cs typeface="Sakkal Majalla" panose="02000000000000000000" pitchFamily="2" charset="-78"/>
                </a:rPr>
                <a:t>عائد الاستثمار</a:t>
              </a:r>
            </a:p>
          </p:txBody>
        </p:sp>
        <p:sp>
          <p:nvSpPr>
            <p:cNvPr id="15" name="مربع نص 16">
              <a:extLst>
                <a:ext uri="{FF2B5EF4-FFF2-40B4-BE49-F238E27FC236}">
                  <a16:creationId xmlns:a16="http://schemas.microsoft.com/office/drawing/2014/main" id="{F620C5CC-6B6E-4968-8413-91C7DCF4274A}"/>
                </a:ext>
              </a:extLst>
            </p:cNvPr>
            <p:cNvSpPr txBox="1"/>
            <p:nvPr/>
          </p:nvSpPr>
          <p:spPr>
            <a:xfrm>
              <a:off x="4332602" y="5508017"/>
              <a:ext cx="2345879" cy="411018"/>
            </a:xfrm>
            <a:prstGeom prst="rect">
              <a:avLst/>
            </a:prstGeom>
            <a:noFill/>
          </p:spPr>
          <p:txBody>
            <a:bodyPr wrap="none" rtlCol="1">
              <a:spAutoFit/>
            </a:bodyPr>
            <a:lstStyle/>
            <a:p>
              <a:pPr algn="r" rtl="1"/>
              <a:r>
                <a:rPr lang="ar-SA" sz="2400" dirty="0">
                  <a:latin typeface="Sakkal Majalla" panose="02000000000000000000" pitchFamily="2" charset="-78"/>
                  <a:cs typeface="Sakkal Majalla" panose="02000000000000000000" pitchFamily="2" charset="-78"/>
                </a:rPr>
                <a:t>يقيس النتائج المالية لذلك الاستثمار</a:t>
              </a:r>
            </a:p>
          </p:txBody>
        </p:sp>
      </p:grpSp>
      <p:sp>
        <p:nvSpPr>
          <p:cNvPr id="22" name="TextBox 21">
            <a:extLst>
              <a:ext uri="{FF2B5EF4-FFF2-40B4-BE49-F238E27FC236}">
                <a16:creationId xmlns:a16="http://schemas.microsoft.com/office/drawing/2014/main" id="{A12CF1A2-92FA-4BA1-A174-49EDEBEC55CB}"/>
              </a:ext>
            </a:extLst>
          </p:cNvPr>
          <p:cNvSpPr txBox="1"/>
          <p:nvPr/>
        </p:nvSpPr>
        <p:spPr>
          <a:xfrm>
            <a:off x="1128045" y="3016506"/>
            <a:ext cx="8850266" cy="1754326"/>
          </a:xfrm>
          <a:prstGeom prst="rect">
            <a:avLst/>
          </a:prstGeom>
          <a:noFill/>
        </p:spPr>
        <p:txBody>
          <a:bodyPr wrap="square">
            <a:spAutoFit/>
          </a:bodyPr>
          <a:lstStyle/>
          <a:p>
            <a:pPr marL="0" indent="0" algn="r" rtl="1">
              <a:lnSpc>
                <a:spcPct val="150000"/>
              </a:lnSpc>
              <a:buNone/>
            </a:pPr>
            <a:r>
              <a:rPr lang="ar-SA" sz="2400" dirty="0">
                <a:latin typeface="Sakkal Majalla" panose="02000000000000000000" pitchFamily="2" charset="-78"/>
                <a:cs typeface="Sakkal Majalla" panose="02000000000000000000" pitchFamily="2" charset="-78"/>
              </a:rPr>
              <a:t>قد تكون عوائد الاستثمار تاريخية او متوقعة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0" indent="0" algn="r" rtl="1">
              <a:lnSpc>
                <a:spcPct val="150000"/>
              </a:lnSpc>
              <a:buNone/>
            </a:pPr>
            <a:r>
              <a:rPr lang="ar-SA" sz="2400" dirty="0">
                <a:latin typeface="Sakkal Majalla" panose="02000000000000000000" pitchFamily="2" charset="-78"/>
                <a:cs typeface="Sakkal Majalla" panose="02000000000000000000" pitchFamily="2" charset="-78"/>
              </a:rPr>
              <a:t>نادراً ما يحمل المستثمرون ورقة مالية واحدة، بل هم عادة ما يحملون مجموعة من الأوراق (إثنين أو أكثر</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0" indent="0" algn="r" rtl="1">
              <a:lnSpc>
                <a:spcPct val="150000"/>
              </a:lnSpc>
              <a:buNone/>
            </a:pPr>
            <a:r>
              <a:rPr lang="ar-SA" sz="2400" dirty="0">
                <a:latin typeface="Sakkal Majalla" panose="02000000000000000000" pitchFamily="2" charset="-78"/>
                <a:cs typeface="Sakkal Majalla" panose="02000000000000000000" pitchFamily="2" charset="-78"/>
              </a:rPr>
              <a:t>قد تكون عوائد الاستثمار في شكل مبلغ محدد أو نسبة.</a:t>
            </a:r>
          </a:p>
        </p:txBody>
      </p:sp>
      <p:sp>
        <p:nvSpPr>
          <p:cNvPr id="25" name="شكل بيضاوي 12">
            <a:extLst>
              <a:ext uri="{FF2B5EF4-FFF2-40B4-BE49-F238E27FC236}">
                <a16:creationId xmlns:a16="http://schemas.microsoft.com/office/drawing/2014/main" id="{C3148E46-9D9D-4FF3-8794-DE7D2D17EF1C}"/>
              </a:ext>
            </a:extLst>
          </p:cNvPr>
          <p:cNvSpPr/>
          <p:nvPr/>
        </p:nvSpPr>
        <p:spPr>
          <a:xfrm rot="20379926">
            <a:off x="10024954" y="4255154"/>
            <a:ext cx="309899" cy="353348"/>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ar-SA" sz="2800">
              <a:latin typeface="Sakkal Majalla" panose="02000000000000000000" pitchFamily="2" charset="-78"/>
              <a:cs typeface="Sakkal Majalla" panose="02000000000000000000" pitchFamily="2" charset="-78"/>
            </a:endParaRPr>
          </a:p>
        </p:txBody>
      </p:sp>
      <p:sp>
        <p:nvSpPr>
          <p:cNvPr id="16" name="شكل بيضاوي 12">
            <a:extLst>
              <a:ext uri="{FF2B5EF4-FFF2-40B4-BE49-F238E27FC236}">
                <a16:creationId xmlns:a16="http://schemas.microsoft.com/office/drawing/2014/main" id="{C3148E46-9D9D-4FF3-8794-DE7D2D17EF1C}"/>
              </a:ext>
            </a:extLst>
          </p:cNvPr>
          <p:cNvSpPr/>
          <p:nvPr/>
        </p:nvSpPr>
        <p:spPr>
          <a:xfrm rot="20379926">
            <a:off x="10024954" y="3749321"/>
            <a:ext cx="309899" cy="353348"/>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ar-SA" sz="2800">
              <a:latin typeface="Sakkal Majalla" panose="02000000000000000000" pitchFamily="2" charset="-78"/>
              <a:cs typeface="Sakkal Majalla" panose="02000000000000000000" pitchFamily="2" charset="-78"/>
            </a:endParaRPr>
          </a:p>
        </p:txBody>
      </p:sp>
      <p:sp>
        <p:nvSpPr>
          <p:cNvPr id="17" name="شكل بيضاوي 12">
            <a:extLst>
              <a:ext uri="{FF2B5EF4-FFF2-40B4-BE49-F238E27FC236}">
                <a16:creationId xmlns:a16="http://schemas.microsoft.com/office/drawing/2014/main" id="{C3148E46-9D9D-4FF3-8794-DE7D2D17EF1C}"/>
              </a:ext>
            </a:extLst>
          </p:cNvPr>
          <p:cNvSpPr/>
          <p:nvPr/>
        </p:nvSpPr>
        <p:spPr>
          <a:xfrm rot="20379926">
            <a:off x="10030049" y="3209274"/>
            <a:ext cx="309899" cy="353348"/>
          </a:xfrm>
          <a:custGeom>
            <a:avLst/>
            <a:gdLst>
              <a:gd name="connsiteX0" fmla="*/ 0 w 914400"/>
              <a:gd name="connsiteY0" fmla="*/ 457200 h 914400"/>
              <a:gd name="connsiteX1" fmla="*/ 457200 w 914400"/>
              <a:gd name="connsiteY1" fmla="*/ 0 h 914400"/>
              <a:gd name="connsiteX2" fmla="*/ 914400 w 914400"/>
              <a:gd name="connsiteY2" fmla="*/ 457200 h 914400"/>
              <a:gd name="connsiteX3" fmla="*/ 457200 w 914400"/>
              <a:gd name="connsiteY3" fmla="*/ 914400 h 914400"/>
              <a:gd name="connsiteX4" fmla="*/ 0 w 914400"/>
              <a:gd name="connsiteY4" fmla="*/ 457200 h 914400"/>
              <a:gd name="connsiteX0" fmla="*/ 0 w 914400"/>
              <a:gd name="connsiteY0" fmla="*/ 523466 h 980666"/>
              <a:gd name="connsiteX1" fmla="*/ 457200 w 914400"/>
              <a:gd name="connsiteY1" fmla="*/ 66266 h 980666"/>
              <a:gd name="connsiteX2" fmla="*/ 914400 w 914400"/>
              <a:gd name="connsiteY2" fmla="*/ 523466 h 980666"/>
              <a:gd name="connsiteX3" fmla="*/ 457200 w 914400"/>
              <a:gd name="connsiteY3" fmla="*/ 980666 h 980666"/>
              <a:gd name="connsiteX4" fmla="*/ 0 w 914400"/>
              <a:gd name="connsiteY4" fmla="*/ 523466 h 980666"/>
              <a:gd name="connsiteX0" fmla="*/ 97255 w 1108910"/>
              <a:gd name="connsiteY0" fmla="*/ 523466 h 982959"/>
              <a:gd name="connsiteX1" fmla="*/ 554455 w 1108910"/>
              <a:gd name="connsiteY1" fmla="*/ 66266 h 982959"/>
              <a:gd name="connsiteX2" fmla="*/ 1011655 w 1108910"/>
              <a:gd name="connsiteY2" fmla="*/ 523466 h 982959"/>
              <a:gd name="connsiteX3" fmla="*/ 554455 w 1108910"/>
              <a:gd name="connsiteY3" fmla="*/ 980666 h 982959"/>
              <a:gd name="connsiteX4" fmla="*/ 97255 w 1108910"/>
              <a:gd name="connsiteY4" fmla="*/ 523466 h 982959"/>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56175 h 916940"/>
              <a:gd name="connsiteX1" fmla="*/ 615821 w 1073021"/>
              <a:gd name="connsiteY1" fmla="*/ 1612 h 916940"/>
              <a:gd name="connsiteX2" fmla="*/ 1073021 w 1073021"/>
              <a:gd name="connsiteY2" fmla="*/ 458812 h 916940"/>
              <a:gd name="connsiteX3" fmla="*/ 615821 w 1073021"/>
              <a:gd name="connsiteY3" fmla="*/ 916012 h 916940"/>
              <a:gd name="connsiteX4" fmla="*/ 0 w 1073021"/>
              <a:gd name="connsiteY4" fmla="*/ 356175 h 916940"/>
              <a:gd name="connsiteX0" fmla="*/ 0 w 1073021"/>
              <a:gd name="connsiteY0" fmla="*/ 381187 h 941952"/>
              <a:gd name="connsiteX1" fmla="*/ 615821 w 1073021"/>
              <a:gd name="connsiteY1" fmla="*/ 26624 h 941952"/>
              <a:gd name="connsiteX2" fmla="*/ 1073021 w 1073021"/>
              <a:gd name="connsiteY2" fmla="*/ 483824 h 941952"/>
              <a:gd name="connsiteX3" fmla="*/ 615821 w 1073021"/>
              <a:gd name="connsiteY3" fmla="*/ 941024 h 941952"/>
              <a:gd name="connsiteX4" fmla="*/ 0 w 1073021"/>
              <a:gd name="connsiteY4" fmla="*/ 381187 h 941952"/>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 name="connsiteX0" fmla="*/ 0 w 966076"/>
              <a:gd name="connsiteY0" fmla="*/ 356762 h 918006"/>
              <a:gd name="connsiteX1" fmla="*/ 615821 w 966076"/>
              <a:gd name="connsiteY1" fmla="*/ 2199 h 918006"/>
              <a:gd name="connsiteX2" fmla="*/ 966076 w 966076"/>
              <a:gd name="connsiteY2" fmla="*/ 479470 h 918006"/>
              <a:gd name="connsiteX3" fmla="*/ 615821 w 966076"/>
              <a:gd name="connsiteY3" fmla="*/ 916599 h 918006"/>
              <a:gd name="connsiteX4" fmla="*/ 0 w 966076"/>
              <a:gd name="connsiteY4" fmla="*/ 356762 h 918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076" h="918006">
                <a:moveTo>
                  <a:pt x="0" y="356762"/>
                </a:moveTo>
                <a:cubicBezTo>
                  <a:pt x="0" y="104257"/>
                  <a:pt x="454809" y="-18252"/>
                  <a:pt x="615821" y="2199"/>
                </a:cubicBezTo>
                <a:cubicBezTo>
                  <a:pt x="776833" y="22650"/>
                  <a:pt x="960994" y="296589"/>
                  <a:pt x="966076" y="479470"/>
                </a:cubicBezTo>
                <a:cubicBezTo>
                  <a:pt x="966076" y="731975"/>
                  <a:pt x="776833" y="937050"/>
                  <a:pt x="615821" y="916599"/>
                </a:cubicBezTo>
                <a:cubicBezTo>
                  <a:pt x="454809" y="896148"/>
                  <a:pt x="0" y="609267"/>
                  <a:pt x="0" y="35676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ar-SA" sz="280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81165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0895A75A-B9AA-46C2-862A-A79D2BA1759F}"/>
                  </a:ext>
                </a:extLst>
              </p:cNvPr>
              <p:cNvSpPr txBox="1"/>
              <p:nvPr/>
            </p:nvSpPr>
            <p:spPr>
              <a:xfrm>
                <a:off x="818056" y="1822772"/>
                <a:ext cx="10503016" cy="3556230"/>
              </a:xfrm>
              <a:prstGeom prst="rect">
                <a:avLst/>
              </a:prstGeom>
              <a:noFill/>
            </p:spPr>
            <p:txBody>
              <a:bodyPr wrap="square">
                <a:spAutoFit/>
              </a:bodyPr>
              <a:lstStyle/>
              <a:p>
                <a:pPr marL="0" indent="0" algn="r" rtl="1">
                  <a:buNone/>
                </a:pPr>
                <a:r>
                  <a:rPr lang="ar-SA" sz="2800" b="1" dirty="0">
                    <a:solidFill>
                      <a:schemeClr val="accent3"/>
                    </a:solidFill>
                    <a:latin typeface="Sakkal Majalla" panose="02000000000000000000" pitchFamily="2" charset="-78"/>
                    <a:cs typeface="Sakkal Majalla" panose="02000000000000000000" pitchFamily="2" charset="-78"/>
                  </a:rPr>
                  <a:t>مثال </a:t>
                </a:r>
                <a:r>
                  <a:rPr lang="ar-SA" sz="2800" b="1" dirty="0" smtClean="0">
                    <a:solidFill>
                      <a:schemeClr val="accent3"/>
                    </a:solidFill>
                    <a:latin typeface="Sakkal Majalla" panose="02000000000000000000" pitchFamily="2" charset="-78"/>
                    <a:cs typeface="Sakkal Majalla" panose="02000000000000000000" pitchFamily="2" charset="-78"/>
                  </a:rPr>
                  <a:t>1:</a:t>
                </a:r>
                <a:endParaRPr lang="ar-SA" sz="2800" b="1" dirty="0">
                  <a:solidFill>
                    <a:schemeClr val="accent3"/>
                  </a:solidFill>
                  <a:latin typeface="Sakkal Majalla" panose="02000000000000000000" pitchFamily="2" charset="-78"/>
                  <a:cs typeface="Sakkal Majalla" panose="02000000000000000000" pitchFamily="2" charset="-78"/>
                </a:endParaRPr>
              </a:p>
              <a:p>
                <a:pPr marL="0" indent="0" algn="r" rtl="1">
                  <a:buNone/>
                </a:pPr>
                <a:r>
                  <a:rPr lang="ar-SA" sz="2400" dirty="0">
                    <a:solidFill>
                      <a:srgbClr val="0000FF"/>
                    </a:solidFill>
                    <a:latin typeface="Sakkal Majalla" panose="02000000000000000000" pitchFamily="2" charset="-78"/>
                    <a:cs typeface="Sakkal Majalla" panose="02000000000000000000" pitchFamily="2" charset="-78"/>
                  </a:rPr>
                  <a:t>اذا كان مبلغ احد استثماراتك هو 200 ريال وبعد سنة بميلغ 220 ريال ، فكم هو مبلغ ومعدل العائد على هذا الاستثمار؟</a:t>
                </a:r>
              </a:p>
              <a:p>
                <a:pPr marL="0" indent="0" algn="ctr" rtl="1">
                  <a:buNone/>
                </a:pPr>
                <a:endParaRPr lang="ar-SA" sz="2400" dirty="0">
                  <a:latin typeface="Sakkal Majalla" panose="02000000000000000000" pitchFamily="2" charset="-78"/>
                  <a:cs typeface="Sakkal Majalla" panose="02000000000000000000" pitchFamily="2" charset="-78"/>
                </a:endParaRPr>
              </a:p>
              <a:p>
                <a:pPr marL="0" indent="0" algn="ctr" rtl="1">
                  <a:buNone/>
                </a:pPr>
                <a:r>
                  <a:rPr lang="ar-SA" sz="2400" b="1" dirty="0">
                    <a:highlight>
                      <a:srgbClr val="CCC4EE"/>
                    </a:highlight>
                    <a:latin typeface="Sakkal Majalla" panose="02000000000000000000" pitchFamily="2" charset="-78"/>
                    <a:cs typeface="Sakkal Majalla" panose="02000000000000000000" pitchFamily="2" charset="-78"/>
                  </a:rPr>
                  <a:t>مبلغ العائد على الاستثمار = ثمن بيع الاستثمار- تكلفة الاستثمار</a:t>
                </a:r>
              </a:p>
              <a:p>
                <a:pPr marL="0" indent="0" algn="ctr" rtl="1">
                  <a:buNone/>
                </a:pPr>
                <a:r>
                  <a:rPr lang="en-US" sz="2400" b="1" dirty="0">
                    <a:latin typeface="Sakkal Majalla" panose="02000000000000000000" pitchFamily="2" charset="-78"/>
                    <a:cs typeface="Sakkal Majalla" panose="02000000000000000000" pitchFamily="2" charset="-78"/>
                  </a:rPr>
                  <a:t>=220-200= 20</a:t>
                </a:r>
                <a:endParaRPr lang="ar-SA" sz="2400" b="1" dirty="0">
                  <a:latin typeface="Sakkal Majalla" panose="02000000000000000000" pitchFamily="2" charset="-78"/>
                  <a:cs typeface="Sakkal Majalla" panose="02000000000000000000" pitchFamily="2" charset="-78"/>
                </a:endParaRPr>
              </a:p>
              <a:p>
                <a:pPr marL="0" indent="0" algn="ctr" rtl="1">
                  <a:buNone/>
                </a:pPr>
                <a:r>
                  <a:rPr lang="ar-SA" sz="2400" dirty="0">
                    <a:latin typeface="Sakkal Majalla" panose="02000000000000000000" pitchFamily="2" charset="-78"/>
                    <a:cs typeface="Sakkal Majalla" panose="02000000000000000000" pitchFamily="2" charset="-78"/>
                  </a:rPr>
                  <a:t> </a:t>
                </a:r>
              </a:p>
              <a:p>
                <a:pPr marL="0" indent="0" algn="ctr" rtl="1">
                  <a:buNone/>
                </a:pPr>
                <a:r>
                  <a:rPr lang="ar-SA" sz="2400" b="1" dirty="0">
                    <a:highlight>
                      <a:srgbClr val="CCC4EE"/>
                    </a:highlight>
                    <a:latin typeface="Sakkal Majalla" panose="02000000000000000000" pitchFamily="2" charset="-78"/>
                    <a:cs typeface="Sakkal Majalla" panose="02000000000000000000" pitchFamily="2" charset="-78"/>
                  </a:rPr>
                  <a:t>معدل العائد على الاستثمار =  العائد من الاستثمار</a:t>
                </a:r>
                <a:r>
                  <a:rPr lang="en-GB" sz="2400" b="1" dirty="0">
                    <a:highlight>
                      <a:srgbClr val="CCC4EE"/>
                    </a:highlight>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  تكلفة الاستثمار</a:t>
                </a:r>
                <a:endParaRPr lang="en-US" sz="2400" b="1" dirty="0">
                  <a:highlight>
                    <a:srgbClr val="CCC4EE"/>
                  </a:highlight>
                  <a:latin typeface="Sakkal Majalla" panose="02000000000000000000" pitchFamily="2" charset="-78"/>
                  <a:cs typeface="Sakkal Majalla" panose="02000000000000000000" pitchFamily="2" charset="-78"/>
                </a:endParaRPr>
              </a:p>
              <a:p>
                <a:pPr marL="0" indent="0" algn="ctr" rtl="1">
                  <a:buNone/>
                </a:pPr>
                <a14:m>
                  <m:oMath xmlns:m="http://schemas.openxmlformats.org/officeDocument/2006/math">
                    <m:r>
                      <a:rPr lang="en-US" sz="2400" b="1" i="1" smtClean="0">
                        <a:latin typeface="Cambria Math" panose="02040503050406030204" pitchFamily="18" charset="0"/>
                      </a:rPr>
                      <m:t>=</m:t>
                    </m:r>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𝟐𝟎</m:t>
                        </m:r>
                      </m:num>
                      <m:den>
                        <m:r>
                          <a:rPr lang="en-US" sz="2400" b="1" i="1" smtClean="0">
                            <a:latin typeface="Cambria Math" panose="02040503050406030204" pitchFamily="18" charset="0"/>
                          </a:rPr>
                          <m:t>𝟐𝟎𝟎</m:t>
                        </m:r>
                      </m:den>
                    </m:f>
                    <m:r>
                      <a:rPr lang="en-US" sz="2400" b="1" i="1" smtClean="0">
                        <a:latin typeface="Cambria Math" panose="02040503050406030204" pitchFamily="18" charset="0"/>
                      </a:rPr>
                      <m:t>=</m:t>
                    </m:r>
                    <m:r>
                      <a:rPr lang="en-US" sz="2400" b="1" i="1" smtClean="0">
                        <a:latin typeface="Cambria Math" panose="02040503050406030204" pitchFamily="18" charset="0"/>
                      </a:rPr>
                      <m:t>𝟎</m:t>
                    </m:r>
                    <m:r>
                      <a:rPr lang="en-US" sz="2400" b="1" i="1" smtClean="0">
                        <a:latin typeface="Cambria Math" panose="02040503050406030204" pitchFamily="18" charset="0"/>
                      </a:rPr>
                      <m:t>.</m:t>
                    </m:r>
                    <m:r>
                      <a:rPr lang="en-US" sz="2400" b="1" i="1" smtClean="0">
                        <a:latin typeface="Cambria Math" panose="02040503050406030204" pitchFamily="18" charset="0"/>
                      </a:rPr>
                      <m:t>𝟏𝟎</m:t>
                    </m:r>
                    <m:r>
                      <a:rPr lang="en-US" sz="2400" b="1" i="1" smtClean="0">
                        <a:latin typeface="Cambria Math" panose="02040503050406030204" pitchFamily="18" charset="0"/>
                      </a:rPr>
                      <m:t>=</m:t>
                    </m:r>
                    <m:r>
                      <a:rPr lang="en-US" sz="2400" b="1" i="1" smtClean="0">
                        <a:latin typeface="Cambria Math" panose="02040503050406030204" pitchFamily="18" charset="0"/>
                      </a:rPr>
                      <m:t>𝟏𝟎</m:t>
                    </m:r>
                    <m:r>
                      <a:rPr lang="en-US" sz="2400" b="1" i="1" smtClean="0">
                        <a:latin typeface="Cambria Math" panose="02040503050406030204" pitchFamily="18" charset="0"/>
                      </a:rPr>
                      <m:t>%</m:t>
                    </m:r>
                  </m:oMath>
                </a14:m>
                <a:r>
                  <a:rPr lang="ar-SA" sz="2400" b="1" dirty="0">
                    <a:latin typeface="Sakkal Majalla" panose="02000000000000000000" pitchFamily="2" charset="-78"/>
                    <a:cs typeface="Sakkal Majalla" panose="02000000000000000000" pitchFamily="2" charset="-78"/>
                  </a:rPr>
                  <a:t> </a:t>
                </a:r>
              </a:p>
              <a:p>
                <a:pPr marL="0" indent="0" algn="r">
                  <a:buNone/>
                </a:pPr>
                <a:endParaRPr lang="ar-SA" dirty="0"/>
              </a:p>
            </p:txBody>
          </p:sp>
        </mc:Choice>
        <mc:Fallback>
          <p:sp>
            <p:nvSpPr>
              <p:cNvPr id="17" name="TextBox 16">
                <a:extLst>
                  <a:ext uri="{FF2B5EF4-FFF2-40B4-BE49-F238E27FC236}">
                    <a16:creationId xmlns:a16="http://schemas.microsoft.com/office/drawing/2014/main" id="{0895A75A-B9AA-46C2-862A-A79D2BA1759F}"/>
                  </a:ext>
                </a:extLst>
              </p:cNvPr>
              <p:cNvSpPr txBox="1">
                <a:spLocks noRot="1" noChangeAspect="1" noMove="1" noResize="1" noEditPoints="1" noAdjustHandles="1" noChangeArrowheads="1" noChangeShapeType="1" noTextEdit="1"/>
              </p:cNvSpPr>
              <p:nvPr/>
            </p:nvSpPr>
            <p:spPr>
              <a:xfrm>
                <a:off x="818056" y="1822772"/>
                <a:ext cx="10503016" cy="3556230"/>
              </a:xfrm>
              <a:prstGeom prst="rect">
                <a:avLst/>
              </a:prstGeom>
              <a:blipFill>
                <a:blip r:embed="rId3"/>
                <a:stretch>
                  <a:fillRect t="-1715" r="-1219"/>
                </a:stretch>
              </a:blipFill>
            </p:spPr>
            <p:txBody>
              <a:bodyPr/>
              <a:lstStyle/>
              <a:p>
                <a:r>
                  <a:rPr lang="ar-SA">
                    <a:noFill/>
                  </a:rPr>
                  <a:t> </a:t>
                </a:r>
              </a:p>
            </p:txBody>
          </p:sp>
        </mc:Fallback>
      </mc:AlternateContent>
    </p:spTree>
    <p:extLst>
      <p:ext uri="{BB962C8B-B14F-4D97-AF65-F5344CB8AC3E}">
        <p14:creationId xmlns:p14="http://schemas.microsoft.com/office/powerpoint/2010/main" val="3071559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dirty="0"/>
              <a:t>&gt;</a:t>
            </a: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374500"/>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28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0BF2D1A6-C1AB-4348-8BE0-BF84A8EA2185}"/>
                  </a:ext>
                </a:extLst>
              </p:cNvPr>
              <p:cNvSpPr txBox="1"/>
              <p:nvPr/>
            </p:nvSpPr>
            <p:spPr>
              <a:xfrm>
                <a:off x="1486908" y="1604556"/>
                <a:ext cx="8892985" cy="3903120"/>
              </a:xfrm>
              <a:prstGeom prst="rect">
                <a:avLst/>
              </a:prstGeom>
              <a:noFill/>
            </p:spPr>
            <p:txBody>
              <a:bodyPr wrap="square">
                <a:spAutoFit/>
              </a:bodyPr>
              <a:lstStyle/>
              <a:p>
                <a:pPr marL="0" indent="0" algn="r"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 فترة الاحتفاظ </a:t>
                </a:r>
                <a:r>
                  <a:rPr lang="ar-SA" sz="2400" b="1" dirty="0" err="1">
                    <a:solidFill>
                      <a:srgbClr val="0000FF"/>
                    </a:solidFill>
                    <a:latin typeface="Sakkal Majalla" panose="02000000000000000000" pitchFamily="2" charset="-78"/>
                    <a:cs typeface="Sakkal Majalla" panose="02000000000000000000" pitchFamily="2" charset="-78"/>
                  </a:rPr>
                  <a:t>بالاصل</a:t>
                </a:r>
                <a:r>
                  <a:rPr lang="ar-SA" sz="2400" b="1" dirty="0">
                    <a:solidFill>
                      <a:srgbClr val="0000FF"/>
                    </a:solidFill>
                    <a:latin typeface="Sakkal Majalla" panose="02000000000000000000" pitchFamily="2" charset="-78"/>
                    <a:cs typeface="Sakkal Majalla" panose="02000000000000000000" pitchFamily="2" charset="-78"/>
                  </a:rPr>
                  <a:t> </a:t>
                </a:r>
                <a:r>
                  <a:rPr lang="ar-SA" sz="2400" b="1" dirty="0" smtClean="0">
                    <a:solidFill>
                      <a:srgbClr val="0000FF"/>
                    </a:solidFill>
                    <a:latin typeface="Sakkal Majalla" panose="02000000000000000000" pitchFamily="2" charset="-78"/>
                    <a:cs typeface="Sakkal Majalla" panose="02000000000000000000" pitchFamily="2" charset="-78"/>
                  </a:rPr>
                  <a:t>الاستثمار:</a:t>
                </a:r>
                <a:endParaRPr lang="ar-SA" sz="2400" b="1" dirty="0">
                  <a:solidFill>
                    <a:srgbClr val="0000FF"/>
                  </a:solidFill>
                  <a:latin typeface="Sakkal Majalla" panose="02000000000000000000" pitchFamily="2" charset="-78"/>
                  <a:cs typeface="Sakkal Majalla" panose="02000000000000000000" pitchFamily="2" charset="-78"/>
                </a:endParaRPr>
              </a:p>
              <a:p>
                <a:pPr marL="0" indent="0" algn="r" rtl="1">
                  <a:lnSpc>
                    <a:spcPct val="150000"/>
                  </a:lnSpc>
                  <a:buNone/>
                </a:pPr>
                <a:r>
                  <a:rPr lang="ar-SA" sz="2400" dirty="0">
                    <a:latin typeface="Sakkal Majalla" panose="02000000000000000000" pitchFamily="2" charset="-78"/>
                    <a:cs typeface="Sakkal Majalla" panose="02000000000000000000" pitchFamily="2" charset="-78"/>
                  </a:rPr>
                  <a:t>اذا كانت فترة الاحتفاظ بالاستثمار هي سنة </a:t>
                </a:r>
                <a:r>
                  <a:rPr lang="ar-SA" sz="2400" dirty="0" smtClean="0">
                    <a:latin typeface="Sakkal Majalla" panose="02000000000000000000" pitchFamily="2" charset="-78"/>
                    <a:cs typeface="Sakkal Majalla" panose="02000000000000000000" pitchFamily="2" charset="-78"/>
                  </a:rPr>
                  <a:t>واحدة</a:t>
                </a:r>
                <a:endParaRPr lang="ar-SA" sz="2400" dirty="0">
                  <a:latin typeface="Sakkal Majalla" panose="02000000000000000000" pitchFamily="2" charset="-78"/>
                  <a:cs typeface="Sakkal Majalla" panose="02000000000000000000" pitchFamily="2" charset="-78"/>
                </a:endParaRPr>
              </a:p>
              <a:p>
                <a:pPr marL="0" indent="0" algn="ctr" rtl="1">
                  <a:lnSpc>
                    <a:spcPct val="150000"/>
                  </a:lnSpc>
                  <a:buNone/>
                </a:pPr>
                <a:r>
                  <a:rPr lang="ar-SA" sz="2400" dirty="0">
                    <a:highlight>
                      <a:srgbClr val="CCC4EE"/>
                    </a:highlight>
                    <a:latin typeface="Sakkal Majalla" panose="02000000000000000000" pitchFamily="2" charset="-78"/>
                    <a:cs typeface="Sakkal Majalla" panose="02000000000000000000" pitchFamily="2" charset="-78"/>
                  </a:rPr>
                  <a:t>العائد على الاستثمار (خلال فترة الاحتفاظ) =  قيمة الاستثمار نهاية الفترة</a:t>
                </a:r>
                <a:r>
                  <a:rPr lang="en-GB" sz="2400" dirty="0">
                    <a:highlight>
                      <a:srgbClr val="CCC4EE"/>
                    </a:highlight>
                    <a:latin typeface="Sakkal Majalla" panose="02000000000000000000" pitchFamily="2" charset="-78"/>
                    <a:cs typeface="Sakkal Majalla" panose="02000000000000000000" pitchFamily="2" charset="-78"/>
                  </a:rPr>
                  <a:t>/  </a:t>
                </a:r>
                <a:r>
                  <a:rPr lang="ar-SA" sz="2400" dirty="0">
                    <a:highlight>
                      <a:srgbClr val="CCC4EE"/>
                    </a:highlight>
                    <a:latin typeface="Sakkal Majalla" panose="02000000000000000000" pitchFamily="2" charset="-78"/>
                    <a:cs typeface="Sakkal Majalla" panose="02000000000000000000" pitchFamily="2" charset="-78"/>
                  </a:rPr>
                  <a:t>  قيمة الاستثمار بداية الفترة</a:t>
                </a:r>
                <a:r>
                  <a:rPr lang="en-GB" sz="2400" b="1" dirty="0">
                    <a:latin typeface="Sakkal Majalla" panose="02000000000000000000" pitchFamily="2" charset="-78"/>
                    <a:cs typeface="Sakkal Majalla" panose="02000000000000000000" pitchFamily="2" charset="-78"/>
                  </a:rPr>
                  <a:t>.</a:t>
                </a:r>
                <a:endParaRPr lang="ar-SA" sz="2400" b="1" dirty="0">
                  <a:latin typeface="Sakkal Majalla" panose="02000000000000000000" pitchFamily="2" charset="-78"/>
                  <a:cs typeface="Sakkal Majalla" panose="02000000000000000000" pitchFamily="2" charset="-78"/>
                </a:endParaRPr>
              </a:p>
              <a:p>
                <a:pPr marL="0" indent="0" algn="r" rtl="1">
                  <a:lnSpc>
                    <a:spcPct val="150000"/>
                  </a:lnSpc>
                  <a:buNone/>
                </a:pPr>
                <a14:m>
                  <m:oMathPara xmlns:m="http://schemas.openxmlformats.org/officeDocument/2006/math">
                    <m:oMathParaPr>
                      <m:jc m:val="centerGroup"/>
                    </m:oMathParaPr>
                    <m:oMath xmlns:m="http://schemas.openxmlformats.org/officeDocument/2006/math">
                      <m:r>
                        <a:rPr lang="en-US" sz="2400" b="1" i="1">
                          <a:latin typeface="Cambria Math" panose="02040503050406030204" pitchFamily="18" charset="0"/>
                        </a:rPr>
                        <m:t>=</m:t>
                      </m:r>
                      <m:f>
                        <m:fPr>
                          <m:ctrlPr>
                            <a:rPr lang="en-US" sz="2400" b="1" i="1">
                              <a:latin typeface="Cambria Math" panose="02040503050406030204" pitchFamily="18" charset="0"/>
                            </a:rPr>
                          </m:ctrlPr>
                        </m:fPr>
                        <m:num>
                          <m:r>
                            <a:rPr lang="ar-SA" sz="2400" b="1" i="1" smtClean="0">
                              <a:latin typeface="Cambria Math" panose="02040503050406030204" pitchFamily="18" charset="0"/>
                            </a:rPr>
                            <m:t>𝟐𝟐𝟎</m:t>
                          </m:r>
                        </m:num>
                        <m:den>
                          <m:r>
                            <a:rPr lang="en-US" sz="2400" b="1" i="1">
                              <a:latin typeface="Cambria Math" panose="02040503050406030204" pitchFamily="18" charset="0"/>
                            </a:rPr>
                            <m:t>𝟐𝟎𝟎</m:t>
                          </m:r>
                        </m:den>
                      </m:f>
                      <m:r>
                        <a:rPr lang="en-US" sz="2400" b="1" i="1">
                          <a:latin typeface="Cambria Math" panose="02040503050406030204" pitchFamily="18" charset="0"/>
                        </a:rPr>
                        <m:t>=</m:t>
                      </m:r>
                      <m:r>
                        <a:rPr lang="en-US" sz="2400" b="1" i="1" smtClean="0">
                          <a:latin typeface="Cambria Math" panose="02040503050406030204" pitchFamily="18" charset="0"/>
                        </a:rPr>
                        <m:t>𝟏</m:t>
                      </m:r>
                      <m:r>
                        <a:rPr lang="en-US" sz="2400" b="1" i="1">
                          <a:latin typeface="Cambria Math" panose="02040503050406030204" pitchFamily="18" charset="0"/>
                        </a:rPr>
                        <m:t>.</m:t>
                      </m:r>
                      <m:r>
                        <a:rPr lang="en-US" sz="2400" b="1" i="1">
                          <a:latin typeface="Cambria Math" panose="02040503050406030204" pitchFamily="18" charset="0"/>
                        </a:rPr>
                        <m:t>𝟏𝟎</m:t>
                      </m:r>
                    </m:oMath>
                  </m:oMathPara>
                </a14:m>
                <a:endParaRPr lang="ar-SA" sz="2400" b="1" dirty="0">
                  <a:latin typeface="Sakkal Majalla" panose="02000000000000000000" pitchFamily="2" charset="-78"/>
                  <a:cs typeface="Sakkal Majalla" panose="02000000000000000000" pitchFamily="2" charset="-78"/>
                </a:endParaRPr>
              </a:p>
              <a:p>
                <a:pPr marL="342900" indent="-342900" algn="r" rtl="1">
                  <a:lnSpc>
                    <a:spcPct val="150000"/>
                  </a:lnSpc>
                  <a:buClr>
                    <a:srgbClr val="0000FF"/>
                  </a:buClr>
                  <a:buFont typeface="Wingdings" panose="05000000000000000000" pitchFamily="2" charset="2"/>
                  <a:buChar char="Ø"/>
                </a:pPr>
                <a:r>
                  <a:rPr lang="ar-SA" sz="2400" b="1" dirty="0">
                    <a:latin typeface="Sakkal Majalla" panose="02000000000000000000" pitchFamily="2" charset="-78"/>
                    <a:cs typeface="Sakkal Majalla" panose="02000000000000000000" pitchFamily="2" charset="-78"/>
                  </a:rPr>
                  <a:t>- اذا كان العائد خلال فترة الاحتفاظ اكثر من 1 فهذا يعني زيادة في الثروة والعكس صحيح .</a:t>
                </a:r>
              </a:p>
              <a:p>
                <a:pPr marL="342900" indent="-342900" algn="r" rtl="1">
                  <a:lnSpc>
                    <a:spcPct val="150000"/>
                  </a:lnSpc>
                  <a:buClr>
                    <a:srgbClr val="0000FF"/>
                  </a:buClr>
                  <a:buFont typeface="Wingdings" panose="05000000000000000000" pitchFamily="2" charset="2"/>
                  <a:buChar char="Ø"/>
                </a:pPr>
                <a:r>
                  <a:rPr lang="ar-SA" sz="2400" b="1" dirty="0">
                    <a:latin typeface="Sakkal Majalla" panose="02000000000000000000" pitchFamily="2" charset="-78"/>
                    <a:cs typeface="Sakkal Majalla" panose="02000000000000000000" pitchFamily="2" charset="-78"/>
                  </a:rPr>
                  <a:t>- واذا كان العائد خلال فترة الاحتفاظ يساوي صفر فهذا يعني خسارة كل مبلغ الاستثمار</a:t>
                </a:r>
                <a:r>
                  <a:rPr lang="en-GB" sz="2400" b="1" dirty="0">
                    <a:latin typeface="Sakkal Majalla" panose="02000000000000000000" pitchFamily="2" charset="-78"/>
                    <a:cs typeface="Sakkal Majalla" panose="02000000000000000000" pitchFamily="2" charset="-78"/>
                  </a:rPr>
                  <a:t>.</a:t>
                </a:r>
                <a:endParaRPr lang="en-US" sz="2400" b="1" dirty="0">
                  <a:latin typeface="Sakkal Majalla" panose="02000000000000000000" pitchFamily="2" charset="-78"/>
                  <a:cs typeface="Sakkal Majalla" panose="02000000000000000000" pitchFamily="2" charset="-78"/>
                </a:endParaRPr>
              </a:p>
            </p:txBody>
          </p:sp>
        </mc:Choice>
        <mc:Fallback>
          <p:sp>
            <p:nvSpPr>
              <p:cNvPr id="9" name="TextBox 8">
                <a:extLst>
                  <a:ext uri="{FF2B5EF4-FFF2-40B4-BE49-F238E27FC236}">
                    <a16:creationId xmlns:a16="http://schemas.microsoft.com/office/drawing/2014/main" id="{0BF2D1A6-C1AB-4348-8BE0-BF84A8EA2185}"/>
                  </a:ext>
                </a:extLst>
              </p:cNvPr>
              <p:cNvSpPr txBox="1">
                <a:spLocks noRot="1" noChangeAspect="1" noMove="1" noResize="1" noEditPoints="1" noAdjustHandles="1" noChangeArrowheads="1" noChangeShapeType="1" noTextEdit="1"/>
              </p:cNvSpPr>
              <p:nvPr/>
            </p:nvSpPr>
            <p:spPr>
              <a:xfrm>
                <a:off x="1486908" y="1604556"/>
                <a:ext cx="8892985" cy="3903120"/>
              </a:xfrm>
              <a:prstGeom prst="rect">
                <a:avLst/>
              </a:prstGeom>
              <a:blipFill>
                <a:blip r:embed="rId3"/>
                <a:stretch>
                  <a:fillRect l="-685" r="-1028" b="-1563"/>
                </a:stretch>
              </a:blipFill>
            </p:spPr>
            <p:txBody>
              <a:bodyPr/>
              <a:lstStyle/>
              <a:p>
                <a:r>
                  <a:rPr lang="ar-SA">
                    <a:noFill/>
                  </a:rPr>
                  <a:t> </a:t>
                </a:r>
              </a:p>
            </p:txBody>
          </p:sp>
        </mc:Fallback>
      </mc:AlternateContent>
    </p:spTree>
    <p:extLst>
      <p:ext uri="{BB962C8B-B14F-4D97-AF65-F5344CB8AC3E}">
        <p14:creationId xmlns:p14="http://schemas.microsoft.com/office/powerpoint/2010/main" val="2506177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9" name="TextBox 8">
            <a:extLst>
              <a:ext uri="{FF2B5EF4-FFF2-40B4-BE49-F238E27FC236}">
                <a16:creationId xmlns:a16="http://schemas.microsoft.com/office/drawing/2014/main" id="{0BF2D1A6-C1AB-4348-8BE0-BF84A8EA2185}"/>
              </a:ext>
            </a:extLst>
          </p:cNvPr>
          <p:cNvSpPr txBox="1"/>
          <p:nvPr/>
        </p:nvSpPr>
        <p:spPr>
          <a:xfrm>
            <a:off x="1114612" y="1985060"/>
            <a:ext cx="9962779" cy="3231654"/>
          </a:xfrm>
          <a:prstGeom prst="rect">
            <a:avLst/>
          </a:prstGeom>
          <a:noFill/>
        </p:spPr>
        <p:txBody>
          <a:bodyPr wrap="square">
            <a:spAutoFit/>
          </a:bodyPr>
          <a:lstStyle/>
          <a:p>
            <a:pPr marL="0" indent="0" algn="r" rtl="1">
              <a:lnSpc>
                <a:spcPct val="150000"/>
              </a:lnSpc>
              <a:buNone/>
            </a:pPr>
            <a:r>
              <a:rPr lang="ar-SA" sz="2400" dirty="0">
                <a:latin typeface="Sakkal Majalla" panose="02000000000000000000" pitchFamily="2" charset="-78"/>
                <a:cs typeface="Sakkal Majalla" panose="02000000000000000000" pitchFamily="2" charset="-78"/>
              </a:rPr>
              <a:t>على الرغم ان العائد خلال فترة الاحتفاظ يعطي مؤشر حول التغير في قيمة الاستثمار إلا ان المستثمرون غالبا يقيمون العائد على شكل نسبة على أساس سنوي</a:t>
            </a:r>
            <a:r>
              <a:rPr lang="en-GB"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0" indent="0" algn="r" rtl="1">
              <a:lnSpc>
                <a:spcPct val="150000"/>
              </a:lnSpc>
              <a:buNone/>
            </a:pPr>
            <a:r>
              <a:rPr lang="ar-SA" sz="2400" b="1" dirty="0" smtClean="0">
                <a:latin typeface="Sakkal Majalla" panose="02000000000000000000" pitchFamily="2" charset="-78"/>
                <a:cs typeface="Sakkal Majalla" panose="02000000000000000000" pitchFamily="2" charset="-78"/>
              </a:rPr>
              <a:t>تحويل </a:t>
            </a:r>
            <a:r>
              <a:rPr lang="ar-SA" sz="2400" b="1" dirty="0">
                <a:latin typeface="Sakkal Majalla" panose="02000000000000000000" pitchFamily="2" charset="-78"/>
                <a:cs typeface="Sakkal Majalla" panose="02000000000000000000" pitchFamily="2" charset="-78"/>
              </a:rPr>
              <a:t>العائد على الاستثمار في المثال السابق على </a:t>
            </a:r>
            <a:r>
              <a:rPr lang="ar-SA" sz="2400" b="1" dirty="0" smtClean="0">
                <a:latin typeface="Sakkal Majalla" panose="02000000000000000000" pitchFamily="2" charset="-78"/>
                <a:cs typeface="Sakkal Majalla" panose="02000000000000000000" pitchFamily="2" charset="-78"/>
              </a:rPr>
              <a:t>أساس </a:t>
            </a:r>
            <a:r>
              <a:rPr lang="ar-SA" sz="2400" b="1" dirty="0">
                <a:latin typeface="Sakkal Majalla" panose="02000000000000000000" pitchFamily="2" charset="-78"/>
                <a:cs typeface="Sakkal Majalla" panose="02000000000000000000" pitchFamily="2" charset="-78"/>
              </a:rPr>
              <a:t>سنوي سيسهل من عملية مقارنة الاستثمارات </a:t>
            </a:r>
            <a:r>
              <a:rPr lang="ar-SA" sz="2400" b="1" dirty="0" smtClean="0">
                <a:latin typeface="Sakkal Majalla" panose="02000000000000000000" pitchFamily="2" charset="-78"/>
                <a:cs typeface="Sakkal Majalla" panose="02000000000000000000" pitchFamily="2" charset="-78"/>
              </a:rPr>
              <a:t>.</a:t>
            </a:r>
            <a:r>
              <a:rPr lang="ar-SA" sz="2400" dirty="0" smtClean="0">
                <a:latin typeface="Sakkal Majalla" panose="02000000000000000000" pitchFamily="2" charset="-78"/>
                <a:cs typeface="Sakkal Majalla" panose="02000000000000000000" pitchFamily="2" charset="-78"/>
              </a:rPr>
              <a:t> </a:t>
            </a:r>
            <a:r>
              <a:rPr lang="ar-SA" sz="2400" b="1" dirty="0">
                <a:solidFill>
                  <a:srgbClr val="0000FF"/>
                </a:solidFill>
                <a:latin typeface="Sakkal Majalla" panose="02000000000000000000" pitchFamily="2" charset="-78"/>
                <a:cs typeface="Sakkal Majalla" panose="02000000000000000000" pitchFamily="2" charset="-78"/>
              </a:rPr>
              <a:t>اذا:</a:t>
            </a:r>
          </a:p>
          <a:p>
            <a:pPr marL="0" indent="0" algn="r" rtl="1">
              <a:buNone/>
            </a:pPr>
            <a:endParaRPr lang="ar-SA" sz="2400" b="1" dirty="0">
              <a:solidFill>
                <a:srgbClr val="0000FF"/>
              </a:solidFill>
              <a:latin typeface="Sakkal Majalla" panose="02000000000000000000" pitchFamily="2" charset="-78"/>
              <a:cs typeface="Sakkal Majalla" panose="02000000000000000000" pitchFamily="2" charset="-78"/>
            </a:endParaRPr>
          </a:p>
          <a:p>
            <a:pPr marL="0" indent="0" algn="ctr" rtl="1">
              <a:buNone/>
            </a:pPr>
            <a:r>
              <a:rPr lang="ar-SA" sz="2400" dirty="0">
                <a:highlight>
                  <a:srgbClr val="CCC4EE"/>
                </a:highlight>
                <a:latin typeface="Sakkal Majalla" panose="02000000000000000000" pitchFamily="2" charset="-78"/>
                <a:cs typeface="Sakkal Majalla" panose="02000000000000000000" pitchFamily="2" charset="-78"/>
              </a:rPr>
              <a:t>معدل العائد خلال فترة الاحتفاظ= العائد عن فترة الاحتفاظ – 1</a:t>
            </a:r>
          </a:p>
          <a:p>
            <a:pPr marL="0" indent="0" algn="r" rtl="1">
              <a:buNone/>
            </a:pPr>
            <a:r>
              <a:rPr lang="ar-SA" sz="2400" dirty="0">
                <a:latin typeface="Sakkal Majalla" panose="02000000000000000000" pitchFamily="2" charset="-78"/>
                <a:cs typeface="Sakkal Majalla" panose="02000000000000000000" pitchFamily="2" charset="-78"/>
              </a:rPr>
              <a:t>                  </a:t>
            </a:r>
            <a:endParaRPr lang="en-US" sz="2400" dirty="0">
              <a:latin typeface="Sakkal Majalla" panose="02000000000000000000" pitchFamily="2" charset="-78"/>
              <a:cs typeface="Sakkal Majalla" panose="02000000000000000000" pitchFamily="2" charset="-78"/>
            </a:endParaRPr>
          </a:p>
          <a:p>
            <a:pPr marL="0" indent="0" algn="ctr" rtl="1">
              <a:buNone/>
            </a:pPr>
            <a:r>
              <a:rPr lang="en-US" sz="2400" dirty="0">
                <a:latin typeface="Sakkal Majalla" panose="02000000000000000000" pitchFamily="2" charset="-78"/>
                <a:cs typeface="Sakkal Majalla" panose="02000000000000000000" pitchFamily="2" charset="-78"/>
              </a:rPr>
              <a:t>= 1.10- 1= 10%</a:t>
            </a:r>
            <a:endParaRPr lang="ar-SA" dirty="0"/>
          </a:p>
        </p:txBody>
      </p:sp>
    </p:spTree>
    <p:extLst>
      <p:ext uri="{BB962C8B-B14F-4D97-AF65-F5344CB8AC3E}">
        <p14:creationId xmlns:p14="http://schemas.microsoft.com/office/powerpoint/2010/main" val="12636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p:sp>
        <p:nvSpPr>
          <p:cNvPr id="10" name="TextBox 9">
            <a:extLst>
              <a:ext uri="{FF2B5EF4-FFF2-40B4-BE49-F238E27FC236}">
                <a16:creationId xmlns:a16="http://schemas.microsoft.com/office/drawing/2014/main" id="{A34E403F-65F8-43E2-AE9B-A2F928F6C00E}"/>
              </a:ext>
            </a:extLst>
          </p:cNvPr>
          <p:cNvSpPr txBox="1"/>
          <p:nvPr/>
        </p:nvSpPr>
        <p:spPr>
          <a:xfrm>
            <a:off x="1241492" y="1638447"/>
            <a:ext cx="9656143" cy="461665"/>
          </a:xfrm>
          <a:prstGeom prst="rect">
            <a:avLst/>
          </a:prstGeom>
          <a:noFill/>
        </p:spPr>
        <p:txBody>
          <a:bodyPr wrap="square">
            <a:spAutoFit/>
          </a:bodyPr>
          <a:lstStyle/>
          <a:p>
            <a:pPr algn="r" rtl="1"/>
            <a:r>
              <a:rPr lang="ar-SA" sz="2400" b="1" dirty="0">
                <a:solidFill>
                  <a:srgbClr val="0000FF"/>
                </a:solidFill>
                <a:latin typeface="Sakkal Majalla" panose="02000000000000000000" pitchFamily="2" charset="-78"/>
                <a:cs typeface="Sakkal Majalla" panose="02000000000000000000" pitchFamily="2" charset="-78"/>
              </a:rPr>
              <a:t>للحصول على معدل العائد على الاستثمار خلال فترة الاحتفاظ على اساس سنوي (لأكثر من سنة</a:t>
            </a:r>
            <a:r>
              <a:rPr lang="ar-SA" sz="2400" b="1" dirty="0" smtClean="0">
                <a:solidFill>
                  <a:srgbClr val="0000FF"/>
                </a:solidFill>
                <a:latin typeface="Sakkal Majalla" panose="02000000000000000000" pitchFamily="2" charset="-78"/>
                <a:cs typeface="Sakkal Majalla" panose="02000000000000000000" pitchFamily="2" charset="-78"/>
              </a:rPr>
              <a:t>) : </a:t>
            </a:r>
            <a:r>
              <a:rPr lang="ar-SA" sz="2400" dirty="0">
                <a:latin typeface="Sakkal Majalla" panose="02000000000000000000" pitchFamily="2" charset="-78"/>
                <a:cs typeface="Sakkal Majalla" panose="02000000000000000000" pitchFamily="2" charset="-78"/>
              </a:rPr>
              <a:t>نقوم بالتالي</a:t>
            </a:r>
            <a:endParaRPr lang="en-MY" sz="2400" dirty="0">
              <a:latin typeface="Sakkal Majalla" panose="02000000000000000000" pitchFamily="2" charset="-78"/>
              <a:cs typeface="Sakkal Majalla" panose="02000000000000000000" pitchFamily="2" charset="-78"/>
            </a:endParaRPr>
          </a:p>
        </p:txBody>
      </p:sp>
      <p:grpSp>
        <p:nvGrpSpPr>
          <p:cNvPr id="11" name="مجموعة 18">
            <a:extLst>
              <a:ext uri="{FF2B5EF4-FFF2-40B4-BE49-F238E27FC236}">
                <a16:creationId xmlns:a16="http://schemas.microsoft.com/office/drawing/2014/main" id="{EB9F182A-3F29-455D-A54D-98922950F167}"/>
              </a:ext>
            </a:extLst>
          </p:cNvPr>
          <p:cNvGrpSpPr/>
          <p:nvPr/>
        </p:nvGrpSpPr>
        <p:grpSpPr>
          <a:xfrm>
            <a:off x="1063048" y="2394050"/>
            <a:ext cx="9690678" cy="866558"/>
            <a:chOff x="2403123" y="5327780"/>
            <a:chExt cx="7394019" cy="771492"/>
          </a:xfrm>
        </p:grpSpPr>
        <p:sp>
          <p:nvSpPr>
            <p:cNvPr id="13" name="مستطيل 14">
              <a:extLst>
                <a:ext uri="{FF2B5EF4-FFF2-40B4-BE49-F238E27FC236}">
                  <a16:creationId xmlns:a16="http://schemas.microsoft.com/office/drawing/2014/main" id="{1BC05D45-B342-4C25-B30C-628AEBFE3669}"/>
                </a:ext>
              </a:extLst>
            </p:cNvPr>
            <p:cNvSpPr/>
            <p:nvPr/>
          </p:nvSpPr>
          <p:spPr>
            <a:xfrm>
              <a:off x="2403123" y="5327780"/>
              <a:ext cx="5027291"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14" name="سهم: لليمين 13">
              <a:extLst>
                <a:ext uri="{FF2B5EF4-FFF2-40B4-BE49-F238E27FC236}">
                  <a16:creationId xmlns:a16="http://schemas.microsoft.com/office/drawing/2014/main" id="{B0C4BFCB-F6CA-451C-AB83-1C6F7432FA3D}"/>
                </a:ext>
              </a:extLst>
            </p:cNvPr>
            <p:cNvSpPr/>
            <p:nvPr/>
          </p:nvSpPr>
          <p:spPr>
            <a:xfrm flipH="1">
              <a:off x="7053940" y="5327782"/>
              <a:ext cx="2743202"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15" name="مربع نص 15">
              <a:extLst>
                <a:ext uri="{FF2B5EF4-FFF2-40B4-BE49-F238E27FC236}">
                  <a16:creationId xmlns:a16="http://schemas.microsoft.com/office/drawing/2014/main" id="{39BA2C90-59B3-4DCB-94A6-95D526727FD9}"/>
                </a:ext>
              </a:extLst>
            </p:cNvPr>
            <p:cNvSpPr txBox="1"/>
            <p:nvPr/>
          </p:nvSpPr>
          <p:spPr>
            <a:xfrm>
              <a:off x="7202090" y="5440147"/>
              <a:ext cx="2518426" cy="520622"/>
            </a:xfrm>
            <a:prstGeom prst="rect">
              <a:avLst/>
            </a:prstGeom>
            <a:noFill/>
          </p:spPr>
          <p:txBody>
            <a:bodyPr wrap="square" rtlCol="1">
              <a:spAutoFit/>
            </a:bodyPr>
            <a:lstStyle/>
            <a:p>
              <a:pPr algn="ctr" rtl="1"/>
              <a:r>
                <a:rPr lang="ar-SA" sz="3200" b="1" dirty="0">
                  <a:solidFill>
                    <a:schemeClr val="bg1"/>
                  </a:solidFill>
                  <a:latin typeface="Sakkal Majalla" panose="02000000000000000000" pitchFamily="2" charset="-78"/>
                  <a:cs typeface="Sakkal Majalla" panose="02000000000000000000" pitchFamily="2" charset="-78"/>
                </a:rPr>
                <a:t>أولا</a:t>
              </a:r>
            </a:p>
          </p:txBody>
        </p:sp>
      </p:grpSp>
      <p:sp>
        <p:nvSpPr>
          <p:cNvPr id="17" name="TextBox 16">
            <a:extLst>
              <a:ext uri="{FF2B5EF4-FFF2-40B4-BE49-F238E27FC236}">
                <a16:creationId xmlns:a16="http://schemas.microsoft.com/office/drawing/2014/main" id="{590AF2D2-ADB8-4591-98EC-AFD9AADF6634}"/>
              </a:ext>
            </a:extLst>
          </p:cNvPr>
          <p:cNvSpPr txBox="1"/>
          <p:nvPr/>
        </p:nvSpPr>
        <p:spPr>
          <a:xfrm>
            <a:off x="1728823" y="2410393"/>
            <a:ext cx="5329206" cy="830997"/>
          </a:xfrm>
          <a:prstGeom prst="rect">
            <a:avLst/>
          </a:prstGeom>
          <a:noFill/>
        </p:spPr>
        <p:txBody>
          <a:bodyPr wrap="square">
            <a:spAutoFit/>
          </a:bodyPr>
          <a:lstStyle/>
          <a:p>
            <a:pPr marL="0" indent="0" algn="ctr" rtl="1">
              <a:buNone/>
            </a:pPr>
            <a:r>
              <a:rPr lang="ar-SA" sz="2400" dirty="0">
                <a:latin typeface="Sakkal Majalla" panose="02000000000000000000" pitchFamily="2" charset="-78"/>
                <a:cs typeface="Sakkal Majalla" panose="02000000000000000000" pitchFamily="2" charset="-78"/>
              </a:rPr>
              <a:t>نقوم بحساب العائد على الاستثمار (خلال فترة الاحتفاظ) = </a:t>
            </a:r>
            <a:endParaRPr lang="en-GB" sz="2400" dirty="0">
              <a:latin typeface="Sakkal Majalla" panose="02000000000000000000" pitchFamily="2" charset="-78"/>
              <a:cs typeface="Sakkal Majalla" panose="02000000000000000000" pitchFamily="2" charset="-78"/>
            </a:endParaRPr>
          </a:p>
          <a:p>
            <a:pPr marL="0" indent="0" algn="ctr" rtl="1">
              <a:buNone/>
            </a:pPr>
            <a:r>
              <a:rPr lang="ar-SA" sz="2400" dirty="0">
                <a:latin typeface="Sakkal Majalla" panose="02000000000000000000" pitchFamily="2" charset="-78"/>
                <a:cs typeface="Sakkal Majalla" panose="02000000000000000000" pitchFamily="2" charset="-78"/>
              </a:rPr>
              <a:t> قيمة الاستثمار نهاية الفترة</a:t>
            </a:r>
            <a:r>
              <a:rPr lang="en-GB"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  قيمة الاستثمار</a:t>
            </a:r>
            <a:r>
              <a:rPr lang="en-GB"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بداية الفترة</a:t>
            </a:r>
          </a:p>
        </p:txBody>
      </p:sp>
      <p:grpSp>
        <p:nvGrpSpPr>
          <p:cNvPr id="19" name="مجموعة 18">
            <a:extLst>
              <a:ext uri="{FF2B5EF4-FFF2-40B4-BE49-F238E27FC236}">
                <a16:creationId xmlns:a16="http://schemas.microsoft.com/office/drawing/2014/main" id="{1014161D-8CC7-4D1D-8159-5D6E4694E5C0}"/>
              </a:ext>
            </a:extLst>
          </p:cNvPr>
          <p:cNvGrpSpPr/>
          <p:nvPr/>
        </p:nvGrpSpPr>
        <p:grpSpPr>
          <a:xfrm>
            <a:off x="1066364" y="3599998"/>
            <a:ext cx="9687362" cy="866558"/>
            <a:chOff x="2403123" y="5327780"/>
            <a:chExt cx="7394019" cy="771492"/>
          </a:xfrm>
        </p:grpSpPr>
        <p:sp>
          <p:nvSpPr>
            <p:cNvPr id="20" name="مستطيل 14">
              <a:extLst>
                <a:ext uri="{FF2B5EF4-FFF2-40B4-BE49-F238E27FC236}">
                  <a16:creationId xmlns:a16="http://schemas.microsoft.com/office/drawing/2014/main" id="{65BA4FB7-DA0F-4CF9-B9BB-46C805EB1792}"/>
                </a:ext>
              </a:extLst>
            </p:cNvPr>
            <p:cNvSpPr/>
            <p:nvPr/>
          </p:nvSpPr>
          <p:spPr>
            <a:xfrm>
              <a:off x="2403123" y="5327780"/>
              <a:ext cx="5027291"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1" name="سهم: لليمين 13">
              <a:extLst>
                <a:ext uri="{FF2B5EF4-FFF2-40B4-BE49-F238E27FC236}">
                  <a16:creationId xmlns:a16="http://schemas.microsoft.com/office/drawing/2014/main" id="{517565E9-16D6-46AF-BBEF-3B6C828FF1EC}"/>
                </a:ext>
              </a:extLst>
            </p:cNvPr>
            <p:cNvSpPr/>
            <p:nvPr/>
          </p:nvSpPr>
          <p:spPr>
            <a:xfrm flipH="1">
              <a:off x="7053940" y="5327782"/>
              <a:ext cx="2743202"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2" name="مربع نص 15">
              <a:extLst>
                <a:ext uri="{FF2B5EF4-FFF2-40B4-BE49-F238E27FC236}">
                  <a16:creationId xmlns:a16="http://schemas.microsoft.com/office/drawing/2014/main" id="{EB3E3533-810D-4263-ABC0-C337E1E8E77C}"/>
                </a:ext>
              </a:extLst>
            </p:cNvPr>
            <p:cNvSpPr txBox="1"/>
            <p:nvPr/>
          </p:nvSpPr>
          <p:spPr>
            <a:xfrm>
              <a:off x="7202090" y="5440147"/>
              <a:ext cx="2518426" cy="520622"/>
            </a:xfrm>
            <a:prstGeom prst="rect">
              <a:avLst/>
            </a:prstGeom>
            <a:noFill/>
          </p:spPr>
          <p:txBody>
            <a:bodyPr wrap="square" rtlCol="1">
              <a:spAutoFit/>
            </a:bodyPr>
            <a:lstStyle/>
            <a:p>
              <a:pPr algn="ctr" rtl="1"/>
              <a:r>
                <a:rPr lang="ar-SA" sz="3200" b="1" dirty="0">
                  <a:solidFill>
                    <a:schemeClr val="bg1"/>
                  </a:solidFill>
                  <a:latin typeface="Sakkal Majalla" panose="02000000000000000000" pitchFamily="2" charset="-78"/>
                  <a:cs typeface="Sakkal Majalla" panose="02000000000000000000" pitchFamily="2" charset="-78"/>
                </a:rPr>
                <a:t>ثانيا</a:t>
              </a:r>
            </a:p>
          </p:txBody>
        </p:sp>
      </p:grpSp>
      <p:sp>
        <p:nvSpPr>
          <p:cNvPr id="23" name="TextBox 22">
            <a:extLst>
              <a:ext uri="{FF2B5EF4-FFF2-40B4-BE49-F238E27FC236}">
                <a16:creationId xmlns:a16="http://schemas.microsoft.com/office/drawing/2014/main" id="{14365424-F55C-44BC-A306-2255282BEB1E}"/>
              </a:ext>
            </a:extLst>
          </p:cNvPr>
          <p:cNvSpPr txBox="1"/>
          <p:nvPr/>
        </p:nvSpPr>
        <p:spPr>
          <a:xfrm>
            <a:off x="1811708" y="3663422"/>
            <a:ext cx="5346748" cy="830997"/>
          </a:xfrm>
          <a:prstGeom prst="rect">
            <a:avLst/>
          </a:prstGeom>
          <a:noFill/>
        </p:spPr>
        <p:txBody>
          <a:bodyPr wrap="square">
            <a:spAutoFit/>
          </a:bodyPr>
          <a:lstStyle/>
          <a:p>
            <a:pPr marL="0" indent="0" algn="ctr" rtl="1">
              <a:buNone/>
            </a:pPr>
            <a:r>
              <a:rPr lang="ar-SA" sz="2400" dirty="0">
                <a:latin typeface="Sakkal Majalla" panose="02000000000000000000" pitchFamily="2" charset="-78"/>
                <a:cs typeface="Sakkal Majalla" panose="02000000000000000000" pitchFamily="2" charset="-78"/>
              </a:rPr>
              <a:t>حساب العائد السنوي على الاستثمار خلال فترة الاحتفاظ= </a:t>
            </a:r>
          </a:p>
          <a:p>
            <a:pPr marL="0" indent="0" algn="ctr" rtl="1">
              <a:buNone/>
            </a:pPr>
            <a:r>
              <a:rPr lang="ar-SA" sz="2400" dirty="0">
                <a:latin typeface="Sakkal Majalla" panose="02000000000000000000" pitchFamily="2" charset="-78"/>
                <a:cs typeface="Sakkal Majalla" panose="02000000000000000000" pitchFamily="2" charset="-78"/>
              </a:rPr>
              <a:t>                                (العائد عن فترة الاحتفاظ)1/ن </a:t>
            </a:r>
          </a:p>
        </p:txBody>
      </p:sp>
      <p:grpSp>
        <p:nvGrpSpPr>
          <p:cNvPr id="24" name="مجموعة 18">
            <a:extLst>
              <a:ext uri="{FF2B5EF4-FFF2-40B4-BE49-F238E27FC236}">
                <a16:creationId xmlns:a16="http://schemas.microsoft.com/office/drawing/2014/main" id="{5EA627C6-D2B6-4986-8811-F1ABA8AE2ACD}"/>
              </a:ext>
            </a:extLst>
          </p:cNvPr>
          <p:cNvGrpSpPr/>
          <p:nvPr/>
        </p:nvGrpSpPr>
        <p:grpSpPr>
          <a:xfrm>
            <a:off x="1066364" y="4832451"/>
            <a:ext cx="9687362" cy="866558"/>
            <a:chOff x="2403123" y="5327780"/>
            <a:chExt cx="7394019" cy="771492"/>
          </a:xfrm>
        </p:grpSpPr>
        <p:sp>
          <p:nvSpPr>
            <p:cNvPr id="25" name="مستطيل 14">
              <a:extLst>
                <a:ext uri="{FF2B5EF4-FFF2-40B4-BE49-F238E27FC236}">
                  <a16:creationId xmlns:a16="http://schemas.microsoft.com/office/drawing/2014/main" id="{66401AF5-2206-4E8E-9486-3045FF6283EE}"/>
                </a:ext>
              </a:extLst>
            </p:cNvPr>
            <p:cNvSpPr/>
            <p:nvPr/>
          </p:nvSpPr>
          <p:spPr>
            <a:xfrm>
              <a:off x="2403123" y="5327780"/>
              <a:ext cx="5027291"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6" name="سهم: لليمين 13">
              <a:extLst>
                <a:ext uri="{FF2B5EF4-FFF2-40B4-BE49-F238E27FC236}">
                  <a16:creationId xmlns:a16="http://schemas.microsoft.com/office/drawing/2014/main" id="{8CE35B5D-70C2-4E74-8D69-926670B99E20}"/>
                </a:ext>
              </a:extLst>
            </p:cNvPr>
            <p:cNvSpPr/>
            <p:nvPr/>
          </p:nvSpPr>
          <p:spPr>
            <a:xfrm flipH="1">
              <a:off x="7053940" y="5327782"/>
              <a:ext cx="2743202"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7" name="مربع نص 15">
              <a:extLst>
                <a:ext uri="{FF2B5EF4-FFF2-40B4-BE49-F238E27FC236}">
                  <a16:creationId xmlns:a16="http://schemas.microsoft.com/office/drawing/2014/main" id="{1C88941A-13CD-477E-AC38-98C4A707C0FA}"/>
                </a:ext>
              </a:extLst>
            </p:cNvPr>
            <p:cNvSpPr txBox="1"/>
            <p:nvPr/>
          </p:nvSpPr>
          <p:spPr>
            <a:xfrm>
              <a:off x="7202090" y="5440147"/>
              <a:ext cx="2518426" cy="520622"/>
            </a:xfrm>
            <a:prstGeom prst="rect">
              <a:avLst/>
            </a:prstGeom>
            <a:noFill/>
          </p:spPr>
          <p:txBody>
            <a:bodyPr wrap="square" rtlCol="1">
              <a:spAutoFit/>
            </a:bodyPr>
            <a:lstStyle/>
            <a:p>
              <a:pPr algn="ctr" rtl="1"/>
              <a:r>
                <a:rPr lang="ar-SA" sz="3200" b="1" dirty="0">
                  <a:solidFill>
                    <a:schemeClr val="bg1"/>
                  </a:solidFill>
                  <a:latin typeface="Sakkal Majalla" panose="02000000000000000000" pitchFamily="2" charset="-78"/>
                  <a:cs typeface="Sakkal Majalla" panose="02000000000000000000" pitchFamily="2" charset="-78"/>
                </a:rPr>
                <a:t>ثالثا</a:t>
              </a:r>
            </a:p>
          </p:txBody>
        </p:sp>
      </p:grpSp>
      <p:sp>
        <p:nvSpPr>
          <p:cNvPr id="28" name="TextBox 27">
            <a:extLst>
              <a:ext uri="{FF2B5EF4-FFF2-40B4-BE49-F238E27FC236}">
                <a16:creationId xmlns:a16="http://schemas.microsoft.com/office/drawing/2014/main" id="{A49F7BEF-6B83-4C2C-BEE7-161B7014B9C9}"/>
              </a:ext>
            </a:extLst>
          </p:cNvPr>
          <p:cNvSpPr txBox="1"/>
          <p:nvPr/>
        </p:nvSpPr>
        <p:spPr>
          <a:xfrm>
            <a:off x="2196608" y="4850230"/>
            <a:ext cx="4313550" cy="830997"/>
          </a:xfrm>
          <a:prstGeom prst="rect">
            <a:avLst/>
          </a:prstGeom>
          <a:noFill/>
        </p:spPr>
        <p:txBody>
          <a:bodyPr wrap="square">
            <a:spAutoFit/>
          </a:bodyPr>
          <a:lstStyle/>
          <a:p>
            <a:pPr marL="0" indent="0" algn="ctr" rtl="1">
              <a:buNone/>
            </a:pPr>
            <a:r>
              <a:rPr lang="ar-SA" sz="2400" dirty="0">
                <a:latin typeface="Sakkal Majalla" panose="02000000000000000000" pitchFamily="2" charset="-78"/>
                <a:cs typeface="Sakkal Majalla" panose="02000000000000000000" pitchFamily="2" charset="-78"/>
              </a:rPr>
              <a:t>حساب معدل العائد السنوي على الاستثمار=</a:t>
            </a:r>
            <a:endParaRPr lang="en-GB" sz="2400" dirty="0">
              <a:latin typeface="Sakkal Majalla" panose="02000000000000000000" pitchFamily="2" charset="-78"/>
              <a:cs typeface="Sakkal Majalla" panose="02000000000000000000" pitchFamily="2" charset="-78"/>
            </a:endParaRPr>
          </a:p>
          <a:p>
            <a:pPr marL="0" indent="0" algn="ctr" rtl="1">
              <a:buNone/>
            </a:pPr>
            <a:r>
              <a:rPr lang="ar-SA" sz="2400" dirty="0">
                <a:latin typeface="Sakkal Majalla" panose="02000000000000000000" pitchFamily="2" charset="-78"/>
                <a:cs typeface="Sakkal Majalla" panose="02000000000000000000" pitchFamily="2" charset="-78"/>
              </a:rPr>
              <a:t> العائد السنوي على الاستثمار</a:t>
            </a:r>
            <a:r>
              <a:rPr lang="en-GB"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- 1 </a:t>
            </a:r>
          </a:p>
        </p:txBody>
      </p:sp>
    </p:spTree>
    <p:extLst>
      <p:ext uri="{BB962C8B-B14F-4D97-AF65-F5344CB8AC3E}">
        <p14:creationId xmlns:p14="http://schemas.microsoft.com/office/powerpoint/2010/main" val="4284459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62828" y="104881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0895A75A-B9AA-46C2-862A-A79D2BA1759F}"/>
                  </a:ext>
                </a:extLst>
              </p:cNvPr>
              <p:cNvSpPr txBox="1"/>
              <p:nvPr/>
            </p:nvSpPr>
            <p:spPr>
              <a:xfrm>
                <a:off x="326570" y="1295410"/>
                <a:ext cx="11358497" cy="2271006"/>
              </a:xfrm>
              <a:prstGeom prst="rect">
                <a:avLst/>
              </a:prstGeom>
              <a:noFill/>
            </p:spPr>
            <p:txBody>
              <a:bodyPr wrap="square">
                <a:spAutoFit/>
              </a:bodyPr>
              <a:lstStyle/>
              <a:p>
                <a:pPr marL="0" indent="0" algn="r" rtl="1">
                  <a:lnSpc>
                    <a:spcPct val="150000"/>
                  </a:lnSpc>
                  <a:buNone/>
                </a:pPr>
                <a:r>
                  <a:rPr lang="ar-SA" sz="2400" b="1" dirty="0">
                    <a:solidFill>
                      <a:schemeClr val="accent3"/>
                    </a:solidFill>
                    <a:latin typeface="Sakkal Majalla" panose="02000000000000000000" pitchFamily="2" charset="-78"/>
                    <a:cs typeface="Sakkal Majalla" panose="02000000000000000000" pitchFamily="2" charset="-78"/>
                  </a:rPr>
                  <a:t>مثال </a:t>
                </a:r>
                <a:r>
                  <a:rPr lang="ar-SA" sz="2400" b="1" dirty="0" smtClean="0">
                    <a:solidFill>
                      <a:schemeClr val="accent3"/>
                    </a:solidFill>
                    <a:latin typeface="Sakkal Majalla" panose="02000000000000000000" pitchFamily="2" charset="-78"/>
                    <a:cs typeface="Sakkal Majalla" panose="02000000000000000000" pitchFamily="2" charset="-78"/>
                  </a:rPr>
                  <a:t>2: </a:t>
                </a:r>
                <a:r>
                  <a:rPr lang="ar-SA" sz="2400" dirty="0" smtClean="0">
                    <a:solidFill>
                      <a:srgbClr val="0070C0"/>
                    </a:solidFill>
                    <a:latin typeface="Sakkal Majalla" panose="02000000000000000000" pitchFamily="2" charset="-78"/>
                    <a:cs typeface="Sakkal Majalla" panose="02000000000000000000" pitchFamily="2" charset="-78"/>
                  </a:rPr>
                  <a:t>اذا </a:t>
                </a:r>
                <a:r>
                  <a:rPr lang="ar-SA" sz="2400" dirty="0">
                    <a:solidFill>
                      <a:srgbClr val="0070C0"/>
                    </a:solidFill>
                    <a:latin typeface="Sakkal Majalla" panose="02000000000000000000" pitchFamily="2" charset="-78"/>
                    <a:cs typeface="Sakkal Majalla" panose="02000000000000000000" pitchFamily="2" charset="-78"/>
                  </a:rPr>
                  <a:t>كان هناك استثمار يكلف 250 ريال وبعد الاحتفاظ بة لفترة سنتين اصبح يستحق 350 ريال. فما هو معدل العائد السنوي على الاستثمار؟</a:t>
                </a:r>
                <a:endParaRPr lang="en-US" sz="2400" dirty="0">
                  <a:latin typeface="Sakkal Majalla" panose="02000000000000000000" pitchFamily="2" charset="-78"/>
                  <a:cs typeface="Sakkal Majalla" panose="02000000000000000000" pitchFamily="2" charset="-78"/>
                </a:endParaRPr>
              </a:p>
              <a:p>
                <a:pPr marL="0" indent="0" algn="ctr" rtl="1">
                  <a:buNone/>
                </a:pPr>
                <a:r>
                  <a:rPr lang="ar-SA" sz="2400" b="1" dirty="0">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العائد على الاستثمار خلال فترة الاحتفاظ =  قيمة الاستثمار نهاية الفترة الفترة   /    قيمة الاستثمار بداية الفترة</a:t>
                </a:r>
              </a:p>
              <a:p>
                <a:pPr marL="0" indent="0" algn="l" rtl="1">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350</m:t>
                          </m:r>
                        </m:num>
                        <m:den>
                          <m:r>
                            <a:rPr lang="en-US" sz="2400" b="0" i="1" smtClean="0">
                              <a:latin typeface="Cambria Math" panose="02040503050406030204" pitchFamily="18" charset="0"/>
                            </a:rPr>
                            <m:t>250</m:t>
                          </m:r>
                        </m:den>
                      </m:f>
                      <m:r>
                        <a:rPr lang="en-US" sz="2400" i="1">
                          <a:latin typeface="Cambria Math" panose="02040503050406030204" pitchFamily="18" charset="0"/>
                        </a:rPr>
                        <m:t>=</m:t>
                      </m:r>
                      <m:r>
                        <a:rPr lang="en-US" sz="2400" i="1">
                          <a:latin typeface="Cambria Math" panose="02040503050406030204" pitchFamily="18" charset="0"/>
                        </a:rPr>
                        <m:t>1</m:t>
                      </m:r>
                      <m:r>
                        <a:rPr lang="en-US" sz="2400" i="1">
                          <a:latin typeface="Cambria Math" panose="02040503050406030204" pitchFamily="18" charset="0"/>
                        </a:rPr>
                        <m:t>.</m:t>
                      </m:r>
                      <m:r>
                        <a:rPr lang="en-US" sz="2400" b="0" i="1" smtClean="0">
                          <a:latin typeface="Cambria Math" panose="02040503050406030204" pitchFamily="18" charset="0"/>
                        </a:rPr>
                        <m:t>4</m:t>
                      </m:r>
                      <m:r>
                        <a:rPr lang="en-US" sz="2400" i="1">
                          <a:latin typeface="Cambria Math" panose="02040503050406030204" pitchFamily="18" charset="0"/>
                        </a:rPr>
                        <m:t>0</m:t>
                      </m:r>
                    </m:oMath>
                  </m:oMathPara>
                </a14:m>
                <a:endParaRPr lang="ar-SA" sz="2400" dirty="0">
                  <a:latin typeface="Sakkal Majalla" panose="02000000000000000000" pitchFamily="2" charset="-78"/>
                  <a:cs typeface="Sakkal Majalla" panose="02000000000000000000" pitchFamily="2" charset="-78"/>
                </a:endParaRPr>
              </a:p>
            </p:txBody>
          </p:sp>
        </mc:Choice>
        <mc:Fallback>
          <p:sp>
            <p:nvSpPr>
              <p:cNvPr id="17" name="TextBox 16">
                <a:extLst>
                  <a:ext uri="{FF2B5EF4-FFF2-40B4-BE49-F238E27FC236}">
                    <a16:creationId xmlns:a16="http://schemas.microsoft.com/office/drawing/2014/main" id="{0895A75A-B9AA-46C2-862A-A79D2BA1759F}"/>
                  </a:ext>
                </a:extLst>
              </p:cNvPr>
              <p:cNvSpPr txBox="1">
                <a:spLocks noRot="1" noChangeAspect="1" noMove="1" noResize="1" noEditPoints="1" noAdjustHandles="1" noChangeArrowheads="1" noChangeShapeType="1" noTextEdit="1"/>
              </p:cNvSpPr>
              <p:nvPr/>
            </p:nvSpPr>
            <p:spPr>
              <a:xfrm>
                <a:off x="326570" y="1295410"/>
                <a:ext cx="11358497" cy="2271006"/>
              </a:xfrm>
              <a:prstGeom prst="rect">
                <a:avLst/>
              </a:prstGeom>
              <a:blipFill>
                <a:blip r:embed="rId3"/>
                <a:stretch>
                  <a:fillRect r="-805"/>
                </a:stretch>
              </a:blipFill>
            </p:spPr>
            <p:txBody>
              <a:bodyPr/>
              <a:lstStyle/>
              <a:p>
                <a:r>
                  <a:rPr lang="ar-SA">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FFC81FCE-765B-457C-B442-EF07E46D0843}"/>
                  </a:ext>
                </a:extLst>
              </p:cNvPr>
              <p:cNvSpPr txBox="1"/>
              <p:nvPr/>
            </p:nvSpPr>
            <p:spPr>
              <a:xfrm>
                <a:off x="917663" y="3659166"/>
                <a:ext cx="10176309" cy="2691442"/>
              </a:xfrm>
              <a:prstGeom prst="rect">
                <a:avLst/>
              </a:prstGeom>
              <a:noFill/>
            </p:spPr>
            <p:txBody>
              <a:bodyPr wrap="square">
                <a:spAutoFit/>
              </a:bodyPr>
              <a:lstStyle/>
              <a:p>
                <a:pPr marL="0" indent="0" algn="ctr" rtl="1">
                  <a:buNone/>
                </a:pPr>
                <a:r>
                  <a:rPr lang="ar-SA" sz="2400" b="1" dirty="0">
                    <a:highlight>
                      <a:srgbClr val="CCC4EE"/>
                    </a:highlight>
                    <a:latin typeface="Sakkal Majalla" panose="02000000000000000000" pitchFamily="2" charset="-78"/>
                    <a:cs typeface="Sakkal Majalla" panose="02000000000000000000" pitchFamily="2" charset="-78"/>
                  </a:rPr>
                  <a:t>العائد السنوي على الاستثمار خلال فترة الاحتفاظ=  (العائد عن فترة الاحتفاظ)1/ن</a:t>
                </a:r>
                <a:r>
                  <a:rPr lang="en-GB" sz="2400" b="1" dirty="0">
                    <a:highlight>
                      <a:srgbClr val="CCC4EE"/>
                    </a:highlight>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a:t>
                </a:r>
              </a:p>
              <a:p>
                <a:pPr marL="0" indent="0" algn="ctr" rtl="1">
                  <a:buNone/>
                </a:pPr>
                <a:endParaRPr lang="en-US" sz="2400" b="1" dirty="0">
                  <a:highlight>
                    <a:srgbClr val="CCC4EE"/>
                  </a:highlight>
                  <a:latin typeface="Sakkal Majalla" panose="02000000000000000000" pitchFamily="2" charset="-78"/>
                  <a:cs typeface="Sakkal Majalla" panose="02000000000000000000" pitchFamily="2" charset="-78"/>
                </a:endParaRPr>
              </a:p>
              <a:p>
                <a:pPr marL="0" indent="0" algn="ctr" rtl="1">
                  <a:buNone/>
                </a:pPr>
                <a14:m>
                  <m:oMath xmlns:m="http://schemas.openxmlformats.org/officeDocument/2006/math">
                    <m:sSup>
                      <m:sSupPr>
                        <m:ctrlPr>
                          <a:rPr lang="en-MY" sz="2400" i="1">
                            <a:latin typeface="Cambria Math" panose="02040503050406030204" pitchFamily="18" charset="0"/>
                          </a:rPr>
                        </m:ctrlPr>
                      </m:sSupPr>
                      <m:e>
                        <m:r>
                          <a:rPr lang="en-US" sz="2400" i="1">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40</m:t>
                        </m:r>
                        <m:r>
                          <a:rPr lang="en-US" sz="2400" i="1">
                            <a:latin typeface="Cambria Math" panose="02040503050406030204" pitchFamily="18" charset="0"/>
                          </a:rPr>
                          <m:t>)</m:t>
                        </m:r>
                      </m:e>
                      <m:sup>
                        <m:r>
                          <a:rPr lang="en-US" sz="2400" i="1">
                            <a:latin typeface="Cambria Math" panose="02040503050406030204" pitchFamily="18" charset="0"/>
                          </a:rPr>
                          <m:t>1</m:t>
                        </m:r>
                        <m:r>
                          <a:rPr lang="en-US" sz="2400" i="1">
                            <a:latin typeface="Cambria Math" panose="02040503050406030204" pitchFamily="18" charset="0"/>
                          </a:rPr>
                          <m:t>/</m:t>
                        </m:r>
                        <m:r>
                          <a:rPr lang="en-US" sz="2400" b="0" i="1" smtClean="0">
                            <a:latin typeface="Cambria Math" panose="02040503050406030204" pitchFamily="18" charset="0"/>
                          </a:rPr>
                          <m:t>2</m:t>
                        </m:r>
                        <m:r>
                          <a:rPr lang="en-US" sz="2400" i="1" smtClean="0">
                            <a:latin typeface="Cambria Math" panose="02040503050406030204" pitchFamily="18" charset="0"/>
                          </a:rPr>
                          <m:t> </m:t>
                        </m:r>
                      </m:sup>
                    </m:sSup>
                  </m:oMath>
                </a14:m>
                <a:r>
                  <a:rPr lang="en-US" sz="2400" dirty="0">
                    <a:latin typeface="Sakkal Majalla" panose="02000000000000000000" pitchFamily="2" charset="-78"/>
                    <a:cs typeface="Sakkal Majalla" panose="02000000000000000000" pitchFamily="2" charset="-78"/>
                  </a:rPr>
                  <a:t>= 1832.1</a:t>
                </a:r>
              </a:p>
              <a:p>
                <a:pPr marL="0" indent="0" algn="r" rtl="1">
                  <a:buNone/>
                </a:pPr>
                <a:endParaRPr lang="ar-SA" sz="2400" dirty="0">
                  <a:latin typeface="Sakkal Majalla" panose="02000000000000000000" pitchFamily="2" charset="-78"/>
                  <a:cs typeface="Sakkal Majalla" panose="02000000000000000000" pitchFamily="2" charset="-78"/>
                </a:endParaRPr>
              </a:p>
              <a:p>
                <a:pPr marL="0" indent="0" algn="ctr" rtl="1">
                  <a:buNone/>
                </a:pPr>
                <a:r>
                  <a:rPr lang="ar-SA" sz="2400" b="1" dirty="0">
                    <a:highlight>
                      <a:srgbClr val="CCC4EE"/>
                    </a:highlight>
                    <a:latin typeface="Sakkal Majalla" panose="02000000000000000000" pitchFamily="2" charset="-78"/>
                    <a:cs typeface="Sakkal Majalla" panose="02000000000000000000" pitchFamily="2" charset="-78"/>
                  </a:rPr>
                  <a:t>اذا معدل العائد السنوي على الاستثمار=  العائد السنوي على الاستثمار</a:t>
                </a:r>
                <a:r>
                  <a:rPr lang="en-GB" sz="2400" b="1" dirty="0">
                    <a:highlight>
                      <a:srgbClr val="CCC4EE"/>
                    </a:highlight>
                    <a:latin typeface="Sakkal Majalla" panose="02000000000000000000" pitchFamily="2" charset="-78"/>
                    <a:cs typeface="Sakkal Majalla" panose="02000000000000000000" pitchFamily="2" charset="-78"/>
                  </a:rPr>
                  <a:t> </a:t>
                </a:r>
                <a:r>
                  <a:rPr lang="ar-SA" sz="2400" b="1" dirty="0">
                    <a:highlight>
                      <a:srgbClr val="CCC4EE"/>
                    </a:highlight>
                    <a:latin typeface="Sakkal Majalla" panose="02000000000000000000" pitchFamily="2" charset="-78"/>
                    <a:cs typeface="Sakkal Majalla" panose="02000000000000000000" pitchFamily="2" charset="-78"/>
                  </a:rPr>
                  <a:t> –1</a:t>
                </a:r>
              </a:p>
              <a:p>
                <a:pPr marL="0" indent="0" algn="ctr" rtl="1">
                  <a:buNone/>
                </a:pPr>
                <a:endParaRPr lang="ar-SA" sz="2400" dirty="0">
                  <a:latin typeface="Sakkal Majalla" panose="02000000000000000000" pitchFamily="2" charset="-78"/>
                  <a:cs typeface="Sakkal Majalla" panose="02000000000000000000" pitchFamily="2" charset="-78"/>
                </a:endParaRPr>
              </a:p>
              <a:p>
                <a:pPr marL="0" indent="0" algn="ctr" rtl="1">
                  <a:buNone/>
                </a:pPr>
                <a:r>
                  <a:rPr lang="en-US" sz="2400" dirty="0">
                    <a:latin typeface="Sakkal Majalla" panose="02000000000000000000" pitchFamily="2" charset="-78"/>
                    <a:cs typeface="Sakkal Majalla" panose="02000000000000000000" pitchFamily="2" charset="-78"/>
                  </a:rPr>
                  <a:t>= 1832.1-1= 0.1832= 18.32%</a:t>
                </a:r>
                <a:endParaRPr lang="ar-SA" sz="2400" dirty="0">
                  <a:latin typeface="Sakkal Majalla" panose="02000000000000000000" pitchFamily="2" charset="-78"/>
                  <a:cs typeface="Sakkal Majalla" panose="02000000000000000000" pitchFamily="2" charset="-78"/>
                </a:endParaRPr>
              </a:p>
            </p:txBody>
          </p:sp>
        </mc:Choice>
        <mc:Fallback>
          <p:sp>
            <p:nvSpPr>
              <p:cNvPr id="9" name="TextBox 8">
                <a:extLst>
                  <a:ext uri="{FF2B5EF4-FFF2-40B4-BE49-F238E27FC236}">
                    <a16:creationId xmlns:a16="http://schemas.microsoft.com/office/drawing/2014/main" id="{FFC81FCE-765B-457C-B442-EF07E46D0843}"/>
                  </a:ext>
                </a:extLst>
              </p:cNvPr>
              <p:cNvSpPr txBox="1">
                <a:spLocks noRot="1" noChangeAspect="1" noMove="1" noResize="1" noEditPoints="1" noAdjustHandles="1" noChangeArrowheads="1" noChangeShapeType="1" noTextEdit="1"/>
              </p:cNvSpPr>
              <p:nvPr/>
            </p:nvSpPr>
            <p:spPr>
              <a:xfrm>
                <a:off x="917663" y="3659166"/>
                <a:ext cx="10176309" cy="2691442"/>
              </a:xfrm>
              <a:prstGeom prst="rect">
                <a:avLst/>
              </a:prstGeom>
              <a:blipFill>
                <a:blip r:embed="rId4"/>
                <a:stretch>
                  <a:fillRect t="-1810" b="-4072"/>
                </a:stretch>
              </a:blipFill>
            </p:spPr>
            <p:txBody>
              <a:bodyPr/>
              <a:lstStyle/>
              <a:p>
                <a:r>
                  <a:rPr lang="ar-SA">
                    <a:noFill/>
                  </a:rPr>
                  <a:t> </a:t>
                </a:r>
              </a:p>
            </p:txBody>
          </p:sp>
        </mc:Fallback>
      </mc:AlternateContent>
    </p:spTree>
    <p:extLst>
      <p:ext uri="{BB962C8B-B14F-4D97-AF65-F5344CB8AC3E}">
        <p14:creationId xmlns:p14="http://schemas.microsoft.com/office/powerpoint/2010/main" val="390556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قياس العائد على ورقة مالية واحدة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الرابعة</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0895A75A-B9AA-46C2-862A-A79D2BA1759F}"/>
                  </a:ext>
                </a:extLst>
              </p:cNvPr>
              <p:cNvSpPr txBox="1"/>
              <p:nvPr/>
            </p:nvSpPr>
            <p:spPr>
              <a:xfrm>
                <a:off x="390315" y="1419341"/>
                <a:ext cx="11358497" cy="4479496"/>
              </a:xfrm>
              <a:prstGeom prst="rect">
                <a:avLst/>
              </a:prstGeom>
              <a:noFill/>
            </p:spPr>
            <p:txBody>
              <a:bodyPr wrap="square">
                <a:spAutoFit/>
              </a:bodyPr>
              <a:lstStyle/>
              <a:p>
                <a:pPr marL="0" indent="0" algn="r" rtl="1">
                  <a:lnSpc>
                    <a:spcPct val="150000"/>
                  </a:lnSpc>
                  <a:buNone/>
                </a:pPr>
                <a:r>
                  <a:rPr lang="ar-SA" sz="2400" b="1" dirty="0">
                    <a:solidFill>
                      <a:schemeClr val="accent3"/>
                    </a:solidFill>
                    <a:latin typeface="Sakkal Majalla" panose="02000000000000000000" pitchFamily="2" charset="-78"/>
                    <a:cs typeface="Sakkal Majalla" panose="02000000000000000000" pitchFamily="2" charset="-78"/>
                  </a:rPr>
                  <a:t>مثال </a:t>
                </a:r>
                <a:r>
                  <a:rPr lang="ar-SA" sz="2400" b="1" dirty="0" smtClean="0">
                    <a:solidFill>
                      <a:schemeClr val="accent3"/>
                    </a:solidFill>
                    <a:latin typeface="Sakkal Majalla" panose="02000000000000000000" pitchFamily="2" charset="-78"/>
                    <a:cs typeface="Sakkal Majalla" panose="02000000000000000000" pitchFamily="2" charset="-78"/>
                  </a:rPr>
                  <a:t>3: </a:t>
                </a:r>
                <a:r>
                  <a:rPr lang="ar-SA" sz="2400" dirty="0" smtClean="0">
                    <a:solidFill>
                      <a:srgbClr val="0070C0"/>
                    </a:solidFill>
                    <a:latin typeface="Sakkal Majalla" panose="02000000000000000000" pitchFamily="2" charset="-78"/>
                    <a:cs typeface="Sakkal Majalla" panose="02000000000000000000" pitchFamily="2" charset="-78"/>
                  </a:rPr>
                  <a:t>اذا </a:t>
                </a:r>
                <a:r>
                  <a:rPr lang="ar-SA" sz="2400" dirty="0">
                    <a:solidFill>
                      <a:srgbClr val="0070C0"/>
                    </a:solidFill>
                    <a:latin typeface="Sakkal Majalla" panose="02000000000000000000" pitchFamily="2" charset="-78"/>
                    <a:cs typeface="Sakkal Majalla" panose="02000000000000000000" pitchFamily="2" charset="-78"/>
                  </a:rPr>
                  <a:t>كان هناك استثمار يكلف 500 ريال وبعد الاحتفاظ بة لفترة سنه اصبح يستحق 400 ريال. فما هو معدل العائد السنوي على الاستثمار؟</a:t>
                </a:r>
                <a:endParaRPr lang="en-GB" sz="2400" dirty="0">
                  <a:solidFill>
                    <a:srgbClr val="0070C0"/>
                  </a:solidFill>
                  <a:latin typeface="Sakkal Majalla" panose="02000000000000000000" pitchFamily="2" charset="-78"/>
                  <a:cs typeface="Sakkal Majalla" panose="02000000000000000000" pitchFamily="2" charset="-78"/>
                </a:endParaRPr>
              </a:p>
              <a:p>
                <a:pPr marL="0" indent="0" algn="r" rtl="1">
                  <a:buNone/>
                </a:pPr>
                <a:endParaRPr lang="ar-SA" sz="2400" dirty="0">
                  <a:latin typeface="Sakkal Majalla" panose="02000000000000000000" pitchFamily="2" charset="-78"/>
                  <a:cs typeface="Sakkal Majalla" panose="02000000000000000000" pitchFamily="2" charset="-78"/>
                </a:endParaRPr>
              </a:p>
              <a:p>
                <a:pPr marL="0" indent="0" algn="ctr" rtl="1">
                  <a:buNone/>
                </a:pPr>
                <a:r>
                  <a:rPr lang="ar-SA" sz="2400" b="1" dirty="0">
                    <a:highlight>
                      <a:srgbClr val="CCC4EE"/>
                    </a:highlight>
                    <a:latin typeface="Sakkal Majalla" panose="02000000000000000000" pitchFamily="2" charset="-78"/>
                    <a:cs typeface="Sakkal Majalla" panose="02000000000000000000" pitchFamily="2" charset="-78"/>
                  </a:rPr>
                  <a:t>العائد على الاستثمار (خلال فترة الاحتفاظ) =  قيمة الاستثمار بداية الفترة   /  قيمة الاستثمار نهاية الفترة</a:t>
                </a:r>
                <a:endParaRPr lang="en-US" sz="2400" b="1" dirty="0">
                  <a:highlight>
                    <a:srgbClr val="CCC4EE"/>
                  </a:highlight>
                  <a:latin typeface="Sakkal Majalla" panose="02000000000000000000" pitchFamily="2" charset="-78"/>
                  <a:cs typeface="Sakkal Majalla" panose="02000000000000000000" pitchFamily="2" charset="-78"/>
                </a:endParaRPr>
              </a:p>
              <a:p>
                <a:pPr marL="0" indent="0" algn="r" rtl="1">
                  <a:buNone/>
                </a:pPr>
                <a:endParaRPr lang="en-US" sz="2400" i="1" dirty="0">
                  <a:latin typeface="Cambria Math" panose="02040503050406030204" pitchFamily="18" charset="0"/>
                </a:endParaRPr>
              </a:p>
              <a:p>
                <a:pPr marL="0" indent="0" algn="r" rtl="1">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400</m:t>
                          </m:r>
                        </m:num>
                        <m:den>
                          <m:r>
                            <a:rPr lang="en-US" sz="2400" b="0" i="1" smtClean="0">
                              <a:latin typeface="Cambria Math" panose="02040503050406030204" pitchFamily="18" charset="0"/>
                            </a:rPr>
                            <m:t>500</m:t>
                          </m:r>
                        </m:den>
                      </m:f>
                      <m:r>
                        <a:rPr lang="en-US" sz="2400" i="1">
                          <a:latin typeface="Cambria Math" panose="02040503050406030204" pitchFamily="18" charset="0"/>
                        </a:rPr>
                        <m:t>=</m:t>
                      </m:r>
                      <m:r>
                        <a:rPr lang="en-US" sz="2400" b="0" i="1" smtClean="0">
                          <a:latin typeface="Cambria Math" panose="02040503050406030204" pitchFamily="18" charset="0"/>
                        </a:rPr>
                        <m:t>0</m:t>
                      </m:r>
                      <m:r>
                        <a:rPr lang="en-US" sz="2400" i="1">
                          <a:latin typeface="Cambria Math" panose="02040503050406030204" pitchFamily="18" charset="0"/>
                        </a:rPr>
                        <m:t>.</m:t>
                      </m:r>
                      <m:r>
                        <a:rPr lang="en-US" sz="2400" b="0" i="1" smtClean="0">
                          <a:latin typeface="Cambria Math" panose="02040503050406030204" pitchFamily="18" charset="0"/>
                        </a:rPr>
                        <m:t>8</m:t>
                      </m:r>
                      <m:r>
                        <a:rPr lang="en-US" sz="2400" i="1">
                          <a:latin typeface="Cambria Math" panose="02040503050406030204" pitchFamily="18" charset="0"/>
                        </a:rPr>
                        <m:t>0</m:t>
                      </m:r>
                    </m:oMath>
                  </m:oMathPara>
                </a14:m>
                <a:endParaRPr lang="ar-SA" sz="2400" dirty="0">
                  <a:latin typeface="Sakkal Majalla" panose="02000000000000000000" pitchFamily="2" charset="-78"/>
                  <a:cs typeface="Sakkal Majalla" panose="02000000000000000000" pitchFamily="2" charset="-78"/>
                </a:endParaRPr>
              </a:p>
              <a:p>
                <a:pPr marL="0" indent="0" algn="r" rtl="1">
                  <a:buNone/>
                </a:pPr>
                <a:endParaRPr lang="en-GB" sz="2400" dirty="0">
                  <a:latin typeface="Sakkal Majalla" panose="02000000000000000000" pitchFamily="2" charset="-78"/>
                  <a:cs typeface="Sakkal Majalla" panose="02000000000000000000" pitchFamily="2" charset="-78"/>
                </a:endParaRPr>
              </a:p>
              <a:p>
                <a:pPr marL="0" indent="0" algn="ctr" rtl="1">
                  <a:buNone/>
                </a:pPr>
                <a:r>
                  <a:rPr lang="ar-SA" sz="2400" b="1" dirty="0">
                    <a:highlight>
                      <a:srgbClr val="CCC4EE"/>
                    </a:highlight>
                    <a:latin typeface="Sakkal Majalla" panose="02000000000000000000" pitchFamily="2" charset="-78"/>
                    <a:cs typeface="Sakkal Majalla" panose="02000000000000000000" pitchFamily="2" charset="-78"/>
                  </a:rPr>
                  <a:t>معدل العائد خلال فترة الاحتفاظ= العائد عن فترة الاحتفاظ – 1</a:t>
                </a:r>
                <a:endParaRPr lang="en-GB" sz="2400" b="1" dirty="0">
                  <a:highlight>
                    <a:srgbClr val="CCC4EE"/>
                  </a:highlight>
                  <a:latin typeface="Sakkal Majalla" panose="02000000000000000000" pitchFamily="2" charset="-78"/>
                  <a:cs typeface="Sakkal Majalla" panose="02000000000000000000" pitchFamily="2" charset="-78"/>
                </a:endParaRPr>
              </a:p>
              <a:p>
                <a:pPr marL="0" indent="0" algn="ctr" rtl="1">
                  <a:buNone/>
                </a:pPr>
                <a:endParaRPr lang="en-US" sz="2400" b="1" dirty="0">
                  <a:highlight>
                    <a:srgbClr val="CCC4EE"/>
                  </a:highlight>
                  <a:latin typeface="Sakkal Majalla" panose="02000000000000000000" pitchFamily="2" charset="-78"/>
                  <a:cs typeface="Sakkal Majalla" panose="02000000000000000000" pitchFamily="2" charset="-78"/>
                </a:endParaRPr>
              </a:p>
              <a:p>
                <a:pPr marL="0" indent="0" algn="ctr" rtl="1">
                  <a:buNone/>
                </a:pPr>
                <a:r>
                  <a:rPr lang="en-US" sz="2400" dirty="0">
                    <a:latin typeface="Sakkal Majalla" panose="02000000000000000000" pitchFamily="2" charset="-78"/>
                    <a:cs typeface="Sakkal Majalla" panose="02000000000000000000" pitchFamily="2" charset="-78"/>
                  </a:rPr>
                  <a:t>= 0.80-1=   -0.20=  -20%</a:t>
                </a:r>
                <a:endParaRPr lang="ar-SA" sz="2400" b="1" dirty="0">
                  <a:solidFill>
                    <a:schemeClr val="accent3"/>
                  </a:solidFill>
                  <a:latin typeface="Sakkal Majalla" panose="02000000000000000000" pitchFamily="2" charset="-78"/>
                  <a:cs typeface="Sakkal Majalla" panose="02000000000000000000" pitchFamily="2" charset="-78"/>
                </a:endParaRPr>
              </a:p>
            </p:txBody>
          </p:sp>
        </mc:Choice>
        <mc:Fallback>
          <p:sp>
            <p:nvSpPr>
              <p:cNvPr id="17" name="TextBox 16">
                <a:extLst>
                  <a:ext uri="{FF2B5EF4-FFF2-40B4-BE49-F238E27FC236}">
                    <a16:creationId xmlns:a16="http://schemas.microsoft.com/office/drawing/2014/main" id="{0895A75A-B9AA-46C2-862A-A79D2BA1759F}"/>
                  </a:ext>
                </a:extLst>
              </p:cNvPr>
              <p:cNvSpPr txBox="1">
                <a:spLocks noRot="1" noChangeAspect="1" noMove="1" noResize="1" noEditPoints="1" noAdjustHandles="1" noChangeArrowheads="1" noChangeShapeType="1" noTextEdit="1"/>
              </p:cNvSpPr>
              <p:nvPr/>
            </p:nvSpPr>
            <p:spPr>
              <a:xfrm>
                <a:off x="390315" y="1419341"/>
                <a:ext cx="11358497" cy="4479496"/>
              </a:xfrm>
              <a:prstGeom prst="rect">
                <a:avLst/>
              </a:prstGeom>
              <a:blipFill>
                <a:blip r:embed="rId3"/>
                <a:stretch>
                  <a:fillRect l="-1127" r="-859" b="-2177"/>
                </a:stretch>
              </a:blipFill>
            </p:spPr>
            <p:txBody>
              <a:bodyPr/>
              <a:lstStyle/>
              <a:p>
                <a:r>
                  <a:rPr lang="ar-SA">
                    <a:noFill/>
                  </a:rPr>
                  <a:t> </a:t>
                </a:r>
              </a:p>
            </p:txBody>
          </p:sp>
        </mc:Fallback>
      </mc:AlternateContent>
    </p:spTree>
    <p:extLst>
      <p:ext uri="{BB962C8B-B14F-4D97-AF65-F5344CB8AC3E}">
        <p14:creationId xmlns:p14="http://schemas.microsoft.com/office/powerpoint/2010/main" val="3783720550"/>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F06A36-9170-421A-A982-8D662B42B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50C758-B374-41A6-B910-3898E5C1DAAA}">
  <ds:schemaRefs>
    <ds:schemaRef ds:uri="http://schemas.microsoft.com/sharepoint/v3/contenttype/forms"/>
  </ds:schemaRefs>
</ds:datastoreItem>
</file>

<file path=customXml/itemProps3.xml><?xml version="1.0" encoding="utf-8"?>
<ds:datastoreItem xmlns:ds="http://schemas.openxmlformats.org/officeDocument/2006/customXml" ds:itemID="{1CC8AB4B-7B63-4992-92E5-90687EE1C1E3}">
  <ds:schemaRefs>
    <ds:schemaRef ds:uri="http://purl.org/dc/terms/"/>
    <ds:schemaRef ds:uri="http://www.w3.org/XML/1998/namespace"/>
    <ds:schemaRef ds:uri="1eb3fd51-1696-4624-be38-5ffb6b849aa0"/>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3512</TotalTime>
  <Words>2365</Words>
  <Application>Microsoft Office PowerPoint</Application>
  <PresentationFormat>شاشة عريضة</PresentationFormat>
  <Paragraphs>233</Paragraphs>
  <Slides>26</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26</vt:i4>
      </vt:variant>
    </vt:vector>
  </HeadingPairs>
  <TitlesOfParts>
    <vt:vector size="36" baseType="lpstr">
      <vt:lpstr>Arial</vt:lpstr>
      <vt:lpstr>Calibri</vt:lpstr>
      <vt:lpstr>Calibri Light</vt:lpstr>
      <vt:lpstr>Cambria Math</vt:lpstr>
      <vt:lpstr>GE Thameen</vt:lpstr>
      <vt:lpstr>Rockwell</vt:lpstr>
      <vt:lpstr>Sakkal Majalla</vt:lpstr>
      <vt:lpstr>Times New Roman</vt:lpstr>
      <vt:lpstr>Wingdings</vt:lpstr>
      <vt:lpstr>أطلس</vt:lpstr>
      <vt:lpstr>2411 مال مقدمة في الاستثمار  المحاضرة الرابعة قياس العائد من الأوراق المالية المختلفة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الرابعة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552</cp:revision>
  <dcterms:created xsi:type="dcterms:W3CDTF">2021-05-23T05:55:00Z</dcterms:created>
  <dcterms:modified xsi:type="dcterms:W3CDTF">2022-04-06T12:18:40Z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