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15" r:id="rId4"/>
    <p:sldId id="426" r:id="rId5"/>
    <p:sldId id="484" r:id="rId6"/>
    <p:sldId id="293" r:id="rId7"/>
    <p:sldId id="491" r:id="rId8"/>
    <p:sldId id="460" r:id="rId9"/>
    <p:sldId id="461" r:id="rId10"/>
    <p:sldId id="462" r:id="rId11"/>
    <p:sldId id="476" r:id="rId12"/>
    <p:sldId id="463" r:id="rId13"/>
    <p:sldId id="285" r:id="rId14"/>
    <p:sldId id="478" r:id="rId15"/>
    <p:sldId id="475" r:id="rId16"/>
    <p:sldId id="439" r:id="rId17"/>
    <p:sldId id="477" r:id="rId18"/>
    <p:sldId id="443" r:id="rId19"/>
    <p:sldId id="493" r:id="rId20"/>
    <p:sldId id="492" r:id="rId21"/>
    <p:sldId id="488" r:id="rId22"/>
    <p:sldId id="4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>
        <p:scale>
          <a:sx n="70" d="100"/>
          <a:sy n="70" d="100"/>
        </p:scale>
        <p:origin x="-218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ED98-95DB-40E2-8CA3-60B59CE5A14E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0AE0E-A21B-4168-B683-4F7F40C457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7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0AE0E-A21B-4168-B683-4F7F40C4577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0AE0E-A21B-4168-B683-4F7F40C4577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0AE0E-A21B-4168-B683-4F7F40C4577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168275"/>
            <a:ext cx="7985125" cy="939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1675" y="1531938"/>
            <a:ext cx="7772400" cy="48942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6621463"/>
            <a:ext cx="1905000" cy="236537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12200" y="6350000"/>
            <a:ext cx="431800" cy="246063"/>
          </a:xfrm>
        </p:spPr>
        <p:txBody>
          <a:bodyPr/>
          <a:lstStyle>
            <a:lvl1pPr>
              <a:defRPr/>
            </a:lvl1pPr>
          </a:lstStyle>
          <a:p>
            <a:fld id="{5E6F7F55-FC0A-4857-88FF-8297C92097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EA02-80B5-470D-9711-DF86B430A25C}" type="datetimeFigureOut">
              <a:rPr lang="en-US" smtClean="0"/>
              <a:pPr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E0A0-E0E3-4DAD-95C8-D5D02AB7A7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8836" y="609600"/>
            <a:ext cx="647356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icrosoft Sans Serif" pitchFamily="34" charset="0"/>
                <a:cs typeface="Microsoft Sans Serif" pitchFamily="34" charset="0"/>
              </a:rPr>
              <a:t>Industrial     microbiology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600200"/>
            <a:ext cx="6477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FERMENTATION</a:t>
            </a:r>
          </a:p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TECHNOLOGY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766966" y="304800"/>
            <a:ext cx="604236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TYPES ON THE BASIS OF CULTURE  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90600" y="1600200"/>
            <a:ext cx="7772400" cy="419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6000" b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BATCH</a:t>
            </a:r>
            <a:r>
              <a:rPr kumimoji="0" lang="en-US" sz="6000" b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FERMENTATION</a:t>
            </a:r>
            <a:endParaRPr kumimoji="0" lang="en-US" sz="6000" b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US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en-US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Sterile nutrient substrate , inoculated, grow until no more of the product is being made, "harvested" and cleaned out for another run. </a:t>
            </a:r>
          </a:p>
          <a:p>
            <a:pPr marL="342900" lvl="0" indent="-342900" algn="just">
              <a:spcBef>
                <a:spcPct val="20000"/>
              </a:spcBef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lag phase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(adapt to their surroundings)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 exponential growth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(grow in numbers)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 stationary phase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(stop growing)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death phase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381000"/>
            <a:ext cx="8001000" cy="28992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CONTINUOUS FERMENTATION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Substrate is added continuously to the fermenter, and biomass or products are continuously removed at the same rate. 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Under these conditions the cells remain in the logarithmic phase of growth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3505200"/>
            <a:ext cx="8001000" cy="2971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ED-BATCH FERMENTATION</a:t>
            </a:r>
            <a:endParaRPr lang="en-US" sz="2400" u="sng" noProof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Substrate increments as the fermentation progresses.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en-US" sz="2400" noProof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batchwise with a small substrate concentration.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nitial substrate is consumed, addition of fermentation medium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81200"/>
          <a:ext cx="8610600" cy="4114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Microbial cell (Biomass)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Yeast </a:t>
                      </a: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Microbial enzymes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Glucose isomerase</a:t>
                      </a: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Microbial metabolites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Penicillin</a:t>
                      </a: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Food products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dirty="0" smtClean="0">
                          <a:latin typeface="+mn-lt"/>
                          <a:ea typeface="宋体" charset="-122"/>
                        </a:rPr>
                        <a:t>Cheese, yoghurt, vinegar </a:t>
                      </a:r>
                      <a:endParaRPr lang="en-US" sz="2400" b="0" dirty="0" smtClean="0">
                        <a:latin typeface="+mn-lt"/>
                      </a:endParaRP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2400" b="0" dirty="0" smtClean="0">
                          <a:latin typeface="+mn-lt"/>
                        </a:rPr>
                        <a:t>Vitamins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dirty="0" smtClean="0">
                          <a:latin typeface="+mn-lt"/>
                          <a:ea typeface="宋体" charset="-122"/>
                        </a:rPr>
                        <a:t>B12, riboflavin</a:t>
                      </a:r>
                      <a:endParaRPr lang="en-US" sz="2400" b="0" dirty="0" smtClean="0">
                        <a:latin typeface="+mn-lt"/>
                      </a:endParaRPr>
                    </a:p>
                    <a:p>
                      <a:endParaRPr lang="en-US" sz="2400" b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81000"/>
            <a:ext cx="8153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en-U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28600"/>
            <a:ext cx="588148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RANGE OF FERMENTATION</a:t>
            </a:r>
          </a:p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TECHNOLOGY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574"/>
          <a:stretch>
            <a:fillRect/>
          </a:stretch>
        </p:blipFill>
        <p:spPr bwMode="auto">
          <a:xfrm>
            <a:off x="457200" y="990601"/>
            <a:ext cx="8077200" cy="457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 cstate="print"/>
          <a:srcRect l="1620" t="-8914" r="1620" b="15559"/>
          <a:stretch>
            <a:fillRect/>
          </a:stretch>
        </p:blipFill>
        <p:spPr bwMode="auto">
          <a:xfrm>
            <a:off x="304800" y="152400"/>
            <a:ext cx="8534400" cy="533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5443" t="83144" r="756" b="10373"/>
          <a:stretch>
            <a:fillRect/>
          </a:stretch>
        </p:blipFill>
        <p:spPr bwMode="auto">
          <a:xfrm>
            <a:off x="1219200" y="55626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6172200"/>
            <a:ext cx="8229600" cy="334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n-US" dirty="0" smtClean="0"/>
              <a:t>P.F. STANBURY, A. WHITAKER AND S. J. HALL, PRINCIPLES OF FERMENTATION TECHNOLOHY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98394" y="0"/>
            <a:ext cx="364760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ADVANTAGES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143000"/>
            <a:ext cx="7848600" cy="495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reserves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enriches food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improves digestibility, and enhances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taste and flavour of foods.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otential of enhancing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food safety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by controlling 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growth and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multiplication of a number of pathogens in foods.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mportant contribution to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human nutrition,</a:t>
            </a:r>
            <a:r>
              <a:rPr kumimoji="0" lang="en-US" sz="24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particularly in developing countries, where economic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problems pose a major barrier to ensuring food safety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143000"/>
            <a:ext cx="7848600" cy="495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indent="-457200"/>
            <a:endParaRPr lang="en-US" sz="2400" dirty="0" smtClean="0"/>
          </a:p>
          <a:p>
            <a:pPr marL="457200" indent="-457200" algn="just"/>
            <a:r>
              <a:rPr lang="en-US" sz="2400" dirty="0" smtClean="0"/>
              <a:t>3-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Low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energy consumption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due to the mild operating conditions relatively low capital and operating costs relatively simple technologies.</a:t>
            </a:r>
          </a:p>
          <a:p>
            <a:pPr marL="457200" indent="-4572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4-  They cause highly specific and controlled changes to foods by using enzymes.</a:t>
            </a:r>
          </a:p>
          <a:p>
            <a:pPr marL="457200" lvl="0" indent="-4572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5-   Preservation and detoxification of the food.</a:t>
            </a:r>
          </a:p>
          <a:p>
            <a:pPr marL="457200" lvl="0" indent="-4572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6-   Waste treatment.</a:t>
            </a:r>
          </a:p>
          <a:p>
            <a:pPr marL="457200" lvl="0" indent="-4572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7-   Health related product.</a:t>
            </a:r>
          </a:p>
          <a:p>
            <a:pPr marL="457200" indent="-4572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219200"/>
            <a:ext cx="8229600" cy="50593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hazardous </a:t>
            </a:r>
            <a:r>
              <a:rPr kumimoji="0" lang="en-US" sz="3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microbial contamination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always exist in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fermented food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uneven distribution of salt in lactic acid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fermented fish products and contamination of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flavus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traditional starter cultures for rice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wine and soybean sauce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result in severe food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poisoning incidences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Health(obesity, cancer)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C.H. LEE, 1989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304800"/>
            <a:ext cx="3764427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DISADVANTAGES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3429000" y="5562600"/>
            <a:ext cx="23622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28600"/>
            <a:ext cx="4114800" cy="6400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 Introduction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600" dirty="0" smtClean="0"/>
              <a:t>Fermentation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noProof="1" smtClean="0"/>
              <a:t>Products</a:t>
            </a:r>
            <a:endParaRPr lang="en-US" noProof="1" smtClean="0">
              <a:latin typeface="Times New Roman" pitchFamily="18" charset="0"/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Industrial scale 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Types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Advantages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Disadvantages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Summary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2057400"/>
            <a:ext cx="2819400" cy="2438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Contents</a:t>
            </a:r>
            <a:endParaRPr lang="en-US" sz="36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4600" y="762000"/>
            <a:ext cx="1447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048000" y="1828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76600" y="27432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52800" y="3581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0" y="41910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44196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62200" y="4648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SzPct val="115000"/>
              <a:buFontTx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Stanbury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P.F.,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Whitaker, and S. J. Hall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(2000)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Principles of Fermentation Technology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., Butterworth Heinemann,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Oxford.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115000"/>
              <a:buFontTx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Shuler, M. L. and F.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., (2002).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Bioprocess Engineering Basic Concepts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., Prentice Hall, Upper Saddle River, NJ,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15000"/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Lee, C.H., (1989) Fish fermentation technology, Korean J. Applied Microbiology and Bioengineering, 17(6), 645-654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Daniel I. C.,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et al., (1979)“Fermentation and Enzyme Technology,”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John Wiley, New York 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Willey, J. M.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Shrewood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L. M. (2008)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Microbiology .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b="1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Mc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Graw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Hill.,1067-1069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15000"/>
              <a:buFontTx/>
              <a:buChar char="•"/>
            </a:pPr>
            <a:endParaRPr lang="en-US" dirty="0" smtClean="0"/>
          </a:p>
          <a:p>
            <a:pPr>
              <a:buSzPct val="115000"/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C6A66-1E7A-4EB1-8225-B513FB000ADD}" type="slidenum">
              <a:rPr lang="en-US"/>
              <a:pPr/>
              <a:t>22</a:t>
            </a:fld>
            <a:endParaRPr lang="en-US" dirty="0"/>
          </a:p>
        </p:txBody>
      </p:sp>
      <p:pic>
        <p:nvPicPr>
          <p:cNvPr id="67590" name="Picture 6" descr="pharmaceuticals_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7200"/>
            <a:ext cx="2667000" cy="2666999"/>
          </a:xfrm>
          <a:prstGeom prst="rect">
            <a:avLst/>
          </a:prstGeom>
          <a:noFill/>
        </p:spPr>
      </p:pic>
      <p:pic>
        <p:nvPicPr>
          <p:cNvPr id="67592" name="Picture 8" descr="Pharmaceutic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3505200" cy="3048000"/>
          </a:xfrm>
          <a:prstGeom prst="rect">
            <a:avLst/>
          </a:prstGeom>
          <a:noFill/>
        </p:spPr>
      </p:pic>
      <p:pic>
        <p:nvPicPr>
          <p:cNvPr id="7" name="Picture 8" descr="be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429000"/>
            <a:ext cx="2514600" cy="2525713"/>
          </a:xfrm>
          <a:prstGeom prst="rect">
            <a:avLst/>
          </a:prstGeom>
          <a:noFill/>
        </p:spPr>
      </p:pic>
      <p:pic>
        <p:nvPicPr>
          <p:cNvPr id="8" name="Picture 8" descr="28_00CO_labeled"/>
          <p:cNvPicPr>
            <a:picLocks noChangeAspect="1" noChangeArrowheads="1"/>
          </p:cNvPicPr>
          <p:nvPr/>
        </p:nvPicPr>
        <p:blipFill>
          <a:blip r:embed="rId5" cstate="print"/>
          <a:srcRect b="3583"/>
          <a:stretch>
            <a:fillRect/>
          </a:stretch>
        </p:blipFill>
        <p:spPr bwMode="auto">
          <a:xfrm>
            <a:off x="1447800" y="3733800"/>
            <a:ext cx="2249424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3" cstate="print">
            <a:lum contrast="2000"/>
          </a:blip>
          <a:stretch>
            <a:fillRect/>
          </a:stretch>
        </p:blipFill>
        <p:spPr bwMode="auto">
          <a:xfrm>
            <a:off x="1219200" y="0"/>
            <a:ext cx="79248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4" cstate="print"/>
          <a:srcRect r="73114" b="250"/>
          <a:stretch>
            <a:fillRect/>
          </a:stretch>
        </p:blipFill>
        <p:spPr bwMode="auto">
          <a:xfrm>
            <a:off x="0" y="0"/>
            <a:ext cx="1600200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209800" y="304800"/>
            <a:ext cx="4730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introduction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600" y="1600200"/>
            <a:ext cx="7696200" cy="4876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CC3399"/>
                </a:solidFill>
                <a:cs typeface="Times New Roman" pitchFamily="18" charset="0"/>
              </a:rPr>
              <a:t>FERMENTATION TECHNOLOGY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microorganisms, grown on a large scale, to produce valuable commercial products or to carry out important chemical transformations.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CC3399"/>
                </a:solidFill>
                <a:cs typeface="Times New Roman" pitchFamily="18" charset="0"/>
              </a:rPr>
              <a:t>FERMENTATION</a:t>
            </a:r>
          </a:p>
          <a:p>
            <a:r>
              <a:rPr lang="en-US" sz="2800" dirty="0" smtClean="0"/>
              <a:t>    </a:t>
            </a:r>
          </a:p>
          <a:p>
            <a:r>
              <a:rPr lang="en-US" sz="2800" noProof="1" smtClean="0"/>
              <a:t>     Pasteur’s “life without air”, </a:t>
            </a:r>
          </a:p>
          <a:p>
            <a:r>
              <a:rPr lang="en-US" sz="2800" dirty="0" smtClean="0"/>
              <a:t>      </a:t>
            </a:r>
          </a:p>
          <a:p>
            <a:r>
              <a:rPr lang="en-US" sz="2800" dirty="0" smtClean="0"/>
              <a:t>      Latin  word </a:t>
            </a:r>
            <a:r>
              <a:rPr lang="en-US" sz="2800" b="1" i="1" dirty="0" smtClean="0"/>
              <a:t>fervere, to boil</a:t>
            </a:r>
          </a:p>
          <a:p>
            <a:r>
              <a:rPr lang="en-US" sz="2800" dirty="0" smtClean="0"/>
              <a:t> 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C3399"/>
                </a:solidFill>
                <a:cs typeface="Times New Roman" pitchFamily="18" charset="0"/>
              </a:rPr>
              <a:t>     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3" cstate="print">
            <a:lum contrast="2000"/>
          </a:blip>
          <a:stretch>
            <a:fillRect/>
          </a:stretch>
        </p:blipFill>
        <p:spPr bwMode="auto">
          <a:xfrm>
            <a:off x="1219200" y="0"/>
            <a:ext cx="79248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4" cstate="print"/>
          <a:srcRect r="73114" b="250"/>
          <a:stretch>
            <a:fillRect/>
          </a:stretch>
        </p:blipFill>
        <p:spPr bwMode="auto">
          <a:xfrm>
            <a:off x="0" y="0"/>
            <a:ext cx="1600200" cy="6858000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685800"/>
            <a:ext cx="7696200" cy="5562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                  </a:t>
            </a:r>
            <a:r>
              <a:rPr lang="en-US" sz="2800" u="sng" dirty="0" smtClean="0">
                <a:solidFill>
                  <a:schemeClr val="tx1"/>
                </a:solidFill>
              </a:rPr>
              <a:t>ZYMOLOGY OR ZYMURGY.</a:t>
            </a: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u="sng" dirty="0" smtClean="0"/>
          </a:p>
          <a:p>
            <a:r>
              <a:rPr lang="en-US" sz="2800" dirty="0" smtClean="0"/>
              <a:t>    </a:t>
            </a:r>
            <a:r>
              <a:rPr lang="en-US" sz="2800" u="sng" dirty="0" smtClean="0"/>
              <a:t>Eduard Buchner  1897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</a:p>
          <a:p>
            <a:r>
              <a:rPr lang="en-US" sz="2800" dirty="0" smtClean="0"/>
              <a:t>    Fermented no living yeast cells in the mixture     </a:t>
            </a:r>
          </a:p>
          <a:p>
            <a:r>
              <a:rPr lang="en-US" sz="2800" dirty="0" smtClean="0"/>
              <a:t>    1907, Nobel Prize in Chemistry</a:t>
            </a:r>
          </a:p>
          <a:p>
            <a:endParaRPr lang="en-US" sz="2800" dirty="0" smtClean="0"/>
          </a:p>
          <a:p>
            <a:endParaRPr lang="en-US" sz="32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C3399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371600"/>
            <a:ext cx="3810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7391400" cy="6324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0AC37-3F8A-4FD5-AF72-52864F7B38D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1">
                <a:latin typeface="Times New Roman" pitchFamily="18" charset="0"/>
              </a:rPr>
              <a:t>Some important fermentation products</a:t>
            </a:r>
          </a:p>
        </p:txBody>
      </p:sp>
      <p:graphicFrame>
        <p:nvGraphicFramePr>
          <p:cNvPr id="13352" name="Group 40"/>
          <p:cNvGraphicFramePr>
            <a:graphicFrameLocks noGrp="1"/>
          </p:cNvGraphicFramePr>
          <p:nvPr>
            <p:ph type="tbl" idx="1"/>
          </p:nvPr>
        </p:nvGraphicFramePr>
        <p:xfrm>
          <a:off x="701675" y="1531938"/>
          <a:ext cx="7772400" cy="492379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  <a:endParaRPr kumimoji="0" 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Organism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Ethanol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Saccharomyces cerevisiae</a:t>
                      </a:r>
                      <a:endParaRPr kumimoji="0" lang="id-ID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Industrial solvents, beverages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Glycerol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Saccharomyces cerevisiae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Production of explosives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Lactic acid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Lactobacillus </a:t>
                      </a:r>
                      <a:r>
                        <a:rPr kumimoji="0" lang="en-US" sz="24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bulgaricus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Food and pharmaceutical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Acetone and butanol</a:t>
                      </a:r>
                      <a:endParaRPr kumimoji="0" lang="id-I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Clostridium acetobutylicum</a:t>
                      </a:r>
                      <a:endParaRPr kumimoji="0" lang="id-ID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Solvents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-amylase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Bacillus subtilis</a:t>
                      </a:r>
                      <a:endParaRPr kumimoji="0" lang="id-ID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Starch hydrolysis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3" cstate="print">
            <a:lum contrast="2000"/>
          </a:blip>
          <a:stretch>
            <a:fillRect/>
          </a:stretch>
        </p:blipFill>
        <p:spPr bwMode="auto">
          <a:xfrm>
            <a:off x="1219200" y="0"/>
            <a:ext cx="79248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4" cstate="print"/>
          <a:srcRect r="73114" b="250"/>
          <a:stretch>
            <a:fillRect/>
          </a:stretch>
        </p:blipFill>
        <p:spPr bwMode="auto">
          <a:xfrm>
            <a:off x="0" y="0"/>
            <a:ext cx="1600200" cy="6858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33400" y="1524000"/>
            <a:ext cx="3810000" cy="39703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Fermentor is the basic equipment used for fermentation.</a:t>
            </a:r>
          </a:p>
          <a:p>
            <a:pPr algn="just"/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contains the media to carry out fermentation, and creates environment for fermentation at large scale.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52128" y="381000"/>
            <a:ext cx="45681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INDUSTRIAL SCALE</a:t>
            </a:r>
            <a:endParaRPr lang="en-US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Picture 3" descr="fer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524000"/>
            <a:ext cx="4191000" cy="4419600"/>
          </a:xfrm>
          <a:prstGeom prst="rect">
            <a:avLst/>
          </a:prstGeom>
          <a:noFill/>
        </p:spPr>
      </p:pic>
      <p:sp>
        <p:nvSpPr>
          <p:cNvPr id="9" name="Frame 8"/>
          <p:cNvSpPr/>
          <p:nvPr/>
        </p:nvSpPr>
        <p:spPr>
          <a:xfrm>
            <a:off x="1524000" y="6400800"/>
            <a:ext cx="71628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Times New Roman" charset="0"/>
                <a:cs typeface="Arial" charset="0"/>
              </a:rPr>
              <a:t>http://</a:t>
            </a:r>
            <a:r>
              <a:rPr lang="en-US" b="1" noProof="1" smtClean="0">
                <a:solidFill>
                  <a:schemeClr val="tx1"/>
                </a:solidFill>
                <a:latin typeface="Times New Roman" charset="0"/>
                <a:cs typeface="Arial" charset="0"/>
              </a:rPr>
              <a:t>web.ukonline.co.uk/webwise/spinneret/microbes/penici.htm)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b="1" u="sng" dirty="0" smtClean="0"/>
              <a:t>Pure culture</a:t>
            </a:r>
            <a:r>
              <a:rPr lang="en-GB" sz="2800" dirty="0" smtClean="0"/>
              <a:t>:     organism, quantity, physiological state</a:t>
            </a:r>
            <a:endParaRPr lang="en-US" sz="28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b="1" u="sng" dirty="0" smtClean="0"/>
              <a:t>Sterilised  medium:</a:t>
            </a:r>
            <a:r>
              <a:rPr lang="en-US" sz="2800" dirty="0" smtClean="0"/>
              <a:t>  for microorganism growth  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b="1" u="sng" dirty="0" smtClean="0"/>
              <a:t>Seed fermenter:</a:t>
            </a:r>
            <a:r>
              <a:rPr lang="en-GB" sz="2800" b="1" dirty="0" smtClean="0"/>
              <a:t>       </a:t>
            </a:r>
            <a:r>
              <a:rPr lang="en-GB" sz="2800" dirty="0" smtClean="0"/>
              <a:t>inoculum to initiate process</a:t>
            </a:r>
            <a:endParaRPr lang="en-US" sz="28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dirty="0" smtClean="0"/>
              <a:t> </a:t>
            </a:r>
            <a:r>
              <a:rPr lang="en-GB" sz="2800" b="1" u="sng" dirty="0" smtClean="0"/>
              <a:t>Production fermenter</a:t>
            </a:r>
            <a:r>
              <a:rPr lang="en-GB" sz="2800" dirty="0" smtClean="0"/>
              <a:t>:     large model</a:t>
            </a:r>
            <a:endParaRPr lang="en-US" sz="28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GB" sz="2800" b="1" dirty="0" smtClean="0"/>
              <a:t>Equipment</a:t>
            </a:r>
            <a:r>
              <a:rPr lang="en-GB" sz="2800" dirty="0" smtClean="0"/>
              <a:t>                        i) drawing the culture medium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800" dirty="0" smtClean="0"/>
              <a:t>    ii) cell separation             iii) collection of cell  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sz="2800" dirty="0" smtClean="0"/>
              <a:t>   iv) product purification    v) effluent treatment.</a:t>
            </a:r>
            <a:endParaRPr lang="en-US" sz="2800" dirty="0" smtClean="0"/>
          </a:p>
          <a:p>
            <a:pPr algn="just">
              <a:lnSpc>
                <a:spcPct val="150000"/>
              </a:lnSpc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057400" y="0"/>
            <a:ext cx="4806893" cy="92333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REQUIREMENTS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Desktop\master05_background.gif"/>
          <p:cNvPicPr>
            <a:picLocks noChangeAspect="1" noChangeArrowheads="1"/>
          </p:cNvPicPr>
          <p:nvPr/>
        </p:nvPicPr>
        <p:blipFill>
          <a:blip r:embed="rId2" cstate="print">
            <a:lum contrast="2000"/>
          </a:blip>
          <a:stretch>
            <a:fillRect/>
          </a:stretch>
        </p:blipFill>
        <p:spPr bwMode="auto">
          <a:xfrm>
            <a:off x="1447800" y="0"/>
            <a:ext cx="7696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46" name="Picture 2" descr="C:\Users\Administrator\Desktop\slide0005_background.gif"/>
          <p:cNvPicPr>
            <a:picLocks noChangeAspect="1" noChangeArrowheads="1"/>
          </p:cNvPicPr>
          <p:nvPr/>
        </p:nvPicPr>
        <p:blipFill>
          <a:blip r:embed="rId3" cstate="print"/>
          <a:srcRect r="73114" b="250"/>
          <a:stretch>
            <a:fillRect/>
          </a:stretch>
        </p:blipFill>
        <p:spPr bwMode="auto">
          <a:xfrm>
            <a:off x="0" y="0"/>
            <a:ext cx="1752600" cy="68580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600200" y="1295400"/>
            <a:ext cx="7543800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noProof="1" smtClean="0">
                <a:latin typeface="Times New Roman" pitchFamily="18" charset="0"/>
              </a:rPr>
              <a:t>surface (solid state)        submersion techniques</a:t>
            </a:r>
            <a:r>
              <a:rPr lang="en-US" noProof="1" smtClean="0">
                <a:latin typeface="Times New Roman" pitchFamily="18" charset="0"/>
              </a:rPr>
              <a:t>. </a:t>
            </a: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1855" y="304800"/>
            <a:ext cx="51725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Fermentation techniques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76600" y="8382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67400" y="7620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95600" y="1828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914400" y="2438400"/>
            <a:ext cx="3657600" cy="419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microorganisms cultivated on the surface of a liquid or solid substrate.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complicated and rarely used in industry.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Mushroom, bread, cocoa, tempeh</a:t>
            </a:r>
            <a:endParaRPr kumimoji="0" lang="en-US" sz="2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781800" y="1752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029200" y="2438400"/>
            <a:ext cx="3657600" cy="426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microorganisms grow in a liquid medium.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(biomass, protein, antibiotics, enzymes and sewage treatment) are carried out by submersion processes</a:t>
            </a:r>
            <a:r>
              <a:rPr kumimoji="0" lang="en-US" sz="28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677</Words>
  <Application>Microsoft Office PowerPoint</Application>
  <PresentationFormat>On-screen Show (4:3)</PresentationFormat>
  <Paragraphs>161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important fermentation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>uog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09040614-004</dc:creator>
  <cp:lastModifiedBy>abahkali</cp:lastModifiedBy>
  <cp:revision>170</cp:revision>
  <dcterms:created xsi:type="dcterms:W3CDTF">2013-04-02T05:28:57Z</dcterms:created>
  <dcterms:modified xsi:type="dcterms:W3CDTF">2016-01-17T13:39:14Z</dcterms:modified>
</cp:coreProperties>
</file>