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sldIdLst>
    <p:sldId id="256" r:id="rId2"/>
    <p:sldId id="257" r:id="rId3"/>
    <p:sldId id="315" r:id="rId4"/>
    <p:sldId id="426" r:id="rId5"/>
    <p:sldId id="484" r:id="rId6"/>
    <p:sldId id="293" r:id="rId7"/>
    <p:sldId id="491" r:id="rId8"/>
    <p:sldId id="460" r:id="rId9"/>
    <p:sldId id="461" r:id="rId10"/>
    <p:sldId id="462" r:id="rId11"/>
    <p:sldId id="476" r:id="rId12"/>
    <p:sldId id="463" r:id="rId13"/>
    <p:sldId id="285" r:id="rId14"/>
    <p:sldId id="478" r:id="rId15"/>
    <p:sldId id="475" r:id="rId16"/>
    <p:sldId id="439" r:id="rId17"/>
    <p:sldId id="477" r:id="rId18"/>
    <p:sldId id="443" r:id="rId19"/>
    <p:sldId id="493" r:id="rId20"/>
    <p:sldId id="492" r:id="rId21"/>
    <p:sldId id="488" r:id="rId22"/>
    <p:sldId id="489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94" autoAdjust="0"/>
    <p:restoredTop sz="94624" autoAdjust="0"/>
  </p:normalViewPr>
  <p:slideViewPr>
    <p:cSldViewPr>
      <p:cViewPr>
        <p:scale>
          <a:sx n="70" d="100"/>
          <a:sy n="70" d="100"/>
        </p:scale>
        <p:origin x="-2184" y="-89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5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00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BDED98-95DB-40E2-8CA3-60B59CE5A14E}" type="datetimeFigureOut">
              <a:rPr lang="en-US" smtClean="0"/>
              <a:pPr/>
              <a:t>1/17/2016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C60AE0E-A21B-4168-B683-4F7F40C4577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69724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60AE0E-A21B-4168-B683-4F7F40C45778}" type="slidenum">
              <a:rPr lang="en-US" smtClean="0"/>
              <a:pPr/>
              <a:t>3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60AE0E-A21B-4168-B683-4F7F40C45778}" type="slidenum">
              <a:rPr lang="en-US" smtClean="0"/>
              <a:pPr/>
              <a:t>4</a:t>
            </a:fld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60AE0E-A21B-4168-B683-4F7F40C45778}" type="slidenum">
              <a:rPr lang="en-US" smtClean="0"/>
              <a:pPr/>
              <a:t>7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FEA02-80B5-470D-9711-DF86B430A25C}" type="datetimeFigureOut">
              <a:rPr lang="en-US" smtClean="0"/>
              <a:pPr/>
              <a:t>1/17/2016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FE0A0-E0E3-4DAD-95C8-D5D02AB7A73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FEA02-80B5-470D-9711-DF86B430A25C}" type="datetimeFigureOut">
              <a:rPr lang="en-US" smtClean="0"/>
              <a:pPr/>
              <a:t>1/17/2016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FE0A0-E0E3-4DAD-95C8-D5D02AB7A73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FEA02-80B5-470D-9711-DF86B430A25C}" type="datetimeFigureOut">
              <a:rPr lang="en-US" smtClean="0"/>
              <a:pPr/>
              <a:t>1/17/2016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FE0A0-E0E3-4DAD-95C8-D5D02AB7A73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800" y="168275"/>
            <a:ext cx="7985125" cy="939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701675" y="1531938"/>
            <a:ext cx="7772400" cy="4894262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239000" y="6621463"/>
            <a:ext cx="1905000" cy="236537"/>
          </a:xfrm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8712200" y="6350000"/>
            <a:ext cx="431800" cy="246063"/>
          </a:xfrm>
        </p:spPr>
        <p:txBody>
          <a:bodyPr/>
          <a:lstStyle>
            <a:lvl1pPr>
              <a:defRPr/>
            </a:lvl1pPr>
          </a:lstStyle>
          <a:p>
            <a:fld id="{5E6F7F55-FC0A-4857-88FF-8297C920976C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FEA02-80B5-470D-9711-DF86B430A25C}" type="datetimeFigureOut">
              <a:rPr lang="en-US" smtClean="0"/>
              <a:pPr/>
              <a:t>1/17/2016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FE0A0-E0E3-4DAD-95C8-D5D02AB7A73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FEA02-80B5-470D-9711-DF86B430A25C}" type="datetimeFigureOut">
              <a:rPr lang="en-US" smtClean="0"/>
              <a:pPr/>
              <a:t>1/17/2016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FE0A0-E0E3-4DAD-95C8-D5D02AB7A73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FEA02-80B5-470D-9711-DF86B430A25C}" type="datetimeFigureOut">
              <a:rPr lang="en-US" smtClean="0"/>
              <a:pPr/>
              <a:t>1/17/2016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FE0A0-E0E3-4DAD-95C8-D5D02AB7A73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FEA02-80B5-470D-9711-DF86B430A25C}" type="datetimeFigureOut">
              <a:rPr lang="en-US" smtClean="0"/>
              <a:pPr/>
              <a:t>1/17/2016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FE0A0-E0E3-4DAD-95C8-D5D02AB7A73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FEA02-80B5-470D-9711-DF86B430A25C}" type="datetimeFigureOut">
              <a:rPr lang="en-US" smtClean="0"/>
              <a:pPr/>
              <a:t>1/17/2016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FE0A0-E0E3-4DAD-95C8-D5D02AB7A73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FEA02-80B5-470D-9711-DF86B430A25C}" type="datetimeFigureOut">
              <a:rPr lang="en-US" smtClean="0"/>
              <a:pPr/>
              <a:t>1/17/2016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FE0A0-E0E3-4DAD-95C8-D5D02AB7A73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FEA02-80B5-470D-9711-DF86B430A25C}" type="datetimeFigureOut">
              <a:rPr lang="en-US" smtClean="0"/>
              <a:pPr/>
              <a:t>1/17/2016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FE0A0-E0E3-4DAD-95C8-D5D02AB7A73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FEA02-80B5-470D-9711-DF86B430A25C}" type="datetimeFigureOut">
              <a:rPr lang="en-US" smtClean="0"/>
              <a:pPr/>
              <a:t>1/17/2016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FE0A0-E0E3-4DAD-95C8-D5D02AB7A73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1FEA02-80B5-470D-9711-DF86B430A25C}" type="datetimeFigureOut">
              <a:rPr lang="en-US" smtClean="0"/>
              <a:pPr/>
              <a:t>1/17/2016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8FE0A0-E0E3-4DAD-95C8-D5D02AB7A73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14.jpeg"/><Relationship Id="rId4" Type="http://schemas.openxmlformats.org/officeDocument/2006/relationships/image" Target="../media/image1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gi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gif"/><Relationship Id="rId4" Type="http://schemas.openxmlformats.org/officeDocument/2006/relationships/image" Target="../media/image2.gif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2.gi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298836" y="609600"/>
            <a:ext cx="6473564" cy="584775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  <a:scene3d>
              <a:camera prst="orthographicFront"/>
              <a:lightRig rig="threePt" dir="t"/>
            </a:scene3d>
            <a:sp3d extrusionH="57150">
              <a:bevelT w="38100" h="38100" prst="angle"/>
            </a:sp3d>
          </a:bodyPr>
          <a:lstStyle/>
          <a:p>
            <a:pPr algn="ctr"/>
            <a:r>
              <a:rPr lang="en-US" sz="32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Microsoft Sans Serif" pitchFamily="34" charset="0"/>
                <a:cs typeface="Microsoft Sans Serif" pitchFamily="34" charset="0"/>
              </a:rPr>
              <a:t>Industrial     microbiology</a:t>
            </a:r>
            <a:endParaRPr lang="en-US" sz="32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Microsoft Sans Serif" pitchFamily="34" charset="0"/>
              <a:cs typeface="Microsoft Sans Serif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295400" y="1600200"/>
            <a:ext cx="6477000" cy="2308324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72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FERMENTATION</a:t>
            </a:r>
          </a:p>
          <a:p>
            <a:pPr algn="ctr"/>
            <a:r>
              <a:rPr lang="en-US" sz="72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TECHNOLOGY</a:t>
            </a:r>
            <a:endParaRPr lang="en-US" sz="72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026" name="Picture 2" descr="C:\Users\Administrator\Desktop\master05_background.gif"/>
          <p:cNvPicPr>
            <a:picLocks noChangeAspect="1" noChangeArrowheads="1"/>
          </p:cNvPicPr>
          <p:nvPr/>
        </p:nvPicPr>
        <p:blipFill>
          <a:blip r:embed="rId2" cstate="print">
            <a:lum contrast="2000"/>
          </a:blip>
          <a:stretch>
            <a:fillRect/>
          </a:stretch>
        </p:blipFill>
        <p:spPr bwMode="auto">
          <a:xfrm>
            <a:off x="1447800" y="0"/>
            <a:ext cx="7696200" cy="685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7346" name="Picture 2" descr="C:\Users\Administrator\Desktop\slide0005_background.gif"/>
          <p:cNvPicPr>
            <a:picLocks noChangeAspect="1" noChangeArrowheads="1"/>
          </p:cNvPicPr>
          <p:nvPr/>
        </p:nvPicPr>
        <p:blipFill>
          <a:blip r:embed="rId3" cstate="print"/>
          <a:srcRect r="73114" b="250"/>
          <a:stretch>
            <a:fillRect/>
          </a:stretch>
        </p:blipFill>
        <p:spPr bwMode="auto">
          <a:xfrm>
            <a:off x="0" y="0"/>
            <a:ext cx="1752600" cy="6858000"/>
          </a:xfrm>
          <a:prstGeom prst="rect">
            <a:avLst/>
          </a:prstGeom>
          <a:noFill/>
        </p:spPr>
      </p:pic>
      <p:sp>
        <p:nvSpPr>
          <p:cNvPr id="8" name="Rectangle 7"/>
          <p:cNvSpPr/>
          <p:nvPr/>
        </p:nvSpPr>
        <p:spPr>
          <a:xfrm>
            <a:off x="1766966" y="304800"/>
            <a:ext cx="6042360" cy="584775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n-US" sz="32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TYPES ON THE BASIS OF CULTURE  </a:t>
            </a:r>
            <a:endParaRPr lang="en-US" sz="3200" b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990600" y="1600200"/>
            <a:ext cx="7772400" cy="419100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 fontScale="40000" lnSpcReduction="2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kumimoji="0" lang="en-US" sz="6000" b="1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BATCH</a:t>
            </a:r>
            <a:r>
              <a:rPr kumimoji="0" lang="en-US" sz="6000" b="1" u="sng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FERMENTATION</a:t>
            </a:r>
            <a:endParaRPr kumimoji="0" lang="en-US" sz="6000" b="1" u="sng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marL="342900" lvl="0" indent="-342900" algn="just">
              <a:spcBef>
                <a:spcPct val="20000"/>
              </a:spcBef>
            </a:pPr>
            <a:r>
              <a:rPr lang="en-US" sz="8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</a:p>
          <a:p>
            <a:pPr marL="342900" lvl="0" indent="-342900" algn="just">
              <a:spcBef>
                <a:spcPct val="20000"/>
              </a:spcBef>
            </a:pPr>
            <a:r>
              <a:rPr lang="en-US" sz="8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6000" dirty="0" smtClean="0">
                <a:latin typeface="Times New Roman" pitchFamily="18" charset="0"/>
                <a:cs typeface="Times New Roman" pitchFamily="18" charset="0"/>
              </a:rPr>
              <a:t>Sterile nutrient substrate , inoculated, grow until no more of the product is being made, "harvested" and cleaned out for another run. </a:t>
            </a:r>
          </a:p>
          <a:p>
            <a:pPr marL="342900" lvl="0" indent="-342900" algn="just">
              <a:spcBef>
                <a:spcPct val="20000"/>
              </a:spcBef>
            </a:pPr>
            <a:endParaRPr lang="en-US" sz="60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lvl="0" indent="-342900" algn="just">
              <a:spcBef>
                <a:spcPct val="20000"/>
              </a:spcBef>
              <a:buFont typeface="Wingdings" pitchFamily="2" charset="2"/>
              <a:buChar char="q"/>
            </a:pPr>
            <a:r>
              <a:rPr lang="en-US" sz="6000" dirty="0" smtClean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en-US" sz="6000" b="1" dirty="0" smtClean="0">
                <a:latin typeface="Times New Roman" pitchFamily="18" charset="0"/>
                <a:cs typeface="Times New Roman" pitchFamily="18" charset="0"/>
              </a:rPr>
              <a:t>lag phase </a:t>
            </a:r>
            <a:r>
              <a:rPr lang="en-US" sz="6000" dirty="0" smtClean="0">
                <a:latin typeface="Times New Roman" pitchFamily="18" charset="0"/>
                <a:cs typeface="Times New Roman" pitchFamily="18" charset="0"/>
              </a:rPr>
              <a:t>(adapt to their surroundings) </a:t>
            </a:r>
          </a:p>
          <a:p>
            <a:pPr marL="342900" lvl="0" indent="-342900" algn="just">
              <a:spcBef>
                <a:spcPct val="20000"/>
              </a:spcBef>
              <a:buFont typeface="Wingdings" pitchFamily="2" charset="2"/>
              <a:buChar char="q"/>
            </a:pPr>
            <a:r>
              <a:rPr lang="en-US" sz="6000" b="1" dirty="0" smtClean="0">
                <a:latin typeface="Times New Roman" pitchFamily="18" charset="0"/>
                <a:cs typeface="Times New Roman" pitchFamily="18" charset="0"/>
              </a:rPr>
              <a:t>      exponential growth </a:t>
            </a:r>
            <a:r>
              <a:rPr lang="en-US" sz="6000" dirty="0" smtClean="0">
                <a:latin typeface="Times New Roman" pitchFamily="18" charset="0"/>
                <a:cs typeface="Times New Roman" pitchFamily="18" charset="0"/>
              </a:rPr>
              <a:t>(grow in numbers)</a:t>
            </a:r>
          </a:p>
          <a:p>
            <a:pPr marL="342900" lvl="0" indent="-342900" algn="just">
              <a:spcBef>
                <a:spcPct val="20000"/>
              </a:spcBef>
              <a:buFont typeface="Wingdings" pitchFamily="2" charset="2"/>
              <a:buChar char="q"/>
            </a:pPr>
            <a:r>
              <a:rPr lang="en-US" sz="6000" b="1" dirty="0" smtClean="0">
                <a:latin typeface="Times New Roman" pitchFamily="18" charset="0"/>
                <a:cs typeface="Times New Roman" pitchFamily="18" charset="0"/>
              </a:rPr>
              <a:t>      stationary phase</a:t>
            </a:r>
            <a:r>
              <a:rPr lang="en-US" sz="6000" dirty="0" smtClean="0">
                <a:latin typeface="Times New Roman" pitchFamily="18" charset="0"/>
                <a:cs typeface="Times New Roman" pitchFamily="18" charset="0"/>
              </a:rPr>
              <a:t> (stop growing)</a:t>
            </a:r>
          </a:p>
          <a:p>
            <a:pPr marL="342900" lvl="0" indent="-342900" algn="just">
              <a:spcBef>
                <a:spcPct val="20000"/>
              </a:spcBef>
              <a:buFont typeface="Wingdings" pitchFamily="2" charset="2"/>
              <a:buChar char="q"/>
            </a:pPr>
            <a:r>
              <a:rPr lang="en-US" sz="6000" dirty="0" smtClean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en-US" sz="6000" b="1" dirty="0" smtClean="0">
                <a:latin typeface="Times New Roman" pitchFamily="18" charset="0"/>
                <a:cs typeface="Times New Roman" pitchFamily="18" charset="0"/>
              </a:rPr>
              <a:t>death phase</a:t>
            </a:r>
            <a:endParaRPr kumimoji="0" lang="en-US" sz="60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US" sz="9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3517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026" name="Picture 2" descr="C:\Users\Administrator\Desktop\master05_background.gif"/>
          <p:cNvPicPr>
            <a:picLocks noChangeAspect="1" noChangeArrowheads="1"/>
          </p:cNvPicPr>
          <p:nvPr/>
        </p:nvPicPr>
        <p:blipFill>
          <a:blip r:embed="rId2" cstate="print">
            <a:lum contrast="2000"/>
          </a:blip>
          <a:stretch>
            <a:fillRect/>
          </a:stretch>
        </p:blipFill>
        <p:spPr bwMode="auto">
          <a:xfrm>
            <a:off x="1447800" y="0"/>
            <a:ext cx="7696200" cy="685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7346" name="Picture 2" descr="C:\Users\Administrator\Desktop\slide0005_background.gif"/>
          <p:cNvPicPr>
            <a:picLocks noChangeAspect="1" noChangeArrowheads="1"/>
          </p:cNvPicPr>
          <p:nvPr/>
        </p:nvPicPr>
        <p:blipFill>
          <a:blip r:embed="rId3" cstate="print"/>
          <a:srcRect r="73114" b="250"/>
          <a:stretch>
            <a:fillRect/>
          </a:stretch>
        </p:blipFill>
        <p:spPr bwMode="auto">
          <a:xfrm>
            <a:off x="0" y="0"/>
            <a:ext cx="1752600" cy="6858000"/>
          </a:xfrm>
          <a:prstGeom prst="rect">
            <a:avLst/>
          </a:prstGeom>
          <a:noFill/>
        </p:spPr>
      </p:pic>
      <p:sp>
        <p:nvSpPr>
          <p:cNvPr id="9" name="Rectangle 8"/>
          <p:cNvSpPr/>
          <p:nvPr/>
        </p:nvSpPr>
        <p:spPr>
          <a:xfrm>
            <a:off x="914400" y="381000"/>
            <a:ext cx="8001000" cy="2899255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342900" lvl="0" indent="-342900" algn="just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400" b="1" u="sng" dirty="0" smtClean="0">
                <a:latin typeface="Times New Roman" pitchFamily="18" charset="0"/>
                <a:cs typeface="Times New Roman" pitchFamily="18" charset="0"/>
              </a:rPr>
              <a:t>CONTINUOUS FERMENTATION</a:t>
            </a:r>
          </a:p>
          <a:p>
            <a:pPr marL="342900" lvl="0" indent="-342900" algn="just">
              <a:spcBef>
                <a:spcPct val="20000"/>
              </a:spcBef>
              <a:defRPr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lvl="0" indent="-342900" algn="just">
              <a:spcBef>
                <a:spcPct val="20000"/>
              </a:spcBef>
              <a:buFont typeface="Wingdings" pitchFamily="2" charset="2"/>
              <a:buChar char="q"/>
              <a:defRPr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Substrate is added continuously to the fermenter, and biomass or products are continuously removed at the same rate. </a:t>
            </a:r>
          </a:p>
          <a:p>
            <a:pPr marL="342900" lvl="0" indent="-342900" algn="just">
              <a:spcBef>
                <a:spcPct val="20000"/>
              </a:spcBef>
              <a:buFont typeface="Wingdings" pitchFamily="2" charset="2"/>
              <a:buChar char="q"/>
              <a:defRPr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Under these conditions the cells remain in the logarithmic phase of growth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Content Placeholder 2"/>
          <p:cNvSpPr txBox="1">
            <a:spLocks/>
          </p:cNvSpPr>
          <p:nvPr/>
        </p:nvSpPr>
        <p:spPr>
          <a:xfrm>
            <a:off x="914400" y="3505200"/>
            <a:ext cx="8001000" cy="297180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2400" b="1" u="sng" dirty="0" smtClean="0">
                <a:latin typeface="Times New Roman" pitchFamily="18" charset="0"/>
                <a:cs typeface="Times New Roman" pitchFamily="18" charset="0"/>
              </a:rPr>
              <a:t>F</a:t>
            </a:r>
            <a:r>
              <a:rPr kumimoji="0" lang="en-US" sz="24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ED-BATCH FERMENTATION</a:t>
            </a:r>
            <a:endParaRPr lang="en-US" sz="2400" u="sng" noProof="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q"/>
              <a:tabLst/>
              <a:defRPr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Substrate increments as the fermentation progresses.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   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started</a:t>
            </a:r>
            <a:r>
              <a:rPr lang="en-US" sz="2400" noProof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as 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batchwise with a small substrate concentration.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q"/>
              <a:tabLst/>
              <a:defRPr/>
            </a:pP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I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nitial substrate is consumed, addition of fermentation medium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304800" y="1981200"/>
          <a:ext cx="8610600" cy="4114800"/>
        </p:xfrm>
        <a:graphic>
          <a:graphicData uri="http://schemas.openxmlformats.org/drawingml/2006/table">
            <a:tbl>
              <a:tblPr firstRow="1" bandRow="1">
                <a:tableStyleId>{BDBED569-4797-4DF1-A0F4-6AAB3CD982D8}</a:tableStyleId>
              </a:tblPr>
              <a:tblGrid>
                <a:gridCol w="4305300"/>
                <a:gridCol w="4305300"/>
              </a:tblGrid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q"/>
                        <a:tabLst/>
                        <a:defRPr/>
                      </a:pPr>
                      <a:r>
                        <a:rPr lang="en-US" sz="2400" b="0" dirty="0" smtClean="0">
                          <a:latin typeface="+mn-lt"/>
                        </a:rPr>
                        <a:t>Microbial cell (Biomass)</a:t>
                      </a:r>
                    </a:p>
                    <a:p>
                      <a:pPr>
                        <a:buFont typeface="Wingdings" pitchFamily="2" charset="2"/>
                        <a:buChar char="q"/>
                      </a:pPr>
                      <a:endParaRPr lang="en-US" sz="2400" b="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0" dirty="0" smtClean="0">
                          <a:latin typeface="+mn-lt"/>
                        </a:rPr>
                        <a:t>Yeast </a:t>
                      </a:r>
                    </a:p>
                    <a:p>
                      <a:endParaRPr lang="en-US" sz="2400" b="0" dirty="0">
                        <a:latin typeface="+mn-lt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q"/>
                        <a:tabLst/>
                        <a:defRPr/>
                      </a:pPr>
                      <a:r>
                        <a:rPr lang="en-US" sz="2400" b="0" dirty="0" smtClean="0">
                          <a:latin typeface="+mn-lt"/>
                        </a:rPr>
                        <a:t>Microbial enzymes</a:t>
                      </a:r>
                    </a:p>
                    <a:p>
                      <a:pPr>
                        <a:buFont typeface="Wingdings" pitchFamily="2" charset="2"/>
                        <a:buChar char="q"/>
                      </a:pPr>
                      <a:endParaRPr lang="en-US" sz="2400" b="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0" dirty="0" smtClean="0">
                          <a:latin typeface="+mn-lt"/>
                        </a:rPr>
                        <a:t>Glucose isomerase</a:t>
                      </a:r>
                    </a:p>
                    <a:p>
                      <a:endParaRPr lang="en-US" sz="2400" b="0" dirty="0">
                        <a:latin typeface="+mn-lt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q"/>
                        <a:tabLst/>
                        <a:defRPr/>
                      </a:pPr>
                      <a:r>
                        <a:rPr lang="en-US" sz="2400" b="0" dirty="0" smtClean="0">
                          <a:latin typeface="+mn-lt"/>
                        </a:rPr>
                        <a:t>Microbial metabolites </a:t>
                      </a:r>
                    </a:p>
                    <a:p>
                      <a:pPr>
                        <a:buFont typeface="Wingdings" pitchFamily="2" charset="2"/>
                        <a:buChar char="q"/>
                      </a:pPr>
                      <a:endParaRPr lang="en-US" sz="2400" b="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0" dirty="0" smtClean="0">
                          <a:latin typeface="+mn-lt"/>
                        </a:rPr>
                        <a:t>Penicillin</a:t>
                      </a:r>
                    </a:p>
                    <a:p>
                      <a:endParaRPr lang="en-US" sz="2400" b="0" dirty="0">
                        <a:latin typeface="+mn-lt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q"/>
                        <a:tabLst/>
                        <a:defRPr/>
                      </a:pPr>
                      <a:r>
                        <a:rPr lang="en-US" sz="2400" b="0" dirty="0" smtClean="0">
                          <a:latin typeface="+mn-lt"/>
                        </a:rPr>
                        <a:t>Food products</a:t>
                      </a:r>
                    </a:p>
                    <a:p>
                      <a:pPr>
                        <a:buFont typeface="Wingdings" pitchFamily="2" charset="2"/>
                        <a:buChar char="q"/>
                      </a:pPr>
                      <a:endParaRPr lang="en-US" sz="2400" b="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2400" b="0" dirty="0" smtClean="0">
                          <a:latin typeface="+mn-lt"/>
                          <a:ea typeface="宋体" charset="-122"/>
                        </a:rPr>
                        <a:t>Cheese, yoghurt, vinegar </a:t>
                      </a:r>
                      <a:endParaRPr lang="en-US" sz="2400" b="0" dirty="0" smtClean="0">
                        <a:latin typeface="+mn-lt"/>
                      </a:endParaRPr>
                    </a:p>
                    <a:p>
                      <a:endParaRPr lang="en-US" sz="2400" b="0" dirty="0">
                        <a:latin typeface="+mn-lt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q"/>
                        <a:tabLst/>
                        <a:defRPr/>
                      </a:pPr>
                      <a:r>
                        <a:rPr lang="en-US" sz="2400" b="0" dirty="0" smtClean="0">
                          <a:latin typeface="+mn-lt"/>
                        </a:rPr>
                        <a:t>Vitamins </a:t>
                      </a:r>
                    </a:p>
                    <a:p>
                      <a:pPr>
                        <a:buFont typeface="Wingdings" pitchFamily="2" charset="2"/>
                        <a:buChar char="q"/>
                      </a:pPr>
                      <a:endParaRPr lang="en-US" sz="2400" b="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2400" b="0" dirty="0" smtClean="0">
                          <a:latin typeface="+mn-lt"/>
                          <a:ea typeface="宋体" charset="-122"/>
                        </a:rPr>
                        <a:t>B12, riboflavin</a:t>
                      </a:r>
                      <a:endParaRPr lang="en-US" sz="2400" b="0" dirty="0" smtClean="0">
                        <a:latin typeface="+mn-lt"/>
                      </a:endParaRPr>
                    </a:p>
                    <a:p>
                      <a:endParaRPr lang="en-US" sz="2400" b="0" dirty="0">
                        <a:latin typeface="+mn-lt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Rectangle 5"/>
          <p:cNvSpPr/>
          <p:nvPr/>
        </p:nvSpPr>
        <p:spPr>
          <a:xfrm>
            <a:off x="457200" y="381000"/>
            <a:ext cx="8153400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endParaRPr lang="en-US" sz="3600" b="1" dirty="0" smtClean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solidFill>
                <a:schemeClr val="accent1">
                  <a:lumMod val="50000"/>
                </a:schemeClr>
              </a:soli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  <a:latin typeface="+mj-lt"/>
              <a:ea typeface="+mj-ea"/>
              <a:cs typeface="+mj-cs"/>
            </a:endParaRPr>
          </a:p>
          <a:p>
            <a:pPr algn="ctr"/>
            <a:endParaRPr lang="en-US" sz="3600" b="1" cap="none" spc="0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solidFill>
                <a:schemeClr val="accent1">
                  <a:lumMod val="50000"/>
                </a:schemeClr>
              </a:soli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600200" y="228600"/>
            <a:ext cx="5881482" cy="1323439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n-US" sz="40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RANGE OF FERMENTATION</a:t>
            </a:r>
          </a:p>
          <a:p>
            <a:pPr algn="ctr"/>
            <a:r>
              <a:rPr lang="en-US" sz="40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 TECHNOLOGY</a:t>
            </a:r>
            <a:endParaRPr lang="en-US" sz="40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 t="8574"/>
          <a:stretch>
            <a:fillRect/>
          </a:stretch>
        </p:blipFill>
        <p:spPr bwMode="auto">
          <a:xfrm>
            <a:off x="457200" y="990601"/>
            <a:ext cx="8077200" cy="457200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4146" name="Picture 2"/>
          <p:cNvPicPr>
            <a:picLocks noChangeAspect="1" noChangeArrowheads="1"/>
          </p:cNvPicPr>
          <p:nvPr/>
        </p:nvPicPr>
        <p:blipFill>
          <a:blip r:embed="rId2" cstate="print"/>
          <a:srcRect l="1620" t="-8914" r="1620" b="15559"/>
          <a:stretch>
            <a:fillRect/>
          </a:stretch>
        </p:blipFill>
        <p:spPr bwMode="auto">
          <a:xfrm>
            <a:off x="304800" y="152400"/>
            <a:ext cx="8534400" cy="533400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/>
          <a:srcRect l="15443" t="83144" r="756" b="10373"/>
          <a:stretch>
            <a:fillRect/>
          </a:stretch>
        </p:blipFill>
        <p:spPr bwMode="auto">
          <a:xfrm>
            <a:off x="1219200" y="5562600"/>
            <a:ext cx="7391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533400" y="6172200"/>
            <a:ext cx="8229600" cy="334963"/>
          </a:xfr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normAutofit fontScale="47500" lnSpcReduction="20000"/>
          </a:bodyPr>
          <a:lstStyle/>
          <a:p>
            <a:r>
              <a:rPr lang="en-US" dirty="0" smtClean="0"/>
              <a:t>P.F. STANBURY, A. WHITAKER AND S. J. HALL, PRINCIPLES OF FERMENTATION TECHNOLOHY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026" name="Picture 2" descr="C:\Users\Administrator\Desktop\master05_background.gif"/>
          <p:cNvPicPr>
            <a:picLocks noChangeAspect="1" noChangeArrowheads="1"/>
          </p:cNvPicPr>
          <p:nvPr/>
        </p:nvPicPr>
        <p:blipFill>
          <a:blip r:embed="rId2" cstate="print">
            <a:lum contrast="2000"/>
          </a:blip>
          <a:stretch>
            <a:fillRect/>
          </a:stretch>
        </p:blipFill>
        <p:spPr bwMode="auto">
          <a:xfrm>
            <a:off x="1447800" y="0"/>
            <a:ext cx="7696200" cy="685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7346" name="Picture 2" descr="C:\Users\Administrator\Desktop\slide0005_background.gif"/>
          <p:cNvPicPr>
            <a:picLocks noChangeAspect="1" noChangeArrowheads="1"/>
          </p:cNvPicPr>
          <p:nvPr/>
        </p:nvPicPr>
        <p:blipFill>
          <a:blip r:embed="rId3" cstate="print"/>
          <a:srcRect r="73114" b="250"/>
          <a:stretch>
            <a:fillRect/>
          </a:stretch>
        </p:blipFill>
        <p:spPr bwMode="auto">
          <a:xfrm>
            <a:off x="0" y="0"/>
            <a:ext cx="1752600" cy="6858000"/>
          </a:xfrm>
          <a:prstGeom prst="rect">
            <a:avLst/>
          </a:prstGeom>
          <a:noFill/>
        </p:spPr>
      </p:pic>
      <p:sp>
        <p:nvSpPr>
          <p:cNvPr id="13" name="Rectangle 12"/>
          <p:cNvSpPr/>
          <p:nvPr/>
        </p:nvSpPr>
        <p:spPr>
          <a:xfrm>
            <a:off x="2598394" y="0"/>
            <a:ext cx="3647602" cy="830997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8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cs typeface="Times New Roman" pitchFamily="18" charset="0"/>
              </a:rPr>
              <a:t>ADVANTAGES</a:t>
            </a:r>
            <a:endParaRPr lang="en-US" sz="48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cs typeface="Times New Roman" pitchFamily="18" charset="0"/>
            </a:endParaRP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914400" y="1143000"/>
            <a:ext cx="7848600" cy="495300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/>
          <a:p>
            <a:pPr marL="514350" marR="0" lvl="0" indent="-51435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endParaRPr lang="en-US" sz="2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marR="0" lvl="0" indent="-51435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2400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r>
              <a:rPr kumimoji="0" lang="en-US" sz="2400" b="0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reserves</a:t>
            </a:r>
            <a:r>
              <a:rPr kumimoji="0" lang="en-US" sz="2400" b="0" i="0" u="sng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and enriches food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, improves digestibility, and enhances</a:t>
            </a:r>
            <a:r>
              <a:rPr kumimoji="0" lang="en-US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the taste and flavour of foods.</a:t>
            </a:r>
          </a:p>
          <a:p>
            <a:pPr marL="514350" marR="0" lvl="0" indent="-51435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marL="514350" marR="0" lvl="0" indent="-51435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otential of enhancing</a:t>
            </a:r>
            <a:r>
              <a:rPr kumimoji="0" lang="en-US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food safety 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by controlling the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growth and</a:t>
            </a:r>
            <a:r>
              <a:rPr kumimoji="0" lang="en-US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multiplication of a number of pathogens in foods.</a:t>
            </a:r>
          </a:p>
          <a:p>
            <a:pPr marL="514350" marR="0" lvl="0" indent="-51435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marL="514350" marR="0" lvl="0" indent="-51435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mportant contribution to </a:t>
            </a:r>
            <a:r>
              <a:rPr kumimoji="0" lang="en-US" sz="2400" b="0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human nutrition,</a:t>
            </a:r>
            <a:r>
              <a:rPr kumimoji="0" lang="en-US" sz="2400" b="0" i="0" u="sng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particularly in developing countries, where economic</a:t>
            </a:r>
            <a:r>
              <a:rPr kumimoji="0" lang="en-US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problems pose a major barrier to ensuring food safety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026" name="Picture 2" descr="C:\Users\Administrator\Desktop\master05_background.gif"/>
          <p:cNvPicPr>
            <a:picLocks noChangeAspect="1" noChangeArrowheads="1"/>
          </p:cNvPicPr>
          <p:nvPr/>
        </p:nvPicPr>
        <p:blipFill>
          <a:blip r:embed="rId2" cstate="print">
            <a:lum contrast="2000"/>
          </a:blip>
          <a:stretch>
            <a:fillRect/>
          </a:stretch>
        </p:blipFill>
        <p:spPr bwMode="auto">
          <a:xfrm>
            <a:off x="1447800" y="0"/>
            <a:ext cx="7696200" cy="685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7346" name="Picture 2" descr="C:\Users\Administrator\Desktop\slide0005_background.gif"/>
          <p:cNvPicPr>
            <a:picLocks noChangeAspect="1" noChangeArrowheads="1"/>
          </p:cNvPicPr>
          <p:nvPr/>
        </p:nvPicPr>
        <p:blipFill>
          <a:blip r:embed="rId3" cstate="print"/>
          <a:srcRect r="73114" b="250"/>
          <a:stretch>
            <a:fillRect/>
          </a:stretch>
        </p:blipFill>
        <p:spPr bwMode="auto">
          <a:xfrm>
            <a:off x="0" y="0"/>
            <a:ext cx="1752600" cy="6858000"/>
          </a:xfrm>
          <a:prstGeom prst="rect">
            <a:avLst/>
          </a:prstGeom>
          <a:noFill/>
        </p:spPr>
      </p:pic>
      <p:sp>
        <p:nvSpPr>
          <p:cNvPr id="8" name="Content Placeholder 2"/>
          <p:cNvSpPr txBox="1">
            <a:spLocks/>
          </p:cNvSpPr>
          <p:nvPr/>
        </p:nvSpPr>
        <p:spPr>
          <a:xfrm>
            <a:off x="914400" y="1143000"/>
            <a:ext cx="7848600" cy="495300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/>
          <a:p>
            <a:pPr marL="457200" indent="-457200"/>
            <a:endParaRPr lang="en-US" sz="2400" dirty="0" smtClean="0"/>
          </a:p>
          <a:p>
            <a:pPr marL="457200" indent="-457200" algn="just"/>
            <a:r>
              <a:rPr lang="en-US" sz="2400" dirty="0" smtClean="0"/>
              <a:t>3-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Low </a:t>
            </a:r>
            <a:r>
              <a:rPr lang="en-US" sz="2400" u="sng" dirty="0" smtClean="0">
                <a:latin typeface="Times New Roman" pitchFamily="18" charset="0"/>
                <a:cs typeface="Times New Roman" pitchFamily="18" charset="0"/>
              </a:rPr>
              <a:t>energy consumption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due to the mild operating conditions relatively low capital and operating costs relatively simple technologies.</a:t>
            </a:r>
          </a:p>
          <a:p>
            <a:pPr marL="457200" indent="-457200" algn="just"/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lvl="0" indent="-457200" algn="just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4-  They cause highly specific and controlled changes to foods by using enzymes.</a:t>
            </a:r>
          </a:p>
          <a:p>
            <a:pPr marL="457200" lvl="0" indent="-457200" algn="just"/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lvl="0" indent="-457200" algn="just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5-   Preservation and detoxification of the food.</a:t>
            </a:r>
          </a:p>
          <a:p>
            <a:pPr marL="457200" lvl="0" indent="-457200" algn="just"/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lvl="0" indent="-457200" algn="just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6-   Waste treatment.</a:t>
            </a:r>
          </a:p>
          <a:p>
            <a:pPr marL="457200" lvl="0" indent="-457200" algn="just"/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lvl="0" indent="-457200" algn="just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7-   Health related product.</a:t>
            </a:r>
          </a:p>
          <a:p>
            <a:pPr marL="457200" indent="-457200" algn="just"/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marR="0" lvl="0" indent="-51435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3999" cy="6857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026" name="Picture 2" descr="C:\Users\Administrator\Desktop\master05_background.gif"/>
          <p:cNvPicPr>
            <a:picLocks noChangeAspect="1" noChangeArrowheads="1"/>
          </p:cNvPicPr>
          <p:nvPr/>
        </p:nvPicPr>
        <p:blipFill>
          <a:blip r:embed="rId2" cstate="print">
            <a:lum contrast="2000"/>
          </a:blip>
          <a:stretch>
            <a:fillRect/>
          </a:stretch>
        </p:blipFill>
        <p:spPr bwMode="auto">
          <a:xfrm>
            <a:off x="1447800" y="0"/>
            <a:ext cx="7696200" cy="685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7346" name="Picture 2" descr="C:\Users\Administrator\Desktop\slide0005_background.gif"/>
          <p:cNvPicPr>
            <a:picLocks noChangeAspect="1" noChangeArrowheads="1"/>
          </p:cNvPicPr>
          <p:nvPr/>
        </p:nvPicPr>
        <p:blipFill>
          <a:blip r:embed="rId3" cstate="print"/>
          <a:srcRect r="73114" b="250"/>
          <a:stretch>
            <a:fillRect/>
          </a:stretch>
        </p:blipFill>
        <p:spPr bwMode="auto">
          <a:xfrm>
            <a:off x="0" y="0"/>
            <a:ext cx="1752600" cy="6858000"/>
          </a:xfrm>
          <a:prstGeom prst="rect">
            <a:avLst/>
          </a:prstGeom>
          <a:noFill/>
        </p:spPr>
      </p:pic>
      <p:sp>
        <p:nvSpPr>
          <p:cNvPr id="7" name="Content Placeholder 2"/>
          <p:cNvSpPr txBox="1">
            <a:spLocks/>
          </p:cNvSpPr>
          <p:nvPr/>
        </p:nvSpPr>
        <p:spPr>
          <a:xfrm>
            <a:off x="609600" y="1219200"/>
            <a:ext cx="8229600" cy="5059363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 fontScale="77500" lnSpcReduction="20000"/>
          </a:bodyPr>
          <a:lstStyle/>
          <a:p>
            <a:pPr marL="342900" marR="0" lvl="0" indent="-34290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hazardous </a:t>
            </a:r>
            <a:r>
              <a:rPr kumimoji="0" lang="en-US" sz="3000" b="0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microbial contamination </a:t>
            </a:r>
            <a:r>
              <a:rPr kumimoji="0" lang="en-US" sz="3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always exist in</a:t>
            </a:r>
          </a:p>
          <a:p>
            <a:pPr marL="342900" marR="0" lvl="0" indent="-34290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3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kumimoji="0" lang="en-US" sz="3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fermented food</a:t>
            </a:r>
            <a:br>
              <a:rPr kumimoji="0" lang="en-US" sz="3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</a:br>
            <a:endParaRPr kumimoji="0" lang="en-US" sz="3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marL="342900" marR="0" lvl="0" indent="-34290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The uneven distribution of salt in lactic acid</a:t>
            </a:r>
          </a:p>
          <a:p>
            <a:pPr marL="342900" marR="0" lvl="0" indent="-34290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3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kumimoji="0" lang="en-US" sz="3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fermented fish products and contamination of </a:t>
            </a:r>
          </a:p>
          <a:p>
            <a:pPr marL="342900" marR="0" lvl="0" indent="-34290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3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   </a:t>
            </a:r>
            <a:r>
              <a:rPr kumimoji="0" lang="en-US" sz="30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Aspergillus</a:t>
            </a:r>
            <a:r>
              <a:rPr kumimoji="0" lang="en-US" sz="30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30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flavus</a:t>
            </a:r>
            <a:r>
              <a:rPr kumimoji="0" lang="en-US" sz="30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3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in traditional starter cultures for rice </a:t>
            </a:r>
          </a:p>
          <a:p>
            <a:pPr marL="342900" marR="0" lvl="0" indent="-34290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3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kumimoji="0" lang="en-US" sz="3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wine and soybean sauce</a:t>
            </a:r>
            <a:r>
              <a:rPr kumimoji="0" lang="en-US" sz="3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3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result in severe food </a:t>
            </a:r>
            <a:r>
              <a:rPr kumimoji="0" lang="en-US" sz="3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3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poisoning incidences </a:t>
            </a:r>
          </a:p>
          <a:p>
            <a:pPr marL="342900" marR="0" lvl="0" indent="-34290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US" sz="3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marL="342900" marR="0" lvl="0" indent="-34290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3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Health(obesity, cancer)</a:t>
            </a:r>
            <a:endParaRPr kumimoji="0" lang="en-US" sz="3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3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3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                                  C.H. LEE, 1989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209800" y="304800"/>
            <a:ext cx="3764427" cy="707886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cap="none" spc="0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chemeClr val="tx2">
                    <a:lumMod val="50000"/>
                  </a:schemeClr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DISADVANTAGES</a:t>
            </a:r>
            <a:endParaRPr lang="en-US" sz="4000" b="1" cap="none" spc="0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solidFill>
                <a:schemeClr val="tx2">
                  <a:lumMod val="50000"/>
                </a:schemeClr>
              </a:soli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  <p:sp>
        <p:nvSpPr>
          <p:cNvPr id="10" name="Frame 9"/>
          <p:cNvSpPr/>
          <p:nvPr/>
        </p:nvSpPr>
        <p:spPr>
          <a:xfrm>
            <a:off x="3429000" y="5562600"/>
            <a:ext cx="2362200" cy="609600"/>
          </a:xfrm>
          <a:prstGeom prst="fra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0" y="228600"/>
            <a:ext cx="4114800" cy="6400800"/>
          </a:xfr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pPr marL="514350" indent="-514350">
              <a:buFont typeface="Wingdings" pitchFamily="2" charset="2"/>
              <a:buChar char="Ø"/>
            </a:pPr>
            <a:r>
              <a:rPr lang="en-US" dirty="0" smtClean="0"/>
              <a:t> Introduction </a:t>
            </a:r>
          </a:p>
          <a:p>
            <a:pPr marL="514350" indent="-514350">
              <a:buFont typeface="Wingdings" pitchFamily="2" charset="2"/>
              <a:buChar char="ü"/>
            </a:pPr>
            <a:r>
              <a:rPr lang="en-US" sz="2600" dirty="0" smtClean="0"/>
              <a:t>Fermentation</a:t>
            </a:r>
          </a:p>
          <a:p>
            <a:pPr marL="514350" indent="-514350">
              <a:buNone/>
            </a:pPr>
            <a:endParaRPr lang="en-US" dirty="0" smtClean="0"/>
          </a:p>
          <a:p>
            <a:pPr marL="514350" indent="-514350">
              <a:buFont typeface="Wingdings" pitchFamily="2" charset="2"/>
              <a:buChar char="Ø"/>
            </a:pPr>
            <a:r>
              <a:rPr lang="en-US" noProof="1" smtClean="0"/>
              <a:t>Products</a:t>
            </a:r>
            <a:endParaRPr lang="en-US" noProof="1" smtClean="0">
              <a:latin typeface="Times New Roman" pitchFamily="18" charset="0"/>
            </a:endParaRPr>
          </a:p>
          <a:p>
            <a:pPr marL="514350" indent="-514350">
              <a:buNone/>
            </a:pPr>
            <a:endParaRPr lang="en-US" dirty="0" smtClean="0"/>
          </a:p>
          <a:p>
            <a:pPr marL="514350" indent="-514350">
              <a:buFont typeface="Wingdings" pitchFamily="2" charset="2"/>
              <a:buChar char="Ø"/>
            </a:pPr>
            <a:r>
              <a:rPr lang="en-US" dirty="0" smtClean="0"/>
              <a:t>Industrial scale </a:t>
            </a:r>
          </a:p>
          <a:p>
            <a:pPr marL="514350" indent="-514350">
              <a:buFont typeface="Wingdings" pitchFamily="2" charset="2"/>
              <a:buChar char="Ø"/>
            </a:pPr>
            <a:endParaRPr lang="en-US" dirty="0" smtClean="0"/>
          </a:p>
          <a:p>
            <a:pPr marL="514350" indent="-514350">
              <a:buFont typeface="Wingdings" pitchFamily="2" charset="2"/>
              <a:buChar char="Ø"/>
            </a:pPr>
            <a:r>
              <a:rPr lang="en-US" dirty="0" smtClean="0"/>
              <a:t>Types</a:t>
            </a:r>
          </a:p>
          <a:p>
            <a:pPr marL="514350" indent="-514350">
              <a:buFont typeface="Wingdings" pitchFamily="2" charset="2"/>
              <a:buChar char="Ø"/>
            </a:pPr>
            <a:endParaRPr lang="en-US" dirty="0" smtClean="0"/>
          </a:p>
          <a:p>
            <a:pPr marL="514350" indent="-514350">
              <a:buFont typeface="Wingdings" pitchFamily="2" charset="2"/>
              <a:buChar char="Ø"/>
            </a:pPr>
            <a:r>
              <a:rPr lang="en-US" dirty="0" smtClean="0"/>
              <a:t>Advantages</a:t>
            </a:r>
          </a:p>
          <a:p>
            <a:pPr marL="514350" indent="-514350">
              <a:buFont typeface="Wingdings" pitchFamily="2" charset="2"/>
              <a:buChar char="Ø"/>
            </a:pPr>
            <a:endParaRPr lang="en-US" dirty="0" smtClean="0"/>
          </a:p>
          <a:p>
            <a:pPr marL="514350" indent="-514350">
              <a:buFont typeface="Wingdings" pitchFamily="2" charset="2"/>
              <a:buChar char="Ø"/>
            </a:pPr>
            <a:r>
              <a:rPr lang="en-US" dirty="0" smtClean="0"/>
              <a:t>Disadvantages</a:t>
            </a:r>
          </a:p>
          <a:p>
            <a:pPr marL="514350" indent="-514350">
              <a:buFont typeface="Wingdings" pitchFamily="2" charset="2"/>
              <a:buChar char="Ø"/>
            </a:pPr>
            <a:endParaRPr lang="en-US" dirty="0" smtClean="0"/>
          </a:p>
          <a:p>
            <a:pPr marL="514350" indent="-514350">
              <a:buFont typeface="Wingdings" pitchFamily="2" charset="2"/>
              <a:buChar char="Ø"/>
            </a:pPr>
            <a:r>
              <a:rPr lang="en-US" dirty="0" smtClean="0"/>
              <a:t>Summary</a:t>
            </a:r>
          </a:p>
          <a:p>
            <a:pPr>
              <a:buFont typeface="Wingdings" pitchFamily="2" charset="2"/>
              <a:buChar char="Ø"/>
            </a:pPr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304800" y="2057400"/>
            <a:ext cx="2819400" cy="2438400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smtClean="0"/>
              <a:t>Contents</a:t>
            </a:r>
            <a:endParaRPr lang="en-US" sz="3600" b="1" dirty="0"/>
          </a:p>
        </p:txBody>
      </p:sp>
      <p:cxnSp>
        <p:nvCxnSpPr>
          <p:cNvPr id="6" name="Straight Arrow Connector 5"/>
          <p:cNvCxnSpPr/>
          <p:nvPr/>
        </p:nvCxnSpPr>
        <p:spPr>
          <a:xfrm flipV="1">
            <a:off x="2514600" y="762000"/>
            <a:ext cx="1447800" cy="1371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 flipV="1">
            <a:off x="3048000" y="1828800"/>
            <a:ext cx="1219200" cy="609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V="1">
            <a:off x="3276600" y="2743200"/>
            <a:ext cx="1066800" cy="228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>
            <a:off x="3352800" y="3581400"/>
            <a:ext cx="9906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>
            <a:off x="3048000" y="4191000"/>
            <a:ext cx="1219200" cy="228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>
            <a:off x="2743200" y="4419600"/>
            <a:ext cx="1447800" cy="838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>
            <a:off x="2362200" y="4648200"/>
            <a:ext cx="1600200" cy="1371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228600"/>
            <a:ext cx="8610600" cy="662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buSzPct val="115000"/>
              <a:buFontTx/>
              <a:buChar char="•"/>
            </a:pP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Stanbury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P.F.,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A. Whitaker, and S. J. Hall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(2000) 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Principles of Fermentation Technology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000" b="1" baseline="30000" dirty="0">
                <a:latin typeface="Times New Roman" pitchFamily="18" charset="0"/>
                <a:cs typeface="Times New Roman" pitchFamily="18" charset="0"/>
              </a:rPr>
              <a:t>nd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ed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., Butterworth Heinemann,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Oxford.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>
              <a:buSzPct val="115000"/>
              <a:buFontTx/>
              <a:buChar char="•"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Shuler, M. L. and F.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Kargi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., (2002). 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Bioprocess Engineering Basic Concepts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, 2</a:t>
            </a:r>
            <a:r>
              <a:rPr lang="en-US" sz="2000" b="1" baseline="30000" dirty="0">
                <a:latin typeface="Times New Roman" pitchFamily="18" charset="0"/>
                <a:cs typeface="Times New Roman" pitchFamily="18" charset="0"/>
              </a:rPr>
              <a:t>nd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ed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., Prentice Hall, Upper Saddle River, NJ, 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SzPct val="115000"/>
              <a:buFontTx/>
              <a:buChar char="•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Lee, C.H., (1989) Fish fermentation technology, Korean J. Applied Microbiology and Bioengineering, 17(6), 645-654</a:t>
            </a: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Daniel I. C., 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et al., (1979)“Fermentation and Enzyme Technology,”</a:t>
            </a:r>
          </a:p>
          <a:p>
            <a:pPr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    John Wiley, New York .</a:t>
            </a: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Willey, J. M.  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Shrewood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L. M. (2008) 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Microbiology .</a:t>
            </a:r>
            <a:r>
              <a:rPr lang="en-US" sz="2000" b="1" i="1" dirty="0" smtClean="0">
                <a:latin typeface="Times New Roman" pitchFamily="18" charset="0"/>
                <a:cs typeface="Times New Roman" pitchFamily="18" charset="0"/>
              </a:rPr>
              <a:t>7</a:t>
            </a:r>
            <a:r>
              <a:rPr lang="en-US" sz="2000" b="1" i="1" baseline="30000" dirty="0" smtClean="0">
                <a:latin typeface="Times New Roman" pitchFamily="18" charset="0"/>
                <a:cs typeface="Times New Roman" pitchFamily="18" charset="0"/>
              </a:rPr>
              <a:t>th</a:t>
            </a:r>
            <a:r>
              <a:rPr lang="en-US" sz="2000" b="1" i="1" dirty="0" smtClean="0">
                <a:latin typeface="Times New Roman" pitchFamily="18" charset="0"/>
                <a:cs typeface="Times New Roman" pitchFamily="18" charset="0"/>
              </a:rPr>
              <a:t> ed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 Mc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Graw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Hill.,1067-1069</a:t>
            </a:r>
          </a:p>
          <a:p>
            <a:pPr>
              <a:buNone/>
            </a:pP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SzPct val="115000"/>
              <a:buFontTx/>
              <a:buChar char="•"/>
            </a:pPr>
            <a:endParaRPr lang="en-US" dirty="0" smtClean="0"/>
          </a:p>
          <a:p>
            <a:pPr>
              <a:buSzPct val="115000"/>
              <a:buFontTx/>
              <a:buChar char="•"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A1C6A66-1E7A-4EB1-8225-B513FB000ADD}" type="slidenum">
              <a:rPr lang="en-US"/>
              <a:pPr/>
              <a:t>22</a:t>
            </a:fld>
            <a:endParaRPr lang="en-US" dirty="0"/>
          </a:p>
        </p:txBody>
      </p:sp>
      <p:pic>
        <p:nvPicPr>
          <p:cNvPr id="67590" name="Picture 6" descr="pharmaceuticals_mai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0" y="457200"/>
            <a:ext cx="2667000" cy="2666999"/>
          </a:xfrm>
          <a:prstGeom prst="rect">
            <a:avLst/>
          </a:prstGeom>
          <a:noFill/>
        </p:spPr>
      </p:pic>
      <p:pic>
        <p:nvPicPr>
          <p:cNvPr id="67592" name="Picture 8" descr="Pharmaceuticals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228600"/>
            <a:ext cx="3505200" cy="3048000"/>
          </a:xfrm>
          <a:prstGeom prst="rect">
            <a:avLst/>
          </a:prstGeom>
          <a:noFill/>
        </p:spPr>
      </p:pic>
      <p:pic>
        <p:nvPicPr>
          <p:cNvPr id="7" name="Picture 8" descr="beer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876800" y="3429000"/>
            <a:ext cx="2514600" cy="2525713"/>
          </a:xfrm>
          <a:prstGeom prst="rect">
            <a:avLst/>
          </a:prstGeom>
          <a:noFill/>
        </p:spPr>
      </p:pic>
      <p:pic>
        <p:nvPicPr>
          <p:cNvPr id="8" name="Picture 8" descr="28_00CO_labeled"/>
          <p:cNvPicPr>
            <a:picLocks noChangeAspect="1" noChangeArrowheads="1"/>
          </p:cNvPicPr>
          <p:nvPr/>
        </p:nvPicPr>
        <p:blipFill>
          <a:blip r:embed="rId5" cstate="print"/>
          <a:srcRect b="3583"/>
          <a:stretch>
            <a:fillRect/>
          </a:stretch>
        </p:blipFill>
        <p:spPr bwMode="auto">
          <a:xfrm>
            <a:off x="1447800" y="3733800"/>
            <a:ext cx="2249424" cy="2133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026" name="Picture 2" descr="C:\Users\Administrator\Desktop\master05_background.gif"/>
          <p:cNvPicPr>
            <a:picLocks noChangeAspect="1" noChangeArrowheads="1"/>
          </p:cNvPicPr>
          <p:nvPr/>
        </p:nvPicPr>
        <p:blipFill>
          <a:blip r:embed="rId3" cstate="print">
            <a:lum contrast="2000"/>
          </a:blip>
          <a:stretch>
            <a:fillRect/>
          </a:stretch>
        </p:blipFill>
        <p:spPr bwMode="auto">
          <a:xfrm>
            <a:off x="1219200" y="0"/>
            <a:ext cx="7924800" cy="685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7346" name="Picture 2" descr="C:\Users\Administrator\Desktop\slide0005_background.gif"/>
          <p:cNvPicPr>
            <a:picLocks noChangeAspect="1" noChangeArrowheads="1"/>
          </p:cNvPicPr>
          <p:nvPr/>
        </p:nvPicPr>
        <p:blipFill>
          <a:blip r:embed="rId4" cstate="print"/>
          <a:srcRect r="73114" b="250"/>
          <a:stretch>
            <a:fillRect/>
          </a:stretch>
        </p:blipFill>
        <p:spPr bwMode="auto">
          <a:xfrm>
            <a:off x="0" y="0"/>
            <a:ext cx="1600200" cy="6858000"/>
          </a:xfrm>
          <a:prstGeom prst="rect">
            <a:avLst/>
          </a:prstGeom>
          <a:noFill/>
        </p:spPr>
      </p:pic>
      <p:sp>
        <p:nvSpPr>
          <p:cNvPr id="13" name="Rectangle 12"/>
          <p:cNvSpPr/>
          <p:nvPr/>
        </p:nvSpPr>
        <p:spPr>
          <a:xfrm>
            <a:off x="2209800" y="304800"/>
            <a:ext cx="473065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introduction</a:t>
            </a:r>
            <a:endParaRPr lang="en-US" sz="5400" b="1" cap="all" spc="0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990600" y="1600200"/>
            <a:ext cx="7696200" cy="487680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 fontScale="85000" lnSpcReduction="20000"/>
          </a:bodyPr>
          <a:lstStyle/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3200" b="1" i="0" u="none" strike="noStrike" kern="1200" cap="none" spc="0" normalizeH="0" baseline="0" noProof="0" dirty="0" smtClean="0">
              <a:ln>
                <a:noFill/>
              </a:ln>
              <a:solidFill>
                <a:srgbClr val="CC3399"/>
              </a:solidFill>
              <a:effectLst/>
              <a:uLnTx/>
              <a:uFillTx/>
              <a:latin typeface="+mn-lt"/>
              <a:ea typeface="+mn-ea"/>
              <a:cs typeface="Times New Roman" pitchFamily="18" charset="0"/>
            </a:endParaRP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3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ea typeface="+mn-ea"/>
              <a:cs typeface="Times New Roman" pitchFamily="18" charset="0"/>
            </a:endParaRPr>
          </a:p>
          <a:p>
            <a:pPr marL="342900" lvl="0" indent="-342900" algn="just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800" b="1" dirty="0" smtClean="0">
                <a:solidFill>
                  <a:srgbClr val="CC3399"/>
                </a:solidFill>
                <a:cs typeface="Times New Roman" pitchFamily="18" charset="0"/>
              </a:rPr>
              <a:t>FERMENTATION TECHNOLOGY</a:t>
            </a:r>
          </a:p>
          <a:p>
            <a:pPr marL="342900" lvl="0" indent="-342900" algn="just">
              <a:spcBef>
                <a:spcPct val="20000"/>
              </a:spcBef>
              <a:defRPr/>
            </a:pPr>
            <a:r>
              <a:rPr lang="en-US" sz="2800" dirty="0" smtClean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en-US" sz="2800" dirty="0" smtClean="0">
                <a:cs typeface="Times New Roman" pitchFamily="18" charset="0"/>
              </a:rPr>
              <a:t>    </a:t>
            </a:r>
            <a:r>
              <a:rPr lang="en-US" sz="2800" dirty="0" smtClean="0">
                <a:solidFill>
                  <a:schemeClr val="tx1"/>
                </a:solidFill>
                <a:cs typeface="Times New Roman" pitchFamily="18" charset="0"/>
              </a:rPr>
              <a:t>microorganisms, grown on a large scale, to produce valuable commercial products or to carry out important chemical transformations.</a:t>
            </a:r>
          </a:p>
          <a:p>
            <a:pPr marL="342900" lvl="0" indent="-342900" algn="just">
              <a:spcBef>
                <a:spcPct val="20000"/>
              </a:spcBef>
              <a:defRPr/>
            </a:pPr>
            <a:endParaRPr lang="en-US" sz="2800" dirty="0" smtClean="0">
              <a:solidFill>
                <a:schemeClr val="tx1"/>
              </a:solidFill>
              <a:cs typeface="Times New Roman" pitchFamily="18" charset="0"/>
            </a:endParaRPr>
          </a:p>
          <a:p>
            <a:pPr marL="342900" lvl="0" indent="-342900" algn="just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800" b="1" dirty="0" smtClean="0">
                <a:solidFill>
                  <a:srgbClr val="CC3399"/>
                </a:solidFill>
                <a:cs typeface="Times New Roman" pitchFamily="18" charset="0"/>
              </a:rPr>
              <a:t>FERMENTATION</a:t>
            </a:r>
          </a:p>
          <a:p>
            <a:r>
              <a:rPr lang="en-US" sz="2800" dirty="0" smtClean="0"/>
              <a:t>    </a:t>
            </a:r>
          </a:p>
          <a:p>
            <a:r>
              <a:rPr lang="en-US" sz="2800" noProof="1" smtClean="0"/>
              <a:t>     Pasteur’s “life without air”, </a:t>
            </a:r>
          </a:p>
          <a:p>
            <a:r>
              <a:rPr lang="en-US" sz="2800" dirty="0" smtClean="0"/>
              <a:t>      </a:t>
            </a:r>
          </a:p>
          <a:p>
            <a:r>
              <a:rPr lang="en-US" sz="2800" dirty="0" smtClean="0"/>
              <a:t>      Latin  word </a:t>
            </a:r>
            <a:r>
              <a:rPr lang="en-US" sz="2800" b="1" i="1" dirty="0" smtClean="0"/>
              <a:t>fervere, to boil</a:t>
            </a:r>
          </a:p>
          <a:p>
            <a:r>
              <a:rPr lang="en-US" sz="2800" dirty="0" smtClean="0"/>
              <a:t> </a:t>
            </a:r>
            <a:endParaRPr lang="en-US" sz="2800" dirty="0" smtClean="0">
              <a:solidFill>
                <a:schemeClr val="tx1"/>
              </a:solidFill>
              <a:cs typeface="Times New Roman" pitchFamily="18" charset="0"/>
            </a:endParaRPr>
          </a:p>
          <a:p>
            <a:pPr marL="342900" indent="-342900" algn="just">
              <a:spcBef>
                <a:spcPct val="20000"/>
              </a:spcBef>
              <a:defRPr/>
            </a:pPr>
            <a:r>
              <a:rPr lang="en-US" sz="2800" b="1" dirty="0" smtClean="0">
                <a:solidFill>
                  <a:srgbClr val="CC3399"/>
                </a:solidFill>
                <a:cs typeface="Times New Roman" pitchFamily="18" charset="0"/>
              </a:rPr>
              <a:t>     </a:t>
            </a:r>
            <a:endParaRPr lang="en-US" sz="2800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026" name="Picture 2" descr="C:\Users\Administrator\Desktop\master05_background.gif"/>
          <p:cNvPicPr>
            <a:picLocks noChangeAspect="1" noChangeArrowheads="1"/>
          </p:cNvPicPr>
          <p:nvPr/>
        </p:nvPicPr>
        <p:blipFill>
          <a:blip r:embed="rId3" cstate="print">
            <a:lum contrast="2000"/>
          </a:blip>
          <a:stretch>
            <a:fillRect/>
          </a:stretch>
        </p:blipFill>
        <p:spPr bwMode="auto">
          <a:xfrm>
            <a:off x="1219200" y="0"/>
            <a:ext cx="7924800" cy="685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7346" name="Picture 2" descr="C:\Users\Administrator\Desktop\slide0005_background.gif"/>
          <p:cNvPicPr>
            <a:picLocks noChangeAspect="1" noChangeArrowheads="1"/>
          </p:cNvPicPr>
          <p:nvPr/>
        </p:nvPicPr>
        <p:blipFill>
          <a:blip r:embed="rId4" cstate="print"/>
          <a:srcRect r="73114" b="250"/>
          <a:stretch>
            <a:fillRect/>
          </a:stretch>
        </p:blipFill>
        <p:spPr bwMode="auto">
          <a:xfrm>
            <a:off x="0" y="0"/>
            <a:ext cx="1600200" cy="6858000"/>
          </a:xfrm>
          <a:prstGeom prst="rect">
            <a:avLst/>
          </a:prstGeom>
          <a:noFill/>
        </p:spPr>
      </p:pic>
      <p:sp>
        <p:nvSpPr>
          <p:cNvPr id="8" name="Content Placeholder 2"/>
          <p:cNvSpPr txBox="1">
            <a:spLocks/>
          </p:cNvSpPr>
          <p:nvPr/>
        </p:nvSpPr>
        <p:spPr>
          <a:xfrm>
            <a:off x="1143000" y="685800"/>
            <a:ext cx="7696200" cy="556260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/>
          <a:p>
            <a:pPr marL="342900" indent="-342900" algn="just">
              <a:spcBef>
                <a:spcPct val="20000"/>
              </a:spcBef>
              <a:defRPr/>
            </a:pPr>
            <a:r>
              <a:rPr lang="en-US" sz="2800" dirty="0" smtClean="0">
                <a:solidFill>
                  <a:schemeClr val="tx1"/>
                </a:solidFill>
              </a:rPr>
              <a:t>                   </a:t>
            </a:r>
            <a:r>
              <a:rPr lang="en-US" sz="2800" u="sng" dirty="0" smtClean="0">
                <a:solidFill>
                  <a:schemeClr val="tx1"/>
                </a:solidFill>
              </a:rPr>
              <a:t>ZYMOLOGY OR ZYMURGY.</a:t>
            </a:r>
          </a:p>
          <a:p>
            <a:pPr marL="342900" lvl="0" indent="-342900" algn="just">
              <a:spcBef>
                <a:spcPct val="20000"/>
              </a:spcBef>
              <a:defRPr/>
            </a:pPr>
            <a:r>
              <a:rPr lang="en-US" sz="2800" dirty="0" smtClean="0">
                <a:solidFill>
                  <a:schemeClr val="tx1"/>
                </a:solidFill>
                <a:cs typeface="Times New Roman" pitchFamily="18" charset="0"/>
              </a:rPr>
              <a:t>  </a:t>
            </a:r>
            <a:r>
              <a:rPr lang="en-US" sz="2800" dirty="0" smtClean="0">
                <a:solidFill>
                  <a:schemeClr val="tx1"/>
                </a:solidFill>
              </a:rPr>
              <a:t>    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lang="en-US" sz="2800" dirty="0" smtClean="0"/>
          </a:p>
          <a:p>
            <a:endParaRPr lang="en-US" sz="2800" dirty="0" smtClean="0"/>
          </a:p>
          <a:p>
            <a:r>
              <a:rPr lang="en-US" sz="2800" dirty="0" smtClean="0"/>
              <a:t> </a:t>
            </a:r>
          </a:p>
          <a:p>
            <a:endParaRPr lang="en-US" sz="2800" dirty="0" smtClean="0"/>
          </a:p>
          <a:p>
            <a:endParaRPr lang="en-US" sz="2800" u="sng" dirty="0" smtClean="0"/>
          </a:p>
          <a:p>
            <a:r>
              <a:rPr lang="en-US" sz="2800" dirty="0" smtClean="0"/>
              <a:t>    </a:t>
            </a:r>
            <a:r>
              <a:rPr lang="en-US" sz="2800" u="sng" dirty="0" smtClean="0"/>
              <a:t>Eduard Buchner  1897</a:t>
            </a:r>
            <a:r>
              <a:rPr lang="en-US" sz="2800" dirty="0" smtClean="0"/>
              <a:t> </a:t>
            </a:r>
          </a:p>
          <a:p>
            <a:r>
              <a:rPr lang="en-US" sz="2800" dirty="0" smtClean="0"/>
              <a:t>    </a:t>
            </a:r>
          </a:p>
          <a:p>
            <a:r>
              <a:rPr lang="en-US" sz="2800" dirty="0" smtClean="0"/>
              <a:t>    Fermented no living yeast cells in the mixture     </a:t>
            </a:r>
          </a:p>
          <a:p>
            <a:r>
              <a:rPr lang="en-US" sz="2800" dirty="0" smtClean="0"/>
              <a:t>    1907, Nobel Prize in Chemistry</a:t>
            </a:r>
          </a:p>
          <a:p>
            <a:endParaRPr lang="en-US" sz="2800" dirty="0" smtClean="0"/>
          </a:p>
          <a:p>
            <a:endParaRPr lang="en-US" sz="3200" dirty="0" smtClean="0"/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3200" b="1" i="0" u="none" strike="noStrike" kern="1200" cap="none" spc="0" normalizeH="0" baseline="0" noProof="0" dirty="0" smtClean="0">
              <a:ln>
                <a:noFill/>
              </a:ln>
              <a:solidFill>
                <a:srgbClr val="CC3399"/>
              </a:solidFill>
              <a:effectLst/>
              <a:uLnTx/>
              <a:uFillTx/>
              <a:latin typeface="+mn-lt"/>
              <a:ea typeface="+mn-ea"/>
              <a:cs typeface="Times New Roman" pitchFamily="18" charset="0"/>
            </a:endParaRPr>
          </a:p>
          <a:p>
            <a:pPr marL="342900" marR="0" lvl="0" indent="-342900" algn="just" defTabSz="914400" rtl="0" eaLnBrk="1" fontAlgn="auto" latinLnBrk="0" hangingPunct="1"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lang="en-US" sz="2800" dirty="0" smtClean="0">
              <a:solidFill>
                <a:schemeClr val="tx1"/>
              </a:solidFill>
            </a:endParaRPr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743200" y="1371600"/>
            <a:ext cx="3810000" cy="198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88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8200" y="228600"/>
            <a:ext cx="7391400" cy="632460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F60AC37-3F8A-4FD5-AF72-52864F7B38DB}" type="slidenum">
              <a:rPr lang="en-US"/>
              <a:pPr/>
              <a:t>6</a:t>
            </a:fld>
            <a:endParaRPr lang="en-US" dirty="0"/>
          </a:p>
        </p:txBody>
      </p:sp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noProof="1">
                <a:latin typeface="Times New Roman" pitchFamily="18" charset="0"/>
              </a:rPr>
              <a:t>Some important fermentation products</a:t>
            </a:r>
          </a:p>
        </p:txBody>
      </p:sp>
      <p:graphicFrame>
        <p:nvGraphicFramePr>
          <p:cNvPr id="13352" name="Group 40"/>
          <p:cNvGraphicFramePr>
            <a:graphicFrameLocks noGrp="1"/>
          </p:cNvGraphicFramePr>
          <p:nvPr>
            <p:ph type="tbl" idx="1"/>
          </p:nvPr>
        </p:nvGraphicFramePr>
        <p:xfrm>
          <a:off x="701675" y="1531938"/>
          <a:ext cx="7772400" cy="4923790"/>
        </p:xfrm>
        <a:graphic>
          <a:graphicData uri="http://schemas.openxmlformats.org/drawingml/2006/table">
            <a:tbl>
              <a:tblPr/>
              <a:tblGrid>
                <a:gridCol w="2590800"/>
                <a:gridCol w="2590800"/>
                <a:gridCol w="2590800"/>
              </a:tblGrid>
              <a:tr h="8159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Product</a:t>
                      </a:r>
                      <a:endParaRPr kumimoji="0" lang="id-ID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Organism</a:t>
                      </a:r>
                      <a:endParaRPr kumimoji="0" lang="id-ID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Use</a:t>
                      </a:r>
                      <a:endParaRPr kumimoji="0" lang="id-ID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15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Ethanol</a:t>
                      </a:r>
                      <a:endParaRPr kumimoji="0" lang="id-ID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Saccharomyces cerevisiae</a:t>
                      </a:r>
                      <a:endParaRPr kumimoji="0" lang="id-ID" sz="24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Industrial solvents, beverages</a:t>
                      </a:r>
                      <a:endParaRPr kumimoji="0" lang="id-ID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15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Glycerol</a:t>
                      </a:r>
                      <a:endParaRPr kumimoji="0" lang="id-ID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Saccharomyces cerevisiae</a:t>
                      </a:r>
                      <a:endParaRPr kumimoji="0" lang="id-ID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Production of explosives</a:t>
                      </a:r>
                      <a:endParaRPr kumimoji="0" lang="id-ID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143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Lactic acid</a:t>
                      </a:r>
                      <a:endParaRPr kumimoji="0" lang="id-ID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Lactobacillus </a:t>
                      </a:r>
                      <a:r>
                        <a:rPr kumimoji="0" lang="en-US" sz="2400" b="0" i="1" u="none" strike="noStrike" cap="none" normalizeH="0" baseline="0" noProof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bulgaricus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Food and pharmaceutical</a:t>
                      </a:r>
                      <a:endParaRPr kumimoji="0" lang="id-ID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15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Acetone and butanol</a:t>
                      </a:r>
                      <a:endParaRPr kumimoji="0" lang="id-ID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Clostridium acetobutylicum</a:t>
                      </a:r>
                      <a:endParaRPr kumimoji="0" lang="id-ID" sz="24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Solvents</a:t>
                      </a:r>
                      <a:endParaRPr kumimoji="0" lang="id-ID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15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d-ID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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-amylase</a:t>
                      </a:r>
                      <a:endParaRPr kumimoji="0" lang="id-ID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Bacillus subtilis</a:t>
                      </a:r>
                      <a:endParaRPr kumimoji="0" lang="id-ID" sz="24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Starch hydrolysis</a:t>
                      </a:r>
                      <a:endParaRPr kumimoji="0" lang="id-ID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026" name="Picture 2" descr="C:\Users\Administrator\Desktop\master05_background.gif"/>
          <p:cNvPicPr>
            <a:picLocks noChangeAspect="1" noChangeArrowheads="1"/>
          </p:cNvPicPr>
          <p:nvPr/>
        </p:nvPicPr>
        <p:blipFill>
          <a:blip r:embed="rId3" cstate="print">
            <a:lum contrast="2000"/>
          </a:blip>
          <a:stretch>
            <a:fillRect/>
          </a:stretch>
        </p:blipFill>
        <p:spPr bwMode="auto">
          <a:xfrm>
            <a:off x="1219200" y="0"/>
            <a:ext cx="7924800" cy="685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7346" name="Picture 2" descr="C:\Users\Administrator\Desktop\slide0005_background.gif"/>
          <p:cNvPicPr>
            <a:picLocks noChangeAspect="1" noChangeArrowheads="1"/>
          </p:cNvPicPr>
          <p:nvPr/>
        </p:nvPicPr>
        <p:blipFill>
          <a:blip r:embed="rId4" cstate="print"/>
          <a:srcRect r="73114" b="250"/>
          <a:stretch>
            <a:fillRect/>
          </a:stretch>
        </p:blipFill>
        <p:spPr bwMode="auto">
          <a:xfrm>
            <a:off x="0" y="0"/>
            <a:ext cx="1600200" cy="6858000"/>
          </a:xfrm>
          <a:prstGeom prst="rect">
            <a:avLst/>
          </a:prstGeom>
          <a:noFill/>
        </p:spPr>
      </p:pic>
      <p:sp>
        <p:nvSpPr>
          <p:cNvPr id="10" name="Rectangle 9"/>
          <p:cNvSpPr/>
          <p:nvPr/>
        </p:nvSpPr>
        <p:spPr>
          <a:xfrm>
            <a:off x="533400" y="1524000"/>
            <a:ext cx="3810000" cy="3970318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en-US" sz="2800" dirty="0" smtClean="0"/>
              <a:t>Fermentor is the basic equipment used for fermentation.</a:t>
            </a:r>
          </a:p>
          <a:p>
            <a:pPr algn="just"/>
            <a:endParaRPr lang="en-US" sz="2800" dirty="0" smtClean="0"/>
          </a:p>
          <a:p>
            <a:pPr algn="just">
              <a:buFont typeface="Wingdings" pitchFamily="2" charset="2"/>
              <a:buChar char="Ø"/>
            </a:pPr>
            <a:r>
              <a:rPr lang="en-US" sz="2800" dirty="0" smtClean="0"/>
              <a:t>contains the media to carry out fermentation, and creates environment for fermentation at large scale.</a:t>
            </a:r>
          </a:p>
        </p:txBody>
      </p:sp>
      <p:sp>
        <p:nvSpPr>
          <p:cNvPr id="11" name="Rectangle 10"/>
          <p:cNvSpPr/>
          <p:nvPr/>
        </p:nvSpPr>
        <p:spPr>
          <a:xfrm>
            <a:off x="2252128" y="381000"/>
            <a:ext cx="4568174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400" b="1" cap="none" spc="0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INDUSTRIAL SCALE</a:t>
            </a:r>
            <a:endParaRPr lang="en-US" sz="4400" b="1" cap="none" spc="0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solidFill>
                <a:schemeClr val="accent1">
                  <a:lumMod val="75000"/>
                </a:schemeClr>
              </a:soli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  <p:pic>
        <p:nvPicPr>
          <p:cNvPr id="12" name="Picture 3" descr="ferm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648200" y="1524000"/>
            <a:ext cx="4191000" cy="4419600"/>
          </a:xfrm>
          <a:prstGeom prst="rect">
            <a:avLst/>
          </a:prstGeom>
          <a:noFill/>
        </p:spPr>
      </p:pic>
      <p:sp>
        <p:nvSpPr>
          <p:cNvPr id="9" name="Frame 8"/>
          <p:cNvSpPr/>
          <p:nvPr/>
        </p:nvSpPr>
        <p:spPr>
          <a:xfrm>
            <a:off x="1524000" y="6400800"/>
            <a:ext cx="7162800" cy="457200"/>
          </a:xfrm>
          <a:prstGeom prst="fra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noProof="1" smtClean="0">
                <a:latin typeface="Times New Roman" charset="0"/>
                <a:cs typeface="Arial" charset="0"/>
              </a:rPr>
              <a:t>http://</a:t>
            </a:r>
            <a:r>
              <a:rPr lang="en-US" b="1" noProof="1" smtClean="0">
                <a:solidFill>
                  <a:schemeClr val="tx1"/>
                </a:solidFill>
                <a:latin typeface="Times New Roman" charset="0"/>
                <a:cs typeface="Arial" charset="0"/>
              </a:rPr>
              <a:t>web.ukonline.co.uk/webwise/spinneret/microbes/penici.htm)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143000"/>
            <a:ext cx="8610600" cy="5410200"/>
          </a:xfr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just">
              <a:lnSpc>
                <a:spcPct val="150000"/>
              </a:lnSpc>
              <a:buFont typeface="Wingdings" pitchFamily="2" charset="2"/>
              <a:buChar char="ü"/>
            </a:pPr>
            <a:r>
              <a:rPr lang="en-GB" sz="2800" b="1" u="sng" dirty="0" smtClean="0"/>
              <a:t>Pure culture</a:t>
            </a:r>
            <a:r>
              <a:rPr lang="en-GB" sz="2800" dirty="0" smtClean="0"/>
              <a:t>:     organism, quantity, physiological state</a:t>
            </a:r>
            <a:endParaRPr lang="en-US" sz="2800" dirty="0" smtClean="0"/>
          </a:p>
          <a:p>
            <a:pPr algn="just">
              <a:lnSpc>
                <a:spcPct val="150000"/>
              </a:lnSpc>
              <a:buFont typeface="Wingdings" pitchFamily="2" charset="2"/>
              <a:buChar char="ü"/>
            </a:pPr>
            <a:r>
              <a:rPr lang="en-GB" sz="2800" b="1" u="sng" dirty="0" smtClean="0"/>
              <a:t>Sterilised  medium:</a:t>
            </a:r>
            <a:r>
              <a:rPr lang="en-US" sz="2800" dirty="0" smtClean="0"/>
              <a:t>  for microorganism growth     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ü"/>
            </a:pPr>
            <a:r>
              <a:rPr lang="en-GB" sz="2800" b="1" u="sng" dirty="0" smtClean="0"/>
              <a:t>Seed fermenter:</a:t>
            </a:r>
            <a:r>
              <a:rPr lang="en-GB" sz="2800" b="1" dirty="0" smtClean="0"/>
              <a:t>       </a:t>
            </a:r>
            <a:r>
              <a:rPr lang="en-GB" sz="2800" dirty="0" smtClean="0"/>
              <a:t>inoculum to initiate process</a:t>
            </a:r>
            <a:endParaRPr lang="en-US" sz="2800" dirty="0" smtClean="0"/>
          </a:p>
          <a:p>
            <a:pPr algn="just">
              <a:lnSpc>
                <a:spcPct val="150000"/>
              </a:lnSpc>
              <a:buFont typeface="Wingdings" pitchFamily="2" charset="2"/>
              <a:buChar char="ü"/>
            </a:pPr>
            <a:r>
              <a:rPr lang="en-GB" sz="2800" dirty="0" smtClean="0"/>
              <a:t> </a:t>
            </a:r>
            <a:r>
              <a:rPr lang="en-GB" sz="2800" b="1" u="sng" dirty="0" smtClean="0"/>
              <a:t>Production fermenter</a:t>
            </a:r>
            <a:r>
              <a:rPr lang="en-GB" sz="2800" dirty="0" smtClean="0"/>
              <a:t>:     large model</a:t>
            </a:r>
            <a:endParaRPr lang="en-US" sz="2800" dirty="0" smtClean="0"/>
          </a:p>
          <a:p>
            <a:pPr algn="just">
              <a:lnSpc>
                <a:spcPct val="150000"/>
              </a:lnSpc>
              <a:buFont typeface="Wingdings" pitchFamily="2" charset="2"/>
              <a:buChar char="ü"/>
            </a:pPr>
            <a:r>
              <a:rPr lang="en-GB" sz="2800" b="1" dirty="0" smtClean="0"/>
              <a:t>Equipment</a:t>
            </a:r>
            <a:r>
              <a:rPr lang="en-GB" sz="2800" dirty="0" smtClean="0"/>
              <a:t>                        i) drawing the culture medium</a:t>
            </a:r>
          </a:p>
          <a:p>
            <a:pPr algn="just">
              <a:lnSpc>
                <a:spcPct val="150000"/>
              </a:lnSpc>
              <a:buNone/>
            </a:pPr>
            <a:r>
              <a:rPr lang="en-GB" sz="2800" dirty="0" smtClean="0"/>
              <a:t>    ii) cell separation             iii) collection of cell  </a:t>
            </a:r>
          </a:p>
          <a:p>
            <a:pPr algn="just">
              <a:lnSpc>
                <a:spcPct val="150000"/>
              </a:lnSpc>
              <a:buNone/>
            </a:pPr>
            <a:r>
              <a:rPr lang="en-GB" sz="2800" dirty="0" smtClean="0"/>
              <a:t>   iv) product purification    v) effluent treatment.</a:t>
            </a:r>
            <a:endParaRPr lang="en-US" sz="2800" dirty="0" smtClean="0"/>
          </a:p>
          <a:p>
            <a:pPr algn="just">
              <a:lnSpc>
                <a:spcPct val="150000"/>
              </a:lnSpc>
              <a:buNone/>
            </a:pPr>
            <a:endParaRPr lang="en-US" sz="2800" dirty="0"/>
          </a:p>
        </p:txBody>
      </p:sp>
      <p:sp>
        <p:nvSpPr>
          <p:cNvPr id="5" name="Rectangle 4"/>
          <p:cNvSpPr/>
          <p:nvPr/>
        </p:nvSpPr>
        <p:spPr>
          <a:xfrm>
            <a:off x="2057400" y="0"/>
            <a:ext cx="4806893" cy="923330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REQUIREMENTS</a:t>
            </a:r>
            <a:endParaRPr lang="en-US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026" name="Picture 2" descr="C:\Users\Administrator\Desktop\master05_background.gif"/>
          <p:cNvPicPr>
            <a:picLocks noChangeAspect="1" noChangeArrowheads="1"/>
          </p:cNvPicPr>
          <p:nvPr/>
        </p:nvPicPr>
        <p:blipFill>
          <a:blip r:embed="rId2" cstate="print">
            <a:lum contrast="2000"/>
          </a:blip>
          <a:stretch>
            <a:fillRect/>
          </a:stretch>
        </p:blipFill>
        <p:spPr bwMode="auto">
          <a:xfrm>
            <a:off x="1447800" y="0"/>
            <a:ext cx="7696200" cy="685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7346" name="Picture 2" descr="C:\Users\Administrator\Desktop\slide0005_background.gif"/>
          <p:cNvPicPr>
            <a:picLocks noChangeAspect="1" noChangeArrowheads="1"/>
          </p:cNvPicPr>
          <p:nvPr/>
        </p:nvPicPr>
        <p:blipFill>
          <a:blip r:embed="rId3" cstate="print"/>
          <a:srcRect r="73114" b="250"/>
          <a:stretch>
            <a:fillRect/>
          </a:stretch>
        </p:blipFill>
        <p:spPr bwMode="auto">
          <a:xfrm>
            <a:off x="0" y="0"/>
            <a:ext cx="1752600" cy="6858000"/>
          </a:xfrm>
          <a:prstGeom prst="rect">
            <a:avLst/>
          </a:prstGeom>
          <a:noFill/>
        </p:spPr>
      </p:pic>
      <p:sp>
        <p:nvSpPr>
          <p:cNvPr id="13" name="Rectangle 12"/>
          <p:cNvSpPr/>
          <p:nvPr/>
        </p:nvSpPr>
        <p:spPr>
          <a:xfrm>
            <a:off x="1600200" y="1295400"/>
            <a:ext cx="7543800" cy="135421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800" noProof="1" smtClean="0">
                <a:latin typeface="Times New Roman" pitchFamily="18" charset="0"/>
              </a:rPr>
              <a:t>surface (solid state)        submersion techniques</a:t>
            </a:r>
            <a:r>
              <a:rPr lang="en-US" noProof="1" smtClean="0">
                <a:latin typeface="Times New Roman" pitchFamily="18" charset="0"/>
              </a:rPr>
              <a:t>. </a:t>
            </a:r>
          </a:p>
          <a:p>
            <a:pPr algn="ctr"/>
            <a:endParaRPr lang="en-US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201855" y="304800"/>
            <a:ext cx="5172570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n-US" sz="32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Fermentation techniques</a:t>
            </a:r>
            <a:endParaRPr lang="en-US" sz="3200" b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cxnSp>
        <p:nvCxnSpPr>
          <p:cNvPr id="11" name="Straight Arrow Connector 10"/>
          <p:cNvCxnSpPr/>
          <p:nvPr/>
        </p:nvCxnSpPr>
        <p:spPr>
          <a:xfrm flipH="1">
            <a:off x="3276600" y="838200"/>
            <a:ext cx="228600" cy="457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>
            <a:off x="5867400" y="762000"/>
            <a:ext cx="381000" cy="609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>
            <a:off x="2895600" y="1828800"/>
            <a:ext cx="0" cy="457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Content Placeholder 2"/>
          <p:cNvSpPr txBox="1">
            <a:spLocks/>
          </p:cNvSpPr>
          <p:nvPr/>
        </p:nvSpPr>
        <p:spPr>
          <a:xfrm>
            <a:off x="914400" y="2438400"/>
            <a:ext cx="3657600" cy="419100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microorganisms cultivated on the surface of a liquid or solid substrate.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US" sz="2400" b="0" i="0" u="none" strike="noStrike" kern="1200" cap="none" spc="0" normalizeH="0" baseline="0" noProof="1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complicated and rarely used in industry.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2400" b="0" i="0" u="none" strike="noStrike" kern="1200" cap="none" spc="0" normalizeH="0" baseline="0" noProof="1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2400" noProof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Mushroom, bread, cocoa, tempeh</a:t>
            </a:r>
            <a:endParaRPr kumimoji="0" lang="en-US" sz="2400" b="0" i="0" u="none" strike="noStrike" kern="1200" cap="none" spc="0" normalizeH="0" baseline="0" noProof="1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2400" b="0" i="0" u="none" strike="noStrike" kern="1200" cap="none" spc="0" normalizeH="0" baseline="0" noProof="1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cxnSp>
        <p:nvCxnSpPr>
          <p:cNvPr id="25" name="Straight Arrow Connector 24"/>
          <p:cNvCxnSpPr/>
          <p:nvPr/>
        </p:nvCxnSpPr>
        <p:spPr>
          <a:xfrm>
            <a:off x="6781800" y="1752600"/>
            <a:ext cx="0" cy="457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Rectangle 3"/>
          <p:cNvSpPr txBox="1">
            <a:spLocks noChangeArrowheads="1"/>
          </p:cNvSpPr>
          <p:nvPr/>
        </p:nvSpPr>
        <p:spPr>
          <a:xfrm>
            <a:off x="5029200" y="2438400"/>
            <a:ext cx="3657600" cy="426720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§"/>
              <a:tabLst/>
              <a:defRPr/>
            </a:pPr>
            <a:r>
              <a:rPr kumimoji="0" lang="en-US" sz="2400" b="0" i="0" u="none" strike="noStrike" kern="1200" cap="none" spc="0" normalizeH="0" baseline="0" noProof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microorganisms grow in a liquid medium.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§"/>
              <a:tabLst/>
              <a:defRPr/>
            </a:pPr>
            <a:endParaRPr kumimoji="0" lang="en-US" sz="2400" b="0" i="0" u="none" strike="noStrike" kern="1200" cap="none" spc="0" normalizeH="0" baseline="0" noProof="1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§"/>
              <a:tabLst/>
              <a:defRPr/>
            </a:pPr>
            <a:r>
              <a:rPr kumimoji="0" lang="en-US" sz="2400" b="0" i="0" u="none" strike="noStrike" kern="1200" cap="none" spc="0" normalizeH="0" baseline="0" noProof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(biomass, protein, antibiotics, enzymes and sewage treatment) are carried out by submersion processes</a:t>
            </a:r>
            <a:r>
              <a:rPr kumimoji="0" lang="en-US" sz="2800" b="0" i="0" u="none" strike="noStrike" kern="1200" cap="none" spc="0" normalizeH="0" baseline="0" noProof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.</a:t>
            </a:r>
            <a:endParaRPr kumimoji="0" lang="en-US" sz="28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1291</TotalTime>
  <Words>677</Words>
  <Application>Microsoft Office PowerPoint</Application>
  <PresentationFormat>On-screen Show (4:3)</PresentationFormat>
  <Paragraphs>161</Paragraphs>
  <Slides>22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Some important fermentation products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References</vt:lpstr>
      <vt:lpstr>PowerPoint Presentation</vt:lpstr>
    </vt:vector>
  </TitlesOfParts>
  <Company>uog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09040614-004</dc:creator>
  <cp:lastModifiedBy>abahkali</cp:lastModifiedBy>
  <cp:revision>170</cp:revision>
  <dcterms:created xsi:type="dcterms:W3CDTF">2013-04-02T05:28:57Z</dcterms:created>
  <dcterms:modified xsi:type="dcterms:W3CDTF">2016-01-17T13:39:14Z</dcterms:modified>
</cp:coreProperties>
</file>