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3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D8D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النمط الفات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نمط ذو سمات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3" autoAdjust="0"/>
    <p:restoredTop sz="94737" autoAdjust="0"/>
  </p:normalViewPr>
  <p:slideViewPr>
    <p:cSldViewPr>
      <p:cViewPr>
        <p:scale>
          <a:sx n="60" d="100"/>
          <a:sy n="60" d="100"/>
        </p:scale>
        <p:origin x="-1602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6BB634F-A63C-4A31-8F70-5E97894D270B}" type="datetimeFigureOut">
              <a:rPr lang="ar-SA"/>
              <a:pPr>
                <a:defRPr/>
              </a:pPr>
              <a:t>17/03/33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2C92833-5F4E-43D6-AE8F-C781B9214878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عنصر نائب لصورة الشريحة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19459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B7ABE3-B957-4127-939B-F01BF1B15C32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10.wav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6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282221E-87A9-4025-933A-E76EA241EA8F}" type="datetimeFigureOut">
              <a:rPr lang="ar-SA"/>
              <a:pPr>
                <a:defRPr/>
              </a:pPr>
              <a:t>17/03/33</a:t>
            </a:fld>
            <a:endParaRPr lang="ar-SA" dirty="0"/>
          </a:p>
        </p:txBody>
      </p:sp>
      <p:sp>
        <p:nvSpPr>
          <p:cNvPr id="7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8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E292CB-39FB-4BDF-B87F-438F0D135F8B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  <p:sndAc>
      <p:stSnd>
        <p:snd r:embed="rId1" name="cashreg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48320-A2B4-4221-B3E9-73313D980DDB}" type="datetimeFigureOut">
              <a:rPr lang="ar-SA"/>
              <a:pPr>
                <a:defRPr/>
              </a:pPr>
              <a:t>17/03/33</a:t>
            </a:fld>
            <a:endParaRPr lang="ar-SA" dirty="0"/>
          </a:p>
        </p:txBody>
      </p:sp>
      <p:sp>
        <p:nvSpPr>
          <p:cNvPr id="5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87CDE-D9D5-427E-9347-4187418034B8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p:transition>
    <p:cut/>
    <p:sndAc>
      <p:stSnd>
        <p:snd r:embed="rId1" name="cashreg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ACDFEF-5840-4CE4-9944-59630C6B71E2}" type="datetimeFigureOut">
              <a:rPr lang="ar-SA"/>
              <a:pPr>
                <a:defRPr/>
              </a:pPr>
              <a:t>17/03/33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BE92E08-8E8E-4DEA-94D8-C35FA77B79D3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p:transition>
    <p:cut/>
    <p:sndAc>
      <p:stSnd>
        <p:snd r:embed="rId1" name="cashreg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0C024-23EB-4575-AA52-C087826EA555}" type="datetimeFigureOut">
              <a:rPr lang="ar-SA"/>
              <a:pPr>
                <a:defRPr/>
              </a:pPr>
              <a:t>17/03/33</a:t>
            </a:fld>
            <a:endParaRPr lang="ar-SA" dirty="0"/>
          </a:p>
        </p:txBody>
      </p:sp>
      <p:sp>
        <p:nvSpPr>
          <p:cNvPr id="5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ED43A-FB19-42DB-A523-1F9581186585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p:transition>
    <p:cut/>
    <p:sndAc>
      <p:stSnd>
        <p:snd r:embed="rId1" name="cashreg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94C8843-5BD2-40AD-9659-87F370F688C3}" type="datetimeFigureOut">
              <a:rPr lang="ar-SA"/>
              <a:pPr>
                <a:defRPr/>
              </a:pPr>
              <a:t>17/03/33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1BF567-1C7C-41D2-903C-459602EB06DF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  <p:sndAc>
      <p:stSnd>
        <p:snd r:embed="rId1" name="cashreg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8680-EB6C-4E06-A6F3-76A7B8239A86}" type="datetimeFigureOut">
              <a:rPr lang="ar-SA"/>
              <a:pPr>
                <a:defRPr/>
              </a:pPr>
              <a:t>17/03/33</a:t>
            </a:fld>
            <a:endParaRPr lang="ar-SA" dirty="0"/>
          </a:p>
        </p:txBody>
      </p:sp>
      <p:sp>
        <p:nvSpPr>
          <p:cNvPr id="6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08D68-07FE-42C2-8636-1EEE4B915DF4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p:transition>
    <p:cut/>
    <p:sndAc>
      <p:stSnd>
        <p:snd r:embed="rId1" name="cashreg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4FD6A-4ED0-4086-9141-D6786D60717A}" type="datetimeFigureOut">
              <a:rPr lang="ar-SA"/>
              <a:pPr>
                <a:defRPr/>
              </a:pPr>
              <a:t>17/03/33</a:t>
            </a:fld>
            <a:endParaRPr lang="ar-SA" dirty="0"/>
          </a:p>
        </p:txBody>
      </p:sp>
      <p:sp>
        <p:nvSpPr>
          <p:cNvPr id="8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AA5E9-5E4D-4C50-8397-1C90A60F9E31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p:transition>
    <p:cut/>
    <p:sndAc>
      <p:stSnd>
        <p:snd r:embed="rId1" name="cashreg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60702-A68B-41B1-92EC-0849E8FA521F}" type="datetimeFigureOut">
              <a:rPr lang="ar-SA"/>
              <a:pPr>
                <a:defRPr/>
              </a:pPr>
              <a:t>17/03/33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20B5F-3988-4DA7-AA51-225D7220BC7C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p:transition>
    <p:cut/>
    <p:sndAc>
      <p:stSnd>
        <p:snd r:embed="rId1" name="cashreg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B3242-D23F-4211-B2C9-19D0413E5C47}" type="datetimeFigureOut">
              <a:rPr lang="ar-SA"/>
              <a:pPr>
                <a:defRPr/>
              </a:pPr>
              <a:t>17/03/33</a:t>
            </a:fld>
            <a:endParaRPr lang="ar-SA" dirty="0"/>
          </a:p>
        </p:txBody>
      </p:sp>
      <p:sp>
        <p:nvSpPr>
          <p:cNvPr id="3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CC5F8-1687-4BA3-B1B3-BDE3C5292C50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p:transition>
    <p:cut/>
    <p:sndAc>
      <p:stSnd>
        <p:snd r:embed="rId1" name="cashreg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C3558-8EF3-4602-ADDF-AB6D359290F5}" type="datetimeFigureOut">
              <a:rPr lang="ar-SA"/>
              <a:pPr>
                <a:defRPr/>
              </a:pPr>
              <a:t>17/03/33</a:t>
            </a:fld>
            <a:endParaRPr lang="ar-SA" dirty="0"/>
          </a:p>
        </p:txBody>
      </p:sp>
      <p:sp>
        <p:nvSpPr>
          <p:cNvPr id="6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33E5C-0C93-4F3C-A5F7-257A739C9043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p:transition>
    <p:cut/>
    <p:sndAc>
      <p:stSnd>
        <p:snd r:embed="rId1" name="cashreg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مستطيل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ar-SA" noProof="0" dirty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7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524318-6B98-47CB-A10C-8B4335AD9BA9}" type="datetimeFigureOut">
              <a:rPr lang="ar-SA"/>
              <a:pPr>
                <a:defRPr/>
              </a:pPr>
              <a:t>17/03/33</a:t>
            </a:fld>
            <a:endParaRPr lang="ar-SA" dirty="0"/>
          </a:p>
        </p:txBody>
      </p:sp>
      <p:sp>
        <p:nvSpPr>
          <p:cNvPr id="8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BC6FC8-0F99-471B-9565-078D23A4DD6B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  <p:sndAc>
      <p:stSnd>
        <p:snd r:embed="rId2" name="cashreg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wrap="square" lIns="45720" tIns="0" rIns="45720" bIns="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30" name="عنصر نائب للنص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C6F44ED-64FF-4668-8722-775E95D7A8E8}" type="datetimeFigureOut">
              <a:rPr lang="ar-SA"/>
              <a:pPr>
                <a:defRPr/>
              </a:pPr>
              <a:t>17/03/33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73BC985-47D8-4490-A57D-0FCBAD7988BA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3" r:id="rId2"/>
    <p:sldLayoutId id="2147483805" r:id="rId3"/>
    <p:sldLayoutId id="2147483802" r:id="rId4"/>
    <p:sldLayoutId id="2147483801" r:id="rId5"/>
    <p:sldLayoutId id="2147483800" r:id="rId6"/>
    <p:sldLayoutId id="2147483799" r:id="rId7"/>
    <p:sldLayoutId id="2147483798" r:id="rId8"/>
    <p:sldLayoutId id="2147483806" r:id="rId9"/>
    <p:sldLayoutId id="2147483797" r:id="rId10"/>
    <p:sldLayoutId id="2147483807" r:id="rId11"/>
  </p:sldLayoutIdLst>
  <p:transition>
    <p:cut/>
    <p:sndAc>
      <p:stSnd>
        <p:snd r:embed="rId13" name="cashreg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1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2pPr>
      <a:lvl3pPr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3pPr>
      <a:lvl4pPr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4pPr>
      <a:lvl5pPr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9pPr>
      <a:extLst/>
    </p:titleStyle>
    <p:bodyStyle>
      <a:lvl1pPr marL="273050" indent="-273050" algn="r" rtl="1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r" rtl="1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r" rtl="1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r" rtl="1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r" rtl="1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000364" y="357166"/>
            <a:ext cx="5786478" cy="2214578"/>
          </a:xfrm>
          <a:ln>
            <a:solidFill>
              <a:schemeClr val="accent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ar-SA" sz="8000" dirty="0" smtClean="0">
                <a:solidFill>
                  <a:srgbClr val="FFC000"/>
                </a:solidFill>
                <a:latin typeface="Estrangelo Edessa" pitchFamily="66"/>
                <a:cs typeface="Estrangelo Edessa" pitchFamily="66"/>
              </a:rPr>
              <a:t>أهداف التربية الإسلامية</a:t>
            </a:r>
            <a:endParaRPr lang="ar-SA" sz="8000" dirty="0">
              <a:solidFill>
                <a:srgbClr val="FFC000"/>
              </a:solidFill>
              <a:latin typeface="Estrangelo Edessa" pitchFamily="66"/>
              <a:cs typeface="Estrangelo Edessa" pitchFamily="66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714625" y="3857625"/>
            <a:ext cx="6143625" cy="1257300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4000" smtClean="0">
                <a:solidFill>
                  <a:srgbClr val="E36406"/>
                </a:solidFill>
              </a:rPr>
              <a:t> أولاً _ ظهور الإسلام وانتشاره:</a:t>
            </a:r>
          </a:p>
          <a:p>
            <a:endParaRPr lang="ar-SA" smtClean="0">
              <a:solidFill>
                <a:srgbClr val="E36406"/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4000" b="0" spc="-15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رابعاً- أهداف التربية الإسلامية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FF0000"/>
                </a:solidFill>
              </a:rPr>
              <a:t>*تدور التربية الإسلامية حول أربعة مستويات هي 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0070C0"/>
                </a:solidFill>
              </a:rPr>
              <a:t>-إخلاص العبودية لله , أو معرفة الله وتقواه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ar-SA" sz="2400" smtClean="0">
                <a:solidFill>
                  <a:srgbClr val="0070C0"/>
                </a:solidFill>
              </a:rPr>
              <a:t>بناء شخصية إسلامية ذات مثل أعلى يتصل بالله.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ar-SA" sz="2400" smtClean="0">
                <a:solidFill>
                  <a:srgbClr val="0070C0"/>
                </a:solidFill>
              </a:rPr>
              <a:t>- بناء المجتمع المسلم , أو بناء الأمة المؤمنة.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ar-SA" sz="2400" smtClean="0">
                <a:solidFill>
                  <a:srgbClr val="0070C0"/>
                </a:solidFill>
              </a:rPr>
              <a:t>-تحقيق المنافع الدينية والدنيوية.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ar-SA" sz="2400" smtClean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ar-SA" sz="2400" smtClean="0">
                <a:solidFill>
                  <a:schemeClr val="bg1"/>
                </a:solidFill>
              </a:rPr>
              <a:t>*أهداف التربية الإسلامية خلال العصور الوسطى : 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ar-SA" sz="2400" smtClean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chemeClr val="bg1"/>
                </a:solidFill>
              </a:rPr>
              <a:t> </a:t>
            </a:r>
            <a:r>
              <a:rPr lang="ar-SA" sz="2400" smtClean="0">
                <a:solidFill>
                  <a:srgbClr val="00B050"/>
                </a:solidFill>
              </a:rPr>
              <a:t>-الهدف الديني </a:t>
            </a: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00B050"/>
                </a:solidFill>
              </a:rPr>
              <a:t>-الهدف الأخلاقي </a:t>
            </a: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00B050"/>
                </a:solidFill>
              </a:rPr>
              <a:t>-الهدف التثقيفي </a:t>
            </a: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00B050"/>
                </a:solidFill>
              </a:rPr>
              <a:t>-الهدف الاجتماعي </a:t>
            </a: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00B050"/>
                </a:solidFill>
              </a:rPr>
              <a:t>-الهدف الدنيوي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solidFill>
            <a:schemeClr val="accent2"/>
          </a:solidFill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dirty="0" smtClean="0"/>
              <a:t>1-الهدف الديني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r-SA" smtClean="0">
                <a:solidFill>
                  <a:srgbClr val="00B050"/>
                </a:solidFill>
              </a:rPr>
              <a:t>- تهدف التربية الإسلامية إلى تعريف الإنسان بخالقة وبناء العلاقة بينهما على أساس من ربانية الخالق وعبودية المخلوق .</a:t>
            </a:r>
          </a:p>
          <a:p>
            <a:r>
              <a:rPr lang="ar-SA" smtClean="0">
                <a:solidFill>
                  <a:srgbClr val="FF0000"/>
                </a:solidFill>
              </a:rPr>
              <a:t>- * ما المقصد والمغزى وراء تعبد المخلوق للخالق؟</a:t>
            </a:r>
          </a:p>
          <a:p>
            <a:pPr>
              <a:buFont typeface="Wingdings 2" pitchFamily="18" charset="2"/>
              <a:buNone/>
            </a:pPr>
            <a:r>
              <a:rPr lang="ar-SA" smtClean="0">
                <a:solidFill>
                  <a:srgbClr val="0070C0"/>
                </a:solidFill>
              </a:rPr>
              <a:t>العبادة ليست مقصودة لذاتها وإنما جعلها الله وسيلة لإصلاح الفرد والمجتمع , وطريق عبادة الله وخشيته </a:t>
            </a:r>
          </a:p>
          <a:p>
            <a:pPr>
              <a:buFont typeface="Wingdings 2" pitchFamily="18" charset="2"/>
              <a:buNone/>
            </a:pPr>
            <a:r>
              <a:rPr lang="ar-SA" smtClean="0">
                <a:solidFill>
                  <a:srgbClr val="0070C0"/>
                </a:solidFill>
              </a:rPr>
              <a:t>أنما تكون بالعلم .</a:t>
            </a:r>
          </a:p>
          <a:p>
            <a:pPr>
              <a:buFont typeface="Wingdings 2" pitchFamily="18" charset="2"/>
              <a:buNone/>
            </a:pPr>
            <a:endParaRPr lang="ar-SA" smtClean="0">
              <a:solidFill>
                <a:srgbClr val="0070C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ar-SA" smtClean="0">
                <a:solidFill>
                  <a:srgbClr val="0070C0"/>
                </a:solidFill>
              </a:rPr>
              <a:t> </a:t>
            </a:r>
          </a:p>
        </p:txBody>
      </p:sp>
    </p:spTree>
  </p:cSld>
  <p:clrMapOvr>
    <a:masterClrMapping/>
  </p:clrMapOvr>
  <p:transition spd="med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solidFill>
            <a:schemeClr val="accent2"/>
          </a:solidFill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dirty="0" smtClean="0"/>
              <a:t>2- الهدف الأخلاقي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ar-SA" sz="2400" smtClean="0"/>
              <a:t>يعتبر تهذيب الخلق وتربية الروح من الأهداف الرئيسية للتربية الإسلامية من اجل بناء إنسان على خلق عظيم في أطار القيم الخلقية التي صاغتها العقيدة الإسلامية.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E36406"/>
                </a:solidFill>
              </a:rPr>
              <a:t>*أنماط السلوك الخلقي التي تستهدف التربية الإسلامية إكسابها للفرد تظل ثابتة لا يعتريها التغيير على مدى الأيام لأن مصدرها ثابت وهو الإسلام 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FF0000"/>
                </a:solidFill>
              </a:rPr>
              <a:t>   على ماذا يقيم الإسلام التربية الخلقية ؟</a:t>
            </a:r>
          </a:p>
          <a:p>
            <a:pPr>
              <a:lnSpc>
                <a:spcPct val="90000"/>
              </a:lnSpc>
            </a:pPr>
            <a:r>
              <a:rPr lang="ar-SA" sz="2400" smtClean="0">
                <a:solidFill>
                  <a:srgbClr val="00B050"/>
                </a:solidFill>
              </a:rPr>
              <a:t>-على أساس اعتقادي يربط بين الأيمان والسلوك الخلقي</a:t>
            </a:r>
          </a:p>
          <a:p>
            <a:pPr>
              <a:lnSpc>
                <a:spcPct val="90000"/>
              </a:lnSpc>
            </a:pPr>
            <a:r>
              <a:rPr lang="ar-SA" sz="2400" smtClean="0">
                <a:solidFill>
                  <a:srgbClr val="00B050"/>
                </a:solidFill>
              </a:rPr>
              <a:t>-على أساس علمي لصلة القوانين الأخلاقية بالعلوم النفسية والاجتماعية </a:t>
            </a:r>
          </a:p>
          <a:p>
            <a:pPr>
              <a:lnSpc>
                <a:spcPct val="90000"/>
              </a:lnSpc>
            </a:pPr>
            <a:r>
              <a:rPr lang="ar-SA" sz="2400" smtClean="0">
                <a:solidFill>
                  <a:srgbClr val="00B050"/>
                </a:solidFill>
              </a:rPr>
              <a:t>-على أساس إنساني يستند إلى الطبيعة الإنسانية وحرية الإرادة والشعور بالمسئولية الأخلاقية .</a:t>
            </a:r>
          </a:p>
        </p:txBody>
      </p:sp>
    </p:spTree>
  </p:cSld>
  <p:clrMapOvr>
    <a:masterClrMapping/>
  </p:clrMapOvr>
  <p:transition spd="med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solidFill>
            <a:schemeClr val="tx2"/>
          </a:solidFill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dirty="0" smtClean="0"/>
              <a:t>3- الهدف التثقيفي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ar-SA" sz="2400" smtClean="0"/>
              <a:t>يهدف إلى تنمية معارف الإنسان ومهاراته واتجاهاته ويعد تلبية لدعوة الإسلام للتفكير والتأمل في خلق الله وإبداعه .</a:t>
            </a:r>
          </a:p>
          <a:p>
            <a:pPr>
              <a:lnSpc>
                <a:spcPct val="80000"/>
              </a:lnSpc>
            </a:pPr>
            <a:r>
              <a:rPr lang="ar-SA" sz="2400" smtClean="0"/>
              <a:t>تكوين عقلية علمية مؤمنة تبحث عن الحكمة في مبادئ الدين وعن التصرفات والسلوكيات الحكيمة في العلاقات الاجتماعية .</a:t>
            </a:r>
          </a:p>
          <a:p>
            <a:pPr>
              <a:lnSpc>
                <a:spcPct val="80000"/>
              </a:lnSpc>
            </a:pPr>
            <a:r>
              <a:rPr lang="ar-SA" sz="2400" smtClean="0"/>
              <a:t>تدريب العقل على حل المشكلات الفردية والاجتماعية .</a:t>
            </a:r>
          </a:p>
          <a:p>
            <a:pPr>
              <a:lnSpc>
                <a:spcPct val="80000"/>
              </a:lnSpc>
            </a:pPr>
            <a:r>
              <a:rPr lang="ar-SA" sz="2400" smtClean="0"/>
              <a:t>تنمية الميول لطلب العلم والتعليم المستمر .</a:t>
            </a:r>
          </a:p>
          <a:p>
            <a:pPr>
              <a:lnSpc>
                <a:spcPct val="80000"/>
              </a:lnSpc>
            </a:pPr>
            <a:endParaRPr lang="ar-SA" sz="2400" smtClean="0"/>
          </a:p>
          <a:p>
            <a:pPr>
              <a:lnSpc>
                <a:spcPct val="80000"/>
              </a:lnSpc>
            </a:pPr>
            <a:r>
              <a:rPr lang="ar-SA" sz="2400" smtClean="0">
                <a:solidFill>
                  <a:srgbClr val="FF0000"/>
                </a:solidFill>
              </a:rPr>
              <a:t>-ما هو الهدف التثقيفي في التربية الإسلامية؟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7030A0"/>
                </a:solidFill>
              </a:rPr>
              <a:t>هو تنمية القدرات العقلية للفرد ووقايته من أسباب التخلف العقلي , وتكوين عقلية مؤمنة يرى بها الفرد أدلة عظمة الله وحكمته في مخلوقاته .وتنمية روح الإبداع والاتقان في كل ما يقوم به الفرد من أعمال. </a:t>
            </a:r>
          </a:p>
        </p:txBody>
      </p:sp>
    </p:spTree>
  </p:cSld>
  <p:clrMapOvr>
    <a:masterClrMapping/>
  </p:clrMapOvr>
  <p:transition spd="med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solidFill>
            <a:schemeClr val="tx2"/>
          </a:solidFill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dirty="0" smtClean="0"/>
              <a:t>4- الهدف الاجتماعي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r-SA" smtClean="0"/>
              <a:t>يسعى إلى تنمية العلاقات الاجتماعية للفرد وبناء المجتمع الإسلامي .</a:t>
            </a:r>
          </a:p>
          <a:p>
            <a:r>
              <a:rPr lang="ar-SA" smtClean="0"/>
              <a:t>الحرص أن يعرف الفرد حقوقه وواجباته .</a:t>
            </a:r>
          </a:p>
          <a:p>
            <a:r>
              <a:rPr lang="ar-SA" smtClean="0"/>
              <a:t>تنمية الولاء للجماعة والعمل على مصلحتها .</a:t>
            </a:r>
          </a:p>
          <a:p>
            <a:r>
              <a:rPr lang="ar-SA" smtClean="0"/>
              <a:t>السعي لخير الجماعة والتضحية من أجلها وإيثار مصلحتها .</a:t>
            </a:r>
          </a:p>
          <a:p>
            <a:r>
              <a:rPr lang="ar-SA" smtClean="0"/>
              <a:t>يرتبط الهدف الاجتماعي بالتعاون والأمر بالمعروف والنهي عن المنكر .</a:t>
            </a:r>
          </a:p>
          <a:p>
            <a:r>
              <a:rPr lang="ar-SA" smtClean="0"/>
              <a:t>الغرس في النشء أن البشر سواسية ولا فضل لعربي على عجمي إلا بالتقوى .من اجل تنمية الأخوة الإنسانية والولاء للمجتمع الإسلامي .</a:t>
            </a:r>
          </a:p>
          <a:p>
            <a:pPr>
              <a:buFont typeface="Wingdings 2" pitchFamily="18" charset="2"/>
              <a:buNone/>
            </a:pPr>
            <a:endParaRPr lang="ar-SA" smtClean="0"/>
          </a:p>
          <a:p>
            <a:endParaRPr lang="ar-SA" smtClean="0"/>
          </a:p>
        </p:txBody>
      </p:sp>
    </p:spTree>
  </p:cSld>
  <p:clrMapOvr>
    <a:masterClrMapping/>
  </p:clrMapOvr>
  <p:transition spd="med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solidFill>
            <a:schemeClr val="tx2"/>
          </a:solidFill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dirty="0" smtClean="0"/>
              <a:t>5- الهدف الدنيوي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ar-SA" smtClean="0"/>
              <a:t> </a:t>
            </a:r>
          </a:p>
          <a:p>
            <a:r>
              <a:rPr lang="ar-SA" smtClean="0"/>
              <a:t>يتمثل الهدف الدنيوي للتربية الإسلامية في الاهتمام بالتدريب الميداني والتربية المهنية .</a:t>
            </a:r>
          </a:p>
          <a:p>
            <a:r>
              <a:rPr lang="ar-SA" smtClean="0">
                <a:solidFill>
                  <a:srgbClr val="00B050"/>
                </a:solidFill>
              </a:rPr>
              <a:t>الإسلام يعتبر العمل من أسس التقرب إلى الله .</a:t>
            </a:r>
          </a:p>
          <a:p>
            <a:r>
              <a:rPr lang="ar-SA" smtClean="0">
                <a:solidFill>
                  <a:srgbClr val="7030A0"/>
                </a:solidFill>
              </a:rPr>
              <a:t>يتحقق الهدف الدنيوي للتربية الإسلامية من خلال التربية العلمية التي تناسب إمكانات الفرد وطاقاته وتشمل جميع أفراد المجتمع.</a:t>
            </a:r>
          </a:p>
          <a:p>
            <a:endParaRPr lang="ar-SA" smtClean="0">
              <a:solidFill>
                <a:srgbClr val="7030A0"/>
              </a:solidFill>
            </a:endParaRPr>
          </a:p>
          <a:p>
            <a:endParaRPr lang="ar-SA" smtClean="0">
              <a:solidFill>
                <a:srgbClr val="7030A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ar-SA" smtClean="0">
                <a:solidFill>
                  <a:srgbClr val="FF0000"/>
                </a:solidFill>
              </a:rPr>
              <a:t>                                                انتـــهى..</a:t>
            </a:r>
          </a:p>
          <a:p>
            <a:pPr>
              <a:buFont typeface="Wingdings 2" pitchFamily="18" charset="2"/>
              <a:buNone/>
            </a:pPr>
            <a:endParaRPr lang="ar-SA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88" y="214313"/>
            <a:ext cx="7643812" cy="62865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ar-SA" sz="1200" smtClean="0"/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ar-SA" sz="2400" smtClean="0">
                <a:solidFill>
                  <a:srgbClr val="FF0000"/>
                </a:solidFill>
              </a:rPr>
              <a:t>متى بدأ تاريخ التربية ؟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ar-SA" sz="170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002060"/>
                </a:solidFill>
              </a:rPr>
              <a:t>يبدأ تاريخ التربية الإسلامية بإشراقة الإسلام في القرن السابع ميلادي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ar-SA" sz="170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1700" smtClean="0">
                <a:solidFill>
                  <a:srgbClr val="0070C0"/>
                </a:solidFill>
              </a:rPr>
              <a:t> </a:t>
            </a:r>
            <a:r>
              <a:rPr lang="ar-SA" sz="2000" smtClean="0">
                <a:solidFill>
                  <a:srgbClr val="0070C0"/>
                </a:solidFill>
              </a:rPr>
              <a:t>*</a:t>
            </a:r>
            <a:r>
              <a:rPr lang="ar-SA" sz="2000" smtClean="0">
                <a:solidFill>
                  <a:srgbClr val="FF0000"/>
                </a:solidFill>
              </a:rPr>
              <a:t>الدعوة إلى الإسلام </a:t>
            </a: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ar-SA" sz="2000" smtClean="0">
                <a:solidFill>
                  <a:srgbClr val="00B050"/>
                </a:solidFill>
              </a:rPr>
              <a:t>-كانت سراً </a:t>
            </a: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ar-SA" sz="2000" smtClean="0">
                <a:solidFill>
                  <a:srgbClr val="00B050"/>
                </a:solidFill>
              </a:rPr>
              <a:t>-ثم أصبحت جهراً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ar-SA" sz="200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000" smtClean="0">
                <a:solidFill>
                  <a:srgbClr val="C00000"/>
                </a:solidFill>
              </a:rPr>
              <a:t>-متى بدأت مقاومة قريش للدعوة وكيف كانت ؟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000" smtClean="0">
                <a:solidFill>
                  <a:srgbClr val="00B050"/>
                </a:solidFill>
              </a:rPr>
              <a:t>أعلنت قريش عداءها للدين الجديد بعد الجهر بالدعوة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000" smtClean="0">
                <a:solidFill>
                  <a:srgbClr val="C00000"/>
                </a:solidFill>
              </a:rPr>
              <a:t>وكانت في في ثلاث مراحل من المقاومة 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000" smtClean="0">
                <a:solidFill>
                  <a:srgbClr val="002060"/>
                </a:solidFill>
              </a:rPr>
              <a:t>1- وجه الأذى إلى العبيد والضعفاء.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000" smtClean="0">
                <a:solidFill>
                  <a:srgbClr val="002060"/>
                </a:solidFill>
              </a:rPr>
              <a:t>2-امتد الأذى إلى أتباع الدين الجديد من غير الضعفاء.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000" smtClean="0">
                <a:solidFill>
                  <a:srgbClr val="002060"/>
                </a:solidFill>
              </a:rPr>
              <a:t>3-إيذاء الرسول صلى الله عليه وسلم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ar-SA" sz="200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000" smtClean="0">
                <a:solidFill>
                  <a:srgbClr val="FF0000"/>
                </a:solidFill>
              </a:rPr>
              <a:t>*خطى قريش خطوة جديدة بمقاطعة بني هاشم.. عللي؟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000" smtClean="0">
                <a:solidFill>
                  <a:srgbClr val="0070C0"/>
                </a:solidFill>
              </a:rPr>
              <a:t>باعتبارهم مصدر قوة محمد صلى الله عليه وسلم واستمرت ثلاث سنوات </a:t>
            </a:r>
            <a:r>
              <a:rPr lang="ar-SA" sz="1700" smtClean="0">
                <a:solidFill>
                  <a:srgbClr val="0070C0"/>
                </a:solidFill>
              </a:rPr>
              <a:t>.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 anchor="ctr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ar-SA" sz="4000" dirty="0" smtClean="0">
                <a:solidFill>
                  <a:srgbClr val="C00000"/>
                </a:solidFill>
              </a:rPr>
              <a:t>ثانياً:تطور التربية الإسلامية وتعريفها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00188"/>
            <a:ext cx="7239000" cy="4956175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3300" smtClean="0">
                <a:solidFill>
                  <a:srgbClr val="FF0000"/>
                </a:solidFill>
              </a:rPr>
              <a:t>2-1أطوار التربية الإسلامية 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3000" smtClean="0">
                <a:solidFill>
                  <a:srgbClr val="00B050"/>
                </a:solidFill>
              </a:rPr>
              <a:t>مرت التربية بخمسة أطوار واضحة :</a:t>
            </a:r>
            <a:endParaRPr lang="ar-SA" sz="330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3300" smtClean="0">
                <a:solidFill>
                  <a:srgbClr val="852F74"/>
                </a:solidFill>
              </a:rPr>
              <a:t>1-طور نمو الإسلام في عهد الرسول صلى الله عليه وسلم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3300" smtClean="0">
                <a:solidFill>
                  <a:srgbClr val="852F74"/>
                </a:solidFill>
              </a:rPr>
              <a:t>2-طور الفتوحات الإسلامية في عهد الخلفاء الراشدين والدولة الأموية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3300" smtClean="0">
                <a:solidFill>
                  <a:srgbClr val="852F74"/>
                </a:solidFill>
              </a:rPr>
              <a:t>3-طور ازدهار الحضارة الإسلامية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3300" smtClean="0">
                <a:solidFill>
                  <a:srgbClr val="852F74"/>
                </a:solidFill>
              </a:rPr>
              <a:t>4-يبدأ مع ظهور السلاجقة وينتهي بغزو المغول والتتار للدولة العباسية.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3300" smtClean="0">
                <a:solidFill>
                  <a:srgbClr val="852F74"/>
                </a:solidFill>
              </a:rPr>
              <a:t>5-طور ظهور النهضة الأوربية واحتكاك التربية الإسلامية في العصر الحديث . 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500" y="214313"/>
            <a:ext cx="7239000" cy="635793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ar-SA" sz="4400" smtClean="0">
                <a:solidFill>
                  <a:srgbClr val="E36406"/>
                </a:solidFill>
              </a:rPr>
              <a:t>*</a:t>
            </a:r>
            <a:r>
              <a:rPr lang="ar-SA" sz="3200" smtClean="0">
                <a:solidFill>
                  <a:srgbClr val="E36406"/>
                </a:solidFill>
              </a:rPr>
              <a:t>ماهو النمط الذي استخدمه الرسول صلى الله عليه وسلم في التربية ؟  </a:t>
            </a:r>
          </a:p>
          <a:p>
            <a:pPr>
              <a:buFont typeface="Wingdings 2" pitchFamily="18" charset="2"/>
              <a:buNone/>
            </a:pPr>
            <a:r>
              <a:rPr lang="ar-SA" sz="2800" smtClean="0">
                <a:solidFill>
                  <a:srgbClr val="00B050"/>
                </a:solidFill>
              </a:rPr>
              <a:t>كانت تربية شاملة مدرسية ولا مدرسية ,في المسجد والشارع</a:t>
            </a:r>
          </a:p>
          <a:p>
            <a:pPr>
              <a:buFont typeface="Wingdings 2" pitchFamily="18" charset="2"/>
              <a:buNone/>
            </a:pPr>
            <a:r>
              <a:rPr lang="ar-SA" sz="2800" smtClean="0">
                <a:solidFill>
                  <a:srgbClr val="00B050"/>
                </a:solidFill>
              </a:rPr>
              <a:t>والمنزل والمدرسة , في ميدان القتال , في الصلاة والصوم والزكاة والحج , في كل لحظة من لحظات الليل والنهار .</a:t>
            </a:r>
          </a:p>
          <a:p>
            <a:pPr>
              <a:buFont typeface="Arial" charset="0"/>
              <a:buChar char="•"/>
            </a:pPr>
            <a:r>
              <a:rPr lang="ar-SA" sz="2800" smtClean="0">
                <a:solidFill>
                  <a:srgbClr val="FF0000"/>
                </a:solidFill>
              </a:rPr>
              <a:t>إلى ماذا أدى تخلف فكر المسلمين ؟</a:t>
            </a:r>
          </a:p>
          <a:p>
            <a:pPr>
              <a:buFont typeface="Arial" charset="0"/>
              <a:buChar char="•"/>
            </a:pPr>
            <a:r>
              <a:rPr lang="ar-SA" sz="2800" smtClean="0">
                <a:solidFill>
                  <a:srgbClr val="0070C0"/>
                </a:solidFill>
              </a:rPr>
              <a:t>ساعد على تخلف التربية الإسلامية فأهملت العلوم التجريبية , واقتصرت معاهد التعليم اللغة على علوم اللغة والبحث في الفلسفة الإلهية واعتمدت العلوم الدينية على الحفظ والاستظهار, وتوقف الاجتهاد في الفقه.</a:t>
            </a:r>
          </a:p>
          <a:p>
            <a:pPr>
              <a:buFont typeface="Wingdings 2" pitchFamily="18" charset="2"/>
              <a:buNone/>
            </a:pPr>
            <a:endParaRPr lang="ar-SA" sz="3600" smtClean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63" y="785813"/>
            <a:ext cx="7215187" cy="567055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3600" u="sng" smtClean="0">
                <a:solidFill>
                  <a:srgbClr val="FF0000"/>
                </a:solidFill>
                <a:cs typeface="Arabic Transparent" pitchFamily="34" charset="0"/>
              </a:rPr>
              <a:t>تعريف التربية الإسلامية:</a:t>
            </a:r>
            <a:endParaRPr lang="ar-SA" sz="3600" smtClean="0">
              <a:solidFill>
                <a:srgbClr val="FF0000"/>
              </a:solidFill>
              <a:cs typeface="Arabic Transparent" pitchFamily="34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3200" smtClean="0">
                <a:solidFill>
                  <a:srgbClr val="0070C0"/>
                </a:solidFill>
              </a:rPr>
              <a:t>التأديب والتهذيب ,والإرشاد , والتعليم , والسياسة.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800" smtClean="0">
                <a:solidFill>
                  <a:srgbClr val="00B050"/>
                </a:solidFill>
              </a:rPr>
              <a:t>*أكثر الألفاظ انتشاراً للتعبير عن التربية في المجتمع الإسلامي هي العلم والتعليم.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3200" smtClean="0">
                <a:solidFill>
                  <a:srgbClr val="FF0000"/>
                </a:solidFill>
              </a:rPr>
              <a:t>-حاول كثير من الباحثين تعريف التربية الإسلامية :</a:t>
            </a:r>
            <a:r>
              <a:rPr lang="ar-SA" sz="3200" smtClean="0">
                <a:solidFill>
                  <a:srgbClr val="0070C0"/>
                </a:solidFill>
              </a:rPr>
              <a:t>بالتهذيب.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3200" smtClean="0">
                <a:solidFill>
                  <a:srgbClr val="FF0000"/>
                </a:solidFill>
              </a:rPr>
              <a:t>-وقليل منهم عرفها : </a:t>
            </a:r>
            <a:r>
              <a:rPr lang="ar-SA" sz="3200" smtClean="0">
                <a:solidFill>
                  <a:srgbClr val="0070C0"/>
                </a:solidFill>
              </a:rPr>
              <a:t>نظام تربوي مستقل متكامل له أسسه وأهدافه وأساليبه المشتقة من المصادر الرئيسة في الإسلام.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solidFill>
            <a:schemeClr val="bg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3600" dirty="0" smtClean="0">
                <a:solidFill>
                  <a:schemeClr val="accent6">
                    <a:lumMod val="75000"/>
                  </a:schemeClr>
                </a:solidFill>
              </a:rPr>
              <a:t>ثالثا:السياق الثقافي للتربية الإسلامية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ar-SA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3-1 مصادر التربية الإسلامية :</a:t>
            </a:r>
          </a:p>
          <a:p>
            <a:pPr>
              <a:buFont typeface="Wingdings 2" pitchFamily="18" charset="2"/>
              <a:buNone/>
            </a:pPr>
            <a:r>
              <a:rPr lang="ar-SA" sz="280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تستمد التربية أصولها الفكرية والثقافية من المصدرين للحياة الإسلامية هما: </a:t>
            </a:r>
            <a:r>
              <a:rPr lang="ar-SA" sz="2800" smtClean="0">
                <a:solidFill>
                  <a:srgbClr val="87439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القران والسنة النبوية .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3000" spc="-15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3-2 الكون في التصور الإسلامي </a:t>
            </a:r>
            <a:endParaRPr lang="ar-SA" sz="3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ar-SA" smtClean="0">
                <a:solidFill>
                  <a:srgbClr val="E36406"/>
                </a:solidFill>
              </a:rPr>
              <a:t>-الكون في التصور الإسلامي وحدة غيب (غير محسوس) وشهود ( محسوس) .</a:t>
            </a:r>
          </a:p>
          <a:p>
            <a:pPr>
              <a:buFont typeface="Wingdings 2" pitchFamily="18" charset="2"/>
              <a:buNone/>
            </a:pPr>
            <a:r>
              <a:rPr lang="ar-SA" smtClean="0">
                <a:solidFill>
                  <a:srgbClr val="0070C0"/>
                </a:solidFill>
              </a:rPr>
              <a:t> - الكون في التصور الإسلامي بالغ الإتقان ملئ بمظاهر الجمال والزينة وهو ليس ثابتاً جامداً ,وإنما للإنسان , ومنها يستمد القوة لأيمانه بالله, ويستخدم عقله وفكره لمعرفة الطبيعة والكشف عن القوانين واستغلال الخيرات .</a:t>
            </a:r>
          </a:p>
          <a:p>
            <a:pPr>
              <a:buFont typeface="Wingdings 2" pitchFamily="18" charset="2"/>
              <a:buNone/>
            </a:pPr>
            <a:r>
              <a:rPr lang="ar-SA" smtClean="0">
                <a:solidFill>
                  <a:srgbClr val="E36406"/>
                </a:solidFill>
              </a:rPr>
              <a:t>- ما هي العلاقة بين الإنسان وقوى الكون ؟؟</a:t>
            </a:r>
          </a:p>
          <a:p>
            <a:pPr>
              <a:buFont typeface="Wingdings 2" pitchFamily="18" charset="2"/>
              <a:buNone/>
            </a:pPr>
            <a:r>
              <a:rPr lang="ar-SA" smtClean="0">
                <a:solidFill>
                  <a:srgbClr val="E36406"/>
                </a:solidFill>
              </a:rPr>
              <a:t>....</a:t>
            </a:r>
          </a:p>
          <a:p>
            <a:pPr>
              <a:buFontTx/>
              <a:buChar char="-"/>
            </a:pPr>
            <a:endParaRPr lang="ar-SA" sz="200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239000" cy="1143000"/>
          </a:xfrm>
          <a:solidFill>
            <a:schemeClr val="bg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3600" spc="-15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Arabic Transparent" pitchFamily="2" charset="-78"/>
              </a:rPr>
              <a:t>3-3 الإنسان في التصور الإسلامي </a:t>
            </a:r>
            <a:endParaRPr lang="ar-SA" sz="3600" dirty="0">
              <a:latin typeface="Courier New" pitchFamily="49" charset="0"/>
              <a:cs typeface="Arabic Transparen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endParaRPr lang="ar-SA" sz="2200" smtClean="0">
              <a:solidFill>
                <a:srgbClr val="0070C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ar-SA" sz="2400" smtClean="0">
                <a:solidFill>
                  <a:srgbClr val="FF0000"/>
                </a:solidFill>
              </a:rPr>
              <a:t> *ميز التصور الإسلامي الإنسان بثلاثة وظائف هي :</a:t>
            </a:r>
          </a:p>
          <a:p>
            <a:pPr lvl="1">
              <a:buFont typeface="Wingdings 2" pitchFamily="18" charset="2"/>
              <a:buNone/>
            </a:pPr>
            <a:r>
              <a:rPr lang="ar-SA" sz="2400" smtClean="0">
                <a:solidFill>
                  <a:srgbClr val="00B050"/>
                </a:solidFill>
              </a:rPr>
              <a:t>1- عمارة الأرض </a:t>
            </a:r>
          </a:p>
          <a:p>
            <a:pPr lvl="1">
              <a:buFont typeface="Wingdings 2" pitchFamily="18" charset="2"/>
              <a:buNone/>
            </a:pPr>
            <a:r>
              <a:rPr lang="ar-SA" sz="2400" smtClean="0">
                <a:solidFill>
                  <a:srgbClr val="00B050"/>
                </a:solidFill>
              </a:rPr>
              <a:t>2-عبادة الله </a:t>
            </a:r>
          </a:p>
          <a:p>
            <a:pPr lvl="1">
              <a:buFont typeface="Wingdings 2" pitchFamily="18" charset="2"/>
              <a:buNone/>
            </a:pPr>
            <a:r>
              <a:rPr lang="ar-SA" sz="2400" smtClean="0">
                <a:solidFill>
                  <a:srgbClr val="00B050"/>
                </a:solidFill>
              </a:rPr>
              <a:t>3- خلافته في الأرض .</a:t>
            </a:r>
          </a:p>
          <a:p>
            <a:pPr lvl="1">
              <a:buFont typeface="Wingdings 2" pitchFamily="18" charset="2"/>
              <a:buNone/>
            </a:pPr>
            <a:endParaRPr lang="ar-SA" sz="2400" smtClean="0">
              <a:solidFill>
                <a:srgbClr val="00B050"/>
              </a:solidFill>
            </a:endParaRPr>
          </a:p>
          <a:p>
            <a:pPr lvl="1">
              <a:buFont typeface="Wingdings 2" pitchFamily="18" charset="2"/>
              <a:buNone/>
            </a:pPr>
            <a:r>
              <a:rPr lang="ar-SA" sz="2400" smtClean="0">
                <a:solidFill>
                  <a:srgbClr val="C00000"/>
                </a:solidFill>
              </a:rPr>
              <a:t>*التربية الإسلامية على جانب واحد من جوانب الشخصية , وإنما تنظر إلى الإنسان نظرة متكاملة تشمل جميع جوانب شخصيته .</a:t>
            </a:r>
          </a:p>
          <a:p>
            <a:pPr lvl="1">
              <a:buFont typeface="Wingdings 2" pitchFamily="18" charset="2"/>
              <a:buNone/>
            </a:pPr>
            <a:r>
              <a:rPr lang="ar-SA" sz="2400" smtClean="0">
                <a:solidFill>
                  <a:srgbClr val="C00000"/>
                </a:solidFill>
              </a:rPr>
              <a:t>فالإسلام يعترف بالأبعاد الثلاثة للشخصية الإنسانية (الجسم – العقل – الروح).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solidFill>
            <a:schemeClr val="bg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3200" b="0" spc="-15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3-4 المعرفة في التصور الإسلامي </a:t>
            </a:r>
            <a:endParaRPr lang="ar-SA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9725"/>
            <a:ext cx="7472363" cy="5033963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200" smtClean="0">
                <a:solidFill>
                  <a:srgbClr val="00B050"/>
                </a:solidFill>
              </a:rPr>
              <a:t>المعرفة في الإسلام منها 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200" smtClean="0">
                <a:solidFill>
                  <a:srgbClr val="00B0F0"/>
                </a:solidFill>
              </a:rPr>
              <a:t>ماهو  ثابت ومنها ماهو متغير.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ar-SA" sz="2200" smtClean="0">
              <a:solidFill>
                <a:srgbClr val="00B0F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200" smtClean="0">
                <a:solidFill>
                  <a:schemeClr val="bg1"/>
                </a:solidFill>
              </a:rPr>
              <a:t>*قسم العلماء طبيعة المعرفة وخصائصها وأنواعها وطرق اكتسابها إلى :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200" smtClean="0">
                <a:solidFill>
                  <a:srgbClr val="0070C0"/>
                </a:solidFill>
              </a:rPr>
              <a:t>- أحدهم يرى المعرفة توفيقية من عند الله ..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200" smtClean="0">
                <a:solidFill>
                  <a:srgbClr val="0070C0"/>
                </a:solidFill>
              </a:rPr>
              <a:t>-والآخر يرى أن المعرفة مكتسبة ..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ar-SA" sz="2200" smtClean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ar-SA" sz="2200" smtClean="0">
                <a:solidFill>
                  <a:srgbClr val="874396"/>
                </a:solidFill>
              </a:rPr>
              <a:t>تنقسم أنواع المعرفة عند معظم علماء المسلمين إلى خمسة أنماط 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200" smtClean="0">
                <a:solidFill>
                  <a:srgbClr val="00B050"/>
                </a:solidFill>
              </a:rPr>
              <a:t>- المعرفة اللدنية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200" smtClean="0">
                <a:solidFill>
                  <a:srgbClr val="00B050"/>
                </a:solidFill>
              </a:rPr>
              <a:t>-المعرفة الوثقى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200" smtClean="0">
                <a:solidFill>
                  <a:srgbClr val="00B050"/>
                </a:solidFill>
              </a:rPr>
              <a:t>-المعرفة المنقولة عن السلف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200" smtClean="0">
                <a:solidFill>
                  <a:srgbClr val="00B050"/>
                </a:solidFill>
              </a:rPr>
              <a:t>-المعرفة العقلية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200" smtClean="0">
                <a:solidFill>
                  <a:srgbClr val="00B050"/>
                </a:solidFill>
              </a:rPr>
              <a:t>-المعرفة الحسية 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ar-SA" sz="1900" smtClean="0">
              <a:solidFill>
                <a:srgbClr val="874396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ar-SA" sz="1900" smtClean="0">
              <a:solidFill>
                <a:srgbClr val="874396"/>
              </a:solidFill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وافر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3630</TotalTime>
  <Words>775</Words>
  <Application>Microsoft Office PowerPoint</Application>
  <PresentationFormat>On-screen Show (4:3)</PresentationFormat>
  <Paragraphs>109</Paragraphs>
  <Slides>15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قالب التصميم</vt:lpstr>
      </vt:variant>
      <vt:variant>
        <vt:i4>5</vt:i4>
      </vt:variant>
      <vt:variant>
        <vt:lpstr>عناوين الشرائح</vt:lpstr>
      </vt:variant>
      <vt:variant>
        <vt:i4>15</vt:i4>
      </vt:variant>
    </vt:vector>
  </HeadingPairs>
  <TitlesOfParts>
    <vt:vector size="27" baseType="lpstr">
      <vt:lpstr>Trebuchet MS</vt:lpstr>
      <vt:lpstr>Tahoma</vt:lpstr>
      <vt:lpstr>Arial</vt:lpstr>
      <vt:lpstr>Wingdings 2</vt:lpstr>
      <vt:lpstr>Wingdings</vt:lpstr>
      <vt:lpstr>Calibri</vt:lpstr>
      <vt:lpstr>Arabic Transparent</vt:lpstr>
      <vt:lpstr>وافر</vt:lpstr>
      <vt:lpstr>وافر</vt:lpstr>
      <vt:lpstr>وافر</vt:lpstr>
      <vt:lpstr>وافر</vt:lpstr>
      <vt:lpstr>وافر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التربية من المنظور التاريخي</dc:title>
  <dc:creator>user</dc:creator>
  <cp:lastModifiedBy>DELL</cp:lastModifiedBy>
  <cp:revision>103</cp:revision>
  <dcterms:created xsi:type="dcterms:W3CDTF">2011-03-02T15:20:48Z</dcterms:created>
  <dcterms:modified xsi:type="dcterms:W3CDTF">2012-02-09T16:56:19Z</dcterms:modified>
</cp:coreProperties>
</file>