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307" r:id="rId2"/>
    <p:sldId id="333" r:id="rId3"/>
    <p:sldId id="321" r:id="rId4"/>
    <p:sldId id="259" r:id="rId5"/>
    <p:sldId id="334" r:id="rId6"/>
    <p:sldId id="326" r:id="rId7"/>
    <p:sldId id="335" r:id="rId8"/>
    <p:sldId id="342" r:id="rId9"/>
    <p:sldId id="343" r:id="rId10"/>
    <p:sldId id="344" r:id="rId11"/>
    <p:sldId id="327" r:id="rId12"/>
    <p:sldId id="336" r:id="rId13"/>
    <p:sldId id="345" r:id="rId14"/>
    <p:sldId id="346" r:id="rId15"/>
    <p:sldId id="347" r:id="rId16"/>
    <p:sldId id="348" r:id="rId17"/>
    <p:sldId id="349" r:id="rId18"/>
    <p:sldId id="328" r:id="rId19"/>
    <p:sldId id="337" r:id="rId20"/>
    <p:sldId id="354" r:id="rId21"/>
    <p:sldId id="355" r:id="rId22"/>
    <p:sldId id="353" r:id="rId23"/>
    <p:sldId id="356" r:id="rId24"/>
    <p:sldId id="352" r:id="rId25"/>
    <p:sldId id="351" r:id="rId26"/>
    <p:sldId id="350" r:id="rId27"/>
    <p:sldId id="357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4971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1367B5-376D-4284-9979-A7D6BF45F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83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0A98F53-F139-4FF1-A7B9-BEF60CF1C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73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2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how “</a:t>
            </a:r>
            <a:r>
              <a:rPr lang="en-US" b="1" dirty="0" smtClean="0"/>
              <a:t>process</a:t>
            </a:r>
            <a:r>
              <a:rPr lang="en-US" dirty="0" smtClean="0"/>
              <a:t>” and “</a:t>
            </a:r>
            <a:r>
              <a:rPr lang="en-US" b="1" dirty="0" smtClean="0"/>
              <a:t>operation</a:t>
            </a:r>
            <a:r>
              <a:rPr lang="en-US" dirty="0" smtClean="0"/>
              <a:t>”</a:t>
            </a:r>
            <a:r>
              <a:rPr lang="en-US" baseline="0" dirty="0" smtClean="0"/>
              <a:t> mean the same thing; same for “</a:t>
            </a:r>
            <a:r>
              <a:rPr lang="en-US" b="1" baseline="0" dirty="0" smtClean="0"/>
              <a:t>check</a:t>
            </a:r>
            <a:r>
              <a:rPr lang="en-US" baseline="0" dirty="0" smtClean="0"/>
              <a:t>” and “</a:t>
            </a:r>
            <a:r>
              <a:rPr lang="en-US" b="1" baseline="0" dirty="0" smtClean="0"/>
              <a:t>inspection</a:t>
            </a:r>
            <a:r>
              <a:rPr lang="en-US" baseline="0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 time values can be omitted</a:t>
            </a:r>
            <a:r>
              <a:rPr lang="en-US" baseline="0" dirty="0" smtClean="0"/>
              <a:t> from OPC’s (since they are analyzed in another type of chart; which will be mentioned in a future chapter)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</a:t>
            </a:r>
            <a:r>
              <a:rPr lang="en-US" baseline="0" dirty="0" smtClean="0"/>
              <a:t> what is the difference between </a:t>
            </a:r>
            <a:r>
              <a:rPr lang="en-US" b="1" baseline="0" dirty="0" smtClean="0"/>
              <a:t>horizontal and vertical lines</a:t>
            </a:r>
            <a:r>
              <a:rPr lang="en-US" baseline="0" dirty="0" smtClean="0"/>
              <a:t> in operations? A: horizontal line: usually means more than operation at the same time; vertical line: denotes the next step (flow)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how all operations here involve only </a:t>
            </a:r>
            <a:r>
              <a:rPr lang="en-US" b="1" dirty="0" smtClean="0"/>
              <a:t>inspections</a:t>
            </a:r>
            <a:r>
              <a:rPr lang="en-US" dirty="0" smtClean="0"/>
              <a:t> and </a:t>
            </a:r>
            <a:r>
              <a:rPr lang="en-US" b="1" dirty="0" smtClean="0"/>
              <a:t>operations</a:t>
            </a:r>
            <a:r>
              <a:rPr lang="en-US" b="0" dirty="0" smtClean="0"/>
              <a:t>;</a:t>
            </a:r>
            <a:r>
              <a:rPr lang="en-US" b="0" baseline="0" dirty="0" smtClean="0"/>
              <a:t> also in this type of OPC time values have been omitted.</a:t>
            </a:r>
            <a:endParaRPr lang="en-US" b="0" dirty="0" smtClean="0"/>
          </a:p>
          <a:p>
            <a:r>
              <a:rPr lang="en-US" b="0" dirty="0" smtClean="0"/>
              <a:t>Q: where are the </a:t>
            </a:r>
            <a:r>
              <a:rPr lang="en-US" b="1" dirty="0" smtClean="0"/>
              <a:t>junctions</a:t>
            </a:r>
            <a:r>
              <a:rPr lang="en-US" b="0" dirty="0" smtClean="0"/>
              <a:t> in this OPC</a:t>
            </a:r>
            <a:r>
              <a:rPr lang="en-US" b="0" baseline="0" dirty="0" smtClean="0"/>
              <a:t> (operation process chart)? A: between P-A and P-B; between P-A&amp;B and P-C (note there are no </a:t>
            </a:r>
            <a:r>
              <a:rPr lang="en-US" b="1" baseline="0" dirty="0" smtClean="0"/>
              <a:t>reworks</a:t>
            </a:r>
            <a:r>
              <a:rPr lang="en-US" b="0" baseline="0" dirty="0" smtClean="0"/>
              <a:t> or </a:t>
            </a:r>
            <a:r>
              <a:rPr lang="en-US" b="1" baseline="0" dirty="0" smtClean="0"/>
              <a:t>alternative paths</a:t>
            </a:r>
            <a:r>
              <a:rPr lang="en-US" b="0" baseline="0" dirty="0" smtClean="0"/>
              <a:t> here)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how all operations here involve only </a:t>
            </a:r>
            <a:r>
              <a:rPr lang="en-US" b="1" dirty="0" smtClean="0"/>
              <a:t>inspections</a:t>
            </a:r>
            <a:r>
              <a:rPr lang="en-US" dirty="0" smtClean="0"/>
              <a:t> and </a:t>
            </a:r>
            <a:r>
              <a:rPr lang="en-US" b="1" dirty="0" smtClean="0"/>
              <a:t>operations</a:t>
            </a:r>
            <a:r>
              <a:rPr lang="en-US" b="0" dirty="0" smtClean="0"/>
              <a:t>,</a:t>
            </a:r>
            <a:r>
              <a:rPr lang="en-US" b="0" baseline="0" dirty="0" smtClean="0"/>
              <a:t> no matter how detailed or complex the process(</a:t>
            </a:r>
            <a:r>
              <a:rPr lang="en-US" b="0" baseline="0" dirty="0" err="1" smtClean="0"/>
              <a:t>es</a:t>
            </a:r>
            <a:r>
              <a:rPr lang="en-US" b="0" baseline="0" dirty="0" smtClean="0"/>
              <a:t>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Q: how many operations and how many inspection? Can you trace the sequence (flow) of events in the process here? How many junctions?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Time here is optional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how mentioning of </a:t>
            </a:r>
            <a:r>
              <a:rPr lang="en-US" b="1" dirty="0" smtClean="0"/>
              <a:t>time here is omitted</a:t>
            </a:r>
            <a:r>
              <a:rPr lang="en-US" baseline="0" dirty="0" smtClean="0"/>
              <a:t> (since obtained from time study charts – to be discussed in a future chapter)</a:t>
            </a:r>
          </a:p>
          <a:p>
            <a:r>
              <a:rPr lang="en-US" baseline="0" dirty="0" smtClean="0"/>
              <a:t>Fun fact: the five symbols can be easily memorized as: </a:t>
            </a:r>
            <a:r>
              <a:rPr lang="en-US" b="1" baseline="0" dirty="0" smtClean="0"/>
              <a:t>DISTO</a:t>
            </a:r>
            <a:r>
              <a:rPr lang="en-US" baseline="0" dirty="0" smtClean="0"/>
              <a:t> (like distance)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mean by </a:t>
            </a:r>
            <a:r>
              <a:rPr lang="en-US" b="1" dirty="0" smtClean="0"/>
              <a:t>objectively</a:t>
            </a:r>
            <a:r>
              <a:rPr lang="en-US" dirty="0" smtClean="0"/>
              <a:t>? i.e. using values and quantities</a:t>
            </a:r>
            <a:r>
              <a:rPr lang="en-US" baseline="0" dirty="0" smtClean="0"/>
              <a:t> (not </a:t>
            </a:r>
            <a:r>
              <a:rPr lang="en-US" b="1" baseline="0" dirty="0" smtClean="0"/>
              <a:t>subjectively</a:t>
            </a:r>
            <a:r>
              <a:rPr lang="en-US" baseline="0" dirty="0" smtClean="0"/>
              <a:t>, e.g. high, low,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201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Fun fact: the five symbols can be easily memorized as: </a:t>
            </a:r>
            <a:r>
              <a:rPr lang="en-US" b="1" baseline="0" dirty="0" smtClean="0"/>
              <a:t>DISTO</a:t>
            </a:r>
            <a:r>
              <a:rPr lang="en-US" baseline="0" dirty="0" smtClean="0"/>
              <a:t> (like distance)</a:t>
            </a:r>
          </a:p>
          <a:p>
            <a:r>
              <a:rPr lang="en-US" baseline="0" dirty="0" smtClean="0"/>
              <a:t>Q: can you guess what the “handle” symbol consists of?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how if nonstandard symbol (above) is</a:t>
            </a:r>
            <a:r>
              <a:rPr lang="en-US" baseline="0" dirty="0" smtClean="0"/>
              <a:t> used, priority (basis) is given to the one outside; e.g. last one is primarily transportation (with element of operation/production)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how mentioning of </a:t>
            </a:r>
            <a:r>
              <a:rPr lang="en-US" b="1" dirty="0" smtClean="0"/>
              <a:t>time here is omitted</a:t>
            </a:r>
            <a:r>
              <a:rPr lang="en-US" baseline="0" dirty="0" smtClean="0"/>
              <a:t> (since obtained from time study charts – to be discussed in a future chapter)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time is mentioned here, the total event time (see</a:t>
            </a:r>
            <a:r>
              <a:rPr lang="en-US" baseline="0" dirty="0" smtClean="0"/>
              <a:t> top of FPC) is not mentioned,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time is mentioned here, the total event time (see</a:t>
            </a:r>
            <a:r>
              <a:rPr lang="en-US" baseline="0" dirty="0" smtClean="0"/>
              <a:t> top of FPC) is not mentioned,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This is a partial repeat from chapter</a:t>
            </a:r>
            <a:r>
              <a:rPr lang="en-US" baseline="0" dirty="0" smtClean="0"/>
              <a:t> 2: “</a:t>
            </a:r>
            <a:r>
              <a:rPr lang="en-US" dirty="0" smtClean="0"/>
              <a:t>Introduction to Methods Engineering”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can you interpret the above distribution?</a:t>
            </a:r>
            <a:r>
              <a:rPr lang="en-US" baseline="0" dirty="0" smtClean="0"/>
              <a:t> 20% of the models represent almost 80% (45 + 35) of the relative frequency (e.g. sales)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9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This is a partial repeat from chapter</a:t>
            </a:r>
            <a:r>
              <a:rPr lang="en-US" baseline="0" dirty="0" smtClean="0"/>
              <a:t> 2: “</a:t>
            </a:r>
            <a:r>
              <a:rPr lang="en-US" dirty="0" smtClean="0"/>
              <a:t>Introduction to Methods Engineering”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6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9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how the</a:t>
            </a:r>
            <a:r>
              <a:rPr lang="en-US" baseline="0" dirty="0" smtClean="0"/>
              <a:t> </a:t>
            </a:r>
            <a:r>
              <a:rPr lang="en-US" b="1" baseline="0" dirty="0" smtClean="0"/>
              <a:t>categories</a:t>
            </a:r>
            <a:r>
              <a:rPr lang="en-US" baseline="0" dirty="0" smtClean="0"/>
              <a:t> for the contributing factors are almost the same in all cases (e.g. process/method, equipment/machine, materials, workers/humans,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90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compare</a:t>
            </a:r>
            <a:r>
              <a:rPr lang="en-US" baseline="0" dirty="0" smtClean="0"/>
              <a:t> between </a:t>
            </a:r>
            <a:r>
              <a:rPr lang="en-US" b="1" baseline="0" dirty="0" smtClean="0"/>
              <a:t>fishbone</a:t>
            </a:r>
            <a:r>
              <a:rPr lang="en-US" baseline="0" dirty="0" smtClean="0"/>
              <a:t> diagram and </a:t>
            </a:r>
            <a:r>
              <a:rPr lang="en-US" b="1" baseline="0" dirty="0" smtClean="0"/>
              <a:t>fault-tree</a:t>
            </a:r>
            <a:r>
              <a:rPr lang="en-US" baseline="0" dirty="0" smtClean="0"/>
              <a:t>? (conditions here are compound unlike fishbone diagram)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9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3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565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 smtClean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9492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28600"/>
            <a:ext cx="17907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219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 smtClean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503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 smtClean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600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 smtClean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47826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 smtClean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3569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 smtClean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8203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 smtClean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726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 smtClean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7713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 smtClean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7025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 smtClean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4889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096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i="1" smtClean="0">
                <a:solidFill>
                  <a:schemeClr val="folHlin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 sz="1200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1219200" y="1219200"/>
            <a:ext cx="7620000" cy="0"/>
          </a:xfrm>
          <a:prstGeom prst="line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2054" name="Picture 6" descr="stopwat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14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 Charting Methods 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19200"/>
            <a:ext cx="6629400" cy="4876800"/>
          </a:xfrm>
        </p:spPr>
        <p:txBody>
          <a:bodyPr/>
          <a:lstStyle/>
          <a:p>
            <a:pPr marL="457200" indent="-457200" eaLnBrk="1" hangingPunct="1">
              <a:buNone/>
            </a:pPr>
            <a:endParaRPr lang="en-US" dirty="0" smtClean="0"/>
          </a:p>
          <a:p>
            <a:pPr marL="457200" indent="-457200" eaLnBrk="1" hangingPunct="1">
              <a:buNone/>
            </a:pPr>
            <a:r>
              <a:rPr lang="en-US" dirty="0" smtClean="0"/>
              <a:t>Topics:</a:t>
            </a:r>
            <a:endParaRPr lang="en-US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Pareto Chart</a:t>
            </a:r>
            <a:r>
              <a:rPr lang="en-US" dirty="0" smtClean="0"/>
              <a:t> </a:t>
            </a:r>
            <a:r>
              <a:rPr lang="en-US" dirty="0"/>
              <a:t>– part 1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Fishbone (Cause-Effect) Diagram</a:t>
            </a:r>
            <a:r>
              <a:rPr lang="en-US" dirty="0" smtClean="0"/>
              <a:t> </a:t>
            </a:r>
            <a:r>
              <a:rPr lang="en-US" dirty="0"/>
              <a:t>– part 1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Operation Process Charts</a:t>
            </a:r>
            <a:r>
              <a:rPr lang="en-US" dirty="0" smtClean="0"/>
              <a:t> </a:t>
            </a:r>
            <a:r>
              <a:rPr lang="en-US" dirty="0"/>
              <a:t>– part </a:t>
            </a:r>
            <a:r>
              <a:rPr lang="en-US" dirty="0" smtClean="0"/>
              <a:t>1</a:t>
            </a:r>
            <a:endParaRPr lang="en-US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Flow Process Charts</a:t>
            </a:r>
            <a:r>
              <a:rPr lang="en-US" dirty="0" smtClean="0"/>
              <a:t> </a:t>
            </a:r>
            <a:r>
              <a:rPr lang="en-US" dirty="0"/>
              <a:t>– part </a:t>
            </a:r>
            <a:r>
              <a:rPr lang="en-US" dirty="0" smtClean="0"/>
              <a:t>1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Flow Diagrams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/>
              <a:t>part 2</a:t>
            </a:r>
            <a:endParaRPr lang="en-US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Worker and Machine </a:t>
            </a:r>
            <a:r>
              <a:rPr lang="en-US" dirty="0"/>
              <a:t>Process </a:t>
            </a:r>
            <a:r>
              <a:rPr lang="en-US" dirty="0" smtClean="0"/>
              <a:t>Charts – part </a:t>
            </a:r>
            <a:r>
              <a:rPr lang="en-US" dirty="0"/>
              <a:t>2</a:t>
            </a:r>
            <a:endParaRPr lang="en-US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Gang Process Charts</a:t>
            </a:r>
            <a:r>
              <a:rPr lang="en-US" dirty="0"/>
              <a:t> – </a:t>
            </a:r>
            <a:r>
              <a:rPr lang="en-US" dirty="0" smtClean="0"/>
              <a:t>part </a:t>
            </a:r>
            <a:r>
              <a:rPr lang="en-US" dirty="0"/>
              <a:t>2</a:t>
            </a:r>
            <a:endParaRPr lang="en-US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Two-Handed </a:t>
            </a:r>
            <a:r>
              <a:rPr lang="en-US" dirty="0"/>
              <a:t>Process Charts – </a:t>
            </a:r>
            <a:r>
              <a:rPr lang="en-US" dirty="0" smtClean="0"/>
              <a:t>part </a:t>
            </a:r>
            <a:r>
              <a:rPr lang="en-US" dirty="0"/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2 - Fishbone (Cause-Effect) Diagram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5" t="3497" r="12880" b="18164"/>
          <a:stretch/>
        </p:blipFill>
        <p:spPr>
          <a:xfrm>
            <a:off x="4648200" y="1353668"/>
            <a:ext cx="4267200" cy="542813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05000" y="1447800"/>
            <a:ext cx="70104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Simple Fault-Tree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082423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914400"/>
          </a:xfrm>
        </p:spPr>
        <p:txBody>
          <a:bodyPr/>
          <a:lstStyle/>
          <a:p>
            <a:pPr eaLnBrk="1" hangingPunct="1"/>
            <a:r>
              <a:rPr lang="en-US" dirty="0"/>
              <a:t>Work Charting Methods </a:t>
            </a:r>
            <a:endParaRPr lang="en-US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64008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514350" indent="-514350" eaLnBrk="1" hangingPunct="1">
              <a:buFont typeface="+mj-lt"/>
              <a:buAutoNum type="arabicPeriod" startAt="3"/>
            </a:pPr>
            <a:r>
              <a:rPr lang="en-US" sz="3200" b="1" i="1" dirty="0"/>
              <a:t>Operation Process Charts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0688059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3 - Operation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334000"/>
          </a:xfrm>
        </p:spPr>
        <p:txBody>
          <a:bodyPr/>
          <a:lstStyle/>
          <a:p>
            <a:pPr eaLnBrk="1" hangingPunct="1"/>
            <a:r>
              <a:rPr lang="en-US" dirty="0"/>
              <a:t>Represents the </a:t>
            </a:r>
            <a:r>
              <a:rPr lang="en-US" b="1" dirty="0"/>
              <a:t>chronological sequence</a:t>
            </a:r>
            <a:r>
              <a:rPr lang="en-US" dirty="0"/>
              <a:t> of: </a:t>
            </a:r>
          </a:p>
          <a:p>
            <a:pPr lvl="1" eaLnBrk="1" hangingPunct="1"/>
            <a:r>
              <a:rPr lang="en-US" b="1" dirty="0" smtClean="0"/>
              <a:t>Operations</a:t>
            </a:r>
            <a:endParaRPr lang="en-US" b="1" dirty="0"/>
          </a:p>
          <a:p>
            <a:pPr lvl="1" eaLnBrk="1" hangingPunct="1"/>
            <a:r>
              <a:rPr lang="en-US" b="1" dirty="0" smtClean="0"/>
              <a:t>Inspections</a:t>
            </a:r>
            <a:endParaRPr lang="en-US" b="1" dirty="0"/>
          </a:p>
          <a:p>
            <a:pPr lvl="1" eaLnBrk="1" hangingPunct="1"/>
            <a:r>
              <a:rPr lang="en-US" b="1" dirty="0"/>
              <a:t>Time allowances</a:t>
            </a:r>
            <a:r>
              <a:rPr lang="en-US" dirty="0"/>
              <a:t>, and </a:t>
            </a:r>
          </a:p>
          <a:p>
            <a:pPr lvl="1" eaLnBrk="1" hangingPunct="1"/>
            <a:r>
              <a:rPr lang="en-US" b="1" dirty="0" smtClean="0"/>
              <a:t>Materials</a:t>
            </a:r>
            <a:r>
              <a:rPr lang="en-US" dirty="0" smtClean="0"/>
              <a:t> </a:t>
            </a:r>
            <a:r>
              <a:rPr lang="en-US" dirty="0"/>
              <a:t>used in a process</a:t>
            </a:r>
          </a:p>
          <a:p>
            <a:pPr eaLnBrk="1" hangingPunct="1"/>
            <a:r>
              <a:rPr lang="en-US" dirty="0" smtClean="0"/>
              <a:t>Spans </a:t>
            </a:r>
            <a:r>
              <a:rPr lang="en-US" b="1" dirty="0" smtClean="0"/>
              <a:t>time</a:t>
            </a:r>
            <a:r>
              <a:rPr lang="en-US" dirty="0" smtClean="0"/>
              <a:t> from</a:t>
            </a:r>
          </a:p>
          <a:p>
            <a:pPr lvl="1" eaLnBrk="1" hangingPunct="1"/>
            <a:r>
              <a:rPr lang="en-US" dirty="0" smtClean="0"/>
              <a:t>arrival </a:t>
            </a:r>
            <a:r>
              <a:rPr lang="en-US" dirty="0"/>
              <a:t>of </a:t>
            </a:r>
            <a:r>
              <a:rPr lang="en-US" b="1" dirty="0"/>
              <a:t>raw material</a:t>
            </a:r>
            <a:r>
              <a:rPr lang="en-US" dirty="0"/>
              <a:t> to </a:t>
            </a:r>
            <a:endParaRPr lang="en-US" dirty="0" smtClean="0"/>
          </a:p>
          <a:p>
            <a:pPr lvl="1" eaLnBrk="1" hangingPunct="1"/>
            <a:r>
              <a:rPr lang="en-US" dirty="0" smtClean="0"/>
              <a:t>packaging </a:t>
            </a:r>
            <a:r>
              <a:rPr lang="en-US" dirty="0"/>
              <a:t>of </a:t>
            </a:r>
            <a:r>
              <a:rPr lang="en-US" b="1" dirty="0" smtClean="0"/>
              <a:t>finished product</a:t>
            </a:r>
          </a:p>
          <a:p>
            <a:pPr eaLnBrk="1" hangingPunct="1"/>
            <a:r>
              <a:rPr lang="en-US" dirty="0"/>
              <a:t>Focuses on </a:t>
            </a:r>
            <a:r>
              <a:rPr lang="en-US" b="1" dirty="0"/>
              <a:t>products</a:t>
            </a:r>
            <a:r>
              <a:rPr lang="en-US" dirty="0"/>
              <a:t> and/or </a:t>
            </a:r>
            <a:r>
              <a:rPr lang="en-US" b="1" dirty="0" smtClean="0"/>
              <a:t>facilities</a:t>
            </a:r>
          </a:p>
          <a:p>
            <a:r>
              <a:rPr lang="en-US" dirty="0"/>
              <a:t>Two </a:t>
            </a:r>
            <a:r>
              <a:rPr lang="en-US" b="1" dirty="0"/>
              <a:t>symbols</a:t>
            </a:r>
            <a:r>
              <a:rPr lang="en-US" dirty="0"/>
              <a:t> </a:t>
            </a:r>
            <a:r>
              <a:rPr lang="en-US" dirty="0" smtClean="0"/>
              <a:t>used </a:t>
            </a:r>
            <a:r>
              <a:rPr lang="en-US" dirty="0"/>
              <a:t>in the </a:t>
            </a:r>
            <a:r>
              <a:rPr lang="en-US" dirty="0" smtClean="0"/>
              <a:t>chart (see </a:t>
            </a:r>
            <a:r>
              <a:rPr lang="en-US" dirty="0" smtClean="0">
                <a:hlinkClick r:id="rId3" action="ppaction://hlinksldjump"/>
              </a:rPr>
              <a:t>next slide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b="1" dirty="0" smtClean="0"/>
              <a:t>Operations</a:t>
            </a:r>
            <a:r>
              <a:rPr lang="en-US" dirty="0" smtClean="0"/>
              <a:t>: denoted </a:t>
            </a:r>
            <a:r>
              <a:rPr lang="en-US" dirty="0"/>
              <a:t>using a small circle</a:t>
            </a:r>
          </a:p>
          <a:p>
            <a:pPr lvl="1"/>
            <a:r>
              <a:rPr lang="en-US" b="1" dirty="0" smtClean="0"/>
              <a:t>Inspections</a:t>
            </a:r>
            <a:r>
              <a:rPr lang="en-US" dirty="0" smtClean="0"/>
              <a:t>: denoted </a:t>
            </a:r>
            <a:r>
              <a:rPr lang="en-US" dirty="0"/>
              <a:t>using a small square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302274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3 - Operation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Process Flow Diagram Symbols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r="2051" b="2185"/>
          <a:stretch/>
        </p:blipFill>
        <p:spPr>
          <a:xfrm>
            <a:off x="1535502" y="2133600"/>
            <a:ext cx="7456098" cy="45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362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3 - Operation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334000"/>
          </a:xfrm>
        </p:spPr>
        <p:txBody>
          <a:bodyPr/>
          <a:lstStyle/>
          <a:p>
            <a:pPr eaLnBrk="1" hangingPunct="1"/>
            <a:r>
              <a:rPr lang="en-US" b="1" dirty="0"/>
              <a:t>Vertical </a:t>
            </a:r>
            <a:r>
              <a:rPr lang="en-US" b="1" dirty="0" smtClean="0"/>
              <a:t>lines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indicate </a:t>
            </a:r>
            <a:r>
              <a:rPr lang="en-US" dirty="0"/>
              <a:t>general </a:t>
            </a:r>
            <a:r>
              <a:rPr lang="en-US" b="1" dirty="0"/>
              <a:t>flow of </a:t>
            </a:r>
            <a:r>
              <a:rPr lang="en-US" b="1" dirty="0" smtClean="0"/>
              <a:t>process</a:t>
            </a:r>
            <a:r>
              <a:rPr lang="en-US" dirty="0" smtClean="0"/>
              <a:t> </a:t>
            </a:r>
            <a:r>
              <a:rPr lang="en-US" dirty="0"/>
              <a:t>as work is </a:t>
            </a:r>
            <a:r>
              <a:rPr lang="en-US" dirty="0" smtClean="0"/>
              <a:t>completed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Horizontal lines feeding into vertical </a:t>
            </a:r>
            <a:r>
              <a:rPr lang="en-US" b="1" dirty="0" smtClean="0"/>
              <a:t>lines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parts </a:t>
            </a:r>
            <a:r>
              <a:rPr lang="en-US" dirty="0"/>
              <a:t>or </a:t>
            </a:r>
            <a:r>
              <a:rPr lang="en-US" dirty="0" smtClean="0"/>
              <a:t>subassemblies </a:t>
            </a:r>
            <a:r>
              <a:rPr lang="en-US" dirty="0"/>
              <a:t>(</a:t>
            </a:r>
            <a:r>
              <a:rPr lang="en-US" dirty="0">
                <a:hlinkClick r:id="rId3" action="ppaction://hlinksldjump"/>
              </a:rPr>
              <a:t>see next slide</a:t>
            </a:r>
            <a:r>
              <a:rPr lang="en-US" dirty="0"/>
              <a:t>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Lines should </a:t>
            </a:r>
            <a:r>
              <a:rPr lang="en-US" b="1" dirty="0"/>
              <a:t>not cross</a:t>
            </a:r>
            <a:r>
              <a:rPr lang="en-US" dirty="0"/>
              <a:t> in the chart.</a:t>
            </a:r>
          </a:p>
          <a:p>
            <a:pPr eaLnBrk="1" hangingPunct="1"/>
            <a:endParaRPr lang="en-US" dirty="0"/>
          </a:p>
          <a:p>
            <a:pPr marL="342900" lvl="1" indent="-342900" eaLnBrk="1" hangingPunct="1">
              <a:buClr>
                <a:srgbClr val="FF0066"/>
              </a:buClr>
            </a:pPr>
            <a:r>
              <a:rPr lang="en-US" b="1" dirty="0" smtClean="0"/>
              <a:t>Time* </a:t>
            </a:r>
            <a:r>
              <a:rPr lang="en-US" b="1" dirty="0"/>
              <a:t>values</a:t>
            </a:r>
            <a:r>
              <a:rPr lang="en-US" dirty="0"/>
              <a:t> are </a:t>
            </a:r>
            <a:r>
              <a:rPr lang="en-US" dirty="0" smtClean="0"/>
              <a:t>assigned on </a:t>
            </a:r>
            <a:r>
              <a:rPr lang="en-US" dirty="0"/>
              <a:t>the </a:t>
            </a:r>
            <a:r>
              <a:rPr lang="en-US" dirty="0" smtClean="0"/>
              <a:t>chart to:</a:t>
            </a:r>
          </a:p>
          <a:p>
            <a:pPr lvl="1" eaLnBrk="1" hangingPunct="1"/>
            <a:r>
              <a:rPr lang="en-US" b="1" dirty="0" smtClean="0"/>
              <a:t>operations</a:t>
            </a:r>
            <a:r>
              <a:rPr lang="en-US" dirty="0" smtClean="0"/>
              <a:t> and</a:t>
            </a:r>
          </a:p>
          <a:p>
            <a:pPr lvl="1" eaLnBrk="1" hangingPunct="1"/>
            <a:r>
              <a:rPr lang="en-US" b="1" dirty="0" smtClean="0"/>
              <a:t>inspections</a:t>
            </a:r>
          </a:p>
        </p:txBody>
      </p:sp>
    </p:spTree>
    <p:extLst>
      <p:ext uri="{BB962C8B-B14F-4D97-AF65-F5344CB8AC3E}">
        <p14:creationId xmlns:p14="http://schemas.microsoft.com/office/powerpoint/2010/main" val="4926361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3 - Operation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b="1" dirty="0" smtClean="0"/>
          </a:p>
        </p:txBody>
      </p:sp>
      <p:pic>
        <p:nvPicPr>
          <p:cNvPr id="5" name="Picture 4" descr="D:\IE 366 F00\Niebel Figures\Niebel Figures12.tif"/>
          <p:cNvPicPr>
            <a:picLocks noChangeAspect="1" noChangeArrowheads="1"/>
          </p:cNvPicPr>
          <p:nvPr/>
        </p:nvPicPr>
        <p:blipFill rotWithShape="1">
          <a:blip r:embed="rId3"/>
          <a:srcRect l="4361" t="3856" r="4005" b="6589"/>
          <a:stretch/>
        </p:blipFill>
        <p:spPr bwMode="auto">
          <a:xfrm>
            <a:off x="1324035" y="1600200"/>
            <a:ext cx="7743765" cy="51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3507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3 - Operation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71600"/>
            <a:ext cx="4754882" cy="389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20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3 - Operation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b="1" dirty="0" smtClean="0"/>
          </a:p>
        </p:txBody>
      </p:sp>
      <p:pic>
        <p:nvPicPr>
          <p:cNvPr id="5" name="Picture 4" descr="D:\IE 366 F00\Niebel Figures\Niebel Figures11.tif"/>
          <p:cNvPicPr>
            <a:picLocks noChangeAspect="1" noChangeArrowheads="1"/>
          </p:cNvPicPr>
          <p:nvPr/>
        </p:nvPicPr>
        <p:blipFill rotWithShape="1">
          <a:blip r:embed="rId3"/>
          <a:srcRect t="2206"/>
          <a:stretch/>
        </p:blipFill>
        <p:spPr bwMode="auto">
          <a:xfrm>
            <a:off x="2209800" y="94890"/>
            <a:ext cx="5752381" cy="676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243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914400"/>
          </a:xfrm>
        </p:spPr>
        <p:txBody>
          <a:bodyPr/>
          <a:lstStyle/>
          <a:p>
            <a:pPr eaLnBrk="1" hangingPunct="1"/>
            <a:r>
              <a:rPr lang="en-US" dirty="0"/>
              <a:t>Work Charting Methods </a:t>
            </a:r>
            <a:endParaRPr lang="en-US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64008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en-US" sz="3200" b="1" i="1" dirty="0"/>
              <a:t>Flow Process Charts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6431582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 </a:t>
            </a:r>
            <a:r>
              <a:rPr lang="en-US" dirty="0"/>
              <a:t>- Flow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334000"/>
          </a:xfrm>
        </p:spPr>
        <p:txBody>
          <a:bodyPr/>
          <a:lstStyle/>
          <a:p>
            <a:pPr eaLnBrk="1" hangingPunct="1"/>
            <a:r>
              <a:rPr lang="en-US" dirty="0"/>
              <a:t>Identify </a:t>
            </a:r>
            <a:r>
              <a:rPr lang="en-US" dirty="0" smtClean="0"/>
              <a:t>functions involved </a:t>
            </a:r>
            <a:r>
              <a:rPr lang="en-US" dirty="0"/>
              <a:t>in making a </a:t>
            </a:r>
            <a:r>
              <a:rPr lang="en-US" b="1" dirty="0"/>
              <a:t>part</a:t>
            </a:r>
            <a:r>
              <a:rPr lang="en-US" dirty="0"/>
              <a:t> or completing a </a:t>
            </a:r>
            <a:r>
              <a:rPr lang="en-US" b="1" dirty="0" smtClean="0"/>
              <a:t>process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b="1" dirty="0" smtClean="0"/>
              <a:t>Operations</a:t>
            </a:r>
          </a:p>
          <a:p>
            <a:pPr lvl="1" eaLnBrk="1" hangingPunct="1"/>
            <a:r>
              <a:rPr lang="en-US" b="1" dirty="0" smtClean="0"/>
              <a:t>Inspections</a:t>
            </a:r>
          </a:p>
          <a:p>
            <a:pPr lvl="1" eaLnBrk="1" hangingPunct="1"/>
            <a:r>
              <a:rPr lang="en-US" b="1" dirty="0" smtClean="0"/>
              <a:t>Materials</a:t>
            </a:r>
          </a:p>
          <a:p>
            <a:pPr lvl="1" eaLnBrk="1" hangingPunct="1"/>
            <a:r>
              <a:rPr lang="en-US" b="1" dirty="0" smtClean="0"/>
              <a:t>Moves</a:t>
            </a:r>
          </a:p>
          <a:p>
            <a:pPr lvl="1" eaLnBrk="1" hangingPunct="1"/>
            <a:r>
              <a:rPr lang="en-US" b="1" dirty="0" smtClean="0"/>
              <a:t>Storages</a:t>
            </a:r>
            <a:r>
              <a:rPr lang="en-US" dirty="0" smtClean="0"/>
              <a:t> and</a:t>
            </a:r>
          </a:p>
          <a:p>
            <a:pPr lvl="1" eaLnBrk="1" hangingPunct="1"/>
            <a:r>
              <a:rPr lang="en-US" b="1" dirty="0" smtClean="0"/>
              <a:t>Delays</a:t>
            </a:r>
            <a:endParaRPr lang="en-US" dirty="0"/>
          </a:p>
          <a:p>
            <a:pPr eaLnBrk="1" hangingPunct="1"/>
            <a:r>
              <a:rPr lang="en-US" dirty="0" smtClean="0"/>
              <a:t>Show </a:t>
            </a:r>
            <a:r>
              <a:rPr lang="en-US" dirty="0"/>
              <a:t>all events in the correct </a:t>
            </a:r>
            <a:r>
              <a:rPr lang="en-US" b="1" dirty="0" smtClean="0"/>
              <a:t>sequence</a:t>
            </a:r>
            <a:endParaRPr lang="en-US" dirty="0"/>
          </a:p>
          <a:p>
            <a:pPr eaLnBrk="1" hangingPunct="1"/>
            <a:r>
              <a:rPr lang="en-US" dirty="0" smtClean="0"/>
              <a:t>Show </a:t>
            </a:r>
            <a:r>
              <a:rPr lang="en-US" dirty="0"/>
              <a:t>the </a:t>
            </a:r>
            <a:r>
              <a:rPr lang="en-US" b="1" dirty="0"/>
              <a:t>relationship</a:t>
            </a:r>
            <a:r>
              <a:rPr lang="en-US" dirty="0"/>
              <a:t> </a:t>
            </a:r>
            <a:r>
              <a:rPr lang="en-US" dirty="0" smtClean="0"/>
              <a:t>between</a:t>
            </a:r>
          </a:p>
          <a:p>
            <a:pPr lvl="1" eaLnBrk="1" hangingPunct="1"/>
            <a:r>
              <a:rPr lang="en-US" b="1" dirty="0" smtClean="0"/>
              <a:t>Parts</a:t>
            </a:r>
            <a:r>
              <a:rPr lang="en-US" dirty="0" smtClean="0"/>
              <a:t> and</a:t>
            </a:r>
          </a:p>
          <a:p>
            <a:pPr lvl="1" eaLnBrk="1" hangingPunct="1"/>
            <a:r>
              <a:rPr lang="en-US" b="1" dirty="0" smtClean="0"/>
              <a:t>Fabrication</a:t>
            </a:r>
            <a:r>
              <a:rPr lang="en-US" dirty="0" smtClean="0"/>
              <a:t>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274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of Work </a:t>
            </a:r>
            <a:r>
              <a:rPr lang="en-US" dirty="0"/>
              <a:t>Charting Methods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086600" cy="5257800"/>
          </a:xfrm>
        </p:spPr>
        <p:txBody>
          <a:bodyPr/>
          <a:lstStyle/>
          <a:p>
            <a:r>
              <a:rPr lang="en-US" b="1" dirty="0" smtClean="0"/>
              <a:t>Objectively</a:t>
            </a:r>
            <a:r>
              <a:rPr lang="en-US" dirty="0" smtClean="0"/>
              <a:t> </a:t>
            </a:r>
            <a:r>
              <a:rPr lang="en-US" dirty="0"/>
              <a:t>document the </a:t>
            </a:r>
            <a:r>
              <a:rPr lang="en-US" b="1" dirty="0"/>
              <a:t>work task</a:t>
            </a:r>
            <a:r>
              <a:rPr lang="en-US" dirty="0"/>
              <a:t> or </a:t>
            </a:r>
            <a:r>
              <a:rPr lang="en-US" b="1" dirty="0"/>
              <a:t>process</a:t>
            </a:r>
            <a:r>
              <a:rPr lang="en-US" dirty="0"/>
              <a:t> for analysis </a:t>
            </a:r>
          </a:p>
          <a:p>
            <a:endParaRPr lang="en-US" dirty="0"/>
          </a:p>
          <a:p>
            <a:r>
              <a:rPr lang="en-US" dirty="0" smtClean="0"/>
              <a:t>Examine some of </a:t>
            </a:r>
            <a:r>
              <a:rPr lang="en-US" b="1" dirty="0" smtClean="0"/>
              <a:t>many </a:t>
            </a:r>
            <a:r>
              <a:rPr lang="en-US" b="1" dirty="0"/>
              <a:t>available </a:t>
            </a:r>
            <a:r>
              <a:rPr lang="en-US" b="1" dirty="0" smtClean="0"/>
              <a:t>methods </a:t>
            </a:r>
            <a:r>
              <a:rPr lang="en-US" dirty="0" smtClean="0"/>
              <a:t>(new </a:t>
            </a:r>
            <a:r>
              <a:rPr lang="en-US" dirty="0"/>
              <a:t>ones </a:t>
            </a:r>
            <a:r>
              <a:rPr lang="en-US" b="1" dirty="0" smtClean="0"/>
              <a:t>invented regularly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Break down </a:t>
            </a:r>
            <a:r>
              <a:rPr lang="en-US" dirty="0" smtClean="0"/>
              <a:t>job </a:t>
            </a:r>
            <a:r>
              <a:rPr lang="en-US" dirty="0"/>
              <a:t>into </a:t>
            </a:r>
            <a:r>
              <a:rPr lang="en-US" b="1" dirty="0"/>
              <a:t>sub-components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tasks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Describe</a:t>
            </a:r>
            <a:r>
              <a:rPr lang="en-US" dirty="0"/>
              <a:t> the </a:t>
            </a:r>
            <a:r>
              <a:rPr lang="en-US" b="1" dirty="0"/>
              <a:t>tasks</a:t>
            </a:r>
            <a:r>
              <a:rPr lang="en-US" dirty="0"/>
              <a:t> in a meaningful way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74135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 </a:t>
            </a:r>
            <a:r>
              <a:rPr lang="en-US" dirty="0"/>
              <a:t>- Flow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Used for</a:t>
            </a:r>
          </a:p>
          <a:p>
            <a:pPr lvl="1" eaLnBrk="1" hangingPunct="1"/>
            <a:r>
              <a:rPr lang="en-US" b="1" dirty="0" smtClean="0"/>
              <a:t>Workers</a:t>
            </a:r>
          </a:p>
          <a:p>
            <a:pPr lvl="1" eaLnBrk="1" hangingPunct="1"/>
            <a:r>
              <a:rPr lang="en-US" b="1" dirty="0" smtClean="0"/>
              <a:t>Components</a:t>
            </a:r>
            <a:r>
              <a:rPr lang="en-US" dirty="0" smtClean="0"/>
              <a:t>, or</a:t>
            </a:r>
          </a:p>
          <a:p>
            <a:pPr lvl="1" eaLnBrk="1" hangingPunct="1"/>
            <a:r>
              <a:rPr lang="en-US" b="1" dirty="0" smtClean="0"/>
              <a:t>Sub-assemblies</a:t>
            </a:r>
          </a:p>
          <a:p>
            <a:r>
              <a:rPr lang="en-US" dirty="0"/>
              <a:t>Distinguish </a:t>
            </a:r>
            <a:r>
              <a:rPr lang="en-US" dirty="0" smtClean="0"/>
              <a:t>between</a:t>
            </a:r>
          </a:p>
          <a:p>
            <a:pPr lvl="1"/>
            <a:r>
              <a:rPr lang="en-US" b="1" dirty="0" smtClean="0"/>
              <a:t>Produced</a:t>
            </a:r>
            <a:r>
              <a:rPr lang="en-US" dirty="0" smtClean="0"/>
              <a:t> and</a:t>
            </a:r>
          </a:p>
          <a:p>
            <a:pPr lvl="1"/>
            <a:r>
              <a:rPr lang="en-US" b="1" dirty="0" smtClean="0"/>
              <a:t>Purchased</a:t>
            </a:r>
            <a:r>
              <a:rPr lang="en-US" dirty="0" smtClean="0"/>
              <a:t> </a:t>
            </a:r>
            <a:r>
              <a:rPr lang="en-US" dirty="0"/>
              <a:t>parts.</a:t>
            </a:r>
          </a:p>
          <a:p>
            <a:r>
              <a:rPr lang="en-US" dirty="0" smtClean="0"/>
              <a:t>Provide </a:t>
            </a:r>
            <a:r>
              <a:rPr lang="en-US" b="1" dirty="0"/>
              <a:t>information</a:t>
            </a:r>
            <a:r>
              <a:rPr lang="en-US" dirty="0"/>
              <a:t> </a:t>
            </a:r>
            <a:r>
              <a:rPr lang="en-US" dirty="0" smtClean="0"/>
              <a:t>on</a:t>
            </a:r>
          </a:p>
          <a:p>
            <a:pPr lvl="1"/>
            <a:r>
              <a:rPr lang="en-US" b="1" dirty="0" smtClean="0"/>
              <a:t>Number </a:t>
            </a:r>
            <a:r>
              <a:rPr lang="en-US" b="1" dirty="0"/>
              <a:t>of employees</a:t>
            </a:r>
            <a:r>
              <a:rPr lang="en-US" dirty="0"/>
              <a:t> utilized </a:t>
            </a:r>
            <a:r>
              <a:rPr lang="en-US" dirty="0" smtClean="0"/>
              <a:t>and</a:t>
            </a:r>
          </a:p>
          <a:p>
            <a:pPr lvl="1"/>
            <a:r>
              <a:rPr lang="en-US" b="1" dirty="0" smtClean="0"/>
              <a:t>Time</a:t>
            </a:r>
            <a:r>
              <a:rPr lang="en-US" dirty="0" smtClean="0"/>
              <a:t>* </a:t>
            </a:r>
            <a:r>
              <a:rPr lang="en-US" dirty="0"/>
              <a:t>required to perform </a:t>
            </a:r>
            <a:r>
              <a:rPr lang="en-US" dirty="0" smtClean="0"/>
              <a:t>each</a:t>
            </a:r>
          </a:p>
          <a:p>
            <a:pPr lvl="2"/>
            <a:r>
              <a:rPr lang="en-US" b="1" dirty="0" smtClean="0"/>
              <a:t>Operation</a:t>
            </a:r>
            <a:r>
              <a:rPr lang="en-US" dirty="0" smtClean="0"/>
              <a:t> and</a:t>
            </a:r>
          </a:p>
          <a:p>
            <a:pPr lvl="2"/>
            <a:r>
              <a:rPr lang="en-US" b="1" dirty="0" smtClean="0"/>
              <a:t>Inspection</a:t>
            </a:r>
          </a:p>
        </p:txBody>
      </p:sp>
    </p:spTree>
    <p:extLst>
      <p:ext uri="{BB962C8B-B14F-4D97-AF65-F5344CB8AC3E}">
        <p14:creationId xmlns:p14="http://schemas.microsoft.com/office/powerpoint/2010/main" val="9382507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 </a:t>
            </a:r>
            <a:r>
              <a:rPr lang="en-US" dirty="0"/>
              <a:t>- Flow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r>
              <a:rPr lang="en-US" b="1" dirty="0" smtClean="0"/>
              <a:t>More </a:t>
            </a:r>
            <a:r>
              <a:rPr lang="en-US" b="1" dirty="0"/>
              <a:t>details</a:t>
            </a:r>
            <a:r>
              <a:rPr lang="en-US" dirty="0"/>
              <a:t> than operations process </a:t>
            </a:r>
            <a:r>
              <a:rPr lang="en-US" dirty="0" smtClean="0"/>
              <a:t>charts</a:t>
            </a:r>
          </a:p>
          <a:p>
            <a:r>
              <a:rPr lang="en-US" dirty="0"/>
              <a:t>Two types are commonly used:</a:t>
            </a:r>
          </a:p>
          <a:p>
            <a:pPr lvl="1"/>
            <a:r>
              <a:rPr lang="en-US" b="1" dirty="0"/>
              <a:t>Product</a:t>
            </a:r>
            <a:r>
              <a:rPr lang="en-US" dirty="0"/>
              <a:t> </a:t>
            </a:r>
            <a:r>
              <a:rPr lang="en-US" dirty="0" smtClean="0"/>
              <a:t>(or </a:t>
            </a:r>
            <a:r>
              <a:rPr lang="en-US" b="1" dirty="0" smtClean="0"/>
              <a:t>material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b="1" dirty="0"/>
              <a:t>Operative</a:t>
            </a:r>
            <a:r>
              <a:rPr lang="en-US" dirty="0"/>
              <a:t> </a:t>
            </a:r>
            <a:r>
              <a:rPr lang="en-US" dirty="0" smtClean="0"/>
              <a:t>(or </a:t>
            </a:r>
            <a:r>
              <a:rPr lang="en-US" b="1" dirty="0" smtClean="0"/>
              <a:t>person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Help </a:t>
            </a:r>
            <a:r>
              <a:rPr lang="en-US" dirty="0"/>
              <a:t>identify </a:t>
            </a:r>
            <a:r>
              <a:rPr lang="en-US" b="1" dirty="0"/>
              <a:t>nonproduction</a:t>
            </a:r>
            <a:r>
              <a:rPr lang="en-US" dirty="0"/>
              <a:t> </a:t>
            </a:r>
            <a:r>
              <a:rPr lang="en-US" dirty="0" smtClean="0"/>
              <a:t>(hidden) </a:t>
            </a:r>
            <a:r>
              <a:rPr lang="en-US" b="1" dirty="0" smtClean="0"/>
              <a:t>costs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Distances</a:t>
            </a:r>
            <a:r>
              <a:rPr lang="en-US" dirty="0" smtClean="0"/>
              <a:t> traveled</a:t>
            </a:r>
          </a:p>
          <a:p>
            <a:pPr lvl="1"/>
            <a:r>
              <a:rPr lang="en-US" b="1" dirty="0" smtClean="0"/>
              <a:t>Delays</a:t>
            </a:r>
            <a:r>
              <a:rPr lang="en-US" dirty="0"/>
              <a:t>, </a:t>
            </a:r>
            <a:r>
              <a:rPr lang="en-US" dirty="0" smtClean="0"/>
              <a:t>and</a:t>
            </a:r>
          </a:p>
          <a:p>
            <a:pPr lvl="1"/>
            <a:r>
              <a:rPr lang="en-US" b="1" dirty="0" smtClean="0"/>
              <a:t>Temporary storage</a:t>
            </a:r>
          </a:p>
        </p:txBody>
      </p:sp>
    </p:spTree>
    <p:extLst>
      <p:ext uri="{BB962C8B-B14F-4D97-AF65-F5344CB8AC3E}">
        <p14:creationId xmlns:p14="http://schemas.microsoft.com/office/powerpoint/2010/main" val="33214473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 </a:t>
            </a:r>
            <a:r>
              <a:rPr lang="en-US" dirty="0"/>
              <a:t>- Flow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19778"/>
            <a:ext cx="5410200" cy="5838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The ASME standard set of process chart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735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 </a:t>
            </a:r>
            <a:r>
              <a:rPr lang="en-US" dirty="0"/>
              <a:t>- Flow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7620000" cy="501121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52400" y="5257800"/>
            <a:ext cx="8991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645733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 </a:t>
            </a:r>
            <a:r>
              <a:rPr lang="en-US" dirty="0"/>
              <a:t>- Flow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5" descr="D:\IE 366 F00\Niebel Figures\Niebel Figures09.tif"/>
          <p:cNvPicPr>
            <a:picLocks noChangeAspect="1" noChangeArrowheads="1"/>
          </p:cNvPicPr>
          <p:nvPr/>
        </p:nvPicPr>
        <p:blipFill rotWithShape="1">
          <a:blip r:embed="rId3"/>
          <a:srcRect t="2528" r="2564" b="2018"/>
          <a:stretch/>
        </p:blipFill>
        <p:spPr bwMode="auto">
          <a:xfrm>
            <a:off x="2219741" y="1295400"/>
            <a:ext cx="5463848" cy="5486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839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 </a:t>
            </a:r>
            <a:r>
              <a:rPr lang="en-US" dirty="0"/>
              <a:t>- Flow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"/>
          <a:stretch/>
        </p:blipFill>
        <p:spPr>
          <a:xfrm>
            <a:off x="2001133" y="0"/>
            <a:ext cx="5141734" cy="6694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6629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advertising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0081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 </a:t>
            </a:r>
            <a:r>
              <a:rPr lang="en-US" dirty="0"/>
              <a:t>- Flow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"/>
            <a:ext cx="5027473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943600" y="4419600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43434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+mn-lt"/>
              </a:rPr>
              <a:t>8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478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 </a:t>
            </a:r>
            <a:r>
              <a:rPr lang="en-US" dirty="0"/>
              <a:t>- Flow Process Charts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5943600" y="4419600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43434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+mn-lt"/>
              </a:rPr>
              <a:t>8</a:t>
            </a:r>
            <a:endParaRPr lang="en-US" b="1" dirty="0">
              <a:latin typeface="+mn-lt"/>
            </a:endParaRPr>
          </a:p>
        </p:txBody>
      </p:sp>
      <p:pic>
        <p:nvPicPr>
          <p:cNvPr id="8" name="Picture 4" descr="D:\IE 366 F00\Niebel Figures\Niebel Figures07.tif"/>
          <p:cNvPicPr>
            <a:picLocks noChangeAspect="1" noChangeArrowheads="1"/>
          </p:cNvPicPr>
          <p:nvPr/>
        </p:nvPicPr>
        <p:blipFill>
          <a:blip r:embed="rId3"/>
          <a:srcRect t="1776"/>
          <a:stretch>
            <a:fillRect/>
          </a:stretch>
        </p:blipFill>
        <p:spPr bwMode="auto">
          <a:xfrm>
            <a:off x="2362200" y="1"/>
            <a:ext cx="5105400" cy="686014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7221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914400"/>
          </a:xfrm>
        </p:spPr>
        <p:txBody>
          <a:bodyPr/>
          <a:lstStyle/>
          <a:p>
            <a:pPr eaLnBrk="1" hangingPunct="1"/>
            <a:r>
              <a:rPr lang="en-US" dirty="0"/>
              <a:t>Work Charting Methods </a:t>
            </a:r>
            <a:endParaRPr lang="en-US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64008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3200" b="1" i="1" dirty="0" smtClean="0"/>
              <a:t>Pareto Chart</a:t>
            </a:r>
          </a:p>
        </p:txBody>
      </p:sp>
    </p:spTree>
    <p:extLst>
      <p:ext uri="{BB962C8B-B14F-4D97-AF65-F5344CB8AC3E}">
        <p14:creationId xmlns:p14="http://schemas.microsoft.com/office/powerpoint/2010/main" val="32346248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1 - Pareto </a:t>
            </a:r>
            <a:r>
              <a:rPr lang="en-US" dirty="0"/>
              <a:t>Chart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029200"/>
          </a:xfrm>
        </p:spPr>
        <p:txBody>
          <a:bodyPr/>
          <a:lstStyle/>
          <a:p>
            <a:pPr eaLnBrk="1" hangingPunct="1"/>
            <a:r>
              <a:rPr lang="en-US" b="1" dirty="0"/>
              <a:t>Items</a:t>
            </a:r>
            <a:r>
              <a:rPr lang="en-US" dirty="0"/>
              <a:t> of </a:t>
            </a:r>
            <a:r>
              <a:rPr lang="en-US" dirty="0" smtClean="0"/>
              <a:t>interest:</a:t>
            </a:r>
          </a:p>
          <a:p>
            <a:pPr lvl="1" eaLnBrk="1" hangingPunct="1"/>
            <a:r>
              <a:rPr lang="en-US" b="1" dirty="0" smtClean="0"/>
              <a:t>identified</a:t>
            </a:r>
          </a:p>
          <a:p>
            <a:pPr lvl="1" eaLnBrk="1" hangingPunct="1"/>
            <a:r>
              <a:rPr lang="en-US" b="1" dirty="0" smtClean="0"/>
              <a:t>measured</a:t>
            </a:r>
            <a:r>
              <a:rPr lang="en-US" dirty="0" smtClean="0"/>
              <a:t> </a:t>
            </a:r>
            <a:r>
              <a:rPr lang="en-US" dirty="0"/>
              <a:t>on a common </a:t>
            </a:r>
            <a:r>
              <a:rPr lang="en-US" dirty="0" smtClean="0"/>
              <a:t>scale</a:t>
            </a:r>
          </a:p>
          <a:p>
            <a:pPr lvl="1" eaLnBrk="1" hangingPunct="1"/>
            <a:r>
              <a:rPr lang="en-US" dirty="0" smtClean="0"/>
              <a:t>then </a:t>
            </a:r>
            <a:r>
              <a:rPr lang="en-US" b="1" dirty="0"/>
              <a:t>ordered</a:t>
            </a:r>
            <a:r>
              <a:rPr lang="en-US" dirty="0"/>
              <a:t> in ascending </a:t>
            </a:r>
            <a:r>
              <a:rPr lang="en-US" dirty="0" smtClean="0"/>
              <a:t>order</a:t>
            </a:r>
          </a:p>
          <a:p>
            <a:pPr lvl="1" eaLnBrk="1" hangingPunct="1"/>
            <a:r>
              <a:rPr lang="en-US" dirty="0" smtClean="0"/>
              <a:t>used to create </a:t>
            </a:r>
            <a:r>
              <a:rPr lang="en-US" dirty="0"/>
              <a:t>a </a:t>
            </a:r>
            <a:r>
              <a:rPr lang="en-US" b="1" dirty="0"/>
              <a:t>cumulative </a:t>
            </a:r>
            <a:r>
              <a:rPr lang="en-US" b="1" dirty="0" smtClean="0"/>
              <a:t>distribution</a:t>
            </a:r>
          </a:p>
          <a:p>
            <a:pPr eaLnBrk="1" hangingPunct="1"/>
            <a:r>
              <a:rPr lang="en-US" dirty="0"/>
              <a:t>Pareto </a:t>
            </a:r>
            <a:r>
              <a:rPr lang="en-US" dirty="0" smtClean="0"/>
              <a:t>principle:</a:t>
            </a:r>
          </a:p>
          <a:p>
            <a:pPr lvl="1" eaLnBrk="1" hangingPunct="1"/>
            <a:r>
              <a:rPr lang="en-US" b="1" dirty="0" smtClean="0"/>
              <a:t>80</a:t>
            </a:r>
            <a:r>
              <a:rPr lang="en-US" b="1" dirty="0"/>
              <a:t>%</a:t>
            </a:r>
            <a:r>
              <a:rPr lang="en-US" dirty="0"/>
              <a:t> of </a:t>
            </a:r>
            <a:r>
              <a:rPr lang="en-US" dirty="0" smtClean="0"/>
              <a:t>total </a:t>
            </a:r>
            <a:r>
              <a:rPr lang="en-US" b="1" dirty="0"/>
              <a:t>activity</a:t>
            </a:r>
            <a:r>
              <a:rPr lang="en-US" dirty="0"/>
              <a:t> </a:t>
            </a:r>
            <a:r>
              <a:rPr lang="en-US" dirty="0" smtClean="0"/>
              <a:t>found </a:t>
            </a:r>
            <a:r>
              <a:rPr lang="en-US" dirty="0"/>
              <a:t>in </a:t>
            </a:r>
            <a:r>
              <a:rPr lang="en-US" dirty="0" smtClean="0"/>
              <a:t>first </a:t>
            </a:r>
            <a:r>
              <a:rPr lang="en-US" b="1" dirty="0"/>
              <a:t>20%</a:t>
            </a:r>
            <a:r>
              <a:rPr lang="en-US" dirty="0"/>
              <a:t> of </a:t>
            </a:r>
            <a:r>
              <a:rPr lang="en-US" b="1" dirty="0" smtClean="0"/>
              <a:t>items</a:t>
            </a:r>
          </a:p>
          <a:p>
            <a:pPr eaLnBrk="1" hangingPunct="1"/>
            <a:r>
              <a:rPr lang="en-US" dirty="0" smtClean="0"/>
              <a:t>Goal: </a:t>
            </a:r>
            <a:r>
              <a:rPr lang="en-US" b="1" dirty="0" smtClean="0"/>
              <a:t>identify</a:t>
            </a:r>
            <a:r>
              <a:rPr lang="en-US" dirty="0" smtClean="0"/>
              <a:t> </a:t>
            </a:r>
            <a:r>
              <a:rPr lang="en-US" dirty="0"/>
              <a:t>appropriate </a:t>
            </a:r>
            <a:r>
              <a:rPr lang="en-US" b="1" dirty="0"/>
              <a:t>20%</a:t>
            </a:r>
            <a:r>
              <a:rPr lang="en-US" dirty="0"/>
              <a:t> for </a:t>
            </a:r>
            <a:r>
              <a:rPr lang="en-US" dirty="0" smtClean="0"/>
              <a:t>analysis</a:t>
            </a:r>
          </a:p>
          <a:p>
            <a:pPr lvl="1" eaLnBrk="1" hangingPunct="1"/>
            <a:r>
              <a:rPr lang="en-US" dirty="0"/>
              <a:t>e.g. 80% of inventory </a:t>
            </a:r>
            <a:r>
              <a:rPr lang="en-US" dirty="0" smtClean="0"/>
              <a:t>associated 20</a:t>
            </a:r>
            <a:r>
              <a:rPr lang="en-US" dirty="0"/>
              <a:t>% of </a:t>
            </a:r>
            <a:r>
              <a:rPr lang="en-US" dirty="0" smtClean="0"/>
              <a:t>parts</a:t>
            </a:r>
          </a:p>
          <a:p>
            <a:pPr lvl="1" eaLnBrk="1" hangingPunct="1"/>
            <a:r>
              <a:rPr lang="en-US" dirty="0" smtClean="0"/>
              <a:t>e.g. 80</a:t>
            </a:r>
            <a:r>
              <a:rPr lang="en-US" dirty="0"/>
              <a:t>% of </a:t>
            </a:r>
            <a:r>
              <a:rPr lang="en-US" dirty="0" smtClean="0"/>
              <a:t>injuries associated 20</a:t>
            </a:r>
            <a:r>
              <a:rPr lang="en-US" dirty="0"/>
              <a:t>% of </a:t>
            </a:r>
            <a:r>
              <a:rPr lang="en-US" dirty="0" smtClean="0"/>
              <a:t>jobs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1 - Pareto Chart</a:t>
            </a:r>
            <a:endParaRPr lang="en-US" dirty="0" smtClean="0"/>
          </a:p>
        </p:txBody>
      </p:sp>
      <p:pic>
        <p:nvPicPr>
          <p:cNvPr id="34819" name="Picture 3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524000"/>
            <a:ext cx="732605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9579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914400"/>
          </a:xfrm>
        </p:spPr>
        <p:txBody>
          <a:bodyPr/>
          <a:lstStyle/>
          <a:p>
            <a:pPr eaLnBrk="1" hangingPunct="1"/>
            <a:r>
              <a:rPr lang="en-US" dirty="0"/>
              <a:t>Work Charting Methods </a:t>
            </a:r>
            <a:endParaRPr lang="en-US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64008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en-US" sz="3200" b="1" i="1" dirty="0"/>
              <a:t>Fishbone (Cause-Effect) Diagram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0413550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r="2935"/>
          <a:stretch/>
        </p:blipFill>
        <p:spPr>
          <a:xfrm>
            <a:off x="10063" y="3999508"/>
            <a:ext cx="2275937" cy="2172692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2 - Fishbone (Cause-Effect) Diagram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086600" cy="5181600"/>
          </a:xfrm>
        </p:spPr>
        <p:txBody>
          <a:bodyPr/>
          <a:lstStyle/>
          <a:p>
            <a:pPr eaLnBrk="1" hangingPunct="1"/>
            <a:r>
              <a:rPr lang="en-US" dirty="0"/>
              <a:t>Identifies </a:t>
            </a:r>
            <a:r>
              <a:rPr lang="en-US" b="1" dirty="0"/>
              <a:t>components</a:t>
            </a:r>
            <a:r>
              <a:rPr lang="en-US" dirty="0"/>
              <a:t> </a:t>
            </a:r>
            <a:r>
              <a:rPr lang="en-US" dirty="0" smtClean="0"/>
              <a:t>that lead </a:t>
            </a:r>
            <a:r>
              <a:rPr lang="en-US" dirty="0"/>
              <a:t>to undesirable </a:t>
            </a:r>
            <a:r>
              <a:rPr lang="en-US" dirty="0" smtClean="0"/>
              <a:t>event </a:t>
            </a:r>
            <a:r>
              <a:rPr lang="en-US" dirty="0"/>
              <a:t>in a process 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Event </a:t>
            </a:r>
            <a:r>
              <a:rPr lang="en-US" dirty="0" smtClean="0"/>
              <a:t>/ problem / effect: identified </a:t>
            </a:r>
            <a:r>
              <a:rPr lang="en-US" dirty="0"/>
              <a:t>at </a:t>
            </a:r>
            <a:r>
              <a:rPr lang="en-US" dirty="0" smtClean="0"/>
              <a:t>“</a:t>
            </a:r>
            <a:r>
              <a:rPr lang="en-US" b="1" dirty="0" smtClean="0"/>
              <a:t>fish head</a:t>
            </a:r>
            <a:r>
              <a:rPr lang="en-US" dirty="0" smtClean="0"/>
              <a:t>” 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Associated </a:t>
            </a:r>
            <a:r>
              <a:rPr lang="en-US" b="1" dirty="0"/>
              <a:t>contributing </a:t>
            </a:r>
            <a:r>
              <a:rPr lang="en-US" b="1" dirty="0" smtClean="0"/>
              <a:t>factors:</a:t>
            </a:r>
          </a:p>
          <a:p>
            <a:pPr lvl="1" eaLnBrk="1" hangingPunct="1"/>
            <a:r>
              <a:rPr lang="en-US" dirty="0"/>
              <a:t>grouped into </a:t>
            </a:r>
            <a:r>
              <a:rPr lang="en-US" b="1" dirty="0"/>
              <a:t>categories</a:t>
            </a:r>
            <a:r>
              <a:rPr lang="en-US" dirty="0"/>
              <a:t> (shown in </a:t>
            </a:r>
            <a:r>
              <a:rPr lang="en-US" dirty="0" smtClean="0"/>
              <a:t>boxes)</a:t>
            </a:r>
          </a:p>
          <a:p>
            <a:pPr lvl="1" eaLnBrk="1" hangingPunct="1"/>
            <a:r>
              <a:rPr lang="en-US" b="1" dirty="0" smtClean="0"/>
              <a:t>potential </a:t>
            </a:r>
            <a:r>
              <a:rPr lang="en-US" b="1" dirty="0"/>
              <a:t>root </a:t>
            </a:r>
            <a:r>
              <a:rPr lang="en-US" b="1" dirty="0" smtClean="0"/>
              <a:t>causes</a:t>
            </a:r>
            <a:r>
              <a:rPr lang="en-US" dirty="0" smtClean="0"/>
              <a:t> </a:t>
            </a:r>
            <a:r>
              <a:rPr lang="en-US" dirty="0"/>
              <a:t>identified using </a:t>
            </a:r>
            <a:r>
              <a:rPr lang="en-US" dirty="0" smtClean="0"/>
              <a:t>tree type structure (using arrows)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 smtClean="0"/>
              <a:t>Closely </a:t>
            </a:r>
            <a:r>
              <a:rPr lang="en-US" dirty="0"/>
              <a:t>related to many different charts used in </a:t>
            </a:r>
            <a:r>
              <a:rPr lang="en-US" b="1" dirty="0"/>
              <a:t>safety analysis</a:t>
            </a:r>
            <a:r>
              <a:rPr lang="en-US" dirty="0"/>
              <a:t> (</a:t>
            </a:r>
            <a:r>
              <a:rPr lang="en-US" b="1" dirty="0"/>
              <a:t>Fault-Tree method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127478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2 - Fishbone (Cause-Effect) Diagram</a:t>
            </a:r>
            <a:endParaRPr lang="en-US" dirty="0" smtClean="0"/>
          </a:p>
        </p:txBody>
      </p:sp>
      <p:pic>
        <p:nvPicPr>
          <p:cNvPr id="4" name="Picture 4" descr="D:\IE 366 F00\Niebel Figures\Niebel Figures13.tif"/>
          <p:cNvPicPr>
            <a:picLocks noChangeAspect="1" noChangeArrowheads="1"/>
          </p:cNvPicPr>
          <p:nvPr/>
        </p:nvPicPr>
        <p:blipFill rotWithShape="1">
          <a:blip r:embed="rId3"/>
          <a:srcRect l="5335" t="1673" r="2156" b="6079"/>
          <a:stretch/>
        </p:blipFill>
        <p:spPr bwMode="auto">
          <a:xfrm>
            <a:off x="762000" y="1600941"/>
            <a:ext cx="8153400" cy="4952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6199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2 - Fishbone (Cause-Effect) Diagram</a:t>
            </a:r>
            <a:endParaRPr lang="en-US" dirty="0" smtClean="0"/>
          </a:p>
        </p:txBody>
      </p:sp>
      <p:pic>
        <p:nvPicPr>
          <p:cNvPr id="5" name="Picture 1027" descr="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"/>
          <a:stretch/>
        </p:blipFill>
        <p:spPr bwMode="auto">
          <a:xfrm>
            <a:off x="762000" y="1447800"/>
            <a:ext cx="8153400" cy="525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7551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overWorkSystems">
  <a:themeElements>
    <a:clrScheme name="GrooverWorkSystems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GrooverWorkSyste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rooverWorkSystems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Data\Microsoft\Templates\GrooverWorkSystems.pot</Template>
  <TotalTime>1424</TotalTime>
  <Words>1077</Words>
  <Application>Microsoft Office PowerPoint</Application>
  <PresentationFormat>On-screen Show (4:3)</PresentationFormat>
  <Paragraphs>187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GrooverWorkSystems</vt:lpstr>
      <vt:lpstr>Work Charting Methods </vt:lpstr>
      <vt:lpstr>Objectives of Work Charting Methods</vt:lpstr>
      <vt:lpstr>Work Charting Methods </vt:lpstr>
      <vt:lpstr>1 - Pareto Chart</vt:lpstr>
      <vt:lpstr>1 - Pareto Chart</vt:lpstr>
      <vt:lpstr>Work Charting Methods </vt:lpstr>
      <vt:lpstr>2 - Fishbone (Cause-Effect) Diagram</vt:lpstr>
      <vt:lpstr>2 - Fishbone (Cause-Effect) Diagram</vt:lpstr>
      <vt:lpstr>2 - Fishbone (Cause-Effect) Diagram</vt:lpstr>
      <vt:lpstr>2 - Fishbone (Cause-Effect) Diagram</vt:lpstr>
      <vt:lpstr>Work Charting Methods </vt:lpstr>
      <vt:lpstr>3 - Operation Process Charts</vt:lpstr>
      <vt:lpstr>3 - Operation Process Charts</vt:lpstr>
      <vt:lpstr>3 - Operation Process Charts</vt:lpstr>
      <vt:lpstr>3 - Operation Process Charts</vt:lpstr>
      <vt:lpstr>3 - Operation Process Charts</vt:lpstr>
      <vt:lpstr>3 - Operation Process Charts</vt:lpstr>
      <vt:lpstr>Work Charting Methods </vt:lpstr>
      <vt:lpstr>4 - Flow Process Charts</vt:lpstr>
      <vt:lpstr>4 - Flow Process Charts</vt:lpstr>
      <vt:lpstr>4 - Flow Process Charts</vt:lpstr>
      <vt:lpstr>4 - Flow Process Charts</vt:lpstr>
      <vt:lpstr>4 - Flow Process Charts</vt:lpstr>
      <vt:lpstr>4 - Flow Process Charts</vt:lpstr>
      <vt:lpstr>4 - Flow Process Charts</vt:lpstr>
      <vt:lpstr>4 - Flow Process Charts</vt:lpstr>
      <vt:lpstr>4 - Flow Process Charts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Groover</dc:creator>
  <cp:lastModifiedBy>User</cp:lastModifiedBy>
  <cp:revision>74</cp:revision>
  <dcterms:created xsi:type="dcterms:W3CDTF">2005-02-15T10:40:39Z</dcterms:created>
  <dcterms:modified xsi:type="dcterms:W3CDTF">2017-03-04T17:36:53Z</dcterms:modified>
</cp:coreProperties>
</file>