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307" r:id="rId2"/>
    <p:sldId id="333" r:id="rId3"/>
    <p:sldId id="329" r:id="rId4"/>
    <p:sldId id="338" r:id="rId5"/>
    <p:sldId id="342" r:id="rId6"/>
    <p:sldId id="343" r:id="rId7"/>
    <p:sldId id="349" r:id="rId8"/>
    <p:sldId id="330" r:id="rId9"/>
    <p:sldId id="339" r:id="rId10"/>
    <p:sldId id="344" r:id="rId11"/>
    <p:sldId id="346" r:id="rId12"/>
    <p:sldId id="331" r:id="rId13"/>
    <p:sldId id="340" r:id="rId14"/>
    <p:sldId id="345" r:id="rId15"/>
    <p:sldId id="347" r:id="rId16"/>
    <p:sldId id="332" r:id="rId17"/>
    <p:sldId id="341" r:id="rId18"/>
    <p:sldId id="348" r:id="rId19"/>
    <p:sldId id="350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5429" autoAdjust="0"/>
  </p:normalViewPr>
  <p:slideViewPr>
    <p:cSldViewPr>
      <p:cViewPr varScale="1">
        <p:scale>
          <a:sx n="112" d="100"/>
          <a:sy n="112" d="100"/>
        </p:scale>
        <p:origin x="-15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3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C1367B5-376D-4284-9979-A7D6BF45F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83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0A98F53-F139-4FF1-A7B9-BEF60CF1CA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073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429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16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the following: there are 6 operators, all working</a:t>
            </a:r>
            <a:r>
              <a:rPr lang="en-US" baseline="0" dirty="0" smtClean="0"/>
              <a:t> with the same cycle time; also note how times (all in min.) are drawn vertically to scale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16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how all operators are working</a:t>
            </a:r>
            <a:r>
              <a:rPr lang="en-US" baseline="0" dirty="0" smtClean="0"/>
              <a:t> in coordination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169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16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how</a:t>
            </a:r>
            <a:r>
              <a:rPr lang="en-US" baseline="0" dirty="0" smtClean="0"/>
              <a:t> this is work designed for right-handed people (right-hand work represents about 80%); also note how two hands are not working simultaneously (effective time in one hand is balanced with ineffective time in the other hand)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169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more about two-handed process charts:</a:t>
            </a:r>
            <a:r>
              <a:rPr lang="en-US" baseline="0" dirty="0" smtClean="0"/>
              <a:t> </a:t>
            </a:r>
            <a:r>
              <a:rPr lang="en-US" b="1" baseline="0" dirty="0" smtClean="0"/>
              <a:t>http://tohproblemkyahai.com/left-hand-right-hand-chart-two-handed-process-chart/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16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we mean by </a:t>
            </a:r>
            <a:r>
              <a:rPr lang="en-US" b="1" dirty="0" smtClean="0"/>
              <a:t>objectively</a:t>
            </a:r>
            <a:r>
              <a:rPr lang="en-US" dirty="0" smtClean="0"/>
              <a:t>? i.e. using values and quantities</a:t>
            </a:r>
            <a:r>
              <a:rPr lang="en-US" baseline="0" dirty="0" smtClean="0"/>
              <a:t> (not </a:t>
            </a:r>
            <a:r>
              <a:rPr lang="en-US" b="1" baseline="0" dirty="0" smtClean="0"/>
              <a:t>subjectively</a:t>
            </a:r>
            <a:r>
              <a:rPr lang="en-US" baseline="0" dirty="0" smtClean="0"/>
              <a:t>, e.g. high, low,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201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16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690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690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690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Q: what is meant to scale here? (A: time scale;</a:t>
            </a:r>
            <a:r>
              <a:rPr lang="en-US" baseline="0" dirty="0" smtClean="0"/>
              <a:t> e.g. shorter process times are shorter, and longer process times are longer)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16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16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Q: why</a:t>
            </a:r>
            <a:r>
              <a:rPr lang="en-US" baseline="0" dirty="0" smtClean="0"/>
              <a:t> does the line connecting the machine 1 and machine 2 time line appear dotted at the Unloading and Loading sections? (A: these are non-productive times)</a:t>
            </a:r>
          </a:p>
          <a:p>
            <a:r>
              <a:rPr lang="en-US" baseline="0" dirty="0" smtClean="0"/>
              <a:t>Note how the </a:t>
            </a:r>
            <a:r>
              <a:rPr lang="en-US" b="1" baseline="0" dirty="0" smtClean="0"/>
              <a:t>cycle time</a:t>
            </a:r>
            <a:r>
              <a:rPr lang="en-US" baseline="0" dirty="0" smtClean="0"/>
              <a:t> for operator, machine 1, and machine 2 are all the same; also note how machine 1 and machine 2 are complementary (completing) each 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16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45652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94923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228600"/>
            <a:ext cx="17907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228600"/>
            <a:ext cx="5219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5033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4600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47826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90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35695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82031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07269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7713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70253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48897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28600"/>
            <a:ext cx="7162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934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0960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i="1" smtClean="0">
                <a:solidFill>
                  <a:schemeClr val="folHlink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 sz="1200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1219200" y="1219200"/>
            <a:ext cx="7620000" cy="0"/>
          </a:xfrm>
          <a:prstGeom prst="line">
            <a:avLst/>
          </a:prstGeom>
          <a:noFill/>
          <a:ln w="25400">
            <a:solidFill>
              <a:srgbClr val="006699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pic>
        <p:nvPicPr>
          <p:cNvPr id="2054" name="Picture 6" descr="stopwatch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3144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Work Charting Methods 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219200"/>
            <a:ext cx="6477000" cy="4876800"/>
          </a:xfrm>
        </p:spPr>
        <p:txBody>
          <a:bodyPr/>
          <a:lstStyle/>
          <a:p>
            <a:pPr marL="457200" indent="-457200" eaLnBrk="1" hangingPunct="1">
              <a:buNone/>
            </a:pPr>
            <a:endParaRPr lang="en-US" dirty="0" smtClean="0"/>
          </a:p>
          <a:p>
            <a:pPr marL="457200" indent="-457200" eaLnBrk="1" hangingPunct="1">
              <a:buNone/>
            </a:pPr>
            <a:r>
              <a:rPr lang="en-US" dirty="0" smtClean="0"/>
              <a:t>Topics:</a:t>
            </a:r>
            <a:endParaRPr lang="en-US" dirty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Pareto Chart </a:t>
            </a:r>
            <a:r>
              <a:rPr lang="en-US" dirty="0"/>
              <a:t>– part 1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Fishbone (Cause-Effect) Diagram </a:t>
            </a:r>
            <a:r>
              <a:rPr lang="en-US" dirty="0"/>
              <a:t>– part 1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Operation Process Charts </a:t>
            </a:r>
            <a:r>
              <a:rPr lang="en-US" dirty="0"/>
              <a:t>– part </a:t>
            </a:r>
            <a:r>
              <a:rPr lang="en-US" dirty="0" smtClean="0"/>
              <a:t>1</a:t>
            </a:r>
            <a:endParaRPr lang="en-US" dirty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Flow Process Charts </a:t>
            </a:r>
            <a:r>
              <a:rPr lang="en-US" dirty="0"/>
              <a:t>– part </a:t>
            </a:r>
            <a:r>
              <a:rPr lang="en-US" dirty="0" smtClean="0"/>
              <a:t>1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Flow Diagrams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dirty="0"/>
              <a:t>part 2</a:t>
            </a:r>
            <a:endParaRPr lang="en-US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Worker and Machine </a:t>
            </a:r>
            <a:r>
              <a:rPr lang="en-US" b="1" dirty="0"/>
              <a:t>Process </a:t>
            </a:r>
            <a:r>
              <a:rPr lang="en-US" b="1" dirty="0" smtClean="0"/>
              <a:t>Charts</a:t>
            </a:r>
            <a:r>
              <a:rPr lang="en-US" dirty="0" smtClean="0"/>
              <a:t> – part </a:t>
            </a:r>
            <a:r>
              <a:rPr lang="en-US" dirty="0"/>
              <a:t>2</a:t>
            </a:r>
            <a:endParaRPr lang="en-US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Gang Process Charts</a:t>
            </a:r>
            <a:r>
              <a:rPr lang="en-US" dirty="0"/>
              <a:t> – </a:t>
            </a:r>
            <a:r>
              <a:rPr lang="en-US" dirty="0" smtClean="0"/>
              <a:t>part </a:t>
            </a:r>
            <a:r>
              <a:rPr lang="en-US" dirty="0"/>
              <a:t>2</a:t>
            </a:r>
            <a:endParaRPr lang="en-US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Two-Handed </a:t>
            </a:r>
            <a:r>
              <a:rPr lang="en-US" b="1" dirty="0"/>
              <a:t>Process Charts</a:t>
            </a:r>
            <a:r>
              <a:rPr lang="en-US" dirty="0"/>
              <a:t> – </a:t>
            </a:r>
            <a:r>
              <a:rPr lang="en-US" dirty="0" smtClean="0"/>
              <a:t>part </a:t>
            </a:r>
            <a:r>
              <a:rPr lang="en-US" dirty="0"/>
              <a:t>2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4676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6 </a:t>
            </a:r>
            <a:r>
              <a:rPr lang="en-US" dirty="0"/>
              <a:t>- Worker and Machine Process Charts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7162800" cy="5029200"/>
          </a:xfrm>
        </p:spPr>
        <p:txBody>
          <a:bodyPr/>
          <a:lstStyle/>
          <a:p>
            <a:r>
              <a:rPr lang="en-US" b="1" dirty="0"/>
              <a:t>Solid lines</a:t>
            </a:r>
            <a:r>
              <a:rPr lang="en-US" dirty="0"/>
              <a:t> </a:t>
            </a:r>
            <a:r>
              <a:rPr lang="en-US" dirty="0" smtClean="0"/>
              <a:t>represent: </a:t>
            </a:r>
            <a:r>
              <a:rPr lang="en-US" b="1" dirty="0"/>
              <a:t>productive </a:t>
            </a:r>
            <a:r>
              <a:rPr lang="en-US" b="1" dirty="0" smtClean="0"/>
              <a:t>time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Breaks</a:t>
            </a:r>
            <a:r>
              <a:rPr lang="en-US" dirty="0"/>
              <a:t> </a:t>
            </a:r>
            <a:r>
              <a:rPr lang="en-US" dirty="0" smtClean="0"/>
              <a:t>indicate: </a:t>
            </a:r>
            <a:r>
              <a:rPr lang="en-US" b="1" dirty="0"/>
              <a:t>idle </a:t>
            </a:r>
            <a:r>
              <a:rPr lang="en-US" b="1" dirty="0" smtClean="0"/>
              <a:t>time</a:t>
            </a:r>
            <a:endParaRPr lang="en-US" b="1" dirty="0"/>
          </a:p>
          <a:p>
            <a:endParaRPr lang="en-US" dirty="0"/>
          </a:p>
          <a:p>
            <a:r>
              <a:rPr lang="en-US" b="1" dirty="0"/>
              <a:t>Dotted </a:t>
            </a:r>
            <a:r>
              <a:rPr lang="en-US" b="1" dirty="0" smtClean="0"/>
              <a:t>lines</a:t>
            </a:r>
            <a:r>
              <a:rPr lang="en-US" dirty="0" smtClean="0"/>
              <a:t> represent: </a:t>
            </a:r>
            <a:r>
              <a:rPr lang="en-US" b="1" dirty="0"/>
              <a:t>non-productive time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93752522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467600" cy="9144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D:\IE 366 F00\Niebel Figures\Niebel Figures04.tif"/>
          <p:cNvPicPr>
            <a:picLocks noChangeAspect="1" noChangeArrowheads="1"/>
          </p:cNvPicPr>
          <p:nvPr/>
        </p:nvPicPr>
        <p:blipFill rotWithShape="1">
          <a:blip r:embed="rId3"/>
          <a:srcRect l="4234" t="2516" r="3769" b="4905"/>
          <a:stretch/>
        </p:blipFill>
        <p:spPr bwMode="auto">
          <a:xfrm>
            <a:off x="2438400" y="0"/>
            <a:ext cx="4876800" cy="6836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831142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162800" cy="914400"/>
          </a:xfrm>
        </p:spPr>
        <p:txBody>
          <a:bodyPr/>
          <a:lstStyle/>
          <a:p>
            <a:pPr eaLnBrk="1" hangingPunct="1"/>
            <a:r>
              <a:rPr lang="en-US" dirty="0"/>
              <a:t>Work Charting Methods </a:t>
            </a:r>
            <a:endParaRPr lang="en-US" b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47800"/>
            <a:ext cx="6400800" cy="44958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/>
          </a:p>
          <a:p>
            <a:pPr marL="514350" indent="-514350" eaLnBrk="1" hangingPunct="1">
              <a:buFont typeface="+mj-lt"/>
              <a:buAutoNum type="arabicPeriod" startAt="7"/>
            </a:pPr>
            <a:r>
              <a:rPr lang="en-US" sz="3200" b="1" i="1" dirty="0"/>
              <a:t>Gang Process Charts</a:t>
            </a:r>
          </a:p>
        </p:txBody>
      </p:sp>
    </p:spTree>
    <p:extLst>
      <p:ext uri="{BB962C8B-B14F-4D97-AF65-F5344CB8AC3E}">
        <p14:creationId xmlns:p14="http://schemas.microsoft.com/office/powerpoint/2010/main" val="300318836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7 </a:t>
            </a:r>
            <a:r>
              <a:rPr lang="en-US" dirty="0"/>
              <a:t>- Gang Process Charts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7162800" cy="5105400"/>
          </a:xfrm>
        </p:spPr>
        <p:txBody>
          <a:bodyPr/>
          <a:lstStyle/>
          <a:p>
            <a:pPr eaLnBrk="1" hangingPunct="1"/>
            <a:r>
              <a:rPr lang="en-US" dirty="0" smtClean="0"/>
              <a:t>These are Worker </a:t>
            </a:r>
            <a:r>
              <a:rPr lang="en-US" dirty="0"/>
              <a:t>and Machine Process charts </a:t>
            </a:r>
            <a:r>
              <a:rPr lang="en-US" dirty="0" smtClean="0"/>
              <a:t>showing</a:t>
            </a:r>
          </a:p>
          <a:p>
            <a:pPr lvl="1" eaLnBrk="1" hangingPunct="1"/>
            <a:r>
              <a:rPr lang="en-US" b="1" dirty="0" smtClean="0"/>
              <a:t>many workers</a:t>
            </a:r>
          </a:p>
          <a:p>
            <a:pPr lvl="1" eaLnBrk="1" hangingPunct="1"/>
            <a:r>
              <a:rPr lang="en-US" dirty="0" smtClean="0"/>
              <a:t>workers </a:t>
            </a:r>
            <a:r>
              <a:rPr lang="en-US" dirty="0"/>
              <a:t>are </a:t>
            </a:r>
            <a:r>
              <a:rPr lang="en-US" b="1" dirty="0"/>
              <a:t>interacting</a:t>
            </a:r>
            <a:r>
              <a:rPr lang="en-US" dirty="0"/>
              <a:t> with a piece of </a:t>
            </a:r>
            <a:r>
              <a:rPr lang="en-US" b="1" dirty="0"/>
              <a:t>equipment</a:t>
            </a:r>
            <a:r>
              <a:rPr lang="en-US" dirty="0"/>
              <a:t> or a </a:t>
            </a:r>
            <a:r>
              <a:rPr lang="en-US" b="1" dirty="0" smtClean="0"/>
              <a:t>machine</a:t>
            </a:r>
          </a:p>
          <a:p>
            <a:pPr lvl="1" eaLnBrk="1" hangingPunct="1"/>
            <a:endParaRPr lang="en-US" b="1" dirty="0" smtClean="0"/>
          </a:p>
          <a:p>
            <a:pPr eaLnBrk="1" hangingPunct="1"/>
            <a:r>
              <a:rPr lang="en-US" dirty="0"/>
              <a:t>Purpose: determine if interaction between workers is </a:t>
            </a:r>
            <a:r>
              <a:rPr lang="en-US" i="1" dirty="0"/>
              <a:t>efficient</a:t>
            </a:r>
            <a:r>
              <a:rPr lang="en-US" dirty="0"/>
              <a:t> and </a:t>
            </a:r>
            <a:r>
              <a:rPr lang="en-US" i="1" dirty="0"/>
              <a:t>coordinated</a:t>
            </a:r>
          </a:p>
          <a:p>
            <a:pPr lvl="1" eaLnBrk="1" hangingPunct="1"/>
            <a:endParaRPr lang="en-US" b="1" dirty="0"/>
          </a:p>
          <a:p>
            <a:pPr eaLnBrk="1" hangingPunct="1"/>
            <a:r>
              <a:rPr lang="en-US" dirty="0" smtClean="0"/>
              <a:t>Examples:</a:t>
            </a:r>
          </a:p>
          <a:p>
            <a:pPr lvl="1" eaLnBrk="1" hangingPunct="1"/>
            <a:r>
              <a:rPr lang="en-US" dirty="0" smtClean="0"/>
              <a:t>workers </a:t>
            </a:r>
            <a:r>
              <a:rPr lang="en-US" dirty="0"/>
              <a:t>at a coal </a:t>
            </a:r>
            <a:r>
              <a:rPr lang="en-US" dirty="0" smtClean="0"/>
              <a:t>furnace</a:t>
            </a:r>
          </a:p>
          <a:p>
            <a:pPr lvl="1" eaLnBrk="1" hangingPunct="1"/>
            <a:r>
              <a:rPr lang="en-US" dirty="0" smtClean="0"/>
              <a:t>workers in </a:t>
            </a:r>
            <a:r>
              <a:rPr lang="en-US" dirty="0"/>
              <a:t>a steel </a:t>
            </a:r>
            <a:r>
              <a:rPr lang="en-US" dirty="0" smtClean="0"/>
              <a:t>mill</a:t>
            </a:r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2747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7 </a:t>
            </a:r>
            <a:r>
              <a:rPr lang="en-US" dirty="0"/>
              <a:t>- Gang Process Charts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D:\IE 366 F00\Niebel Figures\Niebel Figures03.tif"/>
          <p:cNvPicPr>
            <a:picLocks noChangeAspect="1" noChangeArrowheads="1"/>
          </p:cNvPicPr>
          <p:nvPr/>
        </p:nvPicPr>
        <p:blipFill rotWithShape="1">
          <a:blip r:embed="rId3"/>
          <a:srcRect l="1893" t="1637" r="848" b="1645"/>
          <a:stretch/>
        </p:blipFill>
        <p:spPr bwMode="auto">
          <a:xfrm>
            <a:off x="76200" y="1295400"/>
            <a:ext cx="9009408" cy="5499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70426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7 </a:t>
            </a:r>
            <a:r>
              <a:rPr lang="en-US" dirty="0"/>
              <a:t>- Gang Process Charts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4" descr="D:\IE 366 F00\Niebel Figures\Niebel Figures02.tif"/>
          <p:cNvPicPr>
            <a:picLocks noChangeAspect="1" noChangeArrowheads="1"/>
          </p:cNvPicPr>
          <p:nvPr/>
        </p:nvPicPr>
        <p:blipFill rotWithShape="1">
          <a:blip r:embed="rId3"/>
          <a:srcRect l="3595" t="3615" r="6110" b="2299"/>
          <a:stretch/>
        </p:blipFill>
        <p:spPr bwMode="auto">
          <a:xfrm>
            <a:off x="1737644" y="0"/>
            <a:ext cx="6796756" cy="677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19741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162800" cy="914400"/>
          </a:xfrm>
        </p:spPr>
        <p:txBody>
          <a:bodyPr/>
          <a:lstStyle/>
          <a:p>
            <a:pPr eaLnBrk="1" hangingPunct="1"/>
            <a:r>
              <a:rPr lang="en-US" dirty="0"/>
              <a:t>Work Charting Methods </a:t>
            </a:r>
            <a:endParaRPr lang="en-US" b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47800"/>
            <a:ext cx="6400800" cy="44958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/>
          </a:p>
          <a:p>
            <a:pPr marL="514350" indent="-514350" eaLnBrk="1" hangingPunct="1">
              <a:buFont typeface="+mj-lt"/>
              <a:buAutoNum type="arabicPeriod" startAt="8"/>
            </a:pPr>
            <a:r>
              <a:rPr lang="en-US" sz="3200" b="1" i="1" dirty="0"/>
              <a:t>Two-Handed Process Charts</a:t>
            </a:r>
            <a:endParaRPr lang="en-US" sz="3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00318836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8 </a:t>
            </a:r>
            <a:r>
              <a:rPr lang="en-US" dirty="0"/>
              <a:t>- Two-Handed Process Charts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7162800" cy="5334000"/>
          </a:xfrm>
        </p:spPr>
        <p:txBody>
          <a:bodyPr/>
          <a:lstStyle/>
          <a:p>
            <a:r>
              <a:rPr lang="en-US" b="1" dirty="0"/>
              <a:t>Left-hand</a:t>
            </a:r>
            <a:r>
              <a:rPr lang="en-US" dirty="0"/>
              <a:t> / </a:t>
            </a:r>
            <a:r>
              <a:rPr lang="en-US" b="1" dirty="0"/>
              <a:t>right-hand</a:t>
            </a:r>
            <a:r>
              <a:rPr lang="en-US" dirty="0"/>
              <a:t> chart </a:t>
            </a:r>
          </a:p>
          <a:p>
            <a:endParaRPr lang="en-US" dirty="0"/>
          </a:p>
          <a:p>
            <a:r>
              <a:rPr lang="en-US" b="1" dirty="0"/>
              <a:t>Operator process </a:t>
            </a:r>
            <a:r>
              <a:rPr lang="en-US" b="1" dirty="0" smtClean="0"/>
              <a:t>chart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Flow </a:t>
            </a:r>
            <a:r>
              <a:rPr lang="en-US" dirty="0"/>
              <a:t>process chart directed at an operator </a:t>
            </a:r>
          </a:p>
          <a:p>
            <a:endParaRPr lang="en-US" dirty="0"/>
          </a:p>
          <a:p>
            <a:r>
              <a:rPr lang="en-US" dirty="0"/>
              <a:t>Each hand is </a:t>
            </a:r>
            <a:r>
              <a:rPr lang="en-US" b="1" dirty="0"/>
              <a:t>documented </a:t>
            </a:r>
            <a:r>
              <a:rPr lang="en-US" b="1" dirty="0" smtClean="0"/>
              <a:t>separately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Activities of worker’s </a:t>
            </a:r>
            <a:r>
              <a:rPr lang="en-US" b="1" dirty="0"/>
              <a:t>hands</a:t>
            </a:r>
            <a:r>
              <a:rPr lang="en-US" dirty="0"/>
              <a:t> (or limbs): recorded in their </a:t>
            </a:r>
            <a:r>
              <a:rPr lang="en-US" b="1" dirty="0"/>
              <a:t>relationship</a:t>
            </a:r>
            <a:r>
              <a:rPr lang="en-US" dirty="0"/>
              <a:t> to one another</a:t>
            </a:r>
          </a:p>
          <a:p>
            <a:endParaRPr lang="en-US" dirty="0"/>
          </a:p>
          <a:p>
            <a:r>
              <a:rPr lang="en-US" dirty="0" smtClean="0"/>
              <a:t>Useful </a:t>
            </a:r>
            <a:r>
              <a:rPr lang="en-US" dirty="0"/>
              <a:t>when doing work methods </a:t>
            </a:r>
            <a:r>
              <a:rPr lang="en-US" dirty="0" smtClean="0"/>
              <a:t>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2747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D:\IE 366 F00\Niebel Figures\Niebel Figures01.tif"/>
          <p:cNvPicPr>
            <a:picLocks noChangeAspect="1" noChangeArrowheads="1"/>
          </p:cNvPicPr>
          <p:nvPr/>
        </p:nvPicPr>
        <p:blipFill rotWithShape="1">
          <a:blip r:embed="rId3"/>
          <a:srcRect l="1824" t="2228" r="6137" b="3834"/>
          <a:stretch/>
        </p:blipFill>
        <p:spPr bwMode="auto">
          <a:xfrm>
            <a:off x="2667000" y="76199"/>
            <a:ext cx="4927600" cy="6738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67821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8 - Two-Handed </a:t>
            </a:r>
            <a:r>
              <a:rPr lang="en-US" dirty="0"/>
              <a:t>Process Charts</a:t>
            </a:r>
            <a:endParaRPr lang="en-US" dirty="0" smtClean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0" t="2435" r="4273" b="3229"/>
          <a:stretch/>
        </p:blipFill>
        <p:spPr>
          <a:xfrm>
            <a:off x="2082800" y="1288990"/>
            <a:ext cx="4775200" cy="5492810"/>
          </a:xfrm>
        </p:spPr>
      </p:pic>
    </p:spTree>
    <p:extLst>
      <p:ext uri="{BB962C8B-B14F-4D97-AF65-F5344CB8AC3E}">
        <p14:creationId xmlns:p14="http://schemas.microsoft.com/office/powerpoint/2010/main" val="255156236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Objectives of Work </a:t>
            </a:r>
            <a:r>
              <a:rPr lang="en-US" dirty="0"/>
              <a:t>Charting Methods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7086600" cy="5257800"/>
          </a:xfrm>
        </p:spPr>
        <p:txBody>
          <a:bodyPr/>
          <a:lstStyle/>
          <a:p>
            <a:r>
              <a:rPr lang="en-US" b="1" dirty="0" smtClean="0"/>
              <a:t>Objectively</a:t>
            </a:r>
            <a:r>
              <a:rPr lang="en-US" dirty="0" smtClean="0"/>
              <a:t> </a:t>
            </a:r>
            <a:r>
              <a:rPr lang="en-US" dirty="0"/>
              <a:t>document the </a:t>
            </a:r>
            <a:r>
              <a:rPr lang="en-US" b="1" dirty="0"/>
              <a:t>work task</a:t>
            </a:r>
            <a:r>
              <a:rPr lang="en-US" dirty="0"/>
              <a:t> or </a:t>
            </a:r>
            <a:r>
              <a:rPr lang="en-US" b="1" dirty="0"/>
              <a:t>process</a:t>
            </a:r>
            <a:r>
              <a:rPr lang="en-US" dirty="0"/>
              <a:t> for analysis </a:t>
            </a:r>
          </a:p>
          <a:p>
            <a:endParaRPr lang="en-US" dirty="0"/>
          </a:p>
          <a:p>
            <a:r>
              <a:rPr lang="en-US" dirty="0" smtClean="0"/>
              <a:t>Examine some of </a:t>
            </a:r>
            <a:r>
              <a:rPr lang="en-US" b="1" dirty="0" smtClean="0"/>
              <a:t>many </a:t>
            </a:r>
            <a:r>
              <a:rPr lang="en-US" b="1" dirty="0"/>
              <a:t>available </a:t>
            </a:r>
            <a:r>
              <a:rPr lang="en-US" b="1" dirty="0" smtClean="0"/>
              <a:t>methods </a:t>
            </a:r>
            <a:r>
              <a:rPr lang="en-US" dirty="0" smtClean="0"/>
              <a:t>(new </a:t>
            </a:r>
            <a:r>
              <a:rPr lang="en-US" dirty="0"/>
              <a:t>ones </a:t>
            </a:r>
            <a:r>
              <a:rPr lang="en-US" b="1" dirty="0" smtClean="0"/>
              <a:t>invented regularly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r>
              <a:rPr lang="en-US" dirty="0"/>
              <a:t>Break down </a:t>
            </a:r>
            <a:r>
              <a:rPr lang="en-US" dirty="0" smtClean="0"/>
              <a:t>job </a:t>
            </a:r>
            <a:r>
              <a:rPr lang="en-US" dirty="0"/>
              <a:t>into </a:t>
            </a:r>
            <a:r>
              <a:rPr lang="en-US" b="1" dirty="0"/>
              <a:t>sub-components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tasks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Describe</a:t>
            </a:r>
            <a:r>
              <a:rPr lang="en-US" dirty="0"/>
              <a:t> the </a:t>
            </a:r>
            <a:r>
              <a:rPr lang="en-US" b="1" dirty="0"/>
              <a:t>tasks</a:t>
            </a:r>
            <a:r>
              <a:rPr lang="en-US" dirty="0"/>
              <a:t> in a meaningful way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741359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162800" cy="914400"/>
          </a:xfrm>
        </p:spPr>
        <p:txBody>
          <a:bodyPr/>
          <a:lstStyle/>
          <a:p>
            <a:pPr eaLnBrk="1" hangingPunct="1"/>
            <a:r>
              <a:rPr lang="en-US" dirty="0"/>
              <a:t>Work Charting Methods </a:t>
            </a:r>
            <a:endParaRPr lang="en-US" b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47800"/>
            <a:ext cx="6400800" cy="44958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/>
          </a:p>
          <a:p>
            <a:pPr marL="514350" indent="-514350" eaLnBrk="1" hangingPunct="1">
              <a:buFont typeface="+mj-lt"/>
              <a:buAutoNum type="arabicPeriod" startAt="5"/>
            </a:pPr>
            <a:r>
              <a:rPr lang="en-US" sz="3200" b="1" i="1" dirty="0"/>
              <a:t>Flow Diagrams</a:t>
            </a:r>
            <a:endParaRPr lang="en-US" sz="3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57490243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 </a:t>
            </a:r>
            <a:r>
              <a:rPr lang="en-US" dirty="0"/>
              <a:t>- Flow </a:t>
            </a:r>
            <a:r>
              <a:rPr lang="en-US" dirty="0" smtClean="0"/>
              <a:t>Diagrams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71628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Diagram in a </a:t>
            </a:r>
            <a:r>
              <a:rPr lang="en-US" dirty="0"/>
              <a:t>system </a:t>
            </a:r>
            <a:r>
              <a:rPr lang="en-US" dirty="0" smtClean="0"/>
              <a:t>representing</a:t>
            </a:r>
          </a:p>
          <a:p>
            <a:pPr lvl="1" eaLnBrk="1" hangingPunct="1"/>
            <a:r>
              <a:rPr lang="en-US" b="1" dirty="0" smtClean="0"/>
              <a:t>process flow</a:t>
            </a:r>
            <a:r>
              <a:rPr lang="en-US" dirty="0" smtClean="0"/>
              <a:t> or</a:t>
            </a:r>
          </a:p>
          <a:p>
            <a:pPr lvl="1" eaLnBrk="1" hangingPunct="1"/>
            <a:r>
              <a:rPr lang="en-US" dirty="0" smtClean="0"/>
              <a:t>set </a:t>
            </a:r>
            <a:r>
              <a:rPr lang="en-US" dirty="0"/>
              <a:t>of </a:t>
            </a:r>
            <a:r>
              <a:rPr lang="en-US" b="1" dirty="0"/>
              <a:t>dynamic </a:t>
            </a:r>
            <a:r>
              <a:rPr lang="en-US" b="1" dirty="0" smtClean="0"/>
              <a:t>relationships</a:t>
            </a: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Supplement </a:t>
            </a:r>
            <a:r>
              <a:rPr lang="en-US" dirty="0" smtClean="0"/>
              <a:t>flow </a:t>
            </a:r>
            <a:r>
              <a:rPr lang="en-US" dirty="0"/>
              <a:t>process </a:t>
            </a:r>
            <a:r>
              <a:rPr lang="en-US" dirty="0" smtClean="0"/>
              <a:t>charts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Provides </a:t>
            </a:r>
            <a:r>
              <a:rPr lang="en-US" dirty="0" smtClean="0"/>
              <a:t>overhead </a:t>
            </a:r>
            <a:r>
              <a:rPr lang="en-US" b="1" dirty="0"/>
              <a:t>pictorial plan</a:t>
            </a:r>
            <a:r>
              <a:rPr lang="en-US" dirty="0"/>
              <a:t> of the </a:t>
            </a:r>
            <a:r>
              <a:rPr lang="en-US" dirty="0" smtClean="0"/>
              <a:t>facility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Examples:</a:t>
            </a:r>
          </a:p>
          <a:p>
            <a:pPr lvl="1" eaLnBrk="1" hangingPunct="1"/>
            <a:r>
              <a:rPr lang="en-US" dirty="0" smtClean="0"/>
              <a:t>structure </a:t>
            </a:r>
            <a:r>
              <a:rPr lang="en-US" dirty="0"/>
              <a:t>and order a </a:t>
            </a:r>
            <a:r>
              <a:rPr lang="en-US" b="1" dirty="0"/>
              <a:t>complex </a:t>
            </a:r>
            <a:r>
              <a:rPr lang="en-US" b="1" dirty="0" smtClean="0"/>
              <a:t>system</a:t>
            </a:r>
          </a:p>
          <a:p>
            <a:pPr lvl="1" eaLnBrk="1" hangingPunct="1"/>
            <a:r>
              <a:rPr lang="en-US" dirty="0" smtClean="0"/>
              <a:t>show </a:t>
            </a:r>
            <a:r>
              <a:rPr lang="en-US" dirty="0"/>
              <a:t>structure of the </a:t>
            </a:r>
            <a:r>
              <a:rPr lang="en-US" b="1" dirty="0"/>
              <a:t>elements</a:t>
            </a:r>
            <a:r>
              <a:rPr lang="en-US" dirty="0"/>
              <a:t> and their </a:t>
            </a:r>
            <a:r>
              <a:rPr lang="en-US" b="1" dirty="0"/>
              <a:t>interaction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3022747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5 - Flow Diagrams</a:t>
            </a:r>
            <a:endParaRPr 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905000" y="1447800"/>
            <a:ext cx="7010400" cy="5181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US" kern="0" dirty="0"/>
          </a:p>
        </p:txBody>
      </p:sp>
      <p:pic>
        <p:nvPicPr>
          <p:cNvPr id="5" name="Picture 4" descr="D:\IE 366 F00\Niebel Figures\Niebel Figures05.tif"/>
          <p:cNvPicPr>
            <a:picLocks noChangeAspect="1" noChangeArrowheads="1"/>
          </p:cNvPicPr>
          <p:nvPr/>
        </p:nvPicPr>
        <p:blipFill rotWithShape="1">
          <a:blip r:embed="rId3"/>
          <a:srcRect l="4183" t="9111" r="6845" b="13768"/>
          <a:stretch/>
        </p:blipFill>
        <p:spPr bwMode="auto">
          <a:xfrm>
            <a:off x="9969" y="1919954"/>
            <a:ext cx="9133409" cy="42522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43067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5 - Flow Diagrams</a:t>
            </a:r>
            <a:endParaRPr 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905000" y="1447800"/>
            <a:ext cx="7010400" cy="5181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US" kern="0" dirty="0"/>
          </a:p>
        </p:txBody>
      </p:sp>
      <p:pic>
        <p:nvPicPr>
          <p:cNvPr id="7" name="Picture 4" descr="D:\IE 366 F00\Niebel Figures\Niebel Figures06.tif"/>
          <p:cNvPicPr>
            <a:picLocks noChangeAspect="1" noChangeArrowheads="1"/>
          </p:cNvPicPr>
          <p:nvPr/>
        </p:nvPicPr>
        <p:blipFill rotWithShape="1">
          <a:blip r:embed="rId3"/>
          <a:srcRect l="4963" t="6297" r="6551" b="4983"/>
          <a:stretch/>
        </p:blipFill>
        <p:spPr bwMode="auto">
          <a:xfrm>
            <a:off x="976188" y="0"/>
            <a:ext cx="7482012" cy="68355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408717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5 - Flow Diagrams</a:t>
            </a:r>
            <a:endParaRPr 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905000" y="1447800"/>
            <a:ext cx="7010400" cy="5181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US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95"/>
            <a:ext cx="9144000" cy="574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94619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162800" cy="914400"/>
          </a:xfrm>
        </p:spPr>
        <p:txBody>
          <a:bodyPr/>
          <a:lstStyle/>
          <a:p>
            <a:pPr eaLnBrk="1" hangingPunct="1"/>
            <a:r>
              <a:rPr lang="en-US" dirty="0"/>
              <a:t>Work Charting Methods </a:t>
            </a:r>
            <a:endParaRPr lang="en-US" b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47800"/>
            <a:ext cx="6400800" cy="44958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/>
          </a:p>
          <a:p>
            <a:pPr marL="514350" indent="-514350" eaLnBrk="1" hangingPunct="1">
              <a:buFont typeface="+mj-lt"/>
              <a:buAutoNum type="arabicPeriod" startAt="6"/>
            </a:pPr>
            <a:r>
              <a:rPr lang="en-US" sz="3200" b="1" i="1" dirty="0"/>
              <a:t>Worker and Machine Process Charts</a:t>
            </a:r>
            <a:endParaRPr lang="en-US" sz="3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946573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4676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6 </a:t>
            </a:r>
            <a:r>
              <a:rPr lang="en-US" dirty="0"/>
              <a:t>- Worker and Machine Process Charts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7162800" cy="5029200"/>
          </a:xfrm>
        </p:spPr>
        <p:txBody>
          <a:bodyPr/>
          <a:lstStyle/>
          <a:p>
            <a:r>
              <a:rPr lang="en-US" dirty="0"/>
              <a:t>Show at a single </a:t>
            </a:r>
            <a:r>
              <a:rPr lang="en-US" dirty="0" smtClean="0"/>
              <a:t>workstation </a:t>
            </a:r>
            <a:r>
              <a:rPr lang="en-US" b="1" dirty="0" smtClean="0"/>
              <a:t>time </a:t>
            </a:r>
            <a:r>
              <a:rPr lang="en-US" b="1" dirty="0"/>
              <a:t>relationship</a:t>
            </a:r>
            <a:r>
              <a:rPr lang="en-US" dirty="0"/>
              <a:t> </a:t>
            </a:r>
            <a:r>
              <a:rPr lang="en-US" dirty="0" smtClean="0"/>
              <a:t>between:</a:t>
            </a:r>
          </a:p>
          <a:p>
            <a:pPr lvl="1"/>
            <a:r>
              <a:rPr lang="en-US" b="1" dirty="0" smtClean="0"/>
              <a:t>working </a:t>
            </a:r>
            <a:r>
              <a:rPr lang="en-US" b="1" dirty="0"/>
              <a:t>cycle</a:t>
            </a:r>
            <a:r>
              <a:rPr lang="en-US" dirty="0"/>
              <a:t> of a </a:t>
            </a:r>
            <a:r>
              <a:rPr lang="en-US" b="1" dirty="0"/>
              <a:t>person</a:t>
            </a:r>
            <a:r>
              <a:rPr lang="en-US" dirty="0"/>
              <a:t> and </a:t>
            </a:r>
            <a:endParaRPr lang="en-US" dirty="0" smtClean="0"/>
          </a:p>
          <a:p>
            <a:pPr lvl="1"/>
            <a:r>
              <a:rPr lang="en-US" b="1" dirty="0" smtClean="0"/>
              <a:t>operating </a:t>
            </a:r>
            <a:r>
              <a:rPr lang="en-US" b="1" dirty="0"/>
              <a:t>cycle</a:t>
            </a:r>
            <a:r>
              <a:rPr lang="en-US" dirty="0"/>
              <a:t> of a </a:t>
            </a:r>
            <a:r>
              <a:rPr lang="en-US" b="1" dirty="0"/>
              <a:t>machine</a:t>
            </a:r>
            <a:r>
              <a:rPr lang="en-US" dirty="0"/>
              <a:t>(s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Machine times</a:t>
            </a:r>
            <a:r>
              <a:rPr lang="en-US" dirty="0"/>
              <a:t> and </a:t>
            </a:r>
            <a:r>
              <a:rPr lang="en-US" b="1" dirty="0"/>
              <a:t>operator times</a:t>
            </a:r>
            <a:r>
              <a:rPr lang="en-US" dirty="0"/>
              <a:t> must be known for </a:t>
            </a:r>
            <a:r>
              <a:rPr lang="en-US" i="1" dirty="0"/>
              <a:t>each element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r>
              <a:rPr lang="en-US" dirty="0" smtClean="0"/>
              <a:t>Chart </a:t>
            </a:r>
            <a:r>
              <a:rPr lang="en-US" dirty="0"/>
              <a:t>drawn </a:t>
            </a:r>
            <a:r>
              <a:rPr lang="en-US" i="1" dirty="0"/>
              <a:t>vertically</a:t>
            </a:r>
            <a:r>
              <a:rPr lang="en-US" dirty="0"/>
              <a:t> to </a:t>
            </a:r>
            <a:r>
              <a:rPr lang="en-US" dirty="0" smtClean="0"/>
              <a:t>scale</a:t>
            </a:r>
          </a:p>
          <a:p>
            <a:endParaRPr lang="en-US" dirty="0"/>
          </a:p>
          <a:p>
            <a:r>
              <a:rPr lang="en-US" dirty="0"/>
              <a:t>Useful </a:t>
            </a:r>
            <a:r>
              <a:rPr lang="en-US" dirty="0" smtClean="0"/>
              <a:t>in describing </a:t>
            </a:r>
            <a:r>
              <a:rPr lang="en-US" dirty="0"/>
              <a:t>any </a:t>
            </a:r>
            <a:r>
              <a:rPr lang="en-US" b="1" dirty="0"/>
              <a:t>repetitive worker-machine system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022747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ooverWorkSystems">
  <a:themeElements>
    <a:clrScheme name="GrooverWorkSystems 3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4D4D4D"/>
      </a:hlink>
      <a:folHlink>
        <a:srgbClr val="969696"/>
      </a:folHlink>
    </a:clrScheme>
    <a:fontScheme name="GrooverWorkSystem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GrooverWorkSystems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ooverWorkSystems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ooverWorkSystems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ooverWorkSystems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ooverWorkSystems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ooverWorkSystems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ooverWorkSystems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Data\Microsoft\Templates\GrooverWorkSystems.pot</Template>
  <TotalTime>1520</TotalTime>
  <Words>587</Words>
  <Application>Microsoft Office PowerPoint</Application>
  <PresentationFormat>On-screen Show (4:3)</PresentationFormat>
  <Paragraphs>122</Paragraphs>
  <Slides>19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GrooverWorkSystems</vt:lpstr>
      <vt:lpstr>Work Charting Methods </vt:lpstr>
      <vt:lpstr>Objectives of Work Charting Methods</vt:lpstr>
      <vt:lpstr>Work Charting Methods </vt:lpstr>
      <vt:lpstr>5 - Flow Diagrams</vt:lpstr>
      <vt:lpstr>5 - Flow Diagrams</vt:lpstr>
      <vt:lpstr>5 - Flow Diagrams</vt:lpstr>
      <vt:lpstr>5 - Flow Diagrams</vt:lpstr>
      <vt:lpstr>Work Charting Methods </vt:lpstr>
      <vt:lpstr>6 - Worker and Machine Process Charts</vt:lpstr>
      <vt:lpstr>6 - Worker and Machine Process Charts</vt:lpstr>
      <vt:lpstr>PowerPoint Presentation</vt:lpstr>
      <vt:lpstr>Work Charting Methods </vt:lpstr>
      <vt:lpstr>7 - Gang Process Charts</vt:lpstr>
      <vt:lpstr>7 - Gang Process Charts</vt:lpstr>
      <vt:lpstr>7 - Gang Process Charts</vt:lpstr>
      <vt:lpstr>Work Charting Methods </vt:lpstr>
      <vt:lpstr>8 - Two-Handed Process Charts</vt:lpstr>
      <vt:lpstr>PowerPoint Presentation</vt:lpstr>
      <vt:lpstr>8 - Two-Handed Process Charts</vt:lpstr>
    </vt:vector>
  </TitlesOfParts>
  <Company>Lehigh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Groover</dc:creator>
  <cp:lastModifiedBy>User</cp:lastModifiedBy>
  <cp:revision>85</cp:revision>
  <dcterms:created xsi:type="dcterms:W3CDTF">2005-02-15T10:40:39Z</dcterms:created>
  <dcterms:modified xsi:type="dcterms:W3CDTF">2017-02-27T18:12:06Z</dcterms:modified>
</cp:coreProperties>
</file>