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182" r:id="rId3"/>
  </p:sldMasterIdLst>
  <p:notesMasterIdLst>
    <p:notesMasterId r:id="rId60"/>
  </p:notesMasterIdLst>
  <p:handoutMasterIdLst>
    <p:handoutMasterId r:id="rId61"/>
  </p:handoutMasterIdLst>
  <p:sldIdLst>
    <p:sldId id="328" r:id="rId4"/>
    <p:sldId id="330" r:id="rId5"/>
    <p:sldId id="331" r:id="rId6"/>
    <p:sldId id="334" r:id="rId7"/>
    <p:sldId id="335" r:id="rId8"/>
    <p:sldId id="329" r:id="rId9"/>
    <p:sldId id="332" r:id="rId10"/>
    <p:sldId id="333" r:id="rId11"/>
    <p:sldId id="336" r:id="rId12"/>
    <p:sldId id="337" r:id="rId13"/>
    <p:sldId id="338" r:id="rId14"/>
    <p:sldId id="339" r:id="rId15"/>
    <p:sldId id="341" r:id="rId16"/>
    <p:sldId id="340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72" r:id="rId44"/>
    <p:sldId id="373" r:id="rId45"/>
    <p:sldId id="369" r:id="rId46"/>
    <p:sldId id="374" r:id="rId47"/>
    <p:sldId id="375" r:id="rId48"/>
    <p:sldId id="376" r:id="rId49"/>
    <p:sldId id="370" r:id="rId50"/>
    <p:sldId id="378" r:id="rId51"/>
    <p:sldId id="377" r:id="rId52"/>
    <p:sldId id="379" r:id="rId53"/>
    <p:sldId id="371" r:id="rId54"/>
    <p:sldId id="380" r:id="rId55"/>
    <p:sldId id="382" r:id="rId56"/>
    <p:sldId id="381" r:id="rId57"/>
    <p:sldId id="383" r:id="rId58"/>
    <p:sldId id="384" r:id="rId59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BBF18B6-412B-4D85-BADD-45531C82856D}" type="datetimeFigureOut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30EF6C3-8A06-4973-B9B6-888003E0E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15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1B318B-825C-4952-9978-2312BA5386B3}" type="datetimeFigureOut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4A9889-14D5-41E1-9592-37C57B53C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8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F0ADF-B1E3-4CCE-BD50-E34B309BE5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DFE05-537A-407C-9386-63A56E45EE9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FF52D-5B8A-4109-BF71-D40DBF22113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C6BB6-523B-426B-995A-57DE884E6F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83E3D5-FAE3-4C53-A7D3-BFA409AD26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5CB96-AA78-409E-8BE2-3228981C81D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062AD7-8A2A-44C5-8D1C-9ADC4CABE38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15AC1D-2999-4363-A82D-0DC1D8DD34D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FD933-2935-4CDB-99CB-B740E2EB92C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46BEA-A691-4DE4-9361-5A97BA847D8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DCB0E-E4ED-4EAD-8098-62B84C02D30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166E3A-49B4-41A5-ACF0-9DD92B12E1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E1721A-6C88-42FF-A8B2-CB8EBDCFFC4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FF5FE-A352-4230-83F5-B4F54A4FCDE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Comic Sans MS" pitchFamily="66" charset="0"/>
              </a:rPr>
              <a:t>Watch this great video on the font, “comic sans”: http://youtu.be/GUCcObwIsOs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C6EFE-E4C0-49F2-A8F0-F74C30A07F2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538D90-C379-4EA9-9E28-5B6DD07D8F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813386-FEF3-421F-9B71-36EA13662C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2CA296-6440-44F3-8AC6-E26ADA995A7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5B2A61-523F-4366-9831-FD264F3495E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F5DBE-C3A4-4760-BFDE-1C3934C280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B8E00A-DAEF-4288-84D7-111AD7A1BEA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4F56F-CAED-42CF-85A2-208045999A2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45495-93EF-4B7C-99B6-1AE8803DCE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CFEC3E-5EDB-4C94-B591-AFCB7C9373F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E45D-9F3D-41FE-AFC0-5C499BD4F10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BE6BD-4270-408A-8BA3-0E63B0E1DC7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CCB9A3-44DE-4DF9-AED1-71F24672094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A4D91-7D13-46DC-9FD8-6F7A6951EAC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32B7F-FDE8-47BC-8002-3F04BA23EFE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D2F5C-E28C-491F-9804-476C062AE4C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38D95-877D-4D7C-91D8-E8EDB77600B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9FAB1-FFAA-4FE5-9781-89B851D86C3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2C9C16-D9A0-4A09-A536-61B5B0493EC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FE19D-F136-4C70-A91C-F8E429A987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0BDD3A-9DCD-40F9-A128-AB30086A072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59BF38-4A35-4AA1-9DEE-9F71DAC746D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3E45E-8570-400E-A204-BCF03FA72B4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E343B-08FB-4AE7-8BB8-46687B4D1D3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2A626-8A3D-4A23-A60A-918E36F0887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101B1-2674-47C3-A702-9AAA3571AEB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007DD-1F5A-4037-A8AA-FE472B94BF9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B7CAB-367B-4E1D-B19B-6E1F2BF537D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5F5483-B5E3-4D63-95DB-8907119AF3C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8B712-ADF8-42F3-944B-1EE1A91081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70326-EE63-46A1-9B6A-BE9E1AEE3D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5DB52F-FAA9-4893-8EC9-F0460AD76C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E09E-E80D-40FD-980B-6859AB5B857D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EDEC-8F2D-42AA-A2ED-D04D8ABED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9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92DC-91CF-4E8A-994B-49ECB65F3C5E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A8C0-76FE-429F-AFEA-26E543DFF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E4FD-438C-4C9E-9557-47C11EFD8276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FCDC-7B00-49BD-8C42-F99BC4163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6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381C10B5-1B0C-426F-A836-CD53131447A9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5DA6C6-7758-4F66-94D4-0F4176653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9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7EF42C-4B88-453A-9028-359C0409B393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62116-D666-4800-A799-2177FC3F4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9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A350A8-9979-4ACA-B89F-61599B57C987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FC8B23-2359-4409-BB30-58C3CFBC3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6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59078D-0568-4AF1-A3AC-FF3275B60241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233BC-A1F7-4572-9E96-05B4604EE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38294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F20F3C-6525-4DA3-AB21-EA8A9EB78E66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9D65B8-A33D-4B72-B5E2-684466BF3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8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6761E-5C99-41FA-BC7E-6C38FEE167E4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C298E3-BF89-46F6-A50C-72CB0FC6E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36287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091940D-8CA4-40DF-8BFD-DF42CE1E8D35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FC48B9-4B4F-4422-A795-E9F282DE6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5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4E09E-E80D-40FD-980B-6859AB5B857D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3DEDEC-8F2D-42AA-A2ED-D04D8ABED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57F0-6ACE-4753-8315-20EE90351BA5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24DD-6F08-401E-BD75-79896D46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A57F0-6ACE-4753-8315-20EE90351BA5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24DD-6F08-401E-BD75-79896D465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08BB7-D30F-4AFA-B231-8078781DFD95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17ED6-1728-4D37-A2E8-413E2213EE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69AA7-9463-40AB-A375-68B6EAFB799C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2D380-90F8-4361-BD2C-4FB8F04C86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F1540-DF6B-4329-B29C-B7940E2FF061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2CE57-55A0-4F67-BCF7-43248BBE34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9A7DD-531E-44CD-B808-D59E85DE4583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B2FAE-31AF-4DAA-A072-46318558C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B0DDE-665C-4C3A-B751-B8E5F8E5C2AF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2B636-2AFE-4680-BEAC-380CB49534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FC628-4E1A-4A44-9923-AFBACC62900E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24A32-B001-44FF-B7AA-9DF7773D5F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0FE89-D28E-44A0-9066-F07BC405D487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69DE1-DEA8-4D02-8EB7-418D54265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892DC-91CF-4E8A-994B-49ECB65F3C5E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A8C0-76FE-429F-AFEA-26E543DFFB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FE4FD-438C-4C9E-9557-47C11EFD8276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1FCDC-7B00-49BD-8C42-F99BC4163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8BB7-D30F-4AFA-B231-8078781DFD95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7ED6-1728-4D37-A2E8-413E2213E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6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9AA7-9463-40AB-A375-68B6EAFB799C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D380-90F8-4361-BD2C-4FB8F04C8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1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1540-DF6B-4329-B29C-B7940E2FF061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CE57-55A0-4F67-BCF7-43248BBE3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5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A7DD-531E-44CD-B808-D59E85DE4583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2FAE-31AF-4DAA-A072-46318558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8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0DDE-665C-4C3A-B751-B8E5F8E5C2AF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B636-2AFE-4680-BEAC-380CB495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C628-4E1A-4A44-9923-AFBACC62900E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4A32-B001-44FF-B7AA-9DF7773D5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FE89-D28E-44A0-9066-F07BC405D487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9DE1-DEA8-4D02-8EB7-418D54265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994BE5C1-3E84-4527-8710-A9F3F46406AC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FF2AC686-83AC-473A-A5CF-5CBB7DF72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AB393C-FE91-47A6-8258-143835FF3C34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3575EF-9020-49E2-AD6D-144CE247D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94BE5C1-3E84-4527-8710-A9F3F46406AC}" type="datetime1">
              <a:rPr lang="en-US" smtClean="0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F2AC686-83AC-473A-A5CF-5CBB7DF72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3d.com/frame.html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Grey_square_optical_illusion.PN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illusion-optical.com/Optical-Illusions/Circles.php" TargetMode="External"/><Relationship Id="rId4" Type="http://schemas.openxmlformats.org/officeDocument/2006/relationships/hyperlink" Target="http://faculty.ksu.edu.sa/alsaleh/default.asp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“Human Factors”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Fall – 2015 (1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b="0" dirty="0" smtClean="0">
                <a:solidFill>
                  <a:schemeClr val="tx1"/>
                </a:solidFill>
              </a:rPr>
              <a:t> Sem. 1436-7H)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1752600"/>
          </a:xfrm>
        </p:spPr>
        <p:txBody>
          <a:bodyPr/>
          <a:lstStyle/>
          <a:p>
            <a:pPr marL="109538"/>
            <a:r>
              <a:rPr lang="en-US" altLang="en-US" b="1" smtClean="0"/>
              <a:t>Human Capabilities</a:t>
            </a:r>
          </a:p>
          <a:p>
            <a:pPr marL="109538"/>
            <a:r>
              <a:rPr lang="en-US" altLang="en-US" b="1" smtClean="0"/>
              <a:t>Part – C. Vision (Chapter 4)</a:t>
            </a:r>
          </a:p>
          <a:p>
            <a:pPr marL="109538"/>
            <a:r>
              <a:rPr lang="en-US" altLang="en-US" sz="1900" b="1" smtClean="0"/>
              <a:t>Prepared by: Ahmed M. El-Sherbeeny, PhD</a:t>
            </a:r>
          </a:p>
          <a:p>
            <a:pPr marL="109538"/>
            <a:endParaRPr lang="en-US" altLang="en-US" sz="1900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1EAFD8-E2A3-4700-8DAA-E28552EE93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2. Visual Acuity</a:t>
            </a:r>
          </a:p>
        </p:txBody>
      </p:sp>
      <p:sp>
        <p:nvSpPr>
          <p:cNvPr id="19460" name="Rectangle 4"/>
          <p:cNvSpPr>
            <a:spLocks noGrp="1"/>
          </p:cNvSpPr>
          <p:nvPr>
            <p:ph idx="1"/>
          </p:nvPr>
        </p:nvSpPr>
        <p:spPr>
          <a:xfrm>
            <a:off x="76200" y="838200"/>
            <a:ext cx="8229600" cy="5943600"/>
          </a:xfrm>
        </p:spPr>
        <p:txBody>
          <a:bodyPr/>
          <a:lstStyle/>
          <a:p>
            <a:r>
              <a:rPr lang="en-US" altLang="en-US" b="1" dirty="0" smtClean="0"/>
              <a:t>Visual Acuity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ability of eye to discriminate fine details</a:t>
            </a:r>
          </a:p>
          <a:p>
            <a:pPr lvl="1"/>
            <a:r>
              <a:rPr lang="en-US" altLang="en-US" dirty="0" smtClean="0"/>
              <a:t>depends largely on accommodation</a:t>
            </a:r>
          </a:p>
          <a:p>
            <a:r>
              <a:rPr lang="en-US" altLang="en-US" b="1" dirty="0" smtClean="0"/>
              <a:t>Minimum separable acuity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most common measure of VA</a:t>
            </a:r>
          </a:p>
          <a:p>
            <a:pPr lvl="1"/>
            <a:r>
              <a:rPr lang="en-US" altLang="en-US" dirty="0" err="1" smtClean="0"/>
              <a:t>Def</a:t>
            </a:r>
            <a:r>
              <a:rPr lang="en-US" altLang="en-US" u="sng" baseline="30000" dirty="0" err="1" smtClean="0"/>
              <a:t>n</a:t>
            </a:r>
            <a:r>
              <a:rPr lang="en-US" altLang="en-US" dirty="0" smtClean="0"/>
              <a:t>: smallest feature or space between the parts of a target (e.g. letter ‘</a:t>
            </a:r>
            <a:r>
              <a:rPr lang="en-US" altLang="en-US" sz="26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altLang="en-US" dirty="0" smtClean="0"/>
              <a:t>’ below) that eye can detect</a:t>
            </a:r>
          </a:p>
          <a:p>
            <a:r>
              <a:rPr lang="en-US" altLang="en-US" b="1" dirty="0" smtClean="0"/>
              <a:t>Visual angle</a:t>
            </a:r>
            <a:r>
              <a:rPr lang="en-US" altLang="en-US" dirty="0" smtClean="0"/>
              <a:t>: (&lt;10</a:t>
            </a:r>
            <a:r>
              <a:rPr lang="en-US" altLang="en-US" dirty="0" smtClean="0">
                <a:ea typeface="Lucida Sans Unicode" pitchFamily="34" charset="0"/>
                <a:cs typeface="Lucida Sans Unicode" pitchFamily="34" charset="0"/>
              </a:rPr>
              <a:t>º):</a:t>
            </a:r>
          </a:p>
          <a:p>
            <a:pPr lvl="1"/>
            <a:r>
              <a:rPr lang="en-US" altLang="en-US" i="1" dirty="0" smtClean="0"/>
              <a:t>  H</a:t>
            </a:r>
            <a:r>
              <a:rPr lang="en-US" altLang="en-US" dirty="0" smtClean="0"/>
              <a:t> = stimulus height</a:t>
            </a:r>
          </a:p>
          <a:p>
            <a:pPr lvl="1"/>
            <a:r>
              <a:rPr lang="en-US" altLang="en-US" dirty="0" smtClean="0"/>
              <a:t>  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 = dist. from eye</a:t>
            </a:r>
          </a:p>
          <a:p>
            <a:pPr lvl="1"/>
            <a:r>
              <a:rPr lang="en-US" altLang="en-US" dirty="0" smtClean="0"/>
              <a:t>  </a:t>
            </a:r>
            <a:r>
              <a:rPr lang="en-US" altLang="en-US" i="1" dirty="0" smtClean="0"/>
              <a:t>H</a:t>
            </a:r>
            <a:r>
              <a:rPr lang="en-US" altLang="en-US" dirty="0" smtClean="0"/>
              <a:t>,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: same units</a:t>
            </a:r>
          </a:p>
          <a:p>
            <a:pPr lvl="1"/>
            <a:r>
              <a:rPr lang="en-US" altLang="en-US" dirty="0" smtClean="0"/>
              <a:t>  Normal VA = 1 min.</a:t>
            </a:r>
          </a:p>
          <a:p>
            <a:pPr lvl="1"/>
            <a:r>
              <a:rPr lang="en-US" altLang="en-US" dirty="0" smtClean="0"/>
              <a:t>  Note, 1</a:t>
            </a:r>
            <a:r>
              <a:rPr lang="en-US" altLang="en-US" dirty="0" smtClean="0">
                <a:ea typeface="Lucida Sans Unicode" pitchFamily="34" charset="0"/>
                <a:cs typeface="Lucida Sans Unicode" pitchFamily="34" charset="0"/>
              </a:rPr>
              <a:t>º = 6</a:t>
            </a:r>
            <a:r>
              <a:rPr lang="en-US" altLang="en-US" dirty="0" smtClean="0"/>
              <a:t>0 min.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43975-496A-40AF-92B8-A6EEBF4E60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9463" name="Object 4"/>
          <p:cNvGraphicFramePr>
            <a:graphicFrameLocks noChangeAspect="1"/>
          </p:cNvGraphicFramePr>
          <p:nvPr/>
        </p:nvGraphicFramePr>
        <p:xfrm>
          <a:off x="4243388" y="3657600"/>
          <a:ext cx="34528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3" imgW="1485900" imgH="393700" progId="Equation.3">
                  <p:embed/>
                </p:oleObj>
              </mc:Choice>
              <mc:Fallback>
                <p:oleObj name="Equation" r:id="rId3" imgW="1485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3657600"/>
                        <a:ext cx="34528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1117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2438400"/>
            <a:ext cx="977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990600"/>
            <a:ext cx="13652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721100"/>
            <a:ext cx="9937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60388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2. Visual Acuity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76200" y="838200"/>
            <a:ext cx="8229600" cy="5943600"/>
          </a:xfrm>
        </p:spPr>
        <p:txBody>
          <a:bodyPr/>
          <a:lstStyle/>
          <a:p>
            <a:r>
              <a:rPr lang="en-US" altLang="en-US" b="1" smtClean="0"/>
              <a:t>Cont. Visual angle (VA)</a:t>
            </a:r>
            <a:r>
              <a:rPr lang="en-US" altLang="en-US" smtClean="0"/>
              <a:t>:</a:t>
            </a:r>
          </a:p>
          <a:p>
            <a:pPr lvl="1"/>
            <a:r>
              <a:rPr lang="en-US" altLang="en-US" i="1" smtClean="0"/>
              <a:t>reciprocal</a:t>
            </a:r>
            <a:r>
              <a:rPr lang="en-US" altLang="en-US" smtClean="0"/>
              <a:t> of VA (for smallest detail that eye can see) is used as measure for visual acuity</a:t>
            </a:r>
          </a:p>
          <a:p>
            <a:pPr lvl="1"/>
            <a:r>
              <a:rPr lang="en-US" altLang="en-US" smtClean="0"/>
              <a:t>i.e. Visual </a:t>
            </a:r>
            <a:r>
              <a:rPr lang="en-US" altLang="en-US" b="1" smtClean="0"/>
              <a:t>Acuity</a:t>
            </a:r>
            <a:r>
              <a:rPr lang="en-US" altLang="en-US" smtClean="0"/>
              <a:t> = [1 / </a:t>
            </a:r>
            <a:r>
              <a:rPr lang="en-US" altLang="en-US" b="1" smtClean="0"/>
              <a:t>VA</a:t>
            </a:r>
            <a:r>
              <a:rPr lang="en-US" altLang="en-US" smtClean="0"/>
              <a:t>]</a:t>
            </a:r>
          </a:p>
          <a:p>
            <a:pPr lvl="2"/>
            <a:r>
              <a:rPr lang="en-US" altLang="en-US" smtClean="0"/>
              <a:t>e.g. VA = 1.5 min. ⇒ Acuity = 0.67</a:t>
            </a:r>
          </a:p>
          <a:p>
            <a:pPr lvl="2"/>
            <a:r>
              <a:rPr lang="en-US" altLang="en-US" smtClean="0"/>
              <a:t>e.g. VA = 0.8 min. ⇒ Acuity = 1.25</a:t>
            </a:r>
          </a:p>
          <a:p>
            <a:pPr lvl="2"/>
            <a:r>
              <a:rPr lang="en-US" altLang="en-US" smtClean="0"/>
              <a:t>Note, as acuity ↑ ⇒ detail that can be resolved is ↓</a:t>
            </a:r>
          </a:p>
          <a:p>
            <a:pPr lvl="1"/>
            <a:r>
              <a:rPr lang="en-US" altLang="en-US" smtClean="0"/>
              <a:t>Clinical testing: </a:t>
            </a:r>
            <a:r>
              <a:rPr lang="en-US" altLang="en-US" i="1" smtClean="0"/>
              <a:t>D</a:t>
            </a:r>
            <a:r>
              <a:rPr lang="en-US" altLang="en-US" smtClean="0"/>
              <a:t> = 20 ft (i.e. 6 m) from chart</a:t>
            </a:r>
          </a:p>
          <a:p>
            <a:pPr lvl="2"/>
            <a:r>
              <a:rPr lang="en-US" altLang="en-US" smtClean="0"/>
              <a:t>e.g. </a:t>
            </a:r>
            <a:r>
              <a:rPr lang="en-US" altLang="en-US" b="1" i="1" smtClean="0"/>
              <a:t>Snellen</a:t>
            </a:r>
            <a:r>
              <a:rPr lang="en-US" altLang="en-US" smtClean="0"/>
              <a:t> acuity: 20/30 (6/9) ⇒ person barely reads @ 20 ft what normal (20/20, 6/6) person reads @ 30 ft</a:t>
            </a:r>
          </a:p>
          <a:p>
            <a:pPr lvl="2"/>
            <a:r>
              <a:rPr lang="en-US" altLang="en-US" smtClean="0"/>
              <a:t>e.g. 20/10 ⇒ person reads @ 20 ft what normal person must bring to 10 ft to read (far- or near-sightedness?)</a:t>
            </a:r>
          </a:p>
          <a:p>
            <a:pPr lvl="2"/>
            <a:r>
              <a:rPr lang="en-US" altLang="en-US" smtClean="0"/>
              <a:t>e.g. 20/20 ⇒ resolving 1 min. arc of detail @ 20 ft (normal vision)</a:t>
            </a:r>
          </a:p>
          <a:p>
            <a:pPr lvl="2"/>
            <a:r>
              <a:rPr lang="en-US" altLang="en-US" smtClean="0"/>
              <a:t>e.g. Given VA = 1.75 min. ⇒ Snellen Acuity = 20 / x</a:t>
            </a:r>
            <a:br>
              <a:rPr lang="en-US" altLang="en-US" smtClean="0"/>
            </a:br>
            <a:r>
              <a:rPr lang="en-US" altLang="en-US" smtClean="0"/>
              <a:t>i.e. x = (20) (1.75) = 35 ⇒ Snellen Acuity = 20 / 35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C9A9A-F2AE-4281-A073-F4545573FDB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2. Visual Acuity</a:t>
            </a:r>
          </a:p>
        </p:txBody>
      </p:sp>
      <p:sp>
        <p:nvSpPr>
          <p:cNvPr id="21508" name="Rectangle 4"/>
          <p:cNvSpPr>
            <a:spLocks noGrp="1"/>
          </p:cNvSpPr>
          <p:nvPr>
            <p:ph idx="1"/>
          </p:nvPr>
        </p:nvSpPr>
        <p:spPr>
          <a:xfrm>
            <a:off x="76200" y="685800"/>
            <a:ext cx="8229600" cy="5943600"/>
          </a:xfrm>
        </p:spPr>
        <p:txBody>
          <a:bodyPr/>
          <a:lstStyle/>
          <a:p>
            <a:r>
              <a:rPr lang="en-US" altLang="en-US" b="1" smtClean="0"/>
              <a:t>Other types of visual acuity measures</a:t>
            </a:r>
            <a:r>
              <a:rPr lang="en-US" altLang="en-US" smtClean="0"/>
              <a:t>:</a:t>
            </a:r>
          </a:p>
          <a:p>
            <a:pPr lvl="1"/>
            <a:r>
              <a:rPr lang="en-US" altLang="en-US" b="1" smtClean="0"/>
              <a:t>Vernier acuity</a:t>
            </a:r>
            <a:r>
              <a:rPr lang="en-US" altLang="en-US" smtClean="0"/>
              <a:t>: ability to differentiate the lateral displacement of one line from another</a:t>
            </a:r>
            <a:br>
              <a:rPr lang="en-US" altLang="en-US" smtClean="0"/>
            </a:br>
            <a:r>
              <a:rPr lang="en-US" altLang="en-US" b="1" smtClean="0"/>
              <a:t>Minimum perceptible acuity</a:t>
            </a:r>
            <a:r>
              <a:rPr lang="en-US" altLang="en-US" smtClean="0"/>
              <a:t>: ability to detect a spot from its background</a:t>
            </a:r>
            <a:br>
              <a:rPr lang="en-US" altLang="en-US" smtClean="0"/>
            </a:br>
            <a:r>
              <a:rPr lang="en-US" altLang="en-US" b="1" smtClean="0"/>
              <a:t>Stereoscopic acuity</a:t>
            </a:r>
            <a:r>
              <a:rPr lang="en-US" altLang="en-US" smtClean="0"/>
              <a:t>: ability to differentiate different images received by the retinas of the two eyes of a single object with depth (i.e. converting 2D → 3D).</a:t>
            </a:r>
          </a:p>
          <a:p>
            <a:pPr lvl="2"/>
            <a:r>
              <a:rPr lang="en-US" altLang="en-US" smtClean="0"/>
              <a:t>Most difference is when the object is near the eyes.</a:t>
            </a:r>
          </a:p>
          <a:p>
            <a:pPr lvl="2"/>
            <a:r>
              <a:rPr lang="en-US" altLang="en-US" smtClean="0"/>
              <a:t>Try the following game to see if you have </a:t>
            </a:r>
            <a:r>
              <a:rPr lang="en-US" altLang="en-US" b="1" smtClean="0"/>
              <a:t>Stereo vision</a:t>
            </a:r>
          </a:p>
          <a:p>
            <a:pPr lvl="3"/>
            <a:r>
              <a:rPr lang="en-US" altLang="en-US" smtClean="0"/>
              <a:t>Center your nose over the brown eye and focus on the eye </a:t>
            </a:r>
          </a:p>
          <a:p>
            <a:pPr lvl="3"/>
            <a:r>
              <a:rPr lang="en-US" altLang="en-US" smtClean="0"/>
              <a:t>Put a free thumb in front of your nose</a:t>
            </a:r>
          </a:p>
          <a:p>
            <a:pPr lvl="3"/>
            <a:r>
              <a:rPr lang="en-US" altLang="en-US" smtClean="0"/>
              <a:t>Continue to focus on the eye</a:t>
            </a:r>
          </a:p>
          <a:p>
            <a:pPr lvl="3"/>
            <a:r>
              <a:rPr lang="en-US" altLang="en-US" smtClean="0"/>
              <a:t>If both eyes are on, you see two thumbs framing one eye. </a:t>
            </a:r>
          </a:p>
          <a:p>
            <a:pPr lvl="3"/>
            <a:r>
              <a:rPr lang="en-US" altLang="en-US" smtClean="0"/>
              <a:t>Now, switch your focus to your thumb</a:t>
            </a:r>
          </a:p>
          <a:p>
            <a:pPr lvl="3"/>
            <a:r>
              <a:rPr lang="en-US" altLang="en-US" smtClean="0"/>
              <a:t>You should see two eyes framing one thumb</a:t>
            </a:r>
          </a:p>
          <a:p>
            <a:pPr lvl="3"/>
            <a:r>
              <a:rPr lang="en-US" altLang="en-US" b="1" smtClean="0"/>
              <a:t>Source: </a:t>
            </a:r>
            <a:r>
              <a:rPr lang="en-US" altLang="en-US" b="1" smtClean="0">
                <a:hlinkClick r:id="rId3"/>
              </a:rPr>
              <a:t>http://www.vision3d.com/frame.html</a:t>
            </a:r>
            <a:r>
              <a:rPr lang="en-US" altLang="en-US" b="1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988D5-BC24-4A67-9472-6E6889BC349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1943100"/>
            <a:ext cx="882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4038600"/>
            <a:ext cx="8937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29200"/>
            <a:ext cx="1181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5986463"/>
            <a:ext cx="1141412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3. Convergence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762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Two eyes must converge on an object ⇒</a:t>
            </a:r>
          </a:p>
          <a:p>
            <a:pPr lvl="1"/>
            <a:r>
              <a:rPr lang="en-US" altLang="en-US" smtClean="0"/>
              <a:t>images of the object on the two retinas are in corresponding positions to get the impression of a single object (the images are fused).</a:t>
            </a:r>
          </a:p>
          <a:p>
            <a:r>
              <a:rPr lang="en-US" altLang="en-US" smtClean="0"/>
              <a:t>Convergence is controlled by muscles surrounding the eyeball.</a:t>
            </a:r>
          </a:p>
          <a:p>
            <a:pPr lvl="1"/>
            <a:r>
              <a:rPr lang="en-US" altLang="en-US" smtClean="0"/>
              <a:t>Some individuals converge too much</a:t>
            </a:r>
          </a:p>
          <a:p>
            <a:pPr lvl="1"/>
            <a:r>
              <a:rPr lang="en-US" altLang="en-US" smtClean="0"/>
              <a:t>others tend not to converge enough</a:t>
            </a:r>
          </a:p>
          <a:p>
            <a:pPr lvl="1"/>
            <a:r>
              <a:rPr lang="en-US" altLang="en-US" smtClean="0"/>
              <a:t>These two conditions are called </a:t>
            </a:r>
            <a:r>
              <a:rPr lang="en-US" altLang="en-US" b="1" smtClean="0"/>
              <a:t>phorias</a:t>
            </a:r>
            <a:endParaRPr lang="en-US" altLang="en-US" smtClean="0"/>
          </a:p>
          <a:p>
            <a:pPr lvl="1"/>
            <a:r>
              <a:rPr lang="en-US" altLang="en-US" smtClean="0"/>
              <a:t>This cause double images which are visually uncomfortable and may cause muscular stresses and strains</a:t>
            </a:r>
          </a:p>
          <a:p>
            <a:r>
              <a:rPr lang="en-US" altLang="en-US" smtClean="0"/>
              <a:t>Orthoptics:</a:t>
            </a:r>
          </a:p>
          <a:p>
            <a:pPr lvl="1"/>
            <a:r>
              <a:rPr lang="en-US" altLang="en-US" smtClean="0"/>
              <a:t>aims to strengthen eye muscles to correct common eye problems (e.g. convergence insufficiency)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AC6BC-DECA-4D86-AC08-BBD117A56A3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2534" name="Picture 2" descr="http://photos.demandstudios.com/55/103/fotolia_3724679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2041525"/>
            <a:ext cx="18415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2800" dirty="0" smtClean="0">
                <a:solidFill>
                  <a:schemeClr val="tx1"/>
                </a:solidFill>
              </a:rPr>
              <a:t>4. Color Discrimination</a:t>
            </a:r>
          </a:p>
        </p:txBody>
      </p:sp>
      <p:sp>
        <p:nvSpPr>
          <p:cNvPr id="23556" name="Rectangle 4"/>
          <p:cNvSpPr>
            <a:spLocks noGrp="1"/>
          </p:cNvSpPr>
          <p:nvPr>
            <p:ph idx="1"/>
          </p:nvPr>
        </p:nvSpPr>
        <p:spPr>
          <a:xfrm>
            <a:off x="762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Cones</a:t>
            </a:r>
          </a:p>
          <a:p>
            <a:pPr lvl="1"/>
            <a:r>
              <a:rPr lang="en-US" altLang="en-US" smtClean="0"/>
              <a:t>Located in fovea (center of retina)</a:t>
            </a:r>
          </a:p>
          <a:p>
            <a:pPr lvl="1"/>
            <a:r>
              <a:rPr lang="en-US" altLang="en-US" smtClean="0"/>
              <a:t>basis for color discrimination</a:t>
            </a:r>
          </a:p>
          <a:p>
            <a:pPr lvl="1"/>
            <a:r>
              <a:rPr lang="en-US" altLang="en-US" smtClean="0"/>
              <a:t>3 types of cones, each sensitive to light wavelengths corresponding to primary colors:</a:t>
            </a:r>
            <a:br>
              <a:rPr lang="en-US" altLang="en-US" smtClean="0"/>
            </a:br>
            <a:r>
              <a:rPr lang="en-US" altLang="en-US" smtClean="0"/>
              <a:t>Red, Green, Blue</a:t>
            </a:r>
          </a:p>
          <a:p>
            <a:pPr lvl="1"/>
            <a:r>
              <a:rPr lang="en-US" altLang="en-US" smtClean="0"/>
              <a:t>In dark: cones not activated ⇒ no color is visible</a:t>
            </a:r>
          </a:p>
          <a:p>
            <a:r>
              <a:rPr lang="en-US" altLang="en-US" smtClean="0"/>
              <a:t>Color vision:</a:t>
            </a:r>
          </a:p>
          <a:p>
            <a:pPr lvl="1"/>
            <a:r>
              <a:rPr lang="en-US" altLang="en-US" b="1" smtClean="0"/>
              <a:t>Tri</a:t>
            </a:r>
            <a:r>
              <a:rPr lang="en-US" altLang="en-US" smtClean="0"/>
              <a:t>chromats: people distinguishing different colors</a:t>
            </a:r>
          </a:p>
          <a:p>
            <a:pPr lvl="1"/>
            <a:r>
              <a:rPr lang="en-US" altLang="en-US" smtClean="0"/>
              <a:t>Color deficiency (color blind):</a:t>
            </a:r>
          </a:p>
          <a:p>
            <a:pPr lvl="2"/>
            <a:r>
              <a:rPr lang="en-US" altLang="en-US" b="1" smtClean="0"/>
              <a:t>Mono</a:t>
            </a:r>
            <a:r>
              <a:rPr lang="en-US" altLang="en-US" smtClean="0"/>
              <a:t>chromats (v. v. rare): non-color vision</a:t>
            </a:r>
          </a:p>
          <a:p>
            <a:pPr lvl="2"/>
            <a:r>
              <a:rPr lang="en-US" altLang="en-US" b="1" smtClean="0"/>
              <a:t>Di</a:t>
            </a:r>
            <a:r>
              <a:rPr lang="en-US" altLang="en-US" smtClean="0"/>
              <a:t>chromats: deficiency in red or green cones</a:t>
            </a:r>
          </a:p>
          <a:p>
            <a:pPr lvl="3"/>
            <a:r>
              <a:rPr lang="en-US" altLang="en-US" smtClean="0"/>
              <a:t>Inherted or acquired (e.g. accident or disease)</a:t>
            </a:r>
          </a:p>
          <a:p>
            <a:pPr lvl="3"/>
            <a:r>
              <a:rPr lang="en-US" altLang="en-US" smtClean="0"/>
              <a:t>Existent in ~ 8% males and 0.5% females</a:t>
            </a:r>
          </a:p>
          <a:p>
            <a:pPr lvl="3"/>
            <a:r>
              <a:rPr lang="en-US" altLang="en-US" smtClean="0"/>
              <a:t>Poorer performance in practical tasks vs. trichromats</a:t>
            </a:r>
            <a:br>
              <a:rPr lang="en-US" altLang="en-US" smtClean="0"/>
            </a:br>
            <a:r>
              <a:rPr lang="en-US" altLang="en-US" smtClean="0"/>
              <a:t>(e.g. traffic signals)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6ADF4-B991-47F9-884D-55E33308824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2800" dirty="0" smtClean="0">
                <a:solidFill>
                  <a:schemeClr val="tx1"/>
                </a:solidFill>
              </a:rPr>
              <a:t>4. Color Discrimination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55DE9-8026-4D67-8503-4687CB331B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4581" name="Picture 2" descr="Simulating the effect of a dog's dichromat 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60400"/>
            <a:ext cx="4649788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/>
          </p:cNvSpPr>
          <p:nvPr/>
        </p:nvSpPr>
        <p:spPr bwMode="auto">
          <a:xfrm>
            <a:off x="76200" y="838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kern="0" dirty="0">
                <a:latin typeface="+mn-lt"/>
                <a:cs typeface="+mn-cs"/>
              </a:rPr>
              <a:t>Color Images: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  <a:defRPr/>
            </a:pPr>
            <a:r>
              <a:rPr lang="en-US" sz="2300" kern="0" dirty="0">
                <a:solidFill>
                  <a:srgbClr val="000000"/>
                </a:solidFill>
                <a:latin typeface="Lucida Sans Unicode"/>
              </a:rPr>
              <a:t>This slide: </a:t>
            </a:r>
            <a:br>
              <a:rPr lang="en-US" sz="2300" kern="0" dirty="0">
                <a:solidFill>
                  <a:srgbClr val="000000"/>
                </a:solidFill>
                <a:latin typeface="Lucida Sans Unicode"/>
              </a:rPr>
            </a:br>
            <a:r>
              <a:rPr lang="en-US" sz="2300" kern="0" dirty="0" err="1">
                <a:solidFill>
                  <a:srgbClr val="000000"/>
                </a:solidFill>
                <a:latin typeface="Lucida Sans Unicode"/>
              </a:rPr>
              <a:t>trichromat</a:t>
            </a:r>
            <a:r>
              <a:rPr lang="en-US" sz="2300" kern="0" dirty="0">
                <a:solidFill>
                  <a:srgbClr val="000000"/>
                </a:solidFill>
                <a:latin typeface="Lucida Sans Unicode"/>
              </a:rPr>
              <a:t> vs.</a:t>
            </a:r>
            <a:br>
              <a:rPr lang="en-US" sz="2300" kern="0" dirty="0">
                <a:solidFill>
                  <a:srgbClr val="000000"/>
                </a:solidFill>
                <a:latin typeface="Lucida Sans Unicode"/>
              </a:rPr>
            </a:br>
            <a:r>
              <a:rPr lang="en-US" sz="2300" kern="0" dirty="0" err="1">
                <a:solidFill>
                  <a:srgbClr val="000000"/>
                </a:solidFill>
                <a:latin typeface="Lucida Sans Unicode"/>
              </a:rPr>
              <a:t>dichromat</a:t>
            </a:r>
            <a:endParaRPr lang="en-US" sz="2300" kern="0" dirty="0">
              <a:solidFill>
                <a:srgbClr val="000000"/>
              </a:solidFill>
              <a:latin typeface="Lucida Sans Unicode"/>
            </a:endParaRPr>
          </a:p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  <a:defRPr/>
            </a:pPr>
            <a:r>
              <a:rPr lang="en-US" sz="2300" kern="0" dirty="0">
                <a:solidFill>
                  <a:srgbClr val="000000"/>
                </a:solidFill>
                <a:latin typeface="Lucida Sans Unicode"/>
              </a:rPr>
              <a:t>Optical Illusions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n-lt"/>
              </a:rPr>
              <a:t>Next slide:</a:t>
            </a:r>
            <a:br>
              <a:rPr lang="en-US" sz="2100" dirty="0">
                <a:latin typeface="+mn-lt"/>
              </a:rPr>
            </a:br>
            <a:r>
              <a:rPr lang="en-US" sz="2100" dirty="0">
                <a:latin typeface="+mn-lt"/>
              </a:rPr>
              <a:t>“rotating turtles”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n-lt"/>
              </a:rPr>
              <a:t>Slide 17:</a:t>
            </a:r>
            <a:br>
              <a:rPr lang="en-US" sz="2100" dirty="0">
                <a:latin typeface="+mn-lt"/>
              </a:rPr>
            </a:br>
            <a:r>
              <a:rPr lang="en-US" sz="2100" dirty="0">
                <a:latin typeface="+mn-lt"/>
              </a:rPr>
              <a:t>“doughnut of rotating</a:t>
            </a:r>
            <a:br>
              <a:rPr lang="en-US" sz="2100" dirty="0">
                <a:latin typeface="+mn-lt"/>
              </a:rPr>
            </a:br>
            <a:r>
              <a:rPr lang="en-US" sz="2100" dirty="0">
                <a:latin typeface="+mn-lt"/>
              </a:rPr>
              <a:t>snakes”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n-lt"/>
              </a:rPr>
              <a:t>Note slides 16, 17:</a:t>
            </a:r>
            <a:br>
              <a:rPr lang="en-US" sz="2100" dirty="0">
                <a:latin typeface="+mn-lt"/>
              </a:rPr>
            </a:br>
            <a:r>
              <a:rPr lang="en-US" sz="2100" dirty="0">
                <a:latin typeface="+mn-lt"/>
              </a:rPr>
              <a:t>static -not dynamic-</a:t>
            </a:r>
            <a:br>
              <a:rPr lang="en-US" sz="2100" dirty="0">
                <a:latin typeface="+mn-lt"/>
              </a:rPr>
            </a:br>
            <a:r>
              <a:rPr lang="en-US" sz="2100" dirty="0">
                <a:latin typeface="+mn-lt"/>
              </a:rPr>
              <a:t>images! (how?????)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n-lt"/>
              </a:rPr>
              <a:t>Source (much more fun):</a:t>
            </a:r>
            <a:br>
              <a:rPr lang="en-US" sz="2100" dirty="0">
                <a:latin typeface="+mn-lt"/>
              </a:rPr>
            </a:br>
            <a:r>
              <a:rPr lang="en-US" sz="2100" b="1" u="sng" dirty="0">
                <a:solidFill>
                  <a:srgbClr val="002060"/>
                </a:solidFill>
                <a:latin typeface="+mn-lt"/>
              </a:rPr>
              <a:t>www.diycalculator.com/</a:t>
            </a:r>
            <a:br>
              <a:rPr lang="en-US" sz="2100" b="1" u="sng" dirty="0">
                <a:solidFill>
                  <a:srgbClr val="002060"/>
                </a:solidFill>
                <a:latin typeface="+mn-lt"/>
              </a:rPr>
            </a:br>
            <a:r>
              <a:rPr lang="en-US" sz="2100" b="1" u="sng" dirty="0">
                <a:solidFill>
                  <a:srgbClr val="002060"/>
                </a:solidFill>
                <a:latin typeface="+mn-lt"/>
              </a:rPr>
              <a:t>sp-cvision.shtml</a:t>
            </a:r>
            <a:r>
              <a:rPr lang="en-US" sz="2100" dirty="0">
                <a:latin typeface="+mn-lt"/>
              </a:rPr>
              <a:t> </a:t>
            </a:r>
            <a:br>
              <a:rPr lang="en-US" sz="2100" dirty="0">
                <a:latin typeface="+mn-lt"/>
              </a:rPr>
            </a:br>
            <a:endParaRPr lang="en-US" sz="2100" dirty="0">
              <a:latin typeface="+mn-lt"/>
            </a:endParaRPr>
          </a:p>
          <a:p>
            <a:pPr marL="822325" lvl="1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27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2800" dirty="0" smtClean="0">
                <a:solidFill>
                  <a:schemeClr val="tx1"/>
                </a:solidFill>
              </a:rPr>
              <a:t>4. Color Discrimination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A49AA-7E2B-4A65-BD75-CFA571FA329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5605" name="Picture 2" descr="http://www.diycalculator.com/imgs/illusion-turtles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8738"/>
            <a:ext cx="8851900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0B50-955A-40B5-8464-1F3264CFB04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6628" name="Picture 2" descr="http://www.diycalculator.com/imgs/illusion-snakes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625"/>
            <a:ext cx="68103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200" dirty="0" smtClean="0">
                <a:solidFill>
                  <a:schemeClr val="tx1"/>
                </a:solidFill>
              </a:rPr>
              <a:t>5. Adaptation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Grp="1"/>
          </p:cNvSpPr>
          <p:nvPr>
            <p:ph idx="1"/>
          </p:nvPr>
        </p:nvSpPr>
        <p:spPr>
          <a:xfrm>
            <a:off x="762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Adaptation: changes in sensitivity to light</a:t>
            </a:r>
          </a:p>
          <a:p>
            <a:r>
              <a:rPr lang="en-US" altLang="en-US" smtClean="0"/>
              <a:t>Entering dark room:</a:t>
            </a:r>
          </a:p>
          <a:p>
            <a:pPr lvl="1"/>
            <a:r>
              <a:rPr lang="en-US" altLang="en-US" smtClean="0"/>
              <a:t>This is </a:t>
            </a:r>
            <a:r>
              <a:rPr lang="en-US" altLang="en-US" i="1" smtClean="0"/>
              <a:t>dark</a:t>
            </a:r>
            <a:r>
              <a:rPr lang="en-US" altLang="en-US" smtClean="0"/>
              <a:t> adaptation</a:t>
            </a:r>
          </a:p>
          <a:p>
            <a:pPr lvl="1"/>
            <a:r>
              <a:rPr lang="en-US" altLang="en-US" smtClean="0"/>
              <a:t>Pupil increases in size ⇒ more light enter eyes</a:t>
            </a:r>
          </a:p>
          <a:p>
            <a:pPr lvl="1"/>
            <a:r>
              <a:rPr lang="en-US" altLang="en-US" smtClean="0"/>
              <a:t>Sensitivity of eye ↑ gradually (up to 30-35 mins.)</a:t>
            </a:r>
          </a:p>
          <a:p>
            <a:pPr lvl="1"/>
            <a:r>
              <a:rPr lang="en-US" altLang="en-US" smtClean="0"/>
              <a:t>Cones lose most sensitivity in dark (mostly rods)</a:t>
            </a:r>
          </a:p>
          <a:p>
            <a:r>
              <a:rPr lang="en-US" altLang="en-US" smtClean="0"/>
              <a:t>Exiting dark room to light</a:t>
            </a:r>
          </a:p>
          <a:p>
            <a:pPr lvl="1"/>
            <a:r>
              <a:rPr lang="en-US" altLang="en-US" smtClean="0"/>
              <a:t>This is </a:t>
            </a:r>
            <a:r>
              <a:rPr lang="en-US" altLang="en-US" i="1" smtClean="0"/>
              <a:t>light</a:t>
            </a:r>
            <a:r>
              <a:rPr lang="en-US" altLang="en-US" smtClean="0"/>
              <a:t> adaptation</a:t>
            </a:r>
          </a:p>
          <a:p>
            <a:pPr lvl="1"/>
            <a:r>
              <a:rPr lang="en-US" altLang="en-US" smtClean="0"/>
              <a:t>Pupil contracts to limit light entering eyes</a:t>
            </a:r>
          </a:p>
          <a:p>
            <a:pPr lvl="1"/>
            <a:r>
              <a:rPr lang="en-US" altLang="en-US" smtClean="0"/>
              <a:t>Adaptation requires about 1 min. (why faster?)</a:t>
            </a:r>
          </a:p>
          <a:p>
            <a:pPr lvl="1"/>
            <a:r>
              <a:rPr lang="en-US" altLang="en-US" smtClean="0"/>
              <a:t>More light ⇒ cones are activated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A7A2-1D4B-42F7-A33D-162F68876CD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200" dirty="0" smtClean="0">
                <a:solidFill>
                  <a:schemeClr val="tx1"/>
                </a:solidFill>
              </a:rPr>
              <a:t>6. Perception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867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When viewing visual displays</a:t>
            </a:r>
          </a:p>
          <a:p>
            <a:pPr lvl="1"/>
            <a:r>
              <a:rPr lang="en-US" altLang="en-US" smtClean="0"/>
              <a:t>Displayed features and information may not be enough to make appropriate decisions</a:t>
            </a:r>
          </a:p>
          <a:p>
            <a:pPr lvl="1"/>
            <a:r>
              <a:rPr lang="en-US" altLang="en-US" smtClean="0"/>
              <a:t>Meaning of displayed information must also be understood</a:t>
            </a:r>
          </a:p>
          <a:p>
            <a:r>
              <a:rPr lang="en-US" altLang="en-US" smtClean="0"/>
              <a:t>Perception: interpreting sensed information</a:t>
            </a:r>
          </a:p>
          <a:p>
            <a:r>
              <a:rPr lang="en-US" altLang="en-US" smtClean="0"/>
              <a:t>The interpretation process</a:t>
            </a:r>
          </a:p>
          <a:p>
            <a:pPr lvl="1"/>
            <a:r>
              <a:rPr lang="en-US" altLang="en-US" smtClean="0"/>
              <a:t>sometimes straightforward</a:t>
            </a:r>
          </a:p>
          <a:p>
            <a:pPr lvl="1"/>
            <a:r>
              <a:rPr lang="en-US" altLang="en-US" smtClean="0"/>
              <a:t>most displays: depends on previous learning (experience or training)</a:t>
            </a:r>
          </a:p>
          <a:p>
            <a:r>
              <a:rPr lang="en-US" altLang="en-US" smtClean="0"/>
              <a:t>Visual displays design must meet 2 objectives</a:t>
            </a:r>
          </a:p>
          <a:p>
            <a:pPr lvl="1"/>
            <a:r>
              <a:rPr lang="en-US" altLang="en-US" smtClean="0"/>
              <a:t> display must be seen clearly</a:t>
            </a:r>
          </a:p>
          <a:p>
            <a:pPr lvl="1"/>
            <a:r>
              <a:rPr lang="en-US" altLang="en-US" smtClean="0"/>
              <a:t> design must help viewer to correctly perceive/understand meaning of display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E0BFB-553E-433E-AA3A-B3D1147ECD5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Overview: Vision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r>
              <a:rPr lang="en-US" altLang="en-US" smtClean="0"/>
              <a:t>Process of Seeing (Vision)</a:t>
            </a:r>
          </a:p>
          <a:p>
            <a:r>
              <a:rPr lang="en-US" altLang="en-US" smtClean="0"/>
              <a:t>Visual Capabilities</a:t>
            </a:r>
          </a:p>
          <a:p>
            <a:pPr lvl="1"/>
            <a:r>
              <a:rPr lang="en-US" altLang="en-US" smtClean="0"/>
              <a:t>Accommodation</a:t>
            </a:r>
          </a:p>
          <a:p>
            <a:pPr lvl="1"/>
            <a:r>
              <a:rPr lang="en-US" altLang="en-US" smtClean="0"/>
              <a:t>Visual Acuity</a:t>
            </a:r>
          </a:p>
          <a:p>
            <a:pPr lvl="1"/>
            <a:r>
              <a:rPr lang="en-US" altLang="en-US" smtClean="0"/>
              <a:t>Convergence</a:t>
            </a:r>
          </a:p>
          <a:p>
            <a:pPr lvl="1"/>
            <a:r>
              <a:rPr lang="en-US" altLang="en-US" smtClean="0"/>
              <a:t>Color Discrimination</a:t>
            </a:r>
          </a:p>
          <a:p>
            <a:pPr lvl="1"/>
            <a:r>
              <a:rPr lang="en-US" altLang="en-US" smtClean="0"/>
              <a:t>Dark Adaptation</a:t>
            </a:r>
          </a:p>
          <a:p>
            <a:pPr lvl="1"/>
            <a:r>
              <a:rPr lang="en-US" altLang="en-US" smtClean="0"/>
              <a:t>Perception</a:t>
            </a:r>
          </a:p>
          <a:p>
            <a:r>
              <a:rPr lang="en-US" altLang="en-US" smtClean="0"/>
              <a:t>Factors Affecting Visual Discrimination</a:t>
            </a:r>
          </a:p>
          <a:p>
            <a:pPr lvl="1"/>
            <a:r>
              <a:rPr lang="en-US" altLang="en-US" smtClean="0"/>
              <a:t>Luminance Level</a:t>
            </a:r>
          </a:p>
          <a:p>
            <a:pPr lvl="1"/>
            <a:r>
              <a:rPr lang="en-US" altLang="en-US" smtClean="0"/>
              <a:t>Contrast</a:t>
            </a:r>
          </a:p>
          <a:p>
            <a:pPr lvl="1"/>
            <a:r>
              <a:rPr lang="en-US" altLang="en-US" smtClean="0"/>
              <a:t>Exposure Time</a:t>
            </a:r>
          </a:p>
          <a:p>
            <a:pPr lvl="1"/>
            <a:r>
              <a:rPr lang="en-US" altLang="en-US" smtClean="0"/>
              <a:t>Target Motion</a:t>
            </a:r>
          </a:p>
          <a:p>
            <a:pPr lvl="1"/>
            <a:r>
              <a:rPr lang="en-US" altLang="en-US" smtClean="0"/>
              <a:t>Age</a:t>
            </a:r>
          </a:p>
          <a:p>
            <a:pPr lvl="1"/>
            <a:r>
              <a:rPr lang="en-US" altLang="en-US" smtClean="0"/>
              <a:t>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46F44-30A6-42A3-8D50-11979B5CCB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Factors Affecting Visual Discrimination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867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Visual discrimination depends mostly on visual acuity.</a:t>
            </a:r>
          </a:p>
          <a:p>
            <a:pPr>
              <a:defRPr/>
            </a:pPr>
            <a:r>
              <a:rPr lang="en-US" dirty="0" smtClean="0"/>
              <a:t>Some factors external to the individual affect visual discrimination:</a:t>
            </a:r>
          </a:p>
          <a:p>
            <a:pPr marL="623887" indent="-514350">
              <a:buSzPct val="100000"/>
              <a:buFont typeface="+mj-lt"/>
              <a:buAutoNum type="arabicPeriod"/>
              <a:defRPr/>
            </a:pPr>
            <a:r>
              <a:rPr lang="en-US" dirty="0" smtClean="0"/>
              <a:t>Luminance Level:</a:t>
            </a:r>
          </a:p>
          <a:p>
            <a:pPr lvl="1">
              <a:buSzPct val="68000"/>
              <a:defRPr/>
            </a:pPr>
            <a:r>
              <a:rPr lang="en-US" dirty="0" smtClean="0"/>
              <a:t>As light or background light levels ↑</a:t>
            </a:r>
          </a:p>
          <a:p>
            <a:pPr lvl="1">
              <a:buSzPct val="68000"/>
              <a:defRPr/>
            </a:pPr>
            <a:r>
              <a:rPr lang="en-US" dirty="0" smtClean="0"/>
              <a:t>⇒ cones are activated ⇒ visual acuity ↑</a:t>
            </a:r>
          </a:p>
          <a:p>
            <a:pPr lvl="1">
              <a:buSzPct val="68000"/>
              <a:defRPr/>
            </a:pPr>
            <a:r>
              <a:rPr lang="en-US" dirty="0" smtClean="0"/>
              <a:t>This is required for complex, intricate tasks</a:t>
            </a:r>
          </a:p>
          <a:p>
            <a:pPr marL="623887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Contrast (AKA brightness contrast):</a:t>
            </a:r>
          </a:p>
          <a:p>
            <a:pPr lvl="1">
              <a:buClr>
                <a:srgbClr val="2DA2BF"/>
              </a:buClr>
              <a:buSzPct val="68000"/>
              <a:defRPr/>
            </a:pPr>
            <a:r>
              <a:rPr lang="en-US" dirty="0" smtClean="0">
                <a:solidFill>
                  <a:srgbClr val="000000"/>
                </a:solidFill>
              </a:rPr>
              <a:t>Refers to difference in luminance of viewed objects</a:t>
            </a:r>
          </a:p>
          <a:p>
            <a:pPr lvl="1">
              <a:buClr>
                <a:srgbClr val="2DA2BF"/>
              </a:buClr>
              <a:buSzPct val="68000"/>
              <a:defRPr/>
            </a:pPr>
            <a:r>
              <a:rPr lang="en-US" dirty="0" smtClean="0">
                <a:solidFill>
                  <a:srgbClr val="000000"/>
                </a:solidFill>
              </a:rPr>
              <a:t>Most important consideration: difference in luminance between: </a:t>
            </a:r>
            <a:r>
              <a:rPr lang="en-US" i="1" dirty="0" smtClean="0">
                <a:solidFill>
                  <a:srgbClr val="000000"/>
                </a:solidFill>
              </a:rPr>
              <a:t>object</a:t>
            </a:r>
            <a:r>
              <a:rPr lang="en-US" dirty="0" smtClean="0">
                <a:solidFill>
                  <a:srgbClr val="000000"/>
                </a:solidFill>
              </a:rPr>
              <a:t> (target) and </a:t>
            </a:r>
            <a:r>
              <a:rPr lang="en-US" i="1" dirty="0" smtClean="0">
                <a:solidFill>
                  <a:srgbClr val="000000"/>
                </a:solidFill>
              </a:rPr>
              <a:t>background</a:t>
            </a:r>
          </a:p>
          <a:p>
            <a:pPr lvl="1">
              <a:buClr>
                <a:srgbClr val="2DA2BF"/>
              </a:buClr>
              <a:buSzPct val="68000"/>
              <a:defRPr/>
            </a:pPr>
            <a:r>
              <a:rPr lang="en-US" dirty="0" smtClean="0">
                <a:solidFill>
                  <a:srgbClr val="000000"/>
                </a:solidFill>
              </a:rPr>
              <a:t>When contrast is low, target must be larger to be equally discriminable to target with greater contrast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D96DF-C6B1-438C-AED2-4462E87E248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Cont. Factors Affecting Vis. </a:t>
            </a:r>
            <a:r>
              <a:rPr lang="en-US" sz="3300" b="0" dirty="0" err="1" smtClean="0">
                <a:solidFill>
                  <a:schemeClr val="tx1"/>
                </a:solidFill>
              </a:rPr>
              <a:t>Discrimin</a:t>
            </a:r>
            <a:r>
              <a:rPr lang="en-US" sz="3300" b="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072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2"/>
            </a:pPr>
            <a:r>
              <a:rPr lang="en-US" altLang="en-US" dirty="0" smtClean="0">
                <a:solidFill>
                  <a:srgbClr val="000000"/>
                </a:solidFill>
              </a:rPr>
              <a:t>Cont. Contrast: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Measure # 1: </a:t>
            </a:r>
            <a:r>
              <a:rPr lang="en-US" altLang="en-US" b="1" i="1" dirty="0" smtClean="0">
                <a:solidFill>
                  <a:srgbClr val="000000"/>
                </a:solidFill>
              </a:rPr>
              <a:t>Michelson</a:t>
            </a:r>
            <a:r>
              <a:rPr lang="en-US" altLang="en-US" dirty="0" smtClean="0">
                <a:solidFill>
                  <a:srgbClr val="000000"/>
                </a:solidFill>
              </a:rPr>
              <a:t>  Contrast: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measures deviation above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and below a mean luminance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L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MAX</a:t>
            </a:r>
            <a:r>
              <a:rPr lang="en-US" altLang="en-US" dirty="0" smtClean="0">
                <a:solidFill>
                  <a:srgbClr val="000000"/>
                </a:solidFill>
              </a:rPr>
              <a:t>: max. luminance in pattern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err="1" smtClean="0">
                <a:solidFill>
                  <a:srgbClr val="000000"/>
                </a:solidFill>
              </a:rPr>
              <a:t>L</a:t>
            </a:r>
            <a:r>
              <a:rPr lang="en-US" altLang="en-US" baseline="-25000" dirty="0" err="1" smtClean="0">
                <a:solidFill>
                  <a:srgbClr val="000000"/>
                </a:solidFill>
              </a:rPr>
              <a:t>min</a:t>
            </a:r>
            <a:r>
              <a:rPr lang="en-US" altLang="en-US" dirty="0" smtClean="0">
                <a:solidFill>
                  <a:srgbClr val="000000"/>
                </a:solidFill>
              </a:rPr>
              <a:t>: min. luminance in pattern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Note, MC varies bet. 0 and 1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Measure # 2: Luminous Contrast 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Measure # 3: Contrast Ratio: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it’s recommended to have CR: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3:1 for target: adjacent surrounding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10:1 for target: remote darker area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1:10 for target: remote lighter area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Note, Can you show the mathematical relation between each of these 3 formulae?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581EE-2272-4256-A483-BA3A4B2F578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30726" name="Object 7"/>
          <p:cNvGraphicFramePr>
            <a:graphicFrameLocks noChangeAspect="1"/>
          </p:cNvGraphicFramePr>
          <p:nvPr/>
        </p:nvGraphicFramePr>
        <p:xfrm>
          <a:off x="5854700" y="1431925"/>
          <a:ext cx="3149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4" imgW="1624895" imgH="545863" progId="Equation.3">
                  <p:embed/>
                </p:oleObj>
              </mc:Choice>
              <mc:Fallback>
                <p:oleObj name="Equation" r:id="rId4" imgW="1624895" imgH="54586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1431925"/>
                        <a:ext cx="31496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3"/>
          <p:cNvGraphicFramePr>
            <a:graphicFrameLocks noChangeAspect="1"/>
          </p:cNvGraphicFramePr>
          <p:nvPr/>
        </p:nvGraphicFramePr>
        <p:xfrm>
          <a:off x="5883275" y="2927350"/>
          <a:ext cx="30321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6" imgW="1523339" imgH="545863" progId="Equation.3">
                  <p:embed/>
                </p:oleObj>
              </mc:Choice>
              <mc:Fallback>
                <p:oleObj name="Equation" r:id="rId6" imgW="1523339" imgH="54586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2927350"/>
                        <a:ext cx="30321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279781"/>
              </p:ext>
            </p:extLst>
          </p:nvPr>
        </p:nvGraphicFramePr>
        <p:xfrm>
          <a:off x="6437312" y="5029200"/>
          <a:ext cx="20208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8" imgW="1015559" imgH="545863" progId="Equation.3">
                  <p:embed/>
                </p:oleObj>
              </mc:Choice>
              <mc:Fallback>
                <p:oleObj name="Equation" r:id="rId8" imgW="1015559" imgH="54586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2" y="5029200"/>
                        <a:ext cx="20208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Cont. Factors Affecting Vis. </a:t>
            </a:r>
            <a:r>
              <a:rPr lang="en-US" sz="3300" b="0" dirty="0" err="1" smtClean="0">
                <a:solidFill>
                  <a:schemeClr val="tx1"/>
                </a:solidFill>
              </a:rPr>
              <a:t>Discrimin</a:t>
            </a:r>
            <a:r>
              <a:rPr lang="en-US" sz="3300" b="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174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3"/>
            </a:pPr>
            <a:r>
              <a:rPr lang="en-US" altLang="en-US" smtClean="0">
                <a:solidFill>
                  <a:srgbClr val="000000"/>
                </a:solidFill>
              </a:rPr>
              <a:t>Exposure Time: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Under high illumination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As exposure time </a:t>
            </a:r>
            <a:r>
              <a:rPr lang="en-US" altLang="en-US" smtClean="0"/>
              <a:t>↑ ⇒ </a:t>
            </a:r>
            <a:r>
              <a:rPr lang="en-US" altLang="en-US" smtClean="0">
                <a:solidFill>
                  <a:srgbClr val="000000"/>
                </a:solidFill>
              </a:rPr>
              <a:t>Acuity </a:t>
            </a:r>
            <a:r>
              <a:rPr lang="en-US" altLang="en-US" smtClean="0"/>
              <a:t>↑ for first 100-200 ms.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/>
              <a:t>After that acuity levels off</a:t>
            </a:r>
          </a:p>
          <a:p>
            <a:pPr lvl="2">
              <a:buClr>
                <a:srgbClr val="2DA2BF"/>
              </a:buClr>
              <a:buSzPct val="68000"/>
            </a:pPr>
            <a:endParaRPr lang="en-US" altLang="en-US" smtClean="0"/>
          </a:p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3"/>
            </a:pPr>
            <a:r>
              <a:rPr lang="en-US" altLang="en-US" smtClean="0">
                <a:solidFill>
                  <a:srgbClr val="000000"/>
                </a:solidFill>
              </a:rPr>
              <a:t>Target Motion: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Acuity ↓ with motion of: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Target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Observer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or Both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Dynamic visual acuity: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Ability to make visual discriminations under such conditions (e.g. driver looking at objects on sidewalk)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This acuity rapidly ↓ as rate of motion </a:t>
            </a:r>
            <a:r>
              <a:rPr lang="en-US" altLang="en-US" smtClean="0"/>
              <a:t>↑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A03D-F7B2-48C1-BF6C-EE3DB34927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Cont. Factors Affecting Vis. </a:t>
            </a:r>
            <a:r>
              <a:rPr lang="en-US" sz="3300" b="0" dirty="0" err="1" smtClean="0">
                <a:solidFill>
                  <a:schemeClr val="tx1"/>
                </a:solidFill>
              </a:rPr>
              <a:t>Discrimin</a:t>
            </a:r>
            <a:r>
              <a:rPr lang="en-US" sz="3300" b="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277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5"/>
            </a:pPr>
            <a:r>
              <a:rPr lang="en-US" altLang="en-US" smtClean="0">
                <a:solidFill>
                  <a:srgbClr val="000000"/>
                </a:solidFill>
              </a:rPr>
              <a:t>Age: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Visual acuity, contrast sensitivity (ability to </a:t>
            </a:r>
            <a:r>
              <a:rPr lang="en-US" altLang="en-US" smtClean="0"/>
              <a:t>see details at low contrast levels</a:t>
            </a:r>
            <a:r>
              <a:rPr lang="en-US" altLang="en-US" smtClean="0">
                <a:solidFill>
                  <a:srgbClr val="000000"/>
                </a:solidFill>
              </a:rPr>
              <a:t>) </a:t>
            </a:r>
            <a:r>
              <a:rPr lang="en-US" altLang="en-US" smtClean="0"/>
              <a:t>↓ with age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Decline starts at age 40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At age 75: acuity = 20/30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⇒ visual displays for old people must provide: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Large targets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Adequate illumination</a:t>
            </a:r>
          </a:p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5"/>
            </a:pPr>
            <a:r>
              <a:rPr lang="en-US" altLang="en-US" smtClean="0">
                <a:solidFill>
                  <a:srgbClr val="000000"/>
                </a:solidFill>
              </a:rPr>
              <a:t>Training: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Besides contacts, glasses, eye surgery, vision can be improved by: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Training to improve focus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Improves Snellen acuity by 14%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Improves contrast sensitivity by 32%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Dynamic visual acuity can be improved with practice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3BF2-BCE8-40B1-BDBF-3205C2E4739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Alphanumeric Displays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379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Wingdings 3" pitchFamily="18" charset="2"/>
              <a:buNone/>
            </a:pPr>
            <a:r>
              <a:rPr lang="en-US" altLang="en-US" sz="2800" smtClean="0"/>
              <a:t>Most important characteristics:</a:t>
            </a:r>
            <a:endParaRPr lang="en-US" altLang="en-US" smtClean="0">
              <a:solidFill>
                <a:srgbClr val="000000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b="1" smtClean="0">
                <a:solidFill>
                  <a:srgbClr val="000000"/>
                </a:solidFill>
              </a:rPr>
              <a:t>Visibility</a:t>
            </a:r>
            <a:r>
              <a:rPr lang="en-US" altLang="en-US" smtClean="0">
                <a:solidFill>
                  <a:srgbClr val="000000"/>
                </a:solidFill>
              </a:rPr>
              <a:t>: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quality of the character that makes it separately visible from its surroundings (i.e. </a:t>
            </a:r>
            <a:r>
              <a:rPr lang="en-US" altLang="en-US" b="1" smtClean="0">
                <a:solidFill>
                  <a:srgbClr val="000000"/>
                </a:solidFill>
              </a:rPr>
              <a:t>detectability</a:t>
            </a:r>
            <a:r>
              <a:rPr lang="en-US" altLang="en-US" smtClean="0">
                <a:solidFill>
                  <a:srgbClr val="000000"/>
                </a:solidFill>
              </a:rPr>
              <a:t>)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b="1" smtClean="0">
                <a:solidFill>
                  <a:srgbClr val="000000"/>
                </a:solidFill>
              </a:rPr>
              <a:t>Legibility</a:t>
            </a:r>
            <a:r>
              <a:rPr lang="en-US" altLang="en-US" smtClean="0">
                <a:solidFill>
                  <a:srgbClr val="000000"/>
                </a:solidFill>
              </a:rPr>
              <a:t>: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attribute that makes a character identifiable from others (i.e. </a:t>
            </a:r>
            <a:r>
              <a:rPr lang="en-US" altLang="en-US" b="1" smtClean="0">
                <a:solidFill>
                  <a:srgbClr val="000000"/>
                </a:solidFill>
              </a:rPr>
              <a:t>discriminability</a:t>
            </a:r>
            <a:r>
              <a:rPr lang="en-US" altLang="en-US" smtClean="0">
                <a:solidFill>
                  <a:srgbClr val="000000"/>
                </a:solidFill>
              </a:rPr>
              <a:t>)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depends on stroke width, form of characters, contrast, and illumination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b="1" smtClean="0">
                <a:solidFill>
                  <a:srgbClr val="000000"/>
                </a:solidFill>
              </a:rPr>
              <a:t>Readability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ability to recognize information content of material when represented by alphanumeric characters, words, sentences (i.e. </a:t>
            </a:r>
            <a:r>
              <a:rPr lang="en-US" altLang="en-US" b="1" smtClean="0">
                <a:solidFill>
                  <a:srgbClr val="000000"/>
                </a:solidFill>
              </a:rPr>
              <a:t>meaningfulness</a:t>
            </a:r>
            <a:r>
              <a:rPr lang="en-US" altLang="en-US" smtClean="0">
                <a:solidFill>
                  <a:srgbClr val="000000"/>
                </a:solidFill>
              </a:rPr>
              <a:t>)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depends more on spacing between lines and letters, etc. than on specific features of characters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D2496-5EAB-4DE6-9D80-D7ECF6FB598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Alphanumeric Displays: Typography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482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/>
              <a:t>Typography≡ various features of alphanumeric displays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/>
              <a:t>Circumstances when it is important to use preferred forms of typography: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/>
              <a:t>Viewing </a:t>
            </a:r>
            <a:r>
              <a:rPr lang="en-US" altLang="en-US" sz="2400" b="1" dirty="0" smtClean="0"/>
              <a:t>conditions</a:t>
            </a:r>
            <a:r>
              <a:rPr lang="en-US" altLang="en-US" sz="2400" dirty="0" smtClean="0"/>
              <a:t> are </a:t>
            </a:r>
            <a:r>
              <a:rPr lang="en-US" altLang="en-US" sz="2400" b="1" dirty="0" smtClean="0"/>
              <a:t>unfavorable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(e.g. low illumination, limited viewing time)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dirty="0" smtClean="0"/>
              <a:t>Information </a:t>
            </a:r>
            <a:r>
              <a:rPr lang="en-US" altLang="en-US" sz="2400" dirty="0" smtClean="0"/>
              <a:t>is </a:t>
            </a:r>
            <a:r>
              <a:rPr lang="en-US" altLang="en-US" sz="2400" b="1" dirty="0" smtClean="0"/>
              <a:t>important</a:t>
            </a:r>
            <a:r>
              <a:rPr lang="en-US" altLang="en-US" sz="2400" dirty="0" smtClean="0"/>
              <a:t>/critical</a:t>
            </a:r>
            <a:br>
              <a:rPr lang="en-US" altLang="en-US" sz="2400" dirty="0" smtClean="0"/>
            </a:br>
            <a:r>
              <a:rPr lang="en-US" altLang="en-US" sz="2400" dirty="0" smtClean="0"/>
              <a:t>(e.g. emergency labels, important instructions)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dirty="0" smtClean="0"/>
              <a:t>Viewing</a:t>
            </a:r>
            <a:r>
              <a:rPr lang="en-US" altLang="en-US" sz="2400" dirty="0" smtClean="0"/>
              <a:t> occurs at a </a:t>
            </a:r>
            <a:r>
              <a:rPr lang="en-US" altLang="en-US" sz="2400" b="1" dirty="0" smtClean="0"/>
              <a:t>distance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/>
              <a:t>Displays for </a:t>
            </a:r>
            <a:r>
              <a:rPr lang="en-US" altLang="en-US" sz="2400" b="1" dirty="0" smtClean="0"/>
              <a:t>low vision</a:t>
            </a:r>
            <a:r>
              <a:rPr lang="en-US" altLang="en-US" sz="2400" dirty="0" smtClean="0"/>
              <a:t> people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/>
              <a:t>Note, above forms must still satisfy all conditions mentioned in last slide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/>
              <a:t>When faced with ≥ 1 of these conditions, typography features must be considered: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E14B1-2850-4D03-A0AD-4C19C14A48E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Typography Features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584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+mj-lt"/>
              <a:buAutoNum type="alphaU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Hardcopy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Stroke Width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/>
              <a:t>Width-height Ratio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/>
              <a:t>Styles of Type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/>
              <a:t>Size of Characters</a:t>
            </a:r>
          </a:p>
          <a:p>
            <a:pPr marL="1116013" lvl="2" indent="-514350">
              <a:buClr>
                <a:srgbClr val="2DA2BF"/>
              </a:buClr>
              <a:buFont typeface="Lucida Sans Unicode" pitchFamily="34" charset="0"/>
              <a:buAutoNum type="alphaLcParenR"/>
              <a:defRPr/>
            </a:pPr>
            <a:r>
              <a:rPr lang="en-GB" sz="2200" dirty="0" smtClean="0"/>
              <a:t>at Reading Distance</a:t>
            </a:r>
          </a:p>
          <a:p>
            <a:pPr marL="1116013" lvl="2" indent="-514350">
              <a:buClr>
                <a:srgbClr val="2DA2BF"/>
              </a:buClr>
              <a:buFont typeface="Lucida Sans Unicode" pitchFamily="34" charset="0"/>
              <a:buAutoNum type="alphaLcParenR"/>
              <a:defRPr/>
            </a:pPr>
            <a:r>
              <a:rPr lang="en-GB" sz="2200" dirty="0" smtClean="0"/>
              <a:t>at a Distance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Layout of Characters</a:t>
            </a:r>
          </a:p>
          <a:p>
            <a:pPr marL="877888" lvl="1" indent="-514350">
              <a:buClr>
                <a:srgbClr val="2DA2BF"/>
              </a:buClr>
              <a:buFont typeface="Lucida Sans Unicode" pitchFamily="34" charset="0"/>
              <a:buAutoNum type="arabicPeriod"/>
              <a:defRPr/>
            </a:pPr>
            <a:endParaRPr lang="en-GB" sz="2400" dirty="0" smtClean="0"/>
          </a:p>
          <a:p>
            <a:pPr marL="622300" lvl="1" indent="-514350">
              <a:spcBef>
                <a:spcPts val="400"/>
              </a:spcBef>
              <a:buClr>
                <a:srgbClr val="2DA2BF"/>
              </a:buClr>
              <a:buSzPct val="100000"/>
              <a:buFont typeface="+mj-lt"/>
              <a:buAutoNum type="alphaUcPeriod" startAt="2"/>
              <a:defRPr/>
            </a:pPr>
            <a:r>
              <a:rPr lang="en-US" sz="2700" dirty="0" smtClean="0">
                <a:solidFill>
                  <a:srgbClr val="000000"/>
                </a:solidFill>
                <a:ea typeface="+mn-ea"/>
                <a:cs typeface="+mn-cs"/>
              </a:rPr>
              <a:t>VDT Screens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 startAt="6"/>
              <a:defRPr/>
            </a:pPr>
            <a:r>
              <a:rPr lang="en-GB" sz="2400" dirty="0" smtClean="0"/>
              <a:t>Illuminated Alphanumeric Characters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6"/>
              <a:defRPr/>
            </a:pPr>
            <a:r>
              <a:rPr lang="en-GB" sz="2400" dirty="0" smtClean="0"/>
              <a:t>Character Distance and Size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1099-B4C2-45C4-B04C-62BEA9E84B1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1. </a:t>
            </a:r>
            <a:r>
              <a:rPr lang="en-US" sz="3300" dirty="0" smtClean="0">
                <a:solidFill>
                  <a:srgbClr val="000000"/>
                </a:solidFill>
              </a:rPr>
              <a:t>Stroke Width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686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smtClean="0"/>
              <a:t>Stroke-Width-to-height-ratio ≡ </a:t>
            </a:r>
            <a:r>
              <a:rPr lang="en-GB" altLang="en-US" sz="2800" smtClean="0"/>
              <a:t>ratio of the thickness of the stroke (s) to the height (h) of the letter/number</a:t>
            </a:r>
            <a:br>
              <a:rPr lang="en-GB" altLang="en-US" sz="2800" smtClean="0"/>
            </a:br>
            <a:r>
              <a:rPr lang="en-GB" altLang="en-US" sz="2800" smtClean="0"/>
              <a:t>(</a:t>
            </a:r>
            <a:r>
              <a:rPr lang="en-GB" altLang="en-US" sz="2800" b="1" smtClean="0"/>
              <a:t>stroke ratio</a:t>
            </a:r>
            <a:r>
              <a:rPr lang="en-GB" altLang="en-US" sz="2800" smtClean="0"/>
              <a:t> for short)</a:t>
            </a:r>
            <a:endParaRPr lang="en-US" altLang="en-US" sz="2800" smtClean="0"/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smtClean="0"/>
              <a:t>Example (right):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Stroke width-to-height:1:5 = 0.2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Note, width-to-height: 3:5 = 0.6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GB" altLang="en-US" sz="2800" smtClean="0"/>
              <a:t>Stroke Width is affected by: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Background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black on white or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white on black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Illumination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3EB39-E573-43D4-B555-49D52D94900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828800"/>
            <a:ext cx="27511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1. </a:t>
            </a:r>
            <a:r>
              <a:rPr lang="en-US" sz="3300" dirty="0" smtClean="0">
                <a:solidFill>
                  <a:srgbClr val="000000"/>
                </a:solidFill>
              </a:rPr>
              <a:t>Stroke Width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b="1" smtClean="0"/>
              <a:t>Irradiation: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causes </a:t>
            </a:r>
            <a:r>
              <a:rPr lang="en-GB" altLang="en-US" sz="2400" b="1" smtClean="0"/>
              <a:t>white</a:t>
            </a:r>
            <a:r>
              <a:rPr lang="en-GB" altLang="en-US" sz="2400" smtClean="0"/>
              <a:t> features </a:t>
            </a:r>
            <a:r>
              <a:rPr lang="en-GB" altLang="en-US" sz="2400" b="1" smtClean="0"/>
              <a:t>on</a:t>
            </a:r>
            <a:r>
              <a:rPr lang="en-GB" altLang="en-US" sz="2400" smtClean="0"/>
              <a:t> a </a:t>
            </a:r>
            <a:r>
              <a:rPr lang="en-GB" altLang="en-US" sz="2400" b="1" smtClean="0"/>
              <a:t>black</a:t>
            </a:r>
            <a:r>
              <a:rPr lang="en-GB" altLang="en-US" sz="2400" smtClean="0"/>
              <a:t> background to appear to ‘</a:t>
            </a:r>
            <a:r>
              <a:rPr lang="en-GB" altLang="en-US" sz="2400" b="1" smtClean="0"/>
              <a:t>spread</a:t>
            </a:r>
            <a:r>
              <a:rPr lang="en-GB" altLang="en-US" sz="2400" smtClean="0"/>
              <a:t>’ into adjacent dark areas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But reverse (</a:t>
            </a:r>
            <a:r>
              <a:rPr lang="en-GB" altLang="en-US" sz="2400" b="1" smtClean="0"/>
              <a:t>black on white</a:t>
            </a:r>
            <a:r>
              <a:rPr lang="en-GB" altLang="en-US" sz="2400" smtClean="0"/>
              <a:t>) isn’t true (no spread)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Thus, </a:t>
            </a:r>
            <a:r>
              <a:rPr lang="en-GB" altLang="en-US" sz="2200" smtClean="0"/>
              <a:t>black-on-white letters should be thicker i.e. lower ratios than white-on-black letters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200" smtClean="0"/>
              <a:t>With good illumination, stroke width ratios: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smtClean="0"/>
              <a:t>Black on white: 1:6 to 1:8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smtClean="0"/>
              <a:t>White on black: 1:8 to 1:10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200" smtClean="0"/>
              <a:t>With reduced illumination: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smtClean="0"/>
              <a:t>Thick letters become more readable (both types above)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smtClean="0"/>
              <a:t>Letters should be: </a:t>
            </a:r>
            <a:r>
              <a:rPr lang="en-GB" altLang="en-US" sz="1800" smtClean="0"/>
              <a:t>boldface with low stroke ratios (e.g. 1:5)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200" smtClean="0"/>
              <a:t>For highly luminous letters, ratios: 1:12 to 1:20.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200" smtClean="0"/>
              <a:t>For black letters on a very highly luminous background, very thick strokes are needed</a:t>
            </a:r>
            <a:endParaRPr lang="en-US" altLang="en-US" sz="28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7A631-DE24-4248-A4FA-25D342FAF8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1. </a:t>
            </a:r>
            <a:r>
              <a:rPr lang="en-US" sz="3300" dirty="0" smtClean="0">
                <a:solidFill>
                  <a:srgbClr val="000000"/>
                </a:solidFill>
              </a:rPr>
              <a:t>Stroke Width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5826C-EA28-42EC-9950-579A153AED2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971550"/>
            <a:ext cx="90582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Lesson Overview: Vision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Alphanumeric Displays</a:t>
            </a:r>
          </a:p>
          <a:p>
            <a:pPr lvl="1"/>
            <a:r>
              <a:rPr lang="en-US" altLang="en-US" smtClean="0"/>
              <a:t>Characteristics</a:t>
            </a:r>
          </a:p>
          <a:p>
            <a:pPr lvl="1"/>
            <a:r>
              <a:rPr lang="en-US" altLang="en-US" smtClean="0"/>
              <a:t>Typography</a:t>
            </a:r>
          </a:p>
          <a:p>
            <a:pPr lvl="1"/>
            <a:r>
              <a:rPr lang="en-US" altLang="en-US" smtClean="0"/>
              <a:t>Typography Features</a:t>
            </a:r>
          </a:p>
          <a:p>
            <a:pPr lvl="2"/>
            <a:r>
              <a:rPr lang="en-US" altLang="en-US" smtClean="0"/>
              <a:t>Hardcopy</a:t>
            </a:r>
          </a:p>
          <a:p>
            <a:pPr lvl="2"/>
            <a:r>
              <a:rPr lang="en-US" altLang="en-US" smtClean="0"/>
              <a:t>Visual Display Terminals (VDT)</a:t>
            </a:r>
          </a:p>
          <a:p>
            <a:r>
              <a:rPr lang="en-US" altLang="en-US" smtClean="0"/>
              <a:t>Graphic Representations</a:t>
            </a:r>
          </a:p>
          <a:p>
            <a:r>
              <a:rPr lang="en-US" altLang="en-US" smtClean="0"/>
              <a:t>Symbols</a:t>
            </a:r>
          </a:p>
          <a:p>
            <a:r>
              <a:rPr lang="en-US" altLang="en-US" smtClean="0"/>
              <a:t>Codes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E36C7-FE8A-41B7-91FB-59922B62E1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2. </a:t>
            </a:r>
            <a:r>
              <a:rPr lang="en-US" sz="3300" dirty="0" smtClean="0">
                <a:solidFill>
                  <a:srgbClr val="000000"/>
                </a:solidFill>
              </a:rPr>
              <a:t>Width-height</a:t>
            </a:r>
            <a:r>
              <a:rPr lang="en-US" sz="3300" b="0" dirty="0" smtClean="0">
                <a:solidFill>
                  <a:srgbClr val="000000"/>
                </a:solidFill>
              </a:rPr>
              <a:t> ratio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3994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smtClean="0"/>
              <a:t>Width-to-height (AKA width-height ratio):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Relationship between width and height of alphanumeric character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Expressed as ratio (e.g. 3:5 = 0.6; </a:t>
            </a:r>
            <a:r>
              <a:rPr lang="en-GB" altLang="en-US" sz="2400" i="1" smtClean="0"/>
              <a:t>back 3 slides</a:t>
            </a:r>
            <a:r>
              <a:rPr lang="en-GB" altLang="en-US" sz="2400" smtClean="0"/>
              <a:t>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e.g. </a:t>
            </a:r>
            <a:r>
              <a:rPr lang="en-GB" altLang="en-US" sz="3200" b="1" smtClean="0"/>
              <a:t>B</a:t>
            </a:r>
            <a:r>
              <a:rPr lang="en-GB" altLang="en-US" sz="2400" smtClean="0"/>
              <a:t>: width-height ratio = 3:5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3 vertical strokes (or layers)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5 horizontal strokes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Most letters can be expressed with ratio 3:5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smtClean="0"/>
              <a:t>Heglin</a:t>
            </a:r>
            <a:r>
              <a:rPr lang="en-GB" altLang="en-US" sz="2400" smtClean="0"/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Disagrees with fixed ratios for letters: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For </a:t>
            </a:r>
            <a:r>
              <a:rPr lang="en-GB" altLang="en-US" sz="3400" b="1" smtClean="0"/>
              <a:t>O</a:t>
            </a:r>
            <a:r>
              <a:rPr lang="en-GB" altLang="en-US" sz="2200" smtClean="0"/>
              <a:t>: perfect circle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For </a:t>
            </a:r>
            <a:r>
              <a:rPr lang="en-GB" altLang="en-US" sz="3400" b="1" smtClean="0"/>
              <a:t>A</a:t>
            </a:r>
            <a:r>
              <a:rPr lang="en-GB" altLang="en-US" sz="2200" smtClean="0"/>
              <a:t> and </a:t>
            </a:r>
            <a:r>
              <a:rPr lang="en-GB" altLang="en-US" sz="3400" b="1" smtClean="0"/>
              <a:t>V</a:t>
            </a:r>
            <a:r>
              <a:rPr lang="en-GB" altLang="en-US" sz="2200" smtClean="0"/>
              <a:t>: equilateral triangles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5E245-E656-4830-9C0C-DCA2EB37AC8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4202113"/>
            <a:ext cx="203993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2. </a:t>
            </a:r>
            <a:r>
              <a:rPr lang="en-US" sz="3300" dirty="0" smtClean="0">
                <a:solidFill>
                  <a:srgbClr val="000000"/>
                </a:solidFill>
              </a:rPr>
              <a:t>Width-height</a:t>
            </a:r>
            <a:r>
              <a:rPr lang="en-US" sz="3300" b="0" dirty="0" smtClean="0">
                <a:solidFill>
                  <a:srgbClr val="000000"/>
                </a:solidFill>
              </a:rPr>
              <a:t> Cont.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smtClean="0"/>
              <a:t>Cont. width-height ratio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3:5 satisfactory for most purposes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wider letters: appropriate certain circumstances: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e.g. engraved legends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such cases 1:1 ratios are more appropriate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Below: letters: 1:1 (except?); numbers: 3:5 (except?)</a:t>
            </a:r>
            <a:endParaRPr lang="en-GB" altLang="en-US"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ACD03-59C5-4946-B4A7-8195ECF43AB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60" y="3429000"/>
            <a:ext cx="667712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3. </a:t>
            </a:r>
            <a:r>
              <a:rPr lang="en-US" sz="3300" dirty="0" smtClean="0">
                <a:solidFill>
                  <a:srgbClr val="000000"/>
                </a:solidFill>
              </a:rPr>
              <a:t>Styles of Type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379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dirty="0" smtClean="0"/>
              <a:t>Styles (AKA typefaces, fonts of type)</a:t>
            </a:r>
          </a:p>
          <a:p>
            <a:pPr marL="877888" lvl="1" indent="-514350">
              <a:buClr>
                <a:srgbClr val="2DA2BF"/>
              </a:buClr>
              <a:buSzPct val="100000"/>
              <a:defRPr/>
            </a:pPr>
            <a:r>
              <a:rPr lang="en-GB" sz="2000" dirty="0" smtClean="0"/>
              <a:t>&gt; 30,000 exist!</a:t>
            </a:r>
          </a:p>
          <a:p>
            <a:pPr marL="877888" lvl="1" indent="-514350">
              <a:buClr>
                <a:srgbClr val="2DA2BF"/>
              </a:buClr>
              <a:buSzPct val="100000"/>
              <a:defRPr/>
            </a:pPr>
            <a:r>
              <a:rPr lang="en-GB" sz="2000" dirty="0" smtClean="0"/>
              <a:t>4 major classes (each including many types)</a:t>
            </a: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most common class;</a:t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letters have serifs (little flourishes, embellishments)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400" b="1" dirty="0" smtClean="0">
                <a:latin typeface="SansSerif" pitchFamily="2" charset="2"/>
              </a:rPr>
              <a:t>Sans serif </a:t>
            </a:r>
            <a:r>
              <a:rPr lang="en-GB" sz="2400" dirty="0" smtClean="0">
                <a:latin typeface="SansSerif" pitchFamily="2" charset="2"/>
              </a:rPr>
              <a:t>(AKA Gothic): uniform stroke width;</a:t>
            </a: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200" dirty="0" smtClean="0">
                <a:latin typeface="Script MT Bold" pitchFamily="66" charset="0"/>
              </a:rPr>
              <a:t>Script: simulate modern handwriting. (</a:t>
            </a:r>
            <a:r>
              <a:rPr lang="en-GB" sz="2200" dirty="0" err="1" smtClean="0">
                <a:latin typeface="Script MT Bold" pitchFamily="66" charset="0"/>
              </a:rPr>
              <a:t>eg</a:t>
            </a:r>
            <a:r>
              <a:rPr lang="en-GB" sz="2200" dirty="0" smtClean="0">
                <a:latin typeface="Script MT Bold" pitchFamily="66" charset="0"/>
              </a:rPr>
              <a:t> wedding cards)</a:t>
            </a: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800" b="1" dirty="0" smtClean="0">
                <a:latin typeface="French Script MT" pitchFamily="66" charset="0"/>
              </a:rPr>
              <a:t>Block Letter</a:t>
            </a:r>
            <a:r>
              <a:rPr lang="en-GB" sz="2200" dirty="0" smtClean="0">
                <a:latin typeface="French Script MT" pitchFamily="66" charset="0"/>
              </a:rPr>
              <a:t>: </a:t>
            </a:r>
            <a:r>
              <a:rPr lang="en-GB" sz="2000" dirty="0" smtClean="0">
                <a:ea typeface="+mn-ea"/>
                <a:cs typeface="+mn-cs"/>
              </a:rPr>
              <a:t>resembles German manuscript handwriting used in the fifteenth century (above)</a:t>
            </a:r>
            <a:endParaRPr lang="en-GB" sz="2400" dirty="0" smtClean="0">
              <a:ea typeface="+mn-ea"/>
              <a:cs typeface="+mn-cs"/>
            </a:endParaRP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dirty="0" smtClean="0"/>
              <a:t>Roman: most used styles for conventional text</a:t>
            </a: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i="1" dirty="0" smtClean="0"/>
              <a:t>Italics:</a:t>
            </a:r>
            <a:r>
              <a:rPr lang="en-GB" sz="2400" dirty="0" smtClean="0"/>
              <a:t> </a:t>
            </a:r>
            <a:r>
              <a:rPr lang="en-GB" sz="2400" i="1" dirty="0" smtClean="0"/>
              <a:t>emphasis, titles, names, special words, etc</a:t>
            </a: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b="1" dirty="0" smtClean="0"/>
              <a:t>Boldface: headings, labels, special emphasis, legibility in poor reading conditions</a:t>
            </a: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dirty="0" smtClean="0"/>
              <a:t>Last slide: style used for military (non-standard)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FA886-F882-4E9B-9182-EC607A2984D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90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19375"/>
            <a:ext cx="7162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4. Character </a:t>
            </a:r>
            <a:r>
              <a:rPr lang="en-US" sz="3300" dirty="0" smtClean="0">
                <a:solidFill>
                  <a:srgbClr val="000000"/>
                </a:solidFill>
              </a:rPr>
              <a:t>Size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301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</a:pPr>
            <a:r>
              <a:rPr lang="en-GB" altLang="en-US" sz="2400" b="1" smtClean="0"/>
              <a:t>Points</a:t>
            </a:r>
            <a:r>
              <a:rPr lang="en-GB" altLang="en-US" sz="2400" smtClean="0"/>
              <a:t>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smtClean="0"/>
              <a:t>used to measure size of type in printing business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smtClean="0"/>
              <a:t>1 point (pt) = 1/72 in. (0.35 mm)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smtClean="0"/>
              <a:t>this is the height of the </a:t>
            </a:r>
            <a:r>
              <a:rPr lang="en-GB" altLang="en-US" sz="2000" i="1" smtClean="0"/>
              <a:t>slug</a:t>
            </a:r>
            <a:r>
              <a:rPr lang="en-GB" altLang="en-US" sz="2000" smtClean="0"/>
              <a:t> on which the type is set, e.g.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smtClean="0"/>
              <a:t>tail of the letter “q” (called </a:t>
            </a:r>
            <a:r>
              <a:rPr lang="en-GB" altLang="en-US" sz="1800" i="1" smtClean="0"/>
              <a:t>descender</a:t>
            </a:r>
            <a:r>
              <a:rPr lang="en-GB" altLang="en-US" sz="1800" smtClean="0"/>
              <a:t>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smtClean="0"/>
              <a:t>top of letter “h” (called </a:t>
            </a:r>
            <a:r>
              <a:rPr lang="en-GB" altLang="en-US" sz="1800" i="1" smtClean="0"/>
              <a:t>ascender</a:t>
            </a:r>
            <a:r>
              <a:rPr lang="en-GB" altLang="en-US" sz="1800" smtClean="0"/>
              <a:t>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smtClean="0"/>
              <a:t>space between lines of text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smtClean="0"/>
              <a:t>Capital letters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smtClean="0"/>
              <a:t>Better approximation to letter size: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b="1" smtClean="0"/>
              <a:t>1 pt = 1/100 in.</a:t>
            </a:r>
            <a:r>
              <a:rPr lang="en-GB" altLang="en-US" sz="1800" smtClean="0"/>
              <a:t> (0.25 mm)</a:t>
            </a:r>
          </a:p>
          <a:p>
            <a:pPr marL="1116013" lvl="2" indent="-514350">
              <a:buClr>
                <a:srgbClr val="2DA2BF"/>
              </a:buClr>
            </a:pPr>
            <a:endParaRPr lang="en-GB" altLang="en-US" sz="1800" smtClean="0"/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smtClean="0"/>
              <a:t>e.g. letter size, with slug size, heights of cap. letters (in.):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400" smtClean="0"/>
              <a:t>This line is  set in 4-pt type (slug = 0.055; letters = 0.04).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600" smtClean="0"/>
              <a:t>This line is  set in 6-pt type (slug = 0.084; letters = 0.06).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800" smtClean="0"/>
              <a:t>This line is  set in 8-pt type (slug = 0.111; letters = 0.08).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900" smtClean="0"/>
              <a:t>This line is  set in 9-pt type (slug = 0.125; letters = 0.09).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000" smtClean="0"/>
              <a:t>This line is  set in 10-pt type (slug = 0.139; letters = 0.10).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100" smtClean="0"/>
              <a:t>This line is  set in 11-pt type (slug = 0.153; letters = 0.11).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200" smtClean="0"/>
              <a:t>This line is  set in 12-pt type (slug = 0.167; letters = 0.12).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F5746-3C47-4F47-B52D-3CF2F987F91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4. </a:t>
            </a:r>
            <a:r>
              <a:rPr lang="en-US" sz="3300" dirty="0" smtClean="0">
                <a:solidFill>
                  <a:srgbClr val="000000"/>
                </a:solidFill>
              </a:rPr>
              <a:t>Size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lphaLcParenR"/>
            </a:pPr>
            <a:r>
              <a:rPr lang="en-GB" altLang="en-US" sz="2400" b="1" smtClean="0"/>
              <a:t>For Close-Up Reading</a:t>
            </a:r>
            <a:r>
              <a:rPr lang="en-GB" altLang="en-US" sz="2400" smtClean="0"/>
              <a:t>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smtClean="0"/>
              <a:t>Normal reading distance (e.g. book)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smtClean="0"/>
              <a:t>12-16 in.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smtClean="0"/>
              <a:t>14 in. (35.5 cm): nominal reading distance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smtClean="0"/>
              <a:t>Type size in most printed material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smtClean="0"/>
              <a:t>from 7 to 14 pt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smtClean="0"/>
              <a:t>most common about 9 to 11 pt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smtClean="0"/>
              <a:t>i.e. letters = 0.09 – 0.11 in. (2.3-2.8 mm; VA = 22-27 min??)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smtClean="0"/>
              <a:t>Character heights should be increased: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smtClean="0"/>
              <a:t>poor illumination</a:t>
            </a:r>
            <a:br>
              <a:rPr lang="en-GB" altLang="en-US" sz="1800" smtClean="0"/>
            </a:br>
            <a:r>
              <a:rPr lang="en-GB" altLang="en-US" sz="1800" smtClean="0"/>
              <a:t>(see table)</a:t>
            </a:r>
          </a:p>
          <a:p>
            <a:pPr marL="1116013" lvl="2" indent="-514350">
              <a:buClr>
                <a:srgbClr val="2DA2BF"/>
              </a:buClr>
            </a:pPr>
            <a:endParaRPr lang="en-GB" altLang="en-US" sz="18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A388E-D792-47E8-903E-BC79F21EE9F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78" y="3962400"/>
            <a:ext cx="515392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4. </a:t>
            </a:r>
            <a:r>
              <a:rPr lang="en-US" sz="3300" dirty="0" smtClean="0">
                <a:solidFill>
                  <a:srgbClr val="000000"/>
                </a:solidFill>
              </a:rPr>
              <a:t>Size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506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lphaLcParenR" startAt="2"/>
            </a:pPr>
            <a:r>
              <a:rPr lang="en-GB" altLang="en-US" sz="2400" b="1" smtClean="0"/>
              <a:t>For Distance Reading: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smtClean="0"/>
              <a:t>Readability and legibility of alphanumeric characters are equal at various distances, provided that: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smtClean="0"/>
              <a:t>As viewing distance ↑ ⇒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smtClean="0"/>
              <a:t>Characters size ↑ (and vice versa) ⇒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smtClean="0"/>
              <a:t>VA (visual angle) subtended at the eye stays the same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smtClean="0"/>
              <a:t>Formula: letter height as function of distance and Snellen visual acuity:</a:t>
            </a:r>
            <a:endParaRPr lang="en-GB" altLang="en-US" sz="1600" smtClean="0"/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b="1" i="1" smtClean="0"/>
              <a:t>W</a:t>
            </a:r>
            <a:r>
              <a:rPr lang="en-GB" altLang="en-US" sz="1800" b="1" i="1" baseline="-25000" smtClean="0"/>
              <a:t>s</a:t>
            </a:r>
            <a:r>
              <a:rPr lang="en-GB" altLang="en-US" sz="1800" b="1" smtClean="0"/>
              <a:t>= 1.45 * 10</a:t>
            </a:r>
            <a:r>
              <a:rPr lang="en-GB" altLang="en-US" sz="1800" b="1" baseline="30000" smtClean="0"/>
              <a:t>-5</a:t>
            </a:r>
            <a:r>
              <a:rPr lang="en-GB" altLang="en-US" sz="1800" b="1" smtClean="0"/>
              <a:t> * </a:t>
            </a:r>
            <a:r>
              <a:rPr lang="en-GB" altLang="en-US" sz="1800" b="1" i="1" smtClean="0"/>
              <a:t>S</a:t>
            </a:r>
            <a:r>
              <a:rPr lang="en-GB" altLang="en-US" sz="1800" b="1" smtClean="0"/>
              <a:t> * </a:t>
            </a:r>
            <a:r>
              <a:rPr lang="en-GB" altLang="en-US" sz="1800" b="1" i="1" smtClean="0"/>
              <a:t>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b="1" i="1" smtClean="0"/>
              <a:t>H</a:t>
            </a:r>
            <a:r>
              <a:rPr lang="en-GB" altLang="en-US" sz="1800" b="1" i="1" baseline="-25000" smtClean="0"/>
              <a:t>L</a:t>
            </a:r>
            <a:r>
              <a:rPr lang="en-GB" altLang="en-US" sz="1800" b="1" smtClean="0"/>
              <a:t> = </a:t>
            </a:r>
            <a:r>
              <a:rPr lang="en-GB" altLang="en-US" sz="1800" b="1" i="1" smtClean="0"/>
              <a:t>W</a:t>
            </a:r>
            <a:r>
              <a:rPr lang="en-GB" altLang="en-US" sz="1800" b="1" i="1" baseline="-25000" smtClean="0"/>
              <a:t>s</a:t>
            </a:r>
            <a:r>
              <a:rPr lang="en-GB" altLang="en-US" sz="1800" b="1" smtClean="0"/>
              <a:t>/</a:t>
            </a:r>
            <a:r>
              <a:rPr lang="en-GB" altLang="en-US" sz="1800" b="1" i="1" smtClean="0"/>
              <a:t>R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smtClean="0"/>
              <a:t>W</a:t>
            </a:r>
            <a:r>
              <a:rPr lang="en-GB" altLang="en-US" sz="1600" i="1" baseline="-25000" smtClean="0"/>
              <a:t>s</a:t>
            </a:r>
            <a:r>
              <a:rPr lang="en-GB" altLang="en-US" sz="1600" smtClean="0"/>
              <a:t>, </a:t>
            </a:r>
            <a:r>
              <a:rPr lang="en-GB" altLang="en-US" sz="1600" i="1" smtClean="0"/>
              <a:t>d</a:t>
            </a:r>
            <a:r>
              <a:rPr lang="en-GB" altLang="en-US" sz="1600" smtClean="0"/>
              <a:t>, </a:t>
            </a:r>
            <a:r>
              <a:rPr lang="en-GB" altLang="en-US" sz="1600" i="1" smtClean="0"/>
              <a:t>H</a:t>
            </a:r>
            <a:r>
              <a:rPr lang="en-GB" altLang="en-US" sz="1600" i="1" baseline="-25000" smtClean="0"/>
              <a:t>L</a:t>
            </a:r>
            <a:r>
              <a:rPr lang="en-GB" altLang="en-US" sz="1600" smtClean="0"/>
              <a:t> must be in same units (mm, in.)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smtClean="0"/>
              <a:t>W</a:t>
            </a:r>
            <a:r>
              <a:rPr lang="en-GB" altLang="en-US" sz="1600" i="1" baseline="-25000" smtClean="0"/>
              <a:t>s</a:t>
            </a:r>
            <a:r>
              <a:rPr lang="en-GB" altLang="en-US" sz="1600" smtClean="0"/>
              <a:t>: stroke width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smtClean="0"/>
              <a:t>S</a:t>
            </a:r>
            <a:r>
              <a:rPr lang="en-GB" altLang="en-US" sz="1600" smtClean="0"/>
              <a:t>: denom. of Snellen visual acuity (e.g. acuity = 20/40 ⇒ </a:t>
            </a:r>
            <a:r>
              <a:rPr lang="en-GB" altLang="en-US" sz="1600" i="1" smtClean="0"/>
              <a:t>S</a:t>
            </a:r>
            <a:r>
              <a:rPr lang="en-GB" altLang="en-US" sz="1600" smtClean="0"/>
              <a:t> = 40)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smtClean="0"/>
              <a:t> </a:t>
            </a:r>
            <a:r>
              <a:rPr lang="en-GB" altLang="en-US" sz="1600" i="1" smtClean="0"/>
              <a:t>d</a:t>
            </a:r>
            <a:r>
              <a:rPr lang="en-GB" altLang="en-US" sz="1600" smtClean="0"/>
              <a:t>: reading distance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smtClean="0"/>
              <a:t>H</a:t>
            </a:r>
            <a:r>
              <a:rPr lang="en-GB" altLang="en-US" sz="1600" i="1" baseline="-25000" smtClean="0"/>
              <a:t>L</a:t>
            </a:r>
            <a:r>
              <a:rPr lang="en-GB" altLang="en-US" sz="1600" smtClean="0"/>
              <a:t>: letter height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smtClean="0"/>
              <a:t>R</a:t>
            </a:r>
            <a:r>
              <a:rPr lang="en-GB" altLang="en-US" sz="1600" smtClean="0"/>
              <a:t>: stroke width-to-height ratio of font (e.g. </a:t>
            </a:r>
            <a:r>
              <a:rPr lang="en-GB" altLang="en-US" sz="1600" i="1" smtClean="0"/>
              <a:t>R</a:t>
            </a:r>
            <a:r>
              <a:rPr lang="en-GB" altLang="en-US" sz="1600" smtClean="0"/>
              <a:t> = 0.20 for ratio: 1:5)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smtClean="0"/>
              <a:t>For low illumination, low contrast ⇒ use large letters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smtClean="0"/>
              <a:t>Design signs for people with at best: Snellen acuity:20/40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92714-BC6C-4149-901D-74ECA6183B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5. </a:t>
            </a:r>
            <a:r>
              <a:rPr lang="en-US" sz="3300" dirty="0" smtClean="0">
                <a:solidFill>
                  <a:srgbClr val="000000"/>
                </a:solidFill>
              </a:rPr>
              <a:t>Layout of Characters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608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smtClean="0"/>
              <a:t>Previous discussion: design of characters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smtClean="0"/>
              <a:t>Layout of characters can influence reading: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smtClean="0"/>
              <a:t>Interletter Spacing</a:t>
            </a:r>
            <a:r>
              <a:rPr lang="en-GB" altLang="en-US" sz="2400" smtClean="0"/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i.e. how “tight” are letters packed (i.e. density)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i="1" smtClean="0"/>
              <a:t>High</a:t>
            </a:r>
            <a:r>
              <a:rPr lang="en-GB" altLang="en-US" sz="2200" smtClean="0"/>
              <a:t>-density letters: read </a:t>
            </a:r>
            <a:r>
              <a:rPr lang="en-GB" altLang="en-US" sz="2200" b="1" smtClean="0"/>
              <a:t>faster</a:t>
            </a:r>
            <a:r>
              <a:rPr lang="en-GB" altLang="en-US" sz="2200" smtClean="0"/>
              <a:t> than </a:t>
            </a:r>
            <a:r>
              <a:rPr lang="en-GB" altLang="en-US" sz="2200" i="1" smtClean="0"/>
              <a:t>low</a:t>
            </a:r>
            <a:r>
              <a:rPr lang="en-GB" altLang="en-US" sz="2200" smtClean="0"/>
              <a:t> density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Reason: more characters viewable in quality visual field (i.e. fovea) at each fixation (see figure below)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smtClean="0"/>
              <a:t>Interline Spacing</a:t>
            </a:r>
            <a:r>
              <a:rPr lang="en-GB" altLang="en-US" sz="2400" smtClean="0"/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More spacing ⇒</a:t>
            </a:r>
            <a:br>
              <a:rPr lang="en-GB" altLang="en-US" sz="2200" smtClean="0"/>
            </a:br>
            <a:r>
              <a:rPr lang="en-GB" altLang="en-US" sz="2200" smtClean="0"/>
              <a:t>↑ text clarity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Less spacing ⇒</a:t>
            </a:r>
            <a:br>
              <a:rPr lang="en-GB" altLang="en-US" sz="2200" smtClean="0"/>
            </a:br>
            <a:r>
              <a:rPr lang="en-GB" altLang="en-US" sz="2200" smtClean="0"/>
              <a:t>eye strain,</a:t>
            </a:r>
            <a:br>
              <a:rPr lang="en-GB" altLang="en-US" sz="2200" smtClean="0"/>
            </a:br>
            <a:r>
              <a:rPr lang="en-GB" altLang="en-US" sz="2200" smtClean="0"/>
              <a:t>headache</a:t>
            </a:r>
          </a:p>
          <a:p>
            <a:pPr marL="1116013" lvl="2" indent="-514350">
              <a:buClr>
                <a:srgbClr val="2DA2BF"/>
              </a:buClr>
            </a:pPr>
            <a:endParaRPr lang="en-GB" altLang="en-US" sz="22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502DA-18F1-4D23-B580-21A554A2C0C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4114800"/>
            <a:ext cx="47577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6. </a:t>
            </a:r>
            <a:r>
              <a:rPr lang="en-US" sz="2800" dirty="0" smtClean="0">
                <a:solidFill>
                  <a:srgbClr val="000000"/>
                </a:solidFill>
              </a:rPr>
              <a:t>Illuminated AN Characters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710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smtClean="0"/>
              <a:t>Characters also presented 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VDT (visual display terminal), AKA: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VDU (visual display unit, i.e. computer screen)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smtClean="0"/>
              <a:t>Characters on VDT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readable: 20-30% slower than on hardcopy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reason: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Dot-matrix VDT: composed of pixels “</a:t>
            </a:r>
            <a:r>
              <a:rPr lang="en-GB" altLang="en-US" sz="2200" b="1" smtClean="0"/>
              <a:t>pic</a:t>
            </a:r>
            <a:r>
              <a:rPr lang="en-GB" altLang="en-US" sz="2200" smtClean="0"/>
              <a:t>ture </a:t>
            </a:r>
            <a:r>
              <a:rPr lang="en-GB" altLang="en-US" sz="2200" b="1" smtClean="0"/>
              <a:t>el</a:t>
            </a:r>
            <a:r>
              <a:rPr lang="en-GB" altLang="en-US" sz="2200" smtClean="0"/>
              <a:t>ement</a:t>
            </a:r>
            <a:r>
              <a:rPr lang="en-GB" altLang="en-US" sz="2200" b="1" smtClean="0"/>
              <a:t>s</a:t>
            </a:r>
            <a:r>
              <a:rPr lang="en-GB" altLang="en-US" sz="2200" smtClean="0"/>
              <a:t>”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Horiz. line of pixels form “raster scan” or scan lines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Pixels are lit (turned “on” and “off” to form images)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e.g. 640 * 480 VDT screen: 480 lines by 640 pixels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Higher “resolution” ⇒ more pixels per image ⇒ less difference between reading from VDT vs. hardcopy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Lower resolution (or old VDT): poor accommodation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9CCBF-4831-4151-9208-2CBEB846505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6. </a:t>
            </a:r>
            <a:r>
              <a:rPr lang="en-US" sz="2400" dirty="0" smtClean="0">
                <a:solidFill>
                  <a:srgbClr val="000000"/>
                </a:solidFill>
              </a:rPr>
              <a:t>Illuminated Characters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1800" dirty="0" smtClean="0">
                <a:solidFill>
                  <a:srgbClr val="000000"/>
                </a:solidFill>
              </a:rPr>
              <a:t>Cont.)</a:t>
            </a:r>
            <a:endParaRPr lang="en-US" sz="3600" b="0" dirty="0" smtClean="0">
              <a:solidFill>
                <a:schemeClr val="tx1"/>
              </a:solidFill>
            </a:endParaRPr>
          </a:p>
        </p:txBody>
      </p:sp>
      <p:sp>
        <p:nvSpPr>
          <p:cNvPr id="4813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smtClean="0"/>
              <a:t>Dot-Matrix displays: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Characters made up of a matrix of pixels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Individual character: matrix 5 * 7 to 15 * 24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See e.g. below: 7 * 9 dot matrix letter ‘B’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Note, ALL letters/numbers can be created on this formation of dots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7 * 9: minimum size for reading continuous text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Small matrices (e.g. 5 * 7):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individual matrix pixels: visible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⇒ reading is affected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Large matrices: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Individual pixels: not distinct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⇒ performance improves</a:t>
            </a:r>
          </a:p>
          <a:p>
            <a:pPr marL="877888" lvl="1" indent="-514350">
              <a:buClr>
                <a:srgbClr val="2DA2BF"/>
              </a:buClr>
            </a:pPr>
            <a:endParaRPr lang="en-GB" altLang="en-US"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DFF1D-50FE-4BC7-B549-9E55DFC1659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05238"/>
            <a:ext cx="228600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7</a:t>
            </a:r>
            <a:r>
              <a:rPr lang="en-US" sz="3300" dirty="0" smtClean="0">
                <a:solidFill>
                  <a:schemeClr val="tx1"/>
                </a:solidFill>
              </a:rPr>
              <a:t>. Distance &amp; Size (VDT)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915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smtClean="0"/>
              <a:t>Distance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VDT Viewed normally farther than hardcopy text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Eye-to-screen distances: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24-36 in. (61-93 cm)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Mean: 30 in. (76 cm)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ANSI standard: viewing monitor: upright position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18-20 in.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Take 20 in. (50 cm): nominal VDT reading distance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smtClean="0"/>
              <a:t>Size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At 20 in. reading distance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Recommended subtended VA = 11-12 min. of arc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⇒ character height = 0.06–0.07 in. (1.5-1.8 mm) (?)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This is smaller than for hardcopy (0.09-0.11 in.)</a:t>
            </a:r>
            <a:endParaRPr lang="en-GB" altLang="en-US" sz="28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40846-5C30-4316-9849-E3404698842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Process of Seeing (Vision)</a:t>
            </a:r>
          </a:p>
        </p:txBody>
      </p:sp>
      <p:pic>
        <p:nvPicPr>
          <p:cNvPr id="13317" name="Picture 4" descr="eye-pic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14400"/>
            <a:ext cx="7315200" cy="58515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712A1-AF09-4C82-A475-B089B10E42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7</a:t>
            </a:r>
            <a:r>
              <a:rPr lang="en-US" sz="3300" dirty="0" smtClean="0">
                <a:solidFill>
                  <a:schemeClr val="tx1"/>
                </a:solidFill>
              </a:rPr>
              <a:t>. Distance &amp; Size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smtClean="0"/>
              <a:t>Size (Cont.)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ANSI: size for high legibility reading (@ 20 in.)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Minimum: 16 min. ⇒ Height = 0.09 in. (2.3 mm)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Preferred: 20-22 min. ⇒ </a:t>
            </a:r>
            <a:br>
              <a:rPr lang="en-GB" altLang="en-US" sz="2200" smtClean="0"/>
            </a:br>
            <a:r>
              <a:rPr lang="en-GB" altLang="en-US" sz="2200" smtClean="0"/>
              <a:t>0.116-0.128 in. (2.9 – 3.3 mm)</a:t>
            </a:r>
            <a:br>
              <a:rPr lang="en-GB" altLang="en-US" sz="2200" smtClean="0"/>
            </a:br>
            <a:r>
              <a:rPr lang="en-GB" altLang="en-US" sz="2200" smtClean="0"/>
              <a:t>Note, these are closer to hardcopy reading heights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Maximum: 24 min. ⇒ 0.14 in. (3.6 mm)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2000" smtClean="0"/>
              <a:t>This is threshold height for </a:t>
            </a:r>
            <a:r>
              <a:rPr lang="en-GB" altLang="en-US" sz="2000" i="1" smtClean="0"/>
              <a:t>comfortable</a:t>
            </a:r>
            <a:r>
              <a:rPr lang="en-GB" altLang="en-US" sz="2000" smtClean="0"/>
              <a:t> reading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2000" smtClean="0"/>
              <a:t>When character size ↑ ⇒ more foveal fixation required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A199C-11BE-4DDF-B4C5-A67D0313E70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GRAPHIC REPRESENTATIONS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120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Graphic Representations of Text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Pictorial information: important for speed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Text information: important for accuracy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Instructional material: should combine: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Pictures + Text ⇒ speed + accuracy + retention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Graphic Representations of Data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Data graphs: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e.g. Pie charts, bar charts, line graphs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2-D graphs, 3-D graphs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graph should be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consistent with numerical data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Properly, clearly labelled (all variables, units, etc.)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Some representations: distort data perception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e.g. May change differences between 2 variables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e.g. May give impression of false increases (next)</a:t>
            </a:r>
            <a:endParaRPr lang="en-US" altLang="en-US"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169AF-9A2A-4F33-A944-CE07206710D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GRAPHIC REPRESENTATIONS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5E4E-4ADF-4776-AA36-430DEAF9D50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41363"/>
            <a:ext cx="6619875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325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Visual symbols should be very clear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e.g. men vs. women restroom sign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Comparison of Symbolic &amp; Verbal Signs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Verbal sign may require “recoding” (i.e. interpretation)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smtClean="0"/>
              <a:t>E.g. sign saying “beware of camels”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Symbols mostly do not require “recoding”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smtClean="0"/>
              <a:t>E.g. Road sign showing camels crossing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⇒ no recoding (i.e. immediate meaning)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Note, some symbols require learning &amp; recoding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smtClean="0"/>
              <a:t>Ells</a:t>
            </a:r>
            <a:r>
              <a:rPr lang="en-GB" altLang="en-US" sz="2400" smtClean="0"/>
              <a:t> and </a:t>
            </a:r>
            <a:r>
              <a:rPr lang="en-GB" altLang="en-US" sz="2400" i="1" smtClean="0"/>
              <a:t>Dewar</a:t>
            </a:r>
            <a:r>
              <a:rPr lang="en-GB" altLang="en-US" sz="2400" smtClean="0"/>
              <a:t> (1979):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Conducted study on traffic signs and symbols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Mean reaction time for correct response was less for symbols</a:t>
            </a:r>
            <a:endParaRPr lang="en-US" altLang="en-US" sz="22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C5F48-7794-465B-9218-965EF49B417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427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Objectives of Symbolic Coding Systems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Symbolic coding system consists of: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i="1" smtClean="0"/>
              <a:t>symbols</a:t>
            </a:r>
            <a:r>
              <a:rPr lang="en-GB" altLang="en-US" sz="2200" smtClean="0"/>
              <a:t>: that best represent their </a:t>
            </a:r>
            <a:r>
              <a:rPr lang="en-GB" altLang="en-US" sz="2200" b="1" i="1" smtClean="0"/>
              <a:t>referents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i="1" smtClean="0"/>
              <a:t>referents:</a:t>
            </a:r>
            <a:r>
              <a:rPr lang="en-GB" altLang="en-US" sz="2200" smtClean="0"/>
              <a:t> concept that symbol represents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Objective: strong association: symbol-referent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Association depends on: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smtClean="0"/>
              <a:t>any established association, “recognizability”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smtClean="0"/>
              <a:t>ease of learning such an association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Guidelines for using coding systems (discussed earlier)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Detectability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Discriminability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Compatibility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Meaningfulness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smtClean="0"/>
              <a:t>Standardization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FECBF-3414-43A8-AD0D-70781D6DB2B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530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Symbols: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Either are used confidently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Tested experimentally for suitability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Criteria for Selecting Coding symbols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smtClean="0"/>
              <a:t>Recognition</a:t>
            </a:r>
            <a:r>
              <a:rPr lang="en-GB" altLang="en-US" sz="2400" smtClean="0"/>
              <a:t>: Subjects presented with symbols and asked: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400" smtClean="0"/>
              <a:t>to </a:t>
            </a:r>
            <a:r>
              <a:rPr lang="en-GB" altLang="en-US" sz="2200" smtClean="0"/>
              <a:t>write down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400" smtClean="0"/>
              <a:t>or say what each represents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smtClean="0"/>
              <a:t>Matching</a:t>
            </a:r>
            <a:r>
              <a:rPr lang="en-GB" altLang="en-US" sz="2400" smtClean="0"/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symbols are presented to subjects along with a list of all referents represented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Subjects match each symbol with its referent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⇒ </a:t>
            </a:r>
            <a:r>
              <a:rPr lang="en-GB" altLang="en-US" sz="2200" i="1" smtClean="0"/>
              <a:t>confusion matrix</a:t>
            </a:r>
            <a:r>
              <a:rPr lang="en-GB" altLang="en-US" sz="2200" smtClean="0"/>
              <a:t> : indicating number of times each symbol is confused with every other one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Also reaction time may be measured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4CDF-6599-42BC-8246-17E08B4D48F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632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Criteria for Selecting Coding symbols </a:t>
            </a:r>
            <a:r>
              <a:rPr lang="en-US" altLang="en-US" sz="2400" smtClean="0"/>
              <a:t>(cont)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smtClean="0"/>
              <a:t>Preferences and Opinions</a:t>
            </a:r>
            <a:r>
              <a:rPr lang="en-GB" altLang="en-US" sz="2400" smtClean="0"/>
              <a:t>: subjects are asked to express their preferences or opinions about design of symbols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smtClean="0"/>
              <a:t>Examples of Code Symbol Studies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Mandatory-Action Symbols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E.g.: “recognition” testing of symbols + training</a:t>
            </a:r>
          </a:p>
          <a:p>
            <a:pPr marL="877888" lvl="1" indent="-514350">
              <a:buClr>
                <a:srgbClr val="2DA2BF"/>
              </a:buClr>
              <a:buFont typeface="Verdana" pitchFamily="34" charset="0"/>
              <a:buNone/>
            </a:pPr>
            <a:endParaRPr lang="en-GB" altLang="en-US" sz="2400" smtClean="0"/>
          </a:p>
          <a:p>
            <a:pPr marL="1116013" lvl="2" indent="-514350">
              <a:buClr>
                <a:srgbClr val="2DA2BF"/>
              </a:buClr>
            </a:pPr>
            <a:endParaRPr lang="en-US" altLang="en-US" sz="22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4CEDC-9E07-47F9-A80C-EDEBCD68F46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56326" name="Picture 7" descr="mandatory%206%20ear%20protection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mandatory%205%20%20eye%20protection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9" descr="mandatory%203%20safety%20footwear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0" descr="mandatory%208%20hand%20protection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52950"/>
            <a:ext cx="1247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1" descr="mandatory%204%20hard%20hat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2" descr="mandatory%2011use%20respirator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12207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6767513" cy="76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723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lvl="1" indent="-51435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2800" dirty="0" smtClean="0">
                <a:ea typeface="+mn-ea"/>
                <a:cs typeface="+mn-cs"/>
              </a:rPr>
              <a:t>Examples of Code Symbol Studies (cont.)</a:t>
            </a:r>
          </a:p>
          <a:p>
            <a:pPr marL="877888" lvl="1" indent="-514350">
              <a:buClr>
                <a:srgbClr val="2DA2BF"/>
              </a:buClr>
              <a:buSzPct val="68000"/>
              <a:defRPr/>
            </a:pPr>
            <a:r>
              <a:rPr lang="en-GB" sz="2400" b="1" dirty="0" smtClean="0"/>
              <a:t>Comparison of Exit Symbols for Visibility</a:t>
            </a:r>
            <a:r>
              <a:rPr lang="en-GB" sz="2400" dirty="0" smtClean="0"/>
              <a:t>:</a:t>
            </a:r>
          </a:p>
          <a:p>
            <a:pPr marL="1116013" lvl="2" indent="-514350">
              <a:buClr>
                <a:srgbClr val="2DA2BF"/>
              </a:buClr>
              <a:buSzPct val="68000"/>
              <a:defRPr/>
            </a:pPr>
            <a:r>
              <a:rPr lang="en-GB" sz="2200" dirty="0" smtClean="0"/>
              <a:t>Example of symbol recognition/matching</a:t>
            </a:r>
          </a:p>
          <a:p>
            <a:pPr marL="1116013" lvl="2" indent="-514350">
              <a:buClr>
                <a:srgbClr val="2DA2BF"/>
              </a:buClr>
              <a:buSzPct val="68000"/>
              <a:defRPr/>
            </a:pPr>
            <a:r>
              <a:rPr lang="en-GB" sz="2200" dirty="0" smtClean="0"/>
              <a:t>Note, Some “no-exit” symbols: perceived as “exit”!</a:t>
            </a:r>
          </a:p>
          <a:p>
            <a:pPr marL="622300" indent="-514350">
              <a:buClr>
                <a:srgbClr val="2DA2BF"/>
              </a:buClr>
              <a:defRPr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C335-2C4B-4FBD-A2B1-582C94BDCE2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2096"/>
            <a:ext cx="8459788" cy="426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lvl="1" indent="-51435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2800" dirty="0" smtClean="0">
                <a:ea typeface="+mn-ea"/>
                <a:cs typeface="+mn-cs"/>
              </a:rPr>
              <a:t>Examples of Code Symbol Studies (cont.)</a:t>
            </a:r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sz="2400" dirty="0" smtClean="0"/>
              <a:t>Generalizations about features of signs</a:t>
            </a:r>
          </a:p>
          <a:p>
            <a:pPr marL="1116013" lvl="2" indent="-514350">
              <a:buClr>
                <a:srgbClr val="2DA2BF"/>
              </a:buClr>
              <a:defRPr/>
            </a:pPr>
            <a:r>
              <a:rPr lang="en-US" sz="2200" b="1" dirty="0" smtClean="0"/>
              <a:t>Filled</a:t>
            </a:r>
            <a:r>
              <a:rPr lang="en-US" sz="2200" dirty="0" smtClean="0"/>
              <a:t> </a:t>
            </a:r>
            <a:r>
              <a:rPr lang="en-US" sz="2200" b="1" dirty="0" smtClean="0"/>
              <a:t>figures</a:t>
            </a:r>
            <a:r>
              <a:rPr lang="en-US" sz="2200" dirty="0" smtClean="0"/>
              <a:t> superior to outline figures</a:t>
            </a:r>
          </a:p>
          <a:p>
            <a:pPr marL="1116013" lvl="2" indent="-514350">
              <a:buClr>
                <a:srgbClr val="2DA2BF"/>
              </a:buClr>
              <a:defRPr/>
            </a:pPr>
            <a:r>
              <a:rPr lang="en-US" sz="2200" b="1" dirty="0" smtClean="0"/>
              <a:t>Square or rectangular</a:t>
            </a:r>
            <a:r>
              <a:rPr lang="en-US" sz="2200" dirty="0" smtClean="0"/>
              <a:t> </a:t>
            </a:r>
            <a:r>
              <a:rPr lang="en-US" sz="2200" b="1" dirty="0" smtClean="0"/>
              <a:t>backgrounds</a:t>
            </a:r>
            <a:r>
              <a:rPr lang="en-US" sz="2200" dirty="0" smtClean="0"/>
              <a:t>: better identified than circular figures</a:t>
            </a:r>
          </a:p>
          <a:p>
            <a:pPr marL="1116013" lvl="2" indent="-514350">
              <a:buClr>
                <a:srgbClr val="2DA2BF"/>
              </a:buClr>
              <a:defRPr/>
            </a:pPr>
            <a:r>
              <a:rPr lang="en-US" sz="2200" b="1" dirty="0" smtClean="0"/>
              <a:t>Simplified figures</a:t>
            </a:r>
            <a:r>
              <a:rPr lang="en-US" sz="2200" dirty="0" smtClean="0"/>
              <a:t> (i.e. reduced number of symbol elements) are better than complex figures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BCDD6-8D3E-4C21-98D4-07EF4ED66DA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939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Perceptual Principles of Symbolic Design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smtClean="0"/>
              <a:t>Figure to Ground</a:t>
            </a:r>
            <a:r>
              <a:rPr lang="en-GB" altLang="en-US" sz="2400" smtClean="0"/>
              <a:t>: e.g. Direction must be clear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smtClean="0"/>
              <a:t>Figure Boundaries</a:t>
            </a:r>
            <a:r>
              <a:rPr lang="en-GB" altLang="en-US" sz="2400" smtClean="0"/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solid boundary better than outline boundary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smtClean="0"/>
              <a:t>Closure</a:t>
            </a:r>
            <a:r>
              <a:rPr lang="en-GB" altLang="en-US" sz="2400" smtClean="0"/>
              <a:t>: figure should be closed (ie continuous)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smtClean="0"/>
              <a:t>Simplicity</a:t>
            </a:r>
            <a:r>
              <a:rPr lang="en-GB" altLang="en-US" sz="2400" smtClean="0"/>
              <a:t>: include only necessary features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smtClean="0"/>
              <a:t>Unity</a:t>
            </a:r>
            <a:r>
              <a:rPr lang="en-GB" altLang="en-US" sz="2400" smtClean="0"/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Include text</a:t>
            </a:r>
            <a:br>
              <a:rPr lang="en-GB" altLang="en-US" sz="2200" smtClean="0"/>
            </a:br>
            <a:r>
              <a:rPr lang="en-GB" altLang="en-US" sz="2200" smtClean="0"/>
              <a:t>and other</a:t>
            </a:r>
            <a:br>
              <a:rPr lang="en-GB" altLang="en-US" sz="2200" smtClean="0"/>
            </a:br>
            <a:r>
              <a:rPr lang="en-GB" altLang="en-US" sz="2200" smtClean="0"/>
              <a:t>detail close</a:t>
            </a:r>
            <a:br>
              <a:rPr lang="en-GB" altLang="en-US" sz="2200" smtClean="0"/>
            </a:br>
            <a:r>
              <a:rPr lang="en-GB" altLang="en-US" sz="2200" smtClean="0"/>
              <a:t>to symbol</a:t>
            </a:r>
            <a:endParaRPr lang="en-US" altLang="en-US" sz="26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DA967-016E-403B-8DE2-CA2F7200F67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31892"/>
            <a:ext cx="5638800" cy="342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63D8E-3A42-4C7C-803B-B01164A7E1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4340" name="Picture 3" descr="anatomy_of_ey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0"/>
            <a:ext cx="6745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042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Standardization of Symbolic Displays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Symbols should be standardized if: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smtClean="0"/>
              <a:t>Used for </a:t>
            </a:r>
            <a:r>
              <a:rPr lang="en-US" altLang="en-US" sz="2200" b="1" smtClean="0"/>
              <a:t>same referent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smtClean="0"/>
              <a:t>Used by the </a:t>
            </a:r>
            <a:r>
              <a:rPr lang="en-US" altLang="en-US" sz="2200" b="1" smtClean="0"/>
              <a:t>same people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smtClean="0"/>
              <a:t>E.g. international road signs (below)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F016E-ACEB-4C08-96D9-54477506A77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144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smtClean="0"/>
              <a:t>Coding elements: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smtClean="0"/>
              <a:t>Referents</a:t>
            </a:r>
            <a:r>
              <a:rPr lang="en-GB" altLang="en-US" sz="2400" smtClean="0"/>
              <a:t>:</a:t>
            </a:r>
            <a:r>
              <a:rPr lang="en-GB" altLang="en-US" sz="2400" i="1" smtClean="0"/>
              <a:t> </a:t>
            </a:r>
            <a:r>
              <a:rPr lang="en-GB" altLang="en-US" sz="2400" smtClean="0"/>
              <a:t>items to be coded</a:t>
            </a:r>
            <a:endParaRPr lang="en-GB" altLang="en-US" sz="2400" i="1" smtClean="0"/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smtClean="0"/>
              <a:t>Code</a:t>
            </a:r>
            <a:r>
              <a:rPr lang="en-GB" altLang="en-US" sz="2400" smtClean="0"/>
              <a:t>: sign/symbol used to indicate referent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smtClean="0"/>
              <a:t>coding dimensions</a:t>
            </a:r>
            <a:r>
              <a:rPr lang="en-GB" altLang="en-US" sz="2400" smtClean="0"/>
              <a:t>:</a:t>
            </a:r>
            <a:r>
              <a:rPr lang="en-GB" altLang="en-US" sz="2400" i="1" smtClean="0"/>
              <a:t> </a:t>
            </a:r>
            <a:r>
              <a:rPr lang="en-GB" altLang="en-US" sz="2400" smtClean="0"/>
              <a:t>visual stimuli used</a:t>
            </a:r>
            <a:br>
              <a:rPr lang="en-GB" altLang="en-US" sz="2400" smtClean="0"/>
            </a:br>
            <a:r>
              <a:rPr lang="en-GB" altLang="en-US" sz="2400" smtClean="0"/>
              <a:t>(e.g. colors, shapes, sizes, numbers, letters)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codes could have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single dimension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smtClean="0"/>
              <a:t>or more than one dimension (</a:t>
            </a:r>
            <a:r>
              <a:rPr lang="en-GB" altLang="en-US" sz="2200" i="1" smtClean="0"/>
              <a:t>multidimensional</a:t>
            </a:r>
            <a:r>
              <a:rPr lang="en-GB" altLang="en-US" sz="2200" smtClean="0"/>
              <a:t>)</a:t>
            </a:r>
          </a:p>
          <a:p>
            <a:pPr marL="622300" indent="-514350">
              <a:buClr>
                <a:srgbClr val="2DA2BF"/>
              </a:buClr>
            </a:pPr>
            <a:endParaRPr lang="en-US" altLang="en-US" sz="28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8E98A-39B0-4E85-A5C3-D46ADCF830C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246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Single Coding Dimensions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Experiments done to see best dimension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Experiment: </a:t>
            </a:r>
            <a:r>
              <a:rPr lang="en-US" altLang="en-US" sz="2400" i="1" smtClean="0"/>
              <a:t>Smith and Thomas</a:t>
            </a:r>
            <a:r>
              <a:rPr lang="en-US" altLang="en-US" sz="2400" smtClean="0"/>
              <a:t>: varied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smtClean="0"/>
              <a:t>Shapes, geometric form, symbols, colors (below)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smtClean="0"/>
              <a:t>Mean time to count target class was measured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smtClean="0"/>
              <a:t>Color showed greatest superiority</a:t>
            </a:r>
          </a:p>
          <a:p>
            <a:pPr marL="622300" indent="-514350">
              <a:buClr>
                <a:srgbClr val="2DA2BF"/>
              </a:buClr>
            </a:pPr>
            <a:endParaRPr lang="en-US" altLang="en-US" sz="28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C392D-FCDD-47AD-BE78-4285DD9DD92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14994"/>
            <a:ext cx="6477000" cy="344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349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Single Coding Dimensions (cont.)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Different</a:t>
            </a:r>
            <a:br>
              <a:rPr lang="en-US" altLang="en-US" sz="2400" smtClean="0"/>
            </a:br>
            <a:r>
              <a:rPr lang="en-US" altLang="en-US" sz="2400" smtClean="0"/>
              <a:t>coding</a:t>
            </a:r>
            <a:br>
              <a:rPr lang="en-US" altLang="en-US" sz="2400" smtClean="0"/>
            </a:br>
            <a:r>
              <a:rPr lang="en-US" altLang="en-US" sz="2400" smtClean="0"/>
              <a:t>dimensions</a:t>
            </a:r>
            <a:br>
              <a:rPr lang="en-US" altLang="en-US" sz="2400" smtClean="0"/>
            </a:br>
            <a:r>
              <a:rPr lang="en-US" altLang="en-US" sz="2400" smtClean="0"/>
              <a:t>differ in </a:t>
            </a:r>
            <a:br>
              <a:rPr lang="en-US" altLang="en-US" sz="2400" smtClean="0"/>
            </a:br>
            <a:r>
              <a:rPr lang="en-US" altLang="en-US" sz="2400" smtClean="0"/>
              <a:t>relevance for</a:t>
            </a:r>
            <a:br>
              <a:rPr lang="en-US" altLang="en-US" sz="2400" smtClean="0"/>
            </a:br>
            <a:r>
              <a:rPr lang="en-US" altLang="en-US" sz="2400" smtClean="0"/>
              <a:t>various tasks</a:t>
            </a:r>
            <a:br>
              <a:rPr lang="en-US" altLang="en-US" sz="2400" smtClean="0"/>
            </a:br>
            <a:r>
              <a:rPr lang="en-US" altLang="en-US" sz="2400" smtClean="0"/>
              <a:t>and </a:t>
            </a:r>
            <a:br>
              <a:rPr lang="en-US" altLang="en-US" sz="2400" smtClean="0"/>
            </a:br>
            <a:r>
              <a:rPr lang="en-US" altLang="en-US" sz="2400" smtClean="0"/>
              <a:t>situation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Table (right):</a:t>
            </a:r>
            <a:br>
              <a:rPr lang="en-US" altLang="en-US" sz="2400" smtClean="0"/>
            </a:br>
            <a:r>
              <a:rPr lang="en-US" altLang="en-US" sz="2400" smtClean="0"/>
              <a:t>guide to</a:t>
            </a:r>
            <a:br>
              <a:rPr lang="en-US" altLang="en-US" sz="2400" smtClean="0"/>
            </a:br>
            <a:r>
              <a:rPr lang="en-US" altLang="en-US" sz="2400" smtClean="0"/>
              <a:t>selecting</a:t>
            </a:r>
            <a:br>
              <a:rPr lang="en-US" altLang="en-US" sz="2400" smtClean="0"/>
            </a:br>
            <a:r>
              <a:rPr lang="en-US" altLang="en-US" sz="2400" smtClean="0"/>
              <a:t>appropriate</a:t>
            </a:r>
            <a:br>
              <a:rPr lang="en-US" altLang="en-US" sz="2400" smtClean="0"/>
            </a:br>
            <a:r>
              <a:rPr lang="en-US" altLang="en-US" sz="2400" smtClean="0"/>
              <a:t>visual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79395-E9DE-4F3C-AB17-DD5E7B6B018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371600"/>
            <a:ext cx="5697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451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Color coding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Color is a very useful visual code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Q: What is # of distinct colors that normal color vision person can differentiate (absolute basis)?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Jones (1962) found that the normal observer could identify 9 surface colors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With training, people are able to identify around 24 colors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But when dealing with untrained people, it is wise to use a smaller number of colors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Color coding is very useful in “searching”/ “spotting” (as compared to other dimensions)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smtClean="0"/>
              <a:t>e.g. searching maps, items in a file, identifying color-coded wires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Note, color not universal “identification”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27416-7AD5-42D0-B41C-9E1E9F84B65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554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smtClean="0"/>
              <a:t>Multidimensional codes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Recommended: no more than 2 dimensions be used together </a:t>
            </a:r>
            <a:br>
              <a:rPr lang="en-US" altLang="en-US" sz="2400" smtClean="0"/>
            </a:br>
            <a:r>
              <a:rPr lang="en-US" altLang="en-US" sz="2400" smtClean="0"/>
              <a:t>for rapid</a:t>
            </a:r>
            <a:br>
              <a:rPr lang="en-US" altLang="en-US" sz="2400" smtClean="0"/>
            </a:br>
            <a:r>
              <a:rPr lang="en-US" altLang="en-US" sz="2400" smtClean="0"/>
              <a:t>interpretation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/>
              <a:t>Certain</a:t>
            </a:r>
            <a:br>
              <a:rPr lang="en-US" altLang="en-US" sz="2400" smtClean="0"/>
            </a:br>
            <a:r>
              <a:rPr lang="en-US" altLang="en-US" sz="2400" smtClean="0"/>
              <a:t>combinations</a:t>
            </a:r>
            <a:br>
              <a:rPr lang="en-US" altLang="en-US" sz="2400" smtClean="0"/>
            </a:br>
            <a:r>
              <a:rPr lang="en-US" altLang="en-US" sz="2400" smtClean="0"/>
              <a:t>do not ‘go</a:t>
            </a:r>
            <a:br>
              <a:rPr lang="en-US" altLang="en-US" sz="2400" smtClean="0"/>
            </a:br>
            <a:r>
              <a:rPr lang="en-US" altLang="en-US" sz="2400" smtClean="0"/>
              <a:t>well’ together</a:t>
            </a:r>
            <a:br>
              <a:rPr lang="en-US" altLang="en-US" sz="2400" smtClean="0"/>
            </a:br>
            <a:r>
              <a:rPr lang="en-US" altLang="en-US" sz="2400" smtClean="0"/>
              <a:t>(see figure)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smtClean="0"/>
              <a:t>⇒ not</a:t>
            </a:r>
            <a:r>
              <a:rPr lang="en-US" altLang="en-US" sz="2400" smtClean="0"/>
              <a:t> always</a:t>
            </a:r>
            <a:br>
              <a:rPr lang="en-US" altLang="en-US" sz="2400" smtClean="0"/>
            </a:br>
            <a:r>
              <a:rPr lang="en-US" altLang="en-US" sz="2400" smtClean="0"/>
              <a:t>more effective </a:t>
            </a:r>
            <a:br>
              <a:rPr lang="en-US" altLang="en-US" sz="2400" smtClean="0"/>
            </a:br>
            <a:r>
              <a:rPr lang="en-US" altLang="en-US" sz="2400" smtClean="0"/>
              <a:t>than single-</a:t>
            </a:r>
            <a:br>
              <a:rPr lang="en-US" altLang="en-US" sz="2400" smtClean="0"/>
            </a:br>
            <a:r>
              <a:rPr lang="en-US" altLang="en-US" sz="2400" smtClean="0"/>
              <a:t>dimension</a:t>
            </a:r>
            <a:br>
              <a:rPr lang="en-US" altLang="en-US" sz="2400" smtClean="0"/>
            </a:br>
            <a:r>
              <a:rPr lang="en-US" altLang="en-US" sz="2400" smtClean="0"/>
              <a:t>codes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F1043-66E2-4087-8164-540D685981F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2209800"/>
            <a:ext cx="5708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65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b="1" smtClean="0"/>
              <a:t>Human Capabilities - Vision</a:t>
            </a:r>
            <a:endParaRPr lang="en-US" altLang="en-US" sz="2800" smtClean="0">
              <a:hlinkClick r:id="rId3"/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i="1" smtClean="0"/>
              <a:t>Human Factors in Engineering and Design</a:t>
            </a:r>
            <a:r>
              <a:rPr lang="en-US" altLang="en-US" sz="2400" smtClean="0"/>
              <a:t>. Mark S. Sanders, Ernest J. McCormick. 7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Ed. McGraw: New York, 1993. ISBN: 0-07-112826-3.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smtClean="0"/>
              <a:t>Slides by: </a:t>
            </a:r>
            <a:r>
              <a:rPr lang="en-US" altLang="en-US" sz="2400" b="1" i="1" smtClean="0"/>
              <a:t>Dr. Khaled Al-Saleh</a:t>
            </a:r>
            <a:r>
              <a:rPr lang="en-US" altLang="en-US" sz="2400" b="1" smtClean="0"/>
              <a:t>; online at:</a:t>
            </a:r>
            <a:br>
              <a:rPr lang="en-US" altLang="en-US" sz="2400" b="1" smtClean="0"/>
            </a:br>
            <a:r>
              <a:rPr lang="en-US" altLang="en-US" sz="2400" smtClean="0">
                <a:hlinkClick r:id="rId4"/>
              </a:rPr>
              <a:t>http://faculty.ksu.edu.sa/alsaleh/default.aspx</a:t>
            </a:r>
            <a:r>
              <a:rPr lang="en-US" altLang="en-US" sz="2400" b="1" smtClean="0"/>
              <a:t> </a:t>
            </a:r>
            <a:endParaRPr lang="en-US" altLang="en-US" sz="2400" smtClean="0">
              <a:hlinkClick r:id="rId3"/>
            </a:endParaRPr>
          </a:p>
          <a:p>
            <a:pPr marL="622300" indent="-514350">
              <a:buClr>
                <a:srgbClr val="2DA2BF"/>
              </a:buClr>
            </a:pPr>
            <a:r>
              <a:rPr lang="en-US" altLang="en-US" sz="2800" b="1" smtClean="0"/>
              <a:t>More Optical Illusions Sites</a:t>
            </a:r>
            <a:endParaRPr lang="en-US" altLang="en-US" sz="2800" b="1" smtClean="0">
              <a:hlinkClick r:id="rId3"/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>
                <a:hlinkClick r:id="rId3"/>
              </a:rPr>
              <a:t>http://upload.wikimedia.org/wikipedia/commons/6/60/Grey_square_optical_illusion.PNG</a:t>
            </a:r>
            <a:r>
              <a:rPr lang="en-US" altLang="en-US" sz="2400" smtClean="0"/>
              <a:t> 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smtClean="0">
                <a:hlinkClick r:id="rId5"/>
              </a:rPr>
              <a:t>http://www.illusion-optical.com/Optical-Illusions/Circles.php</a:t>
            </a:r>
            <a:r>
              <a:rPr lang="en-US" altLang="en-US" sz="240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C5185-B83A-4CD2-AA33-B3E276FE84F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Process of Seeing (Vision)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The human </a:t>
            </a:r>
            <a:r>
              <a:rPr lang="en-US" altLang="en-US" b="1" smtClean="0"/>
              <a:t>eye</a:t>
            </a:r>
            <a:r>
              <a:rPr lang="en-US" altLang="en-US" smtClean="0"/>
              <a:t> works like a camera.</a:t>
            </a:r>
          </a:p>
          <a:p>
            <a:r>
              <a:rPr lang="en-US" altLang="en-US" smtClean="0"/>
              <a:t>Light rays reflected from object</a:t>
            </a:r>
          </a:p>
          <a:p>
            <a:pPr lvl="1"/>
            <a:r>
              <a:rPr lang="en-US" altLang="en-US" smtClean="0"/>
              <a:t>enter the transparent </a:t>
            </a:r>
            <a:r>
              <a:rPr lang="en-US" altLang="en-US" b="1" smtClean="0"/>
              <a:t>cornea</a:t>
            </a:r>
            <a:r>
              <a:rPr lang="en-US" altLang="en-US" smtClean="0"/>
              <a:t> </a:t>
            </a:r>
          </a:p>
          <a:p>
            <a:pPr lvl="1"/>
            <a:r>
              <a:rPr lang="en-US" altLang="en-US" smtClean="0"/>
              <a:t>pass through</a:t>
            </a:r>
          </a:p>
          <a:p>
            <a:pPr lvl="2"/>
            <a:r>
              <a:rPr lang="en-US" altLang="en-US" smtClean="0"/>
              <a:t>clear fluid (</a:t>
            </a:r>
            <a:r>
              <a:rPr lang="en-US" altLang="en-US" b="1" smtClean="0"/>
              <a:t>aqueous humor</a:t>
            </a:r>
            <a:r>
              <a:rPr lang="en-US" altLang="en-US" smtClean="0"/>
              <a:t>) that fills the space between the cornea</a:t>
            </a:r>
          </a:p>
          <a:p>
            <a:pPr lvl="2"/>
            <a:r>
              <a:rPr lang="en-US" altLang="en-US" smtClean="0"/>
              <a:t>and the </a:t>
            </a:r>
            <a:r>
              <a:rPr lang="en-US" altLang="en-US" b="1" smtClean="0"/>
              <a:t>pupil</a:t>
            </a:r>
            <a:r>
              <a:rPr lang="en-US" altLang="en-US" smtClean="0"/>
              <a:t> (a circular variable aperture)</a:t>
            </a:r>
          </a:p>
          <a:p>
            <a:pPr lvl="2"/>
            <a:r>
              <a:rPr lang="en-US" altLang="en-US" smtClean="0"/>
              <a:t>and adjustable </a:t>
            </a:r>
            <a:r>
              <a:rPr lang="en-US" altLang="en-US" b="1" smtClean="0"/>
              <a:t>lens</a:t>
            </a:r>
            <a:r>
              <a:rPr lang="en-US" altLang="en-US" smtClean="0"/>
              <a:t> behind the cornea (light rays are transmitted and focused)</a:t>
            </a:r>
          </a:p>
          <a:p>
            <a:pPr lvl="3"/>
            <a:r>
              <a:rPr lang="en-US" altLang="en-US" smtClean="0"/>
              <a:t>Close objects: lens bulges</a:t>
            </a:r>
          </a:p>
          <a:p>
            <a:pPr lvl="3"/>
            <a:r>
              <a:rPr lang="en-US" altLang="en-US" smtClean="0"/>
              <a:t>Distant objects: lens relaxes (flattens)</a:t>
            </a:r>
          </a:p>
          <a:p>
            <a:r>
              <a:rPr lang="en-US" altLang="en-US" smtClean="0"/>
              <a:t>Muscles of the </a:t>
            </a:r>
            <a:r>
              <a:rPr lang="en-US" altLang="en-US" b="1" smtClean="0"/>
              <a:t>iris </a:t>
            </a:r>
            <a:r>
              <a:rPr lang="en-US" altLang="en-US" smtClean="0"/>
              <a:t>change size of pupil:</a:t>
            </a:r>
          </a:p>
          <a:p>
            <a:pPr lvl="1"/>
            <a:r>
              <a:rPr lang="en-US" altLang="en-US" smtClean="0"/>
              <a:t>larger in the dark, (about 8 mm diameter; dilation)</a:t>
            </a:r>
          </a:p>
          <a:p>
            <a:pPr lvl="1"/>
            <a:r>
              <a:rPr lang="en-US" altLang="en-US" smtClean="0"/>
              <a:t>smaller in bright conditions (2 mm; constriction)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2DE65-7AA1-426E-AFA4-EAA38B73989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Process of Seeing (Vision)</a:t>
            </a:r>
          </a:p>
        </p:txBody>
      </p:sp>
      <p:sp>
        <p:nvSpPr>
          <p:cNvPr id="16388" name="Rectangle 4"/>
          <p:cNvSpPr>
            <a:spLocks noGrp="1"/>
          </p:cNvSpPr>
          <p:nvPr>
            <p:ph idx="1"/>
          </p:nvPr>
        </p:nvSpPr>
        <p:spPr>
          <a:xfrm>
            <a:off x="-762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Light rays transmitted through pupil to lens</a:t>
            </a:r>
          </a:p>
          <a:p>
            <a:pPr lvl="1"/>
            <a:r>
              <a:rPr lang="en-US" altLang="en-US" smtClean="0"/>
              <a:t>refracted by adjustable lens</a:t>
            </a:r>
          </a:p>
          <a:p>
            <a:pPr lvl="1"/>
            <a:r>
              <a:rPr lang="en-US" altLang="en-US" smtClean="0"/>
              <a:t>then transverse the </a:t>
            </a:r>
            <a:r>
              <a:rPr lang="en-US" altLang="en-US" b="1" smtClean="0"/>
              <a:t>vitreous humor</a:t>
            </a:r>
            <a:r>
              <a:rPr lang="en-US" altLang="en-US" smtClean="0"/>
              <a:t> (a clear jellylike fluid filling the eyeball, behind the lens). </a:t>
            </a:r>
          </a:p>
          <a:p>
            <a:r>
              <a:rPr lang="en-US" altLang="en-US" smtClean="0"/>
              <a:t>In normal or corrected vision persons</a:t>
            </a:r>
          </a:p>
          <a:p>
            <a:pPr lvl="1"/>
            <a:r>
              <a:rPr lang="en-US" altLang="en-US" smtClean="0"/>
              <a:t>light rays are focused exactly on the sensitive </a:t>
            </a:r>
            <a:r>
              <a:rPr lang="en-US" altLang="en-US" b="1" smtClean="0"/>
              <a:t>retina</a:t>
            </a:r>
            <a:endParaRPr lang="en-US" altLang="en-US" smtClean="0"/>
          </a:p>
          <a:p>
            <a:r>
              <a:rPr lang="en-US" altLang="en-US" smtClean="0"/>
              <a:t>The retina consists of</a:t>
            </a:r>
          </a:p>
          <a:p>
            <a:pPr lvl="1"/>
            <a:r>
              <a:rPr lang="en-US" altLang="en-US" smtClean="0"/>
              <a:t>about 6 to 7 million </a:t>
            </a:r>
            <a:r>
              <a:rPr lang="en-US" altLang="en-US" b="1" smtClean="0"/>
              <a:t>cones</a:t>
            </a:r>
          </a:p>
          <a:p>
            <a:pPr lvl="2"/>
            <a:r>
              <a:rPr lang="en-US" altLang="en-US" smtClean="0"/>
              <a:t>receive daytime, color vision</a:t>
            </a:r>
          </a:p>
          <a:p>
            <a:pPr lvl="2"/>
            <a:r>
              <a:rPr lang="en-US" altLang="en-US" smtClean="0"/>
              <a:t>concentrated near center of</a:t>
            </a:r>
            <a:br>
              <a:rPr lang="en-US" altLang="en-US" smtClean="0"/>
            </a:br>
            <a:r>
              <a:rPr lang="en-US" altLang="en-US" smtClean="0"/>
              <a:t>retina (fovea)</a:t>
            </a:r>
          </a:p>
          <a:p>
            <a:pPr lvl="1"/>
            <a:r>
              <a:rPr lang="en-US" altLang="en-US" smtClean="0"/>
              <a:t>and about 130 million </a:t>
            </a:r>
            <a:r>
              <a:rPr lang="en-US" altLang="en-US" b="1" smtClean="0"/>
              <a:t>rods</a:t>
            </a:r>
          </a:p>
          <a:p>
            <a:pPr lvl="2"/>
            <a:r>
              <a:rPr lang="en-US" altLang="en-US" smtClean="0"/>
              <a:t>rods important in dim light, night.</a:t>
            </a:r>
          </a:p>
          <a:p>
            <a:pPr lvl="2"/>
            <a:r>
              <a:rPr lang="en-US" altLang="en-US" smtClean="0"/>
              <a:t>distributed in the outer retina,</a:t>
            </a:r>
            <a:br>
              <a:rPr lang="en-US" altLang="en-US" smtClean="0"/>
            </a:br>
            <a:r>
              <a:rPr lang="en-US" altLang="en-US" smtClean="0"/>
              <a:t>around the sides of the eyeball.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A8F85-784F-4B4A-8696-25613F5231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6390" name="Picture 5" descr="rods_con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52900"/>
            <a:ext cx="38274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Process of Seeing (Vision)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Greatest sensitivity is in the </a:t>
            </a:r>
            <a:r>
              <a:rPr lang="en-US" altLang="en-US" b="1" smtClean="0"/>
              <a:t>fovea</a:t>
            </a:r>
          </a:p>
          <a:p>
            <a:pPr lvl="1"/>
            <a:r>
              <a:rPr lang="en-US" altLang="en-US" smtClean="0"/>
              <a:t>the “dead center” of the retina</a:t>
            </a:r>
          </a:p>
          <a:p>
            <a:pPr lvl="1"/>
            <a:r>
              <a:rPr lang="en-US" altLang="en-US" smtClean="0"/>
              <a:t>For clear vision, the eye must be directed so that the image of the object is focused on the fovea.</a:t>
            </a:r>
          </a:p>
          <a:p>
            <a:r>
              <a:rPr lang="en-US" altLang="en-US" smtClean="0"/>
              <a:t>The image on the retina is </a:t>
            </a:r>
            <a:r>
              <a:rPr lang="en-US" altLang="en-US" i="1" smtClean="0"/>
              <a:t>inverted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Cones and rods connected to </a:t>
            </a:r>
            <a:r>
              <a:rPr lang="en-US" altLang="en-US" b="1" smtClean="0"/>
              <a:t>optic nerve </a:t>
            </a:r>
          </a:p>
          <a:p>
            <a:pPr lvl="1"/>
            <a:r>
              <a:rPr lang="en-US" altLang="en-US" smtClean="0"/>
              <a:t>Transmits neural impulses to the </a:t>
            </a:r>
            <a:r>
              <a:rPr lang="en-US" altLang="en-US" b="1" smtClean="0"/>
              <a:t>brain</a:t>
            </a:r>
            <a:r>
              <a:rPr lang="en-US" altLang="en-US" smtClean="0"/>
              <a:t> which integrates impulses, giving visual impression of object</a:t>
            </a:r>
          </a:p>
          <a:p>
            <a:pPr lvl="1"/>
            <a:r>
              <a:rPr lang="en-US" altLang="en-US" smtClean="0"/>
              <a:t>process also </a:t>
            </a:r>
            <a:br>
              <a:rPr lang="en-US" altLang="en-US" smtClean="0"/>
            </a:br>
            <a:r>
              <a:rPr lang="en-US" altLang="en-US" smtClean="0"/>
              <a:t>corrects inverted </a:t>
            </a:r>
            <a:br>
              <a:rPr lang="en-US" altLang="en-US" smtClean="0"/>
            </a:br>
            <a:r>
              <a:rPr lang="en-US" altLang="en-US" smtClean="0"/>
              <a:t>image on the retina.</a:t>
            </a:r>
          </a:p>
          <a:p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4F9E9-27A4-4CBD-89E8-3C84366953F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7414" name="Picture 5" descr="cvision-upside-dow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06863"/>
            <a:ext cx="48768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1. Accommodation</a:t>
            </a:r>
          </a:p>
        </p:txBody>
      </p:sp>
      <p:sp>
        <p:nvSpPr>
          <p:cNvPr id="1843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b="1" smtClean="0"/>
              <a:t>Accommodation</a:t>
            </a:r>
            <a:r>
              <a:rPr lang="en-US" altLang="en-US" smtClean="0"/>
              <a:t>: ability of the lens to focus light rays on the retina</a:t>
            </a:r>
          </a:p>
          <a:p>
            <a:r>
              <a:rPr lang="en-US" altLang="en-US" b="1" smtClean="0"/>
              <a:t>Near point</a:t>
            </a:r>
            <a:r>
              <a:rPr lang="en-US" altLang="en-US" smtClean="0"/>
              <a:t>: closest distance possible for focus (i.e. any closer will be blurry)</a:t>
            </a:r>
          </a:p>
          <a:p>
            <a:r>
              <a:rPr lang="en-US" altLang="en-US" b="1" smtClean="0"/>
              <a:t>Far point</a:t>
            </a:r>
            <a:r>
              <a:rPr lang="en-US" altLang="en-US" smtClean="0"/>
              <a:t>: farthest dist. for focus (usu. = ∞)</a:t>
            </a:r>
          </a:p>
          <a:p>
            <a:r>
              <a:rPr lang="en-US" altLang="en-US" b="1" smtClean="0"/>
              <a:t>Diopter:</a:t>
            </a:r>
            <a:r>
              <a:rPr lang="en-US" altLang="en-US" smtClean="0"/>
              <a:t> measure of focus (for eye, camera)</a:t>
            </a:r>
          </a:p>
          <a:p>
            <a:pPr lvl="1"/>
            <a:r>
              <a:rPr lang="en-US" altLang="en-US" smtClean="0"/>
              <a:t>Diopter [D] = 1 / target distance</a:t>
            </a:r>
          </a:p>
          <a:p>
            <a:pPr lvl="1"/>
            <a:r>
              <a:rPr lang="en-US" altLang="en-US" smtClean="0"/>
              <a:t>e.g. 1 D = 1 m; 2 D = 0.5 m; 3 D = 0.33 m; 0 D =∞</a:t>
            </a:r>
          </a:p>
          <a:p>
            <a:pPr lvl="1"/>
            <a:r>
              <a:rPr lang="en-US" altLang="en-US" smtClean="0"/>
              <a:t>More powerful lens ⇒ higher diopters</a:t>
            </a:r>
          </a:p>
          <a:p>
            <a:r>
              <a:rPr lang="en-US" altLang="en-US" b="1" smtClean="0"/>
              <a:t>Dark focus</a:t>
            </a:r>
            <a:r>
              <a:rPr lang="en-US" altLang="en-US" smtClean="0"/>
              <a:t>: eye accommod. in dark (=1D)</a:t>
            </a:r>
          </a:p>
          <a:p>
            <a:r>
              <a:rPr lang="en-US" altLang="en-US" b="1" smtClean="0"/>
              <a:t>Nearsightedness</a:t>
            </a:r>
            <a:r>
              <a:rPr lang="en-US" altLang="en-US" smtClean="0"/>
              <a:t> (myopia):far point: too close; i.e. lens remains bulged with far objects</a:t>
            </a:r>
          </a:p>
          <a:p>
            <a:r>
              <a:rPr lang="en-US" altLang="en-US" b="1" smtClean="0"/>
              <a:t>Farsightedness</a:t>
            </a:r>
            <a:r>
              <a:rPr lang="en-US" altLang="en-US" smtClean="0"/>
              <a:t>: near point: too far (i.e. can’t see close objects); lens: flat for close objects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CEE6F-E6E3-4D0E-B76A-CD0F45F4AEC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6564</TotalTime>
  <Words>3704</Words>
  <Application>Microsoft Office PowerPoint</Application>
  <PresentationFormat>On-screen Show (4:3)</PresentationFormat>
  <Paragraphs>648</Paragraphs>
  <Slides>56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2_Concourse</vt:lpstr>
      <vt:lpstr>9_Concourse</vt:lpstr>
      <vt:lpstr>Executive</vt:lpstr>
      <vt:lpstr>Equation</vt:lpstr>
      <vt:lpstr>King Saud University   College of Engineering  IE – 341: “Human Factors”  Fall – 2015 (1st Sem. 1436-7H)</vt:lpstr>
      <vt:lpstr>Lesson Overview: Vision</vt:lpstr>
      <vt:lpstr>Cont. Lesson Overview: Vision</vt:lpstr>
      <vt:lpstr>Process of Seeing (Vision)</vt:lpstr>
      <vt:lpstr>PowerPoint Presentation</vt:lpstr>
      <vt:lpstr>Process of Seeing (Vision)</vt:lpstr>
      <vt:lpstr>Cont. Process of Seeing (Vision)</vt:lpstr>
      <vt:lpstr>Cont. Process of Seeing (Vision)</vt:lpstr>
      <vt:lpstr>Visual Capabilities: 1. Accommodation</vt:lpstr>
      <vt:lpstr>Visual Capabilities: 2. Visual Acuity</vt:lpstr>
      <vt:lpstr>Visual Capabilities: 2. Visual Acuity</vt:lpstr>
      <vt:lpstr>Visual Capabilities: 2. Visual Acuity</vt:lpstr>
      <vt:lpstr>Visual Capabilities: 3. Convergence</vt:lpstr>
      <vt:lpstr>Visual Capabilities: 4. Color Discrimination</vt:lpstr>
      <vt:lpstr>Visual Capabilities: 4. Color Discrimination</vt:lpstr>
      <vt:lpstr>Visual Capabilities: 4. Color Discrimination</vt:lpstr>
      <vt:lpstr>PowerPoint Presentation</vt:lpstr>
      <vt:lpstr>Visual Capabilities: 5. Adaptation</vt:lpstr>
      <vt:lpstr>Visual Capabilities: 6. Perception</vt:lpstr>
      <vt:lpstr>Factors Affecting Visual Discrimination</vt:lpstr>
      <vt:lpstr>Cont. Factors Affecting Vis. Discrimin.</vt:lpstr>
      <vt:lpstr>Cont. Factors Affecting Vis. Discrimin.</vt:lpstr>
      <vt:lpstr>Cont. Factors Affecting Vis. Discrimin.</vt:lpstr>
      <vt:lpstr>Alphanumeric Displays</vt:lpstr>
      <vt:lpstr>Alphanumeric Displays: Typography</vt:lpstr>
      <vt:lpstr>A-N Displays: Typography Features</vt:lpstr>
      <vt:lpstr>A-N Displays: 1. Stroke Width</vt:lpstr>
      <vt:lpstr>A-N Displays: 1. Stroke Width (Cont.)</vt:lpstr>
      <vt:lpstr>A-N Displays: 1. Stroke Width (Cont.)</vt:lpstr>
      <vt:lpstr>A-N Displays: 2. Width-height ratio</vt:lpstr>
      <vt:lpstr>A-N Displays: 2. Width-height Cont.</vt:lpstr>
      <vt:lpstr>A-N Displays: 3. Styles of Type</vt:lpstr>
      <vt:lpstr>A-N Displays: 4. Character Size</vt:lpstr>
      <vt:lpstr>A-N Displays: 4. Size (Cont.)</vt:lpstr>
      <vt:lpstr>A-N Displays: 4. Size (Cont.)</vt:lpstr>
      <vt:lpstr>A-N Displays: 5. Layout of Characters</vt:lpstr>
      <vt:lpstr>A-N Displays: 6. Illuminated AN Characters</vt:lpstr>
      <vt:lpstr>A-N Displays: 6. Illuminated Characters (Cont.)</vt:lpstr>
      <vt:lpstr>A-N Displays: 7. Distance &amp; Size (VDT)</vt:lpstr>
      <vt:lpstr>A-N Displays: 7. Distance &amp; Size (cont.)</vt:lpstr>
      <vt:lpstr>GRAPHIC REPRESENTATIONS</vt:lpstr>
      <vt:lpstr>GRAPHIC REPRESENTATIONS (cont.)</vt:lpstr>
      <vt:lpstr>SYMBOLS</vt:lpstr>
      <vt:lpstr>SYMBOLS (cont.)</vt:lpstr>
      <vt:lpstr>SYMBOLS (cont.)</vt:lpstr>
      <vt:lpstr>SYMBOLS (cont.)</vt:lpstr>
      <vt:lpstr>SYMBOLS (cont.)</vt:lpstr>
      <vt:lpstr>SYMBOLS (cont.)</vt:lpstr>
      <vt:lpstr>SYMBOLS (cont.)</vt:lpstr>
      <vt:lpstr>SYMBOLS (cont.)</vt:lpstr>
      <vt:lpstr>CODES</vt:lpstr>
      <vt:lpstr>CODES (cont.)</vt:lpstr>
      <vt:lpstr>CODES (cont.)</vt:lpstr>
      <vt:lpstr>CODES (cont.)</vt:lpstr>
      <vt:lpstr>CODES (cont.)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736</cp:revision>
  <dcterms:created xsi:type="dcterms:W3CDTF">2008-11-10T19:40:45Z</dcterms:created>
  <dcterms:modified xsi:type="dcterms:W3CDTF">2015-09-12T17:02:53Z</dcterms:modified>
</cp:coreProperties>
</file>