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4606" r:id="rId3"/>
  </p:sldMasterIdLst>
  <p:notesMasterIdLst>
    <p:notesMasterId r:id="rId21"/>
  </p:notesMasterIdLst>
  <p:handoutMasterIdLst>
    <p:handoutMasterId r:id="rId22"/>
  </p:handoutMasterIdLst>
  <p:sldIdLst>
    <p:sldId id="328" r:id="rId4"/>
    <p:sldId id="329" r:id="rId5"/>
    <p:sldId id="331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6" r:id="rId17"/>
    <p:sldId id="355" r:id="rId18"/>
    <p:sldId id="357" r:id="rId19"/>
    <p:sldId id="358" r:id="rId20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6A4F92-5E2C-4891-A6A8-01B64A501B18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D52768B-F95B-4FF0-B262-3D919F86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0BE5AB-2EB0-4C24-9A77-7746159ABAFB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3AADE-8857-4811-B01E-47FE8521D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</a:p>
          <a:p>
            <a:r>
              <a:rPr lang="en-US" i="0" dirty="0" smtClean="0"/>
              <a:t>Best arrangement:</a:t>
            </a:r>
            <a:r>
              <a:rPr lang="en-US" i="0" baseline="0" dirty="0" smtClean="0"/>
              <a:t> I (offset burners), then for aligned burners: II</a:t>
            </a:r>
            <a:endParaRPr lang="ar-SA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1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2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7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</a:p>
          <a:p>
            <a:r>
              <a:rPr lang="en-US" i="1" dirty="0" smtClean="0"/>
              <a:t>* Text states that adding sensor lines reduced RT by 113 </a:t>
            </a:r>
            <a:r>
              <a:rPr lang="en-US" i="1" dirty="0" err="1" smtClean="0"/>
              <a:t>ms</a:t>
            </a:r>
            <a:r>
              <a:rPr lang="en-US" i="1" dirty="0" smtClean="0"/>
              <a:t>,</a:t>
            </a:r>
            <a:r>
              <a:rPr lang="en-US" i="1" baseline="0" dirty="0" smtClean="0"/>
              <a:t> </a:t>
            </a:r>
            <a:r>
              <a:rPr lang="en-US" i="1" dirty="0" smtClean="0"/>
              <a:t>but</a:t>
            </a:r>
            <a:r>
              <a:rPr lang="en-US" i="1" baseline="0" dirty="0" smtClean="0"/>
              <a:t> how much was the original RT?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9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6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</a:t>
            </a:r>
            <a:r>
              <a:rPr lang="en-US" i="1" smtClean="0"/>
              <a:t>), 1993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02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58A1A-C822-48F1-9F2A-2DE6ED8240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6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Sander and McCormick (Ch. 10), 1993</a:t>
            </a:r>
          </a:p>
          <a:p>
            <a:r>
              <a:rPr lang="en-US" dirty="0" err="1" smtClean="0"/>
              <a:t>i.t.o</a:t>
            </a:r>
            <a:r>
              <a:rPr lang="en-US" dirty="0" smtClean="0"/>
              <a:t>.: in terms of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3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Sander and McCormick (Ch. 10),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Cognitive: </a:t>
            </a:r>
            <a:r>
              <a:rPr lang="ar-SA" altLang="en-US" smtClean="0"/>
              <a:t>المعرفي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1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5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76ED-5D39-4FFC-8EE0-73B5C1ECC608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0F65-43DB-484A-A50E-CF001EE9D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90A-1B90-4941-B83A-3CD860C73EBC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5F1C-986D-4707-BC11-CE95752C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D63E-8B39-47BA-8A01-81508676F3F1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53C4-3CB8-4BB6-9FAC-9FB772FE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E31E062-9DA5-4FCB-BD8E-B78C77A3F778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EDF62D-031E-4551-80FC-77AFEC745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B55E3-43E6-4353-B6E5-EEF50895934C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4269E-9F87-49BA-899D-8E65FBC5F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40FC0-8FFD-4FFC-8627-7BBC59FBE49E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E4E0D-6B03-413C-BFB7-BFBC1F97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F91913-6F3E-4108-9155-C29B50351DAE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D9BC7-6E23-403A-AFF4-49B9FD70B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16123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BB4D3-C347-4CAA-BF10-752B85F6EA4B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D2F39-0B69-4BAA-9ECE-80D67AFD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9AD79E-65BD-424E-8A5F-4D3A03816B5D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71C78-86FE-48FC-82D1-B0A75F41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68169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3793EF-3CA2-4092-8D15-E29C7E3E56C6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CD199A-5F3E-42FC-8362-79DA78DF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9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D200-DC2F-43B0-B652-6E819C2748F6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01D4-21AB-4495-A841-3CCE2993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A87F-DC0D-431A-A0F5-B87FC9464B0C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5732-683F-49FB-8D88-21FF0FF0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0204-1C87-4F0E-BC55-B8370217F0A2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51A2-34F5-4672-841C-C2104838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1DD3-F014-48DF-8EFC-BB959A196D34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8E82-552F-4454-BF9E-1BC18D2F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D2DB-FFFC-41F6-9F37-159013B2BE3E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3F7E-C860-4928-8B07-2557DE0E6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310E-DBEE-44E5-8688-CF141492C577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4A8D-7B31-4F61-9A12-7310F2F0C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F704-EEA6-43BC-98B0-57236F04602F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FE73-3640-4A35-A9A1-06D63901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953D-0DF0-4006-9AA1-FEB6451F293D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8DA8-CF17-4651-8C6C-52D82B6DD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BCFD-731F-4C42-B337-B32DAB017BF0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EE15-EB6E-4A3C-9E89-F1C459B6A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F429-A38D-455D-812B-39B1B5228DB3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823F-73B4-4EAF-ABE5-501988C0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27CF-CB6C-4016-B582-D8964588B252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1758-9A15-4F31-BDF5-4930F263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3AAA-FB29-4B64-9FD1-AD60BAF9B663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281F-DB8B-4265-B94C-B42D112F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2DEC0-0CEA-48A2-A2F4-7D00F17E05EB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C1E6-A0D1-40AE-B85E-64002448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8167-7406-484D-9839-819858960996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E26B-3C3A-4CF0-B594-54091E21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FDD0-138B-4043-B580-627C57E30E3E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794A-F3C0-4C6D-ADC0-9F8A22DF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095E-880E-427D-BD7D-F33A90B04120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C45F-3A29-416E-9CE0-9E5EFAB7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9525-AE2F-499A-86E7-2DD46A079E61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2E40-67F8-41C2-897D-EA6858AF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04EB-CF46-4AB2-B1CA-6FE632DDB402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CD3B-5FC5-4EF2-A429-B235824AB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8C22-A376-4F24-AF82-67F0E4901F81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9060-742F-4D49-AF5A-A0DCE2F96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170FC8D-C799-48BF-84C9-F8DFBE316D48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8719C0B-8023-4039-9964-3A3D27C5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30C128-D466-4051-BDE6-CF7FF1B57D0E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CDCC5E-276C-4089-BAD2-619CA294E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60778A9-2B70-44A7-BA14-4365E14C62FE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BBCFF2E-8415-4904-805C-0BDCCD8EA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54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AKlmdMHpdE?list=PLV-xlApuz3HbJ66G4pqxzdYO7o_3xZEi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341: “Human Factors Engineering”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Fall – 2017 (1</a:t>
            </a:r>
            <a:r>
              <a:rPr lang="en-US" sz="370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dirty="0" smtClean="0">
                <a:solidFill>
                  <a:schemeClr val="tx1"/>
                </a:solidFill>
              </a:rPr>
              <a:t> Sem. 1438-9H)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696200" cy="1752600"/>
          </a:xfrm>
        </p:spPr>
        <p:txBody>
          <a:bodyPr rtlCol="0"/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Chapter 10. Human Control of Systems Compatibility – Part I (Spatial Compatibility)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buClr>
                <a:srgbClr val="2DA2BF"/>
              </a:buClr>
              <a:buFont typeface="Arial" pitchFamily="34" charset="0"/>
              <a:buNone/>
              <a:defRPr/>
            </a:pPr>
            <a:r>
              <a:rPr lang="en-US" altLang="en-US" sz="1900" b="1" dirty="0" smtClean="0">
                <a:solidFill>
                  <a:srgbClr val="000000"/>
                </a:solidFill>
              </a:rPr>
              <a:t>Prepared by: Ahmed M. El-Sherbeeny, PhD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89D5-AF00-45E2-B4C8-6DB8541B845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Spatial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A. Physical </a:t>
            </a:r>
            <a:r>
              <a:rPr lang="en-US" altLang="en-US" dirty="0">
                <a:solidFill>
                  <a:schemeClr val="tx1"/>
                </a:solidFill>
              </a:rPr>
              <a:t>similarities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Picture 3" descr="E:\Epson scanner\img036.jpg"/>
          <p:cNvPicPr>
            <a:picLocks noChangeAspect="1" noChangeArrowheads="1"/>
          </p:cNvPicPr>
          <p:nvPr/>
        </p:nvPicPr>
        <p:blipFill rotWithShape="1">
          <a:blip r:embed="rId3"/>
          <a:srcRect l="4139" t="3156" r="5010" b="6522"/>
          <a:stretch/>
        </p:blipFill>
        <p:spPr bwMode="auto">
          <a:xfrm rot="5460000">
            <a:off x="1813278" y="251164"/>
            <a:ext cx="5447199" cy="7634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7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altLang="en-US" dirty="0">
                <a:solidFill>
                  <a:schemeClr val="tx1"/>
                </a:solidFill>
              </a:rPr>
              <a:t>Physical arrangement of displays and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involves applications of findings of first two experiments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 famous: burner control arrangement on 4-burner stove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Control-Burner arrangement experiments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Several studies conducted (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Chapanis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, 1959; Ray, 1979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 (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see next slide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Subjects: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Presented with various arrangements of controls / burners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Asked to turn on specific burners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Number of errors recorded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Two studies similarly ranked various arrangements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Exercise: rank arrangements on following slide from best to worst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B. Physical </a:t>
            </a:r>
            <a:r>
              <a:rPr lang="en-US" altLang="en-US" dirty="0">
                <a:solidFill>
                  <a:schemeClr val="tx1"/>
                </a:solidFill>
              </a:rPr>
              <a:t>arrangement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3" descr="E:\Epson scanner\img038.jpg"/>
          <p:cNvPicPr>
            <a:picLocks noChangeAspect="1" noChangeArrowheads="1"/>
          </p:cNvPicPr>
          <p:nvPr/>
        </p:nvPicPr>
        <p:blipFill>
          <a:blip r:embed="rId3"/>
          <a:srcRect l="7153" t="2295" r="9389" b="1776"/>
          <a:stretch>
            <a:fillRect/>
          </a:stretch>
        </p:blipFill>
        <p:spPr bwMode="auto">
          <a:xfrm rot="5400000">
            <a:off x="1211254" y="126881"/>
            <a:ext cx="4395152" cy="6781086"/>
          </a:xfrm>
          <a:prstGeom prst="rect">
            <a:avLst/>
          </a:prstGeom>
          <a:noFill/>
        </p:spPr>
      </p:pic>
      <p:pic>
        <p:nvPicPr>
          <p:cNvPr id="15" name="Picture 2" descr="E:\Epson scanner\img037.jpg"/>
          <p:cNvPicPr>
            <a:picLocks noChangeAspect="1" noChangeArrowheads="1"/>
          </p:cNvPicPr>
          <p:nvPr/>
        </p:nvPicPr>
        <p:blipFill rotWithShape="1">
          <a:blip r:embed="rId4"/>
          <a:srcRect l="10991" t="9093" r="3179" b="4913"/>
          <a:stretch/>
        </p:blipFill>
        <p:spPr bwMode="auto">
          <a:xfrm rot="5400000">
            <a:off x="5994403" y="3708403"/>
            <a:ext cx="2743198" cy="3555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9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Cont. B. Physical arrangement of displays and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Cont. Control-Burner arrangement experiments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Another experiment (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Shinar, 1978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Subjects asked to indicate burners for unmarked controls 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31% chose arrangement III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25% chose arrangement II (yet with less errors than III)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Conclusions: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People don’t always choose options resulting in optimum performance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Better to use performance measures (vs. subjective measures) to decide on best display/control arrangements </a:t>
            </a:r>
          </a:p>
          <a:p>
            <a:pPr lvl="2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Cont. B. Physical arrangement of displays and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Cont. Control-Burner arrangement experiments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Another experiment (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Osborne, 1987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Added “sensor lines” to stove top (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see next slide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Lines are drawn from controls to corresponding displays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Senor lines: either partial or complete set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They used arrangement II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(from first experiments) 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Offset arrangement (from first experiments) also added for comparison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Which do you think gave: least RT, least errors?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Results: sensor lines  greatly reduced RT, almost eliminated errors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9805189"/>
                  </p:ext>
                </p:extLst>
              </p:nvPr>
            </p:nvGraphicFramePr>
            <p:xfrm>
              <a:off x="152400" y="4453891"/>
              <a:ext cx="8339667" cy="2128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38866"/>
                    <a:gridCol w="2243668"/>
                    <a:gridCol w="4157133"/>
                  </a:tblGrid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Errors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Response</a:t>
                          </a:r>
                          <a:r>
                            <a:rPr lang="en-US" baseline="0" dirty="0" smtClean="0"/>
                            <a:t> Time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Arrangement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917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Offset</a:t>
                          </a:r>
                          <a:r>
                            <a:rPr lang="en-US" baseline="0" dirty="0" smtClean="0"/>
                            <a:t> (I)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980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err="1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kumimoji="0" lang="ar-S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 – complete</a:t>
                          </a:r>
                          <a:r>
                            <a:rPr lang="en-US" baseline="0" dirty="0" smtClean="0"/>
                            <a:t> sensor lines</a:t>
                          </a:r>
                          <a:r>
                            <a:rPr lang="en-US" dirty="0" smtClean="0"/>
                            <a:t> 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 – partial</a:t>
                          </a:r>
                          <a:r>
                            <a:rPr lang="en-US" baseline="0" dirty="0" smtClean="0"/>
                            <a:t> sensor lines</a:t>
                          </a:r>
                          <a:r>
                            <a:rPr lang="en-US" dirty="0" smtClean="0"/>
                            <a:t> 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Most</a:t>
                          </a:r>
                          <a:r>
                            <a:rPr lang="en-US" baseline="0" dirty="0" smtClean="0"/>
                            <a:t> time*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</a:t>
                          </a:r>
                          <a:r>
                            <a:rPr lang="en-US" baseline="0" dirty="0" smtClean="0"/>
                            <a:t> – no sensor lines</a:t>
                          </a:r>
                          <a:endParaRPr lang="ar-S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9805189"/>
                  </p:ext>
                </p:extLst>
              </p:nvPr>
            </p:nvGraphicFramePr>
            <p:xfrm>
              <a:off x="152400" y="4453891"/>
              <a:ext cx="8339667" cy="2128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38866"/>
                    <a:gridCol w="2243668"/>
                    <a:gridCol w="4157133"/>
                  </a:tblGrid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Errors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Response</a:t>
                          </a:r>
                          <a:r>
                            <a:rPr lang="en-US" baseline="0" dirty="0" smtClean="0"/>
                            <a:t> Time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Arrangement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6721" t="-108197" r="-185908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Offset</a:t>
                          </a:r>
                          <a:r>
                            <a:rPr lang="en-US" baseline="0" dirty="0" smtClean="0"/>
                            <a:t> (I)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6721" t="-119811" r="-185908" b="-129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 – complete</a:t>
                          </a:r>
                          <a:r>
                            <a:rPr lang="en-US" baseline="0" dirty="0" smtClean="0"/>
                            <a:t> sensor lines</a:t>
                          </a:r>
                          <a:r>
                            <a:rPr lang="en-US" dirty="0" smtClean="0"/>
                            <a:t> 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6721" t="-381967" r="-18590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 – partial</a:t>
                          </a:r>
                          <a:r>
                            <a:rPr lang="en-US" baseline="0" dirty="0" smtClean="0"/>
                            <a:t> sensor lines</a:t>
                          </a:r>
                          <a:r>
                            <a:rPr lang="en-US" dirty="0" smtClean="0"/>
                            <a:t> 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29" t="-481967" r="-33176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Most</a:t>
                          </a:r>
                          <a:r>
                            <a:rPr lang="en-US" baseline="0" dirty="0" smtClean="0"/>
                            <a:t> time*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</a:t>
                          </a:r>
                          <a:r>
                            <a:rPr lang="en-US" baseline="0" dirty="0" smtClean="0"/>
                            <a:t> – no sensor lines</a:t>
                          </a:r>
                          <a:endParaRPr lang="ar-S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91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B. Physical </a:t>
            </a:r>
            <a:r>
              <a:rPr lang="en-US" altLang="en-US" dirty="0">
                <a:solidFill>
                  <a:schemeClr val="tx1"/>
                </a:solidFill>
              </a:rPr>
              <a:t>arrangement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4" descr="E:\Epson scanner\img039.jpg"/>
          <p:cNvPicPr>
            <a:picLocks noChangeAspect="1" noChangeArrowheads="1"/>
          </p:cNvPicPr>
          <p:nvPr/>
        </p:nvPicPr>
        <p:blipFill>
          <a:blip r:embed="rId3"/>
          <a:srcRect l="6234" t="8861" b="1688"/>
          <a:stretch>
            <a:fillRect/>
          </a:stretch>
        </p:blipFill>
        <p:spPr bwMode="auto">
          <a:xfrm rot="16200000">
            <a:off x="1947572" y="-690295"/>
            <a:ext cx="5213351" cy="9184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2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Cont. B. Physical arrangement of displays and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Cont. Control-Burner arrangement experiments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Watch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example in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YouTube video: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“Ergonomics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and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Design”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(from start until 4:06)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  <a:hlinkClick r:id="rId3"/>
              </a:rPr>
              <a:t>https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  <a:hlinkClick r:id="rId3"/>
              </a:rPr>
              <a:t>://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  <a:hlinkClick r:id="rId3"/>
              </a:rPr>
              <a:t>youtu.be/LAKlmdMHpdE?list=PLV-xlApuz3HbJ66G4pqxzdYO7o_3xZEi1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Note the Stove example (@3:17)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>
                <a:solidFill>
                  <a:schemeClr val="tx1"/>
                </a:solidFill>
              </a:rPr>
              <a:t>Human Factors in Engineering and Design</a:t>
            </a:r>
            <a:r>
              <a:rPr lang="en-US" altLang="en-US" sz="2400" dirty="0" smtClean="0">
                <a:solidFill>
                  <a:schemeClr val="tx1"/>
                </a:solidFill>
              </a:rPr>
              <a:t>. Mark S. Sanders, Ernest J. McCormick. 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</a:rPr>
              <a:t> Ed. McGraw: New York, 1993. ISBN: 0-07-112826-3</a:t>
            </a:r>
            <a:r>
              <a:rPr lang="en-US" altLang="en-US" sz="2400" dirty="0" smtClean="0">
                <a:solidFill>
                  <a:schemeClr val="tx1"/>
                </a:solidFill>
              </a:rPr>
              <a:t>.</a:t>
            </a:r>
            <a:endParaRPr lang="en-US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3F02-F9A5-4FF6-B16F-62F84637AE0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Spatial Compatibility </a:t>
            </a:r>
            <a:r>
              <a:rPr lang="en-US" altLang="en-US" dirty="0" smtClean="0">
                <a:solidFill>
                  <a:schemeClr val="tx1"/>
                </a:solidFill>
              </a:rPr>
              <a:t>(p1)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Movement Compatibility (p2)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Modal Compatibility (from </a:t>
            </a:r>
            <a:r>
              <a:rPr lang="en-US" altLang="en-US" dirty="0" err="1" smtClean="0">
                <a:solidFill>
                  <a:schemeClr val="tx1"/>
                </a:solidFill>
              </a:rPr>
              <a:t>ch.</a:t>
            </a:r>
            <a:r>
              <a:rPr lang="en-US" altLang="en-US" dirty="0" smtClean="0">
                <a:solidFill>
                  <a:schemeClr val="tx1"/>
                </a:solidFill>
              </a:rPr>
              <a:t> 3)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Human function in system control: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Receive information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Select action mode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Execute action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Human action: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Becomes control input to the system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Remember (Ch. 1) </a:t>
            </a:r>
            <a:r>
              <a:rPr lang="en-US" altLang="en-US" i="1" dirty="0" smtClean="0">
                <a:solidFill>
                  <a:schemeClr val="tx1"/>
                </a:solidFill>
              </a:rPr>
              <a:t>output</a:t>
            </a:r>
            <a:r>
              <a:rPr lang="en-US" altLang="en-US" dirty="0" smtClean="0">
                <a:solidFill>
                  <a:schemeClr val="tx1"/>
                </a:solidFill>
              </a:rPr>
              <a:t> of 1 system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input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to another system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Output of system: usually as feedback regarding effects of action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Then human function starts again (as listed above, and so forth)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Human functions involved with system control: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Compatibility (discussed here; most important), also: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Tracking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(not discussed here)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Supervisor control (not discussed here)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Introduction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Compatibility: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Considers relation between controls and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Determines how easy and convenient people choose and perform correct actions given several alternatives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Definition: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“degree to which relationships are consistent with human expectations”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Types of compatibility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Conceptual, Spatial, Movement, and Modality (discussed in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ch.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3)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Discuss here: spatial and movement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i.t.o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. relation between control &amp; display</a:t>
            </a:r>
          </a:p>
          <a:p>
            <a:pPr lvl="1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Effect of compatibility: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Faster learning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Faster reaction/response time (RT)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Less errors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Higher user satisfaction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Introduction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Effect of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non-compatibility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People </a:t>
            </a:r>
            <a:r>
              <a:rPr lang="en-US" altLang="en-US" i="1" dirty="0">
                <a:solidFill>
                  <a:schemeClr val="tx1"/>
                </a:solidFill>
                <a:sym typeface="Symbol" panose="05050102010706020507" pitchFamily="18" charset="2"/>
              </a:rPr>
              <a:t>can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get used to non-compatible (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“out of sync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”) systems, but: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There’s higher information processing burden on user (i.e. more thinking)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Under stress conditions: user may make compatible (i.e. natural response)  which (here) will be incorrect response  error or accident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Special considerations for compatibility relationships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Some are stronger than others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when shared by a larger group of population than others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Sometimes it is necessary to violate a compatibility relationship to make use of another one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study by 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Bergum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(1981) for subject group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93% expected upward movement of pointer  increase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71% (of same group) expected numbers to increase: top to bottom!</a:t>
            </a:r>
          </a:p>
          <a:p>
            <a:pPr marL="914400" lvl="2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03706"/>
            <a:ext cx="990600" cy="28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   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Spatial Compatibility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Spatial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Types of spatial compatibility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altLang="en-US" i="1" dirty="0" smtClean="0">
                <a:solidFill>
                  <a:schemeClr val="tx1"/>
                </a:solidFill>
              </a:rPr>
              <a:t>Physical similarities</a:t>
            </a:r>
            <a:r>
              <a:rPr lang="en-US" altLang="en-US" dirty="0" smtClean="0">
                <a:solidFill>
                  <a:schemeClr val="tx1"/>
                </a:solidFill>
              </a:rPr>
              <a:t> of displays and controls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altLang="en-US" i="1" dirty="0" smtClean="0">
                <a:solidFill>
                  <a:schemeClr val="tx1"/>
                </a:solidFill>
              </a:rPr>
              <a:t>Physical arrangement</a:t>
            </a:r>
            <a:r>
              <a:rPr lang="en-US" altLang="en-US" dirty="0" smtClean="0">
                <a:solidFill>
                  <a:schemeClr val="tx1"/>
                </a:solidFill>
              </a:rPr>
              <a:t> of </a:t>
            </a:r>
            <a:r>
              <a:rPr lang="en-US" altLang="en-US" dirty="0">
                <a:solidFill>
                  <a:schemeClr val="tx1"/>
                </a:solidFill>
              </a:rPr>
              <a:t>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altLang="en-US" dirty="0">
                <a:solidFill>
                  <a:schemeClr val="tx1"/>
                </a:solidFill>
              </a:rPr>
              <a:t>Physical similarities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Involves design of displays/controls in order to have similar: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Physical features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Modes of operation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Case 1: study by 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Fitts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 and Seeger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(1953)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Three displays / three controls (all combinations used)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(see next slide)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Displays: lights in various arrangements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With light operation  subject moves stylus along corresponding channel to turn light off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Each group of subjects attempted each of 9 possible combinations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Performance measured as: RT, errors, information lost (bits)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Best performance: when stimulus panel resembled response panel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Best combinations (S</a:t>
            </a:r>
            <a:r>
              <a:rPr lang="en-US" alt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-R</a:t>
            </a:r>
            <a:r>
              <a:rPr lang="en-US" alt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, S</a:t>
            </a:r>
            <a:r>
              <a:rPr lang="en-US" alt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-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R</a:t>
            </a:r>
            <a:r>
              <a:rPr lang="en-US" altLang="en-US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,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S</a:t>
            </a:r>
            <a:r>
              <a:rPr lang="en-US" altLang="en-US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-R</a:t>
            </a:r>
            <a:r>
              <a:rPr lang="en-US" altLang="en-US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Spatial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A. Physical </a:t>
            </a:r>
            <a:r>
              <a:rPr lang="en-US" altLang="en-US" dirty="0">
                <a:solidFill>
                  <a:schemeClr val="tx1"/>
                </a:solidFill>
              </a:rPr>
              <a:t>similarities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2" descr="E:\Epson scanner\img035.jpg"/>
          <p:cNvPicPr>
            <a:picLocks noChangeAspect="1" noChangeArrowheads="1"/>
          </p:cNvPicPr>
          <p:nvPr/>
        </p:nvPicPr>
        <p:blipFill>
          <a:blip r:embed="rId3"/>
          <a:srcRect l="2356" t="1088" b="4237"/>
          <a:stretch>
            <a:fillRect/>
          </a:stretch>
        </p:blipFill>
        <p:spPr bwMode="auto">
          <a:xfrm rot="16140000">
            <a:off x="2197907" y="975065"/>
            <a:ext cx="5475044" cy="611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1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A. Physical </a:t>
            </a:r>
            <a:r>
              <a:rPr lang="en-US" altLang="en-US" dirty="0">
                <a:solidFill>
                  <a:schemeClr val="tx1"/>
                </a:solidFill>
              </a:rPr>
              <a:t>similarities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Case 2: keyboard and screen (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Bayerl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, et al, 1988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Keys on keyboard arranged as: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Rows on top or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Columns on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one side  </a:t>
            </a:r>
            <a:r>
              <a:rPr lang="en-US" altLang="en-US" i="1" dirty="0">
                <a:solidFill>
                  <a:schemeClr val="tx1"/>
                </a:solidFill>
                <a:sym typeface="Symbol" panose="05050102010706020507" pitchFamily="18" charset="2"/>
              </a:rPr>
              <a:t>(see next slide)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Meaning of keys depends on software (as screen label for each key)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Authors compared different screen vs. keyboard layouts,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i.t.o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Mean time to find and press keys (i.e. RT)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RT is smaller (i.e. higher compatibility) when labels (on screen) and keyboard configurations are physically similar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2824</TotalTime>
  <Words>1242</Words>
  <Application>Microsoft Office PowerPoint</Application>
  <PresentationFormat>On-screen Show (4:3)</PresentationFormat>
  <Paragraphs>210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2_Concourse</vt:lpstr>
      <vt:lpstr>9_Concourse</vt:lpstr>
      <vt:lpstr>Executive</vt:lpstr>
      <vt:lpstr>King Saud University   College of Engineering  IE – 341: “Human Factors Engineering”  Fall – 2017 (1st Sem. 1438-9H)</vt:lpstr>
      <vt:lpstr>Contents</vt:lpstr>
      <vt:lpstr>Introduction</vt:lpstr>
      <vt:lpstr>Cont. Introduction</vt:lpstr>
      <vt:lpstr>Cont. Introduction</vt:lpstr>
      <vt:lpstr>PowerPoint Presentation</vt:lpstr>
      <vt:lpstr>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412</cp:revision>
  <dcterms:created xsi:type="dcterms:W3CDTF">2008-11-10T19:40:45Z</dcterms:created>
  <dcterms:modified xsi:type="dcterms:W3CDTF">2017-11-05T17:34:18Z</dcterms:modified>
</cp:coreProperties>
</file>