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8DFBC-2C72-4C2B-A2F6-E2D61427F4A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CE4AC5D9-DAD2-492F-81B0-2D2D6B22D2A3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meal follow through.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gm:t>
    </dgm:pt>
    <dgm:pt modelId="{AE601354-991B-4144-A569-E0AFAB7FCEB5}" type="parTrans" cxnId="{19F0797B-A7E5-4E79-A657-988B2E67A580}">
      <dgm:prSet/>
      <dgm:spPr/>
      <dgm:t>
        <a:bodyPr/>
        <a:lstStyle/>
        <a:p>
          <a:endParaRPr lang="en-GB"/>
        </a:p>
      </dgm:t>
    </dgm:pt>
    <dgm:pt modelId="{D359CBCD-714D-4123-BC9E-AE4095556E5D}" type="sibTrans" cxnId="{19F0797B-A7E5-4E79-A657-988B2E67A580}">
      <dgm:prSet/>
      <dgm:spPr/>
      <dgm:t>
        <a:bodyPr/>
        <a:lstStyle/>
        <a:p>
          <a:endParaRPr lang="en-GB"/>
        </a:p>
      </dgm:t>
    </dgm:pt>
    <dgm:pt modelId="{B245A5E0-8142-4112-BB93-43A0A4740C22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Enteroclysis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gm:t>
    </dgm:pt>
    <dgm:pt modelId="{83D5971D-80A2-4039-8AFE-4190E2419682}" type="parTrans" cxnId="{41897C8B-A36C-4DA4-AFF7-E0DC119BF36C}">
      <dgm:prSet/>
      <dgm:spPr/>
      <dgm:t>
        <a:bodyPr/>
        <a:lstStyle/>
        <a:p>
          <a:endParaRPr lang="en-GB"/>
        </a:p>
      </dgm:t>
    </dgm:pt>
    <dgm:pt modelId="{2F1C377D-1B7B-4DC7-BC1A-0488AA20F350}" type="sibTrans" cxnId="{41897C8B-A36C-4DA4-AFF7-E0DC119BF36C}">
      <dgm:prSet/>
      <dgm:spPr/>
      <dgm:t>
        <a:bodyPr/>
        <a:lstStyle/>
        <a:p>
          <a:endParaRPr lang="en-GB"/>
        </a:p>
      </dgm:t>
    </dgm:pt>
    <dgm:pt modelId="{C5EE9CC2-1F4B-40D5-AE17-59DCA805C744}">
      <dgm:prSet phldrT="[Text]" custT="1"/>
      <dgm:spPr/>
      <dgm:t>
        <a:bodyPr/>
        <a:lstStyle/>
        <a:p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Intubation ( Small bowel enema).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gm:t>
    </dgm:pt>
    <dgm:pt modelId="{8EFE117C-69EF-4A46-A97E-DB20FAC1273F}" type="parTrans" cxnId="{10B190CD-8288-4B76-8EF9-9819280E3742}">
      <dgm:prSet/>
      <dgm:spPr/>
      <dgm:t>
        <a:bodyPr/>
        <a:lstStyle/>
        <a:p>
          <a:endParaRPr lang="en-GB"/>
        </a:p>
      </dgm:t>
    </dgm:pt>
    <dgm:pt modelId="{88701984-6E66-4A17-9AD1-78FF6EDF16A0}" type="sibTrans" cxnId="{10B190CD-8288-4B76-8EF9-9819280E3742}">
      <dgm:prSet/>
      <dgm:spPr/>
      <dgm:t>
        <a:bodyPr/>
        <a:lstStyle/>
        <a:p>
          <a:endParaRPr lang="en-GB"/>
        </a:p>
      </dgm:t>
    </dgm:pt>
    <dgm:pt modelId="{D40FAA3A-0840-42F0-9AE3-C83799EC9E58}">
      <dgm:prSet custT="1"/>
      <dgm:spPr/>
      <dgm:t>
        <a:bodyPr/>
        <a:lstStyle/>
        <a:p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follow through (Small Bowel only Series). </a:t>
          </a:r>
          <a:endParaRPr kumimoji="0" lang="en-GB" sz="2800" b="0" i="0" u="none" strike="noStrike" kern="1200" cap="none" spc="0" normalizeH="0" noProof="0" dirty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gm:t>
    </dgm:pt>
    <dgm:pt modelId="{14A2AFCA-924B-4E0D-A57F-20EF50E20758}" type="parTrans" cxnId="{DEB9CFE3-A4AB-43A1-AA75-780E118F23C8}">
      <dgm:prSet/>
      <dgm:spPr/>
      <dgm:t>
        <a:bodyPr/>
        <a:lstStyle/>
        <a:p>
          <a:endParaRPr lang="en-GB"/>
        </a:p>
      </dgm:t>
    </dgm:pt>
    <dgm:pt modelId="{65A942E7-0CD7-4891-B7AE-34D7CCD630FC}" type="sibTrans" cxnId="{DEB9CFE3-A4AB-43A1-AA75-780E118F23C8}">
      <dgm:prSet/>
      <dgm:spPr/>
      <dgm:t>
        <a:bodyPr/>
        <a:lstStyle/>
        <a:p>
          <a:endParaRPr lang="en-GB"/>
        </a:p>
      </dgm:t>
    </dgm:pt>
    <dgm:pt modelId="{5E56A960-9ED4-40A2-8D4C-F9B475130D9E}" type="pres">
      <dgm:prSet presAssocID="{DBB8DFBC-2C72-4C2B-A2F6-E2D61427F4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B0C29-9CE8-42B0-8A61-141F6CAB14F6}" type="pres">
      <dgm:prSet presAssocID="{CE4AC5D9-DAD2-492F-81B0-2D2D6B22D2A3}" presName="parentLin" presStyleCnt="0"/>
      <dgm:spPr/>
      <dgm:t>
        <a:bodyPr/>
        <a:lstStyle/>
        <a:p>
          <a:pPr rtl="1"/>
          <a:endParaRPr lang="ar-SA"/>
        </a:p>
      </dgm:t>
    </dgm:pt>
    <dgm:pt modelId="{BBCE420C-1803-4F9E-B6A8-8356C1D61616}" type="pres">
      <dgm:prSet presAssocID="{CE4AC5D9-DAD2-492F-81B0-2D2D6B22D2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C89907F-2FC6-413A-B542-0CDFF789F3DC}" type="pres">
      <dgm:prSet presAssocID="{CE4AC5D9-DAD2-492F-81B0-2D2D6B22D2A3}" presName="parentText" presStyleLbl="node1" presStyleIdx="0" presStyleCnt="4" custLinFactNeighborY="95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B249E-F947-4527-AF1C-E7EAA96C0CFD}" type="pres">
      <dgm:prSet presAssocID="{CE4AC5D9-DAD2-492F-81B0-2D2D6B22D2A3}" presName="negativeSpace" presStyleCnt="0"/>
      <dgm:spPr/>
      <dgm:t>
        <a:bodyPr/>
        <a:lstStyle/>
        <a:p>
          <a:pPr rtl="1"/>
          <a:endParaRPr lang="ar-SA"/>
        </a:p>
      </dgm:t>
    </dgm:pt>
    <dgm:pt modelId="{775DDE0D-32A2-44E9-99F3-694E394899CC}" type="pres">
      <dgm:prSet presAssocID="{CE4AC5D9-DAD2-492F-81B0-2D2D6B22D2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C1A34-459F-4F4E-8000-6736249BDDFA}" type="pres">
      <dgm:prSet presAssocID="{D359CBCD-714D-4123-BC9E-AE4095556E5D}" presName="spaceBetweenRectangles" presStyleCnt="0"/>
      <dgm:spPr/>
      <dgm:t>
        <a:bodyPr/>
        <a:lstStyle/>
        <a:p>
          <a:pPr rtl="1"/>
          <a:endParaRPr lang="ar-SA"/>
        </a:p>
      </dgm:t>
    </dgm:pt>
    <dgm:pt modelId="{815FA43A-EB3C-447C-8BED-439EFDC8EE8E}" type="pres">
      <dgm:prSet presAssocID="{D40FAA3A-0840-42F0-9AE3-C83799EC9E58}" presName="parentLin" presStyleCnt="0"/>
      <dgm:spPr/>
      <dgm:t>
        <a:bodyPr/>
        <a:lstStyle/>
        <a:p>
          <a:pPr rtl="1"/>
          <a:endParaRPr lang="ar-SA"/>
        </a:p>
      </dgm:t>
    </dgm:pt>
    <dgm:pt modelId="{66F3111C-BCAF-4A0E-8179-5154FF02729C}" type="pres">
      <dgm:prSet presAssocID="{D40FAA3A-0840-42F0-9AE3-C83799EC9E5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086153F-6C15-4E9F-B03B-E17DCC430AFF}" type="pres">
      <dgm:prSet presAssocID="{D40FAA3A-0840-42F0-9AE3-C83799EC9E5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89CB8-10D2-4895-9F2E-DECF31166B37}" type="pres">
      <dgm:prSet presAssocID="{D40FAA3A-0840-42F0-9AE3-C83799EC9E58}" presName="negativeSpace" presStyleCnt="0"/>
      <dgm:spPr/>
      <dgm:t>
        <a:bodyPr/>
        <a:lstStyle/>
        <a:p>
          <a:pPr rtl="1"/>
          <a:endParaRPr lang="ar-SA"/>
        </a:p>
      </dgm:t>
    </dgm:pt>
    <dgm:pt modelId="{D14F805D-2FAC-4ACF-978C-34B6D5FC12EA}" type="pres">
      <dgm:prSet presAssocID="{D40FAA3A-0840-42F0-9AE3-C83799EC9E5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F1CD8-EE6A-4FA2-970F-901BE184C7D6}" type="pres">
      <dgm:prSet presAssocID="{65A942E7-0CD7-4891-B7AE-34D7CCD630FC}" presName="spaceBetweenRectangles" presStyleCnt="0"/>
      <dgm:spPr/>
      <dgm:t>
        <a:bodyPr/>
        <a:lstStyle/>
        <a:p>
          <a:pPr rtl="1"/>
          <a:endParaRPr lang="ar-SA"/>
        </a:p>
      </dgm:t>
    </dgm:pt>
    <dgm:pt modelId="{361D4AF7-75BF-421E-8B9B-731525BFD3F3}" type="pres">
      <dgm:prSet presAssocID="{B245A5E0-8142-4112-BB93-43A0A4740C22}" presName="parentLin" presStyleCnt="0"/>
      <dgm:spPr/>
      <dgm:t>
        <a:bodyPr/>
        <a:lstStyle/>
        <a:p>
          <a:pPr rtl="1"/>
          <a:endParaRPr lang="ar-SA"/>
        </a:p>
      </dgm:t>
    </dgm:pt>
    <dgm:pt modelId="{BC5B90F5-5A0E-4E4E-85F5-AEC58C5E55F0}" type="pres">
      <dgm:prSet presAssocID="{B245A5E0-8142-4112-BB93-43A0A4740C2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37E16D-6950-4327-AF83-179990E92468}" type="pres">
      <dgm:prSet presAssocID="{B245A5E0-8142-4112-BB93-43A0A4740C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82CA9-1EA1-41B1-BB14-13505790F923}" type="pres">
      <dgm:prSet presAssocID="{B245A5E0-8142-4112-BB93-43A0A4740C22}" presName="negativeSpace" presStyleCnt="0"/>
      <dgm:spPr/>
      <dgm:t>
        <a:bodyPr/>
        <a:lstStyle/>
        <a:p>
          <a:pPr rtl="1"/>
          <a:endParaRPr lang="ar-SA"/>
        </a:p>
      </dgm:t>
    </dgm:pt>
    <dgm:pt modelId="{BB5116CA-EE8A-4C2D-9794-9B5C7889B96A}" type="pres">
      <dgm:prSet presAssocID="{B245A5E0-8142-4112-BB93-43A0A4740C2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ECB0D04-FF97-4443-A8A1-B2D146C490EC}" type="pres">
      <dgm:prSet presAssocID="{2F1C377D-1B7B-4DC7-BC1A-0488AA20F350}" presName="spaceBetweenRectangles" presStyleCnt="0"/>
      <dgm:spPr/>
      <dgm:t>
        <a:bodyPr/>
        <a:lstStyle/>
        <a:p>
          <a:pPr rtl="1"/>
          <a:endParaRPr lang="ar-SA"/>
        </a:p>
      </dgm:t>
    </dgm:pt>
    <dgm:pt modelId="{3A5C09F1-FFCE-4A20-9D3F-F64B015A3FDE}" type="pres">
      <dgm:prSet presAssocID="{C5EE9CC2-1F4B-40D5-AE17-59DCA805C744}" presName="parentLin" presStyleCnt="0"/>
      <dgm:spPr/>
      <dgm:t>
        <a:bodyPr/>
        <a:lstStyle/>
        <a:p>
          <a:pPr rtl="1"/>
          <a:endParaRPr lang="ar-SA"/>
        </a:p>
      </dgm:t>
    </dgm:pt>
    <dgm:pt modelId="{556F44A6-8210-4100-AF56-A67315A170F4}" type="pres">
      <dgm:prSet presAssocID="{C5EE9CC2-1F4B-40D5-AE17-59DCA805C74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0CA408B-1D3D-4F94-96D4-4E0D6D425DF4}" type="pres">
      <dgm:prSet presAssocID="{C5EE9CC2-1F4B-40D5-AE17-59DCA805C74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2008-2A0E-4C52-AE44-3110F0CDD90B}" type="pres">
      <dgm:prSet presAssocID="{C5EE9CC2-1F4B-40D5-AE17-59DCA805C744}" presName="negativeSpace" presStyleCnt="0"/>
      <dgm:spPr/>
      <dgm:t>
        <a:bodyPr/>
        <a:lstStyle/>
        <a:p>
          <a:pPr rtl="1"/>
          <a:endParaRPr lang="ar-SA"/>
        </a:p>
      </dgm:t>
    </dgm:pt>
    <dgm:pt modelId="{63B387F1-586F-406B-B93A-5DA5F4AB8D2F}" type="pres">
      <dgm:prSet presAssocID="{C5EE9CC2-1F4B-40D5-AE17-59DCA805C74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1897C8B-A36C-4DA4-AFF7-E0DC119BF36C}" srcId="{DBB8DFBC-2C72-4C2B-A2F6-E2D61427F4A7}" destId="{B245A5E0-8142-4112-BB93-43A0A4740C22}" srcOrd="2" destOrd="0" parTransId="{83D5971D-80A2-4039-8AFE-4190E2419682}" sibTransId="{2F1C377D-1B7B-4DC7-BC1A-0488AA20F350}"/>
    <dgm:cxn modelId="{F966CC3F-0DCC-44FB-AB6D-8232742B4E94}" type="presOf" srcId="{C5EE9CC2-1F4B-40D5-AE17-59DCA805C744}" destId="{556F44A6-8210-4100-AF56-A67315A170F4}" srcOrd="0" destOrd="0" presId="urn:microsoft.com/office/officeart/2005/8/layout/list1"/>
    <dgm:cxn modelId="{373AE9AC-002F-442F-8C17-72C395C0F23B}" type="presOf" srcId="{CE4AC5D9-DAD2-492F-81B0-2D2D6B22D2A3}" destId="{0C89907F-2FC6-413A-B542-0CDFF789F3DC}" srcOrd="1" destOrd="0" presId="urn:microsoft.com/office/officeart/2005/8/layout/list1"/>
    <dgm:cxn modelId="{B5E8AFC5-6A07-4FBE-A730-BADFCF0B27CB}" type="presOf" srcId="{DBB8DFBC-2C72-4C2B-A2F6-E2D61427F4A7}" destId="{5E56A960-9ED4-40A2-8D4C-F9B475130D9E}" srcOrd="0" destOrd="0" presId="urn:microsoft.com/office/officeart/2005/8/layout/list1"/>
    <dgm:cxn modelId="{0F6684FE-9C73-4492-95E9-0EA1C0315AF9}" type="presOf" srcId="{D40FAA3A-0840-42F0-9AE3-C83799EC9E58}" destId="{5086153F-6C15-4E9F-B03B-E17DCC430AFF}" srcOrd="1" destOrd="0" presId="urn:microsoft.com/office/officeart/2005/8/layout/list1"/>
    <dgm:cxn modelId="{063720D6-544B-48DE-B5D4-925000D04DE5}" type="presOf" srcId="{D40FAA3A-0840-42F0-9AE3-C83799EC9E58}" destId="{66F3111C-BCAF-4A0E-8179-5154FF02729C}" srcOrd="0" destOrd="0" presId="urn:microsoft.com/office/officeart/2005/8/layout/list1"/>
    <dgm:cxn modelId="{CEC3DED9-6450-46DB-AF1E-E5EB21EDE1CF}" type="presOf" srcId="{CE4AC5D9-DAD2-492F-81B0-2D2D6B22D2A3}" destId="{BBCE420C-1803-4F9E-B6A8-8356C1D61616}" srcOrd="0" destOrd="0" presId="urn:microsoft.com/office/officeart/2005/8/layout/list1"/>
    <dgm:cxn modelId="{DEB9CFE3-A4AB-43A1-AA75-780E118F23C8}" srcId="{DBB8DFBC-2C72-4C2B-A2F6-E2D61427F4A7}" destId="{D40FAA3A-0840-42F0-9AE3-C83799EC9E58}" srcOrd="1" destOrd="0" parTransId="{14A2AFCA-924B-4E0D-A57F-20EF50E20758}" sibTransId="{65A942E7-0CD7-4891-B7AE-34D7CCD630FC}"/>
    <dgm:cxn modelId="{10B190CD-8288-4B76-8EF9-9819280E3742}" srcId="{DBB8DFBC-2C72-4C2B-A2F6-E2D61427F4A7}" destId="{C5EE9CC2-1F4B-40D5-AE17-59DCA805C744}" srcOrd="3" destOrd="0" parTransId="{8EFE117C-69EF-4A46-A97E-DB20FAC1273F}" sibTransId="{88701984-6E66-4A17-9AD1-78FF6EDF16A0}"/>
    <dgm:cxn modelId="{13D62809-7C2E-4F78-9FC0-488AC6722430}" type="presOf" srcId="{B245A5E0-8142-4112-BB93-43A0A4740C22}" destId="{BC5B90F5-5A0E-4E4E-85F5-AEC58C5E55F0}" srcOrd="0" destOrd="0" presId="urn:microsoft.com/office/officeart/2005/8/layout/list1"/>
    <dgm:cxn modelId="{A2B8A467-031A-48E8-BFAB-AB94DAF6BD7E}" type="presOf" srcId="{B245A5E0-8142-4112-BB93-43A0A4740C22}" destId="{7037E16D-6950-4327-AF83-179990E92468}" srcOrd="1" destOrd="0" presId="urn:microsoft.com/office/officeart/2005/8/layout/list1"/>
    <dgm:cxn modelId="{53589C11-779C-46D6-9413-5FE476AAF9B7}" type="presOf" srcId="{C5EE9CC2-1F4B-40D5-AE17-59DCA805C744}" destId="{80CA408B-1D3D-4F94-96D4-4E0D6D425DF4}" srcOrd="1" destOrd="0" presId="urn:microsoft.com/office/officeart/2005/8/layout/list1"/>
    <dgm:cxn modelId="{19F0797B-A7E5-4E79-A657-988B2E67A580}" srcId="{DBB8DFBC-2C72-4C2B-A2F6-E2D61427F4A7}" destId="{CE4AC5D9-DAD2-492F-81B0-2D2D6B22D2A3}" srcOrd="0" destOrd="0" parTransId="{AE601354-991B-4144-A569-E0AFAB7FCEB5}" sibTransId="{D359CBCD-714D-4123-BC9E-AE4095556E5D}"/>
    <dgm:cxn modelId="{5BBB6246-A2D3-41B6-BD1E-F41A906F02BC}" type="presParOf" srcId="{5E56A960-9ED4-40A2-8D4C-F9B475130D9E}" destId="{81DB0C29-9CE8-42B0-8A61-141F6CAB14F6}" srcOrd="0" destOrd="0" presId="urn:microsoft.com/office/officeart/2005/8/layout/list1"/>
    <dgm:cxn modelId="{B8D22E00-1166-4F95-96BC-3DEBA927C572}" type="presParOf" srcId="{81DB0C29-9CE8-42B0-8A61-141F6CAB14F6}" destId="{BBCE420C-1803-4F9E-B6A8-8356C1D61616}" srcOrd="0" destOrd="0" presId="urn:microsoft.com/office/officeart/2005/8/layout/list1"/>
    <dgm:cxn modelId="{20DE8C03-98FB-46A8-9A07-C7820E6CFB69}" type="presParOf" srcId="{81DB0C29-9CE8-42B0-8A61-141F6CAB14F6}" destId="{0C89907F-2FC6-413A-B542-0CDFF789F3DC}" srcOrd="1" destOrd="0" presId="urn:microsoft.com/office/officeart/2005/8/layout/list1"/>
    <dgm:cxn modelId="{46F20B31-F06C-4328-A358-832573BE2375}" type="presParOf" srcId="{5E56A960-9ED4-40A2-8D4C-F9B475130D9E}" destId="{A1FB249E-F947-4527-AF1C-E7EAA96C0CFD}" srcOrd="1" destOrd="0" presId="urn:microsoft.com/office/officeart/2005/8/layout/list1"/>
    <dgm:cxn modelId="{512FDF97-79E4-4483-8228-02FC4487AAB8}" type="presParOf" srcId="{5E56A960-9ED4-40A2-8D4C-F9B475130D9E}" destId="{775DDE0D-32A2-44E9-99F3-694E394899CC}" srcOrd="2" destOrd="0" presId="urn:microsoft.com/office/officeart/2005/8/layout/list1"/>
    <dgm:cxn modelId="{5E4D0225-CBAA-4FC0-9F20-15A23D1F7192}" type="presParOf" srcId="{5E56A960-9ED4-40A2-8D4C-F9B475130D9E}" destId="{3F5C1A34-459F-4F4E-8000-6736249BDDFA}" srcOrd="3" destOrd="0" presId="urn:microsoft.com/office/officeart/2005/8/layout/list1"/>
    <dgm:cxn modelId="{F6A3A686-4D33-47E7-B4D4-79E295F47EDE}" type="presParOf" srcId="{5E56A960-9ED4-40A2-8D4C-F9B475130D9E}" destId="{815FA43A-EB3C-447C-8BED-439EFDC8EE8E}" srcOrd="4" destOrd="0" presId="urn:microsoft.com/office/officeart/2005/8/layout/list1"/>
    <dgm:cxn modelId="{5373BC40-EF52-4FFE-9B8C-798910C37998}" type="presParOf" srcId="{815FA43A-EB3C-447C-8BED-439EFDC8EE8E}" destId="{66F3111C-BCAF-4A0E-8179-5154FF02729C}" srcOrd="0" destOrd="0" presId="urn:microsoft.com/office/officeart/2005/8/layout/list1"/>
    <dgm:cxn modelId="{3777FC52-8D78-429F-8150-7AC4D16DC517}" type="presParOf" srcId="{815FA43A-EB3C-447C-8BED-439EFDC8EE8E}" destId="{5086153F-6C15-4E9F-B03B-E17DCC430AFF}" srcOrd="1" destOrd="0" presId="urn:microsoft.com/office/officeart/2005/8/layout/list1"/>
    <dgm:cxn modelId="{49CEDE42-CB23-4409-9BA3-47CA643820AE}" type="presParOf" srcId="{5E56A960-9ED4-40A2-8D4C-F9B475130D9E}" destId="{DD989CB8-10D2-4895-9F2E-DECF31166B37}" srcOrd="5" destOrd="0" presId="urn:microsoft.com/office/officeart/2005/8/layout/list1"/>
    <dgm:cxn modelId="{5BEB6F68-CD03-41CA-B0BF-A39B67CE1CF0}" type="presParOf" srcId="{5E56A960-9ED4-40A2-8D4C-F9B475130D9E}" destId="{D14F805D-2FAC-4ACF-978C-34B6D5FC12EA}" srcOrd="6" destOrd="0" presId="urn:microsoft.com/office/officeart/2005/8/layout/list1"/>
    <dgm:cxn modelId="{FE8EE172-4B47-4075-81C8-897AF9081808}" type="presParOf" srcId="{5E56A960-9ED4-40A2-8D4C-F9B475130D9E}" destId="{7A2F1CD8-EE6A-4FA2-970F-901BE184C7D6}" srcOrd="7" destOrd="0" presId="urn:microsoft.com/office/officeart/2005/8/layout/list1"/>
    <dgm:cxn modelId="{71166264-9131-4200-A290-63B1FFB6AC74}" type="presParOf" srcId="{5E56A960-9ED4-40A2-8D4C-F9B475130D9E}" destId="{361D4AF7-75BF-421E-8B9B-731525BFD3F3}" srcOrd="8" destOrd="0" presId="urn:microsoft.com/office/officeart/2005/8/layout/list1"/>
    <dgm:cxn modelId="{3C91BDAC-9910-4C3C-86A9-7A5B053BAA80}" type="presParOf" srcId="{361D4AF7-75BF-421E-8B9B-731525BFD3F3}" destId="{BC5B90F5-5A0E-4E4E-85F5-AEC58C5E55F0}" srcOrd="0" destOrd="0" presId="urn:microsoft.com/office/officeart/2005/8/layout/list1"/>
    <dgm:cxn modelId="{029E051C-164B-4643-9CFE-CB04DE787A20}" type="presParOf" srcId="{361D4AF7-75BF-421E-8B9B-731525BFD3F3}" destId="{7037E16D-6950-4327-AF83-179990E92468}" srcOrd="1" destOrd="0" presId="urn:microsoft.com/office/officeart/2005/8/layout/list1"/>
    <dgm:cxn modelId="{9F7CFD75-F476-4D1A-B4D2-5AF1B76FA18B}" type="presParOf" srcId="{5E56A960-9ED4-40A2-8D4C-F9B475130D9E}" destId="{89082CA9-1EA1-41B1-BB14-13505790F923}" srcOrd="9" destOrd="0" presId="urn:microsoft.com/office/officeart/2005/8/layout/list1"/>
    <dgm:cxn modelId="{D3B8C88F-3A28-440A-A1EC-18C3B2BD0F4C}" type="presParOf" srcId="{5E56A960-9ED4-40A2-8D4C-F9B475130D9E}" destId="{BB5116CA-EE8A-4C2D-9794-9B5C7889B96A}" srcOrd="10" destOrd="0" presId="urn:microsoft.com/office/officeart/2005/8/layout/list1"/>
    <dgm:cxn modelId="{3FAE3F2F-FDA6-4A36-8DFA-46DF2DFCC826}" type="presParOf" srcId="{5E56A960-9ED4-40A2-8D4C-F9B475130D9E}" destId="{DECB0D04-FF97-4443-A8A1-B2D146C490EC}" srcOrd="11" destOrd="0" presId="urn:microsoft.com/office/officeart/2005/8/layout/list1"/>
    <dgm:cxn modelId="{CB67E0AF-4F5B-4CE8-8B65-C3E423496089}" type="presParOf" srcId="{5E56A960-9ED4-40A2-8D4C-F9B475130D9E}" destId="{3A5C09F1-FFCE-4A20-9D3F-F64B015A3FDE}" srcOrd="12" destOrd="0" presId="urn:microsoft.com/office/officeart/2005/8/layout/list1"/>
    <dgm:cxn modelId="{DC633DFF-FC3C-46B2-BC71-20630342D7EC}" type="presParOf" srcId="{3A5C09F1-FFCE-4A20-9D3F-F64B015A3FDE}" destId="{556F44A6-8210-4100-AF56-A67315A170F4}" srcOrd="0" destOrd="0" presId="urn:microsoft.com/office/officeart/2005/8/layout/list1"/>
    <dgm:cxn modelId="{B7338A3D-1113-43DE-96C1-22BAC2848DFD}" type="presParOf" srcId="{3A5C09F1-FFCE-4A20-9D3F-F64B015A3FDE}" destId="{80CA408B-1D3D-4F94-96D4-4E0D6D425DF4}" srcOrd="1" destOrd="0" presId="urn:microsoft.com/office/officeart/2005/8/layout/list1"/>
    <dgm:cxn modelId="{B2EF1555-ABF9-4C2D-8AA7-5A2B76B566D5}" type="presParOf" srcId="{5E56A960-9ED4-40A2-8D4C-F9B475130D9E}" destId="{A33A2008-2A0E-4C52-AE44-3110F0CDD90B}" srcOrd="13" destOrd="0" presId="urn:microsoft.com/office/officeart/2005/8/layout/list1"/>
    <dgm:cxn modelId="{9A0A390A-EF20-45F7-A5E9-CCA61B76EF70}" type="presParOf" srcId="{5E56A960-9ED4-40A2-8D4C-F9B475130D9E}" destId="{63B387F1-586F-406B-B93A-5DA5F4AB8D2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7FC12-BACE-4B75-9EF8-F7CC24A9BFD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9007B-DA43-4089-875C-CF528F67D715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diagnostic</a:t>
          </a:r>
        </a:p>
      </dgm:t>
    </dgm:pt>
    <dgm:pt modelId="{FA7F851A-D0BB-4E95-BA13-57710102BB59}" type="parTrans" cxnId="{92B4F63C-74B3-418F-BD51-6EE67B137CD4}">
      <dgm:prSet/>
      <dgm:spPr/>
      <dgm:t>
        <a:bodyPr/>
        <a:lstStyle/>
        <a:p>
          <a:endParaRPr lang="en-US"/>
        </a:p>
      </dgm:t>
    </dgm:pt>
    <dgm:pt modelId="{D5EDF176-CB4B-48DC-922F-A9DB1AC475B8}" type="sibTrans" cxnId="{92B4F63C-74B3-418F-BD51-6EE67B137CD4}">
      <dgm:prSet/>
      <dgm:spPr/>
      <dgm:t>
        <a:bodyPr/>
        <a:lstStyle/>
        <a:p>
          <a:endParaRPr lang="en-US"/>
        </a:p>
      </dgm:t>
    </dgm:pt>
    <dgm:pt modelId="{8300AAE4-E361-4DA1-94BD-EECB5747CF56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</a:rPr>
            <a:t>Therapeutic </a:t>
          </a:r>
        </a:p>
      </dgm:t>
    </dgm:pt>
    <dgm:pt modelId="{D46244E1-91B1-4967-8AD5-99BD3F7AD365}" type="parTrans" cxnId="{0789DD85-9443-420C-B1F8-E48A57B2BD42}">
      <dgm:prSet/>
      <dgm:spPr/>
      <dgm:t>
        <a:bodyPr/>
        <a:lstStyle/>
        <a:p>
          <a:endParaRPr lang="en-US"/>
        </a:p>
      </dgm:t>
    </dgm:pt>
    <dgm:pt modelId="{EDA8A16D-7333-4DE0-A781-A57CA6A45A9D}" type="sibTrans" cxnId="{0789DD85-9443-420C-B1F8-E48A57B2BD42}">
      <dgm:prSet/>
      <dgm:spPr/>
      <dgm:t>
        <a:bodyPr/>
        <a:lstStyle/>
        <a:p>
          <a:endParaRPr lang="en-US"/>
        </a:p>
      </dgm:t>
    </dgm:pt>
    <dgm:pt modelId="{3234E7FB-8DA6-4FE5-9278-381BE64590C0}" type="pres">
      <dgm:prSet presAssocID="{E747FC12-BACE-4B75-9EF8-F7CC24A9BF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C2D9CFB-F4B7-4455-BA25-010278365C4E}" type="pres">
      <dgm:prSet presAssocID="{89E9007B-DA43-4089-875C-CF528F67D715}" presName="vertOne" presStyleCnt="0"/>
      <dgm:spPr/>
    </dgm:pt>
    <dgm:pt modelId="{4CDE68D4-6C49-42B0-B57F-B76335FCFF72}" type="pres">
      <dgm:prSet presAssocID="{89E9007B-DA43-4089-875C-CF528F67D715}" presName="txOne" presStyleLbl="node0" presStyleIdx="0" presStyleCnt="1" custFlipHor="1" custScaleX="31557" custLinFactY="40981" custLinFactNeighborX="-26043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28E17D-27EA-43FD-9BF5-5F098218652B}" type="pres">
      <dgm:prSet presAssocID="{89E9007B-DA43-4089-875C-CF528F67D715}" presName="parTransOne" presStyleCnt="0"/>
      <dgm:spPr/>
    </dgm:pt>
    <dgm:pt modelId="{5F363D6E-B5B3-43B7-BD8A-2B3546CA79E4}" type="pres">
      <dgm:prSet presAssocID="{89E9007B-DA43-4089-875C-CF528F67D715}" presName="horzOne" presStyleCnt="0"/>
      <dgm:spPr/>
    </dgm:pt>
    <dgm:pt modelId="{68E90999-50A1-4FA4-9A86-5AD2D364B60F}" type="pres">
      <dgm:prSet presAssocID="{8300AAE4-E361-4DA1-94BD-EECB5747CF56}" presName="vertTwo" presStyleCnt="0"/>
      <dgm:spPr/>
    </dgm:pt>
    <dgm:pt modelId="{F44544DD-5D31-44F9-A06C-12986E9CA8E4}" type="pres">
      <dgm:prSet presAssocID="{8300AAE4-E361-4DA1-94BD-EECB5747CF56}" presName="txTwo" presStyleLbl="node2" presStyleIdx="0" presStyleCnt="1" custScaleX="36379" custScaleY="115498" custLinFactNeighborX="28430" custLinFactNeighborY="-590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51EEE73-224D-4039-A886-C586EF76BF61}" type="pres">
      <dgm:prSet presAssocID="{8300AAE4-E361-4DA1-94BD-EECB5747CF56}" presName="horzTwo" presStyleCnt="0"/>
      <dgm:spPr/>
    </dgm:pt>
  </dgm:ptLst>
  <dgm:cxnLst>
    <dgm:cxn modelId="{63BB8C8D-4F26-4E1B-9985-A2E1FFBFEC6B}" type="presOf" srcId="{E747FC12-BACE-4B75-9EF8-F7CC24A9BFD4}" destId="{3234E7FB-8DA6-4FE5-9278-381BE64590C0}" srcOrd="0" destOrd="0" presId="urn:microsoft.com/office/officeart/2005/8/layout/hierarchy4"/>
    <dgm:cxn modelId="{0789DD85-9443-420C-B1F8-E48A57B2BD42}" srcId="{89E9007B-DA43-4089-875C-CF528F67D715}" destId="{8300AAE4-E361-4DA1-94BD-EECB5747CF56}" srcOrd="0" destOrd="0" parTransId="{D46244E1-91B1-4967-8AD5-99BD3F7AD365}" sibTransId="{EDA8A16D-7333-4DE0-A781-A57CA6A45A9D}"/>
    <dgm:cxn modelId="{3E3568CA-4D2C-4026-9DA3-56F60B910A50}" type="presOf" srcId="{89E9007B-DA43-4089-875C-CF528F67D715}" destId="{4CDE68D4-6C49-42B0-B57F-B76335FCFF72}" srcOrd="0" destOrd="0" presId="urn:microsoft.com/office/officeart/2005/8/layout/hierarchy4"/>
    <dgm:cxn modelId="{92B4F63C-74B3-418F-BD51-6EE67B137CD4}" srcId="{E747FC12-BACE-4B75-9EF8-F7CC24A9BFD4}" destId="{89E9007B-DA43-4089-875C-CF528F67D715}" srcOrd="0" destOrd="0" parTransId="{FA7F851A-D0BB-4E95-BA13-57710102BB59}" sibTransId="{D5EDF176-CB4B-48DC-922F-A9DB1AC475B8}"/>
    <dgm:cxn modelId="{0ABF84E8-DE7F-4DF5-A91C-5E79B84F6930}" type="presOf" srcId="{8300AAE4-E361-4DA1-94BD-EECB5747CF56}" destId="{F44544DD-5D31-44F9-A06C-12986E9CA8E4}" srcOrd="0" destOrd="0" presId="urn:microsoft.com/office/officeart/2005/8/layout/hierarchy4"/>
    <dgm:cxn modelId="{6FDB8D81-7427-4273-8562-818826B61C7D}" type="presParOf" srcId="{3234E7FB-8DA6-4FE5-9278-381BE64590C0}" destId="{6C2D9CFB-F4B7-4455-BA25-010278365C4E}" srcOrd="0" destOrd="0" presId="urn:microsoft.com/office/officeart/2005/8/layout/hierarchy4"/>
    <dgm:cxn modelId="{B295C326-7939-4809-90D3-A00BB3090F65}" type="presParOf" srcId="{6C2D9CFB-F4B7-4455-BA25-010278365C4E}" destId="{4CDE68D4-6C49-42B0-B57F-B76335FCFF72}" srcOrd="0" destOrd="0" presId="urn:microsoft.com/office/officeart/2005/8/layout/hierarchy4"/>
    <dgm:cxn modelId="{A727E8BB-2396-422C-BE16-8B3F9BAD6E86}" type="presParOf" srcId="{6C2D9CFB-F4B7-4455-BA25-010278365C4E}" destId="{3728E17D-27EA-43FD-9BF5-5F098218652B}" srcOrd="1" destOrd="0" presId="urn:microsoft.com/office/officeart/2005/8/layout/hierarchy4"/>
    <dgm:cxn modelId="{960068B5-6846-4FBD-988D-746405AC1410}" type="presParOf" srcId="{6C2D9CFB-F4B7-4455-BA25-010278365C4E}" destId="{5F363D6E-B5B3-43B7-BD8A-2B3546CA79E4}" srcOrd="2" destOrd="0" presId="urn:microsoft.com/office/officeart/2005/8/layout/hierarchy4"/>
    <dgm:cxn modelId="{B94B2C7B-3790-4AEE-9C1E-CB3EA7A93996}" type="presParOf" srcId="{5F363D6E-B5B3-43B7-BD8A-2B3546CA79E4}" destId="{68E90999-50A1-4FA4-9A86-5AD2D364B60F}" srcOrd="0" destOrd="0" presId="urn:microsoft.com/office/officeart/2005/8/layout/hierarchy4"/>
    <dgm:cxn modelId="{B7285120-81FB-4628-81B2-903A946E73C5}" type="presParOf" srcId="{68E90999-50A1-4FA4-9A86-5AD2D364B60F}" destId="{F44544DD-5D31-44F9-A06C-12986E9CA8E4}" srcOrd="0" destOrd="0" presId="urn:microsoft.com/office/officeart/2005/8/layout/hierarchy4"/>
    <dgm:cxn modelId="{ED569F71-D432-4294-9089-66AA5866B2A0}" type="presParOf" srcId="{68E90999-50A1-4FA4-9A86-5AD2D364B60F}" destId="{751EEE73-224D-4039-A886-C586EF76BF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DDE0D-32A2-44E9-99F3-694E394899CC}">
      <dsp:nvSpPr>
        <dsp:cNvPr id="0" name=""/>
        <dsp:cNvSpPr/>
      </dsp:nvSpPr>
      <dsp:spPr>
        <a:xfrm>
          <a:off x="0" y="454500"/>
          <a:ext cx="850423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9907F-2FC6-413A-B542-0CDFF789F3DC}">
      <dsp:nvSpPr>
        <dsp:cNvPr id="0" name=""/>
        <dsp:cNvSpPr/>
      </dsp:nvSpPr>
      <dsp:spPr>
        <a:xfrm>
          <a:off x="425211" y="155713"/>
          <a:ext cx="5952966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meal follow through.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sp:txBody>
      <dsp:txXfrm>
        <a:off x="461237" y="191739"/>
        <a:ext cx="5880914" cy="665948"/>
      </dsp:txXfrm>
    </dsp:sp>
    <dsp:sp modelId="{D14F805D-2FAC-4ACF-978C-34B6D5FC12EA}">
      <dsp:nvSpPr>
        <dsp:cNvPr id="0" name=""/>
        <dsp:cNvSpPr/>
      </dsp:nvSpPr>
      <dsp:spPr>
        <a:xfrm>
          <a:off x="0" y="1588500"/>
          <a:ext cx="850423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6153F-6C15-4E9F-B03B-E17DCC430AFF}">
      <dsp:nvSpPr>
        <dsp:cNvPr id="0" name=""/>
        <dsp:cNvSpPr/>
      </dsp:nvSpPr>
      <dsp:spPr>
        <a:xfrm>
          <a:off x="404864" y="1219500"/>
          <a:ext cx="809728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Barium follow through (Small Bowel only Series). </a:t>
          </a:r>
          <a:endParaRPr kumimoji="0" lang="en-GB" sz="2800" b="0" i="0" u="none" strike="noStrike" kern="1200" cap="none" spc="0" normalizeH="0" noProof="0" dirty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sp:txBody>
      <dsp:txXfrm>
        <a:off x="440890" y="1255526"/>
        <a:ext cx="8025236" cy="665948"/>
      </dsp:txXfrm>
    </dsp:sp>
    <dsp:sp modelId="{BB5116CA-EE8A-4C2D-9794-9B5C7889B96A}">
      <dsp:nvSpPr>
        <dsp:cNvPr id="0" name=""/>
        <dsp:cNvSpPr/>
      </dsp:nvSpPr>
      <dsp:spPr>
        <a:xfrm>
          <a:off x="0" y="2722500"/>
          <a:ext cx="850423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E16D-6950-4327-AF83-179990E92468}">
      <dsp:nvSpPr>
        <dsp:cNvPr id="0" name=""/>
        <dsp:cNvSpPr/>
      </dsp:nvSpPr>
      <dsp:spPr>
        <a:xfrm>
          <a:off x="425211" y="2353500"/>
          <a:ext cx="5952966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Enteroclysis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sp:txBody>
      <dsp:txXfrm>
        <a:off x="461237" y="2389526"/>
        <a:ext cx="5880914" cy="665948"/>
      </dsp:txXfrm>
    </dsp:sp>
    <dsp:sp modelId="{63B387F1-586F-406B-B93A-5DA5F4AB8D2F}">
      <dsp:nvSpPr>
        <dsp:cNvPr id="0" name=""/>
        <dsp:cNvSpPr/>
      </dsp:nvSpPr>
      <dsp:spPr>
        <a:xfrm>
          <a:off x="0" y="3856500"/>
          <a:ext cx="8504238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A408B-1D3D-4F94-96D4-4E0D6D425DF4}">
      <dsp:nvSpPr>
        <dsp:cNvPr id="0" name=""/>
        <dsp:cNvSpPr/>
      </dsp:nvSpPr>
      <dsp:spPr>
        <a:xfrm>
          <a:off x="425211" y="3487500"/>
          <a:ext cx="5952966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sz="2800" b="0" i="0" u="none" strike="noStrike" kern="1200" cap="none" spc="0" normalizeH="0" noProof="0" smtClean="0">
              <a:ln/>
              <a:effectLst/>
              <a:uLnTx/>
              <a:uFillTx/>
              <a:latin typeface="Calibri" pitchFamily="34" charset="0"/>
              <a:ea typeface="+mn-ea"/>
              <a:cs typeface="+mn-cs"/>
            </a:rPr>
            <a:t>Intubation ( Small bowel enema).</a:t>
          </a:r>
          <a:endParaRPr kumimoji="0" lang="en-GB" sz="2800" b="0" i="0" u="none" strike="noStrike" kern="1200" cap="none" spc="0" normalizeH="0" noProof="0" dirty="0" smtClean="0">
            <a:ln/>
            <a:effectLst/>
            <a:uLnTx/>
            <a:uFillTx/>
            <a:latin typeface="Calibri" pitchFamily="34" charset="0"/>
            <a:ea typeface="+mn-ea"/>
            <a:cs typeface="+mn-cs"/>
          </a:endParaRPr>
        </a:p>
      </dsp:txBody>
      <dsp:txXfrm>
        <a:off x="461237" y="3523526"/>
        <a:ext cx="588091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E68D4-6C49-42B0-B57F-B76335FCFF72}">
      <dsp:nvSpPr>
        <dsp:cNvPr id="0" name=""/>
        <dsp:cNvSpPr/>
      </dsp:nvSpPr>
      <dsp:spPr>
        <a:xfrm flipH="1">
          <a:off x="432056" y="403508"/>
          <a:ext cx="1657200" cy="676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diagnostic</a:t>
          </a:r>
        </a:p>
      </dsp:txBody>
      <dsp:txXfrm>
        <a:off x="451857" y="423309"/>
        <a:ext cx="1617598" cy="636457"/>
      </dsp:txXfrm>
    </dsp:sp>
    <dsp:sp modelId="{F44544DD-5D31-44F9-A06C-12986E9CA8E4}">
      <dsp:nvSpPr>
        <dsp:cNvPr id="0" name=""/>
        <dsp:cNvSpPr/>
      </dsp:nvSpPr>
      <dsp:spPr>
        <a:xfrm>
          <a:off x="3165016" y="403508"/>
          <a:ext cx="1906695" cy="780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Therapeutic </a:t>
          </a:r>
        </a:p>
      </dsp:txBody>
      <dsp:txXfrm>
        <a:off x="3187886" y="426378"/>
        <a:ext cx="1860955" cy="73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E93A-03D2-459B-8E42-C140E2185D8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4E85D-C04C-4B1A-ACBA-4C3894F96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5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14A106-5909-4BC4-9AD3-ABEB0D120F9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FA436F-8E62-42E8-A7E4-7A8B40A0C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4572000" cy="872196"/>
          </a:xfrm>
        </p:spPr>
        <p:txBody>
          <a:bodyPr/>
          <a:lstStyle/>
          <a:p>
            <a:r>
              <a:rPr lang="en-US" sz="2400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MEAAD AL-MUSINED</a:t>
            </a:r>
            <a:endParaRPr lang="en-US" sz="2400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Small Bowel procedures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 smtClean="0">
                <a:latin typeface="Calibri" pitchFamily="34" charset="0"/>
              </a:rPr>
              <a:t>Spot film with compression cone?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 separate the bowel loops that may obscure the terminal ileum</a:t>
            </a:r>
          </a:p>
          <a:p>
            <a:pPr lvl="0"/>
            <a:endParaRPr 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GB" sz="4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Ileocecal</a:t>
            </a:r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valve</a:t>
            </a:r>
            <a:r>
              <a:rPr lang="en-GB" sz="4400" b="1" spc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  <a:t/>
            </a:r>
            <a:br>
              <a:rPr lang="en-GB" sz="4400" b="1" spc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7" descr="011.jpg"/>
          <p:cNvPicPr>
            <a:picLocks noChangeAspect="1"/>
          </p:cNvPicPr>
          <p:nvPr/>
        </p:nvPicPr>
        <p:blipFill>
          <a:blip r:embed="rId2" cstate="print"/>
          <a:srcRect t="42659" r="67457" b="33851"/>
          <a:stretch>
            <a:fillRect/>
          </a:stretch>
        </p:blipFill>
        <p:spPr>
          <a:xfrm>
            <a:off x="2362200" y="990600"/>
            <a:ext cx="4419600" cy="427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Plain radiograph(scout).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 cups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ingested (note the time.)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15 or 30 min radiograph (center to the iliac crest “high” to include the stomach, because most of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is in the stomach and proximal S.B.)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Half-hour interval radiographs until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reaches large bowel (usually 2 hours)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If more time is needed(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2hrs) 1-hour interval radiographs are obtained.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2.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Follow through (S.B only)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Injection of c/m into the S.B.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It is a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Double contrast method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used to evaluate the S.B.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the pt is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intubated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under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flouroscopic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control with a special catheter. Stomach → duodenum →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duodenojujinal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junction.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CM: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Thin BaSO4. ( Coats the mucosa).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Air or Methylcellulose   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why ? Which is better?</a:t>
            </a:r>
          </a:p>
          <a:p>
            <a:pPr marL="274320" lvl="1" indent="0">
              <a:buClrTx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 distend the bowel and provide double contrast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marL="274320" lvl="1" indent="0">
              <a:buClrTx/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274320" lvl="1" indent="0">
              <a:buClrTx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Methylcellulose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because it adheres to the bowel while distending it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marL="731520" lvl="1" indent="-457200">
              <a:buClrTx/>
              <a:buFont typeface="+mj-lt"/>
              <a:buAutoNum type="arabicPeriod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Enteroclysis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Double Contrast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3.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Enteroclysis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enterocly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4038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l_fi" descr="http://www.medcyclopaedia.com/upload/book%20of%20radiology/chapter22/nic_k221_11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914400"/>
            <a:ext cx="3657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It is a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single contrast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method where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nasogastric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tube is passed through: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pt’s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nose→esophagus→stomach→duodenum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into the jejunum.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(RAO position is preferred ? )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To help pass the tube from stomach →duodenum by gastric peristalsis.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C.M: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thin BaSO4 or water soluble iodinated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c.m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4.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Intubation ( S.B enema)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3810000"/>
          <a:ext cx="52565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09600"/>
          </a:xfrm>
        </p:spPr>
        <p:txBody>
          <a:bodyPr/>
          <a:lstStyle/>
          <a:p>
            <a:pPr algn="ctr">
              <a:buNone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Single Contrast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4. 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Intubation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010.jpg"/>
          <p:cNvPicPr>
            <a:picLocks noChangeAspect="1"/>
          </p:cNvPicPr>
          <p:nvPr/>
        </p:nvPicPr>
        <p:blipFill>
          <a:blip r:embed="rId2" cstate="print"/>
          <a:srcRect l="37553" t="5373" r="30692" b="67853"/>
          <a:stretch>
            <a:fillRect/>
          </a:stretch>
        </p:blipFill>
        <p:spPr>
          <a:xfrm>
            <a:off x="762000" y="914400"/>
            <a:ext cx="3869795" cy="448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nl_enteroclysis_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3810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9600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Thank you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Small Bowel Procedures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029541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990581"/>
            <a:ext cx="41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270" y="3068960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270" y="422282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659" y="5374957"/>
            <a:ext cx="484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5562600"/>
            <a:ext cx="3429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smtClean="0"/>
              <a:t>Anatomy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4114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Anatomy </a:t>
            </a:r>
            <a:endParaRPr lang="en-GB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656" y="6254552"/>
            <a:ext cx="6264696" cy="603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000" u="sng" dirty="0" smtClean="0">
                <a:solidFill>
                  <a:schemeClr val="accent6">
                    <a:lumMod val="50000"/>
                  </a:schemeClr>
                </a:solidFill>
              </a:rPr>
              <a:t>Parts of S.I:</a:t>
            </a:r>
          </a:p>
          <a:p>
            <a:pPr>
              <a:buNone/>
            </a:pPr>
            <a:endParaRPr lang="en-US" sz="30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000" u="sng" dirty="0" smtClean="0">
                <a:solidFill>
                  <a:schemeClr val="accent3">
                    <a:lumMod val="75000"/>
                  </a:schemeClr>
                </a:solidFill>
              </a:rPr>
              <a:t>Duodenum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: 1</a:t>
            </a:r>
            <a:r>
              <a:rPr lang="en-US" sz="3000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,shortest,widest and most fixed.</a:t>
            </a:r>
          </a:p>
          <a:p>
            <a:r>
              <a:rPr lang="en-US" sz="3000" u="sng" dirty="0" smtClean="0">
                <a:solidFill>
                  <a:schemeClr val="accent3">
                    <a:lumMod val="75000"/>
                  </a:schemeClr>
                </a:solidFill>
              </a:rPr>
              <a:t>Jejunum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: 2/5 and feathery appearance.</a:t>
            </a:r>
          </a:p>
          <a:p>
            <a:r>
              <a:rPr lang="en-US" sz="3000" u="sng" dirty="0" smtClean="0">
                <a:solidFill>
                  <a:schemeClr val="accent3">
                    <a:lumMod val="75000"/>
                  </a:schemeClr>
                </a:solidFill>
              </a:rPr>
              <a:t>Ileum</a:t>
            </a:r>
            <a:r>
              <a:rPr lang="en-US" sz="3000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 3/5, longest, smooth no feathery appearance, and joins large intestine at </a:t>
            </a:r>
            <a:r>
              <a:rPr lang="en-US" sz="3000" u="sng" dirty="0" smtClean="0">
                <a:solidFill>
                  <a:schemeClr val="accent6">
                    <a:lumMod val="50000"/>
                  </a:schemeClr>
                </a:solidFill>
              </a:rPr>
              <a:t>ileocecal valve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3276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4343400" cy="5349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191000" cy="2895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A: duodenum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C: jejunum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D:ileum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E: area of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ileocecal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valve</a:t>
            </a:r>
            <a:endParaRPr lang="ar-SA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fluoro scans\pa 30 min s.b.jpg"/>
          <p:cNvPicPr>
            <a:picLocks noChangeAspect="1" noChangeArrowheads="1"/>
          </p:cNvPicPr>
          <p:nvPr/>
        </p:nvPicPr>
        <p:blipFill>
          <a:blip r:embed="rId2" cstate="print"/>
          <a:srcRect l="65411" t="6499" r="10060" b="73281"/>
          <a:stretch>
            <a:fillRect/>
          </a:stretch>
        </p:blipFill>
        <p:spPr bwMode="auto">
          <a:xfrm>
            <a:off x="609600" y="1524000"/>
            <a:ext cx="35052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943600"/>
            <a:ext cx="13676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PA 30 </a:t>
            </a:r>
            <a:r>
              <a:rPr lang="en-US" dirty="0" err="1" smtClean="0"/>
              <a:t>mins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1. </a:t>
            </a:r>
            <a:r>
              <a:rPr lang="en-GB" sz="4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</a:t>
            </a:r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Meal Follow through</a:t>
            </a:r>
            <a:endParaRPr lang="en-GB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656" y="6254552"/>
            <a:ext cx="6264696" cy="603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Routine UGI first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Patient ingests a cup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when UGI series is completed (note the time)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 min PA radiograph (30 min after 1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ingestion, usually 15 min after UGI series is completed)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Half-hour interval radiographs until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reaches large bowel (usually 2 hours)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If more time is needed(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2hrs) 1-hour interval radiographs are obtained.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Optional: spot films of ileocecal valve using compression cone??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separate the bowel loops that may obscure the terminal ileum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        30 min                                   1 hr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7" descr="011.jpg"/>
          <p:cNvPicPr>
            <a:picLocks noChangeAspect="1"/>
          </p:cNvPicPr>
          <p:nvPr/>
        </p:nvPicPr>
        <p:blipFill>
          <a:blip r:embed="rId2" cstate="print"/>
          <a:srcRect t="5378" r="66661" b="65350"/>
          <a:stretch>
            <a:fillRect/>
          </a:stretch>
        </p:blipFill>
        <p:spPr>
          <a:xfrm>
            <a:off x="4648200" y="533400"/>
            <a:ext cx="3888432" cy="4771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nl_sb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40386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2 hr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7" descr="011.jpg"/>
          <p:cNvPicPr>
            <a:picLocks noChangeAspect="1"/>
          </p:cNvPicPr>
          <p:nvPr/>
        </p:nvPicPr>
        <p:blipFill>
          <a:blip r:embed="rId2" cstate="print"/>
          <a:srcRect l="44365" t="5989" r="21356" b="65350"/>
          <a:stretch>
            <a:fillRect/>
          </a:stretch>
        </p:blipFill>
        <p:spPr>
          <a:xfrm>
            <a:off x="1981200" y="457200"/>
            <a:ext cx="5334000" cy="496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447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Small Bowel procedures</vt:lpstr>
      <vt:lpstr>Small Bowel Procedures</vt:lpstr>
      <vt:lpstr>Anatomy</vt:lpstr>
      <vt:lpstr>Anatomy </vt:lpstr>
      <vt:lpstr>PowerPoint Presentation</vt:lpstr>
      <vt:lpstr>PowerPoint Presentation</vt:lpstr>
      <vt:lpstr>1. Ba Meal Follow through</vt:lpstr>
      <vt:lpstr>PowerPoint Presentation</vt:lpstr>
      <vt:lpstr>PowerPoint Presentation</vt:lpstr>
      <vt:lpstr>Ileocecal valve </vt:lpstr>
      <vt:lpstr>2. Ba Follow through (S.B only)</vt:lpstr>
      <vt:lpstr>3. Enteroclysis</vt:lpstr>
      <vt:lpstr>3. Enteroclysis</vt:lpstr>
      <vt:lpstr>4. Intubation ( S.B enema)</vt:lpstr>
      <vt:lpstr>4. Intubation</vt:lpstr>
      <vt:lpstr>Thank you 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Bowel procedures</dc:title>
  <dc:creator>manal</dc:creator>
  <cp:lastModifiedBy>lenovo</cp:lastModifiedBy>
  <cp:revision>24</cp:revision>
  <dcterms:created xsi:type="dcterms:W3CDTF">2012-04-01T07:54:42Z</dcterms:created>
  <dcterms:modified xsi:type="dcterms:W3CDTF">2012-10-03T06:17:53Z</dcterms:modified>
</cp:coreProperties>
</file>