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4" r:id="rId2"/>
    <p:sldMasterId id="2147483680" r:id="rId3"/>
  </p:sldMasterIdLst>
  <p:notesMasterIdLst>
    <p:notesMasterId r:id="rId28"/>
  </p:notesMasterIdLst>
  <p:handoutMasterIdLst>
    <p:handoutMasterId r:id="rId29"/>
  </p:handoutMasterIdLst>
  <p:sldIdLst>
    <p:sldId id="341" r:id="rId4"/>
    <p:sldId id="270" r:id="rId5"/>
    <p:sldId id="471" r:id="rId6"/>
    <p:sldId id="472" r:id="rId7"/>
    <p:sldId id="473" r:id="rId8"/>
    <p:sldId id="475" r:id="rId9"/>
    <p:sldId id="476" r:id="rId10"/>
    <p:sldId id="477" r:id="rId11"/>
    <p:sldId id="499" r:id="rId12"/>
    <p:sldId id="481" r:id="rId13"/>
    <p:sldId id="483" r:id="rId14"/>
    <p:sldId id="500" r:id="rId15"/>
    <p:sldId id="486" r:id="rId16"/>
    <p:sldId id="487" r:id="rId17"/>
    <p:sldId id="488" r:id="rId18"/>
    <p:sldId id="489" r:id="rId19"/>
    <p:sldId id="490" r:id="rId20"/>
    <p:sldId id="492" r:id="rId21"/>
    <p:sldId id="501" r:id="rId22"/>
    <p:sldId id="494" r:id="rId23"/>
    <p:sldId id="495" r:id="rId24"/>
    <p:sldId id="496" r:id="rId25"/>
    <p:sldId id="497" r:id="rId26"/>
    <p:sldId id="498" r:id="rId27"/>
  </p:sldIdLst>
  <p:sldSz cx="12192000" cy="6858000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ADA7A"/>
    <a:srgbClr val="FDF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>
      <p:cViewPr varScale="1">
        <p:scale>
          <a:sx n="89" d="100"/>
          <a:sy n="89" d="100"/>
        </p:scale>
        <p:origin x="158" y="67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8/22/2026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56D2E-700E-4704-8BA1-2EB7886101C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60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61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85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52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4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85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30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1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20212-8CDE-4A62-921C-0C6696FF456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7D796-8150-4154-A545-979FC0A11C38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6199D-0275-474B-B6F6-69CE4E1C7045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C92BE-B393-47F2-86C3-1DFE636FE94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F990-2925-42CC-BE18-7E97EEC0BD4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E0381-8DAB-46AF-BE10-06DEC2FD9A43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48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/>
            <a:fld id="{E1B24409-0788-44D4-9919-48BAEC8E58E4}" type="datetime2">
              <a:rPr lang="en-US" smtClean="0"/>
              <a:t>Saturday, August 22, 2026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lvl1pPr algn="l" rtl="0" eaLnBrk="1" latinLnBrk="0" hangingPunct="1">
        <a:spcBef>
          <a:spcPct val="0"/>
        </a:spcBef>
        <a:buNone/>
        <a:defRPr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Zainab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Almarhoon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072E17-30FA-446F-AA47-87D225592D46}"/>
              </a:ext>
            </a:extLst>
          </p:cNvPr>
          <p:cNvSpPr txBox="1"/>
          <p:nvPr/>
        </p:nvSpPr>
        <p:spPr>
          <a:xfrm>
            <a:off x="9330" y="674182"/>
            <a:ext cx="11877869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stereoselective, resulting in the formation of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trans-double bonds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preferably.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6DAD911-8730-486E-A16A-D9B7C0EFB0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66" t="61111" r="37500" b="24815"/>
          <a:stretch/>
        </p:blipFill>
        <p:spPr>
          <a:xfrm>
            <a:off x="2667000" y="1984369"/>
            <a:ext cx="6224528" cy="190751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0D03B0B-90F1-4234-9446-FED42802EA04}"/>
              </a:ext>
            </a:extLst>
          </p:cNvPr>
          <p:cNvSpPr/>
          <p:nvPr/>
        </p:nvSpPr>
        <p:spPr>
          <a:xfrm>
            <a:off x="0" y="1352490"/>
            <a:ext cx="1188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Elimination of (2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,3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)-2-bromo-3-phenylbutane produces the </a:t>
            </a:r>
            <a:r>
              <a:rPr lang="en-US" sz="2000" b="1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 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isomer specifically, not </a:t>
            </a:r>
            <a:r>
              <a:rPr lang="en-US" sz="2000" b="1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isomer.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E4D67FD-3404-4647-9ACD-E4BB04973F55}"/>
              </a:ext>
            </a:extLst>
          </p:cNvPr>
          <p:cNvSpPr/>
          <p:nvPr/>
        </p:nvSpPr>
        <p:spPr>
          <a:xfrm>
            <a:off x="1295400" y="4079428"/>
            <a:ext cx="9982200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because when H is in anti-position to the leaving group Br, the whole compound is in staggered conformation, and the other groups retain their relative position in elimination that leads to the </a:t>
            </a:r>
            <a:r>
              <a:rPr lang="en-US" b="1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 </a:t>
            </a:r>
            <a:r>
              <a:rPr lang="en-US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isomer.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86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7BDAF5-1F20-4A77-A8D4-0E7B3C743A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33" t="30000" r="15000" b="34444"/>
          <a:stretch/>
        </p:blipFill>
        <p:spPr>
          <a:xfrm>
            <a:off x="2895600" y="746338"/>
            <a:ext cx="6971486" cy="22610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23D6B4-5F49-44A3-829A-87FBE11EF338}"/>
              </a:ext>
            </a:extLst>
          </p:cNvPr>
          <p:cNvSpPr txBox="1"/>
          <p:nvPr/>
        </p:nvSpPr>
        <p:spPr>
          <a:xfrm>
            <a:off x="117297" y="3007360"/>
            <a:ext cx="119380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Stereospecific (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-periplanar geometry preferred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-periplanar geometry possible),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isomer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formed.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Concerted - all bonds form and break at the same time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Bimolecular - rate depends on concentration of both base and substrate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A7339E-0057-402A-8796-00454D8EDE63}"/>
              </a:ext>
            </a:extLst>
          </p:cNvPr>
          <p:cNvSpPr txBox="1"/>
          <p:nvPr/>
        </p:nvSpPr>
        <p:spPr>
          <a:xfrm>
            <a:off x="117296" y="4527918"/>
            <a:ext cx="11937999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number of R groups on the carbon with the leaving group increases, the rate of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increases.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Favored by strong bases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 &gt; Br- &gt; Cl- &gt; F- (poor)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(i.e. no OH) is best</a:t>
            </a:r>
          </a:p>
        </p:txBody>
      </p:sp>
    </p:spTree>
    <p:extLst>
      <p:ext uri="{BB962C8B-B14F-4D97-AF65-F5344CB8AC3E}">
        <p14:creationId xmlns:p14="http://schemas.microsoft.com/office/powerpoint/2010/main" val="367673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Mechanism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343D5D-984D-454E-AB3D-498321883E71}"/>
              </a:ext>
            </a:extLst>
          </p:cNvPr>
          <p:cNvSpPr/>
          <p:nvPr/>
        </p:nvSpPr>
        <p:spPr>
          <a:xfrm>
            <a:off x="9331" y="2667000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overall elimination involves two steps: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ABD645-2D7C-431A-8748-4C932FAF2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48" t="58971" r="22986" b="24733"/>
          <a:stretch/>
        </p:blipFill>
        <p:spPr>
          <a:xfrm>
            <a:off x="7010400" y="5084886"/>
            <a:ext cx="5029200" cy="11064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5653C0-082A-43E7-8757-0A5CAC5BB34E}"/>
              </a:ext>
            </a:extLst>
          </p:cNvPr>
          <p:cNvSpPr/>
          <p:nvPr/>
        </p:nvSpPr>
        <p:spPr>
          <a:xfrm>
            <a:off x="457199" y="3048000"/>
            <a:ext cx="6210299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Cleavage of C-Br bond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slowly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form the carbocation intermediate.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95379E-F1DA-48B1-B529-541812E79563}"/>
              </a:ext>
            </a:extLst>
          </p:cNvPr>
          <p:cNvSpPr/>
          <p:nvPr/>
        </p:nvSpPr>
        <p:spPr>
          <a:xfrm>
            <a:off x="457200" y="4907072"/>
            <a:ext cx="62103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>
              <a:lnSpc>
                <a:spcPct val="150000"/>
              </a:lnSpc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base (Et-OH) removes H from </a:t>
            </a:r>
            <a:r>
              <a:rPr lang="el-GR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–carbon, and double bond produced.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9C55C49-8DB4-44C9-A718-790A1CEB3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45" t="31564" r="23739" b="49013"/>
          <a:stretch/>
        </p:blipFill>
        <p:spPr>
          <a:xfrm>
            <a:off x="7010400" y="3060965"/>
            <a:ext cx="4942840" cy="133616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0F599DE-90F2-4A6C-9C2B-DEFF3A72CD09}"/>
              </a:ext>
            </a:extLst>
          </p:cNvPr>
          <p:cNvSpPr/>
          <p:nvPr/>
        </p:nvSpPr>
        <p:spPr>
          <a:xfrm>
            <a:off x="1257300" y="3979753"/>
            <a:ext cx="5410200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Spontaneous dissociation of tertiary alkyl bromide yields carbocation intermediate in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slow, rate-determining  step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EFC0F6-B28F-454F-A3F2-FC8EC0AF54B4}"/>
              </a:ext>
            </a:extLst>
          </p:cNvPr>
          <p:cNvSpPr/>
          <p:nvPr/>
        </p:nvSpPr>
        <p:spPr>
          <a:xfrm>
            <a:off x="1257300" y="5872098"/>
            <a:ext cx="5410200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 of a neighboring H+ in a </a:t>
            </a:r>
            <a:r>
              <a:rPr lang="en-US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 step </a:t>
            </a:r>
            <a:r>
              <a:rPr lang="en-US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yields the neutral alkene product.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B1E8F12-FBD4-425A-A559-CBAA90DD0D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17" t="47064" r="33383" b="36870"/>
          <a:stretch/>
        </p:blipFill>
        <p:spPr>
          <a:xfrm>
            <a:off x="3613296" y="1231778"/>
            <a:ext cx="4777901" cy="12812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A77434A-F94B-4EDB-8C39-0FFBF8FF6257}"/>
              </a:ext>
            </a:extLst>
          </p:cNvPr>
          <p:cNvSpPr/>
          <p:nvPr/>
        </p:nvSpPr>
        <p:spPr>
          <a:xfrm>
            <a:off x="117296" y="666690"/>
            <a:ext cx="1176990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 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-butyl bromide reacts with ethanol, small amount of elimination products obtained via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mechanism.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62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Kinetics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CB0327-FB72-4F6A-AE6B-5A8401B29D55}"/>
              </a:ext>
            </a:extLst>
          </p:cNvPr>
          <p:cNvSpPr/>
          <p:nvPr/>
        </p:nvSpPr>
        <p:spPr>
          <a:xfrm>
            <a:off x="117297" y="670341"/>
            <a:ext cx="11578336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order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(Unimolecular) kinetics.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= k [R-X]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solvent helps to stabilize the carbocation, but it does not appear in the rate law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74BEA7-DAA1-426A-8DE0-D80D499487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80" t="22222" r="30961" b="40740"/>
          <a:stretch/>
        </p:blipFill>
        <p:spPr>
          <a:xfrm>
            <a:off x="2552700" y="2209800"/>
            <a:ext cx="7086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2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Profile Diagram</a:t>
            </a:r>
          </a:p>
        </p:txBody>
      </p:sp>
      <p:pic>
        <p:nvPicPr>
          <p:cNvPr id="7" name="Picture 2" descr="https://www.chemistrysteps.com/wp-content/uploads/2019/11/E1-loss-of-leaving-group-slow-energy-transition-state.png">
            <a:extLst>
              <a:ext uri="{FF2B5EF4-FFF2-40B4-BE49-F238E27FC236}">
                <a16:creationId xmlns:a16="http://schemas.microsoft.com/office/drawing/2014/main" id="{0A4F6751-D1A3-469A-83AD-7592BC969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5" t="17355" r="6537" b="4960"/>
          <a:stretch/>
        </p:blipFill>
        <p:spPr bwMode="auto">
          <a:xfrm>
            <a:off x="7162800" y="1080277"/>
            <a:ext cx="4073703" cy="272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5C2BEC-4B63-4AEC-809F-A35A4D6B89DF}"/>
              </a:ext>
            </a:extLst>
          </p:cNvPr>
          <p:cNvSpPr/>
          <p:nvPr/>
        </p:nvSpPr>
        <p:spPr>
          <a:xfrm>
            <a:off x="117297" y="670341"/>
            <a:ext cx="597870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carbocation intermediate.</a:t>
            </a:r>
          </a:p>
        </p:txBody>
      </p:sp>
      <p:pic>
        <p:nvPicPr>
          <p:cNvPr id="9" name="Picture 2" descr="https://www.chemistrysteps.com/wp-content/uploads/2019/11/E1-loss-of-leaving-group-slow-energy-transition-state.png">
            <a:extLst>
              <a:ext uri="{FF2B5EF4-FFF2-40B4-BE49-F238E27FC236}">
                <a16:creationId xmlns:a16="http://schemas.microsoft.com/office/drawing/2014/main" id="{B1FE36D7-51BD-460E-AD76-F600EE0A7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" t="22007" r="66920" b="35414"/>
          <a:stretch/>
        </p:blipFill>
        <p:spPr bwMode="auto">
          <a:xfrm>
            <a:off x="1676400" y="1267558"/>
            <a:ext cx="2895600" cy="203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1D5B40-D0FA-4745-8B67-D411BF4E6C85}"/>
              </a:ext>
            </a:extLst>
          </p:cNvPr>
          <p:cNvSpPr/>
          <p:nvPr/>
        </p:nvSpPr>
        <p:spPr>
          <a:xfrm>
            <a:off x="117297" y="3730202"/>
            <a:ext cx="613110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sz="2000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the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bond.</a:t>
            </a:r>
          </a:p>
        </p:txBody>
      </p:sp>
      <p:pic>
        <p:nvPicPr>
          <p:cNvPr id="11" name="Picture 4" descr="https://www.chemistrysteps.com/wp-content/uploads/2019/11/E1-energy-transition-state-formig-double-bond.png">
            <a:extLst>
              <a:ext uri="{FF2B5EF4-FFF2-40B4-BE49-F238E27FC236}">
                <a16:creationId xmlns:a16="http://schemas.microsoft.com/office/drawing/2014/main" id="{16234A12-6685-4FEC-91B6-9EA10A810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t="23054" r="61226" b="32305"/>
          <a:stretch/>
        </p:blipFill>
        <p:spPr bwMode="auto">
          <a:xfrm>
            <a:off x="1676400" y="4308369"/>
            <a:ext cx="3681292" cy="20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www.chemistrysteps.com/wp-content/uploads/2019/11/E1-energy-transition-state-formig-double-bond.png">
            <a:extLst>
              <a:ext uri="{FF2B5EF4-FFF2-40B4-BE49-F238E27FC236}">
                <a16:creationId xmlns:a16="http://schemas.microsoft.com/office/drawing/2014/main" id="{7F2D83EC-8402-4C96-8200-3B9E95466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4" t="17586" r="1916" b="3954"/>
          <a:stretch/>
        </p:blipFill>
        <p:spPr bwMode="auto">
          <a:xfrm>
            <a:off x="7162800" y="4107899"/>
            <a:ext cx="4191000" cy="272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5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Rate of E1 Reaction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2D92FF-5BF3-40A1-B231-E0840CF63887}"/>
              </a:ext>
            </a:extLst>
          </p:cNvPr>
          <p:cNvSpPr/>
          <p:nvPr/>
        </p:nvSpPr>
        <p:spPr>
          <a:xfrm>
            <a:off x="533400" y="1091585"/>
            <a:ext cx="112014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order of the reactivity of the alkyl groups is: Tertiary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because the rate-determining step is the formation of carbocation and the stability of these ions increases; Tertiary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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hard (but not impossible) to get primary carbocations are not stable.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098D8D-B84E-4BC9-B574-CB3E67091E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67" t="27408" r="30000" b="22963"/>
          <a:stretch/>
        </p:blipFill>
        <p:spPr>
          <a:xfrm>
            <a:off x="3810000" y="3200400"/>
            <a:ext cx="4419600" cy="266478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FE95601-AD3A-4988-B24D-DFCD1A0C5911}"/>
              </a:ext>
            </a:extLst>
          </p:cNvPr>
          <p:cNvSpPr/>
          <p:nvPr/>
        </p:nvSpPr>
        <p:spPr>
          <a:xfrm>
            <a:off x="117297" y="658291"/>
            <a:ext cx="48006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 Effect</a:t>
            </a:r>
          </a:p>
        </p:txBody>
      </p:sp>
    </p:spTree>
    <p:extLst>
      <p:ext uri="{BB962C8B-B14F-4D97-AF65-F5344CB8AC3E}">
        <p14:creationId xmlns:p14="http://schemas.microsoft.com/office/powerpoint/2010/main" val="71757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Rate of E1 Reaction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166827-5402-47A9-AB6D-AAEB334A76BC}"/>
              </a:ext>
            </a:extLst>
          </p:cNvPr>
          <p:cNvSpPr/>
          <p:nvPr/>
        </p:nvSpPr>
        <p:spPr>
          <a:xfrm>
            <a:off x="533400" y="4278854"/>
            <a:ext cx="1114653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 follow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Zaitsev’s rule.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product should be the product that is the most highly substituted.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A863D38-5D26-43C4-8CE8-997D50116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17" t="51481" r="23750" b="27778"/>
          <a:stretch/>
        </p:blipFill>
        <p:spPr>
          <a:xfrm>
            <a:off x="3020567" y="5389670"/>
            <a:ext cx="6172201" cy="13501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A1E4E4-319A-49BE-8A43-D7400E0C349A}"/>
              </a:ext>
            </a:extLst>
          </p:cNvPr>
          <p:cNvSpPr/>
          <p:nvPr/>
        </p:nvSpPr>
        <p:spPr>
          <a:xfrm>
            <a:off x="117296" y="3810000"/>
            <a:ext cx="69693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 of Elimination: Zaitsev’s Rule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BDD420-6C4A-4551-B1B1-8261AFC8B4E6}"/>
              </a:ext>
            </a:extLst>
          </p:cNvPr>
          <p:cNvSpPr/>
          <p:nvPr/>
        </p:nvSpPr>
        <p:spPr>
          <a:xfrm>
            <a:off x="533400" y="1066800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Bulky bases favor elimination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B74A8F-14CC-4A84-A69D-12A0AC7576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33" t="36518" r="29167" b="49728"/>
          <a:stretch/>
        </p:blipFill>
        <p:spPr>
          <a:xfrm>
            <a:off x="2133600" y="3170081"/>
            <a:ext cx="7471862" cy="7176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D55740-77DE-4584-88DA-A942AD08B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28" t="56312" r="29167" b="16815"/>
          <a:stretch/>
        </p:blipFill>
        <p:spPr>
          <a:xfrm>
            <a:off x="4064099" y="1268135"/>
            <a:ext cx="3382167" cy="15680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9AECE0-41FB-4098-AE86-16F7CFC77F37}"/>
              </a:ext>
            </a:extLst>
          </p:cNvPr>
          <p:cNvSpPr/>
          <p:nvPr/>
        </p:nvSpPr>
        <p:spPr>
          <a:xfrm>
            <a:off x="112217" y="666750"/>
            <a:ext cx="48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Effect</a:t>
            </a:r>
          </a:p>
        </p:txBody>
      </p:sp>
    </p:spTree>
    <p:extLst>
      <p:ext uri="{BB962C8B-B14F-4D97-AF65-F5344CB8AC3E}">
        <p14:creationId xmlns:p14="http://schemas.microsoft.com/office/powerpoint/2010/main" val="4320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Rearrangements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8B14DA-66B2-4EDC-BD2F-10451D8F24DB}"/>
              </a:ext>
            </a:extLst>
          </p:cNvPr>
          <p:cNvSpPr/>
          <p:nvPr/>
        </p:nvSpPr>
        <p:spPr>
          <a:xfrm>
            <a:off x="117296" y="669906"/>
            <a:ext cx="118461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involves a carbocation intermediate, the carbocation rearrangement might occur if such rearrangement leads to a more stable carbocation.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8F6FAB-D91C-4205-88C0-F931264011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50" t="26291" r="27083" b="25561"/>
          <a:stretch/>
        </p:blipFill>
        <p:spPr>
          <a:xfrm>
            <a:off x="2429639" y="1897793"/>
            <a:ext cx="722141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90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Rearrangements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D02AD-4E4E-40E1-839E-25A59FD12D22}"/>
              </a:ext>
            </a:extLst>
          </p:cNvPr>
          <p:cNvSpPr/>
          <p:nvPr/>
        </p:nvSpPr>
        <p:spPr>
          <a:xfrm>
            <a:off x="117296" y="670560"/>
            <a:ext cx="1176990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groups and hydrogen can migrate in rearrangement reactions to give the more stable intermediate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carbocations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1A176C-3751-4ED3-ABB7-9B3732BAD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9" t="25185" r="30128" b="25185"/>
          <a:stretch/>
        </p:blipFill>
        <p:spPr>
          <a:xfrm>
            <a:off x="2133600" y="1808685"/>
            <a:ext cx="8077200" cy="45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23D6B4-5F49-44A3-829A-87FBE11EF338}"/>
              </a:ext>
            </a:extLst>
          </p:cNvPr>
          <p:cNvSpPr txBox="1"/>
          <p:nvPr/>
        </p:nvSpPr>
        <p:spPr>
          <a:xfrm>
            <a:off x="117297" y="3007360"/>
            <a:ext cx="119380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Non-stereospecific- follows Zaitsev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Saytseff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Rule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Non-concerted - has carbocation intermediate - favored for tertiary leaving groups</a:t>
            </a:r>
          </a:p>
          <a:p>
            <a:pPr marL="690563" indent="-3365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Unimolecular - rate depends on concentration of only the substrate.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A7339E-0057-402A-8796-00454D8EDE63}"/>
              </a:ext>
            </a:extLst>
          </p:cNvPr>
          <p:cNvSpPr txBox="1"/>
          <p:nvPr/>
        </p:nvSpPr>
        <p:spPr>
          <a:xfrm>
            <a:off x="117296" y="4527918"/>
            <a:ext cx="11937999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occur with primary alkyl halides (leaving groups).</a:t>
            </a:r>
            <a:endParaRPr lang="en-US" sz="2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Nucleophile: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Strong acid can promote loss of OH as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or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HOR if tertiary or conjugated carbocation can be formed.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 &gt; Br- &gt; Cl- &gt; F- (poor)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Solvent: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protic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(i.e., OH) is best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F743EA-8A21-4D58-8743-BAD625C788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50" t="40370" r="25000" b="37408"/>
          <a:stretch/>
        </p:blipFill>
        <p:spPr>
          <a:xfrm>
            <a:off x="1676400" y="679491"/>
            <a:ext cx="9021206" cy="220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0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2362200" y="2743200"/>
            <a:ext cx="6928338" cy="8382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463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or Elimination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/ Elimination Flowchart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ED51DE-B144-4823-887D-74166DE955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00" t="26575" r="37083" b="9630"/>
          <a:stretch/>
        </p:blipFill>
        <p:spPr>
          <a:xfrm>
            <a:off x="2809771" y="1003788"/>
            <a:ext cx="7332059" cy="57932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9D34C4-66CD-4BE5-9157-E2D26BB5010B}"/>
              </a:ext>
            </a:extLst>
          </p:cNvPr>
          <p:cNvSpPr/>
          <p:nvPr/>
        </p:nvSpPr>
        <p:spPr>
          <a:xfrm>
            <a:off x="117297" y="665480"/>
            <a:ext cx="115783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these three questions:</a:t>
            </a:r>
          </a:p>
        </p:txBody>
      </p:sp>
    </p:spTree>
    <p:extLst>
      <p:ext uri="{BB962C8B-B14F-4D97-AF65-F5344CB8AC3E}">
        <p14:creationId xmlns:p14="http://schemas.microsoft.com/office/powerpoint/2010/main" val="220894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Substitution or Elimination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B60F13-1579-48BE-A62B-825B08317F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5" t="11857" r="1945"/>
          <a:stretch/>
        </p:blipFill>
        <p:spPr>
          <a:xfrm>
            <a:off x="1624767" y="1422975"/>
            <a:ext cx="8942466" cy="47850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6365506-9EDD-4308-A917-E9FF8BAC49A4}"/>
              </a:ext>
            </a:extLst>
          </p:cNvPr>
          <p:cNvSpPr/>
          <p:nvPr/>
        </p:nvSpPr>
        <p:spPr>
          <a:xfrm>
            <a:off x="117297" y="670560"/>
            <a:ext cx="1218266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Alkyl Halides and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and E2 Mechanisms Chart</a:t>
            </a:r>
          </a:p>
        </p:txBody>
      </p:sp>
    </p:spTree>
    <p:extLst>
      <p:ext uri="{BB962C8B-B14F-4D97-AF65-F5344CB8AC3E}">
        <p14:creationId xmlns:p14="http://schemas.microsoft.com/office/powerpoint/2010/main" val="91092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Competition Between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&amp; E2 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FB2F3B-7759-4EB5-8AF6-0BFF464B0F6D}"/>
              </a:ext>
            </a:extLst>
          </p:cNvPr>
          <p:cNvSpPr/>
          <p:nvPr/>
        </p:nvSpPr>
        <p:spPr>
          <a:xfrm>
            <a:off x="117296" y="1773943"/>
            <a:ext cx="11810999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(1°) substrates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primary carbocations are too unstable to be formed.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predominant pathway when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nucleophile </a:t>
            </a:r>
            <a:r>
              <a:rPr lang="en-US" sz="2000" b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Cl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Br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RS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CN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RCO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becomes the major reaction when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bulky base/nucleophile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used;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BuO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6BE404-8746-4BBF-B2F8-679EB0D66ABF}"/>
              </a:ext>
            </a:extLst>
          </p:cNvPr>
          <p:cNvSpPr/>
          <p:nvPr/>
        </p:nvSpPr>
        <p:spPr>
          <a:xfrm>
            <a:off x="117297" y="1352490"/>
            <a:ext cx="51546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Methyl substrate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go with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reaction,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648D25-D20C-4846-8EEB-D04B50BD67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84" t="46667" r="28333" b="30370"/>
          <a:stretch/>
        </p:blipFill>
        <p:spPr>
          <a:xfrm>
            <a:off x="1628284" y="4049694"/>
            <a:ext cx="8789022" cy="25463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CF6548-C7D5-4C86-82EE-3462805E6A54}"/>
              </a:ext>
            </a:extLst>
          </p:cNvPr>
          <p:cNvSpPr/>
          <p:nvPr/>
        </p:nvSpPr>
        <p:spPr>
          <a:xfrm>
            <a:off x="117297" y="670560"/>
            <a:ext cx="1218266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Alkyl Halides and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and E2 Mechanisms Chart</a:t>
            </a:r>
          </a:p>
        </p:txBody>
      </p:sp>
    </p:spTree>
    <p:extLst>
      <p:ext uri="{BB962C8B-B14F-4D97-AF65-F5344CB8AC3E}">
        <p14:creationId xmlns:p14="http://schemas.microsoft.com/office/powerpoint/2010/main" val="168101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Competition Between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&amp; E2 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48685-07E4-43BE-9750-90EC42029048}"/>
              </a:ext>
            </a:extLst>
          </p:cNvPr>
          <p:cNvSpPr/>
          <p:nvPr/>
        </p:nvSpPr>
        <p:spPr>
          <a:xfrm>
            <a:off x="9330" y="1132225"/>
            <a:ext cx="11954069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 (2°) substrates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most complicated or challenging because all the pathways are possible.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favored by a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base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OH, RO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(R: small size alkyl group), NH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favored by a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nucleophile (relatively weaker base);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Br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RS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CN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RCO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favored by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nucleophile/weak base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or ROH (solvolysis).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hard to separate 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E1 completely apart, because they both go through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carbocation intermediates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 the reaction temperature, E1 favors over S</a:t>
            </a:r>
            <a:r>
              <a:rPr lang="en-US" sz="2000" i="1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DCA48C-586E-4A90-B113-C176F594DB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33" t="40963" r="32084" b="35333"/>
          <a:stretch/>
        </p:blipFill>
        <p:spPr>
          <a:xfrm>
            <a:off x="2689687" y="4499238"/>
            <a:ext cx="6606713" cy="237544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717BE63-000C-42E6-9BC5-B06E8A3FC1FF}"/>
              </a:ext>
            </a:extLst>
          </p:cNvPr>
          <p:cNvSpPr/>
          <p:nvPr/>
        </p:nvSpPr>
        <p:spPr>
          <a:xfrm>
            <a:off x="117297" y="670560"/>
            <a:ext cx="1218266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Alkyl Halides and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and E2 Mechanisms Chart</a:t>
            </a:r>
          </a:p>
        </p:txBody>
      </p:sp>
    </p:spTree>
    <p:extLst>
      <p:ext uri="{BB962C8B-B14F-4D97-AF65-F5344CB8AC3E}">
        <p14:creationId xmlns:p14="http://schemas.microsoft.com/office/powerpoint/2010/main" val="28617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and Competition Between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3200" b="1" i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&amp; E2 </a:t>
            </a:r>
            <a:endParaRPr lang="en-US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521DD4-5BA8-4B82-8B37-843DA68C4C8E}"/>
              </a:ext>
            </a:extLst>
          </p:cNvPr>
          <p:cNvSpPr/>
          <p:nvPr/>
        </p:nvSpPr>
        <p:spPr>
          <a:xfrm>
            <a:off x="70104" y="1236078"/>
            <a:ext cx="11603736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 (3°) substrates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reactions,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of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is the choice when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base 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applied;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OH, RO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(R: small size alkyl group), NH</a:t>
            </a:r>
            <a:r>
              <a:rPr lang="en-US" sz="2000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5938" indent="-2270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pathway with neutral condition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(poor nucleophile/weak base);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or ROH (solvolysis). </a:t>
            </a:r>
            <a:endParaRPr lang="en-US" sz="20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5938" algn="just">
              <a:lnSpc>
                <a:spcPct val="150000"/>
              </a:lnSpc>
            </a:pP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 always combine with S</a:t>
            </a:r>
            <a:r>
              <a:rPr lang="en-US" sz="2000" i="1" baseline="-25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it is almost impossible to avoid the substitution product. 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31E867-E30E-4A74-AF5D-7EB714A2F7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66" t="40741" r="37500" b="49630"/>
          <a:stretch/>
        </p:blipFill>
        <p:spPr>
          <a:xfrm>
            <a:off x="3048000" y="3928788"/>
            <a:ext cx="5431892" cy="113894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25BBB94-975B-44B4-B780-BF6D70606514}"/>
              </a:ext>
            </a:extLst>
          </p:cNvPr>
          <p:cNvSpPr/>
          <p:nvPr/>
        </p:nvSpPr>
        <p:spPr>
          <a:xfrm>
            <a:off x="117297" y="670560"/>
            <a:ext cx="1218266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Alkyl Halides and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en-US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E1 and E2 Mechanisms Chart</a:t>
            </a:r>
          </a:p>
        </p:txBody>
      </p:sp>
    </p:spTree>
    <p:extLst>
      <p:ext uri="{BB962C8B-B14F-4D97-AF65-F5344CB8AC3E}">
        <p14:creationId xmlns:p14="http://schemas.microsoft.com/office/powerpoint/2010/main" val="258569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Elimination Reactions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B35156-A265-466E-B279-DA06C6D1D22D}"/>
              </a:ext>
            </a:extLst>
          </p:cNvPr>
          <p:cNvSpPr txBox="1"/>
          <p:nvPr/>
        </p:nvSpPr>
        <p:spPr>
          <a:xfrm>
            <a:off x="117296" y="674917"/>
            <a:ext cx="1161750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those reactions in which hydrogen along with a leaving group will be eliminated.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6FCE9B-A811-4218-A3B7-34C82653D8FC}"/>
              </a:ext>
            </a:extLst>
          </p:cNvPr>
          <p:cNvSpPr txBox="1"/>
          <p:nvPr/>
        </p:nvSpPr>
        <p:spPr>
          <a:xfrm>
            <a:off x="117295" y="1752600"/>
            <a:ext cx="11617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 on the position of eliminating groups,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 are classified as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505C9D-330D-4250-B4C0-3BD23EB350BF}"/>
              </a:ext>
            </a:extLst>
          </p:cNvPr>
          <p:cNvSpPr txBox="1"/>
          <p:nvPr/>
        </p:nvSpPr>
        <p:spPr>
          <a:xfrm>
            <a:off x="457200" y="23622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α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Elimination;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Both groups are lost from the same atom to give a carbene.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1CE5AD-0347-468B-A2D0-BF0D2AF99C1D}"/>
              </a:ext>
            </a:extLst>
          </p:cNvPr>
          <p:cNvSpPr txBox="1"/>
          <p:nvPr/>
        </p:nvSpPr>
        <p:spPr>
          <a:xfrm>
            <a:off x="6848874" y="3735804"/>
            <a:ext cx="5319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Unstable species are formed, which undergo further reactions.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712816-6D11-446E-A14A-49694610271C}"/>
              </a:ext>
            </a:extLst>
          </p:cNvPr>
          <p:cNvSpPr txBox="1"/>
          <p:nvPr/>
        </p:nvSpPr>
        <p:spPr>
          <a:xfrm>
            <a:off x="117296" y="1219200"/>
            <a:ext cx="11617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used for the generation of double and triple bonds from a saturated compounds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5B1F7D0-57F4-4277-B035-61D403E07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17" t="62222" r="57500" b="22963"/>
          <a:stretch/>
        </p:blipFill>
        <p:spPr>
          <a:xfrm>
            <a:off x="6848874" y="2277634"/>
            <a:ext cx="5176504" cy="14581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0BF0F0E-C1C7-4E70-B40E-A4D13707497E}"/>
              </a:ext>
            </a:extLst>
          </p:cNvPr>
          <p:cNvSpPr txBox="1"/>
          <p:nvPr/>
        </p:nvSpPr>
        <p:spPr>
          <a:xfrm>
            <a:off x="457200" y="4549914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β 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groups are lost from the two adjacent carbon atoms to give alkene.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A36D14-2F33-47B7-A618-D6F3558B27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t="40370" r="48333" b="47038"/>
          <a:stretch/>
        </p:blipFill>
        <p:spPr>
          <a:xfrm>
            <a:off x="7420374" y="4356436"/>
            <a:ext cx="4176778" cy="105977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AEB83A6-ACF3-4FE6-AEAF-D07B51BD078B}"/>
              </a:ext>
            </a:extLst>
          </p:cNvPr>
          <p:cNvSpPr txBox="1"/>
          <p:nvPr/>
        </p:nvSpPr>
        <p:spPr>
          <a:xfrm>
            <a:off x="457200" y="5838971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 -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three-membered ring is formed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48FDA51-4C77-4AD4-949F-EDBF52839E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72" t="69447" r="44174" b="20370"/>
          <a:stretch/>
        </p:blipFill>
        <p:spPr>
          <a:xfrm>
            <a:off x="8294126" y="5743769"/>
            <a:ext cx="2286000" cy="101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8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Elimination Reactions: </a:t>
            </a:r>
            <a:r>
              <a:rPr lang="el-GR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β-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9CB8A8-F9EB-40E1-936E-9FDA0737C275}"/>
              </a:ext>
            </a:extLst>
          </p:cNvPr>
          <p:cNvSpPr txBox="1"/>
          <p:nvPr/>
        </p:nvSpPr>
        <p:spPr>
          <a:xfrm>
            <a:off x="153064" y="667138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β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–</a:t>
            </a: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elimination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proceeds through two mechanisms;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0D014D-07AC-45D8-983B-AEFF1F60CCDE}"/>
              </a:ext>
            </a:extLst>
          </p:cNvPr>
          <p:cNvSpPr txBox="1"/>
          <p:nvPr/>
        </p:nvSpPr>
        <p:spPr>
          <a:xfrm>
            <a:off x="501651" y="1276290"/>
            <a:ext cx="615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E2;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Biomolecular Elimination Reactions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9A22A3-DF87-401E-BA66-A2C20D57D26C}"/>
              </a:ext>
            </a:extLst>
          </p:cNvPr>
          <p:cNvSpPr txBox="1"/>
          <p:nvPr/>
        </p:nvSpPr>
        <p:spPr>
          <a:xfrm>
            <a:off x="153064" y="2286000"/>
            <a:ext cx="11810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 in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timing of bond cleavage and bond formation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analogous to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mechanisms.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9A4915-3C2C-411C-8AA3-2C377CF1724F}"/>
              </a:ext>
            </a:extLst>
          </p:cNvPr>
          <p:cNvSpPr txBox="1"/>
          <p:nvPr/>
        </p:nvSpPr>
        <p:spPr>
          <a:xfrm>
            <a:off x="501651" y="1733490"/>
            <a:ext cx="615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E1;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Unimolecular Elimination Reactions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5">
            <a:extLst>
              <a:ext uri="{FF2B5EF4-FFF2-40B4-BE49-F238E27FC236}">
                <a16:creationId xmlns:a16="http://schemas.microsoft.com/office/drawing/2014/main" id="{9092EBEA-8BE8-4B5C-ACCA-61C57DEFD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0"/>
          <a:stretch/>
        </p:blipFill>
        <p:spPr bwMode="auto">
          <a:xfrm>
            <a:off x="2391446" y="4167014"/>
            <a:ext cx="7333572" cy="255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21AF776-3169-4787-BA4C-E39F466406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63" t="56397" r="80713" b="34758"/>
          <a:stretch/>
        </p:blipFill>
        <p:spPr>
          <a:xfrm>
            <a:off x="8229600" y="837364"/>
            <a:ext cx="2038853" cy="117626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FF8C6AD-51C4-4D4F-BA0C-98350D5FB269}"/>
              </a:ext>
            </a:extLst>
          </p:cNvPr>
          <p:cNvSpPr txBox="1"/>
          <p:nvPr/>
        </p:nvSpPr>
        <p:spPr>
          <a:xfrm>
            <a:off x="153064" y="3409890"/>
            <a:ext cx="115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some features in common, as do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&amp; </a:t>
            </a: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b="1" i="1" baseline="-25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i="1" baseline="30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respectively.</a:t>
            </a:r>
          </a:p>
        </p:txBody>
      </p:sp>
    </p:spTree>
    <p:extLst>
      <p:ext uri="{BB962C8B-B14F-4D97-AF65-F5344CB8AC3E}">
        <p14:creationId xmlns:p14="http://schemas.microsoft.com/office/powerpoint/2010/main" val="253321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Mechanism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7317B-A75E-4A7A-827E-14A26B0AB24E}"/>
              </a:ext>
            </a:extLst>
          </p:cNvPr>
          <p:cNvSpPr txBox="1"/>
          <p:nvPr/>
        </p:nvSpPr>
        <p:spPr>
          <a:xfrm>
            <a:off x="151509" y="664826"/>
            <a:ext cx="1157833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concerted process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(one step reaction; the formation of a double bond, and departure of the leaving group (X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all occur in one step), with a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transition state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3E102C-5B4A-4053-A68C-D571D5BCA8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33" t="30000" r="15000" b="34444"/>
          <a:stretch/>
        </p:blipFill>
        <p:spPr>
          <a:xfrm>
            <a:off x="2286000" y="1639959"/>
            <a:ext cx="7237422" cy="2347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A46989-C6B0-4580-B461-CBB4F7C806C3}"/>
              </a:ext>
            </a:extLst>
          </p:cNvPr>
          <p:cNvSpPr txBox="1"/>
          <p:nvPr/>
        </p:nvSpPr>
        <p:spPr>
          <a:xfrm>
            <a:off x="151508" y="4095690"/>
            <a:ext cx="11811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are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β-carbons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substrate, the elimination reaction may yield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 than one products.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A706F9-E36B-41F2-A1D6-B99A5904E1F1}"/>
              </a:ext>
            </a:extLst>
          </p:cNvPr>
          <p:cNvSpPr txBox="1"/>
          <p:nvPr/>
        </p:nvSpPr>
        <p:spPr>
          <a:xfrm>
            <a:off x="533400" y="4490461"/>
            <a:ext cx="11582400" cy="91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Dehydrohalogenation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2-bromo-2-methylbutane can produce two products,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2-methyl-2-butene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2-methyl-1-butene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F840FB-CF7D-4458-9491-8F8E5B1942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83" t="28817" r="61772" b="48061"/>
          <a:stretch/>
        </p:blipFill>
        <p:spPr>
          <a:xfrm>
            <a:off x="3525478" y="5335272"/>
            <a:ext cx="1883028" cy="151688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C826AE1-7DA2-4E58-9AD5-3567B9C8157F}"/>
              </a:ext>
            </a:extLst>
          </p:cNvPr>
          <p:cNvGrpSpPr/>
          <p:nvPr/>
        </p:nvGrpSpPr>
        <p:grpSpPr>
          <a:xfrm>
            <a:off x="7010400" y="6207979"/>
            <a:ext cx="866985" cy="386788"/>
            <a:chOff x="4776167" y="3238790"/>
            <a:chExt cx="1248460" cy="55954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EBEC44-FDE9-4063-9A73-D90ECC72BA81}"/>
                </a:ext>
              </a:extLst>
            </p:cNvPr>
            <p:cNvSpPr/>
            <p:nvPr/>
          </p:nvSpPr>
          <p:spPr>
            <a:xfrm>
              <a:off x="4776167" y="3238790"/>
              <a:ext cx="1248460" cy="445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t-</a:t>
              </a:r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But O</a:t>
              </a:r>
              <a:r>
                <a:rPr lang="en-US" sz="14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9CA6DB0-00F3-4471-B4CB-7627E61BA4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8596" t="37055" r="54228" b="60553"/>
            <a:stretch/>
          </p:blipFill>
          <p:spPr>
            <a:xfrm>
              <a:off x="4790798" y="3569732"/>
              <a:ext cx="1219200" cy="22860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44C4F04-B92F-47FD-9B6A-AE186193AF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976" t="34587" r="54745" b="58237"/>
          <a:stretch/>
        </p:blipFill>
        <p:spPr>
          <a:xfrm>
            <a:off x="6981825" y="5388620"/>
            <a:ext cx="740834" cy="476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C6AAD9-7F0E-4000-9E62-5184728C3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96" t="37055" r="54228" b="60553"/>
          <a:stretch/>
        </p:blipFill>
        <p:spPr>
          <a:xfrm>
            <a:off x="5672667" y="5861712"/>
            <a:ext cx="846666" cy="1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9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5CA6B09E-E005-48FA-A4D5-7602A5F2CD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67" t="21111" r="26250" b="21111"/>
          <a:stretch/>
        </p:blipFill>
        <p:spPr>
          <a:xfrm>
            <a:off x="7391400" y="3818355"/>
            <a:ext cx="4429123" cy="2903122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Regioselectivity of E2 Reaction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2C34A9-CC5D-40F0-81BD-F4DD7D22C3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83" t="28817" r="21250" b="48061"/>
          <a:stretch/>
        </p:blipFill>
        <p:spPr>
          <a:xfrm>
            <a:off x="2819400" y="2104277"/>
            <a:ext cx="7032709" cy="16140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D99B7D-F207-4897-A12E-576EAFA63E7B}"/>
              </a:ext>
            </a:extLst>
          </p:cNvPr>
          <p:cNvSpPr txBox="1"/>
          <p:nvPr/>
        </p:nvSpPr>
        <p:spPr>
          <a:xfrm>
            <a:off x="117297" y="667405"/>
            <a:ext cx="241300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Zaitsev’s Rule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2C1CBF-0D8C-44AC-AF44-0C4907C62609}"/>
              </a:ext>
            </a:extLst>
          </p:cNvPr>
          <p:cNvSpPr/>
          <p:nvPr/>
        </p:nvSpPr>
        <p:spPr>
          <a:xfrm>
            <a:off x="228600" y="1066800"/>
            <a:ext cx="11734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base, such as OH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</a:t>
            </a:r>
            <a:r>
              <a:rPr lang="en-US" sz="2000" i="1" baseline="-25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EtO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applied, the elimination products can be predicted by 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Zaitsev’s rule, </a:t>
            </a:r>
            <a:r>
              <a:rPr lang="en-US" sz="2000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i.e., the major product is the more stable product - the one with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substituted double bond</a:t>
            </a:r>
            <a:r>
              <a:rPr lang="en-US" sz="2000" b="1" i="1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980F9D-91C7-4419-AA3F-909FC257115B}"/>
              </a:ext>
            </a:extLst>
          </p:cNvPr>
          <p:cNvSpPr/>
          <p:nvPr/>
        </p:nvSpPr>
        <p:spPr>
          <a:xfrm>
            <a:off x="266700" y="4514910"/>
            <a:ext cx="66675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bulky base such as t-</a:t>
            </a:r>
            <a:r>
              <a:rPr lang="en-US" sz="20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BuO</a:t>
            </a:r>
            <a:r>
              <a:rPr lang="en-US" sz="2000" i="1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applied in the elimination, the reaction favors the formation of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substituted double bond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1870CB-953E-4B5A-AA64-0E1BA5B57D86}"/>
              </a:ext>
            </a:extLst>
          </p:cNvPr>
          <p:cNvSpPr txBox="1"/>
          <p:nvPr/>
        </p:nvSpPr>
        <p:spPr>
          <a:xfrm>
            <a:off x="228600" y="4114800"/>
            <a:ext cx="309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>
                <a:solidFill>
                  <a:srgbClr val="2F0B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Hofmann’s Rule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C365B1-6791-4793-9090-E4CAB8BAC10E}"/>
              </a:ext>
            </a:extLst>
          </p:cNvPr>
          <p:cNvSpPr/>
          <p:nvPr/>
        </p:nvSpPr>
        <p:spPr>
          <a:xfrm>
            <a:off x="228600" y="5575251"/>
            <a:ext cx="495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mainly because of </a:t>
            </a: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Steric Hindrance</a:t>
            </a:r>
            <a:r>
              <a:rPr lang="en-US" sz="2000" dirty="0">
                <a:solidFill>
                  <a:srgbClr val="373D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74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2D4DE4B-5C10-4F62-97DD-E6E11FFC0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1" t="16821" r="5828" b="2443"/>
          <a:stretch/>
        </p:blipFill>
        <p:spPr>
          <a:xfrm>
            <a:off x="7342689" y="3383483"/>
            <a:ext cx="4716775" cy="3234360"/>
          </a:xfrm>
          <a:prstGeom prst="rect">
            <a:avLst/>
          </a:prstGeom>
        </p:spPr>
      </p:pic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 Kinetics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CC8DAF-22A4-4D4C-A068-C9761E17BAA1}"/>
              </a:ext>
            </a:extLst>
          </p:cNvPr>
          <p:cNvSpPr txBox="1"/>
          <p:nvPr/>
        </p:nvSpPr>
        <p:spPr>
          <a:xfrm>
            <a:off x="117296" y="657225"/>
            <a:ext cx="11846103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concerted process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a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bimolecular rate-determining step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10AEE-F709-4A75-ACE0-2ECC98B2BFEC}"/>
              </a:ext>
            </a:extLst>
          </p:cNvPr>
          <p:cNvSpPr/>
          <p:nvPr/>
        </p:nvSpPr>
        <p:spPr>
          <a:xfrm>
            <a:off x="4924496" y="1723537"/>
            <a:ext cx="22317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= k [R-X][B:]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332FEE-E878-47DC-9DF3-27E4F880373E}"/>
              </a:ext>
            </a:extLst>
          </p:cNvPr>
          <p:cNvSpPr/>
          <p:nvPr/>
        </p:nvSpPr>
        <p:spPr>
          <a:xfrm>
            <a:off x="117296" y="1256936"/>
            <a:ext cx="11578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rate is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order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because it's influenced by both the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alkyl halide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(bimolecular).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8D0D75-9C81-4FEB-83EB-A1A616501287}"/>
              </a:ext>
            </a:extLst>
          </p:cNvPr>
          <p:cNvSpPr/>
          <p:nvPr/>
        </p:nvSpPr>
        <p:spPr>
          <a:xfrm>
            <a:off x="117296" y="2343090"/>
            <a:ext cx="71721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hangingPunct="1">
              <a:buFont typeface="Courier New" panose="02070309020205020404" pitchFamily="49" charset="0"/>
              <a:buChar char="o"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goes faster with </a:t>
            </a:r>
            <a:r>
              <a:rPr lang="en-US" alt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stronger base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leaving group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7C38C8-3842-4B32-AABE-63D29E418361}"/>
              </a:ext>
            </a:extLst>
          </p:cNvPr>
          <p:cNvSpPr/>
          <p:nvPr/>
        </p:nvSpPr>
        <p:spPr>
          <a:xfrm>
            <a:off x="33812" y="3072825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Profile Diagram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E3C128-C01E-45F4-93A1-B1AC9169F7EA}"/>
              </a:ext>
            </a:extLst>
          </p:cNvPr>
          <p:cNvSpPr/>
          <p:nvPr/>
        </p:nvSpPr>
        <p:spPr>
          <a:xfrm>
            <a:off x="132536" y="3581400"/>
            <a:ext cx="6588303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transition state; </a:t>
            </a:r>
          </a:p>
          <a:p>
            <a:pPr marL="39528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double bond is partially formed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95288" algn="just">
              <a:lnSpc>
                <a:spcPct val="150000"/>
              </a:lnSpc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Thus, the transition state for a more substituted alkene is lower in energy, reducing the activation energy for the reaction and making the reaction faster.</a:t>
            </a:r>
          </a:p>
        </p:txBody>
      </p:sp>
    </p:spTree>
    <p:extLst>
      <p:ext uri="{BB962C8B-B14F-4D97-AF65-F5344CB8AC3E}">
        <p14:creationId xmlns:p14="http://schemas.microsoft.com/office/powerpoint/2010/main" val="420531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the Rate of E2 Reaction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43AF54-7A30-4341-B79F-FE79924654D3}"/>
              </a:ext>
            </a:extLst>
          </p:cNvPr>
          <p:cNvSpPr txBox="1"/>
          <p:nvPr/>
        </p:nvSpPr>
        <p:spPr>
          <a:xfrm>
            <a:off x="457201" y="3535472"/>
            <a:ext cx="6858000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Strong, negatively charged bases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HO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RO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 aprotic solvents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11EB2-C4D3-4BA1-826C-FEFAB6E48FEB}"/>
              </a:ext>
            </a:extLst>
          </p:cNvPr>
          <p:cNvSpPr/>
          <p:nvPr/>
        </p:nvSpPr>
        <p:spPr>
          <a:xfrm>
            <a:off x="457200" y="4629090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 of reaction follows the order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39E0BF-96E0-4AEC-851D-F8E371628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4" t="71533" r="12694" b="7799"/>
          <a:stretch/>
        </p:blipFill>
        <p:spPr>
          <a:xfrm>
            <a:off x="2359905" y="5142101"/>
            <a:ext cx="7772400" cy="5113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CB44E97-3FD2-469F-B028-1A0E467B8BA4}"/>
              </a:ext>
            </a:extLst>
          </p:cNvPr>
          <p:cNvSpPr txBox="1"/>
          <p:nvPr/>
        </p:nvSpPr>
        <p:spPr>
          <a:xfrm>
            <a:off x="1144165" y="5776556"/>
            <a:ext cx="411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iodides are the most reactive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Alkyl fluorides the least reactive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6D2A76-3E47-4911-948B-EDFB0DD247E0}"/>
              </a:ext>
            </a:extLst>
          </p:cNvPr>
          <p:cNvSpPr/>
          <p:nvPr/>
        </p:nvSpPr>
        <p:spPr>
          <a:xfrm>
            <a:off x="5632451" y="5976028"/>
            <a:ext cx="5721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because weaker bases are better leaving groups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68118A-4A66-46F7-B7CA-0980494622D8}"/>
              </a:ext>
            </a:extLst>
          </p:cNvPr>
          <p:cNvSpPr txBox="1"/>
          <p:nvPr/>
        </p:nvSpPr>
        <p:spPr>
          <a:xfrm>
            <a:off x="117297" y="665480"/>
            <a:ext cx="10418380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of the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 increases with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0B40CD-08DA-4A74-A727-B133E0B4E4A9}"/>
              </a:ext>
            </a:extLst>
          </p:cNvPr>
          <p:cNvSpPr txBox="1"/>
          <p:nvPr/>
        </p:nvSpPr>
        <p:spPr>
          <a:xfrm>
            <a:off x="5248804" y="5715000"/>
            <a:ext cx="555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4A4BF1-2ACC-4FC9-B297-2CD575787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73" t="38889" r="39228" b="42516"/>
          <a:stretch/>
        </p:blipFill>
        <p:spPr>
          <a:xfrm>
            <a:off x="7782646" y="1072235"/>
            <a:ext cx="4086223" cy="189956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050DD9D-3D56-4ACD-BA68-D969CDA3DC5D}"/>
              </a:ext>
            </a:extLst>
          </p:cNvPr>
          <p:cNvSpPr txBox="1"/>
          <p:nvPr/>
        </p:nvSpPr>
        <p:spPr>
          <a:xfrm>
            <a:off x="457200" y="1066800"/>
            <a:ext cx="685800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the alkyl group;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number of R groups on the carbon with the leaving group increases, the rate of the E2 reaction increases.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CB631E-B269-4B3F-9184-E8083140D851}"/>
              </a:ext>
            </a:extLst>
          </p:cNvPr>
          <p:cNvSpPr txBox="1"/>
          <p:nvPr/>
        </p:nvSpPr>
        <p:spPr>
          <a:xfrm>
            <a:off x="743301" y="2544872"/>
            <a:ext cx="6571899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mechanisms differ in how the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affects the reaction rate.</a:t>
            </a:r>
          </a:p>
        </p:txBody>
      </p:sp>
    </p:spTree>
    <p:extLst>
      <p:ext uri="{BB962C8B-B14F-4D97-AF65-F5344CB8AC3E}">
        <p14:creationId xmlns:p14="http://schemas.microsoft.com/office/powerpoint/2010/main" val="34837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19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6ADD18A-155E-45F6-8801-815AFC482C55}"/>
              </a:ext>
            </a:extLst>
          </p:cNvPr>
          <p:cNvSpPr/>
          <p:nvPr/>
        </p:nvSpPr>
        <p:spPr>
          <a:xfrm>
            <a:off x="9331" y="80051"/>
            <a:ext cx="121826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Reaction: 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Stereochemistry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07CCD3-F574-408C-85CA-ADDEFA53B61E}"/>
              </a:ext>
            </a:extLst>
          </p:cNvPr>
          <p:cNvSpPr txBox="1"/>
          <p:nvPr/>
        </p:nvSpPr>
        <p:spPr>
          <a:xfrm>
            <a:off x="693762" y="5886090"/>
            <a:ext cx="5189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Eclipsed conformation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the maximum potential energy.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70C261-77D9-42CD-BD08-1BCDC7C38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65" t="40370" r="29583" b="20371"/>
          <a:stretch/>
        </p:blipFill>
        <p:spPr>
          <a:xfrm>
            <a:off x="6301447" y="3637049"/>
            <a:ext cx="1529625" cy="22003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963BC6-B36C-43A7-8EE9-AE12116824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321"/>
          <a:stretch/>
        </p:blipFill>
        <p:spPr>
          <a:xfrm>
            <a:off x="7826765" y="4132801"/>
            <a:ext cx="3914548" cy="8963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885904-27D0-463D-93A2-5806AA3C859F}"/>
              </a:ext>
            </a:extLst>
          </p:cNvPr>
          <p:cNvSpPr txBox="1"/>
          <p:nvPr/>
        </p:nvSpPr>
        <p:spPr>
          <a:xfrm>
            <a:off x="117297" y="661763"/>
            <a:ext cx="11578336" cy="49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being abstracted and the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leaving group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in the same plane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C2BA56-0A91-4EBA-9795-6E46B9D03BDB}"/>
              </a:ext>
            </a:extLst>
          </p:cNvPr>
          <p:cNvSpPr txBox="1"/>
          <p:nvPr/>
        </p:nvSpPr>
        <p:spPr>
          <a:xfrm>
            <a:off x="120322" y="1137661"/>
            <a:ext cx="5518477" cy="91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 elimination Syn periplanar);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proton and leaving group depart from the same sides of the bond.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3E1433-8172-44E1-B763-C08BC6DE98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17" t="40370" r="52717" b="20371"/>
          <a:stretch/>
        </p:blipFill>
        <p:spPr>
          <a:xfrm>
            <a:off x="1010694" y="3648000"/>
            <a:ext cx="1431463" cy="2200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C9643C-BECB-4DA7-BECA-B41814D167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089" b="55260"/>
          <a:stretch/>
        </p:blipFill>
        <p:spPr>
          <a:xfrm>
            <a:off x="2798076" y="4132801"/>
            <a:ext cx="3200400" cy="8840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FAF0B7-14C0-4527-A746-C4A0369F89B9}"/>
              </a:ext>
            </a:extLst>
          </p:cNvPr>
          <p:cNvSpPr txBox="1"/>
          <p:nvPr/>
        </p:nvSpPr>
        <p:spPr>
          <a:xfrm>
            <a:off x="6349229" y="5886090"/>
            <a:ext cx="5174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Staggered conformation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lower potential energy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E0C883-91EA-4CCF-99E2-B20939417ECE}"/>
              </a:ext>
            </a:extLst>
          </p:cNvPr>
          <p:cNvSpPr/>
          <p:nvPr/>
        </p:nvSpPr>
        <p:spPr>
          <a:xfrm>
            <a:off x="6177155" y="1156711"/>
            <a:ext cx="551847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 elimination (Anti periplanar);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proton and leaving group depart from opposite sides of the bond.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489D8BD-5755-4D1D-A6B2-7C828D328E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993" t="54972" r="30968" b="30753"/>
          <a:stretch/>
        </p:blipFill>
        <p:spPr>
          <a:xfrm>
            <a:off x="3687854" y="2193617"/>
            <a:ext cx="4621243" cy="123538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A9D020-D8EA-47C9-A611-4514E080FFB3}"/>
              </a:ext>
            </a:extLst>
          </p:cNvPr>
          <p:cNvSpPr txBox="1"/>
          <p:nvPr/>
        </p:nvSpPr>
        <p:spPr>
          <a:xfrm>
            <a:off x="172948" y="6381690"/>
            <a:ext cx="11846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highly stereospecific, and </a:t>
            </a:r>
            <a:r>
              <a:rPr lang="en-US" sz="2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 elimination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preferred over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elimination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14BB74-9D9F-43E8-86B6-4E909C63190C}"/>
              </a:ext>
            </a:extLst>
          </p:cNvPr>
          <p:cNvCxnSpPr/>
          <p:nvPr/>
        </p:nvCxnSpPr>
        <p:spPr>
          <a:xfrm>
            <a:off x="6213765" y="3633844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3F22DF-AFD8-49F2-B009-A604D6F8BB61}"/>
              </a:ext>
            </a:extLst>
          </p:cNvPr>
          <p:cNvCxnSpPr/>
          <p:nvPr/>
        </p:nvCxnSpPr>
        <p:spPr>
          <a:xfrm>
            <a:off x="858480" y="3637049"/>
            <a:ext cx="1074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15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7" grpId="0"/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perspectiveFront" fov="6000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Project overview presentation</Template>
  <TotalTime>0</TotalTime>
  <Words>1712</Words>
  <Application>Microsoft Office PowerPoint</Application>
  <PresentationFormat>Widescreen</PresentationFormat>
  <Paragraphs>162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Arial</vt:lpstr>
      <vt:lpstr>Bahnschrift</vt:lpstr>
      <vt:lpstr>Calibri</vt:lpstr>
      <vt:lpstr>Calibri Light</vt:lpstr>
      <vt:lpstr>Courier New</vt:lpstr>
      <vt:lpstr>Franklin Gothic Book</vt:lpstr>
      <vt:lpstr>Franklin Gothic Medium</vt:lpstr>
      <vt:lpstr>Times New Roman</vt:lpstr>
      <vt:lpstr>Tw Cen MT Condensed</vt:lpstr>
      <vt:lpstr>Wingdings</vt:lpstr>
      <vt:lpstr>Wingdings 2</vt:lpstr>
      <vt:lpstr>Trek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2018-01-06T12:05:08Z</dcterms:created>
  <dcterms:modified xsi:type="dcterms:W3CDTF">2026-08-21T21:20:14Z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