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4000" r:id="rId4"/>
  </p:sldMasterIdLst>
  <p:notesMasterIdLst>
    <p:notesMasterId r:id="rId70"/>
  </p:notesMasterIdLst>
  <p:handoutMasterIdLst>
    <p:handoutMasterId r:id="rId71"/>
  </p:handoutMasterIdLst>
  <p:sldIdLst>
    <p:sldId id="341" r:id="rId5"/>
    <p:sldId id="590" r:id="rId6"/>
    <p:sldId id="717" r:id="rId7"/>
    <p:sldId id="342" r:id="rId8"/>
    <p:sldId id="719" r:id="rId9"/>
    <p:sldId id="718" r:id="rId10"/>
    <p:sldId id="720" r:id="rId11"/>
    <p:sldId id="715" r:id="rId12"/>
    <p:sldId id="721" r:id="rId13"/>
    <p:sldId id="722" r:id="rId14"/>
    <p:sldId id="723" r:id="rId15"/>
    <p:sldId id="724" r:id="rId16"/>
    <p:sldId id="728" r:id="rId17"/>
    <p:sldId id="727" r:id="rId18"/>
    <p:sldId id="726" r:id="rId19"/>
    <p:sldId id="725" r:id="rId20"/>
    <p:sldId id="729" r:id="rId21"/>
    <p:sldId id="730" r:id="rId22"/>
    <p:sldId id="732" r:id="rId23"/>
    <p:sldId id="733" r:id="rId24"/>
    <p:sldId id="734" r:id="rId25"/>
    <p:sldId id="731" r:id="rId26"/>
    <p:sldId id="735" r:id="rId27"/>
    <p:sldId id="736" r:id="rId28"/>
    <p:sldId id="784" r:id="rId29"/>
    <p:sldId id="782" r:id="rId30"/>
    <p:sldId id="740" r:id="rId31"/>
    <p:sldId id="742" r:id="rId32"/>
    <p:sldId id="743" r:id="rId33"/>
    <p:sldId id="744" r:id="rId34"/>
    <p:sldId id="746" r:id="rId35"/>
    <p:sldId id="747" r:id="rId36"/>
    <p:sldId id="748" r:id="rId37"/>
    <p:sldId id="780" r:id="rId38"/>
    <p:sldId id="783" r:id="rId39"/>
    <p:sldId id="750" r:id="rId40"/>
    <p:sldId id="751" r:id="rId41"/>
    <p:sldId id="779" r:id="rId42"/>
    <p:sldId id="752" r:id="rId43"/>
    <p:sldId id="753" r:id="rId44"/>
    <p:sldId id="754" r:id="rId45"/>
    <p:sldId id="755" r:id="rId46"/>
    <p:sldId id="756" r:id="rId47"/>
    <p:sldId id="739" r:id="rId48"/>
    <p:sldId id="759" r:id="rId49"/>
    <p:sldId id="760" r:id="rId50"/>
    <p:sldId id="758" r:id="rId51"/>
    <p:sldId id="762" r:id="rId52"/>
    <p:sldId id="763" r:id="rId53"/>
    <p:sldId id="764" r:id="rId54"/>
    <p:sldId id="766" r:id="rId55"/>
    <p:sldId id="765" r:id="rId56"/>
    <p:sldId id="767" r:id="rId57"/>
    <p:sldId id="768" r:id="rId58"/>
    <p:sldId id="770" r:id="rId59"/>
    <p:sldId id="771" r:id="rId60"/>
    <p:sldId id="769" r:id="rId61"/>
    <p:sldId id="775" r:id="rId62"/>
    <p:sldId id="774" r:id="rId63"/>
    <p:sldId id="773" r:id="rId64"/>
    <p:sldId id="772" r:id="rId65"/>
    <p:sldId id="778" r:id="rId66"/>
    <p:sldId id="777" r:id="rId67"/>
    <p:sldId id="776" r:id="rId68"/>
    <p:sldId id="761" r:id="rId69"/>
  </p:sldIdLst>
  <p:sldSz cx="12192000" cy="6858000"/>
  <p:notesSz cx="7099300" cy="10234613"/>
  <p:defaultTex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5pPr>
    <a:lvl6pPr marL="22860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6pPr>
    <a:lvl7pPr marL="27432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7pPr>
    <a:lvl8pPr marL="32004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8pPr>
    <a:lvl9pPr marL="36576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15:guide id="1" orient="horz" pos="3224">
          <p15:clr>
            <a:srgbClr val="A4A3A4"/>
          </p15:clr>
        </p15:guide>
        <p15:guide id="2" pos="2236">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0000FF"/>
    <a:srgbClr val="009ED6"/>
    <a:srgbClr val="0033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327F97BB-C833-4FB7-BDE5-3F7075034690}" styleName="Themed Style 2 - Accent 5">
    <a:tblBg>
      <a:fillRef idx="3">
        <a:schemeClr val="accent5"/>
      </a:fillRef>
      <a:effectRef idx="3">
        <a:schemeClr val="accent5"/>
      </a:effectRef>
    </a:tblBg>
    <a:wholeTbl>
      <a:tcTxStyle>
        <a:fontRef idx="minor">
          <a:scrgbClr r="0" g="0" b="0"/>
        </a:fontRef>
        <a:schemeClr val="lt1"/>
      </a:tcTxStyle>
      <a:tcStyle>
        <a:tcBdr>
          <a:left>
            <a:lnRef idx="1">
              <a:schemeClr val="accent5">
                <a:tint val="50000"/>
              </a:schemeClr>
            </a:lnRef>
          </a:left>
          <a:right>
            <a:lnRef idx="1">
              <a:schemeClr val="accent5">
                <a:tint val="50000"/>
              </a:schemeClr>
            </a:lnRef>
          </a:right>
          <a:top>
            <a:lnRef idx="1">
              <a:schemeClr val="accent5">
                <a:tint val="50000"/>
              </a:schemeClr>
            </a:lnRef>
          </a:top>
          <a:bottom>
            <a:lnRef idx="1">
              <a:schemeClr val="accent5">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5FD0F851-EC5A-4D38-B0AD-8093EC10F338}" styleName="Light Style 1 - Accent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993" autoAdjust="0"/>
    <p:restoredTop sz="94660"/>
  </p:normalViewPr>
  <p:slideViewPr>
    <p:cSldViewPr>
      <p:cViewPr varScale="1">
        <p:scale>
          <a:sx n="80" d="100"/>
          <a:sy n="80" d="100"/>
        </p:scale>
        <p:origin x="619" y="288"/>
      </p:cViewPr>
      <p:guideLst>
        <p:guide orient="horz" pos="2160"/>
        <p:guide pos="3840"/>
      </p:guideLst>
    </p:cSldViewPr>
  </p:slideViewPr>
  <p:notesTextViewPr>
    <p:cViewPr>
      <p:scale>
        <a:sx n="100" d="100"/>
        <a:sy n="100" d="100"/>
      </p:scale>
      <p:origin x="0" y="0"/>
    </p:cViewPr>
  </p:notesTextViewPr>
  <p:sorterViewPr>
    <p:cViewPr>
      <p:scale>
        <a:sx n="154" d="100"/>
        <a:sy n="154" d="100"/>
      </p:scale>
      <p:origin x="0" y="0"/>
    </p:cViewPr>
  </p:sorterViewPr>
  <p:notesViewPr>
    <p:cSldViewPr>
      <p:cViewPr varScale="1">
        <p:scale>
          <a:sx n="83" d="100"/>
          <a:sy n="83" d="100"/>
        </p:scale>
        <p:origin x="-3144" y="-96"/>
      </p:cViewPr>
      <p:guideLst>
        <p:guide orient="horz" pos="3224"/>
        <p:guide pos="2236"/>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slide" Target="slides/slide64.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slide" Target="slides/slide62.xml"/><Relationship Id="rId74" Type="http://schemas.openxmlformats.org/officeDocument/2006/relationships/theme" Target="theme/theme1.xml"/><Relationship Id="rId5" Type="http://schemas.openxmlformats.org/officeDocument/2006/relationships/slide" Target="slides/slide1.xml"/><Relationship Id="rId61" Type="http://schemas.openxmlformats.org/officeDocument/2006/relationships/slide" Target="slides/slide57.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slide" Target="slides/slide65.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presProps" Target="presProp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notesMaster" Target="notesMasters/notesMaster1.xml"/><Relationship Id="rId75"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 Type="http://schemas.openxmlformats.org/officeDocument/2006/relationships/slide" Target="slides/slide3.xml"/><Relationship Id="rId71"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4AAAC503-FB7C-443C-9BEB-DE6DD9EE277A}"/>
              </a:ext>
            </a:extLst>
          </p:cNvPr>
          <p:cNvSpPr>
            <a:spLocks noGrp="1"/>
          </p:cNvSpPr>
          <p:nvPr>
            <p:ph type="hdr" sz="quarter"/>
          </p:nvPr>
        </p:nvSpPr>
        <p:spPr>
          <a:xfrm>
            <a:off x="0" y="0"/>
            <a:ext cx="3076575" cy="511175"/>
          </a:xfrm>
          <a:prstGeom prst="rect">
            <a:avLst/>
          </a:prstGeom>
        </p:spPr>
        <p:txBody>
          <a:bodyPr vert="horz" lIns="99048" tIns="49524" rIns="99048" bIns="49524" rtlCol="0"/>
          <a:lstStyle>
            <a:lvl1pPr algn="l" eaLnBrk="1" fontAlgn="auto" hangingPunct="1">
              <a:spcBef>
                <a:spcPts val="0"/>
              </a:spcBef>
              <a:spcAft>
                <a:spcPts val="0"/>
              </a:spcAft>
              <a:defRPr sz="1300">
                <a:latin typeface="+mn-lt"/>
                <a:ea typeface="+mn-ea"/>
              </a:defRPr>
            </a:lvl1pPr>
          </a:lstStyle>
          <a:p>
            <a:pPr>
              <a:defRPr/>
            </a:pPr>
            <a:endParaRPr lang="en-US"/>
          </a:p>
        </p:txBody>
      </p:sp>
      <p:sp>
        <p:nvSpPr>
          <p:cNvPr id="3" name="Date Placeholder 2">
            <a:extLst>
              <a:ext uri="{FF2B5EF4-FFF2-40B4-BE49-F238E27FC236}">
                <a16:creationId xmlns:a16="http://schemas.microsoft.com/office/drawing/2014/main" id="{4B4FB43B-3DE1-43DA-8AB4-1B938BF03009}"/>
              </a:ext>
            </a:extLst>
          </p:cNvPr>
          <p:cNvSpPr>
            <a:spLocks noGrp="1"/>
          </p:cNvSpPr>
          <p:nvPr>
            <p:ph type="dt" sz="quarter" idx="1"/>
          </p:nvPr>
        </p:nvSpPr>
        <p:spPr>
          <a:xfrm>
            <a:off x="4021138" y="0"/>
            <a:ext cx="3076575" cy="511175"/>
          </a:xfrm>
          <a:prstGeom prst="rect">
            <a:avLst/>
          </a:prstGeom>
        </p:spPr>
        <p:txBody>
          <a:bodyPr vert="horz" wrap="square" lIns="99048" tIns="49524" rIns="99048" bIns="49524" numCol="1" anchor="t" anchorCtr="0" compatLnSpc="1">
            <a:prstTxWarp prst="textNoShape">
              <a:avLst/>
            </a:prstTxWarp>
          </a:bodyPr>
          <a:lstStyle>
            <a:lvl1pPr algn="r" eaLnBrk="1" hangingPunct="1">
              <a:defRPr sz="1300"/>
            </a:lvl1pPr>
          </a:lstStyle>
          <a:p>
            <a:pPr>
              <a:defRPr/>
            </a:pPr>
            <a:fld id="{FC57EE90-BBCA-42FA-8174-ACD13E146A5C}" type="datetimeFigureOut">
              <a:rPr lang="en-US" altLang="en-US"/>
              <a:pPr>
                <a:defRPr/>
              </a:pPr>
              <a:t>1/16/2026</a:t>
            </a:fld>
            <a:endParaRPr lang="en-US" altLang="en-US"/>
          </a:p>
        </p:txBody>
      </p:sp>
      <p:sp>
        <p:nvSpPr>
          <p:cNvPr id="4" name="Footer Placeholder 3">
            <a:extLst>
              <a:ext uri="{FF2B5EF4-FFF2-40B4-BE49-F238E27FC236}">
                <a16:creationId xmlns:a16="http://schemas.microsoft.com/office/drawing/2014/main" id="{D5AAE7D1-4836-4D68-9C44-796CD988E36C}"/>
              </a:ext>
            </a:extLst>
          </p:cNvPr>
          <p:cNvSpPr>
            <a:spLocks noGrp="1"/>
          </p:cNvSpPr>
          <p:nvPr>
            <p:ph type="ftr" sz="quarter" idx="2"/>
          </p:nvPr>
        </p:nvSpPr>
        <p:spPr>
          <a:xfrm>
            <a:off x="0" y="9721850"/>
            <a:ext cx="3076575" cy="511175"/>
          </a:xfrm>
          <a:prstGeom prst="rect">
            <a:avLst/>
          </a:prstGeom>
        </p:spPr>
        <p:txBody>
          <a:bodyPr vert="horz" lIns="99048" tIns="49524" rIns="99048" bIns="49524" rtlCol="0" anchor="b"/>
          <a:lstStyle>
            <a:lvl1pPr algn="l" eaLnBrk="1" fontAlgn="auto" hangingPunct="1">
              <a:spcBef>
                <a:spcPts val="0"/>
              </a:spcBef>
              <a:spcAft>
                <a:spcPts val="0"/>
              </a:spcAft>
              <a:defRPr sz="1300">
                <a:latin typeface="+mn-lt"/>
                <a:ea typeface="+mn-ea"/>
              </a:defRPr>
            </a:lvl1pPr>
          </a:lstStyle>
          <a:p>
            <a:pPr>
              <a:defRPr/>
            </a:pPr>
            <a:endParaRPr lang="en-US"/>
          </a:p>
        </p:txBody>
      </p:sp>
      <p:sp>
        <p:nvSpPr>
          <p:cNvPr id="5" name="Slide Number Placeholder 4">
            <a:extLst>
              <a:ext uri="{FF2B5EF4-FFF2-40B4-BE49-F238E27FC236}">
                <a16:creationId xmlns:a16="http://schemas.microsoft.com/office/drawing/2014/main" id="{13C0A6F0-924C-4365-8527-9A13CED4D391}"/>
              </a:ext>
            </a:extLst>
          </p:cNvPr>
          <p:cNvSpPr>
            <a:spLocks noGrp="1"/>
          </p:cNvSpPr>
          <p:nvPr>
            <p:ph type="sldNum" sz="quarter" idx="3"/>
          </p:nvPr>
        </p:nvSpPr>
        <p:spPr>
          <a:xfrm>
            <a:off x="4021138" y="9721850"/>
            <a:ext cx="3076575" cy="511175"/>
          </a:xfrm>
          <a:prstGeom prst="rect">
            <a:avLst/>
          </a:prstGeom>
        </p:spPr>
        <p:txBody>
          <a:bodyPr vert="horz" wrap="square" lIns="99048" tIns="49524" rIns="99048" bIns="49524" numCol="1" anchor="b" anchorCtr="0" compatLnSpc="1">
            <a:prstTxWarp prst="textNoShape">
              <a:avLst/>
            </a:prstTxWarp>
          </a:bodyPr>
          <a:lstStyle>
            <a:lvl1pPr algn="r" eaLnBrk="1" hangingPunct="1">
              <a:defRPr sz="1300"/>
            </a:lvl1pPr>
          </a:lstStyle>
          <a:p>
            <a:pPr>
              <a:defRPr/>
            </a:pPr>
            <a:fld id="{D06682B9-731E-49E5-91CE-DAF95A781BBB}" type="slidenum">
              <a:rPr lang="en-US" altLang="en-US"/>
              <a:pPr>
                <a:defRPr/>
              </a:pPr>
              <a:t>‹#›</a:t>
            </a:fld>
            <a:endParaRPr lang="en-US" altLang="en-US"/>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41DDD00E-0981-4D3A-AB52-103BF22C3BEC}"/>
              </a:ext>
            </a:extLst>
          </p:cNvPr>
          <p:cNvSpPr>
            <a:spLocks noGrp="1"/>
          </p:cNvSpPr>
          <p:nvPr>
            <p:ph type="hdr" sz="quarter"/>
          </p:nvPr>
        </p:nvSpPr>
        <p:spPr>
          <a:xfrm>
            <a:off x="0" y="0"/>
            <a:ext cx="3076575" cy="511175"/>
          </a:xfrm>
          <a:prstGeom prst="rect">
            <a:avLst/>
          </a:prstGeom>
        </p:spPr>
        <p:txBody>
          <a:bodyPr vert="horz" lIns="99048" tIns="49524" rIns="99048" bIns="49524" rtlCol="0"/>
          <a:lstStyle>
            <a:lvl1pPr algn="l" eaLnBrk="1" fontAlgn="auto" hangingPunct="1">
              <a:spcBef>
                <a:spcPts val="0"/>
              </a:spcBef>
              <a:spcAft>
                <a:spcPts val="0"/>
              </a:spcAft>
              <a:defRPr sz="1300">
                <a:latin typeface="+mn-lt"/>
                <a:ea typeface="+mn-ea"/>
              </a:defRPr>
            </a:lvl1pPr>
          </a:lstStyle>
          <a:p>
            <a:pPr>
              <a:defRPr/>
            </a:pPr>
            <a:endParaRPr lang="en-US"/>
          </a:p>
        </p:txBody>
      </p:sp>
      <p:sp>
        <p:nvSpPr>
          <p:cNvPr id="3" name="Date Placeholder 2">
            <a:extLst>
              <a:ext uri="{FF2B5EF4-FFF2-40B4-BE49-F238E27FC236}">
                <a16:creationId xmlns:a16="http://schemas.microsoft.com/office/drawing/2014/main" id="{D9CA4DF7-6EE9-4085-87B8-3AF001667BC8}"/>
              </a:ext>
            </a:extLst>
          </p:cNvPr>
          <p:cNvSpPr>
            <a:spLocks noGrp="1"/>
          </p:cNvSpPr>
          <p:nvPr>
            <p:ph type="dt" idx="1"/>
          </p:nvPr>
        </p:nvSpPr>
        <p:spPr>
          <a:xfrm>
            <a:off x="4021138" y="0"/>
            <a:ext cx="3076575" cy="511175"/>
          </a:xfrm>
          <a:prstGeom prst="rect">
            <a:avLst/>
          </a:prstGeom>
        </p:spPr>
        <p:txBody>
          <a:bodyPr vert="horz" wrap="square" lIns="99048" tIns="49524" rIns="99048" bIns="49524" numCol="1" anchor="t" anchorCtr="0" compatLnSpc="1">
            <a:prstTxWarp prst="textNoShape">
              <a:avLst/>
            </a:prstTxWarp>
          </a:bodyPr>
          <a:lstStyle>
            <a:lvl1pPr algn="r" eaLnBrk="1" hangingPunct="1">
              <a:defRPr sz="1300"/>
            </a:lvl1pPr>
          </a:lstStyle>
          <a:p>
            <a:pPr>
              <a:defRPr/>
            </a:pPr>
            <a:fld id="{5C942A1F-7C3A-4C25-B4F6-6B8FB43C687B}" type="datetimeFigureOut">
              <a:rPr lang="en-US" altLang="en-US"/>
              <a:pPr>
                <a:defRPr/>
              </a:pPr>
              <a:t>1/16/2026</a:t>
            </a:fld>
            <a:endParaRPr lang="en-US" altLang="en-US"/>
          </a:p>
        </p:txBody>
      </p:sp>
      <p:sp>
        <p:nvSpPr>
          <p:cNvPr id="4" name="Slide Image Placeholder 3">
            <a:extLst>
              <a:ext uri="{FF2B5EF4-FFF2-40B4-BE49-F238E27FC236}">
                <a16:creationId xmlns:a16="http://schemas.microsoft.com/office/drawing/2014/main" id="{F073D68E-098B-430B-8E7E-F3E9C8958156}"/>
              </a:ext>
            </a:extLst>
          </p:cNvPr>
          <p:cNvSpPr>
            <a:spLocks noGrp="1" noRot="1" noChangeAspect="1"/>
          </p:cNvSpPr>
          <p:nvPr>
            <p:ph type="sldImg" idx="2"/>
          </p:nvPr>
        </p:nvSpPr>
        <p:spPr>
          <a:xfrm>
            <a:off x="139700" y="768350"/>
            <a:ext cx="6819900" cy="3836988"/>
          </a:xfrm>
          <a:prstGeom prst="rect">
            <a:avLst/>
          </a:prstGeom>
          <a:noFill/>
          <a:ln w="12700">
            <a:solidFill>
              <a:prstClr val="black"/>
            </a:solidFill>
          </a:ln>
        </p:spPr>
        <p:txBody>
          <a:bodyPr vert="horz" lIns="99048" tIns="49524" rIns="99048" bIns="49524" rtlCol="0" anchor="ctr"/>
          <a:lstStyle/>
          <a:p>
            <a:pPr lvl="0"/>
            <a:endParaRPr lang="en-US" noProof="0" dirty="0"/>
          </a:p>
        </p:txBody>
      </p:sp>
      <p:sp>
        <p:nvSpPr>
          <p:cNvPr id="5" name="Notes Placeholder 4">
            <a:extLst>
              <a:ext uri="{FF2B5EF4-FFF2-40B4-BE49-F238E27FC236}">
                <a16:creationId xmlns:a16="http://schemas.microsoft.com/office/drawing/2014/main" id="{98643B38-D3EE-48C9-8D8C-8EEE3B170FCD}"/>
              </a:ext>
            </a:extLst>
          </p:cNvPr>
          <p:cNvSpPr>
            <a:spLocks noGrp="1"/>
          </p:cNvSpPr>
          <p:nvPr>
            <p:ph type="body" sz="quarter" idx="3"/>
          </p:nvPr>
        </p:nvSpPr>
        <p:spPr>
          <a:xfrm>
            <a:off x="709613" y="4860925"/>
            <a:ext cx="5680075" cy="4605338"/>
          </a:xfrm>
          <a:prstGeom prst="rect">
            <a:avLst/>
          </a:prstGeom>
        </p:spPr>
        <p:txBody>
          <a:bodyPr vert="horz" lIns="99048" tIns="49524" rIns="99048" bIns="49524"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a:extLst>
              <a:ext uri="{FF2B5EF4-FFF2-40B4-BE49-F238E27FC236}">
                <a16:creationId xmlns:a16="http://schemas.microsoft.com/office/drawing/2014/main" id="{BCE78AB2-DE68-4C20-B1B1-DF4C4922A10C}"/>
              </a:ext>
            </a:extLst>
          </p:cNvPr>
          <p:cNvSpPr>
            <a:spLocks noGrp="1"/>
          </p:cNvSpPr>
          <p:nvPr>
            <p:ph type="ftr" sz="quarter" idx="4"/>
          </p:nvPr>
        </p:nvSpPr>
        <p:spPr>
          <a:xfrm>
            <a:off x="0" y="9721850"/>
            <a:ext cx="3076575" cy="511175"/>
          </a:xfrm>
          <a:prstGeom prst="rect">
            <a:avLst/>
          </a:prstGeom>
        </p:spPr>
        <p:txBody>
          <a:bodyPr vert="horz" lIns="99048" tIns="49524" rIns="99048" bIns="49524" rtlCol="0" anchor="b"/>
          <a:lstStyle>
            <a:lvl1pPr algn="l" eaLnBrk="1" fontAlgn="auto" hangingPunct="1">
              <a:spcBef>
                <a:spcPts val="0"/>
              </a:spcBef>
              <a:spcAft>
                <a:spcPts val="0"/>
              </a:spcAft>
              <a:defRPr sz="1300">
                <a:latin typeface="+mn-lt"/>
                <a:ea typeface="+mn-ea"/>
              </a:defRPr>
            </a:lvl1pPr>
          </a:lstStyle>
          <a:p>
            <a:pPr>
              <a:defRPr/>
            </a:pPr>
            <a:endParaRPr lang="en-US"/>
          </a:p>
        </p:txBody>
      </p:sp>
      <p:sp>
        <p:nvSpPr>
          <p:cNvPr id="7" name="Slide Number Placeholder 6">
            <a:extLst>
              <a:ext uri="{FF2B5EF4-FFF2-40B4-BE49-F238E27FC236}">
                <a16:creationId xmlns:a16="http://schemas.microsoft.com/office/drawing/2014/main" id="{F7E1954A-887B-4543-BDF7-E150D0894EF1}"/>
              </a:ext>
            </a:extLst>
          </p:cNvPr>
          <p:cNvSpPr>
            <a:spLocks noGrp="1"/>
          </p:cNvSpPr>
          <p:nvPr>
            <p:ph type="sldNum" sz="quarter" idx="5"/>
          </p:nvPr>
        </p:nvSpPr>
        <p:spPr>
          <a:xfrm>
            <a:off x="4021138" y="9721850"/>
            <a:ext cx="3076575" cy="511175"/>
          </a:xfrm>
          <a:prstGeom prst="rect">
            <a:avLst/>
          </a:prstGeom>
        </p:spPr>
        <p:txBody>
          <a:bodyPr vert="horz" wrap="square" lIns="99048" tIns="49524" rIns="99048" bIns="49524" numCol="1" anchor="b" anchorCtr="0" compatLnSpc="1">
            <a:prstTxWarp prst="textNoShape">
              <a:avLst/>
            </a:prstTxWarp>
          </a:bodyPr>
          <a:lstStyle>
            <a:lvl1pPr algn="r" eaLnBrk="1" hangingPunct="1">
              <a:defRPr sz="1300"/>
            </a:lvl1pPr>
          </a:lstStyle>
          <a:p>
            <a:pPr>
              <a:defRPr/>
            </a:pPr>
            <a:fld id="{A8C1878E-EA5E-454E-B364-0094299B771C}"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S PGothic" panose="020B0600070205080204" pitchFamily="34" charset="-128"/>
        <a:cs typeface="+mn-cs"/>
      </a:defRPr>
    </a:lvl1pPr>
    <a:lvl2pPr marL="457200" algn="l" rtl="0" eaLnBrk="0" fontAlgn="base" hangingPunct="0">
      <a:spcBef>
        <a:spcPct val="30000"/>
      </a:spcBef>
      <a:spcAft>
        <a:spcPct val="0"/>
      </a:spcAft>
      <a:defRPr sz="1200" kern="1200">
        <a:solidFill>
          <a:schemeClr val="tx1"/>
        </a:solidFill>
        <a:latin typeface="+mn-lt"/>
        <a:ea typeface="MS PGothic" panose="020B0600070205080204" pitchFamily="34" charset="-128"/>
        <a:cs typeface="+mn-cs"/>
      </a:defRPr>
    </a:lvl2pPr>
    <a:lvl3pPr marL="914400" algn="l" rtl="0" eaLnBrk="0" fontAlgn="base" hangingPunct="0">
      <a:spcBef>
        <a:spcPct val="30000"/>
      </a:spcBef>
      <a:spcAft>
        <a:spcPct val="0"/>
      </a:spcAft>
      <a:defRPr sz="1200" kern="1200">
        <a:solidFill>
          <a:schemeClr val="tx1"/>
        </a:solidFill>
        <a:latin typeface="+mn-lt"/>
        <a:ea typeface="MS PGothic" panose="020B0600070205080204" pitchFamily="34" charset="-128"/>
        <a:cs typeface="+mn-cs"/>
      </a:defRPr>
    </a:lvl3pPr>
    <a:lvl4pPr marL="1371600" algn="l" rtl="0" eaLnBrk="0" fontAlgn="base" hangingPunct="0">
      <a:spcBef>
        <a:spcPct val="30000"/>
      </a:spcBef>
      <a:spcAft>
        <a:spcPct val="0"/>
      </a:spcAft>
      <a:defRPr sz="1200" kern="1200">
        <a:solidFill>
          <a:schemeClr val="tx1"/>
        </a:solidFill>
        <a:latin typeface="+mn-lt"/>
        <a:ea typeface="MS PGothic" panose="020B0600070205080204" pitchFamily="34" charset="-128"/>
        <a:cs typeface="+mn-cs"/>
      </a:defRPr>
    </a:lvl4pPr>
    <a:lvl5pPr marL="1828800" algn="l" rtl="0" eaLnBrk="0" fontAlgn="base" hangingPunct="0">
      <a:spcBef>
        <a:spcPct val="30000"/>
      </a:spcBef>
      <a:spcAft>
        <a:spcPct val="0"/>
      </a:spcAft>
      <a:defRPr sz="1200" kern="1200">
        <a:solidFill>
          <a:schemeClr val="tx1"/>
        </a:solidFill>
        <a:latin typeface="+mn-lt"/>
        <a:ea typeface="MS PGothic" panose="020B0600070205080204" pitchFamily="34" charset="-128"/>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71" name="Rectangle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p>
            <a:pPr eaLnBrk="1" hangingPunct="1">
              <a:spcBef>
                <a:spcPct val="0"/>
              </a:spcBef>
            </a:pPr>
            <a:endParaRPr lang="en-US" altLang="en-US"/>
          </a:p>
        </p:txBody>
      </p:sp>
      <p:sp>
        <p:nvSpPr>
          <p:cNvPr id="7172" name="Rectangle 4"/>
          <p:cNvSpPr>
            <a:spLocks noGrp="1"/>
          </p:cNvSpPr>
          <p:nvPr>
            <p:ph type="dt" sz="quarter"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lvl1pPr>
              <a:defRPr>
                <a:solidFill>
                  <a:schemeClr val="tx1"/>
                </a:solidFill>
                <a:latin typeface="Franklin Gothic Book" panose="020B0503020102020204" pitchFamily="34" charset="0"/>
              </a:defRPr>
            </a:lvl1pPr>
            <a:lvl2pPr marL="742950" indent="-285750">
              <a:defRPr>
                <a:solidFill>
                  <a:schemeClr val="tx1"/>
                </a:solidFill>
                <a:latin typeface="Franklin Gothic Book" panose="020B0503020102020204" pitchFamily="34" charset="0"/>
              </a:defRPr>
            </a:lvl2pPr>
            <a:lvl3pPr marL="1143000" indent="-228600">
              <a:defRPr>
                <a:solidFill>
                  <a:schemeClr val="tx1"/>
                </a:solidFill>
                <a:latin typeface="Franklin Gothic Book" panose="020B0503020102020204" pitchFamily="34" charset="0"/>
              </a:defRPr>
            </a:lvl3pPr>
            <a:lvl4pPr marL="1600200" indent="-228600">
              <a:defRPr>
                <a:solidFill>
                  <a:schemeClr val="tx1"/>
                </a:solidFill>
                <a:latin typeface="Franklin Gothic Book" panose="020B0503020102020204" pitchFamily="34" charset="0"/>
              </a:defRPr>
            </a:lvl4pPr>
            <a:lvl5pPr marL="2057400" indent="-228600">
              <a:defRPr>
                <a:solidFill>
                  <a:schemeClr val="tx1"/>
                </a:solidFill>
                <a:latin typeface="Franklin Gothic Book" panose="020B0503020102020204" pitchFamily="34" charset="0"/>
              </a:defRPr>
            </a:lvl5pPr>
            <a:lvl6pPr marL="2514600" indent="-228600" eaLnBrk="0" fontAlgn="base" hangingPunct="0">
              <a:spcBef>
                <a:spcPct val="0"/>
              </a:spcBef>
              <a:spcAft>
                <a:spcPct val="0"/>
              </a:spcAft>
              <a:defRPr>
                <a:solidFill>
                  <a:schemeClr val="tx1"/>
                </a:solidFill>
                <a:latin typeface="Franklin Gothic Book" panose="020B0503020102020204" pitchFamily="34" charset="0"/>
              </a:defRPr>
            </a:lvl6pPr>
            <a:lvl7pPr marL="2971800" indent="-228600" eaLnBrk="0" fontAlgn="base" hangingPunct="0">
              <a:spcBef>
                <a:spcPct val="0"/>
              </a:spcBef>
              <a:spcAft>
                <a:spcPct val="0"/>
              </a:spcAft>
              <a:defRPr>
                <a:solidFill>
                  <a:schemeClr val="tx1"/>
                </a:solidFill>
                <a:latin typeface="Franklin Gothic Book" panose="020B0503020102020204" pitchFamily="34" charset="0"/>
              </a:defRPr>
            </a:lvl7pPr>
            <a:lvl8pPr marL="3429000" indent="-228600" eaLnBrk="0" fontAlgn="base" hangingPunct="0">
              <a:spcBef>
                <a:spcPct val="0"/>
              </a:spcBef>
              <a:spcAft>
                <a:spcPct val="0"/>
              </a:spcAft>
              <a:defRPr>
                <a:solidFill>
                  <a:schemeClr val="tx1"/>
                </a:solidFill>
                <a:latin typeface="Franklin Gothic Book" panose="020B0503020102020204" pitchFamily="34" charset="0"/>
              </a:defRPr>
            </a:lvl8pPr>
            <a:lvl9pPr marL="3886200" indent="-228600" eaLnBrk="0" fontAlgn="base" hangingPunct="0">
              <a:spcBef>
                <a:spcPct val="0"/>
              </a:spcBef>
              <a:spcAft>
                <a:spcPct val="0"/>
              </a:spcAft>
              <a:defRPr>
                <a:solidFill>
                  <a:schemeClr val="tx1"/>
                </a:solidFill>
                <a:latin typeface="Franklin Gothic Book" panose="020B05030201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fld id="{A874DABC-DA05-4015-83B2-2638A957AA02}" type="datetime1">
              <a:rPr kumimoji="0" lang="en-US" altLang="en-US" sz="1800" b="0" i="0" u="none" strike="noStrike" kern="1200" cap="none" spc="0" normalizeH="0" baseline="0" noProof="0" smtClean="0">
                <a:ln>
                  <a:noFill/>
                </a:ln>
                <a:solidFill>
                  <a:prstClr val="black"/>
                </a:solidFill>
                <a:effectLst/>
                <a:uLnTx/>
                <a:uFillTx/>
                <a:latin typeface="Calibri" panose="020F0502020204030204" pitchFamily="34" charset="0"/>
                <a:ea typeface="MS PGothic" panose="020B0600070205080204" pitchFamily="34" charset="-128"/>
                <a:cs typeface="+mn-cs"/>
              </a:rPr>
              <a:pPr marL="0" marR="0" lvl="0" indent="0" algn="l" defTabSz="914400" rtl="0" eaLnBrk="1" fontAlgn="base" latinLnBrk="0" hangingPunct="1">
                <a:lnSpc>
                  <a:spcPct val="100000"/>
                </a:lnSpc>
                <a:spcBef>
                  <a:spcPct val="0"/>
                </a:spcBef>
                <a:spcAft>
                  <a:spcPct val="0"/>
                </a:spcAft>
                <a:buClrTx/>
                <a:buSzTx/>
                <a:buFontTx/>
                <a:buNone/>
                <a:tabLst/>
                <a:defRPr/>
              </a:pPr>
              <a:t>1/16/2026</a:t>
            </a:fld>
            <a:endParaRPr kumimoji="0" lang="en-US" altLang="en-US" sz="1800" b="0" i="0" u="none" strike="noStrike" kern="1200" cap="none" spc="0" normalizeH="0" baseline="0" noProof="0">
              <a:ln>
                <a:noFill/>
              </a:ln>
              <a:solidFill>
                <a:prstClr val="black"/>
              </a:solidFill>
              <a:effectLst/>
              <a:uLnTx/>
              <a:uFillTx/>
              <a:latin typeface="Calibri" panose="020F0502020204030204" pitchFamily="34" charset="0"/>
              <a:ea typeface="MS PGothic" panose="020B0600070205080204" pitchFamily="34" charset="-128"/>
              <a:cs typeface="+mn-cs"/>
            </a:endParaRPr>
          </a:p>
        </p:txBody>
      </p:sp>
      <p:sp>
        <p:nvSpPr>
          <p:cNvPr id="7173" name="Rectangle 5"/>
          <p:cNvSpPr>
            <a:spLocks noGrp="1"/>
          </p:cNvSpPr>
          <p:nvPr>
            <p:ph type="ftr" sz="quarter" idx="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lvl1pPr>
              <a:defRPr>
                <a:solidFill>
                  <a:schemeClr val="tx1"/>
                </a:solidFill>
                <a:latin typeface="Franklin Gothic Book" panose="020B0503020102020204" pitchFamily="34" charset="0"/>
              </a:defRPr>
            </a:lvl1pPr>
            <a:lvl2pPr marL="742950" indent="-285750">
              <a:defRPr>
                <a:solidFill>
                  <a:schemeClr val="tx1"/>
                </a:solidFill>
                <a:latin typeface="Franklin Gothic Book" panose="020B0503020102020204" pitchFamily="34" charset="0"/>
              </a:defRPr>
            </a:lvl2pPr>
            <a:lvl3pPr marL="1143000" indent="-228600">
              <a:defRPr>
                <a:solidFill>
                  <a:schemeClr val="tx1"/>
                </a:solidFill>
                <a:latin typeface="Franklin Gothic Book" panose="020B0503020102020204" pitchFamily="34" charset="0"/>
              </a:defRPr>
            </a:lvl3pPr>
            <a:lvl4pPr marL="1600200" indent="-228600">
              <a:defRPr>
                <a:solidFill>
                  <a:schemeClr val="tx1"/>
                </a:solidFill>
                <a:latin typeface="Franklin Gothic Book" panose="020B0503020102020204" pitchFamily="34" charset="0"/>
              </a:defRPr>
            </a:lvl4pPr>
            <a:lvl5pPr marL="2057400" indent="-228600">
              <a:defRPr>
                <a:solidFill>
                  <a:schemeClr val="tx1"/>
                </a:solidFill>
                <a:latin typeface="Franklin Gothic Book" panose="020B0503020102020204" pitchFamily="34" charset="0"/>
              </a:defRPr>
            </a:lvl5pPr>
            <a:lvl6pPr marL="2514600" indent="-228600" eaLnBrk="0" fontAlgn="base" hangingPunct="0">
              <a:spcBef>
                <a:spcPct val="0"/>
              </a:spcBef>
              <a:spcAft>
                <a:spcPct val="0"/>
              </a:spcAft>
              <a:defRPr>
                <a:solidFill>
                  <a:schemeClr val="tx1"/>
                </a:solidFill>
                <a:latin typeface="Franklin Gothic Book" panose="020B0503020102020204" pitchFamily="34" charset="0"/>
              </a:defRPr>
            </a:lvl6pPr>
            <a:lvl7pPr marL="2971800" indent="-228600" eaLnBrk="0" fontAlgn="base" hangingPunct="0">
              <a:spcBef>
                <a:spcPct val="0"/>
              </a:spcBef>
              <a:spcAft>
                <a:spcPct val="0"/>
              </a:spcAft>
              <a:defRPr>
                <a:solidFill>
                  <a:schemeClr val="tx1"/>
                </a:solidFill>
                <a:latin typeface="Franklin Gothic Book" panose="020B0503020102020204" pitchFamily="34" charset="0"/>
              </a:defRPr>
            </a:lvl7pPr>
            <a:lvl8pPr marL="3429000" indent="-228600" eaLnBrk="0" fontAlgn="base" hangingPunct="0">
              <a:spcBef>
                <a:spcPct val="0"/>
              </a:spcBef>
              <a:spcAft>
                <a:spcPct val="0"/>
              </a:spcAft>
              <a:defRPr>
                <a:solidFill>
                  <a:schemeClr val="tx1"/>
                </a:solidFill>
                <a:latin typeface="Franklin Gothic Book" panose="020B0503020102020204" pitchFamily="34" charset="0"/>
              </a:defRPr>
            </a:lvl8pPr>
            <a:lvl9pPr marL="3886200" indent="-228600" eaLnBrk="0" fontAlgn="base" hangingPunct="0">
              <a:spcBef>
                <a:spcPct val="0"/>
              </a:spcBef>
              <a:spcAft>
                <a:spcPct val="0"/>
              </a:spcAft>
              <a:defRPr>
                <a:solidFill>
                  <a:schemeClr val="tx1"/>
                </a:solidFill>
                <a:latin typeface="Franklin Gothic Book" panose="020B05030201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n-US"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7174" name="Rectangle 6"/>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lvl1pPr>
              <a:defRPr>
                <a:solidFill>
                  <a:schemeClr val="tx1"/>
                </a:solidFill>
                <a:latin typeface="Franklin Gothic Book" panose="020B0503020102020204" pitchFamily="34" charset="0"/>
              </a:defRPr>
            </a:lvl1pPr>
            <a:lvl2pPr marL="742950" indent="-285750">
              <a:defRPr>
                <a:solidFill>
                  <a:schemeClr val="tx1"/>
                </a:solidFill>
                <a:latin typeface="Franklin Gothic Book" panose="020B0503020102020204" pitchFamily="34" charset="0"/>
              </a:defRPr>
            </a:lvl2pPr>
            <a:lvl3pPr marL="1143000" indent="-228600">
              <a:defRPr>
                <a:solidFill>
                  <a:schemeClr val="tx1"/>
                </a:solidFill>
                <a:latin typeface="Franklin Gothic Book" panose="020B0503020102020204" pitchFamily="34" charset="0"/>
              </a:defRPr>
            </a:lvl3pPr>
            <a:lvl4pPr marL="1600200" indent="-228600">
              <a:defRPr>
                <a:solidFill>
                  <a:schemeClr val="tx1"/>
                </a:solidFill>
                <a:latin typeface="Franklin Gothic Book" panose="020B0503020102020204" pitchFamily="34" charset="0"/>
              </a:defRPr>
            </a:lvl4pPr>
            <a:lvl5pPr marL="2057400" indent="-228600">
              <a:defRPr>
                <a:solidFill>
                  <a:schemeClr val="tx1"/>
                </a:solidFill>
                <a:latin typeface="Franklin Gothic Book" panose="020B0503020102020204" pitchFamily="34" charset="0"/>
              </a:defRPr>
            </a:lvl5pPr>
            <a:lvl6pPr marL="2514600" indent="-228600" eaLnBrk="0" fontAlgn="base" hangingPunct="0">
              <a:spcBef>
                <a:spcPct val="0"/>
              </a:spcBef>
              <a:spcAft>
                <a:spcPct val="0"/>
              </a:spcAft>
              <a:defRPr>
                <a:solidFill>
                  <a:schemeClr val="tx1"/>
                </a:solidFill>
                <a:latin typeface="Franklin Gothic Book" panose="020B0503020102020204" pitchFamily="34" charset="0"/>
              </a:defRPr>
            </a:lvl6pPr>
            <a:lvl7pPr marL="2971800" indent="-228600" eaLnBrk="0" fontAlgn="base" hangingPunct="0">
              <a:spcBef>
                <a:spcPct val="0"/>
              </a:spcBef>
              <a:spcAft>
                <a:spcPct val="0"/>
              </a:spcAft>
              <a:defRPr>
                <a:solidFill>
                  <a:schemeClr val="tx1"/>
                </a:solidFill>
                <a:latin typeface="Franklin Gothic Book" panose="020B0503020102020204" pitchFamily="34" charset="0"/>
              </a:defRPr>
            </a:lvl7pPr>
            <a:lvl8pPr marL="3429000" indent="-228600" eaLnBrk="0" fontAlgn="base" hangingPunct="0">
              <a:spcBef>
                <a:spcPct val="0"/>
              </a:spcBef>
              <a:spcAft>
                <a:spcPct val="0"/>
              </a:spcAft>
              <a:defRPr>
                <a:solidFill>
                  <a:schemeClr val="tx1"/>
                </a:solidFill>
                <a:latin typeface="Franklin Gothic Book" panose="020B0503020102020204" pitchFamily="34" charset="0"/>
              </a:defRPr>
            </a:lvl8pPr>
            <a:lvl9pPr marL="3886200" indent="-228600" eaLnBrk="0" fontAlgn="base" hangingPunct="0">
              <a:spcBef>
                <a:spcPct val="0"/>
              </a:spcBef>
              <a:spcAft>
                <a:spcPct val="0"/>
              </a:spcAft>
              <a:defRPr>
                <a:solidFill>
                  <a:schemeClr val="tx1"/>
                </a:solidFill>
                <a:latin typeface="Franklin Gothic Book" panose="020B05030201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fld id="{52A641FE-8A39-496A-B126-337E4611EFAF}" type="slidenum">
              <a:rPr kumimoji="0" lang="en-US" altLang="en-US" sz="1800" b="0" i="0" u="none" strike="noStrike" kern="1200" cap="none" spc="0" normalizeH="0" baseline="0" noProof="0" smtClean="0">
                <a:ln>
                  <a:noFill/>
                </a:ln>
                <a:solidFill>
                  <a:prstClr val="black"/>
                </a:solidFill>
                <a:effectLst/>
                <a:uLnTx/>
                <a:uFillTx/>
                <a:latin typeface="Calibri" panose="020F0502020204030204" pitchFamily="34" charset="0"/>
                <a:ea typeface="MS PGothic" panose="020B0600070205080204" pitchFamily="34" charset="-128"/>
                <a:cs typeface="+mn-cs"/>
              </a:rPr>
              <a:pPr marL="0" marR="0" lvl="0" indent="0" algn="l" defTabSz="914400" rtl="0" eaLnBrk="1" fontAlgn="base" latinLnBrk="0" hangingPunct="1">
                <a:lnSpc>
                  <a:spcPct val="100000"/>
                </a:lnSpc>
                <a:spcBef>
                  <a:spcPct val="0"/>
                </a:spcBef>
                <a:spcAft>
                  <a:spcPct val="0"/>
                </a:spcAft>
                <a:buClrTx/>
                <a:buSzTx/>
                <a:buFontTx/>
                <a:buNone/>
                <a:tabLst/>
                <a:defRPr/>
              </a:pPr>
              <a:t>1</a:t>
            </a:fld>
            <a:endParaRPr kumimoji="0" lang="en-US" altLang="en-US" sz="1800" b="0" i="0" u="none" strike="noStrike" kern="1200" cap="none" spc="0" normalizeH="0" baseline="0" noProof="0">
              <a:ln>
                <a:noFill/>
              </a:ln>
              <a:solidFill>
                <a:prstClr val="black"/>
              </a:solidFill>
              <a:effectLst/>
              <a:uLnTx/>
              <a:uFillTx/>
              <a:latin typeface="Calibri" panose="020F0502020204030204" pitchFamily="34" charset="0"/>
              <a:ea typeface="MS PGothic" panose="020B0600070205080204" pitchFamily="34" charset="-128"/>
              <a:cs typeface="+mn-cs"/>
            </a:endParaRPr>
          </a:p>
        </p:txBody>
      </p:sp>
      <p:sp>
        <p:nvSpPr>
          <p:cNvPr id="7175" name="Rectangle 7"/>
          <p:cNvSpPr>
            <a:spLocks noGrp="1"/>
          </p:cNvSpPr>
          <p:nvPr>
            <p:ph type="hdr" sz="quarter"/>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lvl1pPr>
              <a:defRPr>
                <a:solidFill>
                  <a:schemeClr val="tx1"/>
                </a:solidFill>
                <a:latin typeface="Franklin Gothic Book" panose="020B0503020102020204" pitchFamily="34" charset="0"/>
              </a:defRPr>
            </a:lvl1pPr>
            <a:lvl2pPr marL="742950" indent="-285750">
              <a:defRPr>
                <a:solidFill>
                  <a:schemeClr val="tx1"/>
                </a:solidFill>
                <a:latin typeface="Franklin Gothic Book" panose="020B0503020102020204" pitchFamily="34" charset="0"/>
              </a:defRPr>
            </a:lvl2pPr>
            <a:lvl3pPr marL="1143000" indent="-228600">
              <a:defRPr>
                <a:solidFill>
                  <a:schemeClr val="tx1"/>
                </a:solidFill>
                <a:latin typeface="Franklin Gothic Book" panose="020B0503020102020204" pitchFamily="34" charset="0"/>
              </a:defRPr>
            </a:lvl3pPr>
            <a:lvl4pPr marL="1600200" indent="-228600">
              <a:defRPr>
                <a:solidFill>
                  <a:schemeClr val="tx1"/>
                </a:solidFill>
                <a:latin typeface="Franklin Gothic Book" panose="020B0503020102020204" pitchFamily="34" charset="0"/>
              </a:defRPr>
            </a:lvl4pPr>
            <a:lvl5pPr marL="2057400" indent="-228600">
              <a:defRPr>
                <a:solidFill>
                  <a:schemeClr val="tx1"/>
                </a:solidFill>
                <a:latin typeface="Franklin Gothic Book" panose="020B0503020102020204" pitchFamily="34" charset="0"/>
              </a:defRPr>
            </a:lvl5pPr>
            <a:lvl6pPr marL="2514600" indent="-228600" eaLnBrk="0" fontAlgn="base" hangingPunct="0">
              <a:spcBef>
                <a:spcPct val="0"/>
              </a:spcBef>
              <a:spcAft>
                <a:spcPct val="0"/>
              </a:spcAft>
              <a:defRPr>
                <a:solidFill>
                  <a:schemeClr val="tx1"/>
                </a:solidFill>
                <a:latin typeface="Franklin Gothic Book" panose="020B0503020102020204" pitchFamily="34" charset="0"/>
              </a:defRPr>
            </a:lvl6pPr>
            <a:lvl7pPr marL="2971800" indent="-228600" eaLnBrk="0" fontAlgn="base" hangingPunct="0">
              <a:spcBef>
                <a:spcPct val="0"/>
              </a:spcBef>
              <a:spcAft>
                <a:spcPct val="0"/>
              </a:spcAft>
              <a:defRPr>
                <a:solidFill>
                  <a:schemeClr val="tx1"/>
                </a:solidFill>
                <a:latin typeface="Franklin Gothic Book" panose="020B0503020102020204" pitchFamily="34" charset="0"/>
              </a:defRPr>
            </a:lvl7pPr>
            <a:lvl8pPr marL="3429000" indent="-228600" eaLnBrk="0" fontAlgn="base" hangingPunct="0">
              <a:spcBef>
                <a:spcPct val="0"/>
              </a:spcBef>
              <a:spcAft>
                <a:spcPct val="0"/>
              </a:spcAft>
              <a:defRPr>
                <a:solidFill>
                  <a:schemeClr val="tx1"/>
                </a:solidFill>
                <a:latin typeface="Franklin Gothic Book" panose="020B0503020102020204" pitchFamily="34" charset="0"/>
              </a:defRPr>
            </a:lvl8pPr>
            <a:lvl9pPr marL="3886200" indent="-228600" eaLnBrk="0" fontAlgn="base" hangingPunct="0">
              <a:spcBef>
                <a:spcPct val="0"/>
              </a:spcBef>
              <a:spcAft>
                <a:spcPct val="0"/>
              </a:spcAft>
              <a:defRPr>
                <a:solidFill>
                  <a:schemeClr val="tx1"/>
                </a:solidFill>
                <a:latin typeface="Franklin Gothic Book" panose="020B05030201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n-US"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94D023-2B15-2D8B-4147-4D6CCF61D6F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1E83138-8914-23A7-19DC-9B3232A2E48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1B21EB9-008B-F497-450F-095C0DB73EE2}"/>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56848C8E-FC86-D42B-8B49-5F5A62E013B1}"/>
              </a:ext>
            </a:extLst>
          </p:cNvPr>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698592B3-F041-4619-8984-66974E42AE75}" type="slidenum">
              <a:rPr kumimoji="0" lang="en-US" sz="1300" b="0" i="0" u="none" strike="noStrike" kern="1200" cap="none" spc="0" normalizeH="0" baseline="0" noProof="0" smtClean="0">
                <a:ln>
                  <a:noFill/>
                </a:ln>
                <a:solidFill>
                  <a:prstClr val="black"/>
                </a:solidFill>
                <a:effectLst/>
                <a:uLnTx/>
                <a:uFillTx/>
                <a:latin typeface="Calibri" panose="020F0502020204030204" pitchFamily="34" charset="0"/>
                <a:ea typeface="MS PGothic" panose="020B0600070205080204" pitchFamily="34"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10</a:t>
            </a:fld>
            <a:endParaRPr kumimoji="0" lang="en-US" sz="1300" b="0" i="0" u="none" strike="noStrike" kern="1200" cap="none" spc="0" normalizeH="0" baseline="0" noProof="0">
              <a:ln>
                <a:noFill/>
              </a:ln>
              <a:solidFill>
                <a:prstClr val="black"/>
              </a:solidFill>
              <a:effectLst/>
              <a:uLnTx/>
              <a:uFillTx/>
              <a:latin typeface="Calibri" panose="020F0502020204030204" pitchFamily="34" charset="0"/>
              <a:ea typeface="MS PGothic" panose="020B0600070205080204" pitchFamily="34" charset="-128"/>
              <a:cs typeface="+mn-cs"/>
            </a:endParaRPr>
          </a:p>
        </p:txBody>
      </p:sp>
    </p:spTree>
    <p:extLst>
      <p:ext uri="{BB962C8B-B14F-4D97-AF65-F5344CB8AC3E}">
        <p14:creationId xmlns:p14="http://schemas.microsoft.com/office/powerpoint/2010/main" val="159656578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BC00D9-280B-5356-F873-72787ED9118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997917B-6670-E1CE-AFC8-3153DCA5829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509834B-981E-D3D9-E723-3A798A1BA6CD}"/>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B0754632-A8D2-FCC9-CF12-0B930593A6A1}"/>
              </a:ext>
            </a:extLst>
          </p:cNvPr>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698592B3-F041-4619-8984-66974E42AE75}" type="slidenum">
              <a:rPr kumimoji="0" lang="en-US" sz="1300" b="0" i="0" u="none" strike="noStrike" kern="1200" cap="none" spc="0" normalizeH="0" baseline="0" noProof="0" smtClean="0">
                <a:ln>
                  <a:noFill/>
                </a:ln>
                <a:solidFill>
                  <a:prstClr val="black"/>
                </a:solidFill>
                <a:effectLst/>
                <a:uLnTx/>
                <a:uFillTx/>
                <a:latin typeface="Calibri" panose="020F0502020204030204" pitchFamily="34" charset="0"/>
                <a:ea typeface="MS PGothic" panose="020B0600070205080204" pitchFamily="34"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11</a:t>
            </a:fld>
            <a:endParaRPr kumimoji="0" lang="en-US" sz="1300" b="0" i="0" u="none" strike="noStrike" kern="1200" cap="none" spc="0" normalizeH="0" baseline="0" noProof="0">
              <a:ln>
                <a:noFill/>
              </a:ln>
              <a:solidFill>
                <a:prstClr val="black"/>
              </a:solidFill>
              <a:effectLst/>
              <a:uLnTx/>
              <a:uFillTx/>
              <a:latin typeface="Calibri" panose="020F0502020204030204" pitchFamily="34" charset="0"/>
              <a:ea typeface="MS PGothic" panose="020B0600070205080204" pitchFamily="34" charset="-128"/>
              <a:cs typeface="+mn-cs"/>
            </a:endParaRPr>
          </a:p>
        </p:txBody>
      </p:sp>
    </p:spTree>
    <p:extLst>
      <p:ext uri="{BB962C8B-B14F-4D97-AF65-F5344CB8AC3E}">
        <p14:creationId xmlns:p14="http://schemas.microsoft.com/office/powerpoint/2010/main" val="362569545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AF5469-447F-B503-2C7D-131FDF4A974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4724584-06F2-097B-37AE-AA9515683B3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9A904F0-5F2A-7C28-71F5-BA8C27F684A4}"/>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DC18A72E-5880-C839-64A4-4387EB9C885B}"/>
              </a:ext>
            </a:extLst>
          </p:cNvPr>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698592B3-F041-4619-8984-66974E42AE75}" type="slidenum">
              <a:rPr kumimoji="0" lang="en-US" sz="1300" b="0" i="0" u="none" strike="noStrike" kern="1200" cap="none" spc="0" normalizeH="0" baseline="0" noProof="0" smtClean="0">
                <a:ln>
                  <a:noFill/>
                </a:ln>
                <a:solidFill>
                  <a:prstClr val="black"/>
                </a:solidFill>
                <a:effectLst/>
                <a:uLnTx/>
                <a:uFillTx/>
                <a:latin typeface="Calibri" panose="020F0502020204030204" pitchFamily="34" charset="0"/>
                <a:ea typeface="MS PGothic" panose="020B0600070205080204" pitchFamily="34"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12</a:t>
            </a:fld>
            <a:endParaRPr kumimoji="0" lang="en-US" sz="1300" b="0" i="0" u="none" strike="noStrike" kern="1200" cap="none" spc="0" normalizeH="0" baseline="0" noProof="0">
              <a:ln>
                <a:noFill/>
              </a:ln>
              <a:solidFill>
                <a:prstClr val="black"/>
              </a:solidFill>
              <a:effectLst/>
              <a:uLnTx/>
              <a:uFillTx/>
              <a:latin typeface="Calibri" panose="020F0502020204030204" pitchFamily="34" charset="0"/>
              <a:ea typeface="MS PGothic" panose="020B0600070205080204" pitchFamily="34" charset="-128"/>
              <a:cs typeface="+mn-cs"/>
            </a:endParaRPr>
          </a:p>
        </p:txBody>
      </p:sp>
    </p:spTree>
    <p:extLst>
      <p:ext uri="{BB962C8B-B14F-4D97-AF65-F5344CB8AC3E}">
        <p14:creationId xmlns:p14="http://schemas.microsoft.com/office/powerpoint/2010/main" val="262440178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9E8E9B-9A3A-C89D-D5BB-782CBE0DB90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FD9FC48-5DAD-EA4C-7119-508619F7655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665FE68-540F-B982-34EC-FEAD65A6B851}"/>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43BF98C5-0AF7-B2B2-03BD-B2033A41056C}"/>
              </a:ext>
            </a:extLst>
          </p:cNvPr>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698592B3-F041-4619-8984-66974E42AE75}" type="slidenum">
              <a:rPr kumimoji="0" lang="en-US" sz="1300" b="0" i="0" u="none" strike="noStrike" kern="1200" cap="none" spc="0" normalizeH="0" baseline="0" noProof="0" smtClean="0">
                <a:ln>
                  <a:noFill/>
                </a:ln>
                <a:solidFill>
                  <a:prstClr val="black"/>
                </a:solidFill>
                <a:effectLst/>
                <a:uLnTx/>
                <a:uFillTx/>
                <a:latin typeface="Calibri" panose="020F0502020204030204" pitchFamily="34" charset="0"/>
                <a:ea typeface="MS PGothic" panose="020B0600070205080204" pitchFamily="34"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13</a:t>
            </a:fld>
            <a:endParaRPr kumimoji="0" lang="en-US" sz="1300" b="0" i="0" u="none" strike="noStrike" kern="1200" cap="none" spc="0" normalizeH="0" baseline="0" noProof="0">
              <a:ln>
                <a:noFill/>
              </a:ln>
              <a:solidFill>
                <a:prstClr val="black"/>
              </a:solidFill>
              <a:effectLst/>
              <a:uLnTx/>
              <a:uFillTx/>
              <a:latin typeface="Calibri" panose="020F0502020204030204" pitchFamily="34" charset="0"/>
              <a:ea typeface="MS PGothic" panose="020B0600070205080204" pitchFamily="34" charset="-128"/>
              <a:cs typeface="+mn-cs"/>
            </a:endParaRPr>
          </a:p>
        </p:txBody>
      </p:sp>
    </p:spTree>
    <p:extLst>
      <p:ext uri="{BB962C8B-B14F-4D97-AF65-F5344CB8AC3E}">
        <p14:creationId xmlns:p14="http://schemas.microsoft.com/office/powerpoint/2010/main" val="199381292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6CD4BE-90A4-5E6F-2A4B-BBDCA34FCF4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66D65D3-A62D-7B57-82C4-A6EF764C48A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8603852-86B4-6FF0-49DF-50E71C3852A0}"/>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FED3B749-CF19-99FF-0605-A73FE797700C}"/>
              </a:ext>
            </a:extLst>
          </p:cNvPr>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698592B3-F041-4619-8984-66974E42AE75}" type="slidenum">
              <a:rPr kumimoji="0" lang="en-US" sz="1300" b="0" i="0" u="none" strike="noStrike" kern="1200" cap="none" spc="0" normalizeH="0" baseline="0" noProof="0" smtClean="0">
                <a:ln>
                  <a:noFill/>
                </a:ln>
                <a:solidFill>
                  <a:prstClr val="black"/>
                </a:solidFill>
                <a:effectLst/>
                <a:uLnTx/>
                <a:uFillTx/>
                <a:latin typeface="Calibri" panose="020F0502020204030204" pitchFamily="34" charset="0"/>
                <a:ea typeface="MS PGothic" panose="020B0600070205080204" pitchFamily="34"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14</a:t>
            </a:fld>
            <a:endParaRPr kumimoji="0" lang="en-US" sz="1300" b="0" i="0" u="none" strike="noStrike" kern="1200" cap="none" spc="0" normalizeH="0" baseline="0" noProof="0">
              <a:ln>
                <a:noFill/>
              </a:ln>
              <a:solidFill>
                <a:prstClr val="black"/>
              </a:solidFill>
              <a:effectLst/>
              <a:uLnTx/>
              <a:uFillTx/>
              <a:latin typeface="Calibri" panose="020F0502020204030204" pitchFamily="34" charset="0"/>
              <a:ea typeface="MS PGothic" panose="020B0600070205080204" pitchFamily="34" charset="-128"/>
              <a:cs typeface="+mn-cs"/>
            </a:endParaRPr>
          </a:p>
        </p:txBody>
      </p:sp>
    </p:spTree>
    <p:extLst>
      <p:ext uri="{BB962C8B-B14F-4D97-AF65-F5344CB8AC3E}">
        <p14:creationId xmlns:p14="http://schemas.microsoft.com/office/powerpoint/2010/main" val="408641655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441E6F-F5A6-8946-E942-A50F5CFAFB9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67590EE-ABA5-820C-A7EA-8EF0A92BD9E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97B93F1-76EF-1C6A-D6AD-61D8580E06DE}"/>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A993B389-DA7B-F8A2-562A-26C820CD66DE}"/>
              </a:ext>
            </a:extLst>
          </p:cNvPr>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698592B3-F041-4619-8984-66974E42AE75}" type="slidenum">
              <a:rPr kumimoji="0" lang="en-US" sz="1300" b="0" i="0" u="none" strike="noStrike" kern="1200" cap="none" spc="0" normalizeH="0" baseline="0" noProof="0" smtClean="0">
                <a:ln>
                  <a:noFill/>
                </a:ln>
                <a:solidFill>
                  <a:prstClr val="black"/>
                </a:solidFill>
                <a:effectLst/>
                <a:uLnTx/>
                <a:uFillTx/>
                <a:latin typeface="Calibri" panose="020F0502020204030204" pitchFamily="34" charset="0"/>
                <a:ea typeface="MS PGothic" panose="020B0600070205080204" pitchFamily="34"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15</a:t>
            </a:fld>
            <a:endParaRPr kumimoji="0" lang="en-US" sz="1300" b="0" i="0" u="none" strike="noStrike" kern="1200" cap="none" spc="0" normalizeH="0" baseline="0" noProof="0">
              <a:ln>
                <a:noFill/>
              </a:ln>
              <a:solidFill>
                <a:prstClr val="black"/>
              </a:solidFill>
              <a:effectLst/>
              <a:uLnTx/>
              <a:uFillTx/>
              <a:latin typeface="Calibri" panose="020F0502020204030204" pitchFamily="34" charset="0"/>
              <a:ea typeface="MS PGothic" panose="020B0600070205080204" pitchFamily="34" charset="-128"/>
              <a:cs typeface="+mn-cs"/>
            </a:endParaRPr>
          </a:p>
        </p:txBody>
      </p:sp>
    </p:spTree>
    <p:extLst>
      <p:ext uri="{BB962C8B-B14F-4D97-AF65-F5344CB8AC3E}">
        <p14:creationId xmlns:p14="http://schemas.microsoft.com/office/powerpoint/2010/main" val="316265146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0E1A49-4767-6892-E5DC-7B7878CBBAA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E0F926B-1592-6331-C47A-0C762BFB99B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7A2D39A-1646-D911-AE57-3CEF78AA7FDE}"/>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6EA63CCB-6CB1-BBC5-B220-ABA892A810B5}"/>
              </a:ext>
            </a:extLst>
          </p:cNvPr>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698592B3-F041-4619-8984-66974E42AE75}" type="slidenum">
              <a:rPr kumimoji="0" lang="en-US" sz="1300" b="0" i="0" u="none" strike="noStrike" kern="1200" cap="none" spc="0" normalizeH="0" baseline="0" noProof="0" smtClean="0">
                <a:ln>
                  <a:noFill/>
                </a:ln>
                <a:solidFill>
                  <a:prstClr val="black"/>
                </a:solidFill>
                <a:effectLst/>
                <a:uLnTx/>
                <a:uFillTx/>
                <a:latin typeface="Calibri" panose="020F0502020204030204" pitchFamily="34" charset="0"/>
                <a:ea typeface="MS PGothic" panose="020B0600070205080204" pitchFamily="34"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16</a:t>
            </a:fld>
            <a:endParaRPr kumimoji="0" lang="en-US" sz="1300" b="0" i="0" u="none" strike="noStrike" kern="1200" cap="none" spc="0" normalizeH="0" baseline="0" noProof="0">
              <a:ln>
                <a:noFill/>
              </a:ln>
              <a:solidFill>
                <a:prstClr val="black"/>
              </a:solidFill>
              <a:effectLst/>
              <a:uLnTx/>
              <a:uFillTx/>
              <a:latin typeface="Calibri" panose="020F0502020204030204" pitchFamily="34" charset="0"/>
              <a:ea typeface="MS PGothic" panose="020B0600070205080204" pitchFamily="34" charset="-128"/>
              <a:cs typeface="+mn-cs"/>
            </a:endParaRPr>
          </a:p>
        </p:txBody>
      </p:sp>
    </p:spTree>
    <p:extLst>
      <p:ext uri="{BB962C8B-B14F-4D97-AF65-F5344CB8AC3E}">
        <p14:creationId xmlns:p14="http://schemas.microsoft.com/office/powerpoint/2010/main" val="413024058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BDE813-F71B-08A5-DFD7-BF9B53C5E4E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4D66AEC-7C82-385D-EABF-450E91B51A0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20FA1B4-2C18-2E33-8DCC-4BFC8F3E3F8A}"/>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2CF8C71F-7AB8-DCDB-6BEF-6A53F5945722}"/>
              </a:ext>
            </a:extLst>
          </p:cNvPr>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698592B3-F041-4619-8984-66974E42AE75}" type="slidenum">
              <a:rPr kumimoji="0" lang="en-US" sz="1300" b="0" i="0" u="none" strike="noStrike" kern="1200" cap="none" spc="0" normalizeH="0" baseline="0" noProof="0" smtClean="0">
                <a:ln>
                  <a:noFill/>
                </a:ln>
                <a:solidFill>
                  <a:prstClr val="black"/>
                </a:solidFill>
                <a:effectLst/>
                <a:uLnTx/>
                <a:uFillTx/>
                <a:latin typeface="Calibri" panose="020F0502020204030204" pitchFamily="34" charset="0"/>
                <a:ea typeface="MS PGothic" panose="020B0600070205080204" pitchFamily="34"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17</a:t>
            </a:fld>
            <a:endParaRPr kumimoji="0" lang="en-US" sz="1300" b="0" i="0" u="none" strike="noStrike" kern="1200" cap="none" spc="0" normalizeH="0" baseline="0" noProof="0">
              <a:ln>
                <a:noFill/>
              </a:ln>
              <a:solidFill>
                <a:prstClr val="black"/>
              </a:solidFill>
              <a:effectLst/>
              <a:uLnTx/>
              <a:uFillTx/>
              <a:latin typeface="Calibri" panose="020F0502020204030204" pitchFamily="34" charset="0"/>
              <a:ea typeface="MS PGothic" panose="020B0600070205080204" pitchFamily="34" charset="-128"/>
              <a:cs typeface="+mn-cs"/>
            </a:endParaRPr>
          </a:p>
        </p:txBody>
      </p:sp>
    </p:spTree>
    <p:extLst>
      <p:ext uri="{BB962C8B-B14F-4D97-AF65-F5344CB8AC3E}">
        <p14:creationId xmlns:p14="http://schemas.microsoft.com/office/powerpoint/2010/main" val="40317297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5B024E-1236-120C-B8AB-5E4117A1D07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8483620-C98F-8A89-2B48-BD15029CA45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2DF1506-3519-D36B-83C9-350C19325450}"/>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EA2CC314-1B0B-CEE1-CDAA-E321C2F319A5}"/>
              </a:ext>
            </a:extLst>
          </p:cNvPr>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698592B3-F041-4619-8984-66974E42AE75}" type="slidenum">
              <a:rPr kumimoji="0" lang="en-US" sz="1300" b="0" i="0" u="none" strike="noStrike" kern="1200" cap="none" spc="0" normalizeH="0" baseline="0" noProof="0" smtClean="0">
                <a:ln>
                  <a:noFill/>
                </a:ln>
                <a:solidFill>
                  <a:prstClr val="black"/>
                </a:solidFill>
                <a:effectLst/>
                <a:uLnTx/>
                <a:uFillTx/>
                <a:latin typeface="Calibri" panose="020F0502020204030204" pitchFamily="34" charset="0"/>
                <a:ea typeface="MS PGothic" panose="020B0600070205080204" pitchFamily="34"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18</a:t>
            </a:fld>
            <a:endParaRPr kumimoji="0" lang="en-US" sz="1300" b="0" i="0" u="none" strike="noStrike" kern="1200" cap="none" spc="0" normalizeH="0" baseline="0" noProof="0">
              <a:ln>
                <a:noFill/>
              </a:ln>
              <a:solidFill>
                <a:prstClr val="black"/>
              </a:solidFill>
              <a:effectLst/>
              <a:uLnTx/>
              <a:uFillTx/>
              <a:latin typeface="Calibri" panose="020F0502020204030204" pitchFamily="34" charset="0"/>
              <a:ea typeface="MS PGothic" panose="020B0600070205080204" pitchFamily="34" charset="-128"/>
              <a:cs typeface="+mn-cs"/>
            </a:endParaRPr>
          </a:p>
        </p:txBody>
      </p:sp>
    </p:spTree>
    <p:extLst>
      <p:ext uri="{BB962C8B-B14F-4D97-AF65-F5344CB8AC3E}">
        <p14:creationId xmlns:p14="http://schemas.microsoft.com/office/powerpoint/2010/main" val="289783185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3D4C26-F1F8-6AFE-1911-87BAD18D609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21FF54C-AE79-76FD-722F-236E31D9738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A8E5EE1-14F8-5CDF-A448-1EAF7026B3A9}"/>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8F8305C5-C1C4-EB94-CED2-4B9557F4C2B3}"/>
              </a:ext>
            </a:extLst>
          </p:cNvPr>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698592B3-F041-4619-8984-66974E42AE75}" type="slidenum">
              <a:rPr kumimoji="0" lang="en-US" sz="1300" b="0" i="0" u="none" strike="noStrike" kern="1200" cap="none" spc="0" normalizeH="0" baseline="0" noProof="0" smtClean="0">
                <a:ln>
                  <a:noFill/>
                </a:ln>
                <a:solidFill>
                  <a:prstClr val="black"/>
                </a:solidFill>
                <a:effectLst/>
                <a:uLnTx/>
                <a:uFillTx/>
                <a:latin typeface="Calibri" panose="020F0502020204030204" pitchFamily="34" charset="0"/>
                <a:ea typeface="MS PGothic" panose="020B0600070205080204" pitchFamily="34"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19</a:t>
            </a:fld>
            <a:endParaRPr kumimoji="0" lang="en-US" sz="1300" b="0" i="0" u="none" strike="noStrike" kern="1200" cap="none" spc="0" normalizeH="0" baseline="0" noProof="0">
              <a:ln>
                <a:noFill/>
              </a:ln>
              <a:solidFill>
                <a:prstClr val="black"/>
              </a:solidFill>
              <a:effectLst/>
              <a:uLnTx/>
              <a:uFillTx/>
              <a:latin typeface="Calibri" panose="020F0502020204030204" pitchFamily="34" charset="0"/>
              <a:ea typeface="MS PGothic" panose="020B0600070205080204" pitchFamily="34" charset="-128"/>
              <a:cs typeface="+mn-cs"/>
            </a:endParaRPr>
          </a:p>
        </p:txBody>
      </p:sp>
    </p:spTree>
    <p:extLst>
      <p:ext uri="{BB962C8B-B14F-4D97-AF65-F5344CB8AC3E}">
        <p14:creationId xmlns:p14="http://schemas.microsoft.com/office/powerpoint/2010/main" val="272460769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11AD65-9796-C3FE-345B-04C10736803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77E5AB2-7C43-1AE3-D66B-0DB5F6DF8FC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B74A369-0333-1B59-784C-591C2645E25C}"/>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3A084D48-1546-E9A0-59CD-3743D5168D66}"/>
              </a:ext>
            </a:extLst>
          </p:cNvPr>
          <p:cNvSpPr>
            <a:spLocks noGrp="1"/>
          </p:cNvSpPr>
          <p:nvPr>
            <p:ph type="sldNum" sz="quarter" idx="10"/>
          </p:nvPr>
        </p:nvSpPr>
        <p:spPr/>
        <p:txBody>
          <a:bodyPr/>
          <a:lstStyle/>
          <a:p>
            <a:pPr>
              <a:defRPr/>
            </a:pPr>
            <a:fld id="{698592B3-F041-4619-8984-66974E42AE75}" type="slidenum">
              <a:rPr lang="en-US" smtClean="0"/>
              <a:pPr>
                <a:defRPr/>
              </a:pPr>
              <a:t>2</a:t>
            </a:fld>
            <a:endParaRPr lang="en-US"/>
          </a:p>
        </p:txBody>
      </p:sp>
    </p:spTree>
    <p:extLst>
      <p:ext uri="{BB962C8B-B14F-4D97-AF65-F5344CB8AC3E}">
        <p14:creationId xmlns:p14="http://schemas.microsoft.com/office/powerpoint/2010/main" val="152352420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B17BCC-F372-92EC-2F4B-E705C0E84E9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A6AEDC4-4ED1-FBE6-4ED8-B2E42C298DC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9CEB64D-72FA-584F-DEE1-B041DF75CABE}"/>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1EA90BEE-B575-EEAF-5CC8-D9EFFFE611A5}"/>
              </a:ext>
            </a:extLst>
          </p:cNvPr>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698592B3-F041-4619-8984-66974E42AE75}" type="slidenum">
              <a:rPr kumimoji="0" lang="en-US" sz="1300" b="0" i="0" u="none" strike="noStrike" kern="1200" cap="none" spc="0" normalizeH="0" baseline="0" noProof="0" smtClean="0">
                <a:ln>
                  <a:noFill/>
                </a:ln>
                <a:solidFill>
                  <a:prstClr val="black"/>
                </a:solidFill>
                <a:effectLst/>
                <a:uLnTx/>
                <a:uFillTx/>
                <a:latin typeface="Calibri" panose="020F0502020204030204" pitchFamily="34" charset="0"/>
                <a:ea typeface="MS PGothic" panose="020B0600070205080204" pitchFamily="34"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20</a:t>
            </a:fld>
            <a:endParaRPr kumimoji="0" lang="en-US" sz="1300" b="0" i="0" u="none" strike="noStrike" kern="1200" cap="none" spc="0" normalizeH="0" baseline="0" noProof="0">
              <a:ln>
                <a:noFill/>
              </a:ln>
              <a:solidFill>
                <a:prstClr val="black"/>
              </a:solidFill>
              <a:effectLst/>
              <a:uLnTx/>
              <a:uFillTx/>
              <a:latin typeface="Calibri" panose="020F0502020204030204" pitchFamily="34" charset="0"/>
              <a:ea typeface="MS PGothic" panose="020B0600070205080204" pitchFamily="34" charset="-128"/>
              <a:cs typeface="+mn-cs"/>
            </a:endParaRPr>
          </a:p>
        </p:txBody>
      </p:sp>
    </p:spTree>
    <p:extLst>
      <p:ext uri="{BB962C8B-B14F-4D97-AF65-F5344CB8AC3E}">
        <p14:creationId xmlns:p14="http://schemas.microsoft.com/office/powerpoint/2010/main" val="316065674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772775-6807-EB24-6706-468B9E18C13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428F1ED-8F8B-4AF4-6DB7-B45D74BB1C7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640D1DB-3419-E8D6-5C99-3BEB6A85620A}"/>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245C9565-1258-3686-CF1C-D95CF25C6A90}"/>
              </a:ext>
            </a:extLst>
          </p:cNvPr>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698592B3-F041-4619-8984-66974E42AE75}" type="slidenum">
              <a:rPr kumimoji="0" lang="en-US" sz="1300" b="0" i="0" u="none" strike="noStrike" kern="1200" cap="none" spc="0" normalizeH="0" baseline="0" noProof="0" smtClean="0">
                <a:ln>
                  <a:noFill/>
                </a:ln>
                <a:solidFill>
                  <a:prstClr val="black"/>
                </a:solidFill>
                <a:effectLst/>
                <a:uLnTx/>
                <a:uFillTx/>
                <a:latin typeface="Calibri" panose="020F0502020204030204" pitchFamily="34" charset="0"/>
                <a:ea typeface="MS PGothic" panose="020B0600070205080204" pitchFamily="34"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21</a:t>
            </a:fld>
            <a:endParaRPr kumimoji="0" lang="en-US" sz="1300" b="0" i="0" u="none" strike="noStrike" kern="1200" cap="none" spc="0" normalizeH="0" baseline="0" noProof="0">
              <a:ln>
                <a:noFill/>
              </a:ln>
              <a:solidFill>
                <a:prstClr val="black"/>
              </a:solidFill>
              <a:effectLst/>
              <a:uLnTx/>
              <a:uFillTx/>
              <a:latin typeface="Calibri" panose="020F0502020204030204" pitchFamily="34" charset="0"/>
              <a:ea typeface="MS PGothic" panose="020B0600070205080204" pitchFamily="34" charset="-128"/>
              <a:cs typeface="+mn-cs"/>
            </a:endParaRPr>
          </a:p>
        </p:txBody>
      </p:sp>
    </p:spTree>
    <p:extLst>
      <p:ext uri="{BB962C8B-B14F-4D97-AF65-F5344CB8AC3E}">
        <p14:creationId xmlns:p14="http://schemas.microsoft.com/office/powerpoint/2010/main" val="294574732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4F7CED-8A24-E1DB-EA49-CC8CDEEEC85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0723885-507F-D1C8-6563-CF5621B53D5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F9C648B-477A-401E-321B-CEABC3D2346E}"/>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565C679F-678C-5CEE-F91E-92FBA1D4D771}"/>
              </a:ext>
            </a:extLst>
          </p:cNvPr>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698592B3-F041-4619-8984-66974E42AE75}" type="slidenum">
              <a:rPr kumimoji="0" lang="en-US" sz="1300" b="0" i="0" u="none" strike="noStrike" kern="1200" cap="none" spc="0" normalizeH="0" baseline="0" noProof="0" smtClean="0">
                <a:ln>
                  <a:noFill/>
                </a:ln>
                <a:solidFill>
                  <a:prstClr val="black"/>
                </a:solidFill>
                <a:effectLst/>
                <a:uLnTx/>
                <a:uFillTx/>
                <a:latin typeface="Calibri" panose="020F0502020204030204" pitchFamily="34" charset="0"/>
                <a:ea typeface="MS PGothic" panose="020B0600070205080204" pitchFamily="34"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22</a:t>
            </a:fld>
            <a:endParaRPr kumimoji="0" lang="en-US" sz="1300" b="0" i="0" u="none" strike="noStrike" kern="1200" cap="none" spc="0" normalizeH="0" baseline="0" noProof="0">
              <a:ln>
                <a:noFill/>
              </a:ln>
              <a:solidFill>
                <a:prstClr val="black"/>
              </a:solidFill>
              <a:effectLst/>
              <a:uLnTx/>
              <a:uFillTx/>
              <a:latin typeface="Calibri" panose="020F0502020204030204" pitchFamily="34" charset="0"/>
              <a:ea typeface="MS PGothic" panose="020B0600070205080204" pitchFamily="34" charset="-128"/>
              <a:cs typeface="+mn-cs"/>
            </a:endParaRPr>
          </a:p>
        </p:txBody>
      </p:sp>
    </p:spTree>
    <p:extLst>
      <p:ext uri="{BB962C8B-B14F-4D97-AF65-F5344CB8AC3E}">
        <p14:creationId xmlns:p14="http://schemas.microsoft.com/office/powerpoint/2010/main" val="214396056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CED28A-5A54-33EC-5F22-566ACE2F6CD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45BDB18-014E-540C-5C46-DE56CA338E2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59868DD-D82F-7A47-C01B-8F4C75BE5434}"/>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FF77EF13-BC4E-0E7E-3719-C2764D628E55}"/>
              </a:ext>
            </a:extLst>
          </p:cNvPr>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698592B3-F041-4619-8984-66974E42AE75}" type="slidenum">
              <a:rPr kumimoji="0" lang="en-US" sz="1300" b="0" i="0" u="none" strike="noStrike" kern="1200" cap="none" spc="0" normalizeH="0" baseline="0" noProof="0" smtClean="0">
                <a:ln>
                  <a:noFill/>
                </a:ln>
                <a:solidFill>
                  <a:prstClr val="black"/>
                </a:solidFill>
                <a:effectLst/>
                <a:uLnTx/>
                <a:uFillTx/>
                <a:latin typeface="Calibri" panose="020F0502020204030204" pitchFamily="34" charset="0"/>
                <a:ea typeface="MS PGothic" panose="020B0600070205080204" pitchFamily="34"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23</a:t>
            </a:fld>
            <a:endParaRPr kumimoji="0" lang="en-US" sz="1300" b="0" i="0" u="none" strike="noStrike" kern="1200" cap="none" spc="0" normalizeH="0" baseline="0" noProof="0">
              <a:ln>
                <a:noFill/>
              </a:ln>
              <a:solidFill>
                <a:prstClr val="black"/>
              </a:solidFill>
              <a:effectLst/>
              <a:uLnTx/>
              <a:uFillTx/>
              <a:latin typeface="Calibri" panose="020F0502020204030204" pitchFamily="34" charset="0"/>
              <a:ea typeface="MS PGothic" panose="020B0600070205080204" pitchFamily="34" charset="-128"/>
              <a:cs typeface="+mn-cs"/>
            </a:endParaRPr>
          </a:p>
        </p:txBody>
      </p:sp>
    </p:spTree>
    <p:extLst>
      <p:ext uri="{BB962C8B-B14F-4D97-AF65-F5344CB8AC3E}">
        <p14:creationId xmlns:p14="http://schemas.microsoft.com/office/powerpoint/2010/main" val="26421492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3D9B4E-30C7-8AEC-1E60-E9C228AFB7C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A9ABC52-A4D6-56A2-2DE5-95331C7166B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10485AA-C684-89DF-732E-56D7FAD4FACB}"/>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5C3298A9-7ED1-B744-7C53-7366A755E346}"/>
              </a:ext>
            </a:extLst>
          </p:cNvPr>
          <p:cNvSpPr>
            <a:spLocks noGrp="1"/>
          </p:cNvSpPr>
          <p:nvPr>
            <p:ph type="sldNum" sz="quarter" idx="10"/>
          </p:nvPr>
        </p:nvSpPr>
        <p:spPr/>
        <p:txBody>
          <a:bodyPr/>
          <a:lstStyle/>
          <a:p>
            <a:pPr>
              <a:defRPr/>
            </a:pPr>
            <a:fld id="{698592B3-F041-4619-8984-66974E42AE75}" type="slidenum">
              <a:rPr lang="en-US" smtClean="0"/>
              <a:pPr>
                <a:defRPr/>
              </a:pPr>
              <a:t>24</a:t>
            </a:fld>
            <a:endParaRPr lang="en-US"/>
          </a:p>
        </p:txBody>
      </p:sp>
    </p:spTree>
    <p:extLst>
      <p:ext uri="{BB962C8B-B14F-4D97-AF65-F5344CB8AC3E}">
        <p14:creationId xmlns:p14="http://schemas.microsoft.com/office/powerpoint/2010/main" val="6166931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5908A2-A7CC-82E1-66F3-7E3107C8DDC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306C8C2-8D33-FE2A-B608-3A8DCC7431D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9ACCD38-4054-8C57-DEAB-A4FC5496889F}"/>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634E5FA7-2E7A-F017-30A5-20FBCE53EE69}"/>
              </a:ext>
            </a:extLst>
          </p:cNvPr>
          <p:cNvSpPr>
            <a:spLocks noGrp="1"/>
          </p:cNvSpPr>
          <p:nvPr>
            <p:ph type="sldNum" sz="quarter" idx="10"/>
          </p:nvPr>
        </p:nvSpPr>
        <p:spPr/>
        <p:txBody>
          <a:bodyPr/>
          <a:lstStyle/>
          <a:p>
            <a:pPr>
              <a:defRPr/>
            </a:pPr>
            <a:fld id="{698592B3-F041-4619-8984-66974E42AE75}" type="slidenum">
              <a:rPr lang="en-US" smtClean="0"/>
              <a:pPr>
                <a:defRPr/>
              </a:pPr>
              <a:t>25</a:t>
            </a:fld>
            <a:endParaRPr lang="en-US"/>
          </a:p>
        </p:txBody>
      </p:sp>
    </p:spTree>
    <p:extLst>
      <p:ext uri="{BB962C8B-B14F-4D97-AF65-F5344CB8AC3E}">
        <p14:creationId xmlns:p14="http://schemas.microsoft.com/office/powerpoint/2010/main" val="316939000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70A5E7-0D14-9344-95E5-05F7985A7F4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B4A4FE6-6F35-6A25-C859-912BA929983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1F91FBA-A243-FF14-F50E-4C7BF73D6473}"/>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16C9FA8E-C133-1273-4C1C-6EC7DA505DC3}"/>
              </a:ext>
            </a:extLst>
          </p:cNvPr>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698592B3-F041-4619-8984-66974E42AE75}" type="slidenum">
              <a:rPr kumimoji="0" lang="en-US" sz="1300" b="0" i="0" u="none" strike="noStrike" kern="1200" cap="none" spc="0" normalizeH="0" baseline="0" noProof="0" smtClean="0">
                <a:ln>
                  <a:noFill/>
                </a:ln>
                <a:solidFill>
                  <a:prstClr val="black"/>
                </a:solidFill>
                <a:effectLst/>
                <a:uLnTx/>
                <a:uFillTx/>
                <a:latin typeface="Calibri" panose="020F0502020204030204" pitchFamily="34" charset="0"/>
                <a:ea typeface="MS PGothic" panose="020B0600070205080204" pitchFamily="34"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26</a:t>
            </a:fld>
            <a:endParaRPr kumimoji="0" lang="en-US" sz="1300" b="0" i="0" u="none" strike="noStrike" kern="1200" cap="none" spc="0" normalizeH="0" baseline="0" noProof="0">
              <a:ln>
                <a:noFill/>
              </a:ln>
              <a:solidFill>
                <a:prstClr val="black"/>
              </a:solidFill>
              <a:effectLst/>
              <a:uLnTx/>
              <a:uFillTx/>
              <a:latin typeface="Calibri" panose="020F0502020204030204" pitchFamily="34" charset="0"/>
              <a:ea typeface="MS PGothic" panose="020B0600070205080204" pitchFamily="34" charset="-128"/>
              <a:cs typeface="+mn-cs"/>
            </a:endParaRPr>
          </a:p>
        </p:txBody>
      </p:sp>
    </p:spTree>
    <p:extLst>
      <p:ext uri="{BB962C8B-B14F-4D97-AF65-F5344CB8AC3E}">
        <p14:creationId xmlns:p14="http://schemas.microsoft.com/office/powerpoint/2010/main" val="349345916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A0BDC0-39B7-555A-295D-B2BEA70F93F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A08F991-5C84-EEA2-E00B-9289B892282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3575422-7941-871A-55CD-5C87A1C8606E}"/>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E798814C-39FF-2AE6-3BF5-5801C5B5BDE7}"/>
              </a:ext>
            </a:extLst>
          </p:cNvPr>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698592B3-F041-4619-8984-66974E42AE75}" type="slidenum">
              <a:rPr kumimoji="0" lang="en-US" sz="1300" b="0" i="0" u="none" strike="noStrike" kern="1200" cap="none" spc="0" normalizeH="0" baseline="0" noProof="0" smtClean="0">
                <a:ln>
                  <a:noFill/>
                </a:ln>
                <a:solidFill>
                  <a:prstClr val="black"/>
                </a:solidFill>
                <a:effectLst/>
                <a:uLnTx/>
                <a:uFillTx/>
                <a:latin typeface="Calibri" panose="020F0502020204030204" pitchFamily="34" charset="0"/>
                <a:ea typeface="MS PGothic" panose="020B0600070205080204" pitchFamily="34"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27</a:t>
            </a:fld>
            <a:endParaRPr kumimoji="0" lang="en-US" sz="1300" b="0" i="0" u="none" strike="noStrike" kern="1200" cap="none" spc="0" normalizeH="0" baseline="0" noProof="0">
              <a:ln>
                <a:noFill/>
              </a:ln>
              <a:solidFill>
                <a:prstClr val="black"/>
              </a:solidFill>
              <a:effectLst/>
              <a:uLnTx/>
              <a:uFillTx/>
              <a:latin typeface="Calibri" panose="020F0502020204030204" pitchFamily="34" charset="0"/>
              <a:ea typeface="MS PGothic" panose="020B0600070205080204" pitchFamily="34" charset="-128"/>
              <a:cs typeface="+mn-cs"/>
            </a:endParaRPr>
          </a:p>
        </p:txBody>
      </p:sp>
    </p:spTree>
    <p:extLst>
      <p:ext uri="{BB962C8B-B14F-4D97-AF65-F5344CB8AC3E}">
        <p14:creationId xmlns:p14="http://schemas.microsoft.com/office/powerpoint/2010/main" val="288152907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4A8359-5C3B-8E1B-F9F4-E4045FFA7F9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3CF9774-F5BB-F9FE-C6DC-20EAB4DE782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255A778-1FA6-BE3E-8EBB-AA4A5D051836}"/>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919621BB-5062-5BA1-AF2A-9C558581A9E8}"/>
              </a:ext>
            </a:extLst>
          </p:cNvPr>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698592B3-F041-4619-8984-66974E42AE75}" type="slidenum">
              <a:rPr kumimoji="0" lang="en-US" sz="1300" b="0" i="0" u="none" strike="noStrike" kern="1200" cap="none" spc="0" normalizeH="0" baseline="0" noProof="0" smtClean="0">
                <a:ln>
                  <a:noFill/>
                </a:ln>
                <a:solidFill>
                  <a:prstClr val="black"/>
                </a:solidFill>
                <a:effectLst/>
                <a:uLnTx/>
                <a:uFillTx/>
                <a:latin typeface="Calibri" panose="020F0502020204030204" pitchFamily="34" charset="0"/>
                <a:ea typeface="MS PGothic" panose="020B0600070205080204" pitchFamily="34"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28</a:t>
            </a:fld>
            <a:endParaRPr kumimoji="0" lang="en-US" sz="1300" b="0" i="0" u="none" strike="noStrike" kern="1200" cap="none" spc="0" normalizeH="0" baseline="0" noProof="0">
              <a:ln>
                <a:noFill/>
              </a:ln>
              <a:solidFill>
                <a:prstClr val="black"/>
              </a:solidFill>
              <a:effectLst/>
              <a:uLnTx/>
              <a:uFillTx/>
              <a:latin typeface="Calibri" panose="020F0502020204030204" pitchFamily="34" charset="0"/>
              <a:ea typeface="MS PGothic" panose="020B0600070205080204" pitchFamily="34" charset="-128"/>
              <a:cs typeface="+mn-cs"/>
            </a:endParaRPr>
          </a:p>
        </p:txBody>
      </p:sp>
    </p:spTree>
    <p:extLst>
      <p:ext uri="{BB962C8B-B14F-4D97-AF65-F5344CB8AC3E}">
        <p14:creationId xmlns:p14="http://schemas.microsoft.com/office/powerpoint/2010/main" val="403517203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117434-4D84-0AC9-FFFC-17CB734BEEA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8C494C1-7B90-1227-694B-DCC10FCDB53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3E396B0-A00E-94C7-24C8-0C7F47BC8330}"/>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7DA62565-D4AF-D322-D75C-544321DBF3DB}"/>
              </a:ext>
            </a:extLst>
          </p:cNvPr>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698592B3-F041-4619-8984-66974E42AE75}" type="slidenum">
              <a:rPr kumimoji="0" lang="en-US" sz="1300" b="0" i="0" u="none" strike="noStrike" kern="1200" cap="none" spc="0" normalizeH="0" baseline="0" noProof="0" smtClean="0">
                <a:ln>
                  <a:noFill/>
                </a:ln>
                <a:solidFill>
                  <a:prstClr val="black"/>
                </a:solidFill>
                <a:effectLst/>
                <a:uLnTx/>
                <a:uFillTx/>
                <a:latin typeface="Calibri" panose="020F0502020204030204" pitchFamily="34" charset="0"/>
                <a:ea typeface="MS PGothic" panose="020B0600070205080204" pitchFamily="34"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29</a:t>
            </a:fld>
            <a:endParaRPr kumimoji="0" lang="en-US" sz="1300" b="0" i="0" u="none" strike="noStrike" kern="1200" cap="none" spc="0" normalizeH="0" baseline="0" noProof="0">
              <a:ln>
                <a:noFill/>
              </a:ln>
              <a:solidFill>
                <a:prstClr val="black"/>
              </a:solidFill>
              <a:effectLst/>
              <a:uLnTx/>
              <a:uFillTx/>
              <a:latin typeface="Calibri" panose="020F0502020204030204" pitchFamily="34" charset="0"/>
              <a:ea typeface="MS PGothic" panose="020B0600070205080204" pitchFamily="34" charset="-128"/>
              <a:cs typeface="+mn-cs"/>
            </a:endParaRPr>
          </a:p>
        </p:txBody>
      </p:sp>
    </p:spTree>
    <p:extLst>
      <p:ext uri="{BB962C8B-B14F-4D97-AF65-F5344CB8AC3E}">
        <p14:creationId xmlns:p14="http://schemas.microsoft.com/office/powerpoint/2010/main" val="110331586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FDC238-A72E-67E0-4BDA-2F0FA95DCFB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DC64319-2968-5D95-3651-C99724B439C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21166F8-D8BD-60A1-3DD0-5D3F763AA7BD}"/>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907C8A2C-2A80-1C0C-547B-3F0F9798A040}"/>
              </a:ext>
            </a:extLst>
          </p:cNvPr>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698592B3-F041-4619-8984-66974E42AE75}" type="slidenum">
              <a:rPr kumimoji="0" lang="en-US" sz="1300" b="0" i="0" u="none" strike="noStrike" kern="1200" cap="none" spc="0" normalizeH="0" baseline="0" noProof="0" smtClean="0">
                <a:ln>
                  <a:noFill/>
                </a:ln>
                <a:solidFill>
                  <a:prstClr val="black"/>
                </a:solidFill>
                <a:effectLst/>
                <a:uLnTx/>
                <a:uFillTx/>
                <a:latin typeface="Calibri" panose="020F0502020204030204" pitchFamily="34" charset="0"/>
                <a:ea typeface="MS PGothic" panose="020B0600070205080204" pitchFamily="34"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3</a:t>
            </a:fld>
            <a:endParaRPr kumimoji="0" lang="en-US" sz="1300" b="0" i="0" u="none" strike="noStrike" kern="1200" cap="none" spc="0" normalizeH="0" baseline="0" noProof="0">
              <a:ln>
                <a:noFill/>
              </a:ln>
              <a:solidFill>
                <a:prstClr val="black"/>
              </a:solidFill>
              <a:effectLst/>
              <a:uLnTx/>
              <a:uFillTx/>
              <a:latin typeface="Calibri" panose="020F0502020204030204" pitchFamily="34" charset="0"/>
              <a:ea typeface="MS PGothic" panose="020B0600070205080204" pitchFamily="34" charset="-128"/>
              <a:cs typeface="+mn-cs"/>
            </a:endParaRPr>
          </a:p>
        </p:txBody>
      </p:sp>
    </p:spTree>
    <p:extLst>
      <p:ext uri="{BB962C8B-B14F-4D97-AF65-F5344CB8AC3E}">
        <p14:creationId xmlns:p14="http://schemas.microsoft.com/office/powerpoint/2010/main" val="193467965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65B18F-1DD6-C229-5D77-C8A57E33104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E1B4724-0F8A-1AD2-08AB-C793EA8153E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BDC9664-C7D5-3509-BE90-50B79A832669}"/>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B7E655A4-ECB4-4E1B-9542-8FFA8B8E42DD}"/>
              </a:ext>
            </a:extLst>
          </p:cNvPr>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698592B3-F041-4619-8984-66974E42AE75}" type="slidenum">
              <a:rPr kumimoji="0" lang="en-US" sz="1300" b="0" i="0" u="none" strike="noStrike" kern="1200" cap="none" spc="0" normalizeH="0" baseline="0" noProof="0" smtClean="0">
                <a:ln>
                  <a:noFill/>
                </a:ln>
                <a:solidFill>
                  <a:prstClr val="black"/>
                </a:solidFill>
                <a:effectLst/>
                <a:uLnTx/>
                <a:uFillTx/>
                <a:latin typeface="Calibri" panose="020F0502020204030204" pitchFamily="34" charset="0"/>
                <a:ea typeface="MS PGothic" panose="020B0600070205080204" pitchFamily="34"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30</a:t>
            </a:fld>
            <a:endParaRPr kumimoji="0" lang="en-US" sz="1300" b="0" i="0" u="none" strike="noStrike" kern="1200" cap="none" spc="0" normalizeH="0" baseline="0" noProof="0">
              <a:ln>
                <a:noFill/>
              </a:ln>
              <a:solidFill>
                <a:prstClr val="black"/>
              </a:solidFill>
              <a:effectLst/>
              <a:uLnTx/>
              <a:uFillTx/>
              <a:latin typeface="Calibri" panose="020F0502020204030204" pitchFamily="34" charset="0"/>
              <a:ea typeface="MS PGothic" panose="020B0600070205080204" pitchFamily="34" charset="-128"/>
              <a:cs typeface="+mn-cs"/>
            </a:endParaRPr>
          </a:p>
        </p:txBody>
      </p:sp>
    </p:spTree>
    <p:extLst>
      <p:ext uri="{BB962C8B-B14F-4D97-AF65-F5344CB8AC3E}">
        <p14:creationId xmlns:p14="http://schemas.microsoft.com/office/powerpoint/2010/main" val="155652405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7228F5-A438-EFFE-1DCB-9E7D8E4234F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15D26B7-BE4D-1696-F407-9A4825A2B6D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B28B1F3-3B3C-20AB-1992-DCF7DB1F43E7}"/>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830D168B-9EAF-87A6-CF77-343311922CC0}"/>
              </a:ext>
            </a:extLst>
          </p:cNvPr>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698592B3-F041-4619-8984-66974E42AE75}" type="slidenum">
              <a:rPr kumimoji="0" lang="en-US" sz="1300" b="0" i="0" u="none" strike="noStrike" kern="1200" cap="none" spc="0" normalizeH="0" baseline="0" noProof="0" smtClean="0">
                <a:ln>
                  <a:noFill/>
                </a:ln>
                <a:solidFill>
                  <a:prstClr val="black"/>
                </a:solidFill>
                <a:effectLst/>
                <a:uLnTx/>
                <a:uFillTx/>
                <a:latin typeface="Calibri" panose="020F0502020204030204" pitchFamily="34" charset="0"/>
                <a:ea typeface="MS PGothic" panose="020B0600070205080204" pitchFamily="34"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31</a:t>
            </a:fld>
            <a:endParaRPr kumimoji="0" lang="en-US" sz="1300" b="0" i="0" u="none" strike="noStrike" kern="1200" cap="none" spc="0" normalizeH="0" baseline="0" noProof="0">
              <a:ln>
                <a:noFill/>
              </a:ln>
              <a:solidFill>
                <a:prstClr val="black"/>
              </a:solidFill>
              <a:effectLst/>
              <a:uLnTx/>
              <a:uFillTx/>
              <a:latin typeface="Calibri" panose="020F0502020204030204" pitchFamily="34" charset="0"/>
              <a:ea typeface="MS PGothic" panose="020B0600070205080204" pitchFamily="34" charset="-128"/>
              <a:cs typeface="+mn-cs"/>
            </a:endParaRPr>
          </a:p>
        </p:txBody>
      </p:sp>
    </p:spTree>
    <p:extLst>
      <p:ext uri="{BB962C8B-B14F-4D97-AF65-F5344CB8AC3E}">
        <p14:creationId xmlns:p14="http://schemas.microsoft.com/office/powerpoint/2010/main" val="410660177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E0C4FC-8C6A-A486-E400-9C5E94C124B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DFEBB7A-3808-3EB3-D3C8-163D90849E9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3F20A3C-17AB-4BC8-DECF-20B3F271E7BF}"/>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190E0B69-AEFD-B8A3-1F48-CDB3801DACCA}"/>
              </a:ext>
            </a:extLst>
          </p:cNvPr>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698592B3-F041-4619-8984-66974E42AE75}" type="slidenum">
              <a:rPr kumimoji="0" lang="en-US" sz="1300" b="0" i="0" u="none" strike="noStrike" kern="1200" cap="none" spc="0" normalizeH="0" baseline="0" noProof="0" smtClean="0">
                <a:ln>
                  <a:noFill/>
                </a:ln>
                <a:solidFill>
                  <a:prstClr val="black"/>
                </a:solidFill>
                <a:effectLst/>
                <a:uLnTx/>
                <a:uFillTx/>
                <a:latin typeface="Calibri" panose="020F0502020204030204" pitchFamily="34" charset="0"/>
                <a:ea typeface="MS PGothic" panose="020B0600070205080204" pitchFamily="34"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32</a:t>
            </a:fld>
            <a:endParaRPr kumimoji="0" lang="en-US" sz="1300" b="0" i="0" u="none" strike="noStrike" kern="1200" cap="none" spc="0" normalizeH="0" baseline="0" noProof="0">
              <a:ln>
                <a:noFill/>
              </a:ln>
              <a:solidFill>
                <a:prstClr val="black"/>
              </a:solidFill>
              <a:effectLst/>
              <a:uLnTx/>
              <a:uFillTx/>
              <a:latin typeface="Calibri" panose="020F0502020204030204" pitchFamily="34" charset="0"/>
              <a:ea typeface="MS PGothic" panose="020B0600070205080204" pitchFamily="34" charset="-128"/>
              <a:cs typeface="+mn-cs"/>
            </a:endParaRPr>
          </a:p>
        </p:txBody>
      </p:sp>
    </p:spTree>
    <p:extLst>
      <p:ext uri="{BB962C8B-B14F-4D97-AF65-F5344CB8AC3E}">
        <p14:creationId xmlns:p14="http://schemas.microsoft.com/office/powerpoint/2010/main" val="262784583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7259C7-93F6-0729-253D-EA152CFDE08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CAD0908-8F4C-5DDA-CE99-AB04C816B5C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1EE6C10-37A7-88D2-BD37-65154E9B8210}"/>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43348BF4-0304-4AC7-2B0B-716E0BA93DB8}"/>
              </a:ext>
            </a:extLst>
          </p:cNvPr>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698592B3-F041-4619-8984-66974E42AE75}" type="slidenum">
              <a:rPr kumimoji="0" lang="en-US" sz="1300" b="0" i="0" u="none" strike="noStrike" kern="1200" cap="none" spc="0" normalizeH="0" baseline="0" noProof="0" smtClean="0">
                <a:ln>
                  <a:noFill/>
                </a:ln>
                <a:solidFill>
                  <a:prstClr val="black"/>
                </a:solidFill>
                <a:effectLst/>
                <a:uLnTx/>
                <a:uFillTx/>
                <a:latin typeface="Calibri" panose="020F0502020204030204" pitchFamily="34" charset="0"/>
                <a:ea typeface="MS PGothic" panose="020B0600070205080204" pitchFamily="34"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33</a:t>
            </a:fld>
            <a:endParaRPr kumimoji="0" lang="en-US" sz="1300" b="0" i="0" u="none" strike="noStrike" kern="1200" cap="none" spc="0" normalizeH="0" baseline="0" noProof="0">
              <a:ln>
                <a:noFill/>
              </a:ln>
              <a:solidFill>
                <a:prstClr val="black"/>
              </a:solidFill>
              <a:effectLst/>
              <a:uLnTx/>
              <a:uFillTx/>
              <a:latin typeface="Calibri" panose="020F0502020204030204" pitchFamily="34" charset="0"/>
              <a:ea typeface="MS PGothic" panose="020B0600070205080204" pitchFamily="34" charset="-128"/>
              <a:cs typeface="+mn-cs"/>
            </a:endParaRPr>
          </a:p>
        </p:txBody>
      </p:sp>
    </p:spTree>
    <p:extLst>
      <p:ext uri="{BB962C8B-B14F-4D97-AF65-F5344CB8AC3E}">
        <p14:creationId xmlns:p14="http://schemas.microsoft.com/office/powerpoint/2010/main" val="49070021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2423B3-B7C0-C853-4C4C-6405FB21886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E15894F-5272-849E-201E-93E117F5427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21123C2-66D7-2E87-FE5E-52D4BCFA0206}"/>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BFDEE8BA-8346-C911-B0EE-326E2899A140}"/>
              </a:ext>
            </a:extLst>
          </p:cNvPr>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698592B3-F041-4619-8984-66974E42AE75}" type="slidenum">
              <a:rPr kumimoji="0" lang="en-US" sz="1300" b="0" i="0" u="none" strike="noStrike" kern="1200" cap="none" spc="0" normalizeH="0" baseline="0" noProof="0" smtClean="0">
                <a:ln>
                  <a:noFill/>
                </a:ln>
                <a:solidFill>
                  <a:prstClr val="black"/>
                </a:solidFill>
                <a:effectLst/>
                <a:uLnTx/>
                <a:uFillTx/>
                <a:latin typeface="Calibri" panose="020F0502020204030204" pitchFamily="34" charset="0"/>
                <a:ea typeface="MS PGothic" panose="020B0600070205080204" pitchFamily="34"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34</a:t>
            </a:fld>
            <a:endParaRPr kumimoji="0" lang="en-US" sz="1300" b="0" i="0" u="none" strike="noStrike" kern="1200" cap="none" spc="0" normalizeH="0" baseline="0" noProof="0">
              <a:ln>
                <a:noFill/>
              </a:ln>
              <a:solidFill>
                <a:prstClr val="black"/>
              </a:solidFill>
              <a:effectLst/>
              <a:uLnTx/>
              <a:uFillTx/>
              <a:latin typeface="Calibri" panose="020F0502020204030204" pitchFamily="34" charset="0"/>
              <a:ea typeface="MS PGothic" panose="020B0600070205080204" pitchFamily="34" charset="-128"/>
              <a:cs typeface="+mn-cs"/>
            </a:endParaRPr>
          </a:p>
        </p:txBody>
      </p:sp>
    </p:spTree>
    <p:extLst>
      <p:ext uri="{BB962C8B-B14F-4D97-AF65-F5344CB8AC3E}">
        <p14:creationId xmlns:p14="http://schemas.microsoft.com/office/powerpoint/2010/main" val="212910144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AFA700-A627-AA35-21C8-87B3104F1A0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9825024-7470-1FFC-09BF-5B6BA0BB4FE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EDB7E1F-19C2-88F9-30EF-0A6220FACE69}"/>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F22E4CD0-5E12-3FAE-F2AE-778EB91C37BF}"/>
              </a:ext>
            </a:extLst>
          </p:cNvPr>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698592B3-F041-4619-8984-66974E42AE75}" type="slidenum">
              <a:rPr kumimoji="0" lang="en-US" sz="1300" b="0" i="0" u="none" strike="noStrike" kern="1200" cap="none" spc="0" normalizeH="0" baseline="0" noProof="0" smtClean="0">
                <a:ln>
                  <a:noFill/>
                </a:ln>
                <a:solidFill>
                  <a:prstClr val="black"/>
                </a:solidFill>
                <a:effectLst/>
                <a:uLnTx/>
                <a:uFillTx/>
                <a:latin typeface="Calibri" panose="020F0502020204030204" pitchFamily="34" charset="0"/>
                <a:ea typeface="MS PGothic" panose="020B0600070205080204" pitchFamily="34"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35</a:t>
            </a:fld>
            <a:endParaRPr kumimoji="0" lang="en-US" sz="1300" b="0" i="0" u="none" strike="noStrike" kern="1200" cap="none" spc="0" normalizeH="0" baseline="0" noProof="0">
              <a:ln>
                <a:noFill/>
              </a:ln>
              <a:solidFill>
                <a:prstClr val="black"/>
              </a:solidFill>
              <a:effectLst/>
              <a:uLnTx/>
              <a:uFillTx/>
              <a:latin typeface="Calibri" panose="020F0502020204030204" pitchFamily="34" charset="0"/>
              <a:ea typeface="MS PGothic" panose="020B0600070205080204" pitchFamily="34" charset="-128"/>
              <a:cs typeface="+mn-cs"/>
            </a:endParaRPr>
          </a:p>
        </p:txBody>
      </p:sp>
    </p:spTree>
    <p:extLst>
      <p:ext uri="{BB962C8B-B14F-4D97-AF65-F5344CB8AC3E}">
        <p14:creationId xmlns:p14="http://schemas.microsoft.com/office/powerpoint/2010/main" val="3785434068"/>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F5B964-4EB3-2A6F-068D-DA6420ED041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05198D1-1F33-DB40-C919-BA3C7A4594B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0E70D14-BC94-0912-D984-A97E15E13750}"/>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03F71667-B032-A7CA-1386-57242022DDD2}"/>
              </a:ext>
            </a:extLst>
          </p:cNvPr>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698592B3-F041-4619-8984-66974E42AE75}" type="slidenum">
              <a:rPr kumimoji="0" lang="en-US" sz="1300" b="0" i="0" u="none" strike="noStrike" kern="1200" cap="none" spc="0" normalizeH="0" baseline="0" noProof="0" smtClean="0">
                <a:ln>
                  <a:noFill/>
                </a:ln>
                <a:solidFill>
                  <a:prstClr val="black"/>
                </a:solidFill>
                <a:effectLst/>
                <a:uLnTx/>
                <a:uFillTx/>
                <a:latin typeface="Calibri" panose="020F0502020204030204" pitchFamily="34" charset="0"/>
                <a:ea typeface="MS PGothic" panose="020B0600070205080204" pitchFamily="34"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36</a:t>
            </a:fld>
            <a:endParaRPr kumimoji="0" lang="en-US" sz="1300" b="0" i="0" u="none" strike="noStrike" kern="1200" cap="none" spc="0" normalizeH="0" baseline="0" noProof="0">
              <a:ln>
                <a:noFill/>
              </a:ln>
              <a:solidFill>
                <a:prstClr val="black"/>
              </a:solidFill>
              <a:effectLst/>
              <a:uLnTx/>
              <a:uFillTx/>
              <a:latin typeface="Calibri" panose="020F0502020204030204" pitchFamily="34" charset="0"/>
              <a:ea typeface="MS PGothic" panose="020B0600070205080204" pitchFamily="34" charset="-128"/>
              <a:cs typeface="+mn-cs"/>
            </a:endParaRPr>
          </a:p>
        </p:txBody>
      </p:sp>
    </p:spTree>
    <p:extLst>
      <p:ext uri="{BB962C8B-B14F-4D97-AF65-F5344CB8AC3E}">
        <p14:creationId xmlns:p14="http://schemas.microsoft.com/office/powerpoint/2010/main" val="226622601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CE5F70-4EC1-3EF4-C8DA-F755F1AD7F8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707461D-82C6-7835-F2AD-3BA5A2620CD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BD9BE6C-A7E7-6564-21CB-E078A890B69E}"/>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D6A3D584-FD94-72CE-D3D8-AD8D3B055E18}"/>
              </a:ext>
            </a:extLst>
          </p:cNvPr>
          <p:cNvSpPr>
            <a:spLocks noGrp="1"/>
          </p:cNvSpPr>
          <p:nvPr>
            <p:ph type="sldNum" sz="quarter" idx="10"/>
          </p:nvPr>
        </p:nvSpPr>
        <p:spPr/>
        <p:txBody>
          <a:bodyPr/>
          <a:lstStyle/>
          <a:p>
            <a:pPr>
              <a:defRPr/>
            </a:pPr>
            <a:fld id="{698592B3-F041-4619-8984-66974E42AE75}" type="slidenum">
              <a:rPr lang="en-US" smtClean="0"/>
              <a:pPr>
                <a:defRPr/>
              </a:pPr>
              <a:t>37</a:t>
            </a:fld>
            <a:endParaRPr lang="en-US"/>
          </a:p>
        </p:txBody>
      </p:sp>
    </p:spTree>
    <p:extLst>
      <p:ext uri="{BB962C8B-B14F-4D97-AF65-F5344CB8AC3E}">
        <p14:creationId xmlns:p14="http://schemas.microsoft.com/office/powerpoint/2010/main" val="1706297092"/>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A328A0-2DC6-CCDE-A938-80B9006333B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626D84E-68F4-B410-CCA9-77BE167F87D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5E82385-9BE7-8555-5831-E35ED99BA642}"/>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49FAF5D8-1912-CDEB-E3C6-6B8EA399DF05}"/>
              </a:ext>
            </a:extLst>
          </p:cNvPr>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698592B3-F041-4619-8984-66974E42AE75}" type="slidenum">
              <a:rPr kumimoji="0" lang="en-US" sz="1300" b="0" i="0" u="none" strike="noStrike" kern="1200" cap="none" spc="0" normalizeH="0" baseline="0" noProof="0" smtClean="0">
                <a:ln>
                  <a:noFill/>
                </a:ln>
                <a:solidFill>
                  <a:prstClr val="black"/>
                </a:solidFill>
                <a:effectLst/>
                <a:uLnTx/>
                <a:uFillTx/>
                <a:latin typeface="Calibri" panose="020F0502020204030204" pitchFamily="34" charset="0"/>
                <a:ea typeface="MS PGothic" panose="020B0600070205080204" pitchFamily="34"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38</a:t>
            </a:fld>
            <a:endParaRPr kumimoji="0" lang="en-US" sz="1300" b="0" i="0" u="none" strike="noStrike" kern="1200" cap="none" spc="0" normalizeH="0" baseline="0" noProof="0">
              <a:ln>
                <a:noFill/>
              </a:ln>
              <a:solidFill>
                <a:prstClr val="black"/>
              </a:solidFill>
              <a:effectLst/>
              <a:uLnTx/>
              <a:uFillTx/>
              <a:latin typeface="Calibri" panose="020F0502020204030204" pitchFamily="34" charset="0"/>
              <a:ea typeface="MS PGothic" panose="020B0600070205080204" pitchFamily="34" charset="-128"/>
              <a:cs typeface="+mn-cs"/>
            </a:endParaRPr>
          </a:p>
        </p:txBody>
      </p:sp>
    </p:spTree>
    <p:extLst>
      <p:ext uri="{BB962C8B-B14F-4D97-AF65-F5344CB8AC3E}">
        <p14:creationId xmlns:p14="http://schemas.microsoft.com/office/powerpoint/2010/main" val="3795878775"/>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2BB936-E43E-FAD5-E23F-BBB8108DDEA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65CAF26-1BEF-3B0D-44F1-F685FD7693D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DF8B933-3345-B19D-54B7-1D4670206B27}"/>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9AA5644E-FB2C-2C44-F7AE-EFB32705F2D1}"/>
              </a:ext>
            </a:extLst>
          </p:cNvPr>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698592B3-F041-4619-8984-66974E42AE75}" type="slidenum">
              <a:rPr kumimoji="0" lang="en-US" sz="1300" b="0" i="0" u="none" strike="noStrike" kern="1200" cap="none" spc="0" normalizeH="0" baseline="0" noProof="0" smtClean="0">
                <a:ln>
                  <a:noFill/>
                </a:ln>
                <a:solidFill>
                  <a:prstClr val="black"/>
                </a:solidFill>
                <a:effectLst/>
                <a:uLnTx/>
                <a:uFillTx/>
                <a:latin typeface="Calibri" panose="020F0502020204030204" pitchFamily="34" charset="0"/>
                <a:ea typeface="MS PGothic" panose="020B0600070205080204" pitchFamily="34"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39</a:t>
            </a:fld>
            <a:endParaRPr kumimoji="0" lang="en-US" sz="1300" b="0" i="0" u="none" strike="noStrike" kern="1200" cap="none" spc="0" normalizeH="0" baseline="0" noProof="0">
              <a:ln>
                <a:noFill/>
              </a:ln>
              <a:solidFill>
                <a:prstClr val="black"/>
              </a:solidFill>
              <a:effectLst/>
              <a:uLnTx/>
              <a:uFillTx/>
              <a:latin typeface="Calibri" panose="020F0502020204030204" pitchFamily="34" charset="0"/>
              <a:ea typeface="MS PGothic" panose="020B0600070205080204" pitchFamily="34" charset="-128"/>
              <a:cs typeface="+mn-cs"/>
            </a:endParaRPr>
          </a:p>
        </p:txBody>
      </p:sp>
    </p:spTree>
    <p:extLst>
      <p:ext uri="{BB962C8B-B14F-4D97-AF65-F5344CB8AC3E}">
        <p14:creationId xmlns:p14="http://schemas.microsoft.com/office/powerpoint/2010/main" val="90367799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698592B3-F041-4619-8984-66974E42AE75}" type="slidenum">
              <a:rPr kumimoji="0" lang="en-US" sz="1300" b="0" i="0" u="none" strike="noStrike" kern="1200" cap="none" spc="0" normalizeH="0" baseline="0" noProof="0" smtClean="0">
                <a:ln>
                  <a:noFill/>
                </a:ln>
                <a:solidFill>
                  <a:prstClr val="black"/>
                </a:solidFill>
                <a:effectLst/>
                <a:uLnTx/>
                <a:uFillTx/>
                <a:latin typeface="Calibri" panose="020F0502020204030204" pitchFamily="34" charset="0"/>
                <a:ea typeface="MS PGothic" panose="020B0600070205080204" pitchFamily="34"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4</a:t>
            </a:fld>
            <a:endParaRPr kumimoji="0" lang="en-US" sz="1300" b="0" i="0" u="none" strike="noStrike" kern="1200" cap="none" spc="0" normalizeH="0" baseline="0" noProof="0">
              <a:ln>
                <a:noFill/>
              </a:ln>
              <a:solidFill>
                <a:prstClr val="black"/>
              </a:solidFill>
              <a:effectLst/>
              <a:uLnTx/>
              <a:uFillTx/>
              <a:latin typeface="Calibri" panose="020F0502020204030204" pitchFamily="34" charset="0"/>
              <a:ea typeface="MS PGothic" panose="020B0600070205080204" pitchFamily="34" charset="-128"/>
              <a:cs typeface="+mn-cs"/>
            </a:endParaRPr>
          </a:p>
        </p:txBody>
      </p:sp>
    </p:spTree>
    <p:extLst>
      <p:ext uri="{BB962C8B-B14F-4D97-AF65-F5344CB8AC3E}">
        <p14:creationId xmlns:p14="http://schemas.microsoft.com/office/powerpoint/2010/main" val="376030556"/>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2DB2A4-3C31-DCB6-7CAB-7324CC04C2F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7A9D4CC-D525-2A14-4287-3E72C668941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9E62C63-F130-6CFD-2EB9-C6C37279D2C2}"/>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54F4C117-2D1B-0031-D33D-6E599B62B748}"/>
              </a:ext>
            </a:extLst>
          </p:cNvPr>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698592B3-F041-4619-8984-66974E42AE75}" type="slidenum">
              <a:rPr kumimoji="0" lang="en-US" sz="1300" b="0" i="0" u="none" strike="noStrike" kern="1200" cap="none" spc="0" normalizeH="0" baseline="0" noProof="0" smtClean="0">
                <a:ln>
                  <a:noFill/>
                </a:ln>
                <a:solidFill>
                  <a:prstClr val="black"/>
                </a:solidFill>
                <a:effectLst/>
                <a:uLnTx/>
                <a:uFillTx/>
                <a:latin typeface="Calibri" panose="020F0502020204030204" pitchFamily="34" charset="0"/>
                <a:ea typeface="MS PGothic" panose="020B0600070205080204" pitchFamily="34"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40</a:t>
            </a:fld>
            <a:endParaRPr kumimoji="0" lang="en-US" sz="1300" b="0" i="0" u="none" strike="noStrike" kern="1200" cap="none" spc="0" normalizeH="0" baseline="0" noProof="0">
              <a:ln>
                <a:noFill/>
              </a:ln>
              <a:solidFill>
                <a:prstClr val="black"/>
              </a:solidFill>
              <a:effectLst/>
              <a:uLnTx/>
              <a:uFillTx/>
              <a:latin typeface="Calibri" panose="020F0502020204030204" pitchFamily="34" charset="0"/>
              <a:ea typeface="MS PGothic" panose="020B0600070205080204" pitchFamily="34" charset="-128"/>
              <a:cs typeface="+mn-cs"/>
            </a:endParaRPr>
          </a:p>
        </p:txBody>
      </p:sp>
    </p:spTree>
    <p:extLst>
      <p:ext uri="{BB962C8B-B14F-4D97-AF65-F5344CB8AC3E}">
        <p14:creationId xmlns:p14="http://schemas.microsoft.com/office/powerpoint/2010/main" val="3221199306"/>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221FD5-555A-7C1B-960C-4A7188C6AC9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B2D1679-E2E6-246F-E52A-2CE8E1D49B6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EFD249D-341D-C313-844C-09DA56AEB913}"/>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759043DE-A640-34F3-2449-3207F2A5CE04}"/>
              </a:ext>
            </a:extLst>
          </p:cNvPr>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698592B3-F041-4619-8984-66974E42AE75}" type="slidenum">
              <a:rPr kumimoji="0" lang="en-US" sz="1300" b="0" i="0" u="none" strike="noStrike" kern="1200" cap="none" spc="0" normalizeH="0" baseline="0" noProof="0" smtClean="0">
                <a:ln>
                  <a:noFill/>
                </a:ln>
                <a:solidFill>
                  <a:prstClr val="black"/>
                </a:solidFill>
                <a:effectLst/>
                <a:uLnTx/>
                <a:uFillTx/>
                <a:latin typeface="Calibri" panose="020F0502020204030204" pitchFamily="34" charset="0"/>
                <a:ea typeface="MS PGothic" panose="020B0600070205080204" pitchFamily="34"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41</a:t>
            </a:fld>
            <a:endParaRPr kumimoji="0" lang="en-US" sz="1300" b="0" i="0" u="none" strike="noStrike" kern="1200" cap="none" spc="0" normalizeH="0" baseline="0" noProof="0">
              <a:ln>
                <a:noFill/>
              </a:ln>
              <a:solidFill>
                <a:prstClr val="black"/>
              </a:solidFill>
              <a:effectLst/>
              <a:uLnTx/>
              <a:uFillTx/>
              <a:latin typeface="Calibri" panose="020F0502020204030204" pitchFamily="34" charset="0"/>
              <a:ea typeface="MS PGothic" panose="020B0600070205080204" pitchFamily="34" charset="-128"/>
              <a:cs typeface="+mn-cs"/>
            </a:endParaRPr>
          </a:p>
        </p:txBody>
      </p:sp>
    </p:spTree>
    <p:extLst>
      <p:ext uri="{BB962C8B-B14F-4D97-AF65-F5344CB8AC3E}">
        <p14:creationId xmlns:p14="http://schemas.microsoft.com/office/powerpoint/2010/main" val="3722795149"/>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22AF42-46EC-AD52-4D91-36BCFB190F9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FC1FB6A-4398-8866-680A-459B4CD0745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0BD736D-5D3A-FA31-67F9-6AF29BB0967B}"/>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6AC8F75D-B081-21ED-C890-16D4E56E3E9C}"/>
              </a:ext>
            </a:extLst>
          </p:cNvPr>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698592B3-F041-4619-8984-66974E42AE75}" type="slidenum">
              <a:rPr kumimoji="0" lang="en-US" sz="1300" b="0" i="0" u="none" strike="noStrike" kern="1200" cap="none" spc="0" normalizeH="0" baseline="0" noProof="0" smtClean="0">
                <a:ln>
                  <a:noFill/>
                </a:ln>
                <a:solidFill>
                  <a:prstClr val="black"/>
                </a:solidFill>
                <a:effectLst/>
                <a:uLnTx/>
                <a:uFillTx/>
                <a:latin typeface="Calibri" panose="020F0502020204030204" pitchFamily="34" charset="0"/>
                <a:ea typeface="MS PGothic" panose="020B0600070205080204" pitchFamily="34"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42</a:t>
            </a:fld>
            <a:endParaRPr kumimoji="0" lang="en-US" sz="1300" b="0" i="0" u="none" strike="noStrike" kern="1200" cap="none" spc="0" normalizeH="0" baseline="0" noProof="0">
              <a:ln>
                <a:noFill/>
              </a:ln>
              <a:solidFill>
                <a:prstClr val="black"/>
              </a:solidFill>
              <a:effectLst/>
              <a:uLnTx/>
              <a:uFillTx/>
              <a:latin typeface="Calibri" panose="020F0502020204030204" pitchFamily="34" charset="0"/>
              <a:ea typeface="MS PGothic" panose="020B0600070205080204" pitchFamily="34" charset="-128"/>
              <a:cs typeface="+mn-cs"/>
            </a:endParaRPr>
          </a:p>
        </p:txBody>
      </p:sp>
    </p:spTree>
    <p:extLst>
      <p:ext uri="{BB962C8B-B14F-4D97-AF65-F5344CB8AC3E}">
        <p14:creationId xmlns:p14="http://schemas.microsoft.com/office/powerpoint/2010/main" val="192813088"/>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AA90CF-BA22-D52D-A9F9-D9F9767BD7E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B902E9F-7193-7458-66D5-5AB6D2E2DCB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91B6084-EF87-390B-FF15-83FDE070BC87}"/>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01E2E00E-B09E-FA97-0C69-77107D65328D}"/>
              </a:ext>
            </a:extLst>
          </p:cNvPr>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698592B3-F041-4619-8984-66974E42AE75}" type="slidenum">
              <a:rPr kumimoji="0" lang="en-US" sz="1300" b="0" i="0" u="none" strike="noStrike" kern="1200" cap="none" spc="0" normalizeH="0" baseline="0" noProof="0" smtClean="0">
                <a:ln>
                  <a:noFill/>
                </a:ln>
                <a:solidFill>
                  <a:prstClr val="black"/>
                </a:solidFill>
                <a:effectLst/>
                <a:uLnTx/>
                <a:uFillTx/>
                <a:latin typeface="Calibri" panose="020F0502020204030204" pitchFamily="34" charset="0"/>
                <a:ea typeface="MS PGothic" panose="020B0600070205080204" pitchFamily="34"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43</a:t>
            </a:fld>
            <a:endParaRPr kumimoji="0" lang="en-US" sz="1300" b="0" i="0" u="none" strike="noStrike" kern="1200" cap="none" spc="0" normalizeH="0" baseline="0" noProof="0">
              <a:ln>
                <a:noFill/>
              </a:ln>
              <a:solidFill>
                <a:prstClr val="black"/>
              </a:solidFill>
              <a:effectLst/>
              <a:uLnTx/>
              <a:uFillTx/>
              <a:latin typeface="Calibri" panose="020F0502020204030204" pitchFamily="34" charset="0"/>
              <a:ea typeface="MS PGothic" panose="020B0600070205080204" pitchFamily="34" charset="-128"/>
              <a:cs typeface="+mn-cs"/>
            </a:endParaRPr>
          </a:p>
        </p:txBody>
      </p:sp>
    </p:spTree>
    <p:extLst>
      <p:ext uri="{BB962C8B-B14F-4D97-AF65-F5344CB8AC3E}">
        <p14:creationId xmlns:p14="http://schemas.microsoft.com/office/powerpoint/2010/main" val="1766199598"/>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409309-D178-47FB-0091-2B16809E171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58EBB8E-0C5B-987B-83AB-7C5B6B743A1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02C85D7-E972-51C9-4B3E-4EA06DE92368}"/>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03F12B87-E46E-631B-7892-E0BF5218CE4F}"/>
              </a:ext>
            </a:extLst>
          </p:cNvPr>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698592B3-F041-4619-8984-66974E42AE75}" type="slidenum">
              <a:rPr kumimoji="0" lang="en-US" sz="1300" b="0" i="0" u="none" strike="noStrike" kern="1200" cap="none" spc="0" normalizeH="0" baseline="0" noProof="0" smtClean="0">
                <a:ln>
                  <a:noFill/>
                </a:ln>
                <a:solidFill>
                  <a:prstClr val="black"/>
                </a:solidFill>
                <a:effectLst/>
                <a:uLnTx/>
                <a:uFillTx/>
                <a:latin typeface="Calibri" panose="020F0502020204030204" pitchFamily="34" charset="0"/>
                <a:ea typeface="MS PGothic" panose="020B0600070205080204" pitchFamily="34"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44</a:t>
            </a:fld>
            <a:endParaRPr kumimoji="0" lang="en-US" sz="1300" b="0" i="0" u="none" strike="noStrike" kern="1200" cap="none" spc="0" normalizeH="0" baseline="0" noProof="0">
              <a:ln>
                <a:noFill/>
              </a:ln>
              <a:solidFill>
                <a:prstClr val="black"/>
              </a:solidFill>
              <a:effectLst/>
              <a:uLnTx/>
              <a:uFillTx/>
              <a:latin typeface="Calibri" panose="020F0502020204030204" pitchFamily="34" charset="0"/>
              <a:ea typeface="MS PGothic" panose="020B0600070205080204" pitchFamily="34" charset="-128"/>
              <a:cs typeface="+mn-cs"/>
            </a:endParaRPr>
          </a:p>
        </p:txBody>
      </p:sp>
    </p:spTree>
    <p:extLst>
      <p:ext uri="{BB962C8B-B14F-4D97-AF65-F5344CB8AC3E}">
        <p14:creationId xmlns:p14="http://schemas.microsoft.com/office/powerpoint/2010/main" val="2602455095"/>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45D9D5-E359-F2C9-FF79-7383370BD18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7EEBC21-7FEB-5F83-D878-2C17AC66C13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2C566AB-18A3-B387-70BB-D369CD8572C9}"/>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12094247-E00F-A70C-F470-E1EB1875C78F}"/>
              </a:ext>
            </a:extLst>
          </p:cNvPr>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698592B3-F041-4619-8984-66974E42AE75}" type="slidenum">
              <a:rPr kumimoji="0" lang="en-US" sz="1300" b="0" i="0" u="none" strike="noStrike" kern="1200" cap="none" spc="0" normalizeH="0" baseline="0" noProof="0" smtClean="0">
                <a:ln>
                  <a:noFill/>
                </a:ln>
                <a:solidFill>
                  <a:prstClr val="black"/>
                </a:solidFill>
                <a:effectLst/>
                <a:uLnTx/>
                <a:uFillTx/>
                <a:latin typeface="Calibri" panose="020F0502020204030204" pitchFamily="34" charset="0"/>
                <a:ea typeface="MS PGothic" panose="020B0600070205080204" pitchFamily="34"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45</a:t>
            </a:fld>
            <a:endParaRPr kumimoji="0" lang="en-US" sz="1300" b="0" i="0" u="none" strike="noStrike" kern="1200" cap="none" spc="0" normalizeH="0" baseline="0" noProof="0">
              <a:ln>
                <a:noFill/>
              </a:ln>
              <a:solidFill>
                <a:prstClr val="black"/>
              </a:solidFill>
              <a:effectLst/>
              <a:uLnTx/>
              <a:uFillTx/>
              <a:latin typeface="Calibri" panose="020F0502020204030204" pitchFamily="34" charset="0"/>
              <a:ea typeface="MS PGothic" panose="020B0600070205080204" pitchFamily="34" charset="-128"/>
              <a:cs typeface="+mn-cs"/>
            </a:endParaRPr>
          </a:p>
        </p:txBody>
      </p:sp>
    </p:spTree>
    <p:extLst>
      <p:ext uri="{BB962C8B-B14F-4D97-AF65-F5344CB8AC3E}">
        <p14:creationId xmlns:p14="http://schemas.microsoft.com/office/powerpoint/2010/main" val="965325193"/>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FBDBE3-DD4F-96A5-D7FA-4ACCD359FF3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0AD1B1B-50BB-08C6-40F9-3BFC1986D81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A0BDD02-251E-3E79-A454-1669DE471E12}"/>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E76FE783-333D-5590-C701-346BE6ADE132}"/>
              </a:ext>
            </a:extLst>
          </p:cNvPr>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698592B3-F041-4619-8984-66974E42AE75}" type="slidenum">
              <a:rPr kumimoji="0" lang="en-US" sz="1300" b="0" i="0" u="none" strike="noStrike" kern="1200" cap="none" spc="0" normalizeH="0" baseline="0" noProof="0" smtClean="0">
                <a:ln>
                  <a:noFill/>
                </a:ln>
                <a:solidFill>
                  <a:prstClr val="black"/>
                </a:solidFill>
                <a:effectLst/>
                <a:uLnTx/>
                <a:uFillTx/>
                <a:latin typeface="Calibri" panose="020F0502020204030204" pitchFamily="34" charset="0"/>
                <a:ea typeface="MS PGothic" panose="020B0600070205080204" pitchFamily="34"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46</a:t>
            </a:fld>
            <a:endParaRPr kumimoji="0" lang="en-US" sz="1300" b="0" i="0" u="none" strike="noStrike" kern="1200" cap="none" spc="0" normalizeH="0" baseline="0" noProof="0">
              <a:ln>
                <a:noFill/>
              </a:ln>
              <a:solidFill>
                <a:prstClr val="black"/>
              </a:solidFill>
              <a:effectLst/>
              <a:uLnTx/>
              <a:uFillTx/>
              <a:latin typeface="Calibri" panose="020F0502020204030204" pitchFamily="34" charset="0"/>
              <a:ea typeface="MS PGothic" panose="020B0600070205080204" pitchFamily="34" charset="-128"/>
              <a:cs typeface="+mn-cs"/>
            </a:endParaRPr>
          </a:p>
        </p:txBody>
      </p:sp>
    </p:spTree>
    <p:extLst>
      <p:ext uri="{BB962C8B-B14F-4D97-AF65-F5344CB8AC3E}">
        <p14:creationId xmlns:p14="http://schemas.microsoft.com/office/powerpoint/2010/main" val="199943853"/>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F27A5F-0FE5-4504-0D8A-A2BDD9C1E78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B1E969C-2C78-5B04-9825-D35151B1E57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71F06A1-0CEB-0A85-F173-B8CFB573A02D}"/>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A7BEB03F-D129-B34E-13CC-5DF685877BFB}"/>
              </a:ext>
            </a:extLst>
          </p:cNvPr>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698592B3-F041-4619-8984-66974E42AE75}" type="slidenum">
              <a:rPr kumimoji="0" lang="en-US" sz="1300" b="0" i="0" u="none" strike="noStrike" kern="1200" cap="none" spc="0" normalizeH="0" baseline="0" noProof="0" smtClean="0">
                <a:ln>
                  <a:noFill/>
                </a:ln>
                <a:solidFill>
                  <a:prstClr val="black"/>
                </a:solidFill>
                <a:effectLst/>
                <a:uLnTx/>
                <a:uFillTx/>
                <a:latin typeface="Calibri" panose="020F0502020204030204" pitchFamily="34" charset="0"/>
                <a:ea typeface="MS PGothic" panose="020B0600070205080204" pitchFamily="34"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47</a:t>
            </a:fld>
            <a:endParaRPr kumimoji="0" lang="en-US" sz="1300" b="0" i="0" u="none" strike="noStrike" kern="1200" cap="none" spc="0" normalizeH="0" baseline="0" noProof="0">
              <a:ln>
                <a:noFill/>
              </a:ln>
              <a:solidFill>
                <a:prstClr val="black"/>
              </a:solidFill>
              <a:effectLst/>
              <a:uLnTx/>
              <a:uFillTx/>
              <a:latin typeface="Calibri" panose="020F0502020204030204" pitchFamily="34" charset="0"/>
              <a:ea typeface="MS PGothic" panose="020B0600070205080204" pitchFamily="34" charset="-128"/>
              <a:cs typeface="+mn-cs"/>
            </a:endParaRPr>
          </a:p>
        </p:txBody>
      </p:sp>
    </p:spTree>
    <p:extLst>
      <p:ext uri="{BB962C8B-B14F-4D97-AF65-F5344CB8AC3E}">
        <p14:creationId xmlns:p14="http://schemas.microsoft.com/office/powerpoint/2010/main" val="2157005556"/>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59C6B2-B5E9-EB63-C938-49E282EC4C0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0803EFD-B2D0-F23C-E1E5-89A525C5ECA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CF945C8-BEE5-F4FD-C8FF-C68AB97B8543}"/>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0C04EF71-537A-CAE5-89D8-5A80B453A24A}"/>
              </a:ext>
            </a:extLst>
          </p:cNvPr>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698592B3-F041-4619-8984-66974E42AE75}" type="slidenum">
              <a:rPr kumimoji="0" lang="en-US" sz="1300" b="0" i="0" u="none" strike="noStrike" kern="1200" cap="none" spc="0" normalizeH="0" baseline="0" noProof="0" smtClean="0">
                <a:ln>
                  <a:noFill/>
                </a:ln>
                <a:solidFill>
                  <a:prstClr val="black"/>
                </a:solidFill>
                <a:effectLst/>
                <a:uLnTx/>
                <a:uFillTx/>
                <a:latin typeface="Calibri" panose="020F0502020204030204" pitchFamily="34" charset="0"/>
                <a:ea typeface="MS PGothic" panose="020B0600070205080204" pitchFamily="34"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48</a:t>
            </a:fld>
            <a:endParaRPr kumimoji="0" lang="en-US" sz="1300" b="0" i="0" u="none" strike="noStrike" kern="1200" cap="none" spc="0" normalizeH="0" baseline="0" noProof="0">
              <a:ln>
                <a:noFill/>
              </a:ln>
              <a:solidFill>
                <a:prstClr val="black"/>
              </a:solidFill>
              <a:effectLst/>
              <a:uLnTx/>
              <a:uFillTx/>
              <a:latin typeface="Calibri" panose="020F0502020204030204" pitchFamily="34" charset="0"/>
              <a:ea typeface="MS PGothic" panose="020B0600070205080204" pitchFamily="34" charset="-128"/>
              <a:cs typeface="+mn-cs"/>
            </a:endParaRPr>
          </a:p>
        </p:txBody>
      </p:sp>
    </p:spTree>
    <p:extLst>
      <p:ext uri="{BB962C8B-B14F-4D97-AF65-F5344CB8AC3E}">
        <p14:creationId xmlns:p14="http://schemas.microsoft.com/office/powerpoint/2010/main" val="760442752"/>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443604-186C-996B-A860-AEC017D03A9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9E722F5-8382-3475-5D15-4C3CC205676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7BF8A00-43AD-A141-9DB5-B86E7B256EDC}"/>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C8BA4A8F-C315-0587-A6EC-DAC9FF116138}"/>
              </a:ext>
            </a:extLst>
          </p:cNvPr>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698592B3-F041-4619-8984-66974E42AE75}" type="slidenum">
              <a:rPr kumimoji="0" lang="en-US" sz="1300" b="0" i="0" u="none" strike="noStrike" kern="1200" cap="none" spc="0" normalizeH="0" baseline="0" noProof="0" smtClean="0">
                <a:ln>
                  <a:noFill/>
                </a:ln>
                <a:solidFill>
                  <a:prstClr val="black"/>
                </a:solidFill>
                <a:effectLst/>
                <a:uLnTx/>
                <a:uFillTx/>
                <a:latin typeface="Calibri" panose="020F0502020204030204" pitchFamily="34" charset="0"/>
                <a:ea typeface="MS PGothic" panose="020B0600070205080204" pitchFamily="34"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49</a:t>
            </a:fld>
            <a:endParaRPr kumimoji="0" lang="en-US" sz="1300" b="0" i="0" u="none" strike="noStrike" kern="1200" cap="none" spc="0" normalizeH="0" baseline="0" noProof="0">
              <a:ln>
                <a:noFill/>
              </a:ln>
              <a:solidFill>
                <a:prstClr val="black"/>
              </a:solidFill>
              <a:effectLst/>
              <a:uLnTx/>
              <a:uFillTx/>
              <a:latin typeface="Calibri" panose="020F0502020204030204" pitchFamily="34" charset="0"/>
              <a:ea typeface="MS PGothic" panose="020B0600070205080204" pitchFamily="34" charset="-128"/>
              <a:cs typeface="+mn-cs"/>
            </a:endParaRPr>
          </a:p>
        </p:txBody>
      </p:sp>
    </p:spTree>
    <p:extLst>
      <p:ext uri="{BB962C8B-B14F-4D97-AF65-F5344CB8AC3E}">
        <p14:creationId xmlns:p14="http://schemas.microsoft.com/office/powerpoint/2010/main" val="277376499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767D7B-5820-3946-CCC8-33BE55ED31D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2F6169A-98BF-C218-DA9A-7A034C4ACFF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7D9E181-A1A0-532C-0A6A-24A60DC0118E}"/>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6CCD334A-6A9F-8710-758D-9119422E6D2C}"/>
              </a:ext>
            </a:extLst>
          </p:cNvPr>
          <p:cNvSpPr>
            <a:spLocks noGrp="1"/>
          </p:cNvSpPr>
          <p:nvPr>
            <p:ph type="sldNum" sz="quarter" idx="10"/>
          </p:nvPr>
        </p:nvSpPr>
        <p:spPr/>
        <p:txBody>
          <a:bodyPr/>
          <a:lstStyle/>
          <a:p>
            <a:pPr>
              <a:defRPr/>
            </a:pPr>
            <a:fld id="{698592B3-F041-4619-8984-66974E42AE75}" type="slidenum">
              <a:rPr lang="en-US" smtClean="0"/>
              <a:pPr>
                <a:defRPr/>
              </a:pPr>
              <a:t>5</a:t>
            </a:fld>
            <a:endParaRPr lang="en-US"/>
          </a:p>
        </p:txBody>
      </p:sp>
    </p:spTree>
    <p:extLst>
      <p:ext uri="{BB962C8B-B14F-4D97-AF65-F5344CB8AC3E}">
        <p14:creationId xmlns:p14="http://schemas.microsoft.com/office/powerpoint/2010/main" val="1063486392"/>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63B7A8-CA14-8755-F5D4-970E08613C7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10D3CB7-48F8-A58B-EF84-FF19D6A108F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B57C489-FE93-94DB-491F-B5C0D77BDDCF}"/>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89088D4F-1B41-DDFD-EF4F-473EB2BF5294}"/>
              </a:ext>
            </a:extLst>
          </p:cNvPr>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698592B3-F041-4619-8984-66974E42AE75}" type="slidenum">
              <a:rPr kumimoji="0" lang="en-US" sz="1300" b="0" i="0" u="none" strike="noStrike" kern="1200" cap="none" spc="0" normalizeH="0" baseline="0" noProof="0" smtClean="0">
                <a:ln>
                  <a:noFill/>
                </a:ln>
                <a:solidFill>
                  <a:prstClr val="black"/>
                </a:solidFill>
                <a:effectLst/>
                <a:uLnTx/>
                <a:uFillTx/>
                <a:latin typeface="Calibri" panose="020F0502020204030204" pitchFamily="34" charset="0"/>
                <a:ea typeface="MS PGothic" panose="020B0600070205080204" pitchFamily="34"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50</a:t>
            </a:fld>
            <a:endParaRPr kumimoji="0" lang="en-US" sz="1300" b="0" i="0" u="none" strike="noStrike" kern="1200" cap="none" spc="0" normalizeH="0" baseline="0" noProof="0">
              <a:ln>
                <a:noFill/>
              </a:ln>
              <a:solidFill>
                <a:prstClr val="black"/>
              </a:solidFill>
              <a:effectLst/>
              <a:uLnTx/>
              <a:uFillTx/>
              <a:latin typeface="Calibri" panose="020F0502020204030204" pitchFamily="34" charset="0"/>
              <a:ea typeface="MS PGothic" panose="020B0600070205080204" pitchFamily="34" charset="-128"/>
              <a:cs typeface="+mn-cs"/>
            </a:endParaRPr>
          </a:p>
        </p:txBody>
      </p:sp>
    </p:spTree>
    <p:extLst>
      <p:ext uri="{BB962C8B-B14F-4D97-AF65-F5344CB8AC3E}">
        <p14:creationId xmlns:p14="http://schemas.microsoft.com/office/powerpoint/2010/main" val="1646104806"/>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ECF68E-A35F-E614-4F31-F6BFF3599AF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5B45C43-BE96-5DD1-7FA2-8DD49CD55C6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64686E9-3F13-46F1-1BBE-E2B14BEED567}"/>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57A3D789-9CA4-8423-A8ED-2E6982117DEA}"/>
              </a:ext>
            </a:extLst>
          </p:cNvPr>
          <p:cNvSpPr>
            <a:spLocks noGrp="1"/>
          </p:cNvSpPr>
          <p:nvPr>
            <p:ph type="sldNum" sz="quarter" idx="10"/>
          </p:nvPr>
        </p:nvSpPr>
        <p:spPr/>
        <p:txBody>
          <a:bodyPr/>
          <a:lstStyle/>
          <a:p>
            <a:pPr>
              <a:defRPr/>
            </a:pPr>
            <a:fld id="{698592B3-F041-4619-8984-66974E42AE75}" type="slidenum">
              <a:rPr lang="en-US" smtClean="0"/>
              <a:pPr>
                <a:defRPr/>
              </a:pPr>
              <a:t>51</a:t>
            </a:fld>
            <a:endParaRPr lang="en-US"/>
          </a:p>
        </p:txBody>
      </p:sp>
    </p:spTree>
    <p:extLst>
      <p:ext uri="{BB962C8B-B14F-4D97-AF65-F5344CB8AC3E}">
        <p14:creationId xmlns:p14="http://schemas.microsoft.com/office/powerpoint/2010/main" val="420075135"/>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7DF60F-78BC-C10E-7BF9-1000476E634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730F4AD-DFBC-F4B9-DCC6-FBBC701B1DC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5F8D207-C93F-BDF0-0C72-569FC139643F}"/>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7FED1CFC-2140-C58A-97E1-DEBCEDB15A83}"/>
              </a:ext>
            </a:extLst>
          </p:cNvPr>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698592B3-F041-4619-8984-66974E42AE75}" type="slidenum">
              <a:rPr kumimoji="0" lang="en-US" sz="1300" b="0" i="0" u="none" strike="noStrike" kern="1200" cap="none" spc="0" normalizeH="0" baseline="0" noProof="0" smtClean="0">
                <a:ln>
                  <a:noFill/>
                </a:ln>
                <a:solidFill>
                  <a:prstClr val="black"/>
                </a:solidFill>
                <a:effectLst/>
                <a:uLnTx/>
                <a:uFillTx/>
                <a:latin typeface="Calibri" panose="020F0502020204030204" pitchFamily="34" charset="0"/>
                <a:ea typeface="MS PGothic" panose="020B0600070205080204" pitchFamily="34"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52</a:t>
            </a:fld>
            <a:endParaRPr kumimoji="0" lang="en-US" sz="1300" b="0" i="0" u="none" strike="noStrike" kern="1200" cap="none" spc="0" normalizeH="0" baseline="0" noProof="0">
              <a:ln>
                <a:noFill/>
              </a:ln>
              <a:solidFill>
                <a:prstClr val="black"/>
              </a:solidFill>
              <a:effectLst/>
              <a:uLnTx/>
              <a:uFillTx/>
              <a:latin typeface="Calibri" panose="020F0502020204030204" pitchFamily="34" charset="0"/>
              <a:ea typeface="MS PGothic" panose="020B0600070205080204" pitchFamily="34" charset="-128"/>
              <a:cs typeface="+mn-cs"/>
            </a:endParaRPr>
          </a:p>
        </p:txBody>
      </p:sp>
    </p:spTree>
    <p:extLst>
      <p:ext uri="{BB962C8B-B14F-4D97-AF65-F5344CB8AC3E}">
        <p14:creationId xmlns:p14="http://schemas.microsoft.com/office/powerpoint/2010/main" val="2762849968"/>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5455EC-697F-58C5-653A-FE28659DCB2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5304C8F-78C3-D0F1-4052-3BA9E3F3FED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2E5B170-1012-1C26-D719-C58FC169DD93}"/>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2B8A57F4-8E59-4593-2D4A-5956AFC1CC68}"/>
              </a:ext>
            </a:extLst>
          </p:cNvPr>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698592B3-F041-4619-8984-66974E42AE75}" type="slidenum">
              <a:rPr kumimoji="0" lang="en-US" sz="1300" b="0" i="0" u="none" strike="noStrike" kern="1200" cap="none" spc="0" normalizeH="0" baseline="0" noProof="0" smtClean="0">
                <a:ln>
                  <a:noFill/>
                </a:ln>
                <a:solidFill>
                  <a:prstClr val="black"/>
                </a:solidFill>
                <a:effectLst/>
                <a:uLnTx/>
                <a:uFillTx/>
                <a:latin typeface="Calibri" panose="020F0502020204030204" pitchFamily="34" charset="0"/>
                <a:ea typeface="MS PGothic" panose="020B0600070205080204" pitchFamily="34"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53</a:t>
            </a:fld>
            <a:endParaRPr kumimoji="0" lang="en-US" sz="1300" b="0" i="0" u="none" strike="noStrike" kern="1200" cap="none" spc="0" normalizeH="0" baseline="0" noProof="0">
              <a:ln>
                <a:noFill/>
              </a:ln>
              <a:solidFill>
                <a:prstClr val="black"/>
              </a:solidFill>
              <a:effectLst/>
              <a:uLnTx/>
              <a:uFillTx/>
              <a:latin typeface="Calibri" panose="020F0502020204030204" pitchFamily="34" charset="0"/>
              <a:ea typeface="MS PGothic" panose="020B0600070205080204" pitchFamily="34" charset="-128"/>
              <a:cs typeface="+mn-cs"/>
            </a:endParaRPr>
          </a:p>
        </p:txBody>
      </p:sp>
    </p:spTree>
    <p:extLst>
      <p:ext uri="{BB962C8B-B14F-4D97-AF65-F5344CB8AC3E}">
        <p14:creationId xmlns:p14="http://schemas.microsoft.com/office/powerpoint/2010/main" val="3832377442"/>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A87168-A050-C293-23DB-045077700F8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65C2F30-091F-6D45-F3C7-EED22E3A3E5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FD7147C-46FF-FD8C-95D4-798F7A98B97B}"/>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A5EAC23D-3036-FBC4-226C-C52BAEADEA8D}"/>
              </a:ext>
            </a:extLst>
          </p:cNvPr>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698592B3-F041-4619-8984-66974E42AE75}" type="slidenum">
              <a:rPr kumimoji="0" lang="en-US" sz="1300" b="0" i="0" u="none" strike="noStrike" kern="1200" cap="none" spc="0" normalizeH="0" baseline="0" noProof="0" smtClean="0">
                <a:ln>
                  <a:noFill/>
                </a:ln>
                <a:solidFill>
                  <a:prstClr val="black"/>
                </a:solidFill>
                <a:effectLst/>
                <a:uLnTx/>
                <a:uFillTx/>
                <a:latin typeface="Calibri" panose="020F0502020204030204" pitchFamily="34" charset="0"/>
                <a:ea typeface="MS PGothic" panose="020B0600070205080204" pitchFamily="34"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54</a:t>
            </a:fld>
            <a:endParaRPr kumimoji="0" lang="en-US" sz="1300" b="0" i="0" u="none" strike="noStrike" kern="1200" cap="none" spc="0" normalizeH="0" baseline="0" noProof="0">
              <a:ln>
                <a:noFill/>
              </a:ln>
              <a:solidFill>
                <a:prstClr val="black"/>
              </a:solidFill>
              <a:effectLst/>
              <a:uLnTx/>
              <a:uFillTx/>
              <a:latin typeface="Calibri" panose="020F0502020204030204" pitchFamily="34" charset="0"/>
              <a:ea typeface="MS PGothic" panose="020B0600070205080204" pitchFamily="34" charset="-128"/>
              <a:cs typeface="+mn-cs"/>
            </a:endParaRPr>
          </a:p>
        </p:txBody>
      </p:sp>
    </p:spTree>
    <p:extLst>
      <p:ext uri="{BB962C8B-B14F-4D97-AF65-F5344CB8AC3E}">
        <p14:creationId xmlns:p14="http://schemas.microsoft.com/office/powerpoint/2010/main" val="2834266268"/>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768970-CF8F-DF12-11D6-713F6CAED74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C86933A-01F9-FD69-5CD8-F333667053C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EB1E65E-BF9F-0C86-52AB-A90432D58ADC}"/>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1FFBCBDD-932A-D901-46E1-64CA4CCD6765}"/>
              </a:ext>
            </a:extLst>
          </p:cNvPr>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698592B3-F041-4619-8984-66974E42AE75}" type="slidenum">
              <a:rPr kumimoji="0" lang="en-US" sz="1300" b="0" i="0" u="none" strike="noStrike" kern="1200" cap="none" spc="0" normalizeH="0" baseline="0" noProof="0" smtClean="0">
                <a:ln>
                  <a:noFill/>
                </a:ln>
                <a:solidFill>
                  <a:prstClr val="black"/>
                </a:solidFill>
                <a:effectLst/>
                <a:uLnTx/>
                <a:uFillTx/>
                <a:latin typeface="Calibri" panose="020F0502020204030204" pitchFamily="34" charset="0"/>
                <a:ea typeface="MS PGothic" panose="020B0600070205080204" pitchFamily="34"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55</a:t>
            </a:fld>
            <a:endParaRPr kumimoji="0" lang="en-US" sz="1300" b="0" i="0" u="none" strike="noStrike" kern="1200" cap="none" spc="0" normalizeH="0" baseline="0" noProof="0">
              <a:ln>
                <a:noFill/>
              </a:ln>
              <a:solidFill>
                <a:prstClr val="black"/>
              </a:solidFill>
              <a:effectLst/>
              <a:uLnTx/>
              <a:uFillTx/>
              <a:latin typeface="Calibri" panose="020F0502020204030204" pitchFamily="34" charset="0"/>
              <a:ea typeface="MS PGothic" panose="020B0600070205080204" pitchFamily="34" charset="-128"/>
              <a:cs typeface="+mn-cs"/>
            </a:endParaRPr>
          </a:p>
        </p:txBody>
      </p:sp>
    </p:spTree>
    <p:extLst>
      <p:ext uri="{BB962C8B-B14F-4D97-AF65-F5344CB8AC3E}">
        <p14:creationId xmlns:p14="http://schemas.microsoft.com/office/powerpoint/2010/main" val="3683632569"/>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10F3EA-9C0B-851C-5118-A640A7050FA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3ED039D-0BB7-5BEB-7869-B3C2BE18277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43E0904-05F8-B00A-2DB3-B64B85585616}"/>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FA687549-9D4B-43FE-AA8F-B92BFD4EA711}"/>
              </a:ext>
            </a:extLst>
          </p:cNvPr>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698592B3-F041-4619-8984-66974E42AE75}" type="slidenum">
              <a:rPr kumimoji="0" lang="en-US" sz="1300" b="0" i="0" u="none" strike="noStrike" kern="1200" cap="none" spc="0" normalizeH="0" baseline="0" noProof="0" smtClean="0">
                <a:ln>
                  <a:noFill/>
                </a:ln>
                <a:solidFill>
                  <a:prstClr val="black"/>
                </a:solidFill>
                <a:effectLst/>
                <a:uLnTx/>
                <a:uFillTx/>
                <a:latin typeface="Calibri" panose="020F0502020204030204" pitchFamily="34" charset="0"/>
                <a:ea typeface="MS PGothic" panose="020B0600070205080204" pitchFamily="34"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56</a:t>
            </a:fld>
            <a:endParaRPr kumimoji="0" lang="en-US" sz="1300" b="0" i="0" u="none" strike="noStrike" kern="1200" cap="none" spc="0" normalizeH="0" baseline="0" noProof="0">
              <a:ln>
                <a:noFill/>
              </a:ln>
              <a:solidFill>
                <a:prstClr val="black"/>
              </a:solidFill>
              <a:effectLst/>
              <a:uLnTx/>
              <a:uFillTx/>
              <a:latin typeface="Calibri" panose="020F0502020204030204" pitchFamily="34" charset="0"/>
              <a:ea typeface="MS PGothic" panose="020B0600070205080204" pitchFamily="34" charset="-128"/>
              <a:cs typeface="+mn-cs"/>
            </a:endParaRPr>
          </a:p>
        </p:txBody>
      </p:sp>
    </p:spTree>
    <p:extLst>
      <p:ext uri="{BB962C8B-B14F-4D97-AF65-F5344CB8AC3E}">
        <p14:creationId xmlns:p14="http://schemas.microsoft.com/office/powerpoint/2010/main" val="479299230"/>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5922F6-4F3B-5995-D9E6-D1AC7CA3E5F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156E286-9FA0-884C-B61C-CED507A6316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5E10C31-9A85-3F6F-5790-4D4BEBA47C4E}"/>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686AA98F-713E-2086-B415-58C584D8803B}"/>
              </a:ext>
            </a:extLst>
          </p:cNvPr>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698592B3-F041-4619-8984-66974E42AE75}" type="slidenum">
              <a:rPr kumimoji="0" lang="en-US" sz="1300" b="0" i="0" u="none" strike="noStrike" kern="1200" cap="none" spc="0" normalizeH="0" baseline="0" noProof="0" smtClean="0">
                <a:ln>
                  <a:noFill/>
                </a:ln>
                <a:solidFill>
                  <a:prstClr val="black"/>
                </a:solidFill>
                <a:effectLst/>
                <a:uLnTx/>
                <a:uFillTx/>
                <a:latin typeface="Calibri" panose="020F0502020204030204" pitchFamily="34" charset="0"/>
                <a:ea typeface="MS PGothic" panose="020B0600070205080204" pitchFamily="34"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57</a:t>
            </a:fld>
            <a:endParaRPr kumimoji="0" lang="en-US" sz="1300" b="0" i="0" u="none" strike="noStrike" kern="1200" cap="none" spc="0" normalizeH="0" baseline="0" noProof="0">
              <a:ln>
                <a:noFill/>
              </a:ln>
              <a:solidFill>
                <a:prstClr val="black"/>
              </a:solidFill>
              <a:effectLst/>
              <a:uLnTx/>
              <a:uFillTx/>
              <a:latin typeface="Calibri" panose="020F0502020204030204" pitchFamily="34" charset="0"/>
              <a:ea typeface="MS PGothic" panose="020B0600070205080204" pitchFamily="34" charset="-128"/>
              <a:cs typeface="+mn-cs"/>
            </a:endParaRPr>
          </a:p>
        </p:txBody>
      </p:sp>
    </p:spTree>
    <p:extLst>
      <p:ext uri="{BB962C8B-B14F-4D97-AF65-F5344CB8AC3E}">
        <p14:creationId xmlns:p14="http://schemas.microsoft.com/office/powerpoint/2010/main" val="1742740025"/>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47C450-9958-F19D-E55A-40B6D40829C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FE4F7F0-52ED-BB8C-E130-72A69ADFF52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622781D-1935-841A-B2E0-60C84D4DD384}"/>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CF138BDB-86CB-5285-BC7D-7BCDB8BF822D}"/>
              </a:ext>
            </a:extLst>
          </p:cNvPr>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698592B3-F041-4619-8984-66974E42AE75}" type="slidenum">
              <a:rPr kumimoji="0" lang="en-US" sz="1300" b="0" i="0" u="none" strike="noStrike" kern="1200" cap="none" spc="0" normalizeH="0" baseline="0" noProof="0" smtClean="0">
                <a:ln>
                  <a:noFill/>
                </a:ln>
                <a:solidFill>
                  <a:prstClr val="black"/>
                </a:solidFill>
                <a:effectLst/>
                <a:uLnTx/>
                <a:uFillTx/>
                <a:latin typeface="Calibri" panose="020F0502020204030204" pitchFamily="34" charset="0"/>
                <a:ea typeface="MS PGothic" panose="020B0600070205080204" pitchFamily="34"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58</a:t>
            </a:fld>
            <a:endParaRPr kumimoji="0" lang="en-US" sz="1300" b="0" i="0" u="none" strike="noStrike" kern="1200" cap="none" spc="0" normalizeH="0" baseline="0" noProof="0">
              <a:ln>
                <a:noFill/>
              </a:ln>
              <a:solidFill>
                <a:prstClr val="black"/>
              </a:solidFill>
              <a:effectLst/>
              <a:uLnTx/>
              <a:uFillTx/>
              <a:latin typeface="Calibri" panose="020F0502020204030204" pitchFamily="34" charset="0"/>
              <a:ea typeface="MS PGothic" panose="020B0600070205080204" pitchFamily="34" charset="-128"/>
              <a:cs typeface="+mn-cs"/>
            </a:endParaRPr>
          </a:p>
        </p:txBody>
      </p:sp>
    </p:spTree>
    <p:extLst>
      <p:ext uri="{BB962C8B-B14F-4D97-AF65-F5344CB8AC3E}">
        <p14:creationId xmlns:p14="http://schemas.microsoft.com/office/powerpoint/2010/main" val="1334744943"/>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480AF7-7AB7-452C-6479-D25539ACF42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82FF11C-701A-B133-946C-EC44B84E9B9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4A7D466-EBAD-2891-1F40-F96E12E1E527}"/>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4366D334-E854-D753-23AE-915983DE3587}"/>
              </a:ext>
            </a:extLst>
          </p:cNvPr>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698592B3-F041-4619-8984-66974E42AE75}" type="slidenum">
              <a:rPr kumimoji="0" lang="en-US" sz="1300" b="0" i="0" u="none" strike="noStrike" kern="1200" cap="none" spc="0" normalizeH="0" baseline="0" noProof="0" smtClean="0">
                <a:ln>
                  <a:noFill/>
                </a:ln>
                <a:solidFill>
                  <a:prstClr val="black"/>
                </a:solidFill>
                <a:effectLst/>
                <a:uLnTx/>
                <a:uFillTx/>
                <a:latin typeface="Calibri" panose="020F0502020204030204" pitchFamily="34" charset="0"/>
                <a:ea typeface="MS PGothic" panose="020B0600070205080204" pitchFamily="34"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59</a:t>
            </a:fld>
            <a:endParaRPr kumimoji="0" lang="en-US" sz="1300" b="0" i="0" u="none" strike="noStrike" kern="1200" cap="none" spc="0" normalizeH="0" baseline="0" noProof="0">
              <a:ln>
                <a:noFill/>
              </a:ln>
              <a:solidFill>
                <a:prstClr val="black"/>
              </a:solidFill>
              <a:effectLst/>
              <a:uLnTx/>
              <a:uFillTx/>
              <a:latin typeface="Calibri" panose="020F0502020204030204" pitchFamily="34" charset="0"/>
              <a:ea typeface="MS PGothic" panose="020B0600070205080204" pitchFamily="34" charset="-128"/>
              <a:cs typeface="+mn-cs"/>
            </a:endParaRPr>
          </a:p>
        </p:txBody>
      </p:sp>
    </p:spTree>
    <p:extLst>
      <p:ext uri="{BB962C8B-B14F-4D97-AF65-F5344CB8AC3E}">
        <p14:creationId xmlns:p14="http://schemas.microsoft.com/office/powerpoint/2010/main" val="78090650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EE56BC-5359-CA8C-27B8-60FDC7E48D0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50646DC-E4C2-50AE-1515-FF91649345C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1439753-F83D-F2A3-E026-5F255E8FB7F5}"/>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F25E9DE9-BD0E-ABD4-2369-6B80A56B71D3}"/>
              </a:ext>
            </a:extLst>
          </p:cNvPr>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698592B3-F041-4619-8984-66974E42AE75}" type="slidenum">
              <a:rPr kumimoji="0" lang="en-US" sz="1300" b="0" i="0" u="none" strike="noStrike" kern="1200" cap="none" spc="0" normalizeH="0" baseline="0" noProof="0" smtClean="0">
                <a:ln>
                  <a:noFill/>
                </a:ln>
                <a:solidFill>
                  <a:prstClr val="black"/>
                </a:solidFill>
                <a:effectLst/>
                <a:uLnTx/>
                <a:uFillTx/>
                <a:latin typeface="Calibri" panose="020F0502020204030204" pitchFamily="34" charset="0"/>
                <a:ea typeface="MS PGothic" panose="020B0600070205080204" pitchFamily="34"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6</a:t>
            </a:fld>
            <a:endParaRPr kumimoji="0" lang="en-US" sz="1300" b="0" i="0" u="none" strike="noStrike" kern="1200" cap="none" spc="0" normalizeH="0" baseline="0" noProof="0">
              <a:ln>
                <a:noFill/>
              </a:ln>
              <a:solidFill>
                <a:prstClr val="black"/>
              </a:solidFill>
              <a:effectLst/>
              <a:uLnTx/>
              <a:uFillTx/>
              <a:latin typeface="Calibri" panose="020F0502020204030204" pitchFamily="34" charset="0"/>
              <a:ea typeface="MS PGothic" panose="020B0600070205080204" pitchFamily="34" charset="-128"/>
              <a:cs typeface="+mn-cs"/>
            </a:endParaRPr>
          </a:p>
        </p:txBody>
      </p:sp>
    </p:spTree>
    <p:extLst>
      <p:ext uri="{BB962C8B-B14F-4D97-AF65-F5344CB8AC3E}">
        <p14:creationId xmlns:p14="http://schemas.microsoft.com/office/powerpoint/2010/main" val="1133466637"/>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C0BBB8-F3AA-2355-E2A6-55D69812583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1BABF1D-0639-970E-B1F7-167B861531E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28A67E4-6BE8-6325-D54C-8498798266F2}"/>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4496E31D-4FF1-4129-5A8B-7DA6F06C4AF2}"/>
              </a:ext>
            </a:extLst>
          </p:cNvPr>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698592B3-F041-4619-8984-66974E42AE75}" type="slidenum">
              <a:rPr kumimoji="0" lang="en-US" sz="1300" b="0" i="0" u="none" strike="noStrike" kern="1200" cap="none" spc="0" normalizeH="0" baseline="0" noProof="0" smtClean="0">
                <a:ln>
                  <a:noFill/>
                </a:ln>
                <a:solidFill>
                  <a:prstClr val="black"/>
                </a:solidFill>
                <a:effectLst/>
                <a:uLnTx/>
                <a:uFillTx/>
                <a:latin typeface="Calibri" panose="020F0502020204030204" pitchFamily="34" charset="0"/>
                <a:ea typeface="MS PGothic" panose="020B0600070205080204" pitchFamily="34"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60</a:t>
            </a:fld>
            <a:endParaRPr kumimoji="0" lang="en-US" sz="1300" b="0" i="0" u="none" strike="noStrike" kern="1200" cap="none" spc="0" normalizeH="0" baseline="0" noProof="0">
              <a:ln>
                <a:noFill/>
              </a:ln>
              <a:solidFill>
                <a:prstClr val="black"/>
              </a:solidFill>
              <a:effectLst/>
              <a:uLnTx/>
              <a:uFillTx/>
              <a:latin typeface="Calibri" panose="020F0502020204030204" pitchFamily="34" charset="0"/>
              <a:ea typeface="MS PGothic" panose="020B0600070205080204" pitchFamily="34" charset="-128"/>
              <a:cs typeface="+mn-cs"/>
            </a:endParaRPr>
          </a:p>
        </p:txBody>
      </p:sp>
    </p:spTree>
    <p:extLst>
      <p:ext uri="{BB962C8B-B14F-4D97-AF65-F5344CB8AC3E}">
        <p14:creationId xmlns:p14="http://schemas.microsoft.com/office/powerpoint/2010/main" val="4138415153"/>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BF41AE-8A30-BC15-1A4A-B4FE27CAC01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E0486C1-B155-2BDB-DC59-45CE570410E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8B6BC20-9B26-47D2-2FC7-34D600758135}"/>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E55ACC2A-0017-A637-1E9B-024083455C5E}"/>
              </a:ext>
            </a:extLst>
          </p:cNvPr>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698592B3-F041-4619-8984-66974E42AE75}" type="slidenum">
              <a:rPr kumimoji="0" lang="en-US" sz="1300" b="0" i="0" u="none" strike="noStrike" kern="1200" cap="none" spc="0" normalizeH="0" baseline="0" noProof="0" smtClean="0">
                <a:ln>
                  <a:noFill/>
                </a:ln>
                <a:solidFill>
                  <a:prstClr val="black"/>
                </a:solidFill>
                <a:effectLst/>
                <a:uLnTx/>
                <a:uFillTx/>
                <a:latin typeface="Calibri" panose="020F0502020204030204" pitchFamily="34" charset="0"/>
                <a:ea typeface="MS PGothic" panose="020B0600070205080204" pitchFamily="34"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61</a:t>
            </a:fld>
            <a:endParaRPr kumimoji="0" lang="en-US" sz="1300" b="0" i="0" u="none" strike="noStrike" kern="1200" cap="none" spc="0" normalizeH="0" baseline="0" noProof="0">
              <a:ln>
                <a:noFill/>
              </a:ln>
              <a:solidFill>
                <a:prstClr val="black"/>
              </a:solidFill>
              <a:effectLst/>
              <a:uLnTx/>
              <a:uFillTx/>
              <a:latin typeface="Calibri" panose="020F0502020204030204" pitchFamily="34" charset="0"/>
              <a:ea typeface="MS PGothic" panose="020B0600070205080204" pitchFamily="34" charset="-128"/>
              <a:cs typeface="+mn-cs"/>
            </a:endParaRPr>
          </a:p>
        </p:txBody>
      </p:sp>
    </p:spTree>
    <p:extLst>
      <p:ext uri="{BB962C8B-B14F-4D97-AF65-F5344CB8AC3E}">
        <p14:creationId xmlns:p14="http://schemas.microsoft.com/office/powerpoint/2010/main" val="65593954"/>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708BED-2DB8-5042-D683-84DCC19C521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99B5B50-D429-5964-77BF-D393ACA7223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64758F0-E0CD-1E76-53A8-CBA7D6281F1B}"/>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685B39EA-62E1-74FC-8017-A766DBE296BB}"/>
              </a:ext>
            </a:extLst>
          </p:cNvPr>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698592B3-F041-4619-8984-66974E42AE75}" type="slidenum">
              <a:rPr kumimoji="0" lang="en-US" sz="1300" b="0" i="0" u="none" strike="noStrike" kern="1200" cap="none" spc="0" normalizeH="0" baseline="0" noProof="0" smtClean="0">
                <a:ln>
                  <a:noFill/>
                </a:ln>
                <a:solidFill>
                  <a:prstClr val="black"/>
                </a:solidFill>
                <a:effectLst/>
                <a:uLnTx/>
                <a:uFillTx/>
                <a:latin typeface="Calibri" panose="020F0502020204030204" pitchFamily="34" charset="0"/>
                <a:ea typeface="MS PGothic" panose="020B0600070205080204" pitchFamily="34"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62</a:t>
            </a:fld>
            <a:endParaRPr kumimoji="0" lang="en-US" sz="1300" b="0" i="0" u="none" strike="noStrike" kern="1200" cap="none" spc="0" normalizeH="0" baseline="0" noProof="0">
              <a:ln>
                <a:noFill/>
              </a:ln>
              <a:solidFill>
                <a:prstClr val="black"/>
              </a:solidFill>
              <a:effectLst/>
              <a:uLnTx/>
              <a:uFillTx/>
              <a:latin typeface="Calibri" panose="020F0502020204030204" pitchFamily="34" charset="0"/>
              <a:ea typeface="MS PGothic" panose="020B0600070205080204" pitchFamily="34" charset="-128"/>
              <a:cs typeface="+mn-cs"/>
            </a:endParaRPr>
          </a:p>
        </p:txBody>
      </p:sp>
    </p:spTree>
    <p:extLst>
      <p:ext uri="{BB962C8B-B14F-4D97-AF65-F5344CB8AC3E}">
        <p14:creationId xmlns:p14="http://schemas.microsoft.com/office/powerpoint/2010/main" val="2091089406"/>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0A5671-D0C2-4E18-BD04-863C0BDAEF9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EEEC2E1-E1DE-E882-D815-C053A754F67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E23BB31-4154-E123-305E-04147A2E75FA}"/>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10A6DFB8-37A9-592E-E71C-89828C4C23EA}"/>
              </a:ext>
            </a:extLst>
          </p:cNvPr>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698592B3-F041-4619-8984-66974E42AE75}" type="slidenum">
              <a:rPr kumimoji="0" lang="en-US" sz="1300" b="0" i="0" u="none" strike="noStrike" kern="1200" cap="none" spc="0" normalizeH="0" baseline="0" noProof="0" smtClean="0">
                <a:ln>
                  <a:noFill/>
                </a:ln>
                <a:solidFill>
                  <a:prstClr val="black"/>
                </a:solidFill>
                <a:effectLst/>
                <a:uLnTx/>
                <a:uFillTx/>
                <a:latin typeface="Calibri" panose="020F0502020204030204" pitchFamily="34" charset="0"/>
                <a:ea typeface="MS PGothic" panose="020B0600070205080204" pitchFamily="34"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63</a:t>
            </a:fld>
            <a:endParaRPr kumimoji="0" lang="en-US" sz="1300" b="0" i="0" u="none" strike="noStrike" kern="1200" cap="none" spc="0" normalizeH="0" baseline="0" noProof="0">
              <a:ln>
                <a:noFill/>
              </a:ln>
              <a:solidFill>
                <a:prstClr val="black"/>
              </a:solidFill>
              <a:effectLst/>
              <a:uLnTx/>
              <a:uFillTx/>
              <a:latin typeface="Calibri" panose="020F0502020204030204" pitchFamily="34" charset="0"/>
              <a:ea typeface="MS PGothic" panose="020B0600070205080204" pitchFamily="34" charset="-128"/>
              <a:cs typeface="+mn-cs"/>
            </a:endParaRPr>
          </a:p>
        </p:txBody>
      </p:sp>
    </p:spTree>
    <p:extLst>
      <p:ext uri="{BB962C8B-B14F-4D97-AF65-F5344CB8AC3E}">
        <p14:creationId xmlns:p14="http://schemas.microsoft.com/office/powerpoint/2010/main" val="443411237"/>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FF36C5-D541-E369-9195-991EB14823E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EA114F5-992F-7710-3CC1-44347B4E55A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F724955-6C07-613E-C76F-57173F809C44}"/>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EB8CE8A4-2F6E-EE52-2A55-25F371F54C15}"/>
              </a:ext>
            </a:extLst>
          </p:cNvPr>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698592B3-F041-4619-8984-66974E42AE75}" type="slidenum">
              <a:rPr kumimoji="0" lang="en-US" sz="1300" b="0" i="0" u="none" strike="noStrike" kern="1200" cap="none" spc="0" normalizeH="0" baseline="0" noProof="0" smtClean="0">
                <a:ln>
                  <a:noFill/>
                </a:ln>
                <a:solidFill>
                  <a:prstClr val="black"/>
                </a:solidFill>
                <a:effectLst/>
                <a:uLnTx/>
                <a:uFillTx/>
                <a:latin typeface="Calibri" panose="020F0502020204030204" pitchFamily="34" charset="0"/>
                <a:ea typeface="MS PGothic" panose="020B0600070205080204" pitchFamily="34"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64</a:t>
            </a:fld>
            <a:endParaRPr kumimoji="0" lang="en-US" sz="1300" b="0" i="0" u="none" strike="noStrike" kern="1200" cap="none" spc="0" normalizeH="0" baseline="0" noProof="0">
              <a:ln>
                <a:noFill/>
              </a:ln>
              <a:solidFill>
                <a:prstClr val="black"/>
              </a:solidFill>
              <a:effectLst/>
              <a:uLnTx/>
              <a:uFillTx/>
              <a:latin typeface="Calibri" panose="020F0502020204030204" pitchFamily="34" charset="0"/>
              <a:ea typeface="MS PGothic" panose="020B0600070205080204" pitchFamily="34" charset="-128"/>
              <a:cs typeface="+mn-cs"/>
            </a:endParaRPr>
          </a:p>
        </p:txBody>
      </p:sp>
    </p:spTree>
    <p:extLst>
      <p:ext uri="{BB962C8B-B14F-4D97-AF65-F5344CB8AC3E}">
        <p14:creationId xmlns:p14="http://schemas.microsoft.com/office/powerpoint/2010/main" val="669259684"/>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B028FB-5A6F-E9FA-41AD-67CEA5FF671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A9D29E1-C43E-8DFB-6DCC-50835942C72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1E4B0B0-2F7B-CDE0-9DD0-419EBEEA4523}"/>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A0463339-B3BA-BF1A-8666-8B5267C00899}"/>
              </a:ext>
            </a:extLst>
          </p:cNvPr>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698592B3-F041-4619-8984-66974E42AE75}" type="slidenum">
              <a:rPr kumimoji="0" lang="en-US" sz="1300" b="0" i="0" u="none" strike="noStrike" kern="1200" cap="none" spc="0" normalizeH="0" baseline="0" noProof="0" smtClean="0">
                <a:ln>
                  <a:noFill/>
                </a:ln>
                <a:solidFill>
                  <a:prstClr val="black"/>
                </a:solidFill>
                <a:effectLst/>
                <a:uLnTx/>
                <a:uFillTx/>
                <a:latin typeface="Calibri" panose="020F0502020204030204" pitchFamily="34" charset="0"/>
                <a:ea typeface="MS PGothic" panose="020B0600070205080204" pitchFamily="34"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65</a:t>
            </a:fld>
            <a:endParaRPr kumimoji="0" lang="en-US" sz="1300" b="0" i="0" u="none" strike="noStrike" kern="1200" cap="none" spc="0" normalizeH="0" baseline="0" noProof="0">
              <a:ln>
                <a:noFill/>
              </a:ln>
              <a:solidFill>
                <a:prstClr val="black"/>
              </a:solidFill>
              <a:effectLst/>
              <a:uLnTx/>
              <a:uFillTx/>
              <a:latin typeface="Calibri" panose="020F0502020204030204" pitchFamily="34" charset="0"/>
              <a:ea typeface="MS PGothic" panose="020B0600070205080204" pitchFamily="34" charset="-128"/>
              <a:cs typeface="+mn-cs"/>
            </a:endParaRPr>
          </a:p>
        </p:txBody>
      </p:sp>
    </p:spTree>
    <p:extLst>
      <p:ext uri="{BB962C8B-B14F-4D97-AF65-F5344CB8AC3E}">
        <p14:creationId xmlns:p14="http://schemas.microsoft.com/office/powerpoint/2010/main" val="218911673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A9561D-60FF-FE41-2804-CF31D323437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AE403D6-4FCA-CD73-46F3-009A3527D91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311CEF4-E9D4-BBF6-B6C4-EC38C348C900}"/>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DC8A1185-9754-3BF4-DBCC-46A96D18EDCD}"/>
              </a:ext>
            </a:extLst>
          </p:cNvPr>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698592B3-F041-4619-8984-66974E42AE75}" type="slidenum">
              <a:rPr kumimoji="0" lang="en-US" sz="1300" b="0" i="0" u="none" strike="noStrike" kern="1200" cap="none" spc="0" normalizeH="0" baseline="0" noProof="0" smtClean="0">
                <a:ln>
                  <a:noFill/>
                </a:ln>
                <a:solidFill>
                  <a:prstClr val="black"/>
                </a:solidFill>
                <a:effectLst/>
                <a:uLnTx/>
                <a:uFillTx/>
                <a:latin typeface="Calibri" panose="020F0502020204030204" pitchFamily="34" charset="0"/>
                <a:ea typeface="MS PGothic" panose="020B0600070205080204" pitchFamily="34"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7</a:t>
            </a:fld>
            <a:endParaRPr kumimoji="0" lang="en-US" sz="1300" b="0" i="0" u="none" strike="noStrike" kern="1200" cap="none" spc="0" normalizeH="0" baseline="0" noProof="0">
              <a:ln>
                <a:noFill/>
              </a:ln>
              <a:solidFill>
                <a:prstClr val="black"/>
              </a:solidFill>
              <a:effectLst/>
              <a:uLnTx/>
              <a:uFillTx/>
              <a:latin typeface="Calibri" panose="020F0502020204030204" pitchFamily="34" charset="0"/>
              <a:ea typeface="MS PGothic" panose="020B0600070205080204" pitchFamily="34" charset="-128"/>
              <a:cs typeface="+mn-cs"/>
            </a:endParaRPr>
          </a:p>
        </p:txBody>
      </p:sp>
    </p:spTree>
    <p:extLst>
      <p:ext uri="{BB962C8B-B14F-4D97-AF65-F5344CB8AC3E}">
        <p14:creationId xmlns:p14="http://schemas.microsoft.com/office/powerpoint/2010/main" val="41845123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F0C40C-E9D8-B286-B480-2F2D414595C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898E0CD-8395-5282-E3CD-EB1A77CDF4C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7F155AF-10DA-69DF-8FCB-90D8DC920240}"/>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6763EEFB-A025-7D3D-F56A-D7ACF75757A3}"/>
              </a:ext>
            </a:extLst>
          </p:cNvPr>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698592B3-F041-4619-8984-66974E42AE75}" type="slidenum">
              <a:rPr kumimoji="0" lang="en-US" sz="1300" b="0" i="0" u="none" strike="noStrike" kern="1200" cap="none" spc="0" normalizeH="0" baseline="0" noProof="0" smtClean="0">
                <a:ln>
                  <a:noFill/>
                </a:ln>
                <a:solidFill>
                  <a:prstClr val="black"/>
                </a:solidFill>
                <a:effectLst/>
                <a:uLnTx/>
                <a:uFillTx/>
                <a:latin typeface="Calibri" panose="020F0502020204030204" pitchFamily="34" charset="0"/>
                <a:ea typeface="MS PGothic" panose="020B0600070205080204" pitchFamily="34"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8</a:t>
            </a:fld>
            <a:endParaRPr kumimoji="0" lang="en-US" sz="1300" b="0" i="0" u="none" strike="noStrike" kern="1200" cap="none" spc="0" normalizeH="0" baseline="0" noProof="0">
              <a:ln>
                <a:noFill/>
              </a:ln>
              <a:solidFill>
                <a:prstClr val="black"/>
              </a:solidFill>
              <a:effectLst/>
              <a:uLnTx/>
              <a:uFillTx/>
              <a:latin typeface="Calibri" panose="020F0502020204030204" pitchFamily="34" charset="0"/>
              <a:ea typeface="MS PGothic" panose="020B0600070205080204" pitchFamily="34" charset="-128"/>
              <a:cs typeface="+mn-cs"/>
            </a:endParaRPr>
          </a:p>
        </p:txBody>
      </p:sp>
    </p:spTree>
    <p:extLst>
      <p:ext uri="{BB962C8B-B14F-4D97-AF65-F5344CB8AC3E}">
        <p14:creationId xmlns:p14="http://schemas.microsoft.com/office/powerpoint/2010/main" val="65143829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964DC5-1BB7-5666-4106-7C0B4E0C963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BCCF80A-5CEF-BACF-39D0-E3EAA16DB9E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0286208-56B5-E616-B677-4E063498B44B}"/>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ECA73A30-1A3D-4801-35FA-8257C5619E77}"/>
              </a:ext>
            </a:extLst>
          </p:cNvPr>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698592B3-F041-4619-8984-66974E42AE75}" type="slidenum">
              <a:rPr kumimoji="0" lang="en-US" sz="1300" b="0" i="0" u="none" strike="noStrike" kern="1200" cap="none" spc="0" normalizeH="0" baseline="0" noProof="0" smtClean="0">
                <a:ln>
                  <a:noFill/>
                </a:ln>
                <a:solidFill>
                  <a:prstClr val="black"/>
                </a:solidFill>
                <a:effectLst/>
                <a:uLnTx/>
                <a:uFillTx/>
                <a:latin typeface="Calibri" panose="020F0502020204030204" pitchFamily="34" charset="0"/>
                <a:ea typeface="MS PGothic" panose="020B0600070205080204" pitchFamily="34"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9</a:t>
            </a:fld>
            <a:endParaRPr kumimoji="0" lang="en-US" sz="1300" b="0" i="0" u="none" strike="noStrike" kern="1200" cap="none" spc="0" normalizeH="0" baseline="0" noProof="0">
              <a:ln>
                <a:noFill/>
              </a:ln>
              <a:solidFill>
                <a:prstClr val="black"/>
              </a:solidFill>
              <a:effectLst/>
              <a:uLnTx/>
              <a:uFillTx/>
              <a:latin typeface="Calibri" panose="020F0502020204030204" pitchFamily="34" charset="0"/>
              <a:ea typeface="MS PGothic" panose="020B0600070205080204" pitchFamily="34" charset="-128"/>
              <a:cs typeface="+mn-cs"/>
            </a:endParaRPr>
          </a:p>
        </p:txBody>
      </p:sp>
    </p:spTree>
    <p:extLst>
      <p:ext uri="{BB962C8B-B14F-4D97-AF65-F5344CB8AC3E}">
        <p14:creationId xmlns:p14="http://schemas.microsoft.com/office/powerpoint/2010/main" val="108365359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pPr>
              <a:defRPr/>
            </a:pPr>
            <a:fld id="{23CCEDEC-0099-47FD-95C0-694891690101}" type="datetime2">
              <a:rPr lang="en-US" smtClean="0"/>
              <a:t>Friday, January 16, 2026</a:t>
            </a:fld>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E4880096-FD6F-4307-B2C0-4CB69F6F72F1}" type="slidenum">
              <a:rPr lang="en-US" smtClean="0"/>
              <a:pPr>
                <a:defRPr/>
              </a:pPr>
              <a:t>‹#›</a:t>
            </a:fld>
            <a:endParaRPr lang="en-US"/>
          </a:p>
        </p:txBody>
      </p:sp>
    </p:spTree>
    <p:extLst>
      <p:ext uri="{BB962C8B-B14F-4D97-AF65-F5344CB8AC3E}">
        <p14:creationId xmlns:p14="http://schemas.microsoft.com/office/powerpoint/2010/main" val="188222038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a:defRPr/>
            </a:pPr>
            <a:fld id="{8BD0F94B-DA04-43B8-A0AF-84871E501C89}" type="datetime2">
              <a:rPr lang="en-US" smtClean="0"/>
              <a:t>Friday, January 16, 2026</a:t>
            </a:fld>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1CE8DD58-9E14-4192-9FD1-0819C96AF162}" type="slidenum">
              <a:rPr lang="en-US" smtClean="0"/>
              <a:pPr>
                <a:defRPr/>
              </a:pPr>
              <a:t>‹#›</a:t>
            </a:fld>
            <a:endParaRPr lang="en-US"/>
          </a:p>
        </p:txBody>
      </p:sp>
    </p:spTree>
    <p:extLst>
      <p:ext uri="{BB962C8B-B14F-4D97-AF65-F5344CB8AC3E}">
        <p14:creationId xmlns:p14="http://schemas.microsoft.com/office/powerpoint/2010/main" val="105203557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1"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a:defRPr/>
            </a:pPr>
            <a:fld id="{CD9A8515-3568-429E-B0B6-55190F842246}" type="datetime2">
              <a:rPr lang="en-US" smtClean="0"/>
              <a:t>Friday, January 16, 2026</a:t>
            </a:fld>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1CE8DD58-9E14-4192-9FD1-0819C96AF162}" type="slidenum">
              <a:rPr lang="en-US" smtClean="0"/>
              <a:pPr>
                <a:defRPr/>
              </a:pPr>
              <a:t>‹#›</a:t>
            </a:fld>
            <a:endParaRPr lang="en-US"/>
          </a:p>
        </p:txBody>
      </p:sp>
    </p:spTree>
    <p:extLst>
      <p:ext uri="{BB962C8B-B14F-4D97-AF65-F5344CB8AC3E}">
        <p14:creationId xmlns:p14="http://schemas.microsoft.com/office/powerpoint/2010/main" val="2491120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a:defRPr/>
            </a:pPr>
            <a:fld id="{081DB663-A6DD-4C26-8F7C-C69455C3CBC2}" type="datetime2">
              <a:rPr lang="en-US" smtClean="0"/>
              <a:t>Friday, January 16, 2026</a:t>
            </a:fld>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7CF7CBC7-F352-4C57-A812-0807C94B1CF3}" type="slidenum">
              <a:rPr lang="en-US" smtClean="0"/>
              <a:pPr>
                <a:defRPr/>
              </a:pPr>
              <a:t>‹#›</a:t>
            </a:fld>
            <a:endParaRPr lang="en-US"/>
          </a:p>
        </p:txBody>
      </p:sp>
    </p:spTree>
    <p:extLst>
      <p:ext uri="{BB962C8B-B14F-4D97-AF65-F5344CB8AC3E}">
        <p14:creationId xmlns:p14="http://schemas.microsoft.com/office/powerpoint/2010/main" val="24548957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40"/>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1" y="4589465"/>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a:defRPr/>
            </a:pPr>
            <a:fld id="{C4D180E7-8190-46B6-9A7B-72996C55D062}" type="datetime2">
              <a:rPr lang="en-US" smtClean="0"/>
              <a:t>Friday, January 16, 2026</a:t>
            </a:fld>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1CE8DD58-9E14-4192-9FD1-0819C96AF162}" type="slidenum">
              <a:rPr lang="en-US" smtClean="0"/>
              <a:pPr>
                <a:defRPr/>
              </a:pPr>
              <a:t>‹#›</a:t>
            </a:fld>
            <a:endParaRPr lang="en-US"/>
          </a:p>
        </p:txBody>
      </p:sp>
    </p:spTree>
    <p:extLst>
      <p:ext uri="{BB962C8B-B14F-4D97-AF65-F5344CB8AC3E}">
        <p14:creationId xmlns:p14="http://schemas.microsoft.com/office/powerpoint/2010/main" val="6670556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pPr>
              <a:defRPr/>
            </a:pPr>
            <a:fld id="{C10F2412-A763-4D75-9387-EE61D1ED0DAF}" type="datetime2">
              <a:rPr lang="en-US" smtClean="0"/>
              <a:t>Friday, January 16, 2026</a:t>
            </a:fld>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1CE8DD58-9E14-4192-9FD1-0819C96AF162}" type="slidenum">
              <a:rPr lang="en-US" smtClean="0"/>
              <a:pPr>
                <a:defRPr/>
              </a:pPr>
              <a:t>‹#›</a:t>
            </a:fld>
            <a:endParaRPr lang="en-US"/>
          </a:p>
        </p:txBody>
      </p:sp>
    </p:spTree>
    <p:extLst>
      <p:ext uri="{BB962C8B-B14F-4D97-AF65-F5344CB8AC3E}">
        <p14:creationId xmlns:p14="http://schemas.microsoft.com/office/powerpoint/2010/main" val="382927712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7"/>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1"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1"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pPr>
              <a:defRPr/>
            </a:pPr>
            <a:fld id="{A162610D-7BE9-4B70-AAAB-BB4CF2C343FD}" type="datetime2">
              <a:rPr lang="en-US" smtClean="0"/>
              <a:t>Friday, January 16, 2026</a:t>
            </a:fld>
            <a:endParaRPr lang="en-US"/>
          </a:p>
        </p:txBody>
      </p:sp>
      <p:sp>
        <p:nvSpPr>
          <p:cNvPr id="8" name="Footer Placeholder 7"/>
          <p:cNvSpPr>
            <a:spLocks noGrp="1"/>
          </p:cNvSpPr>
          <p:nvPr>
            <p:ph type="ftr" sz="quarter" idx="11"/>
          </p:nvPr>
        </p:nvSpPr>
        <p:spPr/>
        <p:txBody>
          <a:bodyPr/>
          <a:lstStyle/>
          <a:p>
            <a:pPr>
              <a:defRPr/>
            </a:pPr>
            <a:endParaRPr lang="en-US"/>
          </a:p>
        </p:txBody>
      </p:sp>
      <p:sp>
        <p:nvSpPr>
          <p:cNvPr id="9" name="Slide Number Placeholder 8"/>
          <p:cNvSpPr>
            <a:spLocks noGrp="1"/>
          </p:cNvSpPr>
          <p:nvPr>
            <p:ph type="sldNum" sz="quarter" idx="12"/>
          </p:nvPr>
        </p:nvSpPr>
        <p:spPr/>
        <p:txBody>
          <a:bodyPr/>
          <a:lstStyle/>
          <a:p>
            <a:pPr>
              <a:defRPr/>
            </a:pPr>
            <a:fld id="{1CE8DD58-9E14-4192-9FD1-0819C96AF162}" type="slidenum">
              <a:rPr lang="en-US" smtClean="0"/>
              <a:pPr>
                <a:defRPr/>
              </a:pPr>
              <a:t>‹#›</a:t>
            </a:fld>
            <a:endParaRPr lang="en-US"/>
          </a:p>
        </p:txBody>
      </p:sp>
    </p:spTree>
    <p:extLst>
      <p:ext uri="{BB962C8B-B14F-4D97-AF65-F5344CB8AC3E}">
        <p14:creationId xmlns:p14="http://schemas.microsoft.com/office/powerpoint/2010/main" val="38763745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pPr>
              <a:defRPr/>
            </a:pPr>
            <a:fld id="{EF5AE92E-8221-40C9-AE3A-EF7A2391A327}" type="datetime2">
              <a:rPr lang="en-US" smtClean="0"/>
              <a:t>Friday, January 16, 2026</a:t>
            </a:fld>
            <a:endParaRPr lang="en-US"/>
          </a:p>
        </p:txBody>
      </p:sp>
      <p:sp>
        <p:nvSpPr>
          <p:cNvPr id="4" name="Footer Placeholder 3"/>
          <p:cNvSpPr>
            <a:spLocks noGrp="1"/>
          </p:cNvSpPr>
          <p:nvPr>
            <p:ph type="ftr" sz="quarter" idx="11"/>
          </p:nvPr>
        </p:nvSpPr>
        <p:spPr/>
        <p:txBody>
          <a:bodyPr/>
          <a:lstStyle/>
          <a:p>
            <a:pPr>
              <a:defRPr/>
            </a:pPr>
            <a:endParaRPr lang="en-US"/>
          </a:p>
        </p:txBody>
      </p:sp>
      <p:sp>
        <p:nvSpPr>
          <p:cNvPr id="5" name="Slide Number Placeholder 4"/>
          <p:cNvSpPr>
            <a:spLocks noGrp="1"/>
          </p:cNvSpPr>
          <p:nvPr>
            <p:ph type="sldNum" sz="quarter" idx="12"/>
          </p:nvPr>
        </p:nvSpPr>
        <p:spPr/>
        <p:txBody>
          <a:bodyPr/>
          <a:lstStyle/>
          <a:p>
            <a:pPr>
              <a:defRPr/>
            </a:pPr>
            <a:fld id="{F07F72BA-86C9-433D-93E5-A21FDF134A1F}" type="slidenum">
              <a:rPr lang="en-US" smtClean="0"/>
              <a:pPr>
                <a:defRPr/>
              </a:pPr>
              <a:t>‹#›</a:t>
            </a:fld>
            <a:endParaRPr lang="en-US"/>
          </a:p>
        </p:txBody>
      </p:sp>
    </p:spTree>
    <p:extLst>
      <p:ext uri="{BB962C8B-B14F-4D97-AF65-F5344CB8AC3E}">
        <p14:creationId xmlns:p14="http://schemas.microsoft.com/office/powerpoint/2010/main" val="39192163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F9D758C8-FB96-4BBE-B593-B9A97BF440A7}" type="datetime2">
              <a:rPr lang="en-US" smtClean="0"/>
              <a:t>Friday, January 16, 2026</a:t>
            </a:fld>
            <a:endParaRPr lang="en-US"/>
          </a:p>
        </p:txBody>
      </p:sp>
      <p:sp>
        <p:nvSpPr>
          <p:cNvPr id="3" name="Footer Placeholder 2"/>
          <p:cNvSpPr>
            <a:spLocks noGrp="1"/>
          </p:cNvSpPr>
          <p:nvPr>
            <p:ph type="ftr" sz="quarter" idx="11"/>
          </p:nvPr>
        </p:nvSpPr>
        <p:spPr/>
        <p:txBody>
          <a:bodyPr/>
          <a:lstStyle/>
          <a:p>
            <a:pPr>
              <a:defRPr/>
            </a:pPr>
            <a:endParaRPr lang="en-US"/>
          </a:p>
        </p:txBody>
      </p:sp>
      <p:sp>
        <p:nvSpPr>
          <p:cNvPr id="4" name="Slide Number Placeholder 3"/>
          <p:cNvSpPr>
            <a:spLocks noGrp="1"/>
          </p:cNvSpPr>
          <p:nvPr>
            <p:ph type="sldNum" sz="quarter" idx="12"/>
          </p:nvPr>
        </p:nvSpPr>
        <p:spPr/>
        <p:txBody>
          <a:bodyPr/>
          <a:lstStyle/>
          <a:p>
            <a:pPr>
              <a:defRPr/>
            </a:pPr>
            <a:fld id="{EC3C12D4-1BB1-4CDC-88A6-B6E19B6BFEA8}" type="slidenum">
              <a:rPr lang="en-US" smtClean="0"/>
              <a:pPr>
                <a:defRPr/>
              </a:pPr>
              <a:t>‹#›</a:t>
            </a:fld>
            <a:endParaRPr lang="en-US"/>
          </a:p>
        </p:txBody>
      </p:sp>
    </p:spTree>
    <p:extLst>
      <p:ext uri="{BB962C8B-B14F-4D97-AF65-F5344CB8AC3E}">
        <p14:creationId xmlns:p14="http://schemas.microsoft.com/office/powerpoint/2010/main" val="40443470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7"/>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pPr>
              <a:defRPr/>
            </a:pPr>
            <a:fld id="{AE851824-834E-4010-9ADF-4251ED9672ED}" type="datetime2">
              <a:rPr lang="en-US" smtClean="0"/>
              <a:t>Friday, January 16, 2026</a:t>
            </a:fld>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1CE8DD58-9E14-4192-9FD1-0819C96AF162}" type="slidenum">
              <a:rPr lang="en-US" smtClean="0"/>
              <a:pPr>
                <a:defRPr/>
              </a:pPr>
              <a:t>‹#›</a:t>
            </a:fld>
            <a:endParaRPr lang="en-US"/>
          </a:p>
        </p:txBody>
      </p:sp>
    </p:spTree>
    <p:extLst>
      <p:ext uri="{BB962C8B-B14F-4D97-AF65-F5344CB8AC3E}">
        <p14:creationId xmlns:p14="http://schemas.microsoft.com/office/powerpoint/2010/main" val="41671665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7"/>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pPr>
              <a:defRPr/>
            </a:pPr>
            <a:fld id="{5629F902-B333-46ED-BAE3-A42FB359649E}" type="datetime2">
              <a:rPr lang="en-US" smtClean="0"/>
              <a:t>Friday, January 16, 2026</a:t>
            </a:fld>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1CE8DD58-9E14-4192-9FD1-0819C96AF162}" type="slidenum">
              <a:rPr lang="en-US" smtClean="0"/>
              <a:pPr>
                <a:defRPr/>
              </a:pPr>
              <a:t>‹#›</a:t>
            </a:fld>
            <a:endParaRPr lang="en-US"/>
          </a:p>
        </p:txBody>
      </p:sp>
    </p:spTree>
    <p:extLst>
      <p:ext uri="{BB962C8B-B14F-4D97-AF65-F5344CB8AC3E}">
        <p14:creationId xmlns:p14="http://schemas.microsoft.com/office/powerpoint/2010/main" val="58562952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7"/>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3CCB1E11-D185-452B-A6C8-205748FEBC60}" type="datetime2">
              <a:rPr lang="en-US" smtClean="0"/>
              <a:t>Friday, January 16, 2026</a:t>
            </a:fld>
            <a:endParaRPr lang="en-US"/>
          </a:p>
        </p:txBody>
      </p:sp>
      <p:sp>
        <p:nvSpPr>
          <p:cNvPr id="5" name="Footer Placeholder 4"/>
          <p:cNvSpPr>
            <a:spLocks noGrp="1"/>
          </p:cNvSpPr>
          <p:nvPr>
            <p:ph type="ftr" sz="quarter" idx="3"/>
          </p:nvPr>
        </p:nvSpPr>
        <p:spPr>
          <a:xfrm>
            <a:off x="4038600" y="6356352"/>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en-US"/>
          </a:p>
        </p:txBody>
      </p:sp>
      <p:sp>
        <p:nvSpPr>
          <p:cNvPr id="6" name="Slide Number Placeholder 5"/>
          <p:cNvSpPr>
            <a:spLocks noGrp="1"/>
          </p:cNvSpPr>
          <p:nvPr>
            <p:ph type="sldNum" sz="quarter" idx="4"/>
          </p:nvPr>
        </p:nvSpPr>
        <p:spPr>
          <a:xfrm>
            <a:off x="8610600" y="6356352"/>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1CE8DD58-9E14-4192-9FD1-0819C96AF162}" type="slidenum">
              <a:rPr lang="en-US" smtClean="0"/>
              <a:pPr>
                <a:defRPr/>
              </a:pPr>
              <a:t>‹#›</a:t>
            </a:fld>
            <a:endParaRPr lang="en-US"/>
          </a:p>
        </p:txBody>
      </p:sp>
    </p:spTree>
    <p:extLst>
      <p:ext uri="{BB962C8B-B14F-4D97-AF65-F5344CB8AC3E}">
        <p14:creationId xmlns:p14="http://schemas.microsoft.com/office/powerpoint/2010/main" val="2046001060"/>
      </p:ext>
    </p:extLst>
  </p:cSld>
  <p:clrMap bg1="lt1" tx1="dk1" bg2="lt2" tx2="dk2" accent1="accent1" accent2="accent2" accent3="accent3" accent4="accent4" accent5="accent5" accent6="accent6" hlink="hlink" folHlink="folHlink"/>
  <p:sldLayoutIdLst>
    <p:sldLayoutId id="2147484001" r:id="rId1"/>
    <p:sldLayoutId id="2147484002" r:id="rId2"/>
    <p:sldLayoutId id="2147484003" r:id="rId3"/>
    <p:sldLayoutId id="2147484004" r:id="rId4"/>
    <p:sldLayoutId id="2147484005" r:id="rId5"/>
    <p:sldLayoutId id="2147484006" r:id="rId6"/>
    <p:sldLayoutId id="2147484007" r:id="rId7"/>
    <p:sldLayoutId id="2147484008" r:id="rId8"/>
    <p:sldLayoutId id="2147484009" r:id="rId9"/>
    <p:sldLayoutId id="2147484010" r:id="rId10"/>
    <p:sldLayoutId id="2147484011"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1.xml"/><Relationship Id="rId1" Type="http://schemas.openxmlformats.org/officeDocument/2006/relationships/slideLayout" Target="../slideLayouts/slideLayout7.xml"/><Relationship Id="rId4" Type="http://schemas.openxmlformats.org/officeDocument/2006/relationships/image" Target="../media/image15.png"/></Relationships>
</file>

<file path=ppt/slides/_rels/slide1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2.xml"/><Relationship Id="rId1" Type="http://schemas.openxmlformats.org/officeDocument/2006/relationships/slideLayout" Target="../slideLayouts/slideLayout7.xml"/><Relationship Id="rId6" Type="http://schemas.openxmlformats.org/officeDocument/2006/relationships/image" Target="../media/image18.png"/><Relationship Id="rId5" Type="http://schemas.openxmlformats.org/officeDocument/2006/relationships/image" Target="../media/image17.wmf"/><Relationship Id="rId4" Type="http://schemas.openxmlformats.org/officeDocument/2006/relationships/oleObject" Target="../embeddings/oleObject1.bin"/></Relationships>
</file>

<file path=ppt/slides/_rels/slide1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oleObject" Target="../embeddings/oleObject2.bin"/><Relationship Id="rId7" Type="http://schemas.openxmlformats.org/officeDocument/2006/relationships/image" Target="../media/image25.png"/><Relationship Id="rId2" Type="http://schemas.openxmlformats.org/officeDocument/2006/relationships/notesSlide" Target="../notesSlides/notesSlide19.xml"/><Relationship Id="rId1" Type="http://schemas.openxmlformats.org/officeDocument/2006/relationships/slideLayout" Target="../slideLayouts/slideLayout7.xml"/><Relationship Id="rId6" Type="http://schemas.openxmlformats.org/officeDocument/2006/relationships/image" Target="../media/image24.wmf"/><Relationship Id="rId5" Type="http://schemas.openxmlformats.org/officeDocument/2006/relationships/oleObject" Target="../embeddings/oleObject3.bin"/><Relationship Id="rId4" Type="http://schemas.openxmlformats.org/officeDocument/2006/relationships/image" Target="../media/image23.wmf"/></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6.xml"/><Relationship Id="rId1" Type="http://schemas.openxmlformats.org/officeDocument/2006/relationships/slideLayout" Target="../slideLayouts/slideLayout7.xml"/><Relationship Id="rId4" Type="http://schemas.openxmlformats.org/officeDocument/2006/relationships/image" Target="../media/image27.png"/></Relationships>
</file>

<file path=ppt/slides/_rels/slide27.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7.xml"/><Relationship Id="rId1" Type="http://schemas.openxmlformats.org/officeDocument/2006/relationships/slideLayout" Target="../slideLayouts/slideLayout7.xml"/><Relationship Id="rId4" Type="http://schemas.openxmlformats.org/officeDocument/2006/relationships/image" Target="../media/image29.png"/></Relationships>
</file>

<file path=ppt/slides/_rels/slide28.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8.xml"/><Relationship Id="rId1" Type="http://schemas.openxmlformats.org/officeDocument/2006/relationships/slideLayout" Target="../slideLayouts/slideLayout7.xml"/><Relationship Id="rId5" Type="http://schemas.openxmlformats.org/officeDocument/2006/relationships/image" Target="../media/image32.png"/><Relationship Id="rId4" Type="http://schemas.openxmlformats.org/officeDocument/2006/relationships/image" Target="../media/image31.png"/></Relationships>
</file>

<file path=ppt/slides/_rels/slide29.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9.xml"/><Relationship Id="rId1" Type="http://schemas.openxmlformats.org/officeDocument/2006/relationships/slideLayout" Target="../slideLayouts/slideLayout7.xml"/><Relationship Id="rId5" Type="http://schemas.openxmlformats.org/officeDocument/2006/relationships/image" Target="../media/image35.png"/><Relationship Id="rId4" Type="http://schemas.openxmlformats.org/officeDocument/2006/relationships/image" Target="../media/image34.png"/></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30.xml"/><Relationship Id="rId1" Type="http://schemas.openxmlformats.org/officeDocument/2006/relationships/slideLayout" Target="../slideLayouts/slideLayout7.xml"/><Relationship Id="rId4" Type="http://schemas.openxmlformats.org/officeDocument/2006/relationships/image" Target="../media/image37.png"/></Relationships>
</file>

<file path=ppt/slides/_rels/slide31.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31.xml"/><Relationship Id="rId1" Type="http://schemas.openxmlformats.org/officeDocument/2006/relationships/slideLayout" Target="../slideLayouts/slideLayout7.xml"/><Relationship Id="rId4" Type="http://schemas.openxmlformats.org/officeDocument/2006/relationships/image" Target="../media/image39.png"/></Relationships>
</file>

<file path=ppt/slides/_rels/slide32.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32.xml"/><Relationship Id="rId1" Type="http://schemas.openxmlformats.org/officeDocument/2006/relationships/slideLayout" Target="../slideLayouts/slideLayout7.xml"/><Relationship Id="rId4" Type="http://schemas.openxmlformats.org/officeDocument/2006/relationships/image" Target="../media/image41.png"/></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34.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35.xm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8" Type="http://schemas.openxmlformats.org/officeDocument/2006/relationships/image" Target="../media/image46.wmf"/><Relationship Id="rId3" Type="http://schemas.openxmlformats.org/officeDocument/2006/relationships/oleObject" Target="../embeddings/oleObject4.bin"/><Relationship Id="rId7" Type="http://schemas.openxmlformats.org/officeDocument/2006/relationships/oleObject" Target="../embeddings/oleObject6.bin"/><Relationship Id="rId12" Type="http://schemas.openxmlformats.org/officeDocument/2006/relationships/image" Target="../media/image48.wmf"/><Relationship Id="rId2" Type="http://schemas.openxmlformats.org/officeDocument/2006/relationships/notesSlide" Target="../notesSlides/notesSlide36.xml"/><Relationship Id="rId1" Type="http://schemas.openxmlformats.org/officeDocument/2006/relationships/slideLayout" Target="../slideLayouts/slideLayout7.xml"/><Relationship Id="rId6" Type="http://schemas.openxmlformats.org/officeDocument/2006/relationships/image" Target="../media/image45.wmf"/><Relationship Id="rId11" Type="http://schemas.openxmlformats.org/officeDocument/2006/relationships/oleObject" Target="../embeddings/oleObject8.bin"/><Relationship Id="rId5" Type="http://schemas.openxmlformats.org/officeDocument/2006/relationships/oleObject" Target="../embeddings/oleObject5.bin"/><Relationship Id="rId10" Type="http://schemas.openxmlformats.org/officeDocument/2006/relationships/image" Target="../media/image47.wmf"/><Relationship Id="rId4" Type="http://schemas.openxmlformats.org/officeDocument/2006/relationships/image" Target="../media/image44.wmf"/><Relationship Id="rId9" Type="http://schemas.openxmlformats.org/officeDocument/2006/relationships/oleObject" Target="../embeddings/oleObject7.bin"/></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8.xml"/><Relationship Id="rId1" Type="http://schemas.openxmlformats.org/officeDocument/2006/relationships/slideLayout" Target="../slideLayouts/slideLayout7.xml"/><Relationship Id="rId5" Type="http://schemas.openxmlformats.org/officeDocument/2006/relationships/image" Target="../media/image49.png"/><Relationship Id="rId4" Type="http://schemas.openxmlformats.org/officeDocument/2006/relationships/image" Target="../media/image27.png"/></Relationships>
</file>

<file path=ppt/slides/_rels/slide39.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39.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40.xml"/><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41.xml"/><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42.xml"/><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43.xml"/><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44.xml"/><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45.xml"/><Relationship Id="rId1" Type="http://schemas.openxmlformats.org/officeDocument/2006/relationships/slideLayout" Target="../slideLayouts/slideLayout7.xml"/><Relationship Id="rId4" Type="http://schemas.openxmlformats.org/officeDocument/2006/relationships/image" Target="../media/image56.png"/></Relationships>
</file>

<file path=ppt/slides/_rels/slide46.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46.xml"/><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8" Type="http://schemas.openxmlformats.org/officeDocument/2006/relationships/image" Target="../media/image60.wmf"/><Relationship Id="rId3" Type="http://schemas.openxmlformats.org/officeDocument/2006/relationships/oleObject" Target="../embeddings/oleObject9.bin"/><Relationship Id="rId7" Type="http://schemas.openxmlformats.org/officeDocument/2006/relationships/oleObject" Target="../embeddings/oleObject11.bin"/><Relationship Id="rId2" Type="http://schemas.openxmlformats.org/officeDocument/2006/relationships/notesSlide" Target="../notesSlides/notesSlide47.xml"/><Relationship Id="rId1" Type="http://schemas.openxmlformats.org/officeDocument/2006/relationships/slideLayout" Target="../slideLayouts/slideLayout7.xml"/><Relationship Id="rId6" Type="http://schemas.openxmlformats.org/officeDocument/2006/relationships/image" Target="../media/image59.wmf"/><Relationship Id="rId5" Type="http://schemas.openxmlformats.org/officeDocument/2006/relationships/oleObject" Target="../embeddings/oleObject10.bin"/><Relationship Id="rId10" Type="http://schemas.openxmlformats.org/officeDocument/2006/relationships/image" Target="../media/image61.wmf"/><Relationship Id="rId4" Type="http://schemas.openxmlformats.org/officeDocument/2006/relationships/image" Target="../media/image58.wmf"/><Relationship Id="rId9" Type="http://schemas.openxmlformats.org/officeDocument/2006/relationships/oleObject" Target="../embeddings/oleObject12.bin"/></Relationships>
</file>

<file path=ppt/slides/_rels/slide48.xml.rels><?xml version="1.0" encoding="UTF-8" standalone="yes"?>
<Relationships xmlns="http://schemas.openxmlformats.org/package/2006/relationships"><Relationship Id="rId3" Type="http://schemas.openxmlformats.org/officeDocument/2006/relationships/oleObject" Target="../embeddings/oleObject13.bin"/><Relationship Id="rId2" Type="http://schemas.openxmlformats.org/officeDocument/2006/relationships/notesSlide" Target="../notesSlides/notesSlide48.xml"/><Relationship Id="rId1" Type="http://schemas.openxmlformats.org/officeDocument/2006/relationships/slideLayout" Target="../slideLayouts/slideLayout7.xml"/><Relationship Id="rId6" Type="http://schemas.openxmlformats.org/officeDocument/2006/relationships/image" Target="../media/image63.wmf"/><Relationship Id="rId5" Type="http://schemas.openxmlformats.org/officeDocument/2006/relationships/oleObject" Target="../embeddings/oleObject14.bin"/><Relationship Id="rId4" Type="http://schemas.openxmlformats.org/officeDocument/2006/relationships/image" Target="../media/image62.wmf"/></Relationships>
</file>

<file path=ppt/slides/_rels/slide49.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49.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50.xml"/><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52.xml"/><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53.xml"/><Relationship Id="rId1" Type="http://schemas.openxmlformats.org/officeDocument/2006/relationships/slideLayout" Target="../slideLayouts/slideLayout7.xml"/><Relationship Id="rId4" Type="http://schemas.openxmlformats.org/officeDocument/2006/relationships/image" Target="../media/image68.png"/></Relationships>
</file>

<file path=ppt/slides/_rels/slide54.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54.xml"/><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55.xml"/><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notesSlide" Target="../notesSlides/notesSlide56.xml"/><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notesSlide" Target="../notesSlides/notesSlide57.xml"/><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notesSlide" Target="../notesSlides/notesSlide58.xml"/><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notesSlide" Target="../notesSlides/notesSlide59.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60.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notesSlide" Target="../notesSlides/notesSlide60.xml"/><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notesSlide" Target="../notesSlides/notesSlide61.xml"/><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notesSlide" Target="../notesSlides/notesSlide64.xml"/><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8" Type="http://schemas.openxmlformats.org/officeDocument/2006/relationships/image" Target="../media/image80.wmf"/><Relationship Id="rId3" Type="http://schemas.openxmlformats.org/officeDocument/2006/relationships/oleObject" Target="../embeddings/oleObject15.bin"/><Relationship Id="rId7" Type="http://schemas.openxmlformats.org/officeDocument/2006/relationships/oleObject" Target="../embeddings/oleObject17.bin"/><Relationship Id="rId2" Type="http://schemas.openxmlformats.org/officeDocument/2006/relationships/notesSlide" Target="../notesSlides/notesSlide65.xml"/><Relationship Id="rId1" Type="http://schemas.openxmlformats.org/officeDocument/2006/relationships/slideLayout" Target="../slideLayouts/slideLayout7.xml"/><Relationship Id="rId6" Type="http://schemas.openxmlformats.org/officeDocument/2006/relationships/image" Target="../media/image79.wmf"/><Relationship Id="rId5" Type="http://schemas.openxmlformats.org/officeDocument/2006/relationships/oleObject" Target="../embeddings/oleObject16.bin"/><Relationship Id="rId10" Type="http://schemas.openxmlformats.org/officeDocument/2006/relationships/image" Target="../media/image81.wmf"/><Relationship Id="rId4" Type="http://schemas.openxmlformats.org/officeDocument/2006/relationships/image" Target="../media/image78.wmf"/><Relationship Id="rId9" Type="http://schemas.openxmlformats.org/officeDocument/2006/relationships/oleObject" Target="../embeddings/oleObject18.bin"/></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7.xml"/><Relationship Id="rId1" Type="http://schemas.openxmlformats.org/officeDocument/2006/relationships/slideLayout" Target="../slideLayouts/slideLayout7.xml"/><Relationship Id="rId5" Type="http://schemas.openxmlformats.org/officeDocument/2006/relationships/image" Target="../media/image8.png"/><Relationship Id="rId4" Type="http://schemas.openxmlformats.org/officeDocument/2006/relationships/image" Target="../media/image7.emf"/></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8.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9.xml"/><Relationship Id="rId1" Type="http://schemas.openxmlformats.org/officeDocument/2006/relationships/slideLayout" Target="../slideLayouts/slideLayout7.xml"/><Relationship Id="rId5" Type="http://schemas.openxmlformats.org/officeDocument/2006/relationships/image" Target="../media/image12.png"/><Relationship Id="rId4"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p="http://schemas.openxmlformats.org/presentationml/2006/main">
  <p:cSld>
    <p:bg>
      <p:bgPr>
        <a:gradFill>
          <a:gsLst>
            <a:gs pos="100000">
              <a:schemeClr val="accent1">
                <a:lumMod val="5000"/>
                <a:lumOff val="95000"/>
              </a:schemeClr>
            </a:gs>
            <a:gs pos="0">
              <a:schemeClr val="accent3">
                <a:lumMod val="20000"/>
                <a:lumOff val="80000"/>
              </a:schemeClr>
            </a:gs>
            <a:gs pos="60000">
              <a:schemeClr val="accent1">
                <a:lumMod val="30000"/>
                <a:lumOff val="70000"/>
              </a:schemeClr>
            </a:gs>
          </a:gsLst>
          <a:path path="rect">
            <a:fillToRect l="100000" t="100000"/>
          </a:path>
        </a:gradFill>
        <a:effectLst/>
      </p:bgPr>
    </p:bg>
    <p:spTree>
      <p:nvGrpSpPr>
        <p:cNvPr id="1" name=""/>
        <p:cNvGrpSpPr/>
        <p:nvPr/>
      </p:nvGrpSpPr>
      <p:grpSpPr>
        <a:xfrm>
          <a:off x="0" y="0"/>
          <a:ext cx="0" cy="0"/>
          <a:chOff x="0" y="0"/>
          <a:chExt cx="0" cy="0"/>
        </a:xfrm>
      </p:grpSpPr>
      <p:sp>
        <p:nvSpPr>
          <p:cNvPr id="3" name="Rectangle 3"/>
          <p:cNvSpPr>
            <a:spLocks noGrp="1"/>
          </p:cNvSpPr>
          <p:nvPr>
            <p:ph type="subTitle" idx="1"/>
          </p:nvPr>
        </p:nvSpPr>
        <p:spPr>
          <a:xfrm>
            <a:off x="1752600" y="1447800"/>
            <a:ext cx="9982200" cy="4176195"/>
          </a:xfrm>
        </p:spPr>
        <p:txBody>
          <a:bodyPr>
            <a:noAutofit/>
          </a:bodyPr>
          <a:lstStyle/>
          <a:p>
            <a:pPr algn="l">
              <a:lnSpc>
                <a:spcPct val="150000"/>
              </a:lnSpc>
              <a:spcBef>
                <a:spcPts val="0"/>
              </a:spcBef>
              <a:defRPr/>
            </a:pPr>
            <a:r>
              <a:rPr lang="en-US" sz="4000" dirty="0">
                <a:solidFill>
                  <a:srgbClr val="0070C0"/>
                </a:solidFill>
                <a:latin typeface="Bahnschrift" panose="020B0502040204020203" pitchFamily="34" charset="0"/>
                <a:cs typeface="Times New Roman" panose="02020603050405020304" pitchFamily="18" charset="0"/>
              </a:rPr>
              <a:t>CHEM 342 </a:t>
            </a:r>
            <a:r>
              <a:rPr lang="en-US" dirty="0">
                <a:solidFill>
                  <a:srgbClr val="00B050"/>
                </a:solidFill>
                <a:latin typeface="Bahnschrift" panose="020B0502040204020203" pitchFamily="34" charset="0"/>
                <a:cs typeface="Times New Roman" panose="02020603050405020304" pitchFamily="18" charset="0"/>
              </a:rPr>
              <a:t>(</a:t>
            </a:r>
            <a:r>
              <a:rPr lang="en-US" u="sng" dirty="0">
                <a:solidFill>
                  <a:srgbClr val="00B050"/>
                </a:solidFill>
                <a:latin typeface="Bahnschrift" panose="020B0502040204020203" pitchFamily="34" charset="0"/>
                <a:cs typeface="Times New Roman" panose="02020603050405020304" pitchFamily="18" charset="0"/>
              </a:rPr>
              <a:t>REQUIRED COURSE</a:t>
            </a:r>
            <a:r>
              <a:rPr lang="en-US" dirty="0">
                <a:solidFill>
                  <a:srgbClr val="00B050"/>
                </a:solidFill>
                <a:latin typeface="Bahnschrift" panose="020B0502040204020203" pitchFamily="34" charset="0"/>
                <a:cs typeface="Times New Roman" panose="02020603050405020304" pitchFamily="18" charset="0"/>
              </a:rPr>
              <a:t>)</a:t>
            </a:r>
            <a:br>
              <a:rPr lang="en-US" dirty="0">
                <a:solidFill>
                  <a:srgbClr val="00B050"/>
                </a:solidFill>
                <a:latin typeface="Bahnschrift" panose="020B0502040204020203" pitchFamily="34" charset="0"/>
                <a:cs typeface="Times New Roman" panose="02020603050405020304" pitchFamily="18" charset="0"/>
              </a:rPr>
            </a:br>
            <a:r>
              <a:rPr lang="en-US" sz="4400" dirty="0">
                <a:solidFill>
                  <a:srgbClr val="FF0000"/>
                </a:solidFill>
                <a:latin typeface="Bahnschrift" panose="020B0502040204020203" pitchFamily="34" charset="0"/>
                <a:cs typeface="Times New Roman" panose="02020603050405020304" pitchFamily="18" charset="0"/>
              </a:rPr>
              <a:t>POLYMERS AND PETROCHEMICALS</a:t>
            </a:r>
            <a:br>
              <a:rPr lang="en-US" sz="4800" dirty="0">
                <a:solidFill>
                  <a:srgbClr val="FF0000"/>
                </a:solidFill>
                <a:latin typeface="Times New Roman" panose="02020603050405020304" pitchFamily="18" charset="0"/>
                <a:cs typeface="Times New Roman" panose="02020603050405020304" pitchFamily="18" charset="0"/>
              </a:rPr>
            </a:br>
            <a:r>
              <a:rPr lang="en-US" sz="2800" dirty="0">
                <a:solidFill>
                  <a:srgbClr val="002060"/>
                </a:solidFill>
                <a:latin typeface="Bahnschrift" panose="020B0502040204020203" pitchFamily="34" charset="0"/>
                <a:cs typeface="Times New Roman" panose="02020603050405020304" pitchFamily="18" charset="0"/>
              </a:rPr>
              <a:t>FOR CHEMISTRY’ STUDENTS, COLLEGE OF SCIENCE</a:t>
            </a:r>
            <a:br>
              <a:rPr lang="en-US" sz="1400" i="1" dirty="0">
                <a:solidFill>
                  <a:srgbClr val="002060"/>
                </a:solidFill>
                <a:latin typeface="Times New Roman" panose="02020603050405020304" pitchFamily="18" charset="0"/>
                <a:cs typeface="Times New Roman" panose="02020603050405020304" pitchFamily="18" charset="0"/>
              </a:rPr>
            </a:br>
            <a:r>
              <a:rPr lang="en-US" sz="3200" dirty="0">
                <a:solidFill>
                  <a:srgbClr val="002060"/>
                </a:solidFill>
                <a:latin typeface="Bahnschrift" panose="020B0502040204020203" pitchFamily="34" charset="0"/>
                <a:cs typeface="Times New Roman" panose="02020603050405020304" pitchFamily="18" charset="0"/>
              </a:rPr>
              <a:t>Pre-requisites Course; CHEM 241</a:t>
            </a:r>
            <a:br>
              <a:rPr lang="en-US" sz="3200" dirty="0">
                <a:solidFill>
                  <a:srgbClr val="002060"/>
                </a:solidFill>
                <a:latin typeface="Bahnschrift" panose="020B0502040204020203" pitchFamily="34" charset="0"/>
                <a:cs typeface="Times New Roman" panose="02020603050405020304" pitchFamily="18" charset="0"/>
              </a:rPr>
            </a:br>
            <a:r>
              <a:rPr lang="en-US" sz="3200" dirty="0">
                <a:solidFill>
                  <a:srgbClr val="002060"/>
                </a:solidFill>
                <a:latin typeface="Bahnschrift" panose="020B0502040204020203" pitchFamily="34" charset="0"/>
                <a:cs typeface="Times New Roman" panose="02020603050405020304" pitchFamily="18" charset="0"/>
              </a:rPr>
              <a:t>Credit Hours: 2(2+0)</a:t>
            </a:r>
            <a:endParaRPr lang="en-US" sz="3600" dirty="0">
              <a:solidFill>
                <a:srgbClr val="002060"/>
              </a:solidFill>
              <a:latin typeface="Bahnschrift" panose="020B0502040204020203" pitchFamily="34" charset="0"/>
              <a:cs typeface="Times New Roman" panose="02020603050405020304" pitchFamily="18" charset="0"/>
            </a:endParaRPr>
          </a:p>
        </p:txBody>
      </p:sp>
      <p:sp>
        <p:nvSpPr>
          <p:cNvPr id="7" name="Slide Number Placeholder 6"/>
          <p:cNvSpPr>
            <a:spLocks noGrp="1"/>
          </p:cNvSpPr>
          <p:nvPr>
            <p:ph type="sldNum" sz="quarter" idx="12"/>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14992082-4EAC-4D0B-A2D7-6082AD72F50A}" type="slidenum">
              <a:rPr kumimoji="0" lang="en-US" sz="1200" b="0" i="0" u="none" strike="noStrike" kern="1200" cap="none" spc="0" normalizeH="0" baseline="0" noProof="0">
                <a:ln>
                  <a:noFill/>
                </a:ln>
                <a:solidFill>
                  <a:prstClr val="black">
                    <a:tint val="75000"/>
                  </a:prstClr>
                </a:solidFill>
                <a:effectLst/>
                <a:uLnTx/>
                <a:uFillTx/>
                <a:latin typeface="Franklin Gothic Book" panose="020B0503020102020204" pitchFamily="34" charset="0"/>
                <a:ea typeface="MS PGothic" panose="020B0600070205080204" pitchFamily="34" charset="-128"/>
                <a:cs typeface="+mn-cs"/>
              </a:rPr>
              <a:pPr marL="0" marR="0" lvl="0" indent="0" algn="r" defTabSz="914400" rtl="0" eaLnBrk="0" fontAlgn="base" latinLnBrk="0" hangingPunct="0">
                <a:lnSpc>
                  <a:spcPct val="100000"/>
                </a:lnSpc>
                <a:spcBef>
                  <a:spcPct val="0"/>
                </a:spcBef>
                <a:spcAft>
                  <a:spcPct val="0"/>
                </a:spcAft>
                <a:buClrTx/>
                <a:buSzTx/>
                <a:buFontTx/>
                <a:buNone/>
                <a:tabLst/>
                <a:defRPr/>
              </a:pPr>
              <a:t>1</a:t>
            </a:fld>
            <a:endParaRPr kumimoji="0" lang="en-US" sz="1200" b="0" i="0" u="none" strike="noStrike" kern="1200" cap="none" spc="0" normalizeH="0" baseline="0" noProof="0" dirty="0">
              <a:ln>
                <a:noFill/>
              </a:ln>
              <a:solidFill>
                <a:prstClr val="black">
                  <a:tint val="75000"/>
                </a:prstClr>
              </a:solidFill>
              <a:effectLst/>
              <a:uLnTx/>
              <a:uFillTx/>
              <a:latin typeface="Franklin Gothic Book" panose="020B0503020102020204" pitchFamily="34" charset="0"/>
              <a:ea typeface="MS PGothic" panose="020B0600070205080204" pitchFamily="34" charset="-128"/>
              <a:cs typeface="+mn-cs"/>
            </a:endParaRPr>
          </a:p>
        </p:txBody>
      </p:sp>
      <p:pic>
        <p:nvPicPr>
          <p:cNvPr id="8" name="Picture 7">
            <a:extLst>
              <a:ext uri="{FF2B5EF4-FFF2-40B4-BE49-F238E27FC236}">
                <a16:creationId xmlns:a16="http://schemas.microsoft.com/office/drawing/2014/main" id="{DB3FE0B7-6314-41DE-8EC5-D3CE0D49C83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134600" y="152402"/>
            <a:ext cx="1676400" cy="644017"/>
          </a:xfrm>
          <a:prstGeom prst="rect">
            <a:avLst/>
          </a:prstGeom>
        </p:spPr>
      </p:pic>
      <p:cxnSp>
        <p:nvCxnSpPr>
          <p:cNvPr id="9" name="Straight Connector 8">
            <a:extLst>
              <a:ext uri="{FF2B5EF4-FFF2-40B4-BE49-F238E27FC236}">
                <a16:creationId xmlns:a16="http://schemas.microsoft.com/office/drawing/2014/main" id="{7CA531DB-4A96-4A66-8FC3-7114F60816C6}"/>
              </a:ext>
            </a:extLst>
          </p:cNvPr>
          <p:cNvCxnSpPr/>
          <p:nvPr/>
        </p:nvCxnSpPr>
        <p:spPr>
          <a:xfrm flipV="1">
            <a:off x="1752600" y="899597"/>
            <a:ext cx="10015008" cy="14805"/>
          </a:xfrm>
          <a:prstGeom prst="line">
            <a:avLst/>
          </a:prstGeom>
          <a:ln w="28575">
            <a:solidFill>
              <a:srgbClr val="00B050"/>
            </a:solidFill>
          </a:ln>
        </p:spPr>
        <p:style>
          <a:lnRef idx="1">
            <a:schemeClr val="accent6"/>
          </a:lnRef>
          <a:fillRef idx="0">
            <a:schemeClr val="accent6"/>
          </a:fillRef>
          <a:effectRef idx="0">
            <a:schemeClr val="accent6"/>
          </a:effectRef>
          <a:fontRef idx="minor">
            <a:schemeClr val="tx1"/>
          </a:fontRef>
        </p:style>
      </p:cxnSp>
      <p:cxnSp>
        <p:nvCxnSpPr>
          <p:cNvPr id="4" name="Straight Connector 3">
            <a:extLst>
              <a:ext uri="{FF2B5EF4-FFF2-40B4-BE49-F238E27FC236}">
                <a16:creationId xmlns:a16="http://schemas.microsoft.com/office/drawing/2014/main" id="{6974342B-4093-E2FF-012F-F5128E33AD94}"/>
              </a:ext>
            </a:extLst>
          </p:cNvPr>
          <p:cNvCxnSpPr/>
          <p:nvPr/>
        </p:nvCxnSpPr>
        <p:spPr>
          <a:xfrm flipV="1">
            <a:off x="1795992" y="5699141"/>
            <a:ext cx="10015008" cy="14805"/>
          </a:xfrm>
          <a:prstGeom prst="line">
            <a:avLst/>
          </a:prstGeom>
          <a:ln w="28575">
            <a:solidFill>
              <a:srgbClr val="00B050"/>
            </a:solidFill>
          </a:ln>
        </p:spPr>
        <p:style>
          <a:lnRef idx="1">
            <a:schemeClr val="accent6"/>
          </a:lnRef>
          <a:fillRef idx="0">
            <a:schemeClr val="accent6"/>
          </a:fillRef>
          <a:effectRef idx="0">
            <a:schemeClr val="accent6"/>
          </a:effectRef>
          <a:fontRef idx="minor">
            <a:schemeClr val="tx1"/>
          </a:fontRef>
        </p:style>
      </p:cxnSp>
      <p:sp>
        <p:nvSpPr>
          <p:cNvPr id="6" name="Rectangle 2">
            <a:extLst>
              <a:ext uri="{FF2B5EF4-FFF2-40B4-BE49-F238E27FC236}">
                <a16:creationId xmlns:a16="http://schemas.microsoft.com/office/drawing/2014/main" id="{8DF4A4D4-1842-F2CC-F3FA-874F1E6ED2D1}"/>
              </a:ext>
            </a:extLst>
          </p:cNvPr>
          <p:cNvSpPr txBox="1">
            <a:spLocks/>
          </p:cNvSpPr>
          <p:nvPr/>
        </p:nvSpPr>
        <p:spPr>
          <a:xfrm>
            <a:off x="7924800" y="5410200"/>
            <a:ext cx="4021138" cy="790575"/>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112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1909E7"/>
                </a:solidFill>
                <a:effectLst/>
                <a:uLnTx/>
                <a:uFillTx/>
                <a:latin typeface="Calibri Light" panose="020F0302020204030204"/>
                <a:ea typeface="+mj-ea"/>
                <a:cs typeface="+mj-cs"/>
              </a:rPr>
              <a:t>Prof. Mohamed El-Newehy</a:t>
            </a:r>
            <a:br>
              <a:rPr kumimoji="0" lang="en-US" sz="1600" b="1" i="0" u="none" strike="noStrike" kern="1200" cap="none" spc="0" normalizeH="0" baseline="0" noProof="0" dirty="0">
                <a:ln>
                  <a:noFill/>
                </a:ln>
                <a:solidFill>
                  <a:srgbClr val="1909E7"/>
                </a:solidFill>
                <a:effectLst/>
                <a:uLnTx/>
                <a:uFillTx/>
                <a:latin typeface="Calibri Light" panose="020F0302020204030204"/>
                <a:ea typeface="+mj-ea"/>
                <a:cs typeface="+mj-cs"/>
              </a:rPr>
            </a:br>
            <a:r>
              <a:rPr kumimoji="0" lang="en-US" sz="1600" b="0" i="0" u="none" strike="noStrike" kern="1200" cap="none" spc="0" normalizeH="0" baseline="0" noProof="0" dirty="0">
                <a:ln>
                  <a:noFill/>
                </a:ln>
                <a:solidFill>
                  <a:srgbClr val="191B0E"/>
                </a:solidFill>
                <a:effectLst/>
                <a:uLnTx/>
                <a:uFillTx/>
                <a:latin typeface="Tw Cen MT Condensed" panose="020B0606020104020203" pitchFamily="34" charset="0"/>
                <a:ea typeface="+mj-ea"/>
                <a:cs typeface="+mj-cs"/>
              </a:rPr>
              <a:t>Chemistry Department, College of Science, King Saud University</a:t>
            </a:r>
            <a:br>
              <a:rPr kumimoji="0" lang="en-US" sz="1200" b="1" i="1" u="none" strike="noStrike" kern="1200" cap="none" spc="0" normalizeH="0" baseline="0" noProof="0" dirty="0">
                <a:ln>
                  <a:noFill/>
                </a:ln>
                <a:solidFill>
                  <a:srgbClr val="191B0E"/>
                </a:solidFill>
                <a:effectLst/>
                <a:uLnTx/>
                <a:uFillTx/>
                <a:latin typeface="Tw Cen MT Condensed" panose="020B0606020104020203" pitchFamily="34" charset="0"/>
                <a:ea typeface="+mj-ea"/>
                <a:cs typeface="+mj-cs"/>
              </a:rPr>
            </a:br>
            <a:r>
              <a:rPr kumimoji="0" lang="en-US" sz="1200" b="0" i="0" u="none" strike="noStrike" kern="1200" cap="none" spc="0" normalizeH="0" baseline="0" noProof="0" dirty="0">
                <a:ln>
                  <a:noFill/>
                </a:ln>
                <a:solidFill>
                  <a:srgbClr val="1909E7"/>
                </a:solidFill>
                <a:effectLst/>
                <a:uLnTx/>
                <a:uFillTx/>
                <a:latin typeface="Arial" panose="020B0604020202020204" pitchFamily="34" charset="0"/>
                <a:ea typeface="+mj-ea"/>
                <a:cs typeface="Arial" panose="020B0604020202020204" pitchFamily="34" charset="0"/>
              </a:rPr>
              <a:t>http://fac.ksu.edu.sa/melnewehy/home   </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1BB657-CF20-D1E7-6E59-3A62EEA471CC}"/>
            </a:ext>
          </a:extLst>
        </p:cNvPr>
        <p:cNvGrpSpPr/>
        <p:nvPr/>
      </p:nvGrpSpPr>
      <p:grpSpPr>
        <a:xfrm>
          <a:off x="0" y="0"/>
          <a:ext cx="0" cy="0"/>
          <a:chOff x="0" y="0"/>
          <a:chExt cx="0" cy="0"/>
        </a:xfrm>
      </p:grpSpPr>
      <p:sp>
        <p:nvSpPr>
          <p:cNvPr id="35" name="Slide Number Placeholder 34">
            <a:extLst>
              <a:ext uri="{FF2B5EF4-FFF2-40B4-BE49-F238E27FC236}">
                <a16:creationId xmlns:a16="http://schemas.microsoft.com/office/drawing/2014/main" id="{FCBFAE31-5391-9486-CD08-C4FECC217E78}"/>
              </a:ext>
            </a:extLst>
          </p:cNvPr>
          <p:cNvSpPr>
            <a:spLocks noGrp="1"/>
          </p:cNvSpPr>
          <p:nvPr>
            <p:ph type="sldNum" sz="quarter" idx="12"/>
          </p:nvPr>
        </p:nvSpPr>
        <p:spPr/>
        <p:txBody>
          <a:bodyPr/>
          <a:lstStyle/>
          <a:p>
            <a:pPr marL="0" marR="0" lvl="0" indent="0" algn="r" defTabSz="914400" rtl="0" eaLnBrk="0" fontAlgn="base" latinLnBrk="0" hangingPunct="0">
              <a:lnSpc>
                <a:spcPct val="150000"/>
              </a:lnSpc>
              <a:spcBef>
                <a:spcPct val="0"/>
              </a:spcBef>
              <a:spcAft>
                <a:spcPct val="0"/>
              </a:spcAft>
              <a:buClrTx/>
              <a:buSzTx/>
              <a:buFontTx/>
              <a:buNone/>
              <a:tabLst/>
              <a:defRPr/>
            </a:pPr>
            <a:fld id="{EC3C12D4-1BB1-4CDC-88A6-B6E19B6BFEA8}"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pitchFamily="34" charset="0"/>
                <a:ea typeface="MS PGothic" panose="020B0600070205080204" pitchFamily="34" charset="-128"/>
                <a:cs typeface="+mn-cs"/>
              </a:rPr>
              <a:pPr marL="0" marR="0" lvl="0" indent="0" algn="r" defTabSz="914400" rtl="0" eaLnBrk="0" fontAlgn="base" latinLnBrk="0" hangingPunct="0">
                <a:lnSpc>
                  <a:spcPct val="150000"/>
                </a:lnSpc>
                <a:spcBef>
                  <a:spcPct val="0"/>
                </a:spcBef>
                <a:spcAft>
                  <a:spcPct val="0"/>
                </a:spcAft>
                <a:buClrTx/>
                <a:buSzTx/>
                <a:buFontTx/>
                <a:buNone/>
                <a:tabLst/>
                <a:defRPr/>
              </a:pPr>
              <a:t>10</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pitchFamily="34" charset="0"/>
              <a:ea typeface="MS PGothic" panose="020B0600070205080204" pitchFamily="34" charset="-128"/>
              <a:cs typeface="+mn-cs"/>
            </a:endParaRPr>
          </a:p>
        </p:txBody>
      </p:sp>
      <p:cxnSp>
        <p:nvCxnSpPr>
          <p:cNvPr id="8" name="Straight Connector 7">
            <a:extLst>
              <a:ext uri="{FF2B5EF4-FFF2-40B4-BE49-F238E27FC236}">
                <a16:creationId xmlns:a16="http://schemas.microsoft.com/office/drawing/2014/main" id="{53CFFC1A-5AFF-F225-E3E2-9A941F2130ED}"/>
              </a:ext>
            </a:extLst>
          </p:cNvPr>
          <p:cNvCxnSpPr/>
          <p:nvPr/>
        </p:nvCxnSpPr>
        <p:spPr>
          <a:xfrm flipV="1">
            <a:off x="113771" y="642086"/>
            <a:ext cx="10015008" cy="14805"/>
          </a:xfrm>
          <a:prstGeom prst="line">
            <a:avLst/>
          </a:prstGeom>
          <a:ln w="19050">
            <a:solidFill>
              <a:srgbClr val="00B050"/>
            </a:solidFill>
          </a:ln>
        </p:spPr>
        <p:style>
          <a:lnRef idx="1">
            <a:schemeClr val="accent6"/>
          </a:lnRef>
          <a:fillRef idx="0">
            <a:schemeClr val="accent6"/>
          </a:fillRef>
          <a:effectRef idx="0">
            <a:schemeClr val="accent6"/>
          </a:effectRef>
          <a:fontRef idx="minor">
            <a:schemeClr val="tx1"/>
          </a:fontRef>
        </p:style>
      </p:cxnSp>
      <p:sp>
        <p:nvSpPr>
          <p:cNvPr id="2" name="Rectangle 2">
            <a:extLst>
              <a:ext uri="{FF2B5EF4-FFF2-40B4-BE49-F238E27FC236}">
                <a16:creationId xmlns:a16="http://schemas.microsoft.com/office/drawing/2014/main" id="{B7BBA3AA-700B-EB3E-04C3-327E14221D66}"/>
              </a:ext>
            </a:extLst>
          </p:cNvPr>
          <p:cNvSpPr txBox="1">
            <a:spLocks noChangeArrowheads="1"/>
          </p:cNvSpPr>
          <p:nvPr/>
        </p:nvSpPr>
        <p:spPr bwMode="auto">
          <a:xfrm>
            <a:off x="0" y="198438"/>
            <a:ext cx="12192000" cy="639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lvl="0" eaLnBrk="1" hangingPunct="1">
              <a:lnSpc>
                <a:spcPct val="100000"/>
              </a:lnSpc>
              <a:spcBef>
                <a:spcPct val="0"/>
              </a:spcBef>
              <a:buNone/>
            </a:pPr>
            <a:r>
              <a:rPr kumimoji="0" lang="en-US" altLang="en-US" sz="3200" b="1" i="0" u="none" strike="noStrike" kern="1200" cap="none" spc="0" normalizeH="0" baseline="0" noProof="0" dirty="0">
                <a:ln>
                  <a:noFill/>
                </a:ln>
                <a:solidFill>
                  <a:srgbClr val="002060"/>
                </a:solidFill>
                <a:effectLst/>
                <a:uLnTx/>
                <a:uFillTx/>
                <a:latin typeface="Times New Roman" panose="02020603050405020304" pitchFamily="18" charset="0"/>
                <a:ea typeface="MS PGothic" panose="020B0600070205080204" pitchFamily="34" charset="-128"/>
                <a:cs typeface="Times New Roman" panose="02020603050405020304" pitchFamily="18" charset="0"/>
              </a:rPr>
              <a:t>Free Radical Polymerization; </a:t>
            </a:r>
            <a:r>
              <a:rPr lang="en-US" sz="3200" b="1" dirty="0">
                <a:solidFill>
                  <a:srgbClr val="FF0000"/>
                </a:solidFill>
                <a:latin typeface="Times New Roman" panose="02020603050405020304" pitchFamily="18" charset="0"/>
                <a:cs typeface="Times New Roman" panose="02020603050405020304" pitchFamily="18" charset="0"/>
              </a:rPr>
              <a:t>Example</a:t>
            </a:r>
            <a:endParaRPr kumimoji="0" lang="en-US" altLang="en-US" sz="3200" b="1" i="0" u="none" strike="noStrike" kern="1200" cap="none" spc="0" normalizeH="0" baseline="0" noProof="0" dirty="0">
              <a:ln>
                <a:noFill/>
              </a:ln>
              <a:solidFill>
                <a:srgbClr val="FF0000"/>
              </a:solidFill>
              <a:effectLst/>
              <a:uLnTx/>
              <a:uFillTx/>
              <a:latin typeface="Times New Roman" panose="02020603050405020304" pitchFamily="18" charset="0"/>
              <a:ea typeface="MS PGothic" panose="020B0600070205080204" pitchFamily="34" charset="-128"/>
              <a:cs typeface="Times New Roman" panose="02020603050405020304" pitchFamily="18" charset="0"/>
            </a:endParaRPr>
          </a:p>
        </p:txBody>
      </p:sp>
      <p:sp>
        <p:nvSpPr>
          <p:cNvPr id="10" name="Rectangle 9">
            <a:extLst>
              <a:ext uri="{FF2B5EF4-FFF2-40B4-BE49-F238E27FC236}">
                <a16:creationId xmlns:a16="http://schemas.microsoft.com/office/drawing/2014/main" id="{CCFD7ABC-34BD-491C-BCDE-C4AF6C29641D}"/>
              </a:ext>
            </a:extLst>
          </p:cNvPr>
          <p:cNvSpPr/>
          <p:nvPr/>
        </p:nvSpPr>
        <p:spPr>
          <a:xfrm>
            <a:off x="1142999" y="1176099"/>
            <a:ext cx="10458925" cy="498663"/>
          </a:xfrm>
          <a:prstGeom prst="rect">
            <a:avLst/>
          </a:prstGeom>
        </p:spPr>
        <p:txBody>
          <a:bodyPr wrap="square">
            <a:spAutoFit/>
          </a:bodyPr>
          <a:lstStyle/>
          <a:p>
            <a:pPr marL="342900" indent="-342900" algn="just">
              <a:lnSpc>
                <a:spcPct val="150000"/>
              </a:lnSpc>
              <a:buFont typeface="Courier New" panose="02070309020205020404" pitchFamily="49" charset="0"/>
              <a:buChar char="o"/>
            </a:pPr>
            <a:r>
              <a:rPr lang="en-US" sz="2000" i="1" dirty="0">
                <a:solidFill>
                  <a:srgbClr val="009ED6"/>
                </a:solidFill>
                <a:latin typeface="Times New Roman" panose="02020603050405020304" pitchFamily="18" charset="0"/>
                <a:cs typeface="Times New Roman" panose="02020603050405020304" pitchFamily="18" charset="0"/>
              </a:rPr>
              <a:t>Termination by combination</a:t>
            </a:r>
          </a:p>
        </p:txBody>
      </p:sp>
      <p:sp>
        <p:nvSpPr>
          <p:cNvPr id="4" name="Rectangle 3">
            <a:extLst>
              <a:ext uri="{FF2B5EF4-FFF2-40B4-BE49-F238E27FC236}">
                <a16:creationId xmlns:a16="http://schemas.microsoft.com/office/drawing/2014/main" id="{F702A904-32F6-4554-BEE5-2C972244AD87}"/>
              </a:ext>
            </a:extLst>
          </p:cNvPr>
          <p:cNvSpPr/>
          <p:nvPr/>
        </p:nvSpPr>
        <p:spPr>
          <a:xfrm>
            <a:off x="752474" y="710821"/>
            <a:ext cx="11117770" cy="498663"/>
          </a:xfrm>
          <a:prstGeom prst="rect">
            <a:avLst/>
          </a:prstGeom>
        </p:spPr>
        <p:txBody>
          <a:bodyPr wrap="square">
            <a:spAutoFit/>
          </a:bodyPr>
          <a:lstStyle/>
          <a:p>
            <a:pPr algn="just">
              <a:lnSpc>
                <a:spcPct val="150000"/>
              </a:lnSpc>
            </a:pPr>
            <a:r>
              <a:rPr lang="en-US" sz="2000" b="1" dirty="0">
                <a:solidFill>
                  <a:srgbClr val="0000FF"/>
                </a:solidFill>
                <a:latin typeface="Times New Roman" panose="02020603050405020304" pitchFamily="18" charset="0"/>
                <a:cs typeface="Times New Roman" panose="02020603050405020304" pitchFamily="18" charset="0"/>
              </a:rPr>
              <a:t>3) The Termination Step</a:t>
            </a:r>
          </a:p>
        </p:txBody>
      </p:sp>
      <p:pic>
        <p:nvPicPr>
          <p:cNvPr id="6" name="Picture 5">
            <a:extLst>
              <a:ext uri="{FF2B5EF4-FFF2-40B4-BE49-F238E27FC236}">
                <a16:creationId xmlns:a16="http://schemas.microsoft.com/office/drawing/2014/main" id="{4A465018-064F-403B-B02A-A1862F069A49}"/>
              </a:ext>
            </a:extLst>
          </p:cNvPr>
          <p:cNvPicPr>
            <a:picLocks noChangeAspect="1"/>
          </p:cNvPicPr>
          <p:nvPr/>
        </p:nvPicPr>
        <p:blipFill rotWithShape="1">
          <a:blip r:embed="rId3"/>
          <a:srcRect l="20000" t="33333" r="23125" b="22222"/>
          <a:stretch/>
        </p:blipFill>
        <p:spPr>
          <a:xfrm>
            <a:off x="2528887" y="1784190"/>
            <a:ext cx="7134225" cy="3181290"/>
          </a:xfrm>
          <a:prstGeom prst="rect">
            <a:avLst/>
          </a:prstGeom>
        </p:spPr>
      </p:pic>
    </p:spTree>
    <p:extLst>
      <p:ext uri="{BB962C8B-B14F-4D97-AF65-F5344CB8AC3E}">
        <p14:creationId xmlns:p14="http://schemas.microsoft.com/office/powerpoint/2010/main" val="58334767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B7F603-35A4-F9C9-DE03-0927CA79ED4C}"/>
            </a:ext>
          </a:extLst>
        </p:cNvPr>
        <p:cNvGrpSpPr/>
        <p:nvPr/>
      </p:nvGrpSpPr>
      <p:grpSpPr>
        <a:xfrm>
          <a:off x="0" y="0"/>
          <a:ext cx="0" cy="0"/>
          <a:chOff x="0" y="0"/>
          <a:chExt cx="0" cy="0"/>
        </a:xfrm>
      </p:grpSpPr>
      <p:sp>
        <p:nvSpPr>
          <p:cNvPr id="35" name="Slide Number Placeholder 34">
            <a:extLst>
              <a:ext uri="{FF2B5EF4-FFF2-40B4-BE49-F238E27FC236}">
                <a16:creationId xmlns:a16="http://schemas.microsoft.com/office/drawing/2014/main" id="{703E6A0B-D446-FD4A-D2D3-1A6A6038F762}"/>
              </a:ext>
            </a:extLst>
          </p:cNvPr>
          <p:cNvSpPr>
            <a:spLocks noGrp="1"/>
          </p:cNvSpPr>
          <p:nvPr>
            <p:ph type="sldNum" sz="quarter" idx="12"/>
          </p:nvPr>
        </p:nvSpPr>
        <p:spPr/>
        <p:txBody>
          <a:bodyPr/>
          <a:lstStyle/>
          <a:p>
            <a:pPr marL="0" marR="0" lvl="0" indent="0" algn="r" defTabSz="914400" rtl="0" eaLnBrk="0" fontAlgn="base" latinLnBrk="0" hangingPunct="0">
              <a:lnSpc>
                <a:spcPct val="150000"/>
              </a:lnSpc>
              <a:spcBef>
                <a:spcPct val="0"/>
              </a:spcBef>
              <a:spcAft>
                <a:spcPct val="0"/>
              </a:spcAft>
              <a:buClrTx/>
              <a:buSzTx/>
              <a:buFontTx/>
              <a:buNone/>
              <a:tabLst/>
              <a:defRPr/>
            </a:pPr>
            <a:fld id="{EC3C12D4-1BB1-4CDC-88A6-B6E19B6BFEA8}"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pitchFamily="34" charset="0"/>
                <a:ea typeface="MS PGothic" panose="020B0600070205080204" pitchFamily="34" charset="-128"/>
                <a:cs typeface="+mn-cs"/>
              </a:rPr>
              <a:pPr marL="0" marR="0" lvl="0" indent="0" algn="r" defTabSz="914400" rtl="0" eaLnBrk="0" fontAlgn="base" latinLnBrk="0" hangingPunct="0">
                <a:lnSpc>
                  <a:spcPct val="150000"/>
                </a:lnSpc>
                <a:spcBef>
                  <a:spcPct val="0"/>
                </a:spcBef>
                <a:spcAft>
                  <a:spcPct val="0"/>
                </a:spcAft>
                <a:buClrTx/>
                <a:buSzTx/>
                <a:buFontTx/>
                <a:buNone/>
                <a:tabLst/>
                <a:defRPr/>
              </a:pPr>
              <a:t>11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pitchFamily="34" charset="0"/>
              <a:ea typeface="MS PGothic" panose="020B0600070205080204" pitchFamily="34" charset="-128"/>
              <a:cs typeface="+mn-cs"/>
            </a:endParaRPr>
          </a:p>
        </p:txBody>
      </p:sp>
      <p:cxnSp>
        <p:nvCxnSpPr>
          <p:cNvPr id="8" name="Straight Connector 7">
            <a:extLst>
              <a:ext uri="{FF2B5EF4-FFF2-40B4-BE49-F238E27FC236}">
                <a16:creationId xmlns:a16="http://schemas.microsoft.com/office/drawing/2014/main" id="{6ED2E938-823E-188D-51D3-F901FBC4E0A0}"/>
              </a:ext>
            </a:extLst>
          </p:cNvPr>
          <p:cNvCxnSpPr/>
          <p:nvPr/>
        </p:nvCxnSpPr>
        <p:spPr>
          <a:xfrm flipV="1">
            <a:off x="113771" y="642086"/>
            <a:ext cx="10015008" cy="14805"/>
          </a:xfrm>
          <a:prstGeom prst="line">
            <a:avLst/>
          </a:prstGeom>
          <a:ln w="19050">
            <a:solidFill>
              <a:srgbClr val="00B050"/>
            </a:solidFill>
          </a:ln>
        </p:spPr>
        <p:style>
          <a:lnRef idx="1">
            <a:schemeClr val="accent6"/>
          </a:lnRef>
          <a:fillRef idx="0">
            <a:schemeClr val="accent6"/>
          </a:fillRef>
          <a:effectRef idx="0">
            <a:schemeClr val="accent6"/>
          </a:effectRef>
          <a:fontRef idx="minor">
            <a:schemeClr val="tx1"/>
          </a:fontRef>
        </p:style>
      </p:cxnSp>
      <p:sp>
        <p:nvSpPr>
          <p:cNvPr id="2" name="Rectangle 2">
            <a:extLst>
              <a:ext uri="{FF2B5EF4-FFF2-40B4-BE49-F238E27FC236}">
                <a16:creationId xmlns:a16="http://schemas.microsoft.com/office/drawing/2014/main" id="{D6932076-66A8-6E77-43A0-0B13A3C3F672}"/>
              </a:ext>
            </a:extLst>
          </p:cNvPr>
          <p:cNvSpPr txBox="1">
            <a:spLocks noChangeArrowheads="1"/>
          </p:cNvSpPr>
          <p:nvPr/>
        </p:nvSpPr>
        <p:spPr bwMode="auto">
          <a:xfrm>
            <a:off x="0" y="198438"/>
            <a:ext cx="12192000" cy="639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lvl="0" eaLnBrk="1" hangingPunct="1">
              <a:lnSpc>
                <a:spcPct val="100000"/>
              </a:lnSpc>
              <a:spcBef>
                <a:spcPct val="0"/>
              </a:spcBef>
              <a:buNone/>
              <a:defRPr/>
            </a:pPr>
            <a:r>
              <a:rPr kumimoji="0" lang="en-US" altLang="en-US" sz="3200" b="1" i="0" u="none" strike="noStrike" kern="1200" cap="none" spc="0" normalizeH="0" baseline="0" noProof="0" dirty="0">
                <a:ln>
                  <a:noFill/>
                </a:ln>
                <a:solidFill>
                  <a:srgbClr val="002060"/>
                </a:solidFill>
                <a:effectLst/>
                <a:uLnTx/>
                <a:uFillTx/>
                <a:latin typeface="Times New Roman" panose="02020603050405020304" pitchFamily="18" charset="0"/>
                <a:ea typeface="MS PGothic" panose="020B0600070205080204" pitchFamily="34" charset="-128"/>
                <a:cs typeface="Times New Roman" panose="02020603050405020304" pitchFamily="18" charset="0"/>
              </a:rPr>
              <a:t>Free Radical Polymerization; </a:t>
            </a:r>
            <a:r>
              <a:rPr lang="en-US" sz="3200" b="1" dirty="0">
                <a:solidFill>
                  <a:srgbClr val="FF0000"/>
                </a:solidFill>
                <a:latin typeface="Times New Roman" panose="02020603050405020304" pitchFamily="18" charset="0"/>
                <a:cs typeface="Times New Roman" panose="02020603050405020304" pitchFamily="18" charset="0"/>
              </a:rPr>
              <a:t>Example</a:t>
            </a:r>
            <a:endParaRPr kumimoji="0" lang="en-US" altLang="en-US" sz="2200" b="1" i="0" u="none" strike="noStrike" kern="1200" cap="none" spc="0" normalizeH="0" baseline="0" noProof="0" dirty="0">
              <a:ln>
                <a:noFill/>
              </a:ln>
              <a:solidFill>
                <a:srgbClr val="FF0000"/>
              </a:solidFill>
              <a:effectLst/>
              <a:uLnTx/>
              <a:uFillTx/>
              <a:latin typeface="Times New Roman" panose="02020603050405020304" pitchFamily="18" charset="0"/>
              <a:ea typeface="MS PGothic" panose="020B0600070205080204" pitchFamily="34" charset="-128"/>
              <a:cs typeface="Times New Roman" panose="02020603050405020304" pitchFamily="18" charset="0"/>
            </a:endParaRPr>
          </a:p>
        </p:txBody>
      </p:sp>
      <p:sp>
        <p:nvSpPr>
          <p:cNvPr id="10" name="Rectangle 9">
            <a:extLst>
              <a:ext uri="{FF2B5EF4-FFF2-40B4-BE49-F238E27FC236}">
                <a16:creationId xmlns:a16="http://schemas.microsoft.com/office/drawing/2014/main" id="{EF98390A-13CA-F25E-F59E-2DEC06985ACC}"/>
              </a:ext>
            </a:extLst>
          </p:cNvPr>
          <p:cNvSpPr/>
          <p:nvPr/>
        </p:nvSpPr>
        <p:spPr>
          <a:xfrm>
            <a:off x="1143000" y="720537"/>
            <a:ext cx="10428732" cy="498663"/>
          </a:xfrm>
          <a:prstGeom prst="rect">
            <a:avLst/>
          </a:prstGeom>
        </p:spPr>
        <p:txBody>
          <a:bodyPr wrap="square">
            <a:spAutoFit/>
          </a:bodyPr>
          <a:lstStyle/>
          <a:p>
            <a:pPr marL="342900" indent="-342900" algn="just">
              <a:lnSpc>
                <a:spcPct val="150000"/>
              </a:lnSpc>
              <a:buFont typeface="Courier New" panose="02070309020205020404" pitchFamily="49" charset="0"/>
              <a:buChar char="o"/>
            </a:pPr>
            <a:r>
              <a:rPr lang="en-US" sz="2000" i="1" dirty="0">
                <a:solidFill>
                  <a:srgbClr val="009ED6"/>
                </a:solidFill>
                <a:latin typeface="Times New Roman" panose="02020603050405020304" pitchFamily="18" charset="0"/>
                <a:cs typeface="Times New Roman" panose="02020603050405020304" pitchFamily="18" charset="0"/>
              </a:rPr>
              <a:t>Termination by a disproportionation</a:t>
            </a:r>
          </a:p>
        </p:txBody>
      </p:sp>
      <p:pic>
        <p:nvPicPr>
          <p:cNvPr id="3" name="Picture 2">
            <a:extLst>
              <a:ext uri="{FF2B5EF4-FFF2-40B4-BE49-F238E27FC236}">
                <a16:creationId xmlns:a16="http://schemas.microsoft.com/office/drawing/2014/main" id="{F53F5454-2717-4334-97A0-E577D892F5BE}"/>
              </a:ext>
            </a:extLst>
          </p:cNvPr>
          <p:cNvPicPr>
            <a:picLocks noChangeAspect="1"/>
          </p:cNvPicPr>
          <p:nvPr/>
        </p:nvPicPr>
        <p:blipFill rotWithShape="1">
          <a:blip r:embed="rId3"/>
          <a:srcRect l="20625" t="46667" r="24375" b="20000"/>
          <a:stretch/>
        </p:blipFill>
        <p:spPr>
          <a:xfrm>
            <a:off x="2519037" y="1331961"/>
            <a:ext cx="6777364" cy="2223159"/>
          </a:xfrm>
          <a:prstGeom prst="rect">
            <a:avLst/>
          </a:prstGeom>
        </p:spPr>
      </p:pic>
      <p:sp>
        <p:nvSpPr>
          <p:cNvPr id="7" name="Rectangle 6">
            <a:extLst>
              <a:ext uri="{FF2B5EF4-FFF2-40B4-BE49-F238E27FC236}">
                <a16:creationId xmlns:a16="http://schemas.microsoft.com/office/drawing/2014/main" id="{F9BF25B6-EB37-F3A6-A102-383FB009D56C}"/>
              </a:ext>
            </a:extLst>
          </p:cNvPr>
          <p:cNvSpPr/>
          <p:nvPr/>
        </p:nvSpPr>
        <p:spPr>
          <a:xfrm>
            <a:off x="1143000" y="3594825"/>
            <a:ext cx="10428732" cy="498663"/>
          </a:xfrm>
          <a:prstGeom prst="rect">
            <a:avLst/>
          </a:prstGeom>
        </p:spPr>
        <p:txBody>
          <a:bodyPr wrap="square">
            <a:spAutoFit/>
          </a:bodyPr>
          <a:lstStyle/>
          <a:p>
            <a:pPr marL="342900" indent="-342900" algn="just">
              <a:lnSpc>
                <a:spcPct val="150000"/>
              </a:lnSpc>
              <a:buFont typeface="Courier New" panose="02070309020205020404" pitchFamily="49" charset="0"/>
              <a:buChar char="o"/>
            </a:pPr>
            <a:r>
              <a:rPr lang="en-US" sz="2000" i="1" dirty="0">
                <a:solidFill>
                  <a:srgbClr val="009ED6"/>
                </a:solidFill>
                <a:latin typeface="Times New Roman" panose="02020603050405020304" pitchFamily="18" charset="0"/>
                <a:cs typeface="Times New Roman" panose="02020603050405020304" pitchFamily="18" charset="0"/>
              </a:rPr>
              <a:t>Termination is chain transfer</a:t>
            </a:r>
          </a:p>
        </p:txBody>
      </p:sp>
      <p:grpSp>
        <p:nvGrpSpPr>
          <p:cNvPr id="9" name="Group 8">
            <a:extLst>
              <a:ext uri="{FF2B5EF4-FFF2-40B4-BE49-F238E27FC236}">
                <a16:creationId xmlns:a16="http://schemas.microsoft.com/office/drawing/2014/main" id="{8A993D49-4A88-4038-8566-7C4B9486D777}"/>
              </a:ext>
            </a:extLst>
          </p:cNvPr>
          <p:cNvGrpSpPr/>
          <p:nvPr/>
        </p:nvGrpSpPr>
        <p:grpSpPr>
          <a:xfrm>
            <a:off x="2667000" y="4293008"/>
            <a:ext cx="7772400" cy="1193392"/>
            <a:chOff x="2514600" y="5464629"/>
            <a:chExt cx="8599715" cy="1150730"/>
          </a:xfrm>
        </p:grpSpPr>
        <p:pic>
          <p:nvPicPr>
            <p:cNvPr id="11" name="Picture 10">
              <a:extLst>
                <a:ext uri="{FF2B5EF4-FFF2-40B4-BE49-F238E27FC236}">
                  <a16:creationId xmlns:a16="http://schemas.microsoft.com/office/drawing/2014/main" id="{EAB27BED-B24F-48A3-9C07-994D368775E4}"/>
                </a:ext>
              </a:extLst>
            </p:cNvPr>
            <p:cNvPicPr>
              <a:picLocks noChangeAspect="1"/>
            </p:cNvPicPr>
            <p:nvPr/>
          </p:nvPicPr>
          <p:blipFill rotWithShape="1">
            <a:blip r:embed="rId4"/>
            <a:srcRect l="28125" t="33333" r="32500" b="47778"/>
            <a:stretch/>
          </p:blipFill>
          <p:spPr>
            <a:xfrm>
              <a:off x="2514600" y="5486401"/>
              <a:ext cx="4800600" cy="1128958"/>
            </a:xfrm>
            <a:prstGeom prst="rect">
              <a:avLst/>
            </a:prstGeom>
          </p:spPr>
        </p:pic>
        <p:pic>
          <p:nvPicPr>
            <p:cNvPr id="12" name="Picture 11">
              <a:extLst>
                <a:ext uri="{FF2B5EF4-FFF2-40B4-BE49-F238E27FC236}">
                  <a16:creationId xmlns:a16="http://schemas.microsoft.com/office/drawing/2014/main" id="{6AB20016-CD33-47CD-8D1C-CEB339ADBF86}"/>
                </a:ext>
              </a:extLst>
            </p:cNvPr>
            <p:cNvPicPr>
              <a:picLocks noChangeAspect="1"/>
            </p:cNvPicPr>
            <p:nvPr/>
          </p:nvPicPr>
          <p:blipFill rotWithShape="1">
            <a:blip r:embed="rId4"/>
            <a:srcRect l="32142" t="52222" r="36608" b="28889"/>
            <a:stretch/>
          </p:blipFill>
          <p:spPr>
            <a:xfrm>
              <a:off x="7304314" y="5464629"/>
              <a:ext cx="3810001" cy="1150729"/>
            </a:xfrm>
            <a:prstGeom prst="rect">
              <a:avLst/>
            </a:prstGeom>
          </p:spPr>
        </p:pic>
      </p:grpSp>
      <p:sp>
        <p:nvSpPr>
          <p:cNvPr id="13" name="Rectangle 12">
            <a:extLst>
              <a:ext uri="{FF2B5EF4-FFF2-40B4-BE49-F238E27FC236}">
                <a16:creationId xmlns:a16="http://schemas.microsoft.com/office/drawing/2014/main" id="{782289FB-9282-4040-B670-17D603736970}"/>
              </a:ext>
            </a:extLst>
          </p:cNvPr>
          <p:cNvSpPr/>
          <p:nvPr/>
        </p:nvSpPr>
        <p:spPr>
          <a:xfrm>
            <a:off x="2209800" y="5454630"/>
            <a:ext cx="8763000" cy="458074"/>
          </a:xfrm>
          <a:prstGeom prst="rect">
            <a:avLst/>
          </a:prstGeom>
        </p:spPr>
        <p:txBody>
          <a:bodyPr wrap="square">
            <a:spAutoFit/>
          </a:bodyPr>
          <a:lstStyle/>
          <a:p>
            <a:pPr>
              <a:lnSpc>
                <a:spcPct val="150000"/>
              </a:lnSpc>
            </a:pPr>
            <a:r>
              <a:rPr lang="en-US" i="1" dirty="0">
                <a:latin typeface="Times New Roman" panose="02020603050405020304" pitchFamily="18" charset="0"/>
                <a:cs typeface="Times New Roman" panose="02020603050405020304" pitchFamily="18" charset="0"/>
              </a:rPr>
              <a:t>where SH represents a solvent or any other molecule with an </a:t>
            </a:r>
            <a:r>
              <a:rPr lang="en-US" i="1" dirty="0" err="1">
                <a:latin typeface="Times New Roman" panose="02020603050405020304" pitchFamily="18" charset="0"/>
                <a:cs typeface="Times New Roman" panose="02020603050405020304" pitchFamily="18" charset="0"/>
              </a:rPr>
              <a:t>abstractable</a:t>
            </a:r>
            <a:r>
              <a:rPr lang="en-US" i="1" dirty="0">
                <a:latin typeface="Times New Roman" panose="02020603050405020304" pitchFamily="18" charset="0"/>
                <a:cs typeface="Times New Roman" panose="02020603050405020304" pitchFamily="18" charset="0"/>
              </a:rPr>
              <a:t> hydrogen atom</a:t>
            </a:r>
          </a:p>
        </p:txBody>
      </p:sp>
    </p:spTree>
    <p:extLst>
      <p:ext uri="{BB962C8B-B14F-4D97-AF65-F5344CB8AC3E}">
        <p14:creationId xmlns:p14="http://schemas.microsoft.com/office/powerpoint/2010/main" val="19446056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2462CD-FD0B-EC99-AC08-53D9B049B1A6}"/>
            </a:ext>
          </a:extLst>
        </p:cNvPr>
        <p:cNvGrpSpPr/>
        <p:nvPr/>
      </p:nvGrpSpPr>
      <p:grpSpPr>
        <a:xfrm>
          <a:off x="0" y="0"/>
          <a:ext cx="0" cy="0"/>
          <a:chOff x="0" y="0"/>
          <a:chExt cx="0" cy="0"/>
        </a:xfrm>
      </p:grpSpPr>
      <p:sp>
        <p:nvSpPr>
          <p:cNvPr id="35" name="Slide Number Placeholder 34">
            <a:extLst>
              <a:ext uri="{FF2B5EF4-FFF2-40B4-BE49-F238E27FC236}">
                <a16:creationId xmlns:a16="http://schemas.microsoft.com/office/drawing/2014/main" id="{BE1C44A6-AB16-1468-2093-6FBBDC469A69}"/>
              </a:ext>
            </a:extLst>
          </p:cNvPr>
          <p:cNvSpPr>
            <a:spLocks noGrp="1"/>
          </p:cNvSpPr>
          <p:nvPr>
            <p:ph type="sldNum" sz="quarter" idx="12"/>
          </p:nvPr>
        </p:nvSpPr>
        <p:spPr/>
        <p:txBody>
          <a:bodyPr/>
          <a:lstStyle/>
          <a:p>
            <a:pPr marL="0" marR="0" lvl="0" indent="0" algn="r" defTabSz="914400" rtl="0" eaLnBrk="0" fontAlgn="base" latinLnBrk="0" hangingPunct="0">
              <a:lnSpc>
                <a:spcPct val="150000"/>
              </a:lnSpc>
              <a:spcBef>
                <a:spcPct val="0"/>
              </a:spcBef>
              <a:spcAft>
                <a:spcPct val="0"/>
              </a:spcAft>
              <a:buClrTx/>
              <a:buSzTx/>
              <a:buFontTx/>
              <a:buNone/>
              <a:tabLst/>
              <a:defRPr/>
            </a:pPr>
            <a:fld id="{EC3C12D4-1BB1-4CDC-88A6-B6E19B6BFEA8}"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pitchFamily="34" charset="0"/>
                <a:ea typeface="MS PGothic" panose="020B0600070205080204" pitchFamily="34" charset="-128"/>
                <a:cs typeface="+mn-cs"/>
              </a:rPr>
              <a:pPr marL="0" marR="0" lvl="0" indent="0" algn="r" defTabSz="914400" rtl="0" eaLnBrk="0" fontAlgn="base" latinLnBrk="0" hangingPunct="0">
                <a:lnSpc>
                  <a:spcPct val="150000"/>
                </a:lnSpc>
                <a:spcBef>
                  <a:spcPct val="0"/>
                </a:spcBef>
                <a:spcAft>
                  <a:spcPct val="0"/>
                </a:spcAft>
                <a:buClrTx/>
                <a:buSzTx/>
                <a:buFontTx/>
                <a:buNone/>
                <a:tabLst/>
                <a:defRPr/>
              </a:pPr>
              <a:t>12</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pitchFamily="34" charset="0"/>
              <a:ea typeface="MS PGothic" panose="020B0600070205080204" pitchFamily="34" charset="-128"/>
              <a:cs typeface="+mn-cs"/>
            </a:endParaRPr>
          </a:p>
        </p:txBody>
      </p:sp>
      <p:cxnSp>
        <p:nvCxnSpPr>
          <p:cNvPr id="8" name="Straight Connector 7">
            <a:extLst>
              <a:ext uri="{FF2B5EF4-FFF2-40B4-BE49-F238E27FC236}">
                <a16:creationId xmlns:a16="http://schemas.microsoft.com/office/drawing/2014/main" id="{9CF60264-6C3D-CCAE-FE21-FB19BEC209B5}"/>
              </a:ext>
            </a:extLst>
          </p:cNvPr>
          <p:cNvCxnSpPr/>
          <p:nvPr/>
        </p:nvCxnSpPr>
        <p:spPr>
          <a:xfrm flipV="1">
            <a:off x="113771" y="642086"/>
            <a:ext cx="10015008" cy="14805"/>
          </a:xfrm>
          <a:prstGeom prst="line">
            <a:avLst/>
          </a:prstGeom>
          <a:ln w="19050">
            <a:solidFill>
              <a:srgbClr val="00B050"/>
            </a:solidFill>
          </a:ln>
        </p:spPr>
        <p:style>
          <a:lnRef idx="1">
            <a:schemeClr val="accent6"/>
          </a:lnRef>
          <a:fillRef idx="0">
            <a:schemeClr val="accent6"/>
          </a:fillRef>
          <a:effectRef idx="0">
            <a:schemeClr val="accent6"/>
          </a:effectRef>
          <a:fontRef idx="minor">
            <a:schemeClr val="tx1"/>
          </a:fontRef>
        </p:style>
      </p:cxnSp>
      <p:sp>
        <p:nvSpPr>
          <p:cNvPr id="2" name="Rectangle 2">
            <a:extLst>
              <a:ext uri="{FF2B5EF4-FFF2-40B4-BE49-F238E27FC236}">
                <a16:creationId xmlns:a16="http://schemas.microsoft.com/office/drawing/2014/main" id="{B831CD94-4068-C829-95FE-ED2C5D87586F}"/>
              </a:ext>
            </a:extLst>
          </p:cNvPr>
          <p:cNvSpPr txBox="1">
            <a:spLocks noChangeArrowheads="1"/>
          </p:cNvSpPr>
          <p:nvPr/>
        </p:nvSpPr>
        <p:spPr bwMode="auto">
          <a:xfrm>
            <a:off x="0" y="198438"/>
            <a:ext cx="8001000" cy="639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3200" b="1" i="0" u="none" strike="noStrike" kern="1200" cap="none" spc="0" normalizeH="0" baseline="0" noProof="0" dirty="0">
                <a:ln>
                  <a:noFill/>
                </a:ln>
                <a:solidFill>
                  <a:srgbClr val="002060"/>
                </a:solidFill>
                <a:effectLst/>
                <a:uLnTx/>
                <a:uFillTx/>
                <a:latin typeface="Times New Roman" panose="02020603050405020304" pitchFamily="18" charset="0"/>
                <a:ea typeface="MS PGothic" panose="020B0600070205080204" pitchFamily="34" charset="-128"/>
                <a:cs typeface="Times New Roman" panose="02020603050405020304" pitchFamily="18" charset="0"/>
              </a:rPr>
              <a:t>Free Radical Polymerization; </a:t>
            </a:r>
            <a:r>
              <a:rPr kumimoji="0" lang="en-US" altLang="en-US" sz="3200" b="1" i="0" u="none" strike="noStrike" kern="1200" cap="none" spc="0" normalizeH="0" baseline="0" noProof="0" dirty="0">
                <a:ln>
                  <a:noFill/>
                </a:ln>
                <a:solidFill>
                  <a:srgbClr val="FF0000"/>
                </a:solidFill>
                <a:effectLst/>
                <a:uLnTx/>
                <a:uFillTx/>
                <a:latin typeface="Times New Roman" panose="02020603050405020304" pitchFamily="18" charset="0"/>
                <a:ea typeface="MS PGothic" panose="020B0600070205080204" pitchFamily="34" charset="-128"/>
                <a:cs typeface="Times New Roman" panose="02020603050405020304" pitchFamily="18" charset="0"/>
              </a:rPr>
              <a:t>Initiators</a:t>
            </a:r>
          </a:p>
        </p:txBody>
      </p:sp>
      <p:pic>
        <p:nvPicPr>
          <p:cNvPr id="6" name="Picture 2" descr="Image result for free radical polymerization mechanism">
            <a:extLst>
              <a:ext uri="{FF2B5EF4-FFF2-40B4-BE49-F238E27FC236}">
                <a16:creationId xmlns:a16="http://schemas.microsoft.com/office/drawing/2014/main" id="{616793D1-CBEE-49E4-8F74-3D640E74A423}"/>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076" b="2907"/>
          <a:stretch/>
        </p:blipFill>
        <p:spPr bwMode="auto">
          <a:xfrm>
            <a:off x="609600" y="2386099"/>
            <a:ext cx="5659842" cy="3655264"/>
          </a:xfrm>
          <a:prstGeom prst="rect">
            <a:avLst/>
          </a:prstGeom>
          <a:solidFill>
            <a:schemeClr val="bg1"/>
          </a:solidFill>
          <a:ln w="9525">
            <a:solidFill>
              <a:srgbClr val="000000"/>
            </a:solidFill>
            <a:miter lim="800000"/>
            <a:headEnd/>
            <a:tailEnd/>
          </a:ln>
        </p:spPr>
      </p:pic>
      <p:sp>
        <p:nvSpPr>
          <p:cNvPr id="4" name="Rectangle 3">
            <a:extLst>
              <a:ext uri="{FF2B5EF4-FFF2-40B4-BE49-F238E27FC236}">
                <a16:creationId xmlns:a16="http://schemas.microsoft.com/office/drawing/2014/main" id="{C9786DE1-BCB4-4DCD-A427-F74D1C034CC6}"/>
              </a:ext>
            </a:extLst>
          </p:cNvPr>
          <p:cNvSpPr/>
          <p:nvPr/>
        </p:nvSpPr>
        <p:spPr>
          <a:xfrm>
            <a:off x="390525" y="1780338"/>
            <a:ext cx="2362200" cy="498663"/>
          </a:xfrm>
          <a:prstGeom prst="rect">
            <a:avLst/>
          </a:prstGeom>
        </p:spPr>
        <p:txBody>
          <a:bodyPr wrap="square">
            <a:spAutoFit/>
          </a:bodyPr>
          <a:lstStyle/>
          <a:p>
            <a:pPr>
              <a:lnSpc>
                <a:spcPct val="150000"/>
              </a:lnSpc>
              <a:defRPr/>
            </a:pPr>
            <a:r>
              <a:rPr lang="en-US" sz="2000" b="1" dirty="0">
                <a:solidFill>
                  <a:srgbClr val="00B050"/>
                </a:solidFill>
                <a:latin typeface="Times New Roman" panose="02020603050405020304" pitchFamily="18" charset="0"/>
                <a:cs typeface="Times New Roman" panose="02020603050405020304" pitchFamily="18" charset="0"/>
              </a:rPr>
              <a:t>Thermal initiators</a:t>
            </a:r>
            <a:endParaRPr lang="en-US" sz="2000" dirty="0">
              <a:latin typeface="Times New Roman" panose="02020603050405020304" pitchFamily="18" charset="0"/>
              <a:cs typeface="Times New Roman" panose="02020603050405020304" pitchFamily="18" charset="0"/>
            </a:endParaRPr>
          </a:p>
        </p:txBody>
      </p:sp>
      <p:sp>
        <p:nvSpPr>
          <p:cNvPr id="5" name="Rectangle 4">
            <a:extLst>
              <a:ext uri="{FF2B5EF4-FFF2-40B4-BE49-F238E27FC236}">
                <a16:creationId xmlns:a16="http://schemas.microsoft.com/office/drawing/2014/main" id="{E28B4C65-8E7B-407B-AB09-B16125E7D22C}"/>
              </a:ext>
            </a:extLst>
          </p:cNvPr>
          <p:cNvSpPr/>
          <p:nvPr/>
        </p:nvSpPr>
        <p:spPr>
          <a:xfrm>
            <a:off x="6403751" y="1752600"/>
            <a:ext cx="2238804" cy="498663"/>
          </a:xfrm>
          <a:prstGeom prst="rect">
            <a:avLst/>
          </a:prstGeom>
        </p:spPr>
        <p:txBody>
          <a:bodyPr wrap="square">
            <a:spAutoFit/>
          </a:bodyPr>
          <a:lstStyle/>
          <a:p>
            <a:pPr>
              <a:lnSpc>
                <a:spcPct val="150000"/>
              </a:lnSpc>
              <a:defRPr/>
            </a:pPr>
            <a:r>
              <a:rPr lang="en-US" sz="2000" b="1" dirty="0">
                <a:solidFill>
                  <a:srgbClr val="00B050"/>
                </a:solidFill>
                <a:latin typeface="Times New Roman" panose="02020603050405020304" pitchFamily="18" charset="0"/>
                <a:cs typeface="Times New Roman" panose="02020603050405020304" pitchFamily="18" charset="0"/>
              </a:rPr>
              <a:t>Photo initiators</a:t>
            </a:r>
            <a:endParaRPr lang="en-US" sz="2000" dirty="0">
              <a:latin typeface="Times New Roman" panose="02020603050405020304" pitchFamily="18" charset="0"/>
              <a:cs typeface="Times New Roman" panose="02020603050405020304" pitchFamily="18" charset="0"/>
            </a:endParaRPr>
          </a:p>
        </p:txBody>
      </p:sp>
      <p:graphicFrame>
        <p:nvGraphicFramePr>
          <p:cNvPr id="14" name="Object 3">
            <a:extLst>
              <a:ext uri="{FF2B5EF4-FFF2-40B4-BE49-F238E27FC236}">
                <a16:creationId xmlns:a16="http://schemas.microsoft.com/office/drawing/2014/main" id="{A7CF90E8-2F92-4FD3-B694-99F425C8447E}"/>
              </a:ext>
            </a:extLst>
          </p:cNvPr>
          <p:cNvGraphicFramePr>
            <a:graphicFrameLocks noChangeAspect="1"/>
          </p:cNvGraphicFramePr>
          <p:nvPr>
            <p:extLst>
              <p:ext uri="{D42A27DB-BD31-4B8C-83A1-F6EECF244321}">
                <p14:modId xmlns:p14="http://schemas.microsoft.com/office/powerpoint/2010/main" val="2257757795"/>
              </p:ext>
            </p:extLst>
          </p:nvPr>
        </p:nvGraphicFramePr>
        <p:xfrm>
          <a:off x="6545666" y="2386099"/>
          <a:ext cx="5334000" cy="879195"/>
        </p:xfrm>
        <a:graphic>
          <a:graphicData uri="http://schemas.openxmlformats.org/presentationml/2006/ole">
            <mc:AlternateContent xmlns:mc="http://schemas.openxmlformats.org/markup-compatibility/2006">
              <mc:Choice xmlns:v="urn:schemas-microsoft-com:vml" Requires="v">
                <p:oleObj name="CS ChemDraw Drawing" r:id="rId4" imgW="4613148" imgH="777240" progId="ChemDraw.Document.6.0">
                  <p:embed/>
                </p:oleObj>
              </mc:Choice>
              <mc:Fallback>
                <p:oleObj name="CS ChemDraw Drawing" r:id="rId4" imgW="4613148" imgH="777240" progId="ChemDraw.Document.6.0">
                  <p:embed/>
                  <p:pic>
                    <p:nvPicPr>
                      <p:cNvPr id="9" name="Object 3">
                        <a:extLst>
                          <a:ext uri="{FF2B5EF4-FFF2-40B4-BE49-F238E27FC236}">
                            <a16:creationId xmlns:a16="http://schemas.microsoft.com/office/drawing/2014/main" id="{A7CF90E8-2F92-4FD3-B694-99F425C8447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545666" y="2386099"/>
                        <a:ext cx="5334000" cy="879195"/>
                      </a:xfrm>
                      <a:prstGeom prst="rect">
                        <a:avLst/>
                      </a:prstGeom>
                      <a:solidFill>
                        <a:schemeClr val="bg1"/>
                      </a:solidFill>
                      <a:ln>
                        <a:solidFill>
                          <a:schemeClr val="accent1"/>
                        </a:solidFill>
                      </a:ln>
                    </p:spPr>
                  </p:pic>
                </p:oleObj>
              </mc:Fallback>
            </mc:AlternateContent>
          </a:graphicData>
        </a:graphic>
      </p:graphicFrame>
      <p:sp>
        <p:nvSpPr>
          <p:cNvPr id="15" name="Rectangle 14">
            <a:extLst>
              <a:ext uri="{FF2B5EF4-FFF2-40B4-BE49-F238E27FC236}">
                <a16:creationId xmlns:a16="http://schemas.microsoft.com/office/drawing/2014/main" id="{06C5B5DA-D770-4BBC-9A22-50C6D42F1E05}"/>
              </a:ext>
            </a:extLst>
          </p:cNvPr>
          <p:cNvSpPr/>
          <p:nvPr/>
        </p:nvSpPr>
        <p:spPr>
          <a:xfrm>
            <a:off x="6545666" y="3739705"/>
            <a:ext cx="2342893" cy="498663"/>
          </a:xfrm>
          <a:prstGeom prst="rect">
            <a:avLst/>
          </a:prstGeom>
        </p:spPr>
        <p:txBody>
          <a:bodyPr wrap="square">
            <a:spAutoFit/>
          </a:bodyPr>
          <a:lstStyle/>
          <a:p>
            <a:pPr>
              <a:lnSpc>
                <a:spcPct val="150000"/>
              </a:lnSpc>
              <a:defRPr/>
            </a:pPr>
            <a:r>
              <a:rPr lang="en-US" sz="2000" b="1" dirty="0">
                <a:solidFill>
                  <a:srgbClr val="00B050"/>
                </a:solidFill>
                <a:latin typeface="Times New Roman" panose="02020603050405020304" pitchFamily="18" charset="0"/>
                <a:cs typeface="Times New Roman" panose="02020603050405020304" pitchFamily="18" charset="0"/>
              </a:rPr>
              <a:t>Redox initiators</a:t>
            </a:r>
            <a:endParaRPr lang="en-US" sz="2000" dirty="0">
              <a:latin typeface="Times New Roman" panose="02020603050405020304" pitchFamily="18" charset="0"/>
              <a:cs typeface="Times New Roman" panose="02020603050405020304" pitchFamily="18" charset="0"/>
            </a:endParaRPr>
          </a:p>
        </p:txBody>
      </p:sp>
      <p:pic>
        <p:nvPicPr>
          <p:cNvPr id="16" name="Picture 3">
            <a:extLst>
              <a:ext uri="{FF2B5EF4-FFF2-40B4-BE49-F238E27FC236}">
                <a16:creationId xmlns:a16="http://schemas.microsoft.com/office/drawing/2014/main" id="{7D2A4AC4-5111-4432-B7E1-946FBEE01DD6}"/>
              </a:ext>
            </a:extLst>
          </p:cNvPr>
          <p:cNvPicPr>
            <a:picLocks noChangeAspect="1" noChangeArrowheads="1"/>
          </p:cNvPicPr>
          <p:nvPr/>
        </p:nvPicPr>
        <p:blipFill>
          <a:blip r:embed="rId6"/>
          <a:srcRect t="5818" b="6903"/>
          <a:stretch>
            <a:fillRect/>
          </a:stretch>
        </p:blipFill>
        <p:spPr bwMode="auto">
          <a:xfrm>
            <a:off x="6545666" y="4381945"/>
            <a:ext cx="5539565" cy="917050"/>
          </a:xfrm>
          <a:prstGeom prst="rect">
            <a:avLst/>
          </a:prstGeom>
          <a:solidFill>
            <a:schemeClr val="bg1"/>
          </a:solidFill>
          <a:ln>
            <a:solidFill>
              <a:schemeClr val="accent1"/>
            </a:solidFill>
          </a:ln>
        </p:spPr>
        <p:style>
          <a:lnRef idx="0">
            <a:scrgbClr r="0" g="0" b="0"/>
          </a:lnRef>
          <a:fillRef idx="1001">
            <a:schemeClr val="lt2"/>
          </a:fillRef>
          <a:effectRef idx="0">
            <a:scrgbClr r="0" g="0" b="0"/>
          </a:effectRef>
          <a:fontRef idx="major"/>
        </p:style>
      </p:pic>
      <p:sp>
        <p:nvSpPr>
          <p:cNvPr id="17" name="Rectangle 16">
            <a:extLst>
              <a:ext uri="{FF2B5EF4-FFF2-40B4-BE49-F238E27FC236}">
                <a16:creationId xmlns:a16="http://schemas.microsoft.com/office/drawing/2014/main" id="{39041DDA-CC39-4BAE-ACD0-0DD65C5EB50A}"/>
              </a:ext>
            </a:extLst>
          </p:cNvPr>
          <p:cNvSpPr/>
          <p:nvPr/>
        </p:nvSpPr>
        <p:spPr>
          <a:xfrm>
            <a:off x="390524" y="762000"/>
            <a:ext cx="11489141" cy="960328"/>
          </a:xfrm>
          <a:prstGeom prst="rect">
            <a:avLst/>
          </a:prstGeom>
        </p:spPr>
        <p:txBody>
          <a:bodyPr wrap="square">
            <a:spAutoFit/>
          </a:bodyPr>
          <a:lstStyle/>
          <a:p>
            <a:pPr algn="just">
              <a:lnSpc>
                <a:spcPct val="150000"/>
              </a:lnSpc>
            </a:pPr>
            <a:r>
              <a:rPr lang="en-US" sz="2000" b="1" i="1" dirty="0">
                <a:solidFill>
                  <a:srgbClr val="0000FF"/>
                </a:solidFill>
                <a:latin typeface="Times New Roman" panose="02020603050405020304" pitchFamily="18" charset="0"/>
                <a:cs typeface="Times New Roman" panose="02020603050405020304" pitchFamily="18" charset="0"/>
              </a:rPr>
              <a:t>Initiators</a:t>
            </a:r>
            <a:r>
              <a:rPr lang="en-US" sz="2000" i="1" dirty="0">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include any organic compound with a labile group, such as an azo (–N=N–), disulfide (–S–S), or peroxide (–O–O–) compound. </a:t>
            </a:r>
          </a:p>
        </p:txBody>
      </p:sp>
    </p:spTree>
    <p:extLst>
      <p:ext uri="{BB962C8B-B14F-4D97-AF65-F5344CB8AC3E}">
        <p14:creationId xmlns:p14="http://schemas.microsoft.com/office/powerpoint/2010/main" val="29624982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16" fill="hold" nodeType="after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box(in)">
                                      <p:cBhvr>
                                        <p:cTn id="7" dur="500"/>
                                        <p:tgtEl>
                                          <p:spTgt spid="14"/>
                                        </p:tgtEl>
                                      </p:cBhvr>
                                    </p:animEffect>
                                  </p:childTnLst>
                                </p:cTn>
                              </p:par>
                              <p:par>
                                <p:cTn id="8" presetID="4" presetClass="entr" presetSubtype="16" fill="hold" nodeType="withEffect">
                                  <p:stCondLst>
                                    <p:cond delay="0"/>
                                  </p:stCondLst>
                                  <p:childTnLst>
                                    <p:set>
                                      <p:cBhvr>
                                        <p:cTn id="9" dur="1" fill="hold">
                                          <p:stCondLst>
                                            <p:cond delay="0"/>
                                          </p:stCondLst>
                                        </p:cTn>
                                        <p:tgtEl>
                                          <p:spTgt spid="16"/>
                                        </p:tgtEl>
                                        <p:attrNameLst>
                                          <p:attrName>style.visibility</p:attrName>
                                        </p:attrNameLst>
                                      </p:cBhvr>
                                      <p:to>
                                        <p:strVal val="visible"/>
                                      </p:to>
                                    </p:set>
                                    <p:animEffect transition="in" filter="box(in)">
                                      <p:cBhvr>
                                        <p:cTn id="10"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7BA73A-99D5-26E5-6EF5-B9F904FFD3A1}"/>
            </a:ext>
          </a:extLst>
        </p:cNvPr>
        <p:cNvGrpSpPr/>
        <p:nvPr/>
      </p:nvGrpSpPr>
      <p:grpSpPr>
        <a:xfrm>
          <a:off x="0" y="0"/>
          <a:ext cx="0" cy="0"/>
          <a:chOff x="0" y="0"/>
          <a:chExt cx="0" cy="0"/>
        </a:xfrm>
      </p:grpSpPr>
      <p:sp>
        <p:nvSpPr>
          <p:cNvPr id="35" name="Slide Number Placeholder 34">
            <a:extLst>
              <a:ext uri="{FF2B5EF4-FFF2-40B4-BE49-F238E27FC236}">
                <a16:creationId xmlns:a16="http://schemas.microsoft.com/office/drawing/2014/main" id="{5E6840F4-4AB4-9E66-BB7C-F32E6F2BF30D}"/>
              </a:ext>
            </a:extLst>
          </p:cNvPr>
          <p:cNvSpPr>
            <a:spLocks noGrp="1"/>
          </p:cNvSpPr>
          <p:nvPr>
            <p:ph type="sldNum" sz="quarter" idx="12"/>
          </p:nvPr>
        </p:nvSpPr>
        <p:spPr/>
        <p:txBody>
          <a:bodyPr/>
          <a:lstStyle/>
          <a:p>
            <a:pPr marL="0" marR="0" lvl="0" indent="0" algn="r" defTabSz="914400" rtl="0" eaLnBrk="0" fontAlgn="base" latinLnBrk="0" hangingPunct="0">
              <a:lnSpc>
                <a:spcPct val="150000"/>
              </a:lnSpc>
              <a:spcBef>
                <a:spcPct val="0"/>
              </a:spcBef>
              <a:spcAft>
                <a:spcPct val="0"/>
              </a:spcAft>
              <a:buClrTx/>
              <a:buSzTx/>
              <a:buFontTx/>
              <a:buNone/>
              <a:tabLst/>
              <a:defRPr/>
            </a:pPr>
            <a:fld id="{EC3C12D4-1BB1-4CDC-88A6-B6E19B6BFEA8}"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pitchFamily="34" charset="0"/>
                <a:ea typeface="MS PGothic" panose="020B0600070205080204" pitchFamily="34" charset="-128"/>
                <a:cs typeface="+mn-cs"/>
              </a:rPr>
              <a:pPr marL="0" marR="0" lvl="0" indent="0" algn="r" defTabSz="914400" rtl="0" eaLnBrk="0" fontAlgn="base" latinLnBrk="0" hangingPunct="0">
                <a:lnSpc>
                  <a:spcPct val="150000"/>
                </a:lnSpc>
                <a:spcBef>
                  <a:spcPct val="0"/>
                </a:spcBef>
                <a:spcAft>
                  <a:spcPct val="0"/>
                </a:spcAft>
                <a:buClrTx/>
                <a:buSzTx/>
                <a:buFontTx/>
                <a:buNone/>
                <a:tabLst/>
                <a:defRPr/>
              </a:pPr>
              <a:t>13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pitchFamily="34" charset="0"/>
              <a:ea typeface="MS PGothic" panose="020B0600070205080204" pitchFamily="34" charset="-128"/>
              <a:cs typeface="+mn-cs"/>
            </a:endParaRPr>
          </a:p>
        </p:txBody>
      </p:sp>
      <p:cxnSp>
        <p:nvCxnSpPr>
          <p:cNvPr id="8" name="Straight Connector 7">
            <a:extLst>
              <a:ext uri="{FF2B5EF4-FFF2-40B4-BE49-F238E27FC236}">
                <a16:creationId xmlns:a16="http://schemas.microsoft.com/office/drawing/2014/main" id="{69926D23-FA5F-46BB-A114-9F728E372EC9}"/>
              </a:ext>
            </a:extLst>
          </p:cNvPr>
          <p:cNvCxnSpPr/>
          <p:nvPr/>
        </p:nvCxnSpPr>
        <p:spPr>
          <a:xfrm flipV="1">
            <a:off x="113771" y="642086"/>
            <a:ext cx="10015008" cy="14805"/>
          </a:xfrm>
          <a:prstGeom prst="line">
            <a:avLst/>
          </a:prstGeom>
          <a:ln w="19050">
            <a:solidFill>
              <a:srgbClr val="00B050"/>
            </a:solidFill>
          </a:ln>
        </p:spPr>
        <p:style>
          <a:lnRef idx="1">
            <a:schemeClr val="accent6"/>
          </a:lnRef>
          <a:fillRef idx="0">
            <a:schemeClr val="accent6"/>
          </a:fillRef>
          <a:effectRef idx="0">
            <a:schemeClr val="accent6"/>
          </a:effectRef>
          <a:fontRef idx="minor">
            <a:schemeClr val="tx1"/>
          </a:fontRef>
        </p:style>
      </p:cxnSp>
      <p:sp>
        <p:nvSpPr>
          <p:cNvPr id="2" name="Rectangle 2">
            <a:extLst>
              <a:ext uri="{FF2B5EF4-FFF2-40B4-BE49-F238E27FC236}">
                <a16:creationId xmlns:a16="http://schemas.microsoft.com/office/drawing/2014/main" id="{6550DB79-B1BF-069D-E074-8C7EAF1B37C0}"/>
              </a:ext>
            </a:extLst>
          </p:cNvPr>
          <p:cNvSpPr txBox="1">
            <a:spLocks noChangeArrowheads="1"/>
          </p:cNvSpPr>
          <p:nvPr/>
        </p:nvSpPr>
        <p:spPr bwMode="auto">
          <a:xfrm>
            <a:off x="0" y="198438"/>
            <a:ext cx="10287000" cy="639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lvl="0" eaLnBrk="1" hangingPunct="1">
              <a:lnSpc>
                <a:spcPct val="100000"/>
              </a:lnSpc>
              <a:spcBef>
                <a:spcPct val="0"/>
              </a:spcBef>
              <a:buNone/>
              <a:defRPr/>
            </a:pPr>
            <a:r>
              <a:rPr kumimoji="0" lang="en-US" altLang="en-US" sz="3200" b="1" i="0" u="none" strike="noStrike" kern="1200" cap="none" spc="0" normalizeH="0" baseline="0" noProof="0" dirty="0">
                <a:ln>
                  <a:noFill/>
                </a:ln>
                <a:solidFill>
                  <a:srgbClr val="002060"/>
                </a:solidFill>
                <a:effectLst/>
                <a:uLnTx/>
                <a:uFillTx/>
                <a:latin typeface="Times New Roman" panose="02020603050405020304" pitchFamily="18" charset="0"/>
                <a:ea typeface="MS PGothic" panose="020B0600070205080204" pitchFamily="34" charset="-128"/>
                <a:cs typeface="Times New Roman" panose="02020603050405020304" pitchFamily="18" charset="0"/>
              </a:rPr>
              <a:t>Free Radical Polymerization; </a:t>
            </a:r>
            <a:r>
              <a:rPr kumimoji="0" lang="en-US" altLang="en-US" sz="3200" b="1" i="0" u="none" strike="noStrike" kern="1200" cap="none" spc="0" normalizeH="0" baseline="0" noProof="0" dirty="0">
                <a:ln>
                  <a:noFill/>
                </a:ln>
                <a:solidFill>
                  <a:srgbClr val="FF0000"/>
                </a:solidFill>
                <a:effectLst/>
                <a:uLnTx/>
                <a:uFillTx/>
                <a:latin typeface="Times New Roman" panose="02020603050405020304" pitchFamily="18" charset="0"/>
                <a:ea typeface="MS PGothic" panose="020B0600070205080204" pitchFamily="34" charset="-128"/>
                <a:cs typeface="Times New Roman" panose="02020603050405020304" pitchFamily="18" charset="0"/>
              </a:rPr>
              <a:t>Inhibition</a:t>
            </a:r>
            <a:r>
              <a:rPr lang="en-US" altLang="en-US" sz="3200" b="1" dirty="0">
                <a:solidFill>
                  <a:srgbClr val="FF0000"/>
                </a:solidFill>
                <a:latin typeface="Times New Roman" panose="02020603050405020304" pitchFamily="18" charset="0"/>
                <a:cs typeface="Times New Roman" panose="02020603050405020304" pitchFamily="18" charset="0"/>
              </a:rPr>
              <a:t> and Retardation </a:t>
            </a:r>
            <a:endParaRPr kumimoji="0" lang="en-US" altLang="en-US" sz="3200" b="1" i="0" u="none" strike="noStrike" kern="1200" cap="none" spc="0" normalizeH="0" baseline="0" noProof="0" dirty="0">
              <a:ln>
                <a:noFill/>
              </a:ln>
              <a:solidFill>
                <a:srgbClr val="FF0000"/>
              </a:solidFill>
              <a:effectLst/>
              <a:uLnTx/>
              <a:uFillTx/>
              <a:latin typeface="Times New Roman" panose="02020603050405020304" pitchFamily="18" charset="0"/>
              <a:ea typeface="MS PGothic" panose="020B0600070205080204" pitchFamily="34" charset="-128"/>
              <a:cs typeface="Times New Roman" panose="02020603050405020304" pitchFamily="18" charset="0"/>
            </a:endParaRPr>
          </a:p>
        </p:txBody>
      </p:sp>
      <p:sp>
        <p:nvSpPr>
          <p:cNvPr id="5" name="Rectangle 4">
            <a:extLst>
              <a:ext uri="{FF2B5EF4-FFF2-40B4-BE49-F238E27FC236}">
                <a16:creationId xmlns:a16="http://schemas.microsoft.com/office/drawing/2014/main" id="{53A2F241-C55E-4EE8-83B5-F9F036DBCDEA}"/>
              </a:ext>
            </a:extLst>
          </p:cNvPr>
          <p:cNvSpPr/>
          <p:nvPr/>
        </p:nvSpPr>
        <p:spPr>
          <a:xfrm>
            <a:off x="390525" y="716072"/>
            <a:ext cx="11268075" cy="960328"/>
          </a:xfrm>
          <a:prstGeom prst="rect">
            <a:avLst/>
          </a:prstGeom>
        </p:spPr>
        <p:txBody>
          <a:bodyPr wrap="square">
            <a:spAutoFit/>
          </a:bodyPr>
          <a:lstStyle/>
          <a:p>
            <a:pPr marL="342900" indent="-342900" algn="just">
              <a:lnSpc>
                <a:spcPct val="150000"/>
              </a:lnSpc>
              <a:spcAft>
                <a:spcPts val="0"/>
              </a:spcAft>
              <a:buFont typeface="Courier New" panose="02070309020205020404" pitchFamily="49" charset="0"/>
              <a:buChar char="o"/>
            </a:pPr>
            <a:r>
              <a:rPr lang="en-US" sz="2000" dirty="0">
                <a:solidFill>
                  <a:srgbClr val="000000"/>
                </a:solidFill>
                <a:latin typeface="Times New Roman" panose="02020603050405020304" pitchFamily="18" charset="0"/>
                <a:cs typeface="Times New Roman" panose="02020603050405020304" pitchFamily="18" charset="0"/>
              </a:rPr>
              <a:t>Free-radical polymerizations are subject to inhibition and retardation from side reactions with various molecules. </a:t>
            </a:r>
          </a:p>
        </p:txBody>
      </p:sp>
      <p:sp>
        <p:nvSpPr>
          <p:cNvPr id="6" name="Rectangle 5">
            <a:extLst>
              <a:ext uri="{FF2B5EF4-FFF2-40B4-BE49-F238E27FC236}">
                <a16:creationId xmlns:a16="http://schemas.microsoft.com/office/drawing/2014/main" id="{120CC9C8-3059-49B5-A217-4FA064172CFE}"/>
              </a:ext>
            </a:extLst>
          </p:cNvPr>
          <p:cNvSpPr/>
          <p:nvPr/>
        </p:nvSpPr>
        <p:spPr>
          <a:xfrm>
            <a:off x="685800" y="2097805"/>
            <a:ext cx="10972800" cy="960328"/>
          </a:xfrm>
          <a:prstGeom prst="rect">
            <a:avLst/>
          </a:prstGeom>
        </p:spPr>
        <p:txBody>
          <a:bodyPr wrap="square">
            <a:spAutoFit/>
          </a:bodyPr>
          <a:lstStyle/>
          <a:p>
            <a:pPr marL="342900" indent="-342900" algn="just">
              <a:lnSpc>
                <a:spcPct val="150000"/>
              </a:lnSpc>
              <a:spcAft>
                <a:spcPts val="0"/>
              </a:spcAft>
              <a:buFont typeface="Wingdings" panose="05000000000000000000" pitchFamily="2" charset="2"/>
              <a:buChar char="§"/>
            </a:pPr>
            <a:r>
              <a:rPr lang="en-US" sz="2000" b="1" i="1" dirty="0">
                <a:solidFill>
                  <a:srgbClr val="0000FF"/>
                </a:solidFill>
                <a:latin typeface="Times New Roman" panose="02020603050405020304" pitchFamily="18" charset="0"/>
                <a:cs typeface="Times New Roman" panose="02020603050405020304" pitchFamily="18" charset="0"/>
              </a:rPr>
              <a:t>Inhibitors</a:t>
            </a:r>
            <a:r>
              <a:rPr lang="en-US" sz="2000" dirty="0">
                <a:solidFill>
                  <a:srgbClr val="000000"/>
                </a:solidFill>
                <a:latin typeface="Times New Roman" panose="02020603050405020304" pitchFamily="18" charset="0"/>
                <a:cs typeface="Times New Roman" panose="02020603050405020304" pitchFamily="18" charset="0"/>
              </a:rPr>
              <a:t> are compounds that react very rapidly with every initiating free radical and prevent polymerization reaction from taking place until the inhibitor is completely consumed in the process. </a:t>
            </a:r>
          </a:p>
        </p:txBody>
      </p:sp>
      <p:sp>
        <p:nvSpPr>
          <p:cNvPr id="7" name="Rectangle 6">
            <a:extLst>
              <a:ext uri="{FF2B5EF4-FFF2-40B4-BE49-F238E27FC236}">
                <a16:creationId xmlns:a16="http://schemas.microsoft.com/office/drawing/2014/main" id="{7357F12F-BD09-4DB4-BCB7-A3FAC582A51E}"/>
              </a:ext>
            </a:extLst>
          </p:cNvPr>
          <p:cNvSpPr/>
          <p:nvPr/>
        </p:nvSpPr>
        <p:spPr>
          <a:xfrm>
            <a:off x="685800" y="3071124"/>
            <a:ext cx="10972800" cy="960328"/>
          </a:xfrm>
          <a:prstGeom prst="rect">
            <a:avLst/>
          </a:prstGeom>
        </p:spPr>
        <p:txBody>
          <a:bodyPr wrap="square">
            <a:spAutoFit/>
          </a:bodyPr>
          <a:lstStyle/>
          <a:p>
            <a:pPr marL="342900" indent="-342900" algn="just">
              <a:lnSpc>
                <a:spcPct val="150000"/>
              </a:lnSpc>
              <a:spcAft>
                <a:spcPts val="0"/>
              </a:spcAft>
              <a:buFont typeface="Wingdings" panose="05000000000000000000" pitchFamily="2" charset="2"/>
              <a:buChar char="§"/>
            </a:pPr>
            <a:r>
              <a:rPr lang="en-US" sz="2000" dirty="0">
                <a:solidFill>
                  <a:srgbClr val="00B0F0"/>
                </a:solidFill>
                <a:latin typeface="Times New Roman" panose="02020603050405020304" pitchFamily="18" charset="0"/>
                <a:cs typeface="Times New Roman" panose="02020603050405020304" pitchFamily="18" charset="0"/>
              </a:rPr>
              <a:t>Examples; </a:t>
            </a:r>
            <a:r>
              <a:rPr lang="en-US" sz="2000" dirty="0">
                <a:latin typeface="Times New Roman" panose="02020603050405020304" pitchFamily="18" charset="0"/>
                <a:cs typeface="Times New Roman" panose="02020603050405020304" pitchFamily="18" charset="0"/>
              </a:rPr>
              <a:t>Phenols and arylamines, and quinones. </a:t>
            </a:r>
          </a:p>
          <a:p>
            <a:pPr marL="1485900" algn="just">
              <a:lnSpc>
                <a:spcPct val="150000"/>
              </a:lnSpc>
              <a:spcAft>
                <a:spcPts val="0"/>
              </a:spcAft>
            </a:pPr>
            <a:r>
              <a:rPr lang="en-US" sz="2000" dirty="0">
                <a:solidFill>
                  <a:srgbClr val="002060"/>
                </a:solidFill>
                <a:latin typeface="Times New Roman" panose="02020603050405020304" pitchFamily="18" charset="0"/>
                <a:cs typeface="Times New Roman" panose="02020603050405020304" pitchFamily="18" charset="0"/>
              </a:rPr>
              <a:t>Quinones; the reaction occurs either at an oxygen or at a ring carbon</a:t>
            </a:r>
          </a:p>
        </p:txBody>
      </p:sp>
      <p:pic>
        <p:nvPicPr>
          <p:cNvPr id="3" name="Picture 2">
            <a:extLst>
              <a:ext uri="{FF2B5EF4-FFF2-40B4-BE49-F238E27FC236}">
                <a16:creationId xmlns:a16="http://schemas.microsoft.com/office/drawing/2014/main" id="{891D19A1-9675-46FF-B908-3E5593F9529E}"/>
              </a:ext>
            </a:extLst>
          </p:cNvPr>
          <p:cNvPicPr>
            <a:picLocks noChangeAspect="1"/>
          </p:cNvPicPr>
          <p:nvPr/>
        </p:nvPicPr>
        <p:blipFill rotWithShape="1">
          <a:blip r:embed="rId3"/>
          <a:srcRect l="22500" t="55556" r="26875" b="23333"/>
          <a:stretch/>
        </p:blipFill>
        <p:spPr>
          <a:xfrm>
            <a:off x="2574882" y="4267200"/>
            <a:ext cx="6899360" cy="1828800"/>
          </a:xfrm>
          <a:prstGeom prst="rect">
            <a:avLst/>
          </a:prstGeom>
        </p:spPr>
      </p:pic>
      <p:sp>
        <p:nvSpPr>
          <p:cNvPr id="9" name="Rectangle 8">
            <a:extLst>
              <a:ext uri="{FF2B5EF4-FFF2-40B4-BE49-F238E27FC236}">
                <a16:creationId xmlns:a16="http://schemas.microsoft.com/office/drawing/2014/main" id="{F1E44B04-C1CF-492E-A96E-C64A5559C4A2}"/>
              </a:ext>
            </a:extLst>
          </p:cNvPr>
          <p:cNvSpPr/>
          <p:nvPr/>
        </p:nvSpPr>
        <p:spPr>
          <a:xfrm>
            <a:off x="390525" y="1624621"/>
            <a:ext cx="1828800" cy="579967"/>
          </a:xfrm>
          <a:prstGeom prst="rect">
            <a:avLst/>
          </a:prstGeom>
        </p:spPr>
        <p:txBody>
          <a:bodyPr wrap="square">
            <a:spAutoFit/>
          </a:bodyPr>
          <a:lstStyle/>
          <a:p>
            <a:pPr>
              <a:lnSpc>
                <a:spcPct val="150000"/>
              </a:lnSpc>
              <a:spcAft>
                <a:spcPts val="0"/>
              </a:spcAft>
            </a:pPr>
            <a:r>
              <a:rPr lang="en-US" altLang="en-US" sz="2400" b="1" dirty="0">
                <a:solidFill>
                  <a:srgbClr val="0000FF"/>
                </a:solidFill>
                <a:latin typeface="Times New Roman" panose="02020603050405020304" pitchFamily="18" charset="0"/>
                <a:cs typeface="Times New Roman" panose="02020603050405020304" pitchFamily="18" charset="0"/>
              </a:rPr>
              <a:t>Inhibition</a:t>
            </a:r>
            <a:endParaRPr lang="en-US"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01789799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F78054-0C1D-6700-93D6-02F971B86BE3}"/>
            </a:ext>
          </a:extLst>
        </p:cNvPr>
        <p:cNvGrpSpPr/>
        <p:nvPr/>
      </p:nvGrpSpPr>
      <p:grpSpPr>
        <a:xfrm>
          <a:off x="0" y="0"/>
          <a:ext cx="0" cy="0"/>
          <a:chOff x="0" y="0"/>
          <a:chExt cx="0" cy="0"/>
        </a:xfrm>
      </p:grpSpPr>
      <p:sp>
        <p:nvSpPr>
          <p:cNvPr id="35" name="Slide Number Placeholder 34">
            <a:extLst>
              <a:ext uri="{FF2B5EF4-FFF2-40B4-BE49-F238E27FC236}">
                <a16:creationId xmlns:a16="http://schemas.microsoft.com/office/drawing/2014/main" id="{58829D65-5175-764C-461B-1989A2319881}"/>
              </a:ext>
            </a:extLst>
          </p:cNvPr>
          <p:cNvSpPr>
            <a:spLocks noGrp="1"/>
          </p:cNvSpPr>
          <p:nvPr>
            <p:ph type="sldNum" sz="quarter" idx="12"/>
          </p:nvPr>
        </p:nvSpPr>
        <p:spPr/>
        <p:txBody>
          <a:bodyPr/>
          <a:lstStyle/>
          <a:p>
            <a:pPr marL="0" marR="0" lvl="0" indent="0" algn="r" defTabSz="914400" rtl="0" eaLnBrk="0" fontAlgn="base" latinLnBrk="0" hangingPunct="0">
              <a:lnSpc>
                <a:spcPct val="150000"/>
              </a:lnSpc>
              <a:spcBef>
                <a:spcPct val="0"/>
              </a:spcBef>
              <a:spcAft>
                <a:spcPct val="0"/>
              </a:spcAft>
              <a:buClrTx/>
              <a:buSzTx/>
              <a:buFontTx/>
              <a:buNone/>
              <a:tabLst/>
              <a:defRPr/>
            </a:pPr>
            <a:fld id="{EC3C12D4-1BB1-4CDC-88A6-B6E19B6BFEA8}"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pitchFamily="34" charset="0"/>
                <a:ea typeface="MS PGothic" panose="020B0600070205080204" pitchFamily="34" charset="-128"/>
                <a:cs typeface="+mn-cs"/>
              </a:rPr>
              <a:pPr marL="0" marR="0" lvl="0" indent="0" algn="r" defTabSz="914400" rtl="0" eaLnBrk="0" fontAlgn="base" latinLnBrk="0" hangingPunct="0">
                <a:lnSpc>
                  <a:spcPct val="150000"/>
                </a:lnSpc>
                <a:spcBef>
                  <a:spcPct val="0"/>
                </a:spcBef>
                <a:spcAft>
                  <a:spcPct val="0"/>
                </a:spcAft>
                <a:buClrTx/>
                <a:buSzTx/>
                <a:buFontTx/>
                <a:buNone/>
                <a:tabLst/>
                <a:defRPr/>
              </a:pPr>
              <a:t>14</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pitchFamily="34" charset="0"/>
              <a:ea typeface="MS PGothic" panose="020B0600070205080204" pitchFamily="34" charset="-128"/>
              <a:cs typeface="+mn-cs"/>
            </a:endParaRPr>
          </a:p>
        </p:txBody>
      </p:sp>
      <p:cxnSp>
        <p:nvCxnSpPr>
          <p:cNvPr id="8" name="Straight Connector 7">
            <a:extLst>
              <a:ext uri="{FF2B5EF4-FFF2-40B4-BE49-F238E27FC236}">
                <a16:creationId xmlns:a16="http://schemas.microsoft.com/office/drawing/2014/main" id="{03AB8D3A-C820-C6A1-2EBE-EBF2AF137688}"/>
              </a:ext>
            </a:extLst>
          </p:cNvPr>
          <p:cNvCxnSpPr/>
          <p:nvPr/>
        </p:nvCxnSpPr>
        <p:spPr>
          <a:xfrm flipV="1">
            <a:off x="113771" y="642086"/>
            <a:ext cx="10015008" cy="14805"/>
          </a:xfrm>
          <a:prstGeom prst="line">
            <a:avLst/>
          </a:prstGeom>
          <a:ln w="19050">
            <a:solidFill>
              <a:srgbClr val="00B050"/>
            </a:solidFill>
          </a:ln>
        </p:spPr>
        <p:style>
          <a:lnRef idx="1">
            <a:schemeClr val="accent6"/>
          </a:lnRef>
          <a:fillRef idx="0">
            <a:schemeClr val="accent6"/>
          </a:fillRef>
          <a:effectRef idx="0">
            <a:schemeClr val="accent6"/>
          </a:effectRef>
          <a:fontRef idx="minor">
            <a:schemeClr val="tx1"/>
          </a:fontRef>
        </p:style>
      </p:cxnSp>
      <p:sp>
        <p:nvSpPr>
          <p:cNvPr id="2" name="Rectangle 2">
            <a:extLst>
              <a:ext uri="{FF2B5EF4-FFF2-40B4-BE49-F238E27FC236}">
                <a16:creationId xmlns:a16="http://schemas.microsoft.com/office/drawing/2014/main" id="{59AA58B9-B097-72F2-AEE0-819579290687}"/>
              </a:ext>
            </a:extLst>
          </p:cNvPr>
          <p:cNvSpPr txBox="1">
            <a:spLocks noChangeArrowheads="1"/>
          </p:cNvSpPr>
          <p:nvPr/>
        </p:nvSpPr>
        <p:spPr bwMode="auto">
          <a:xfrm>
            <a:off x="0" y="198438"/>
            <a:ext cx="10210800" cy="639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lvl="0" eaLnBrk="1" hangingPunct="1">
              <a:lnSpc>
                <a:spcPct val="100000"/>
              </a:lnSpc>
              <a:spcBef>
                <a:spcPct val="0"/>
              </a:spcBef>
              <a:buNone/>
              <a:defRPr/>
            </a:pPr>
            <a:r>
              <a:rPr kumimoji="0" lang="en-US" altLang="en-US" sz="3200" b="1" i="0" u="none" strike="noStrike" kern="1200" cap="none" spc="0" normalizeH="0" baseline="0" noProof="0" dirty="0">
                <a:ln>
                  <a:noFill/>
                </a:ln>
                <a:solidFill>
                  <a:srgbClr val="002060"/>
                </a:solidFill>
                <a:effectLst/>
                <a:uLnTx/>
                <a:uFillTx/>
                <a:latin typeface="Times New Roman" panose="02020603050405020304" pitchFamily="18" charset="0"/>
                <a:ea typeface="MS PGothic" panose="020B0600070205080204" pitchFamily="34" charset="-128"/>
                <a:cs typeface="Times New Roman" panose="02020603050405020304" pitchFamily="18" charset="0"/>
              </a:rPr>
              <a:t>Free Radical Polymerization; </a:t>
            </a:r>
            <a:r>
              <a:rPr lang="en-US" altLang="en-US" sz="3200" b="1" dirty="0">
                <a:solidFill>
                  <a:srgbClr val="FF0000"/>
                </a:solidFill>
                <a:latin typeface="Times New Roman" panose="02020603050405020304" pitchFamily="18" charset="0"/>
                <a:cs typeface="Times New Roman" panose="02020603050405020304" pitchFamily="18" charset="0"/>
              </a:rPr>
              <a:t>Inhibition and </a:t>
            </a:r>
            <a:r>
              <a:rPr kumimoji="0" lang="en-US" altLang="en-US" sz="3200" b="1" i="0" u="none" strike="noStrike" kern="1200" cap="none" spc="0" normalizeH="0" baseline="0" noProof="0" dirty="0">
                <a:ln>
                  <a:noFill/>
                </a:ln>
                <a:solidFill>
                  <a:srgbClr val="FF0000"/>
                </a:solidFill>
                <a:effectLst/>
                <a:uLnTx/>
                <a:uFillTx/>
                <a:latin typeface="Times New Roman" panose="02020603050405020304" pitchFamily="18" charset="0"/>
                <a:ea typeface="MS PGothic" panose="020B0600070205080204" pitchFamily="34" charset="-128"/>
                <a:cs typeface="Times New Roman" panose="02020603050405020304" pitchFamily="18" charset="0"/>
              </a:rPr>
              <a:t>Retardation </a:t>
            </a:r>
          </a:p>
        </p:txBody>
      </p:sp>
      <p:sp>
        <p:nvSpPr>
          <p:cNvPr id="5" name="Rectangle 4">
            <a:extLst>
              <a:ext uri="{FF2B5EF4-FFF2-40B4-BE49-F238E27FC236}">
                <a16:creationId xmlns:a16="http://schemas.microsoft.com/office/drawing/2014/main" id="{E029EAFD-7865-43CE-B6CE-95B8DBB85D41}"/>
              </a:ext>
            </a:extLst>
          </p:cNvPr>
          <p:cNvSpPr/>
          <p:nvPr/>
        </p:nvSpPr>
        <p:spPr>
          <a:xfrm>
            <a:off x="685800" y="1201579"/>
            <a:ext cx="11087100" cy="960328"/>
          </a:xfrm>
          <a:prstGeom prst="rect">
            <a:avLst/>
          </a:prstGeom>
        </p:spPr>
        <p:txBody>
          <a:bodyPr wrap="square">
            <a:spAutoFit/>
          </a:bodyPr>
          <a:lstStyle/>
          <a:p>
            <a:pPr marL="342900" indent="-342900" algn="just">
              <a:lnSpc>
                <a:spcPct val="150000"/>
              </a:lnSpc>
              <a:spcAft>
                <a:spcPts val="0"/>
              </a:spcAft>
              <a:buFont typeface="Wingdings" panose="05000000000000000000" pitchFamily="2" charset="2"/>
              <a:buChar char="§"/>
            </a:pPr>
            <a:r>
              <a:rPr lang="en-US" sz="2000" b="1" i="1" dirty="0">
                <a:solidFill>
                  <a:srgbClr val="0000FF"/>
                </a:solidFill>
                <a:latin typeface="Times New Roman" panose="02020603050405020304" pitchFamily="18" charset="0"/>
                <a:cs typeface="Times New Roman" panose="02020603050405020304" pitchFamily="18" charset="0"/>
              </a:rPr>
              <a:t>Retarders</a:t>
            </a:r>
            <a:r>
              <a:rPr lang="en-US" sz="2000" dirty="0">
                <a:solidFill>
                  <a:srgbClr val="000000"/>
                </a:solidFill>
                <a:latin typeface="Times New Roman" panose="02020603050405020304" pitchFamily="18" charset="0"/>
                <a:cs typeface="Times New Roman" panose="02020603050405020304" pitchFamily="18" charset="0"/>
              </a:rPr>
              <a:t> are compounds that also react with initiating radicals. </a:t>
            </a:r>
          </a:p>
          <a:p>
            <a:pPr marL="342900" indent="-342900" algn="just">
              <a:lnSpc>
                <a:spcPct val="150000"/>
              </a:lnSpc>
              <a:spcAft>
                <a:spcPts val="0"/>
              </a:spcAft>
              <a:buFont typeface="Wingdings" panose="05000000000000000000" pitchFamily="2" charset="2"/>
              <a:buChar char="§"/>
            </a:pPr>
            <a:r>
              <a:rPr lang="en-US" sz="2000" dirty="0">
                <a:solidFill>
                  <a:srgbClr val="000000"/>
                </a:solidFill>
                <a:latin typeface="Times New Roman" panose="02020603050405020304" pitchFamily="18" charset="0"/>
                <a:cs typeface="Times New Roman" panose="02020603050405020304" pitchFamily="18" charset="0"/>
              </a:rPr>
              <a:t>This affects the general rate of the reaction and slows it down.</a:t>
            </a:r>
          </a:p>
        </p:txBody>
      </p:sp>
      <p:sp>
        <p:nvSpPr>
          <p:cNvPr id="6" name="Rectangle 5">
            <a:extLst>
              <a:ext uri="{FF2B5EF4-FFF2-40B4-BE49-F238E27FC236}">
                <a16:creationId xmlns:a16="http://schemas.microsoft.com/office/drawing/2014/main" id="{4EED2C12-E50F-4682-BF9B-9E8DFE34631E}"/>
              </a:ext>
            </a:extLst>
          </p:cNvPr>
          <p:cNvSpPr/>
          <p:nvPr/>
        </p:nvSpPr>
        <p:spPr>
          <a:xfrm>
            <a:off x="685800" y="2161907"/>
            <a:ext cx="11087100" cy="1421992"/>
          </a:xfrm>
          <a:prstGeom prst="rect">
            <a:avLst/>
          </a:prstGeom>
        </p:spPr>
        <p:txBody>
          <a:bodyPr wrap="square">
            <a:spAutoFit/>
          </a:bodyPr>
          <a:lstStyle/>
          <a:p>
            <a:pPr marL="342900" indent="-342900" algn="just">
              <a:lnSpc>
                <a:spcPct val="150000"/>
              </a:lnSpc>
              <a:spcAft>
                <a:spcPts val="0"/>
              </a:spcAft>
              <a:buFont typeface="Wingdings" panose="05000000000000000000" pitchFamily="2" charset="2"/>
              <a:buChar char="§"/>
            </a:pPr>
            <a:r>
              <a:rPr lang="en-US" sz="2000" dirty="0">
                <a:solidFill>
                  <a:srgbClr val="009ED6"/>
                </a:solidFill>
                <a:latin typeface="Times New Roman" panose="02020603050405020304" pitchFamily="18" charset="0"/>
                <a:cs typeface="Times New Roman" panose="02020603050405020304" pitchFamily="18" charset="0"/>
              </a:rPr>
              <a:t>Hydroquinone acts as an efficient inhibitor for the methyl methacrylate radical but only as a retarder for the styrene radical.</a:t>
            </a:r>
          </a:p>
          <a:p>
            <a:pPr marL="342900" indent="-342900" algn="just">
              <a:lnSpc>
                <a:spcPct val="150000"/>
              </a:lnSpc>
              <a:spcAft>
                <a:spcPts val="0"/>
              </a:spcAft>
              <a:buFont typeface="Wingdings" panose="05000000000000000000" pitchFamily="2" charset="2"/>
              <a:buChar char="§"/>
            </a:pPr>
            <a:r>
              <a:rPr lang="en-US" sz="2000" dirty="0">
                <a:latin typeface="Times New Roman" panose="02020603050405020304" pitchFamily="18" charset="0"/>
                <a:cs typeface="Times New Roman" panose="02020603050405020304" pitchFamily="18" charset="0"/>
              </a:rPr>
              <a:t>Hydroquinone is often employed as an inhibitor; it requires, however, oxygen for activity</a:t>
            </a:r>
          </a:p>
        </p:txBody>
      </p:sp>
      <p:pic>
        <p:nvPicPr>
          <p:cNvPr id="7" name="Picture 6">
            <a:extLst>
              <a:ext uri="{FF2B5EF4-FFF2-40B4-BE49-F238E27FC236}">
                <a16:creationId xmlns:a16="http://schemas.microsoft.com/office/drawing/2014/main" id="{A55F3863-E6A7-495D-A565-CE8218870894}"/>
              </a:ext>
            </a:extLst>
          </p:cNvPr>
          <p:cNvPicPr>
            <a:picLocks noChangeAspect="1"/>
          </p:cNvPicPr>
          <p:nvPr/>
        </p:nvPicPr>
        <p:blipFill rotWithShape="1">
          <a:blip r:embed="rId3"/>
          <a:srcRect l="22500" t="21111" r="26875" b="62458"/>
          <a:stretch/>
        </p:blipFill>
        <p:spPr>
          <a:xfrm>
            <a:off x="2209800" y="3754454"/>
            <a:ext cx="8613207" cy="1579546"/>
          </a:xfrm>
          <a:prstGeom prst="rect">
            <a:avLst/>
          </a:prstGeom>
        </p:spPr>
      </p:pic>
      <p:sp>
        <p:nvSpPr>
          <p:cNvPr id="3" name="Rectangle 2">
            <a:extLst>
              <a:ext uri="{FF2B5EF4-FFF2-40B4-BE49-F238E27FC236}">
                <a16:creationId xmlns:a16="http://schemas.microsoft.com/office/drawing/2014/main" id="{0DA9436C-2181-3214-70E0-703B8457A8BD}"/>
              </a:ext>
            </a:extLst>
          </p:cNvPr>
          <p:cNvSpPr/>
          <p:nvPr/>
        </p:nvSpPr>
        <p:spPr>
          <a:xfrm>
            <a:off x="390525" y="650187"/>
            <a:ext cx="1828800" cy="579967"/>
          </a:xfrm>
          <a:prstGeom prst="rect">
            <a:avLst/>
          </a:prstGeom>
        </p:spPr>
        <p:txBody>
          <a:bodyPr wrap="square">
            <a:spAutoFit/>
          </a:bodyPr>
          <a:lstStyle/>
          <a:p>
            <a:pPr>
              <a:lnSpc>
                <a:spcPct val="150000"/>
              </a:lnSpc>
              <a:spcAft>
                <a:spcPts val="0"/>
              </a:spcAft>
            </a:pPr>
            <a:r>
              <a:rPr lang="en-US" altLang="en-US" sz="2400" b="1" dirty="0">
                <a:solidFill>
                  <a:srgbClr val="0000FF"/>
                </a:solidFill>
                <a:latin typeface="Times New Roman" panose="02020603050405020304" pitchFamily="18" charset="0"/>
                <a:cs typeface="Times New Roman" panose="02020603050405020304" pitchFamily="18" charset="0"/>
              </a:rPr>
              <a:t>Retarders</a:t>
            </a:r>
            <a:endParaRPr lang="en-US"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7558223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572285-3804-4778-18AC-6917675E506E}"/>
            </a:ext>
          </a:extLst>
        </p:cNvPr>
        <p:cNvGrpSpPr/>
        <p:nvPr/>
      </p:nvGrpSpPr>
      <p:grpSpPr>
        <a:xfrm>
          <a:off x="0" y="0"/>
          <a:ext cx="0" cy="0"/>
          <a:chOff x="0" y="0"/>
          <a:chExt cx="0" cy="0"/>
        </a:xfrm>
      </p:grpSpPr>
      <p:sp>
        <p:nvSpPr>
          <p:cNvPr id="35" name="Slide Number Placeholder 34">
            <a:extLst>
              <a:ext uri="{FF2B5EF4-FFF2-40B4-BE49-F238E27FC236}">
                <a16:creationId xmlns:a16="http://schemas.microsoft.com/office/drawing/2014/main" id="{3C5D432E-1817-4F90-7BF0-9681DB12E458}"/>
              </a:ext>
            </a:extLst>
          </p:cNvPr>
          <p:cNvSpPr>
            <a:spLocks noGrp="1"/>
          </p:cNvSpPr>
          <p:nvPr>
            <p:ph type="sldNum" sz="quarter" idx="12"/>
          </p:nvPr>
        </p:nvSpPr>
        <p:spPr/>
        <p:txBody>
          <a:bodyPr/>
          <a:lstStyle/>
          <a:p>
            <a:pPr marL="0" marR="0" lvl="0" indent="0" algn="r" defTabSz="914400" rtl="0" eaLnBrk="0" fontAlgn="base" latinLnBrk="0" hangingPunct="0">
              <a:lnSpc>
                <a:spcPct val="150000"/>
              </a:lnSpc>
              <a:spcBef>
                <a:spcPct val="0"/>
              </a:spcBef>
              <a:spcAft>
                <a:spcPct val="0"/>
              </a:spcAft>
              <a:buClrTx/>
              <a:buSzTx/>
              <a:buFontTx/>
              <a:buNone/>
              <a:tabLst/>
              <a:defRPr/>
            </a:pPr>
            <a:fld id="{EC3C12D4-1BB1-4CDC-88A6-B6E19B6BFEA8}"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pitchFamily="34" charset="0"/>
                <a:ea typeface="MS PGothic" panose="020B0600070205080204" pitchFamily="34" charset="-128"/>
                <a:cs typeface="+mn-cs"/>
              </a:rPr>
              <a:pPr marL="0" marR="0" lvl="0" indent="0" algn="r" defTabSz="914400" rtl="0" eaLnBrk="0" fontAlgn="base" latinLnBrk="0" hangingPunct="0">
                <a:lnSpc>
                  <a:spcPct val="150000"/>
                </a:lnSpc>
                <a:spcBef>
                  <a:spcPct val="0"/>
                </a:spcBef>
                <a:spcAft>
                  <a:spcPct val="0"/>
                </a:spcAft>
                <a:buClrTx/>
                <a:buSzTx/>
                <a:buFontTx/>
                <a:buNone/>
                <a:tabLst/>
                <a:defRPr/>
              </a:pPr>
              <a:t>15</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pitchFamily="34" charset="0"/>
              <a:ea typeface="MS PGothic" panose="020B0600070205080204" pitchFamily="34" charset="-128"/>
              <a:cs typeface="+mn-cs"/>
            </a:endParaRPr>
          </a:p>
        </p:txBody>
      </p:sp>
      <p:cxnSp>
        <p:nvCxnSpPr>
          <p:cNvPr id="8" name="Straight Connector 7">
            <a:extLst>
              <a:ext uri="{FF2B5EF4-FFF2-40B4-BE49-F238E27FC236}">
                <a16:creationId xmlns:a16="http://schemas.microsoft.com/office/drawing/2014/main" id="{F8F59A6A-3403-9351-F04F-847F1C97A3B3}"/>
              </a:ext>
            </a:extLst>
          </p:cNvPr>
          <p:cNvCxnSpPr/>
          <p:nvPr/>
        </p:nvCxnSpPr>
        <p:spPr>
          <a:xfrm flipV="1">
            <a:off x="113771" y="642086"/>
            <a:ext cx="10015008" cy="14805"/>
          </a:xfrm>
          <a:prstGeom prst="line">
            <a:avLst/>
          </a:prstGeom>
          <a:ln w="19050">
            <a:solidFill>
              <a:srgbClr val="00B050"/>
            </a:solidFill>
          </a:ln>
        </p:spPr>
        <p:style>
          <a:lnRef idx="1">
            <a:schemeClr val="accent6"/>
          </a:lnRef>
          <a:fillRef idx="0">
            <a:schemeClr val="accent6"/>
          </a:fillRef>
          <a:effectRef idx="0">
            <a:schemeClr val="accent6"/>
          </a:effectRef>
          <a:fontRef idx="minor">
            <a:schemeClr val="tx1"/>
          </a:fontRef>
        </p:style>
      </p:cxnSp>
      <p:sp>
        <p:nvSpPr>
          <p:cNvPr id="2" name="Rectangle 2">
            <a:extLst>
              <a:ext uri="{FF2B5EF4-FFF2-40B4-BE49-F238E27FC236}">
                <a16:creationId xmlns:a16="http://schemas.microsoft.com/office/drawing/2014/main" id="{2EC2017F-12B9-57A1-1373-F5EB159AADBA}"/>
              </a:ext>
            </a:extLst>
          </p:cNvPr>
          <p:cNvSpPr txBox="1">
            <a:spLocks noChangeArrowheads="1"/>
          </p:cNvSpPr>
          <p:nvPr/>
        </p:nvSpPr>
        <p:spPr bwMode="auto">
          <a:xfrm>
            <a:off x="0" y="198438"/>
            <a:ext cx="11277600" cy="639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3200" b="1" i="0" u="none" strike="noStrike" kern="1200" cap="none" spc="0" normalizeH="0" baseline="0" noProof="0" dirty="0">
                <a:ln>
                  <a:noFill/>
                </a:ln>
                <a:solidFill>
                  <a:srgbClr val="002060"/>
                </a:solidFill>
                <a:effectLst/>
                <a:uLnTx/>
                <a:uFillTx/>
                <a:latin typeface="Times New Roman" panose="02020603050405020304" pitchFamily="18" charset="0"/>
                <a:ea typeface="MS PGothic" panose="020B0600070205080204" pitchFamily="34" charset="-128"/>
                <a:cs typeface="Times New Roman" panose="02020603050405020304" pitchFamily="18" charset="0"/>
              </a:rPr>
              <a:t>Free Radical Polymerization; </a:t>
            </a:r>
            <a:r>
              <a:rPr kumimoji="0" lang="en-US" altLang="en-US" sz="3200" b="1" i="0" u="none" strike="noStrike" kern="1200" cap="none" spc="0" normalizeH="0" baseline="0" noProof="0" dirty="0">
                <a:ln>
                  <a:noFill/>
                </a:ln>
                <a:solidFill>
                  <a:srgbClr val="FF0000"/>
                </a:solidFill>
                <a:effectLst/>
                <a:uLnTx/>
                <a:uFillTx/>
                <a:latin typeface="Times New Roman" panose="02020603050405020304" pitchFamily="18" charset="0"/>
                <a:ea typeface="MS PGothic" panose="020B0600070205080204" pitchFamily="34" charset="-128"/>
                <a:cs typeface="Times New Roman" panose="02020603050405020304" pitchFamily="18" charset="0"/>
              </a:rPr>
              <a:t>Polymer Preparation Techniques </a:t>
            </a:r>
          </a:p>
        </p:txBody>
      </p:sp>
      <p:sp>
        <p:nvSpPr>
          <p:cNvPr id="5" name="مستطيل 1">
            <a:extLst>
              <a:ext uri="{FF2B5EF4-FFF2-40B4-BE49-F238E27FC236}">
                <a16:creationId xmlns:a16="http://schemas.microsoft.com/office/drawing/2014/main" id="{B4DB727A-F587-4F9E-926B-13E3F4CB77A9}"/>
              </a:ext>
            </a:extLst>
          </p:cNvPr>
          <p:cNvSpPr/>
          <p:nvPr/>
        </p:nvSpPr>
        <p:spPr>
          <a:xfrm>
            <a:off x="2035799" y="866775"/>
            <a:ext cx="7385050" cy="579967"/>
          </a:xfrm>
          <a:prstGeom prst="rect">
            <a:avLst/>
          </a:prstGeom>
          <a:noFill/>
          <a:ln>
            <a:noFill/>
          </a:ln>
        </p:spPr>
        <p:txBody>
          <a:bodyPr wrap="square">
            <a:spAutoFit/>
          </a:bodyPr>
          <a:lstStyle/>
          <a:p>
            <a:pPr marL="169863" indent="-169863" algn="ctr" rtl="1" eaLnBrk="1" fontAlgn="auto" hangingPunct="1">
              <a:lnSpc>
                <a:spcPct val="150000"/>
              </a:lnSpc>
              <a:spcBef>
                <a:spcPts val="0"/>
              </a:spcBef>
              <a:spcAft>
                <a:spcPts val="0"/>
              </a:spcAft>
              <a:defRPr/>
            </a:pPr>
            <a:r>
              <a:rPr lang="en-US" sz="2400" b="1" dirty="0">
                <a:latin typeface="Times New Roman" panose="02020603050405020304" pitchFamily="18" charset="0"/>
                <a:cs typeface="Times New Roman" panose="02020603050405020304" pitchFamily="18" charset="0"/>
              </a:rPr>
              <a:t>Techniques of Free Radical Polymerization</a:t>
            </a:r>
          </a:p>
        </p:txBody>
      </p:sp>
      <p:sp>
        <p:nvSpPr>
          <p:cNvPr id="6" name="TextBox 5">
            <a:extLst>
              <a:ext uri="{FF2B5EF4-FFF2-40B4-BE49-F238E27FC236}">
                <a16:creationId xmlns:a16="http://schemas.microsoft.com/office/drawing/2014/main" id="{24C00F51-4F89-490E-BE83-F6D83BDBF831}"/>
              </a:ext>
            </a:extLst>
          </p:cNvPr>
          <p:cNvSpPr txBox="1"/>
          <p:nvPr/>
        </p:nvSpPr>
        <p:spPr>
          <a:xfrm>
            <a:off x="695948" y="2606409"/>
            <a:ext cx="4840288" cy="579967"/>
          </a:xfrm>
          <a:prstGeom prst="rect">
            <a:avLst/>
          </a:prstGeom>
          <a:noFill/>
          <a:ln>
            <a:noFill/>
          </a:ln>
        </p:spPr>
        <p:style>
          <a:lnRef idx="1">
            <a:schemeClr val="accent1"/>
          </a:lnRef>
          <a:fillRef idx="2">
            <a:schemeClr val="accent1"/>
          </a:fillRef>
          <a:effectRef idx="1">
            <a:schemeClr val="accent1"/>
          </a:effectRef>
          <a:fontRef idx="minor">
            <a:schemeClr val="dk1"/>
          </a:fontRef>
        </p:style>
        <p:txBody>
          <a:bodyPr>
            <a:spAutoFit/>
          </a:bodyPr>
          <a:lstStyle/>
          <a:p>
            <a:pPr algn="ctr" rtl="1" eaLnBrk="1" fontAlgn="auto" hangingPunct="1">
              <a:lnSpc>
                <a:spcPct val="150000"/>
              </a:lnSpc>
              <a:spcBef>
                <a:spcPts val="0"/>
              </a:spcBef>
              <a:spcAft>
                <a:spcPts val="0"/>
              </a:spcAft>
              <a:defRPr/>
            </a:pPr>
            <a:r>
              <a:rPr lang="en-US" sz="2400" dirty="0">
                <a:latin typeface="Times New Roman" panose="02020603050405020304" pitchFamily="18" charset="0"/>
                <a:cs typeface="Times New Roman" panose="02020603050405020304" pitchFamily="18" charset="0"/>
              </a:rPr>
              <a:t>Heterogeneous Polymerization</a:t>
            </a:r>
            <a:endParaRPr lang="en-US" sz="2400" dirty="0">
              <a:solidFill>
                <a:srgbClr val="FF0000"/>
              </a:solidFill>
              <a:latin typeface="Times New Roman" panose="02020603050405020304" pitchFamily="18" charset="0"/>
              <a:cs typeface="Times New Roman" panose="02020603050405020304" pitchFamily="18" charset="0"/>
            </a:endParaRPr>
          </a:p>
        </p:txBody>
      </p:sp>
      <p:sp>
        <p:nvSpPr>
          <p:cNvPr id="7" name="TextBox 6">
            <a:extLst>
              <a:ext uri="{FF2B5EF4-FFF2-40B4-BE49-F238E27FC236}">
                <a16:creationId xmlns:a16="http://schemas.microsoft.com/office/drawing/2014/main" id="{F01EC0DE-9B98-4FB2-B9E9-673B8F28D7A4}"/>
              </a:ext>
            </a:extLst>
          </p:cNvPr>
          <p:cNvSpPr txBox="1"/>
          <p:nvPr/>
        </p:nvSpPr>
        <p:spPr>
          <a:xfrm>
            <a:off x="6630704" y="2635723"/>
            <a:ext cx="4606925" cy="579967"/>
          </a:xfrm>
          <a:prstGeom prst="rect">
            <a:avLst/>
          </a:prstGeom>
          <a:noFill/>
          <a:ln>
            <a:noFill/>
          </a:ln>
        </p:spPr>
        <p:style>
          <a:lnRef idx="1">
            <a:schemeClr val="accent1"/>
          </a:lnRef>
          <a:fillRef idx="2">
            <a:schemeClr val="accent1"/>
          </a:fillRef>
          <a:effectRef idx="1">
            <a:schemeClr val="accent1"/>
          </a:effectRef>
          <a:fontRef idx="minor">
            <a:schemeClr val="dk1"/>
          </a:fontRef>
        </p:style>
        <p:txBody>
          <a:bodyPr>
            <a:spAutoFit/>
          </a:bodyPr>
          <a:lstStyle/>
          <a:p>
            <a:pPr algn="ctr" rtl="1" eaLnBrk="1" fontAlgn="auto" hangingPunct="1">
              <a:lnSpc>
                <a:spcPct val="150000"/>
              </a:lnSpc>
              <a:spcBef>
                <a:spcPts val="0"/>
              </a:spcBef>
              <a:spcAft>
                <a:spcPts val="0"/>
              </a:spcAft>
              <a:defRPr/>
            </a:pPr>
            <a:r>
              <a:rPr lang="en-US" sz="2400" dirty="0">
                <a:latin typeface="Times New Roman" panose="02020603050405020304" pitchFamily="18" charset="0"/>
                <a:cs typeface="Times New Roman" panose="02020603050405020304" pitchFamily="18" charset="0"/>
              </a:rPr>
              <a:t>Homogenous Polymerization</a:t>
            </a:r>
            <a:endParaRPr lang="en-US" sz="2400" dirty="0">
              <a:solidFill>
                <a:schemeClr val="tx1"/>
              </a:solidFill>
              <a:latin typeface="Times New Roman" panose="02020603050405020304" pitchFamily="18" charset="0"/>
              <a:cs typeface="Times New Roman" panose="02020603050405020304" pitchFamily="18" charset="0"/>
            </a:endParaRPr>
          </a:p>
        </p:txBody>
      </p:sp>
      <p:sp>
        <p:nvSpPr>
          <p:cNvPr id="3" name="Down Arrow 20">
            <a:extLst>
              <a:ext uri="{FF2B5EF4-FFF2-40B4-BE49-F238E27FC236}">
                <a16:creationId xmlns:a16="http://schemas.microsoft.com/office/drawing/2014/main" id="{C2F8924D-E3DF-4B42-9D13-CBAEF0799FEB}"/>
              </a:ext>
            </a:extLst>
          </p:cNvPr>
          <p:cNvSpPr/>
          <p:nvPr/>
        </p:nvSpPr>
        <p:spPr>
          <a:xfrm>
            <a:off x="2692230" y="2143125"/>
            <a:ext cx="346075" cy="523875"/>
          </a:xfrm>
          <a:prstGeom prst="downArrow">
            <a:avLst/>
          </a:prstGeom>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lnSpc>
                <a:spcPct val="150000"/>
              </a:lnSpc>
              <a:spcBef>
                <a:spcPts val="0"/>
              </a:spcBef>
              <a:spcAft>
                <a:spcPts val="0"/>
              </a:spcAft>
              <a:defRPr/>
            </a:pPr>
            <a:endParaRPr lang="en-US" sz="2400" dirty="0">
              <a:latin typeface="Times New Roman" panose="02020603050405020304" pitchFamily="18" charset="0"/>
              <a:cs typeface="Times New Roman" panose="02020603050405020304" pitchFamily="18" charset="0"/>
            </a:endParaRPr>
          </a:p>
        </p:txBody>
      </p:sp>
      <p:sp>
        <p:nvSpPr>
          <p:cNvPr id="9" name="Minus 22">
            <a:extLst>
              <a:ext uri="{FF2B5EF4-FFF2-40B4-BE49-F238E27FC236}">
                <a16:creationId xmlns:a16="http://schemas.microsoft.com/office/drawing/2014/main" id="{89A03144-479C-4FF1-8298-DAB5FA9844F2}"/>
              </a:ext>
            </a:extLst>
          </p:cNvPr>
          <p:cNvSpPr/>
          <p:nvPr/>
        </p:nvSpPr>
        <p:spPr>
          <a:xfrm>
            <a:off x="1711688" y="1769159"/>
            <a:ext cx="8132423" cy="1005793"/>
          </a:xfrm>
          <a:prstGeom prst="mathMinus">
            <a:avLst/>
          </a:prstGeom>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lnSpc>
                <a:spcPct val="150000"/>
              </a:lnSpc>
              <a:spcBef>
                <a:spcPts val="0"/>
              </a:spcBef>
              <a:spcAft>
                <a:spcPts val="0"/>
              </a:spcAft>
              <a:defRPr/>
            </a:pPr>
            <a:endParaRPr lang="en-US" sz="2400" dirty="0">
              <a:latin typeface="Times New Roman" panose="02020603050405020304" pitchFamily="18" charset="0"/>
              <a:cs typeface="Times New Roman" panose="02020603050405020304" pitchFamily="18" charset="0"/>
            </a:endParaRPr>
          </a:p>
        </p:txBody>
      </p:sp>
      <p:sp>
        <p:nvSpPr>
          <p:cNvPr id="10" name="Down Arrow 23">
            <a:extLst>
              <a:ext uri="{FF2B5EF4-FFF2-40B4-BE49-F238E27FC236}">
                <a16:creationId xmlns:a16="http://schemas.microsoft.com/office/drawing/2014/main" id="{47FA1093-9236-4BB1-ADB6-4CA09D59C9FD}"/>
              </a:ext>
            </a:extLst>
          </p:cNvPr>
          <p:cNvSpPr/>
          <p:nvPr/>
        </p:nvSpPr>
        <p:spPr>
          <a:xfrm>
            <a:off x="5310811" y="1396701"/>
            <a:ext cx="450850" cy="736899"/>
          </a:xfrm>
          <a:prstGeom prst="down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lnSpc>
                <a:spcPct val="150000"/>
              </a:lnSpc>
              <a:spcBef>
                <a:spcPts val="0"/>
              </a:spcBef>
              <a:spcAft>
                <a:spcPts val="0"/>
              </a:spcAft>
              <a:defRPr/>
            </a:pPr>
            <a:endParaRPr lang="en-US" sz="2400" dirty="0">
              <a:latin typeface="Times New Roman" panose="02020603050405020304" pitchFamily="18" charset="0"/>
              <a:cs typeface="Times New Roman" panose="02020603050405020304" pitchFamily="18" charset="0"/>
            </a:endParaRPr>
          </a:p>
        </p:txBody>
      </p:sp>
      <p:sp>
        <p:nvSpPr>
          <p:cNvPr id="13" name="TextBox 12">
            <a:extLst>
              <a:ext uri="{FF2B5EF4-FFF2-40B4-BE49-F238E27FC236}">
                <a16:creationId xmlns:a16="http://schemas.microsoft.com/office/drawing/2014/main" id="{9851E0D3-427A-44E8-9E89-5452586803E3}"/>
              </a:ext>
            </a:extLst>
          </p:cNvPr>
          <p:cNvSpPr txBox="1"/>
          <p:nvPr/>
        </p:nvSpPr>
        <p:spPr>
          <a:xfrm>
            <a:off x="6708777" y="4117181"/>
            <a:ext cx="1417638" cy="579967"/>
          </a:xfrm>
          <a:prstGeom prst="rect">
            <a:avLst/>
          </a:prstGeom>
          <a:noFill/>
          <a:ln>
            <a:noFill/>
          </a:ln>
        </p:spPr>
        <p:style>
          <a:lnRef idx="1">
            <a:schemeClr val="accent1"/>
          </a:lnRef>
          <a:fillRef idx="2">
            <a:schemeClr val="accent1"/>
          </a:fillRef>
          <a:effectRef idx="1">
            <a:schemeClr val="accent1"/>
          </a:effectRef>
          <a:fontRef idx="minor">
            <a:schemeClr val="dk1"/>
          </a:fontRef>
        </p:style>
        <p:txBody>
          <a:bodyPr>
            <a:spAutoFit/>
          </a:bodyPr>
          <a:lstStyle/>
          <a:p>
            <a:pPr algn="ctr" rtl="1" eaLnBrk="1" fontAlgn="auto" hangingPunct="1">
              <a:lnSpc>
                <a:spcPct val="150000"/>
              </a:lnSpc>
              <a:spcBef>
                <a:spcPts val="0"/>
              </a:spcBef>
              <a:spcAft>
                <a:spcPts val="0"/>
              </a:spcAft>
              <a:defRPr/>
            </a:pPr>
            <a:r>
              <a:rPr lang="en-US" sz="2400" dirty="0">
                <a:solidFill>
                  <a:srgbClr val="002060"/>
                </a:solidFill>
                <a:latin typeface="Times New Roman" panose="02020603050405020304" pitchFamily="18" charset="0"/>
                <a:cs typeface="Times New Roman" panose="02020603050405020304" pitchFamily="18" charset="0"/>
              </a:rPr>
              <a:t>Solution</a:t>
            </a:r>
            <a:endParaRPr lang="en-US" sz="2400" dirty="0">
              <a:solidFill>
                <a:srgbClr val="FF0000"/>
              </a:solidFill>
              <a:latin typeface="Times New Roman" panose="02020603050405020304" pitchFamily="18" charset="0"/>
              <a:cs typeface="Times New Roman" panose="02020603050405020304" pitchFamily="18" charset="0"/>
            </a:endParaRPr>
          </a:p>
        </p:txBody>
      </p:sp>
      <p:sp>
        <p:nvSpPr>
          <p:cNvPr id="14" name="TextBox 13">
            <a:extLst>
              <a:ext uri="{FF2B5EF4-FFF2-40B4-BE49-F238E27FC236}">
                <a16:creationId xmlns:a16="http://schemas.microsoft.com/office/drawing/2014/main" id="{2D56BFCB-DBEA-45F9-868A-F1DD72D8ACAF}"/>
              </a:ext>
            </a:extLst>
          </p:cNvPr>
          <p:cNvSpPr txBox="1"/>
          <p:nvPr/>
        </p:nvSpPr>
        <p:spPr>
          <a:xfrm>
            <a:off x="9486867" y="4187295"/>
            <a:ext cx="1447800" cy="579967"/>
          </a:xfrm>
          <a:prstGeom prst="rect">
            <a:avLst/>
          </a:prstGeom>
          <a:noFill/>
          <a:ln>
            <a:noFill/>
          </a:ln>
        </p:spPr>
        <p:style>
          <a:lnRef idx="1">
            <a:schemeClr val="accent1"/>
          </a:lnRef>
          <a:fillRef idx="2">
            <a:schemeClr val="accent1"/>
          </a:fillRef>
          <a:effectRef idx="1">
            <a:schemeClr val="accent1"/>
          </a:effectRef>
          <a:fontRef idx="minor">
            <a:schemeClr val="dk1"/>
          </a:fontRef>
        </p:style>
        <p:txBody>
          <a:bodyPr>
            <a:spAutoFit/>
          </a:bodyPr>
          <a:lstStyle/>
          <a:p>
            <a:pPr algn="ctr" rtl="1" eaLnBrk="1" fontAlgn="auto" hangingPunct="1">
              <a:lnSpc>
                <a:spcPct val="150000"/>
              </a:lnSpc>
              <a:spcBef>
                <a:spcPts val="0"/>
              </a:spcBef>
              <a:spcAft>
                <a:spcPts val="0"/>
              </a:spcAft>
              <a:defRPr/>
            </a:pPr>
            <a:r>
              <a:rPr lang="en-US" sz="2400" dirty="0">
                <a:solidFill>
                  <a:schemeClr val="tx1"/>
                </a:solidFill>
                <a:latin typeface="Times New Roman" panose="02020603050405020304" pitchFamily="18" charset="0"/>
                <a:cs typeface="Times New Roman" panose="02020603050405020304" pitchFamily="18" charset="0"/>
              </a:rPr>
              <a:t>Bulk</a:t>
            </a:r>
          </a:p>
        </p:txBody>
      </p:sp>
      <p:sp>
        <p:nvSpPr>
          <p:cNvPr id="15" name="Down Arrow 26">
            <a:extLst>
              <a:ext uri="{FF2B5EF4-FFF2-40B4-BE49-F238E27FC236}">
                <a16:creationId xmlns:a16="http://schemas.microsoft.com/office/drawing/2014/main" id="{D0DD4720-F861-4A15-8807-FC49A977A3FF}"/>
              </a:ext>
            </a:extLst>
          </p:cNvPr>
          <p:cNvSpPr/>
          <p:nvPr/>
        </p:nvSpPr>
        <p:spPr>
          <a:xfrm>
            <a:off x="7204517" y="3810000"/>
            <a:ext cx="392112" cy="422275"/>
          </a:xfrm>
          <a:prstGeom prst="downArrow">
            <a:avLst/>
          </a:prstGeom>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lnSpc>
                <a:spcPct val="150000"/>
              </a:lnSpc>
              <a:spcBef>
                <a:spcPts val="0"/>
              </a:spcBef>
              <a:spcAft>
                <a:spcPts val="0"/>
              </a:spcAft>
              <a:defRPr/>
            </a:pPr>
            <a:endParaRPr lang="en-US" sz="2400" dirty="0">
              <a:latin typeface="Times New Roman" panose="02020603050405020304" pitchFamily="18" charset="0"/>
              <a:cs typeface="Times New Roman" panose="02020603050405020304" pitchFamily="18" charset="0"/>
            </a:endParaRPr>
          </a:p>
        </p:txBody>
      </p:sp>
      <p:sp>
        <p:nvSpPr>
          <p:cNvPr id="16" name="Down Arrow 27">
            <a:extLst>
              <a:ext uri="{FF2B5EF4-FFF2-40B4-BE49-F238E27FC236}">
                <a16:creationId xmlns:a16="http://schemas.microsoft.com/office/drawing/2014/main" id="{37836AA3-F374-4EBC-90B3-423E994CDB34}"/>
              </a:ext>
            </a:extLst>
          </p:cNvPr>
          <p:cNvSpPr/>
          <p:nvPr/>
        </p:nvSpPr>
        <p:spPr>
          <a:xfrm>
            <a:off x="9970431" y="3886200"/>
            <a:ext cx="411162" cy="461962"/>
          </a:xfrm>
          <a:prstGeom prst="downArrow">
            <a:avLst/>
          </a:prstGeom>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lnSpc>
                <a:spcPct val="150000"/>
              </a:lnSpc>
              <a:spcBef>
                <a:spcPts val="0"/>
              </a:spcBef>
              <a:spcAft>
                <a:spcPts val="0"/>
              </a:spcAft>
              <a:defRPr/>
            </a:pPr>
            <a:endParaRPr lang="en-US" sz="2400" dirty="0">
              <a:latin typeface="Times New Roman" panose="02020603050405020304" pitchFamily="18" charset="0"/>
              <a:cs typeface="Times New Roman" panose="02020603050405020304" pitchFamily="18" charset="0"/>
            </a:endParaRPr>
          </a:p>
        </p:txBody>
      </p:sp>
      <p:sp>
        <p:nvSpPr>
          <p:cNvPr id="17" name="Minus 28">
            <a:extLst>
              <a:ext uri="{FF2B5EF4-FFF2-40B4-BE49-F238E27FC236}">
                <a16:creationId xmlns:a16="http://schemas.microsoft.com/office/drawing/2014/main" id="{1EC77CA4-1629-40CF-98B0-A58AED4BCF1A}"/>
              </a:ext>
            </a:extLst>
          </p:cNvPr>
          <p:cNvSpPr/>
          <p:nvPr/>
        </p:nvSpPr>
        <p:spPr>
          <a:xfrm>
            <a:off x="6776074" y="3429000"/>
            <a:ext cx="4035425" cy="822325"/>
          </a:xfrm>
          <a:prstGeom prst="mathMinus">
            <a:avLst/>
          </a:prstGeom>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lnSpc>
                <a:spcPct val="150000"/>
              </a:lnSpc>
              <a:spcBef>
                <a:spcPts val="0"/>
              </a:spcBef>
              <a:spcAft>
                <a:spcPts val="0"/>
              </a:spcAft>
              <a:defRPr/>
            </a:pPr>
            <a:endParaRPr lang="en-US" sz="2400" dirty="0">
              <a:latin typeface="Times New Roman" panose="02020603050405020304" pitchFamily="18" charset="0"/>
              <a:cs typeface="Times New Roman" panose="02020603050405020304" pitchFamily="18" charset="0"/>
            </a:endParaRPr>
          </a:p>
        </p:txBody>
      </p:sp>
      <p:sp>
        <p:nvSpPr>
          <p:cNvPr id="19" name="Down Arrow 29">
            <a:extLst>
              <a:ext uri="{FF2B5EF4-FFF2-40B4-BE49-F238E27FC236}">
                <a16:creationId xmlns:a16="http://schemas.microsoft.com/office/drawing/2014/main" id="{06EE03F5-0704-46F1-ABE4-6F566A36964C}"/>
              </a:ext>
            </a:extLst>
          </p:cNvPr>
          <p:cNvSpPr/>
          <p:nvPr/>
        </p:nvSpPr>
        <p:spPr>
          <a:xfrm>
            <a:off x="8569324" y="3209284"/>
            <a:ext cx="346075" cy="477838"/>
          </a:xfrm>
          <a:prstGeom prst="downArrow">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lnSpc>
                <a:spcPct val="150000"/>
              </a:lnSpc>
              <a:spcBef>
                <a:spcPts val="0"/>
              </a:spcBef>
              <a:spcAft>
                <a:spcPts val="0"/>
              </a:spcAft>
              <a:defRPr/>
            </a:pPr>
            <a:endParaRPr lang="en-US" sz="2400" dirty="0">
              <a:latin typeface="Times New Roman" panose="02020603050405020304" pitchFamily="18" charset="0"/>
              <a:cs typeface="Times New Roman" panose="02020603050405020304" pitchFamily="18" charset="0"/>
            </a:endParaRPr>
          </a:p>
        </p:txBody>
      </p:sp>
      <p:sp>
        <p:nvSpPr>
          <p:cNvPr id="20" name="TextBox 19">
            <a:extLst>
              <a:ext uri="{FF2B5EF4-FFF2-40B4-BE49-F238E27FC236}">
                <a16:creationId xmlns:a16="http://schemas.microsoft.com/office/drawing/2014/main" id="{6AD1B6B7-C7F1-4F94-8DDB-0821CD0DB9C5}"/>
              </a:ext>
            </a:extLst>
          </p:cNvPr>
          <p:cNvSpPr txBox="1"/>
          <p:nvPr/>
        </p:nvSpPr>
        <p:spPr>
          <a:xfrm>
            <a:off x="765033" y="4057457"/>
            <a:ext cx="1651000" cy="579967"/>
          </a:xfrm>
          <a:prstGeom prst="rect">
            <a:avLst/>
          </a:prstGeom>
          <a:noFill/>
          <a:ln>
            <a:noFill/>
          </a:ln>
        </p:spPr>
        <p:style>
          <a:lnRef idx="1">
            <a:schemeClr val="accent1"/>
          </a:lnRef>
          <a:fillRef idx="2">
            <a:schemeClr val="accent1"/>
          </a:fillRef>
          <a:effectRef idx="1">
            <a:schemeClr val="accent1"/>
          </a:effectRef>
          <a:fontRef idx="minor">
            <a:schemeClr val="dk1"/>
          </a:fontRef>
        </p:style>
        <p:txBody>
          <a:bodyPr>
            <a:spAutoFit/>
          </a:bodyPr>
          <a:lstStyle/>
          <a:p>
            <a:pPr algn="ctr" rtl="1" eaLnBrk="1" fontAlgn="auto" hangingPunct="1">
              <a:lnSpc>
                <a:spcPct val="150000"/>
              </a:lnSpc>
              <a:spcBef>
                <a:spcPts val="0"/>
              </a:spcBef>
              <a:spcAft>
                <a:spcPts val="0"/>
              </a:spcAft>
              <a:defRPr/>
            </a:pPr>
            <a:r>
              <a:rPr lang="en-US" sz="2400" dirty="0">
                <a:solidFill>
                  <a:srgbClr val="002060"/>
                </a:solidFill>
                <a:latin typeface="Times New Roman" panose="02020603050405020304" pitchFamily="18" charset="0"/>
                <a:cs typeface="Times New Roman" panose="02020603050405020304" pitchFamily="18" charset="0"/>
              </a:rPr>
              <a:t>Emulsion</a:t>
            </a:r>
            <a:endParaRPr lang="en-US" sz="2400" dirty="0">
              <a:solidFill>
                <a:srgbClr val="FF0000"/>
              </a:solidFill>
              <a:latin typeface="Times New Roman" panose="02020603050405020304" pitchFamily="18" charset="0"/>
              <a:cs typeface="Times New Roman" panose="02020603050405020304" pitchFamily="18" charset="0"/>
            </a:endParaRPr>
          </a:p>
        </p:txBody>
      </p:sp>
      <p:sp>
        <p:nvSpPr>
          <p:cNvPr id="21" name="TextBox 20">
            <a:extLst>
              <a:ext uri="{FF2B5EF4-FFF2-40B4-BE49-F238E27FC236}">
                <a16:creationId xmlns:a16="http://schemas.microsoft.com/office/drawing/2014/main" id="{A71F0830-FD02-42E5-9E57-BCAFAEC898BA}"/>
              </a:ext>
            </a:extLst>
          </p:cNvPr>
          <p:cNvSpPr txBox="1"/>
          <p:nvPr/>
        </p:nvSpPr>
        <p:spPr>
          <a:xfrm>
            <a:off x="3561204" y="4089929"/>
            <a:ext cx="1870075" cy="579967"/>
          </a:xfrm>
          <a:prstGeom prst="rect">
            <a:avLst/>
          </a:prstGeom>
          <a:noFill/>
          <a:ln>
            <a:noFill/>
          </a:ln>
        </p:spPr>
        <p:style>
          <a:lnRef idx="1">
            <a:schemeClr val="accent1"/>
          </a:lnRef>
          <a:fillRef idx="2">
            <a:schemeClr val="accent1"/>
          </a:fillRef>
          <a:effectRef idx="1">
            <a:schemeClr val="accent1"/>
          </a:effectRef>
          <a:fontRef idx="minor">
            <a:schemeClr val="dk1"/>
          </a:fontRef>
        </p:style>
        <p:txBody>
          <a:bodyPr>
            <a:spAutoFit/>
          </a:bodyPr>
          <a:lstStyle/>
          <a:p>
            <a:pPr algn="ctr" rtl="1" eaLnBrk="1" fontAlgn="auto" hangingPunct="1">
              <a:lnSpc>
                <a:spcPct val="150000"/>
              </a:lnSpc>
              <a:spcBef>
                <a:spcPts val="0"/>
              </a:spcBef>
              <a:spcAft>
                <a:spcPts val="0"/>
              </a:spcAft>
              <a:defRPr/>
            </a:pPr>
            <a:r>
              <a:rPr lang="en-US" sz="2400" dirty="0">
                <a:solidFill>
                  <a:schemeClr val="tx1"/>
                </a:solidFill>
                <a:latin typeface="Times New Roman" panose="02020603050405020304" pitchFamily="18" charset="0"/>
                <a:cs typeface="Times New Roman" panose="02020603050405020304" pitchFamily="18" charset="0"/>
              </a:rPr>
              <a:t>Suspension</a:t>
            </a:r>
          </a:p>
        </p:txBody>
      </p:sp>
      <p:sp>
        <p:nvSpPr>
          <p:cNvPr id="22" name="Down Arrow 32">
            <a:extLst>
              <a:ext uri="{FF2B5EF4-FFF2-40B4-BE49-F238E27FC236}">
                <a16:creationId xmlns:a16="http://schemas.microsoft.com/office/drawing/2014/main" id="{2EAFE051-DC0B-467B-A399-58BF08D47C32}"/>
              </a:ext>
            </a:extLst>
          </p:cNvPr>
          <p:cNvSpPr/>
          <p:nvPr/>
        </p:nvSpPr>
        <p:spPr>
          <a:xfrm>
            <a:off x="1257333" y="3753451"/>
            <a:ext cx="354579" cy="461962"/>
          </a:xfrm>
          <a:prstGeom prst="downArrow">
            <a:avLst/>
          </a:prstGeom>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lnSpc>
                <a:spcPct val="150000"/>
              </a:lnSpc>
              <a:spcBef>
                <a:spcPts val="0"/>
              </a:spcBef>
              <a:spcAft>
                <a:spcPts val="0"/>
              </a:spcAft>
              <a:defRPr/>
            </a:pPr>
            <a:endParaRPr lang="en-US" sz="2400" dirty="0">
              <a:latin typeface="Times New Roman" panose="02020603050405020304" pitchFamily="18" charset="0"/>
              <a:cs typeface="Times New Roman" panose="02020603050405020304" pitchFamily="18" charset="0"/>
            </a:endParaRPr>
          </a:p>
        </p:txBody>
      </p:sp>
      <p:sp>
        <p:nvSpPr>
          <p:cNvPr id="23" name="Down Arrow 33">
            <a:extLst>
              <a:ext uri="{FF2B5EF4-FFF2-40B4-BE49-F238E27FC236}">
                <a16:creationId xmlns:a16="http://schemas.microsoft.com/office/drawing/2014/main" id="{E599A794-3BE7-4739-8954-C898BEF99781}"/>
              </a:ext>
            </a:extLst>
          </p:cNvPr>
          <p:cNvSpPr/>
          <p:nvPr/>
        </p:nvSpPr>
        <p:spPr>
          <a:xfrm>
            <a:off x="4370050" y="3751070"/>
            <a:ext cx="354579" cy="471487"/>
          </a:xfrm>
          <a:prstGeom prst="downArrow">
            <a:avLst/>
          </a:prstGeom>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lnSpc>
                <a:spcPct val="150000"/>
              </a:lnSpc>
              <a:spcBef>
                <a:spcPts val="0"/>
              </a:spcBef>
              <a:spcAft>
                <a:spcPts val="0"/>
              </a:spcAft>
              <a:defRPr/>
            </a:pPr>
            <a:endParaRPr lang="en-US" sz="2400" dirty="0">
              <a:latin typeface="Times New Roman" panose="02020603050405020304" pitchFamily="18" charset="0"/>
              <a:cs typeface="Times New Roman" panose="02020603050405020304" pitchFamily="18" charset="0"/>
            </a:endParaRPr>
          </a:p>
        </p:txBody>
      </p:sp>
      <p:sp>
        <p:nvSpPr>
          <p:cNvPr id="24" name="Minus 34">
            <a:extLst>
              <a:ext uri="{FF2B5EF4-FFF2-40B4-BE49-F238E27FC236}">
                <a16:creationId xmlns:a16="http://schemas.microsoft.com/office/drawing/2014/main" id="{CEA8E6B6-286D-4A70-AD29-7D20F741E99D}"/>
              </a:ext>
            </a:extLst>
          </p:cNvPr>
          <p:cNvSpPr/>
          <p:nvPr/>
        </p:nvSpPr>
        <p:spPr>
          <a:xfrm>
            <a:off x="739270" y="3447857"/>
            <a:ext cx="4478338" cy="609600"/>
          </a:xfrm>
          <a:prstGeom prst="mathMinus">
            <a:avLst/>
          </a:prstGeom>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lnSpc>
                <a:spcPct val="150000"/>
              </a:lnSpc>
              <a:spcBef>
                <a:spcPts val="0"/>
              </a:spcBef>
              <a:spcAft>
                <a:spcPts val="0"/>
              </a:spcAft>
              <a:defRPr/>
            </a:pPr>
            <a:endParaRPr lang="en-US" sz="2400" dirty="0">
              <a:latin typeface="Times New Roman" panose="02020603050405020304" pitchFamily="18" charset="0"/>
              <a:cs typeface="Times New Roman" panose="02020603050405020304" pitchFamily="18" charset="0"/>
            </a:endParaRPr>
          </a:p>
        </p:txBody>
      </p:sp>
      <p:sp>
        <p:nvSpPr>
          <p:cNvPr id="25" name="Down Arrow 35">
            <a:extLst>
              <a:ext uri="{FF2B5EF4-FFF2-40B4-BE49-F238E27FC236}">
                <a16:creationId xmlns:a16="http://schemas.microsoft.com/office/drawing/2014/main" id="{129FD64C-3EEF-439C-A45C-0B95CF6996F3}"/>
              </a:ext>
            </a:extLst>
          </p:cNvPr>
          <p:cNvSpPr/>
          <p:nvPr/>
        </p:nvSpPr>
        <p:spPr>
          <a:xfrm>
            <a:off x="2699720" y="3175262"/>
            <a:ext cx="346075" cy="457200"/>
          </a:xfrm>
          <a:prstGeom prst="downArrow">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lnSpc>
                <a:spcPct val="150000"/>
              </a:lnSpc>
              <a:spcBef>
                <a:spcPts val="0"/>
              </a:spcBef>
              <a:spcAft>
                <a:spcPts val="0"/>
              </a:spcAft>
              <a:defRPr/>
            </a:pPr>
            <a:endParaRPr lang="en-US" sz="2400" dirty="0">
              <a:latin typeface="Times New Roman" panose="02020603050405020304" pitchFamily="18" charset="0"/>
              <a:cs typeface="Times New Roman" panose="02020603050405020304" pitchFamily="18" charset="0"/>
            </a:endParaRPr>
          </a:p>
        </p:txBody>
      </p:sp>
      <p:sp>
        <p:nvSpPr>
          <p:cNvPr id="26" name="Down Arrow 20">
            <a:extLst>
              <a:ext uri="{FF2B5EF4-FFF2-40B4-BE49-F238E27FC236}">
                <a16:creationId xmlns:a16="http://schemas.microsoft.com/office/drawing/2014/main" id="{1874DE17-F886-4803-82DF-4A37C2C32D4F}"/>
              </a:ext>
            </a:extLst>
          </p:cNvPr>
          <p:cNvSpPr/>
          <p:nvPr/>
        </p:nvSpPr>
        <p:spPr>
          <a:xfrm>
            <a:off x="8521699" y="2143125"/>
            <a:ext cx="346075" cy="523875"/>
          </a:xfrm>
          <a:prstGeom prst="downArrow">
            <a:avLst/>
          </a:prstGeom>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lnSpc>
                <a:spcPct val="150000"/>
              </a:lnSpc>
              <a:spcBef>
                <a:spcPts val="0"/>
              </a:spcBef>
              <a:spcAft>
                <a:spcPts val="0"/>
              </a:spcAft>
              <a:defRPr/>
            </a:pPr>
            <a:endParaRPr lang="en-US"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047689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ox(in)">
                                      <p:cBhvr>
                                        <p:cTn id="7" dur="500"/>
                                        <p:tgtEl>
                                          <p:spTgt spid="3"/>
                                        </p:tgtEl>
                                      </p:cBhvr>
                                    </p:animEffect>
                                  </p:childTnLst>
                                </p:cTn>
                              </p:par>
                              <p:par>
                                <p:cTn id="8" presetID="4" presetClass="entr" presetSubtype="16" fill="hold"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box(in)">
                                      <p:cBhvr>
                                        <p:cTn id="10" dur="500"/>
                                        <p:tgtEl>
                                          <p:spTgt spid="9"/>
                                        </p:tgtEl>
                                      </p:cBhvr>
                                    </p:animEffect>
                                  </p:childTnLst>
                                </p:cTn>
                              </p:par>
                              <p:par>
                                <p:cTn id="11" presetID="4" presetClass="entr" presetSubtype="16" fill="hold" grpId="0" nodeType="with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box(in)">
                                      <p:cBhvr>
                                        <p:cTn id="13" dur="500"/>
                                        <p:tgtEl>
                                          <p:spTgt spid="10"/>
                                        </p:tgtEl>
                                      </p:cBhvr>
                                    </p:animEffect>
                                  </p:childTnLst>
                                </p:cTn>
                              </p:par>
                            </p:childTnLst>
                          </p:cTn>
                        </p:par>
                        <p:par>
                          <p:cTn id="14" fill="hold">
                            <p:stCondLst>
                              <p:cond delay="500"/>
                            </p:stCondLst>
                            <p:childTnLst>
                              <p:par>
                                <p:cTn id="15" presetID="4" presetClass="entr" presetSubtype="16" fill="hold" grpId="0" nodeType="after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box(in)">
                                      <p:cBhvr>
                                        <p:cTn id="17" dur="500"/>
                                        <p:tgtEl>
                                          <p:spTgt spid="7"/>
                                        </p:tgtEl>
                                      </p:cBhvr>
                                    </p:animEffect>
                                  </p:childTnLst>
                                </p:cTn>
                              </p:par>
                            </p:childTnLst>
                          </p:cTn>
                        </p:par>
                        <p:par>
                          <p:cTn id="18" fill="hold">
                            <p:stCondLst>
                              <p:cond delay="1000"/>
                            </p:stCondLst>
                            <p:childTnLst>
                              <p:par>
                                <p:cTn id="19" presetID="4" presetClass="entr" presetSubtype="16" fill="hold" grpId="0" nodeType="after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box(in)">
                                      <p:cBhvr>
                                        <p:cTn id="21" dur="500"/>
                                        <p:tgtEl>
                                          <p:spTgt spid="6"/>
                                        </p:tgtEl>
                                      </p:cBhvr>
                                    </p:animEffect>
                                  </p:childTnLst>
                                </p:cTn>
                              </p:par>
                            </p:childTnLst>
                          </p:cTn>
                        </p:par>
                      </p:childTnLst>
                    </p:cTn>
                  </p:par>
                  <p:par>
                    <p:cTn id="22" fill="hold">
                      <p:stCondLst>
                        <p:cond delay="indefinite"/>
                      </p:stCondLst>
                      <p:childTnLst>
                        <p:par>
                          <p:cTn id="23" fill="hold">
                            <p:stCondLst>
                              <p:cond delay="0"/>
                            </p:stCondLst>
                            <p:childTnLst>
                              <p:par>
                                <p:cTn id="24" presetID="4" presetClass="entr" presetSubtype="16" fill="hold" grpId="0" nodeType="clickEffect">
                                  <p:stCondLst>
                                    <p:cond delay="0"/>
                                  </p:stCondLst>
                                  <p:childTnLst>
                                    <p:set>
                                      <p:cBhvr>
                                        <p:cTn id="25" dur="1" fill="hold">
                                          <p:stCondLst>
                                            <p:cond delay="0"/>
                                          </p:stCondLst>
                                        </p:cTn>
                                        <p:tgtEl>
                                          <p:spTgt spid="15"/>
                                        </p:tgtEl>
                                        <p:attrNameLst>
                                          <p:attrName>style.visibility</p:attrName>
                                        </p:attrNameLst>
                                      </p:cBhvr>
                                      <p:to>
                                        <p:strVal val="visible"/>
                                      </p:to>
                                    </p:set>
                                    <p:animEffect transition="in" filter="box(in)">
                                      <p:cBhvr>
                                        <p:cTn id="26" dur="500"/>
                                        <p:tgtEl>
                                          <p:spTgt spid="15"/>
                                        </p:tgtEl>
                                      </p:cBhvr>
                                    </p:animEffect>
                                  </p:childTnLst>
                                </p:cTn>
                              </p:par>
                              <p:par>
                                <p:cTn id="27" presetID="4" presetClass="entr" presetSubtype="16" fill="hold" grpId="0" nodeType="withEffect">
                                  <p:stCondLst>
                                    <p:cond delay="0"/>
                                  </p:stCondLst>
                                  <p:childTnLst>
                                    <p:set>
                                      <p:cBhvr>
                                        <p:cTn id="28" dur="1" fill="hold">
                                          <p:stCondLst>
                                            <p:cond delay="0"/>
                                          </p:stCondLst>
                                        </p:cTn>
                                        <p:tgtEl>
                                          <p:spTgt spid="16"/>
                                        </p:tgtEl>
                                        <p:attrNameLst>
                                          <p:attrName>style.visibility</p:attrName>
                                        </p:attrNameLst>
                                      </p:cBhvr>
                                      <p:to>
                                        <p:strVal val="visible"/>
                                      </p:to>
                                    </p:set>
                                    <p:animEffect transition="in" filter="box(in)">
                                      <p:cBhvr>
                                        <p:cTn id="29" dur="500"/>
                                        <p:tgtEl>
                                          <p:spTgt spid="16"/>
                                        </p:tgtEl>
                                      </p:cBhvr>
                                    </p:animEffect>
                                  </p:childTnLst>
                                </p:cTn>
                              </p:par>
                              <p:par>
                                <p:cTn id="30" presetID="4" presetClass="entr" presetSubtype="16" fill="hold" nodeType="withEffect">
                                  <p:stCondLst>
                                    <p:cond delay="0"/>
                                  </p:stCondLst>
                                  <p:childTnLst>
                                    <p:set>
                                      <p:cBhvr>
                                        <p:cTn id="31" dur="1" fill="hold">
                                          <p:stCondLst>
                                            <p:cond delay="0"/>
                                          </p:stCondLst>
                                        </p:cTn>
                                        <p:tgtEl>
                                          <p:spTgt spid="17"/>
                                        </p:tgtEl>
                                        <p:attrNameLst>
                                          <p:attrName>style.visibility</p:attrName>
                                        </p:attrNameLst>
                                      </p:cBhvr>
                                      <p:to>
                                        <p:strVal val="visible"/>
                                      </p:to>
                                    </p:set>
                                    <p:animEffect transition="in" filter="box(in)">
                                      <p:cBhvr>
                                        <p:cTn id="32" dur="500"/>
                                        <p:tgtEl>
                                          <p:spTgt spid="17"/>
                                        </p:tgtEl>
                                      </p:cBhvr>
                                    </p:animEffect>
                                  </p:childTnLst>
                                </p:cTn>
                              </p:par>
                              <p:par>
                                <p:cTn id="33" presetID="4" presetClass="entr" presetSubtype="16" fill="hold" grpId="0" nodeType="withEffect">
                                  <p:stCondLst>
                                    <p:cond delay="0"/>
                                  </p:stCondLst>
                                  <p:childTnLst>
                                    <p:set>
                                      <p:cBhvr>
                                        <p:cTn id="34" dur="1" fill="hold">
                                          <p:stCondLst>
                                            <p:cond delay="0"/>
                                          </p:stCondLst>
                                        </p:cTn>
                                        <p:tgtEl>
                                          <p:spTgt spid="19"/>
                                        </p:tgtEl>
                                        <p:attrNameLst>
                                          <p:attrName>style.visibility</p:attrName>
                                        </p:attrNameLst>
                                      </p:cBhvr>
                                      <p:to>
                                        <p:strVal val="visible"/>
                                      </p:to>
                                    </p:set>
                                    <p:animEffect transition="in" filter="box(in)">
                                      <p:cBhvr>
                                        <p:cTn id="35" dur="500"/>
                                        <p:tgtEl>
                                          <p:spTgt spid="19"/>
                                        </p:tgtEl>
                                      </p:cBhvr>
                                    </p:animEffect>
                                  </p:childTnLst>
                                </p:cTn>
                              </p:par>
                            </p:childTnLst>
                          </p:cTn>
                        </p:par>
                        <p:par>
                          <p:cTn id="36" fill="hold">
                            <p:stCondLst>
                              <p:cond delay="500"/>
                            </p:stCondLst>
                            <p:childTnLst>
                              <p:par>
                                <p:cTn id="37" presetID="4" presetClass="entr" presetSubtype="16" fill="hold" grpId="0" nodeType="afterEffect">
                                  <p:stCondLst>
                                    <p:cond delay="0"/>
                                  </p:stCondLst>
                                  <p:childTnLst>
                                    <p:set>
                                      <p:cBhvr>
                                        <p:cTn id="38" dur="1" fill="hold">
                                          <p:stCondLst>
                                            <p:cond delay="0"/>
                                          </p:stCondLst>
                                        </p:cTn>
                                        <p:tgtEl>
                                          <p:spTgt spid="14"/>
                                        </p:tgtEl>
                                        <p:attrNameLst>
                                          <p:attrName>style.visibility</p:attrName>
                                        </p:attrNameLst>
                                      </p:cBhvr>
                                      <p:to>
                                        <p:strVal val="visible"/>
                                      </p:to>
                                    </p:set>
                                    <p:animEffect transition="in" filter="box(in)">
                                      <p:cBhvr>
                                        <p:cTn id="39" dur="500"/>
                                        <p:tgtEl>
                                          <p:spTgt spid="14"/>
                                        </p:tgtEl>
                                      </p:cBhvr>
                                    </p:animEffect>
                                  </p:childTnLst>
                                </p:cTn>
                              </p:par>
                            </p:childTnLst>
                          </p:cTn>
                        </p:par>
                        <p:par>
                          <p:cTn id="40" fill="hold">
                            <p:stCondLst>
                              <p:cond delay="1000"/>
                            </p:stCondLst>
                            <p:childTnLst>
                              <p:par>
                                <p:cTn id="41" presetID="4" presetClass="entr" presetSubtype="16" fill="hold" grpId="0" nodeType="afterEffect">
                                  <p:stCondLst>
                                    <p:cond delay="0"/>
                                  </p:stCondLst>
                                  <p:childTnLst>
                                    <p:set>
                                      <p:cBhvr>
                                        <p:cTn id="42" dur="1" fill="hold">
                                          <p:stCondLst>
                                            <p:cond delay="0"/>
                                          </p:stCondLst>
                                        </p:cTn>
                                        <p:tgtEl>
                                          <p:spTgt spid="13"/>
                                        </p:tgtEl>
                                        <p:attrNameLst>
                                          <p:attrName>style.visibility</p:attrName>
                                        </p:attrNameLst>
                                      </p:cBhvr>
                                      <p:to>
                                        <p:strVal val="visible"/>
                                      </p:to>
                                    </p:set>
                                    <p:animEffect transition="in" filter="box(in)">
                                      <p:cBhvr>
                                        <p:cTn id="43" dur="500"/>
                                        <p:tgtEl>
                                          <p:spTgt spid="13"/>
                                        </p:tgtEl>
                                      </p:cBhvr>
                                    </p:animEffect>
                                  </p:childTnLst>
                                </p:cTn>
                              </p:par>
                            </p:childTnLst>
                          </p:cTn>
                        </p:par>
                      </p:childTnLst>
                    </p:cTn>
                  </p:par>
                  <p:par>
                    <p:cTn id="44" fill="hold">
                      <p:stCondLst>
                        <p:cond delay="indefinite"/>
                      </p:stCondLst>
                      <p:childTnLst>
                        <p:par>
                          <p:cTn id="45" fill="hold">
                            <p:stCondLst>
                              <p:cond delay="0"/>
                            </p:stCondLst>
                            <p:childTnLst>
                              <p:par>
                                <p:cTn id="46" presetID="4" presetClass="entr" presetSubtype="16" fill="hold" grpId="0" nodeType="clickEffect">
                                  <p:stCondLst>
                                    <p:cond delay="0"/>
                                  </p:stCondLst>
                                  <p:childTnLst>
                                    <p:set>
                                      <p:cBhvr>
                                        <p:cTn id="47" dur="1" fill="hold">
                                          <p:stCondLst>
                                            <p:cond delay="0"/>
                                          </p:stCondLst>
                                        </p:cTn>
                                        <p:tgtEl>
                                          <p:spTgt spid="22"/>
                                        </p:tgtEl>
                                        <p:attrNameLst>
                                          <p:attrName>style.visibility</p:attrName>
                                        </p:attrNameLst>
                                      </p:cBhvr>
                                      <p:to>
                                        <p:strVal val="visible"/>
                                      </p:to>
                                    </p:set>
                                    <p:animEffect transition="in" filter="box(in)">
                                      <p:cBhvr>
                                        <p:cTn id="48" dur="500"/>
                                        <p:tgtEl>
                                          <p:spTgt spid="22"/>
                                        </p:tgtEl>
                                      </p:cBhvr>
                                    </p:animEffect>
                                  </p:childTnLst>
                                </p:cTn>
                              </p:par>
                              <p:par>
                                <p:cTn id="49" presetID="4" presetClass="entr" presetSubtype="16" fill="hold" grpId="0" nodeType="withEffect">
                                  <p:stCondLst>
                                    <p:cond delay="0"/>
                                  </p:stCondLst>
                                  <p:childTnLst>
                                    <p:set>
                                      <p:cBhvr>
                                        <p:cTn id="50" dur="1" fill="hold">
                                          <p:stCondLst>
                                            <p:cond delay="0"/>
                                          </p:stCondLst>
                                        </p:cTn>
                                        <p:tgtEl>
                                          <p:spTgt spid="23"/>
                                        </p:tgtEl>
                                        <p:attrNameLst>
                                          <p:attrName>style.visibility</p:attrName>
                                        </p:attrNameLst>
                                      </p:cBhvr>
                                      <p:to>
                                        <p:strVal val="visible"/>
                                      </p:to>
                                    </p:set>
                                    <p:animEffect transition="in" filter="box(in)">
                                      <p:cBhvr>
                                        <p:cTn id="51" dur="500"/>
                                        <p:tgtEl>
                                          <p:spTgt spid="23"/>
                                        </p:tgtEl>
                                      </p:cBhvr>
                                    </p:animEffect>
                                  </p:childTnLst>
                                </p:cTn>
                              </p:par>
                              <p:par>
                                <p:cTn id="52" presetID="4" presetClass="entr" presetSubtype="16" fill="hold" nodeType="withEffect">
                                  <p:stCondLst>
                                    <p:cond delay="0"/>
                                  </p:stCondLst>
                                  <p:childTnLst>
                                    <p:set>
                                      <p:cBhvr>
                                        <p:cTn id="53" dur="1" fill="hold">
                                          <p:stCondLst>
                                            <p:cond delay="0"/>
                                          </p:stCondLst>
                                        </p:cTn>
                                        <p:tgtEl>
                                          <p:spTgt spid="24"/>
                                        </p:tgtEl>
                                        <p:attrNameLst>
                                          <p:attrName>style.visibility</p:attrName>
                                        </p:attrNameLst>
                                      </p:cBhvr>
                                      <p:to>
                                        <p:strVal val="visible"/>
                                      </p:to>
                                    </p:set>
                                    <p:animEffect transition="in" filter="box(in)">
                                      <p:cBhvr>
                                        <p:cTn id="54" dur="500"/>
                                        <p:tgtEl>
                                          <p:spTgt spid="24"/>
                                        </p:tgtEl>
                                      </p:cBhvr>
                                    </p:animEffect>
                                  </p:childTnLst>
                                </p:cTn>
                              </p:par>
                              <p:par>
                                <p:cTn id="55" presetID="4" presetClass="entr" presetSubtype="16" fill="hold" grpId="0" nodeType="withEffect">
                                  <p:stCondLst>
                                    <p:cond delay="0"/>
                                  </p:stCondLst>
                                  <p:childTnLst>
                                    <p:set>
                                      <p:cBhvr>
                                        <p:cTn id="56" dur="1" fill="hold">
                                          <p:stCondLst>
                                            <p:cond delay="0"/>
                                          </p:stCondLst>
                                        </p:cTn>
                                        <p:tgtEl>
                                          <p:spTgt spid="25"/>
                                        </p:tgtEl>
                                        <p:attrNameLst>
                                          <p:attrName>style.visibility</p:attrName>
                                        </p:attrNameLst>
                                      </p:cBhvr>
                                      <p:to>
                                        <p:strVal val="visible"/>
                                      </p:to>
                                    </p:set>
                                    <p:animEffect transition="in" filter="box(in)">
                                      <p:cBhvr>
                                        <p:cTn id="57" dur="500"/>
                                        <p:tgtEl>
                                          <p:spTgt spid="25"/>
                                        </p:tgtEl>
                                      </p:cBhvr>
                                    </p:animEffect>
                                  </p:childTnLst>
                                </p:cTn>
                              </p:par>
                            </p:childTnLst>
                          </p:cTn>
                        </p:par>
                        <p:par>
                          <p:cTn id="58" fill="hold">
                            <p:stCondLst>
                              <p:cond delay="500"/>
                            </p:stCondLst>
                            <p:childTnLst>
                              <p:par>
                                <p:cTn id="59" presetID="4" presetClass="entr" presetSubtype="16" fill="hold" grpId="0" nodeType="afterEffect">
                                  <p:stCondLst>
                                    <p:cond delay="0"/>
                                  </p:stCondLst>
                                  <p:childTnLst>
                                    <p:set>
                                      <p:cBhvr>
                                        <p:cTn id="60" dur="1" fill="hold">
                                          <p:stCondLst>
                                            <p:cond delay="0"/>
                                          </p:stCondLst>
                                        </p:cTn>
                                        <p:tgtEl>
                                          <p:spTgt spid="20"/>
                                        </p:tgtEl>
                                        <p:attrNameLst>
                                          <p:attrName>style.visibility</p:attrName>
                                        </p:attrNameLst>
                                      </p:cBhvr>
                                      <p:to>
                                        <p:strVal val="visible"/>
                                      </p:to>
                                    </p:set>
                                    <p:animEffect transition="in" filter="box(in)">
                                      <p:cBhvr>
                                        <p:cTn id="61" dur="500"/>
                                        <p:tgtEl>
                                          <p:spTgt spid="20"/>
                                        </p:tgtEl>
                                      </p:cBhvr>
                                    </p:animEffect>
                                  </p:childTnLst>
                                </p:cTn>
                              </p:par>
                            </p:childTnLst>
                          </p:cTn>
                        </p:par>
                        <p:par>
                          <p:cTn id="62" fill="hold">
                            <p:stCondLst>
                              <p:cond delay="1000"/>
                            </p:stCondLst>
                            <p:childTnLst>
                              <p:par>
                                <p:cTn id="63" presetID="4" presetClass="entr" presetSubtype="16" fill="hold" grpId="0" nodeType="afterEffect">
                                  <p:stCondLst>
                                    <p:cond delay="0"/>
                                  </p:stCondLst>
                                  <p:childTnLst>
                                    <p:set>
                                      <p:cBhvr>
                                        <p:cTn id="64" dur="1" fill="hold">
                                          <p:stCondLst>
                                            <p:cond delay="0"/>
                                          </p:stCondLst>
                                        </p:cTn>
                                        <p:tgtEl>
                                          <p:spTgt spid="21"/>
                                        </p:tgtEl>
                                        <p:attrNameLst>
                                          <p:attrName>style.visibility</p:attrName>
                                        </p:attrNameLst>
                                      </p:cBhvr>
                                      <p:to>
                                        <p:strVal val="visible"/>
                                      </p:to>
                                    </p:set>
                                    <p:animEffect transition="in" filter="box(in)">
                                      <p:cBhvr>
                                        <p:cTn id="65" dur="500"/>
                                        <p:tgtEl>
                                          <p:spTgt spid="21"/>
                                        </p:tgtEl>
                                      </p:cBhvr>
                                    </p:animEffect>
                                  </p:childTnLst>
                                </p:cTn>
                              </p:par>
                            </p:childTnLst>
                          </p:cTn>
                        </p:par>
                      </p:childTnLst>
                    </p:cTn>
                  </p:par>
                  <p:par>
                    <p:cTn id="66" fill="hold">
                      <p:stCondLst>
                        <p:cond delay="indefinite"/>
                      </p:stCondLst>
                      <p:childTnLst>
                        <p:par>
                          <p:cTn id="67" fill="hold">
                            <p:stCondLst>
                              <p:cond delay="0"/>
                            </p:stCondLst>
                            <p:childTnLst>
                              <p:par>
                                <p:cTn id="68" presetID="4" presetClass="entr" presetSubtype="16" fill="hold" grpId="0" nodeType="clickEffect">
                                  <p:stCondLst>
                                    <p:cond delay="0"/>
                                  </p:stCondLst>
                                  <p:childTnLst>
                                    <p:set>
                                      <p:cBhvr>
                                        <p:cTn id="69" dur="1" fill="hold">
                                          <p:stCondLst>
                                            <p:cond delay="0"/>
                                          </p:stCondLst>
                                        </p:cTn>
                                        <p:tgtEl>
                                          <p:spTgt spid="26"/>
                                        </p:tgtEl>
                                        <p:attrNameLst>
                                          <p:attrName>style.visibility</p:attrName>
                                        </p:attrNameLst>
                                      </p:cBhvr>
                                      <p:to>
                                        <p:strVal val="visible"/>
                                      </p:to>
                                    </p:set>
                                    <p:animEffect transition="in" filter="box(in)">
                                      <p:cBhvr>
                                        <p:cTn id="70"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3" grpId="0" animBg="1"/>
      <p:bldP spid="10" grpId="0" animBg="1"/>
      <p:bldP spid="13" grpId="0" animBg="1"/>
      <p:bldP spid="14" grpId="0" animBg="1"/>
      <p:bldP spid="15" grpId="0" animBg="1"/>
      <p:bldP spid="16" grpId="0" animBg="1"/>
      <p:bldP spid="19" grpId="0" animBg="1"/>
      <p:bldP spid="20" grpId="0" animBg="1"/>
      <p:bldP spid="21" grpId="0" animBg="1"/>
      <p:bldP spid="22" grpId="0" animBg="1"/>
      <p:bldP spid="23" grpId="0" animBg="1"/>
      <p:bldP spid="25" grpId="0" animBg="1"/>
      <p:bldP spid="26"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FD55B1-1577-4AB1-D9D4-05315BC35EAC}"/>
            </a:ext>
          </a:extLst>
        </p:cNvPr>
        <p:cNvGrpSpPr/>
        <p:nvPr/>
      </p:nvGrpSpPr>
      <p:grpSpPr>
        <a:xfrm>
          <a:off x="0" y="0"/>
          <a:ext cx="0" cy="0"/>
          <a:chOff x="0" y="0"/>
          <a:chExt cx="0" cy="0"/>
        </a:xfrm>
      </p:grpSpPr>
      <p:sp>
        <p:nvSpPr>
          <p:cNvPr id="35" name="Slide Number Placeholder 34">
            <a:extLst>
              <a:ext uri="{FF2B5EF4-FFF2-40B4-BE49-F238E27FC236}">
                <a16:creationId xmlns:a16="http://schemas.microsoft.com/office/drawing/2014/main" id="{99AA1F9E-1583-1A17-6513-4A8BAE67883D}"/>
              </a:ext>
            </a:extLst>
          </p:cNvPr>
          <p:cNvSpPr>
            <a:spLocks noGrp="1"/>
          </p:cNvSpPr>
          <p:nvPr>
            <p:ph type="sldNum" sz="quarter" idx="12"/>
          </p:nvPr>
        </p:nvSpPr>
        <p:spPr/>
        <p:txBody>
          <a:bodyPr/>
          <a:lstStyle/>
          <a:p>
            <a:pPr marL="0" marR="0" lvl="0" indent="0" algn="r" defTabSz="914400" rtl="0" eaLnBrk="0" fontAlgn="base" latinLnBrk="0" hangingPunct="0">
              <a:lnSpc>
                <a:spcPct val="150000"/>
              </a:lnSpc>
              <a:spcBef>
                <a:spcPct val="0"/>
              </a:spcBef>
              <a:spcAft>
                <a:spcPct val="0"/>
              </a:spcAft>
              <a:buClrTx/>
              <a:buSzTx/>
              <a:buFontTx/>
              <a:buNone/>
              <a:tabLst/>
              <a:defRPr/>
            </a:pPr>
            <a:fld id="{EC3C12D4-1BB1-4CDC-88A6-B6E19B6BFEA8}"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pitchFamily="34" charset="0"/>
                <a:ea typeface="MS PGothic" panose="020B0600070205080204" pitchFamily="34" charset="-128"/>
                <a:cs typeface="+mn-cs"/>
              </a:rPr>
              <a:pPr marL="0" marR="0" lvl="0" indent="0" algn="r" defTabSz="914400" rtl="0" eaLnBrk="0" fontAlgn="base" latinLnBrk="0" hangingPunct="0">
                <a:lnSpc>
                  <a:spcPct val="150000"/>
                </a:lnSpc>
                <a:spcBef>
                  <a:spcPct val="0"/>
                </a:spcBef>
                <a:spcAft>
                  <a:spcPct val="0"/>
                </a:spcAft>
                <a:buClrTx/>
                <a:buSzTx/>
                <a:buFontTx/>
                <a:buNone/>
                <a:tabLst/>
                <a:defRPr/>
              </a:pPr>
              <a:t>16</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pitchFamily="34" charset="0"/>
              <a:ea typeface="MS PGothic" panose="020B0600070205080204" pitchFamily="34" charset="-128"/>
              <a:cs typeface="+mn-cs"/>
            </a:endParaRPr>
          </a:p>
        </p:txBody>
      </p:sp>
      <p:cxnSp>
        <p:nvCxnSpPr>
          <p:cNvPr id="8" name="Straight Connector 7">
            <a:extLst>
              <a:ext uri="{FF2B5EF4-FFF2-40B4-BE49-F238E27FC236}">
                <a16:creationId xmlns:a16="http://schemas.microsoft.com/office/drawing/2014/main" id="{9D31BDC6-A9FC-C18F-2089-9BC86F9AD12C}"/>
              </a:ext>
            </a:extLst>
          </p:cNvPr>
          <p:cNvCxnSpPr/>
          <p:nvPr/>
        </p:nvCxnSpPr>
        <p:spPr>
          <a:xfrm flipV="1">
            <a:off x="113771" y="642086"/>
            <a:ext cx="10015008" cy="14805"/>
          </a:xfrm>
          <a:prstGeom prst="line">
            <a:avLst/>
          </a:prstGeom>
          <a:ln w="19050">
            <a:solidFill>
              <a:srgbClr val="00B050"/>
            </a:solidFill>
          </a:ln>
        </p:spPr>
        <p:style>
          <a:lnRef idx="1">
            <a:schemeClr val="accent6"/>
          </a:lnRef>
          <a:fillRef idx="0">
            <a:schemeClr val="accent6"/>
          </a:fillRef>
          <a:effectRef idx="0">
            <a:schemeClr val="accent6"/>
          </a:effectRef>
          <a:fontRef idx="minor">
            <a:schemeClr val="tx1"/>
          </a:fontRef>
        </p:style>
      </p:cxnSp>
      <p:sp>
        <p:nvSpPr>
          <p:cNvPr id="2" name="Rectangle 2">
            <a:extLst>
              <a:ext uri="{FF2B5EF4-FFF2-40B4-BE49-F238E27FC236}">
                <a16:creationId xmlns:a16="http://schemas.microsoft.com/office/drawing/2014/main" id="{A58F9A1C-5D47-3B02-BEBD-2E6130809032}"/>
              </a:ext>
            </a:extLst>
          </p:cNvPr>
          <p:cNvSpPr txBox="1">
            <a:spLocks noChangeArrowheads="1"/>
          </p:cNvSpPr>
          <p:nvPr/>
        </p:nvSpPr>
        <p:spPr bwMode="auto">
          <a:xfrm>
            <a:off x="0" y="198438"/>
            <a:ext cx="11811000" cy="639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3200" b="1" i="0" u="none" strike="noStrike" kern="1200" cap="none" spc="0" normalizeH="0" baseline="0" noProof="0" dirty="0">
                <a:ln>
                  <a:noFill/>
                </a:ln>
                <a:solidFill>
                  <a:srgbClr val="002060"/>
                </a:solidFill>
                <a:effectLst/>
                <a:uLnTx/>
                <a:uFillTx/>
                <a:latin typeface="Times New Roman" panose="02020603050405020304" pitchFamily="18" charset="0"/>
                <a:ea typeface="MS PGothic" panose="020B0600070205080204" pitchFamily="34" charset="-128"/>
                <a:cs typeface="Times New Roman" panose="02020603050405020304" pitchFamily="18" charset="0"/>
              </a:rPr>
              <a:t>Polymer Preparation Techniques; </a:t>
            </a:r>
            <a:r>
              <a:rPr kumimoji="0" lang="en-US" altLang="en-US" sz="3200" b="1" i="0" u="none" strike="noStrike" kern="1200" cap="none" spc="0" normalizeH="0" baseline="0" noProof="0" dirty="0">
                <a:ln>
                  <a:noFill/>
                </a:ln>
                <a:solidFill>
                  <a:srgbClr val="FF0000"/>
                </a:solidFill>
                <a:effectLst/>
                <a:uLnTx/>
                <a:uFillTx/>
                <a:latin typeface="Times New Roman" panose="02020603050405020304" pitchFamily="18" charset="0"/>
                <a:ea typeface="MS PGothic" panose="020B0600070205080204" pitchFamily="34" charset="-128"/>
                <a:cs typeface="Times New Roman" panose="02020603050405020304" pitchFamily="18" charset="0"/>
              </a:rPr>
              <a:t>Bulk (Mass) Polymerization</a:t>
            </a:r>
          </a:p>
        </p:txBody>
      </p:sp>
      <p:sp>
        <p:nvSpPr>
          <p:cNvPr id="3" name="Rectangle 3">
            <a:extLst>
              <a:ext uri="{FF2B5EF4-FFF2-40B4-BE49-F238E27FC236}">
                <a16:creationId xmlns:a16="http://schemas.microsoft.com/office/drawing/2014/main" id="{209F6753-5796-D424-AADF-D7CD249262AD}"/>
              </a:ext>
            </a:extLst>
          </p:cNvPr>
          <p:cNvSpPr>
            <a:spLocks noChangeArrowheads="1"/>
          </p:cNvSpPr>
          <p:nvPr/>
        </p:nvSpPr>
        <p:spPr bwMode="auto">
          <a:xfrm>
            <a:off x="390523" y="5578586"/>
            <a:ext cx="11268077" cy="9603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pPr algn="just">
              <a:lnSpc>
                <a:spcPct val="150000"/>
              </a:lnSpc>
              <a:spcAft>
                <a:spcPts val="0"/>
              </a:spcAft>
              <a:buFont typeface="Courier New" panose="02070309020205020404" pitchFamily="49" charset="0"/>
              <a:buChar char="o"/>
              <a:defRPr/>
            </a:pPr>
            <a:r>
              <a:rPr lang="en-US" altLang="en-US" sz="2000" b="1" dirty="0">
                <a:solidFill>
                  <a:srgbClr val="FF0000"/>
                </a:solidFill>
                <a:latin typeface="Times New Roman" panose="02020603050405020304" pitchFamily="18" charset="0"/>
                <a:cs typeface="Times New Roman" panose="02020603050405020304" pitchFamily="18" charset="0"/>
              </a:rPr>
              <a:t>Common Problems; </a:t>
            </a:r>
            <a:r>
              <a:rPr lang="en-US" altLang="en-US" sz="2000" dirty="0">
                <a:latin typeface="Times New Roman" panose="02020603050405020304" pitchFamily="18" charset="0"/>
                <a:cs typeface="Times New Roman" panose="02020603050405020304" pitchFamily="18" charset="0"/>
              </a:rPr>
              <a:t>Heat transfer and increase in viscosity</a:t>
            </a:r>
          </a:p>
          <a:p>
            <a:pPr algn="just">
              <a:lnSpc>
                <a:spcPct val="150000"/>
              </a:lnSpc>
              <a:spcAft>
                <a:spcPts val="0"/>
              </a:spcAft>
              <a:buFont typeface="Courier New" panose="02070309020205020404" pitchFamily="49" charset="0"/>
              <a:buChar char="o"/>
              <a:defRPr/>
            </a:pPr>
            <a:r>
              <a:rPr lang="en-US" altLang="en-US" sz="2000" b="1" dirty="0">
                <a:solidFill>
                  <a:srgbClr val="FF0000"/>
                </a:solidFill>
                <a:latin typeface="Times New Roman" panose="02020603050405020304" pitchFamily="18" charset="0"/>
                <a:cs typeface="Times New Roman" panose="02020603050405020304" pitchFamily="18" charset="0"/>
              </a:rPr>
              <a:t>Commercial uses; </a:t>
            </a:r>
            <a:r>
              <a:rPr lang="en-US" altLang="en-US" sz="2000" dirty="0">
                <a:latin typeface="Times New Roman" panose="02020603050405020304" pitchFamily="18" charset="0"/>
                <a:cs typeface="Times New Roman" panose="02020603050405020304" pitchFamily="18" charset="0"/>
              </a:rPr>
              <a:t>Low Mw polymers for adhesives, plasticizers and lubricant additives.</a:t>
            </a:r>
          </a:p>
        </p:txBody>
      </p:sp>
      <p:pic>
        <p:nvPicPr>
          <p:cNvPr id="4" name="Picture 2" descr="Image result for solution polymerization">
            <a:extLst>
              <a:ext uri="{FF2B5EF4-FFF2-40B4-BE49-F238E27FC236}">
                <a16:creationId xmlns:a16="http://schemas.microsoft.com/office/drawing/2014/main" id="{9AAC4E10-5DB2-C069-543A-11652A42ADA8}"/>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4235" t="81111" r="42639" b="885"/>
          <a:stretch/>
        </p:blipFill>
        <p:spPr bwMode="auto">
          <a:xfrm>
            <a:off x="9254189" y="2390775"/>
            <a:ext cx="2175811" cy="5842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4">
            <a:extLst>
              <a:ext uri="{FF2B5EF4-FFF2-40B4-BE49-F238E27FC236}">
                <a16:creationId xmlns:a16="http://schemas.microsoft.com/office/drawing/2014/main" id="{FEE350B0-DD64-1EF1-DE2E-F39DE93EEDF8}"/>
              </a:ext>
            </a:extLst>
          </p:cNvPr>
          <p:cNvSpPr/>
          <p:nvPr/>
        </p:nvSpPr>
        <p:spPr>
          <a:xfrm>
            <a:off x="390525" y="792272"/>
            <a:ext cx="11268075" cy="960328"/>
          </a:xfrm>
          <a:prstGeom prst="rect">
            <a:avLst/>
          </a:prstGeom>
        </p:spPr>
        <p:txBody>
          <a:bodyPr wrap="square">
            <a:spAutoFit/>
          </a:bodyPr>
          <a:lstStyle/>
          <a:p>
            <a:pPr marL="342900" indent="-342900" algn="just">
              <a:lnSpc>
                <a:spcPct val="150000"/>
              </a:lnSpc>
              <a:spcAft>
                <a:spcPts val="0"/>
              </a:spcAft>
              <a:buFont typeface="Courier New" panose="02070309020205020404" pitchFamily="49" charset="0"/>
              <a:buChar char="o"/>
            </a:pPr>
            <a:r>
              <a:rPr lang="en-US" sz="2000" i="1" dirty="0">
                <a:latin typeface="Times New Roman" panose="02020603050405020304" pitchFamily="18" charset="0"/>
                <a:cs typeface="Times New Roman" panose="02020603050405020304" pitchFamily="18" charset="0"/>
              </a:rPr>
              <a:t>Only the </a:t>
            </a:r>
            <a:r>
              <a:rPr lang="en-US" sz="2000" i="1" dirty="0">
                <a:solidFill>
                  <a:srgbClr val="009ED6"/>
                </a:solidFill>
                <a:latin typeface="Times New Roman" panose="02020603050405020304" pitchFamily="18" charset="0"/>
                <a:cs typeface="Times New Roman" panose="02020603050405020304" pitchFamily="18" charset="0"/>
              </a:rPr>
              <a:t>monomer and the initiator </a:t>
            </a:r>
            <a:r>
              <a:rPr lang="en-US" sz="2000" i="1" dirty="0">
                <a:latin typeface="Times New Roman" panose="02020603050405020304" pitchFamily="18" charset="0"/>
                <a:cs typeface="Times New Roman" panose="02020603050405020304" pitchFamily="18" charset="0"/>
              </a:rPr>
              <a:t>are present in the reaction mixture</a:t>
            </a:r>
            <a:r>
              <a:rPr lang="en-US" sz="2000" dirty="0">
                <a:latin typeface="Times New Roman" panose="02020603050405020304" pitchFamily="18" charset="0"/>
                <a:cs typeface="Times New Roman" panose="02020603050405020304" pitchFamily="18" charset="0"/>
              </a:rPr>
              <a:t>. </a:t>
            </a:r>
          </a:p>
          <a:p>
            <a:pPr marL="342900" indent="-342900" algn="just">
              <a:lnSpc>
                <a:spcPct val="150000"/>
              </a:lnSpc>
              <a:spcAft>
                <a:spcPts val="0"/>
              </a:spcAft>
              <a:buFont typeface="Courier New" panose="02070309020205020404" pitchFamily="49" charset="0"/>
              <a:buChar char="o"/>
            </a:pPr>
            <a:r>
              <a:rPr lang="en-US" sz="2000" dirty="0">
                <a:latin typeface="Times New Roman" panose="02020603050405020304" pitchFamily="18" charset="0"/>
                <a:cs typeface="Times New Roman" panose="02020603050405020304" pitchFamily="18" charset="0"/>
              </a:rPr>
              <a:t>It is </a:t>
            </a:r>
            <a:r>
              <a:rPr lang="en-US" sz="2000" dirty="0">
                <a:solidFill>
                  <a:srgbClr val="009ED6"/>
                </a:solidFill>
                <a:latin typeface="Times New Roman" panose="02020603050405020304" pitchFamily="18" charset="0"/>
                <a:cs typeface="Times New Roman" panose="02020603050405020304" pitchFamily="18" charset="0"/>
              </a:rPr>
              <a:t>exotherm reaction </a:t>
            </a:r>
            <a:r>
              <a:rPr lang="en-US" sz="2000" dirty="0">
                <a:latin typeface="Times New Roman" panose="02020603050405020304" pitchFamily="18" charset="0"/>
                <a:cs typeface="Times New Roman" panose="02020603050405020304" pitchFamily="18" charset="0"/>
              </a:rPr>
              <a:t>that might be hard to control.</a:t>
            </a:r>
          </a:p>
        </p:txBody>
      </p:sp>
      <p:sp>
        <p:nvSpPr>
          <p:cNvPr id="6" name="Rectangle 5">
            <a:extLst>
              <a:ext uri="{FF2B5EF4-FFF2-40B4-BE49-F238E27FC236}">
                <a16:creationId xmlns:a16="http://schemas.microsoft.com/office/drawing/2014/main" id="{949BF37A-EF41-DA0A-453E-FC8FE38ADAC5}"/>
              </a:ext>
            </a:extLst>
          </p:cNvPr>
          <p:cNvSpPr/>
          <p:nvPr/>
        </p:nvSpPr>
        <p:spPr>
          <a:xfrm>
            <a:off x="390523" y="1706672"/>
            <a:ext cx="7686677" cy="960328"/>
          </a:xfrm>
          <a:prstGeom prst="rect">
            <a:avLst/>
          </a:prstGeom>
        </p:spPr>
        <p:txBody>
          <a:bodyPr wrap="square">
            <a:spAutoFit/>
          </a:bodyPr>
          <a:lstStyle/>
          <a:p>
            <a:pPr marL="342900" indent="-342900" algn="just">
              <a:lnSpc>
                <a:spcPct val="150000"/>
              </a:lnSpc>
              <a:spcAft>
                <a:spcPts val="0"/>
              </a:spcAft>
              <a:buFont typeface="Courier New" panose="02070309020205020404" pitchFamily="49" charset="0"/>
              <a:buChar char="o"/>
            </a:pPr>
            <a:r>
              <a:rPr lang="en-US" sz="2000" b="1" dirty="0">
                <a:solidFill>
                  <a:srgbClr val="002060"/>
                </a:solidFill>
                <a:latin typeface="Times New Roman" panose="02020603050405020304" pitchFamily="18" charset="0"/>
                <a:cs typeface="Times New Roman" panose="02020603050405020304" pitchFamily="18" charset="0"/>
              </a:rPr>
              <a:t>Depending upon the solubility of the polymer, there can be two types of results;</a:t>
            </a:r>
          </a:p>
        </p:txBody>
      </p:sp>
      <p:sp>
        <p:nvSpPr>
          <p:cNvPr id="7" name="Rectangle 6">
            <a:extLst>
              <a:ext uri="{FF2B5EF4-FFF2-40B4-BE49-F238E27FC236}">
                <a16:creationId xmlns:a16="http://schemas.microsoft.com/office/drawing/2014/main" id="{1DF71D68-CFFC-4B36-B41E-6D4462992A7B}"/>
              </a:ext>
            </a:extLst>
          </p:cNvPr>
          <p:cNvSpPr/>
          <p:nvPr/>
        </p:nvSpPr>
        <p:spPr>
          <a:xfrm>
            <a:off x="762000" y="2621072"/>
            <a:ext cx="8763000" cy="960328"/>
          </a:xfrm>
          <a:prstGeom prst="rect">
            <a:avLst/>
          </a:prstGeom>
        </p:spPr>
        <p:txBody>
          <a:bodyPr wrap="square">
            <a:spAutoFit/>
          </a:bodyPr>
          <a:lstStyle/>
          <a:p>
            <a:pPr marL="342900" indent="-342900" algn="just">
              <a:lnSpc>
                <a:spcPct val="150000"/>
              </a:lnSpc>
              <a:spcAft>
                <a:spcPts val="0"/>
              </a:spcAft>
              <a:buFont typeface="Wingdings" panose="05000000000000000000" pitchFamily="2" charset="2"/>
              <a:buChar char="§"/>
            </a:pPr>
            <a:r>
              <a:rPr lang="en-US" sz="2000" dirty="0">
                <a:solidFill>
                  <a:srgbClr val="009ED6"/>
                </a:solidFill>
                <a:latin typeface="Times New Roman" panose="02020603050405020304" pitchFamily="18" charset="0"/>
                <a:cs typeface="Times New Roman" panose="02020603050405020304" pitchFamily="18" charset="0"/>
              </a:rPr>
              <a:t>If the polymer is soluble in the monomer,</a:t>
            </a:r>
          </a:p>
          <a:p>
            <a:pPr marL="346075" algn="just">
              <a:lnSpc>
                <a:spcPct val="150000"/>
              </a:lnSpc>
              <a:spcAft>
                <a:spcPts val="0"/>
              </a:spcAft>
            </a:pPr>
            <a:r>
              <a:rPr lang="en-US" sz="2000" i="1" dirty="0">
                <a:latin typeface="Times New Roman" panose="02020603050405020304" pitchFamily="18" charset="0"/>
                <a:cs typeface="Times New Roman" panose="02020603050405020304" pitchFamily="18" charset="0"/>
              </a:rPr>
              <a:t>Polymer remaining soluble with increasing the viscosity of the reaction mixture. </a:t>
            </a:r>
          </a:p>
        </p:txBody>
      </p:sp>
      <p:sp>
        <p:nvSpPr>
          <p:cNvPr id="9" name="Rectangle 8">
            <a:extLst>
              <a:ext uri="{FF2B5EF4-FFF2-40B4-BE49-F238E27FC236}">
                <a16:creationId xmlns:a16="http://schemas.microsoft.com/office/drawing/2014/main" id="{91D4FE6E-BA26-AAA2-65E1-962178EF35DA}"/>
              </a:ext>
            </a:extLst>
          </p:cNvPr>
          <p:cNvSpPr/>
          <p:nvPr/>
        </p:nvSpPr>
        <p:spPr>
          <a:xfrm>
            <a:off x="762000" y="3557587"/>
            <a:ext cx="8763000" cy="960328"/>
          </a:xfrm>
          <a:prstGeom prst="rect">
            <a:avLst/>
          </a:prstGeom>
        </p:spPr>
        <p:txBody>
          <a:bodyPr wrap="square">
            <a:spAutoFit/>
          </a:bodyPr>
          <a:lstStyle/>
          <a:p>
            <a:pPr marL="285750" indent="-285750" algn="just">
              <a:lnSpc>
                <a:spcPct val="150000"/>
              </a:lnSpc>
              <a:spcAft>
                <a:spcPts val="0"/>
              </a:spcAft>
              <a:buFont typeface="Wingdings" panose="05000000000000000000" pitchFamily="2" charset="2"/>
              <a:buChar char="§"/>
            </a:pPr>
            <a:r>
              <a:rPr lang="en-US" sz="2000" dirty="0">
                <a:solidFill>
                  <a:srgbClr val="009ED6"/>
                </a:solidFill>
                <a:latin typeface="Times New Roman" panose="02020603050405020304" pitchFamily="18" charset="0"/>
                <a:cs typeface="Times New Roman" panose="02020603050405020304" pitchFamily="18" charset="0"/>
              </a:rPr>
              <a:t>If the polymer is insoluble, </a:t>
            </a:r>
          </a:p>
          <a:p>
            <a:pPr marL="346075" algn="just">
              <a:lnSpc>
                <a:spcPct val="150000"/>
              </a:lnSpc>
              <a:spcAft>
                <a:spcPts val="0"/>
              </a:spcAft>
            </a:pPr>
            <a:r>
              <a:rPr lang="en-US" sz="2000" i="1" dirty="0">
                <a:solidFill>
                  <a:srgbClr val="002060"/>
                </a:solidFill>
                <a:latin typeface="Times New Roman" panose="02020603050405020304" pitchFamily="18" charset="0"/>
                <a:cs typeface="Times New Roman" panose="02020603050405020304" pitchFamily="18" charset="0"/>
              </a:rPr>
              <a:t>It </a:t>
            </a:r>
            <a:r>
              <a:rPr lang="en-US" sz="2000" i="1" dirty="0">
                <a:latin typeface="Times New Roman" panose="02020603050405020304" pitchFamily="18" charset="0"/>
                <a:cs typeface="Times New Roman" panose="02020603050405020304" pitchFamily="18" charset="0"/>
              </a:rPr>
              <a:t>precipitates out without any noticeable increase in solution viscosity.</a:t>
            </a:r>
          </a:p>
        </p:txBody>
      </p:sp>
      <p:sp>
        <p:nvSpPr>
          <p:cNvPr id="10" name="Rectangle 9">
            <a:extLst>
              <a:ext uri="{FF2B5EF4-FFF2-40B4-BE49-F238E27FC236}">
                <a16:creationId xmlns:a16="http://schemas.microsoft.com/office/drawing/2014/main" id="{2BFB9290-976C-407C-7D2B-BE6B03AD303B}"/>
              </a:ext>
            </a:extLst>
          </p:cNvPr>
          <p:cNvSpPr/>
          <p:nvPr/>
        </p:nvSpPr>
        <p:spPr>
          <a:xfrm>
            <a:off x="390522" y="4595184"/>
            <a:ext cx="11420478" cy="960328"/>
          </a:xfrm>
          <a:prstGeom prst="rect">
            <a:avLst/>
          </a:prstGeom>
        </p:spPr>
        <p:txBody>
          <a:bodyPr wrap="square">
            <a:spAutoFit/>
          </a:bodyPr>
          <a:lstStyle/>
          <a:p>
            <a:pPr marL="342900" indent="-342900" algn="just">
              <a:lnSpc>
                <a:spcPct val="150000"/>
              </a:lnSpc>
              <a:spcAft>
                <a:spcPts val="0"/>
              </a:spcAft>
              <a:buFont typeface="Courier New" panose="02070309020205020404" pitchFamily="49" charset="0"/>
              <a:buChar char="o"/>
            </a:pPr>
            <a:r>
              <a:rPr lang="en-US" sz="2000" dirty="0">
                <a:latin typeface="Times New Roman" panose="02020603050405020304" pitchFamily="18" charset="0"/>
                <a:cs typeface="Times New Roman" panose="02020603050405020304" pitchFamily="18" charset="0"/>
              </a:rPr>
              <a:t>The molecular weights of the polymerization products are inversely proportional to the polymerization temperatures and to initiator concentrations.</a:t>
            </a:r>
          </a:p>
        </p:txBody>
      </p:sp>
      <p:pic>
        <p:nvPicPr>
          <p:cNvPr id="11" name="Picture 2" descr="Image result for solution polymerization">
            <a:extLst>
              <a:ext uri="{FF2B5EF4-FFF2-40B4-BE49-F238E27FC236}">
                <a16:creationId xmlns:a16="http://schemas.microsoft.com/office/drawing/2014/main" id="{60B5C752-27CE-1438-B6FC-B8A7A154D32C}"/>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18532" b="27795"/>
          <a:stretch/>
        </p:blipFill>
        <p:spPr bwMode="auto">
          <a:xfrm>
            <a:off x="8401128" y="839302"/>
            <a:ext cx="3647997" cy="15514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8046899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8D947B-1E3D-E529-760F-4F1B15C32EF4}"/>
            </a:ext>
          </a:extLst>
        </p:cNvPr>
        <p:cNvGrpSpPr/>
        <p:nvPr/>
      </p:nvGrpSpPr>
      <p:grpSpPr>
        <a:xfrm>
          <a:off x="0" y="0"/>
          <a:ext cx="0" cy="0"/>
          <a:chOff x="0" y="0"/>
          <a:chExt cx="0" cy="0"/>
        </a:xfrm>
      </p:grpSpPr>
      <p:sp>
        <p:nvSpPr>
          <p:cNvPr id="35" name="Slide Number Placeholder 34">
            <a:extLst>
              <a:ext uri="{FF2B5EF4-FFF2-40B4-BE49-F238E27FC236}">
                <a16:creationId xmlns:a16="http://schemas.microsoft.com/office/drawing/2014/main" id="{F11B5176-4FE2-2B5D-9AEA-78C6C605CEE1}"/>
              </a:ext>
            </a:extLst>
          </p:cNvPr>
          <p:cNvSpPr>
            <a:spLocks noGrp="1"/>
          </p:cNvSpPr>
          <p:nvPr>
            <p:ph type="sldNum" sz="quarter" idx="12"/>
          </p:nvPr>
        </p:nvSpPr>
        <p:spPr/>
        <p:txBody>
          <a:bodyPr/>
          <a:lstStyle/>
          <a:p>
            <a:pPr marL="0" marR="0" lvl="0" indent="0" algn="r" defTabSz="914400" rtl="0" eaLnBrk="0" fontAlgn="base" latinLnBrk="0" hangingPunct="0">
              <a:lnSpc>
                <a:spcPct val="150000"/>
              </a:lnSpc>
              <a:spcBef>
                <a:spcPct val="0"/>
              </a:spcBef>
              <a:spcAft>
                <a:spcPct val="0"/>
              </a:spcAft>
              <a:buClrTx/>
              <a:buSzTx/>
              <a:buFontTx/>
              <a:buNone/>
              <a:tabLst/>
              <a:defRPr/>
            </a:pPr>
            <a:fld id="{EC3C12D4-1BB1-4CDC-88A6-B6E19B6BFEA8}"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pitchFamily="34" charset="0"/>
                <a:ea typeface="MS PGothic" panose="020B0600070205080204" pitchFamily="34" charset="-128"/>
                <a:cs typeface="+mn-cs"/>
              </a:rPr>
              <a:pPr marL="0" marR="0" lvl="0" indent="0" algn="r" defTabSz="914400" rtl="0" eaLnBrk="0" fontAlgn="base" latinLnBrk="0" hangingPunct="0">
                <a:lnSpc>
                  <a:spcPct val="150000"/>
                </a:lnSpc>
                <a:spcBef>
                  <a:spcPct val="0"/>
                </a:spcBef>
                <a:spcAft>
                  <a:spcPct val="0"/>
                </a:spcAft>
                <a:buClrTx/>
                <a:buSzTx/>
                <a:buFontTx/>
                <a:buNone/>
                <a:tabLst/>
                <a:defRPr/>
              </a:pPr>
              <a:t>17</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pitchFamily="34" charset="0"/>
              <a:ea typeface="MS PGothic" panose="020B0600070205080204" pitchFamily="34" charset="-128"/>
              <a:cs typeface="+mn-cs"/>
            </a:endParaRPr>
          </a:p>
        </p:txBody>
      </p:sp>
      <p:cxnSp>
        <p:nvCxnSpPr>
          <p:cNvPr id="8" name="Straight Connector 7">
            <a:extLst>
              <a:ext uri="{FF2B5EF4-FFF2-40B4-BE49-F238E27FC236}">
                <a16:creationId xmlns:a16="http://schemas.microsoft.com/office/drawing/2014/main" id="{FD5CAA7E-1AE2-64F4-5663-8AC1F975226D}"/>
              </a:ext>
            </a:extLst>
          </p:cNvPr>
          <p:cNvCxnSpPr/>
          <p:nvPr/>
        </p:nvCxnSpPr>
        <p:spPr>
          <a:xfrm flipV="1">
            <a:off x="113771" y="642086"/>
            <a:ext cx="10015008" cy="14805"/>
          </a:xfrm>
          <a:prstGeom prst="line">
            <a:avLst/>
          </a:prstGeom>
          <a:ln w="19050">
            <a:solidFill>
              <a:srgbClr val="00B050"/>
            </a:solidFill>
          </a:ln>
        </p:spPr>
        <p:style>
          <a:lnRef idx="1">
            <a:schemeClr val="accent6"/>
          </a:lnRef>
          <a:fillRef idx="0">
            <a:schemeClr val="accent6"/>
          </a:fillRef>
          <a:effectRef idx="0">
            <a:schemeClr val="accent6"/>
          </a:effectRef>
          <a:fontRef idx="minor">
            <a:schemeClr val="tx1"/>
          </a:fontRef>
        </p:style>
      </p:cxnSp>
      <p:sp>
        <p:nvSpPr>
          <p:cNvPr id="2" name="Rectangle 2">
            <a:extLst>
              <a:ext uri="{FF2B5EF4-FFF2-40B4-BE49-F238E27FC236}">
                <a16:creationId xmlns:a16="http://schemas.microsoft.com/office/drawing/2014/main" id="{0028CCDB-9EDA-78DA-DF32-DDBF1ACB0D6A}"/>
              </a:ext>
            </a:extLst>
          </p:cNvPr>
          <p:cNvSpPr txBox="1">
            <a:spLocks noChangeArrowheads="1"/>
          </p:cNvSpPr>
          <p:nvPr/>
        </p:nvSpPr>
        <p:spPr bwMode="auto">
          <a:xfrm>
            <a:off x="0" y="198438"/>
            <a:ext cx="11811000" cy="639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3200" b="1" i="0" u="none" strike="noStrike" kern="1200" cap="none" spc="0" normalizeH="0" baseline="0" noProof="0" dirty="0">
                <a:ln>
                  <a:noFill/>
                </a:ln>
                <a:solidFill>
                  <a:srgbClr val="002060"/>
                </a:solidFill>
                <a:effectLst/>
                <a:uLnTx/>
                <a:uFillTx/>
                <a:latin typeface="Times New Roman" panose="02020603050405020304" pitchFamily="18" charset="0"/>
                <a:ea typeface="MS PGothic" panose="020B0600070205080204" pitchFamily="34" charset="-128"/>
                <a:cs typeface="Times New Roman" panose="02020603050405020304" pitchFamily="18" charset="0"/>
              </a:rPr>
              <a:t>Polymer Preparation Techniques; </a:t>
            </a:r>
            <a:r>
              <a:rPr kumimoji="0" lang="en-US" altLang="en-US" sz="3200" b="1" i="0" u="none" strike="noStrike" kern="1200" cap="none" spc="0" normalizeH="0" baseline="0" noProof="0" dirty="0">
                <a:ln>
                  <a:noFill/>
                </a:ln>
                <a:solidFill>
                  <a:srgbClr val="FF0000"/>
                </a:solidFill>
                <a:effectLst/>
                <a:uLnTx/>
                <a:uFillTx/>
                <a:latin typeface="Times New Roman" panose="02020603050405020304" pitchFamily="18" charset="0"/>
                <a:ea typeface="MS PGothic" panose="020B0600070205080204" pitchFamily="34" charset="-128"/>
                <a:cs typeface="Times New Roman" panose="02020603050405020304" pitchFamily="18" charset="0"/>
              </a:rPr>
              <a:t>Solution Polymerization</a:t>
            </a:r>
          </a:p>
        </p:txBody>
      </p:sp>
      <p:sp>
        <p:nvSpPr>
          <p:cNvPr id="5" name="Rectangle 4">
            <a:extLst>
              <a:ext uri="{FF2B5EF4-FFF2-40B4-BE49-F238E27FC236}">
                <a16:creationId xmlns:a16="http://schemas.microsoft.com/office/drawing/2014/main" id="{45379A95-5B8D-4700-BC83-CBF5FF9F9627}"/>
              </a:ext>
            </a:extLst>
          </p:cNvPr>
          <p:cNvSpPr/>
          <p:nvPr/>
        </p:nvSpPr>
        <p:spPr>
          <a:xfrm>
            <a:off x="390523" y="762000"/>
            <a:ext cx="11268077" cy="960328"/>
          </a:xfrm>
          <a:prstGeom prst="rect">
            <a:avLst/>
          </a:prstGeom>
        </p:spPr>
        <p:txBody>
          <a:bodyPr wrap="square">
            <a:spAutoFit/>
          </a:bodyPr>
          <a:lstStyle/>
          <a:p>
            <a:pPr marL="342900" indent="-342900" algn="just">
              <a:lnSpc>
                <a:spcPct val="150000"/>
              </a:lnSpc>
              <a:spcAft>
                <a:spcPts val="0"/>
              </a:spcAft>
              <a:buFont typeface="Wingdings" panose="05000000000000000000" pitchFamily="2" charset="2"/>
              <a:buChar char="§"/>
            </a:pPr>
            <a:r>
              <a:rPr lang="en-US" sz="2000" dirty="0">
                <a:latin typeface="Times New Roman" panose="02020603050405020304" pitchFamily="18" charset="0"/>
                <a:cs typeface="Times New Roman" panose="02020603050405020304" pitchFamily="18" charset="0"/>
              </a:rPr>
              <a:t>Solution polymerization reactions can be carried out simply as combining the monomer and the initiator in a solvent and then applying agitation, heat and an inert atmosphere. </a:t>
            </a:r>
          </a:p>
        </p:txBody>
      </p:sp>
      <p:sp>
        <p:nvSpPr>
          <p:cNvPr id="7" name="Rectangle 3">
            <a:extLst>
              <a:ext uri="{FF2B5EF4-FFF2-40B4-BE49-F238E27FC236}">
                <a16:creationId xmlns:a16="http://schemas.microsoft.com/office/drawing/2014/main" id="{E9A3DA92-1092-47C6-9FED-713EE18D5FEA}"/>
              </a:ext>
            </a:extLst>
          </p:cNvPr>
          <p:cNvSpPr>
            <a:spLocks noChangeArrowheads="1"/>
          </p:cNvSpPr>
          <p:nvPr/>
        </p:nvSpPr>
        <p:spPr bwMode="auto">
          <a:xfrm>
            <a:off x="390523" y="3607208"/>
            <a:ext cx="11268077" cy="1421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9pPr>
          </a:lstStyle>
          <a:p>
            <a:pPr algn="just">
              <a:lnSpc>
                <a:spcPct val="150000"/>
              </a:lnSpc>
              <a:spcBef>
                <a:spcPct val="0"/>
              </a:spcBef>
              <a:spcAft>
                <a:spcPts val="0"/>
              </a:spcAft>
              <a:buFont typeface="Courier New" panose="02070309020205020404" pitchFamily="49" charset="0"/>
              <a:buChar char="o"/>
            </a:pPr>
            <a:r>
              <a:rPr lang="en-US" altLang="en-US" sz="2000" b="1" dirty="0">
                <a:solidFill>
                  <a:srgbClr val="FF0000"/>
                </a:solidFill>
                <a:latin typeface="Times New Roman" panose="02020603050405020304" pitchFamily="18" charset="0"/>
                <a:cs typeface="Times New Roman" panose="02020603050405020304" pitchFamily="18" charset="0"/>
              </a:rPr>
              <a:t>Common problems</a:t>
            </a:r>
          </a:p>
          <a:p>
            <a:pPr marL="630237" algn="just">
              <a:lnSpc>
                <a:spcPct val="150000"/>
              </a:lnSpc>
              <a:spcBef>
                <a:spcPct val="0"/>
              </a:spcBef>
              <a:spcAft>
                <a:spcPts val="0"/>
              </a:spcAft>
              <a:buFont typeface="Wingdings" panose="05000000000000000000" pitchFamily="2" charset="2"/>
              <a:buChar char="§"/>
            </a:pPr>
            <a:r>
              <a:rPr lang="en-US" altLang="en-US" sz="2000" dirty="0">
                <a:latin typeface="Times New Roman" panose="02020603050405020304" pitchFamily="18" charset="0"/>
                <a:cs typeface="Times New Roman" panose="02020603050405020304" pitchFamily="18" charset="0"/>
              </a:rPr>
              <a:t>Solvent residues; difficult to remove completely.</a:t>
            </a:r>
          </a:p>
          <a:p>
            <a:pPr marL="630237" algn="just">
              <a:lnSpc>
                <a:spcPct val="150000"/>
              </a:lnSpc>
              <a:spcBef>
                <a:spcPct val="0"/>
              </a:spcBef>
              <a:spcAft>
                <a:spcPts val="0"/>
              </a:spcAft>
              <a:buFont typeface="Wingdings" panose="05000000000000000000" pitchFamily="2" charset="2"/>
              <a:buChar char="§"/>
            </a:pPr>
            <a:r>
              <a:rPr lang="en-US" altLang="en-US" sz="2000" dirty="0">
                <a:latin typeface="Times New Roman" panose="02020603050405020304" pitchFamily="18" charset="0"/>
                <a:cs typeface="Times New Roman" panose="02020603050405020304" pitchFamily="18" charset="0"/>
              </a:rPr>
              <a:t>Environmental concerns; organic solvent waste.</a:t>
            </a:r>
          </a:p>
        </p:txBody>
      </p:sp>
      <p:pic>
        <p:nvPicPr>
          <p:cNvPr id="4" name="Picture 3" descr="Image result for solution polymerization">
            <a:extLst>
              <a:ext uri="{FF2B5EF4-FFF2-40B4-BE49-F238E27FC236}">
                <a16:creationId xmlns:a16="http://schemas.microsoft.com/office/drawing/2014/main" id="{A5EBD80C-81BD-48F6-AB00-D4F58F9F422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t="18367" r="32928"/>
          <a:stretch>
            <a:fillRect/>
          </a:stretch>
        </p:blipFill>
        <p:spPr bwMode="auto">
          <a:xfrm>
            <a:off x="2487035" y="1981200"/>
            <a:ext cx="7075051" cy="1664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4399397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FD33B1-E03D-42E2-2148-764128FA04C4}"/>
            </a:ext>
          </a:extLst>
        </p:cNvPr>
        <p:cNvGrpSpPr/>
        <p:nvPr/>
      </p:nvGrpSpPr>
      <p:grpSpPr>
        <a:xfrm>
          <a:off x="0" y="0"/>
          <a:ext cx="0" cy="0"/>
          <a:chOff x="0" y="0"/>
          <a:chExt cx="0" cy="0"/>
        </a:xfrm>
      </p:grpSpPr>
      <p:sp>
        <p:nvSpPr>
          <p:cNvPr id="35" name="Slide Number Placeholder 34">
            <a:extLst>
              <a:ext uri="{FF2B5EF4-FFF2-40B4-BE49-F238E27FC236}">
                <a16:creationId xmlns:a16="http://schemas.microsoft.com/office/drawing/2014/main" id="{99DD9C07-9ACE-27DD-2D50-C0ABCF77993A}"/>
              </a:ext>
            </a:extLst>
          </p:cNvPr>
          <p:cNvSpPr>
            <a:spLocks noGrp="1"/>
          </p:cNvSpPr>
          <p:nvPr>
            <p:ph type="sldNum" sz="quarter" idx="12"/>
          </p:nvPr>
        </p:nvSpPr>
        <p:spPr/>
        <p:txBody>
          <a:bodyPr/>
          <a:lstStyle/>
          <a:p>
            <a:pPr marL="0" marR="0" lvl="0" indent="0" algn="r" defTabSz="914400" rtl="0" eaLnBrk="0" fontAlgn="base" latinLnBrk="0" hangingPunct="0">
              <a:lnSpc>
                <a:spcPct val="150000"/>
              </a:lnSpc>
              <a:spcBef>
                <a:spcPct val="0"/>
              </a:spcBef>
              <a:spcAft>
                <a:spcPct val="0"/>
              </a:spcAft>
              <a:buClrTx/>
              <a:buSzTx/>
              <a:buFontTx/>
              <a:buNone/>
              <a:tabLst/>
              <a:defRPr/>
            </a:pPr>
            <a:fld id="{EC3C12D4-1BB1-4CDC-88A6-B6E19B6BFEA8}"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pitchFamily="34" charset="0"/>
                <a:ea typeface="MS PGothic" panose="020B0600070205080204" pitchFamily="34" charset="-128"/>
                <a:cs typeface="+mn-cs"/>
              </a:rPr>
              <a:pPr marL="0" marR="0" lvl="0" indent="0" algn="r" defTabSz="914400" rtl="0" eaLnBrk="0" fontAlgn="base" latinLnBrk="0" hangingPunct="0">
                <a:lnSpc>
                  <a:spcPct val="150000"/>
                </a:lnSpc>
                <a:spcBef>
                  <a:spcPct val="0"/>
                </a:spcBef>
                <a:spcAft>
                  <a:spcPct val="0"/>
                </a:spcAft>
                <a:buClrTx/>
                <a:buSzTx/>
                <a:buFontTx/>
                <a:buNone/>
                <a:tabLst/>
                <a:defRPr/>
              </a:pPr>
              <a:t>18</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pitchFamily="34" charset="0"/>
              <a:ea typeface="MS PGothic" panose="020B0600070205080204" pitchFamily="34" charset="-128"/>
              <a:cs typeface="+mn-cs"/>
            </a:endParaRPr>
          </a:p>
        </p:txBody>
      </p:sp>
      <p:cxnSp>
        <p:nvCxnSpPr>
          <p:cNvPr id="8" name="Straight Connector 7">
            <a:extLst>
              <a:ext uri="{FF2B5EF4-FFF2-40B4-BE49-F238E27FC236}">
                <a16:creationId xmlns:a16="http://schemas.microsoft.com/office/drawing/2014/main" id="{73FD3257-1341-A5AF-6B69-9E5D80EB91EA}"/>
              </a:ext>
            </a:extLst>
          </p:cNvPr>
          <p:cNvCxnSpPr/>
          <p:nvPr/>
        </p:nvCxnSpPr>
        <p:spPr>
          <a:xfrm flipV="1">
            <a:off x="113771" y="642086"/>
            <a:ext cx="10015008" cy="14805"/>
          </a:xfrm>
          <a:prstGeom prst="line">
            <a:avLst/>
          </a:prstGeom>
          <a:ln w="19050">
            <a:solidFill>
              <a:srgbClr val="00B050"/>
            </a:solidFill>
          </a:ln>
        </p:spPr>
        <p:style>
          <a:lnRef idx="1">
            <a:schemeClr val="accent6"/>
          </a:lnRef>
          <a:fillRef idx="0">
            <a:schemeClr val="accent6"/>
          </a:fillRef>
          <a:effectRef idx="0">
            <a:schemeClr val="accent6"/>
          </a:effectRef>
          <a:fontRef idx="minor">
            <a:schemeClr val="tx1"/>
          </a:fontRef>
        </p:style>
      </p:cxnSp>
      <p:sp>
        <p:nvSpPr>
          <p:cNvPr id="2" name="Rectangle 2">
            <a:extLst>
              <a:ext uri="{FF2B5EF4-FFF2-40B4-BE49-F238E27FC236}">
                <a16:creationId xmlns:a16="http://schemas.microsoft.com/office/drawing/2014/main" id="{987BC37A-005D-D7ED-9C6C-480D0D61C38C}"/>
              </a:ext>
            </a:extLst>
          </p:cNvPr>
          <p:cNvSpPr txBox="1">
            <a:spLocks noChangeArrowheads="1"/>
          </p:cNvSpPr>
          <p:nvPr/>
        </p:nvSpPr>
        <p:spPr bwMode="auto">
          <a:xfrm>
            <a:off x="0" y="198438"/>
            <a:ext cx="11811000" cy="639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3200" b="1" i="0" u="none" strike="noStrike" kern="1200" cap="none" spc="0" normalizeH="0" baseline="0" noProof="0" dirty="0">
                <a:ln>
                  <a:noFill/>
                </a:ln>
                <a:solidFill>
                  <a:srgbClr val="002060"/>
                </a:solidFill>
                <a:effectLst/>
                <a:uLnTx/>
                <a:uFillTx/>
                <a:latin typeface="Times New Roman" panose="02020603050405020304" pitchFamily="18" charset="0"/>
                <a:ea typeface="MS PGothic" panose="020B0600070205080204" pitchFamily="34" charset="-128"/>
                <a:cs typeface="Times New Roman" panose="02020603050405020304" pitchFamily="18" charset="0"/>
              </a:rPr>
              <a:t>Polymer Preparation Techniques; </a:t>
            </a:r>
            <a:r>
              <a:rPr kumimoji="0" lang="en-US" altLang="en-US" sz="3200" b="1" i="0" u="none" strike="noStrike" kern="1200" cap="none" spc="0" normalizeH="0" baseline="0" noProof="0" dirty="0">
                <a:ln>
                  <a:noFill/>
                </a:ln>
                <a:solidFill>
                  <a:srgbClr val="FF0000"/>
                </a:solidFill>
                <a:effectLst/>
                <a:uLnTx/>
                <a:uFillTx/>
                <a:latin typeface="Times New Roman" panose="02020603050405020304" pitchFamily="18" charset="0"/>
                <a:ea typeface="MS PGothic" panose="020B0600070205080204" pitchFamily="34" charset="-128"/>
                <a:cs typeface="Times New Roman" panose="02020603050405020304" pitchFamily="18" charset="0"/>
              </a:rPr>
              <a:t>Solution Polymerization</a:t>
            </a:r>
          </a:p>
        </p:txBody>
      </p:sp>
      <p:sp>
        <p:nvSpPr>
          <p:cNvPr id="6" name="Rectangle 5">
            <a:extLst>
              <a:ext uri="{FF2B5EF4-FFF2-40B4-BE49-F238E27FC236}">
                <a16:creationId xmlns:a16="http://schemas.microsoft.com/office/drawing/2014/main" id="{54852556-A760-4D0F-A141-44D17B4DE160}"/>
              </a:ext>
            </a:extLst>
          </p:cNvPr>
          <p:cNvSpPr/>
          <p:nvPr/>
        </p:nvSpPr>
        <p:spPr>
          <a:xfrm>
            <a:off x="390522" y="1676400"/>
            <a:ext cx="11433633" cy="2166234"/>
          </a:xfrm>
          <a:prstGeom prst="rect">
            <a:avLst/>
          </a:prstGeom>
        </p:spPr>
        <p:txBody>
          <a:bodyPr wrap="square">
            <a:spAutoFit/>
          </a:bodyPr>
          <a:lstStyle/>
          <a:p>
            <a:pPr marL="342900" indent="-342900" algn="just">
              <a:lnSpc>
                <a:spcPct val="150000"/>
              </a:lnSpc>
              <a:buFont typeface="Courier New" panose="02070309020205020404" pitchFamily="49" charset="0"/>
              <a:buChar char="o"/>
            </a:pPr>
            <a:r>
              <a:rPr lang="en-US" sz="2000" b="1" dirty="0">
                <a:solidFill>
                  <a:srgbClr val="002060"/>
                </a:solidFill>
                <a:latin typeface="Times New Roman" panose="02020603050405020304" pitchFamily="18" charset="0"/>
                <a:cs typeface="Times New Roman" panose="02020603050405020304" pitchFamily="18" charset="0"/>
              </a:rPr>
              <a:t>Both monomer and polymer are soluble in the solvent</a:t>
            </a:r>
          </a:p>
          <a:p>
            <a:pPr marL="688975" indent="-342900" algn="just">
              <a:lnSpc>
                <a:spcPct val="150000"/>
              </a:lnSpc>
              <a:buFont typeface="Wingdings" panose="05000000000000000000" pitchFamily="2" charset="2"/>
              <a:buChar char="§"/>
            </a:pPr>
            <a:r>
              <a:rPr lang="en-US" dirty="0">
                <a:latin typeface="Times New Roman" panose="02020603050405020304" pitchFamily="18" charset="0"/>
                <a:cs typeface="Times New Roman" panose="02020603050405020304" pitchFamily="18" charset="0"/>
              </a:rPr>
              <a:t>Initiation and propagation occur in a homogeneous environment of the solvent.</a:t>
            </a:r>
          </a:p>
          <a:p>
            <a:pPr marL="688975" indent="-342900" algn="just">
              <a:lnSpc>
                <a:spcPct val="150000"/>
              </a:lnSpc>
              <a:buFont typeface="Wingdings" panose="05000000000000000000" pitchFamily="2" charset="2"/>
              <a:buChar char="§"/>
            </a:pPr>
            <a:r>
              <a:rPr lang="en-US" dirty="0">
                <a:latin typeface="Times New Roman" panose="02020603050405020304" pitchFamily="18" charset="0"/>
                <a:cs typeface="Times New Roman" panose="02020603050405020304" pitchFamily="18" charset="0"/>
              </a:rPr>
              <a:t>The rate of the polymerization is lower than in bulk.</a:t>
            </a:r>
          </a:p>
          <a:p>
            <a:pPr marL="688975" indent="-342900" algn="just">
              <a:lnSpc>
                <a:spcPct val="150000"/>
              </a:lnSpc>
              <a:buFont typeface="Wingdings" panose="05000000000000000000" pitchFamily="2" charset="2"/>
              <a:buChar char="§"/>
            </a:pPr>
            <a:r>
              <a:rPr lang="en-US" dirty="0">
                <a:latin typeface="Times New Roman" panose="02020603050405020304" pitchFamily="18" charset="0"/>
                <a:cs typeface="Times New Roman" panose="02020603050405020304" pitchFamily="18" charset="0"/>
              </a:rPr>
              <a:t>The higher the dilution of the reactants, the lower is the rate and the lower is the molecular weight of the product due to chain transferring to the solvent.</a:t>
            </a:r>
          </a:p>
        </p:txBody>
      </p:sp>
      <p:sp>
        <p:nvSpPr>
          <p:cNvPr id="9" name="Rectangle 8">
            <a:extLst>
              <a:ext uri="{FF2B5EF4-FFF2-40B4-BE49-F238E27FC236}">
                <a16:creationId xmlns:a16="http://schemas.microsoft.com/office/drawing/2014/main" id="{CB672E92-DF79-48E6-9880-C25B54515C53}"/>
              </a:ext>
            </a:extLst>
          </p:cNvPr>
          <p:cNvSpPr/>
          <p:nvPr/>
        </p:nvSpPr>
        <p:spPr>
          <a:xfrm>
            <a:off x="390523" y="3962400"/>
            <a:ext cx="11433632" cy="2166234"/>
          </a:xfrm>
          <a:prstGeom prst="rect">
            <a:avLst/>
          </a:prstGeom>
        </p:spPr>
        <p:txBody>
          <a:bodyPr wrap="square">
            <a:spAutoFit/>
          </a:bodyPr>
          <a:lstStyle/>
          <a:p>
            <a:pPr marL="342900" indent="-342900" algn="just">
              <a:lnSpc>
                <a:spcPct val="150000"/>
              </a:lnSpc>
              <a:buFont typeface="Courier New" panose="02070309020205020404" pitchFamily="49" charset="0"/>
              <a:buChar char="o"/>
            </a:pPr>
            <a:r>
              <a:rPr lang="en-US" sz="2000" b="1" dirty="0">
                <a:solidFill>
                  <a:srgbClr val="002060"/>
                </a:solidFill>
                <a:latin typeface="Times New Roman" panose="02020603050405020304" pitchFamily="18" charset="0"/>
                <a:cs typeface="Times New Roman" panose="02020603050405020304" pitchFamily="18" charset="0"/>
              </a:rPr>
              <a:t>Monomer is soluble, but polymer is partially soluble or insoluble in the solvent</a:t>
            </a:r>
          </a:p>
          <a:p>
            <a:pPr marL="688975" indent="-342900" algn="just">
              <a:lnSpc>
                <a:spcPct val="150000"/>
              </a:lnSpc>
              <a:buFont typeface="Wingdings" panose="05000000000000000000" pitchFamily="2" charset="2"/>
              <a:buChar char="§"/>
            </a:pPr>
            <a:r>
              <a:rPr lang="en-US" dirty="0">
                <a:latin typeface="Times New Roman" panose="02020603050405020304" pitchFamily="18" charset="0"/>
                <a:cs typeface="Times New Roman" panose="02020603050405020304" pitchFamily="18" charset="0"/>
              </a:rPr>
              <a:t>The initiation still takes place in a homogeneous medium.</a:t>
            </a:r>
          </a:p>
          <a:p>
            <a:pPr marL="688975" indent="-342900" algn="just">
              <a:lnSpc>
                <a:spcPct val="150000"/>
              </a:lnSpc>
              <a:buFont typeface="Wingdings" panose="05000000000000000000" pitchFamily="2" charset="2"/>
              <a:buChar char="§"/>
            </a:pPr>
            <a:r>
              <a:rPr lang="en-US" dirty="0">
                <a:latin typeface="Times New Roman" panose="02020603050405020304" pitchFamily="18" charset="0"/>
                <a:cs typeface="Times New Roman" panose="02020603050405020304" pitchFamily="18" charset="0"/>
              </a:rPr>
              <a:t>As the chains grow, there is some increase in viscosity followed by precipitation.</a:t>
            </a:r>
          </a:p>
          <a:p>
            <a:pPr marL="688975" indent="-342900" algn="just">
              <a:lnSpc>
                <a:spcPct val="150000"/>
              </a:lnSpc>
              <a:buFont typeface="Wingdings" panose="05000000000000000000" pitchFamily="2" charset="2"/>
              <a:buChar char="§"/>
            </a:pPr>
            <a:r>
              <a:rPr lang="en-US" dirty="0">
                <a:latin typeface="Times New Roman" panose="02020603050405020304" pitchFamily="18" charset="0"/>
                <a:cs typeface="Times New Roman" panose="02020603050405020304" pitchFamily="18" charset="0"/>
              </a:rPr>
              <a:t>Propagation continues in the precipitated swollen polymer, the precipitation does not exert a strong effect on the molecular weight of the product.</a:t>
            </a:r>
          </a:p>
        </p:txBody>
      </p:sp>
      <p:sp>
        <p:nvSpPr>
          <p:cNvPr id="10" name="Rectangle 9">
            <a:extLst>
              <a:ext uri="{FF2B5EF4-FFF2-40B4-BE49-F238E27FC236}">
                <a16:creationId xmlns:a16="http://schemas.microsoft.com/office/drawing/2014/main" id="{115FA9C7-FF77-46ED-B91B-EC7231AF1C50}"/>
              </a:ext>
            </a:extLst>
          </p:cNvPr>
          <p:cNvSpPr/>
          <p:nvPr/>
        </p:nvSpPr>
        <p:spPr>
          <a:xfrm>
            <a:off x="390523" y="762000"/>
            <a:ext cx="11433632" cy="960328"/>
          </a:xfrm>
          <a:prstGeom prst="rect">
            <a:avLst/>
          </a:prstGeom>
        </p:spPr>
        <p:txBody>
          <a:bodyPr wrap="square">
            <a:spAutoFit/>
          </a:bodyPr>
          <a:lstStyle/>
          <a:p>
            <a:pPr algn="just">
              <a:lnSpc>
                <a:spcPct val="150000"/>
              </a:lnSpc>
            </a:pPr>
            <a:r>
              <a:rPr lang="en-US" sz="2000" dirty="0">
                <a:latin typeface="Times New Roman" panose="02020603050405020304" pitchFamily="18" charset="0"/>
                <a:cs typeface="Times New Roman" panose="02020603050405020304" pitchFamily="18" charset="0"/>
              </a:rPr>
              <a:t>The monomer may be fully or only partially soluble in the solvent and the polymer may be </a:t>
            </a:r>
            <a:r>
              <a:rPr lang="en-US" sz="2000" dirty="0">
                <a:solidFill>
                  <a:srgbClr val="009ED6"/>
                </a:solidFill>
                <a:latin typeface="Times New Roman" panose="02020603050405020304" pitchFamily="18" charset="0"/>
                <a:cs typeface="Times New Roman" panose="02020603050405020304" pitchFamily="18" charset="0"/>
              </a:rPr>
              <a:t>completely soluble, or partially soluble or insoluble.</a:t>
            </a:r>
          </a:p>
        </p:txBody>
      </p:sp>
    </p:spTree>
    <p:extLst>
      <p:ext uri="{BB962C8B-B14F-4D97-AF65-F5344CB8AC3E}">
        <p14:creationId xmlns:p14="http://schemas.microsoft.com/office/powerpoint/2010/main" val="253956225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D72551-567C-D638-53C4-F55B1D72DD9B}"/>
            </a:ext>
          </a:extLst>
        </p:cNvPr>
        <p:cNvGrpSpPr/>
        <p:nvPr/>
      </p:nvGrpSpPr>
      <p:grpSpPr>
        <a:xfrm>
          <a:off x="0" y="0"/>
          <a:ext cx="0" cy="0"/>
          <a:chOff x="0" y="0"/>
          <a:chExt cx="0" cy="0"/>
        </a:xfrm>
      </p:grpSpPr>
      <p:sp>
        <p:nvSpPr>
          <p:cNvPr id="35" name="Slide Number Placeholder 34">
            <a:extLst>
              <a:ext uri="{FF2B5EF4-FFF2-40B4-BE49-F238E27FC236}">
                <a16:creationId xmlns:a16="http://schemas.microsoft.com/office/drawing/2014/main" id="{8499DF1E-A07B-B87F-0EE0-68338462F21B}"/>
              </a:ext>
            </a:extLst>
          </p:cNvPr>
          <p:cNvSpPr>
            <a:spLocks noGrp="1"/>
          </p:cNvSpPr>
          <p:nvPr>
            <p:ph type="sldNum" sz="quarter" idx="12"/>
          </p:nvPr>
        </p:nvSpPr>
        <p:spPr/>
        <p:txBody>
          <a:bodyPr/>
          <a:lstStyle/>
          <a:p>
            <a:pPr marL="0" marR="0" lvl="0" indent="0" algn="r" defTabSz="914400" rtl="0" eaLnBrk="0" fontAlgn="base" latinLnBrk="0" hangingPunct="0">
              <a:lnSpc>
                <a:spcPct val="150000"/>
              </a:lnSpc>
              <a:spcBef>
                <a:spcPct val="0"/>
              </a:spcBef>
              <a:spcAft>
                <a:spcPct val="0"/>
              </a:spcAft>
              <a:buClrTx/>
              <a:buSzTx/>
              <a:buFontTx/>
              <a:buNone/>
              <a:tabLst/>
              <a:defRPr/>
            </a:pPr>
            <a:fld id="{EC3C12D4-1BB1-4CDC-88A6-B6E19B6BFEA8}"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pitchFamily="34" charset="0"/>
                <a:ea typeface="MS PGothic" panose="020B0600070205080204" pitchFamily="34" charset="-128"/>
                <a:cs typeface="+mn-cs"/>
              </a:rPr>
              <a:pPr marL="0" marR="0" lvl="0" indent="0" algn="r" defTabSz="914400" rtl="0" eaLnBrk="0" fontAlgn="base" latinLnBrk="0" hangingPunct="0">
                <a:lnSpc>
                  <a:spcPct val="150000"/>
                </a:lnSpc>
                <a:spcBef>
                  <a:spcPct val="0"/>
                </a:spcBef>
                <a:spcAft>
                  <a:spcPct val="0"/>
                </a:spcAft>
                <a:buClrTx/>
                <a:buSzTx/>
                <a:buFontTx/>
                <a:buNone/>
                <a:tabLst/>
                <a:defRPr/>
              </a:pPr>
              <a:t>19</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pitchFamily="34" charset="0"/>
              <a:ea typeface="MS PGothic" panose="020B0600070205080204" pitchFamily="34" charset="-128"/>
              <a:cs typeface="+mn-cs"/>
            </a:endParaRPr>
          </a:p>
        </p:txBody>
      </p:sp>
      <p:cxnSp>
        <p:nvCxnSpPr>
          <p:cNvPr id="8" name="Straight Connector 7">
            <a:extLst>
              <a:ext uri="{FF2B5EF4-FFF2-40B4-BE49-F238E27FC236}">
                <a16:creationId xmlns:a16="http://schemas.microsoft.com/office/drawing/2014/main" id="{ECD0A760-A383-1E78-80D8-0CCDA8654AFF}"/>
              </a:ext>
            </a:extLst>
          </p:cNvPr>
          <p:cNvCxnSpPr/>
          <p:nvPr/>
        </p:nvCxnSpPr>
        <p:spPr>
          <a:xfrm flipV="1">
            <a:off x="113771" y="642086"/>
            <a:ext cx="10015008" cy="14805"/>
          </a:xfrm>
          <a:prstGeom prst="line">
            <a:avLst/>
          </a:prstGeom>
          <a:ln w="19050">
            <a:solidFill>
              <a:srgbClr val="00B050"/>
            </a:solidFill>
          </a:ln>
        </p:spPr>
        <p:style>
          <a:lnRef idx="1">
            <a:schemeClr val="accent6"/>
          </a:lnRef>
          <a:fillRef idx="0">
            <a:schemeClr val="accent6"/>
          </a:fillRef>
          <a:effectRef idx="0">
            <a:schemeClr val="accent6"/>
          </a:effectRef>
          <a:fontRef idx="minor">
            <a:schemeClr val="tx1"/>
          </a:fontRef>
        </p:style>
      </p:cxnSp>
      <p:sp>
        <p:nvSpPr>
          <p:cNvPr id="2" name="Rectangle 2">
            <a:extLst>
              <a:ext uri="{FF2B5EF4-FFF2-40B4-BE49-F238E27FC236}">
                <a16:creationId xmlns:a16="http://schemas.microsoft.com/office/drawing/2014/main" id="{B74BF243-792D-C90A-9756-92C656A54069}"/>
              </a:ext>
            </a:extLst>
          </p:cNvPr>
          <p:cNvSpPr txBox="1">
            <a:spLocks noChangeArrowheads="1"/>
          </p:cNvSpPr>
          <p:nvPr/>
        </p:nvSpPr>
        <p:spPr bwMode="auto">
          <a:xfrm>
            <a:off x="0" y="198438"/>
            <a:ext cx="11811000" cy="639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3200" b="1" i="0" u="none" strike="noStrike" kern="1200" cap="none" spc="0" normalizeH="0" baseline="0" noProof="0" dirty="0">
                <a:ln>
                  <a:noFill/>
                </a:ln>
                <a:solidFill>
                  <a:srgbClr val="002060"/>
                </a:solidFill>
                <a:effectLst/>
                <a:uLnTx/>
                <a:uFillTx/>
                <a:latin typeface="Times New Roman" panose="02020603050405020304" pitchFamily="18" charset="0"/>
                <a:ea typeface="MS PGothic" panose="020B0600070205080204" pitchFamily="34" charset="-128"/>
                <a:cs typeface="Times New Roman" panose="02020603050405020304" pitchFamily="18" charset="0"/>
              </a:rPr>
              <a:t>Polymer Preparation Techniques; </a:t>
            </a:r>
            <a:r>
              <a:rPr kumimoji="0" lang="en-US" altLang="en-US" sz="3200" b="1" i="0" u="none" strike="noStrike" kern="1200" cap="none" spc="0" normalizeH="0" baseline="0" noProof="0" dirty="0">
                <a:ln>
                  <a:noFill/>
                </a:ln>
                <a:solidFill>
                  <a:srgbClr val="FF0000"/>
                </a:solidFill>
                <a:effectLst/>
                <a:uLnTx/>
                <a:uFillTx/>
                <a:latin typeface="Times New Roman" panose="02020603050405020304" pitchFamily="18" charset="0"/>
                <a:ea typeface="MS PGothic" panose="020B0600070205080204" pitchFamily="34" charset="-128"/>
                <a:cs typeface="Times New Roman" panose="02020603050405020304" pitchFamily="18" charset="0"/>
              </a:rPr>
              <a:t>Suspension Polymerization</a:t>
            </a:r>
          </a:p>
        </p:txBody>
      </p:sp>
      <p:sp>
        <p:nvSpPr>
          <p:cNvPr id="5" name="Rectangle 4">
            <a:extLst>
              <a:ext uri="{FF2B5EF4-FFF2-40B4-BE49-F238E27FC236}">
                <a16:creationId xmlns:a16="http://schemas.microsoft.com/office/drawing/2014/main" id="{4451D4C9-369F-4443-9FF5-CDFD7C3B632E}"/>
              </a:ext>
            </a:extLst>
          </p:cNvPr>
          <p:cNvSpPr/>
          <p:nvPr/>
        </p:nvSpPr>
        <p:spPr>
          <a:xfrm>
            <a:off x="457200" y="720537"/>
            <a:ext cx="11201400" cy="498663"/>
          </a:xfrm>
          <a:prstGeom prst="rect">
            <a:avLst/>
          </a:prstGeom>
        </p:spPr>
        <p:txBody>
          <a:bodyPr wrap="square">
            <a:spAutoFit/>
          </a:bodyPr>
          <a:lstStyle/>
          <a:p>
            <a:pPr marL="342900" indent="-342900" algn="just">
              <a:lnSpc>
                <a:spcPct val="150000"/>
              </a:lnSpc>
              <a:spcAft>
                <a:spcPts val="0"/>
              </a:spcAft>
              <a:buFont typeface="Courier New" panose="02070309020205020404" pitchFamily="49" charset="0"/>
              <a:buChar char="o"/>
            </a:pPr>
            <a:r>
              <a:rPr lang="en-US" sz="2000" dirty="0">
                <a:latin typeface="Times New Roman" panose="02020603050405020304" pitchFamily="18" charset="0"/>
                <a:cs typeface="Times New Roman" panose="02020603050405020304" pitchFamily="18" charset="0"/>
              </a:rPr>
              <a:t>It can be considered as a form of mass polymerization</a:t>
            </a:r>
          </a:p>
        </p:txBody>
      </p:sp>
      <p:sp>
        <p:nvSpPr>
          <p:cNvPr id="6" name="Rectangle 5">
            <a:extLst>
              <a:ext uri="{FF2B5EF4-FFF2-40B4-BE49-F238E27FC236}">
                <a16:creationId xmlns:a16="http://schemas.microsoft.com/office/drawing/2014/main" id="{93F68F8A-4F1C-40C3-876E-C52804704F27}"/>
              </a:ext>
            </a:extLst>
          </p:cNvPr>
          <p:cNvSpPr/>
          <p:nvPr/>
        </p:nvSpPr>
        <p:spPr>
          <a:xfrm>
            <a:off x="457199" y="1249472"/>
            <a:ext cx="11353799" cy="960328"/>
          </a:xfrm>
          <a:prstGeom prst="rect">
            <a:avLst/>
          </a:prstGeom>
        </p:spPr>
        <p:txBody>
          <a:bodyPr wrap="square">
            <a:spAutoFit/>
          </a:bodyPr>
          <a:lstStyle/>
          <a:p>
            <a:pPr marL="342900" indent="-342900" algn="just">
              <a:lnSpc>
                <a:spcPct val="150000"/>
              </a:lnSpc>
              <a:spcAft>
                <a:spcPts val="0"/>
              </a:spcAft>
              <a:buFont typeface="Courier New" panose="02070309020205020404" pitchFamily="49" charset="0"/>
              <a:buChar char="o"/>
            </a:pPr>
            <a:r>
              <a:rPr lang="en-US" sz="2000" dirty="0">
                <a:latin typeface="Times New Roman" panose="02020603050405020304" pitchFamily="18" charset="0"/>
                <a:cs typeface="Times New Roman" panose="02020603050405020304" pitchFamily="18" charset="0"/>
              </a:rPr>
              <a:t>Small droplets of liquid (initiator is dissolved in the monomer) dispersed in nonsolvent liquid (water) using </a:t>
            </a:r>
            <a:r>
              <a:rPr lang="en-US" sz="2000" i="1" dirty="0">
                <a:latin typeface="Times New Roman" panose="02020603050405020304" pitchFamily="18" charset="0"/>
                <a:cs typeface="Times New Roman" panose="02020603050405020304" pitchFamily="18" charset="0"/>
              </a:rPr>
              <a:t>suspending or dispersing agent</a:t>
            </a:r>
            <a:r>
              <a:rPr lang="en-US" sz="2000" dirty="0">
                <a:latin typeface="Times New Roman" panose="02020603050405020304" pitchFamily="18" charset="0"/>
                <a:cs typeface="Times New Roman" panose="02020603050405020304" pitchFamily="18" charset="0"/>
              </a:rPr>
              <a:t> and stabilized in the medium by agitation.</a:t>
            </a:r>
          </a:p>
        </p:txBody>
      </p:sp>
      <p:graphicFrame>
        <p:nvGraphicFramePr>
          <p:cNvPr id="7" name="Object 2">
            <a:extLst>
              <a:ext uri="{FF2B5EF4-FFF2-40B4-BE49-F238E27FC236}">
                <a16:creationId xmlns:a16="http://schemas.microsoft.com/office/drawing/2014/main" id="{A07599F8-B447-435F-B84C-BDFA130DA02B}"/>
              </a:ext>
            </a:extLst>
          </p:cNvPr>
          <p:cNvGraphicFramePr>
            <a:graphicFrameLocks noChangeAspect="1"/>
          </p:cNvGraphicFramePr>
          <p:nvPr>
            <p:extLst>
              <p:ext uri="{D42A27DB-BD31-4B8C-83A1-F6EECF244321}">
                <p14:modId xmlns:p14="http://schemas.microsoft.com/office/powerpoint/2010/main" val="2050664368"/>
              </p:ext>
            </p:extLst>
          </p:nvPr>
        </p:nvGraphicFramePr>
        <p:xfrm>
          <a:off x="457200" y="2625338"/>
          <a:ext cx="3479800" cy="1579849"/>
        </p:xfrm>
        <a:graphic>
          <a:graphicData uri="http://schemas.openxmlformats.org/presentationml/2006/ole">
            <mc:AlternateContent xmlns:mc="http://schemas.openxmlformats.org/markup-compatibility/2006">
              <mc:Choice xmlns:v="urn:schemas-microsoft-com:vml" Requires="v">
                <p:oleObj name="CS ChemDraw Drawing" r:id="rId3" imgW="3907536" imgH="1876044" progId="ChemDraw.Document.6.0">
                  <p:embed/>
                </p:oleObj>
              </mc:Choice>
              <mc:Fallback>
                <p:oleObj name="CS ChemDraw Drawing" r:id="rId3" imgW="3907536" imgH="1876044" progId="ChemDraw.Document.6.0">
                  <p:embed/>
                  <p:pic>
                    <p:nvPicPr>
                      <p:cNvPr id="7" name="Object 2">
                        <a:extLst>
                          <a:ext uri="{FF2B5EF4-FFF2-40B4-BE49-F238E27FC236}">
                            <a16:creationId xmlns:a16="http://schemas.microsoft.com/office/drawing/2014/main" id="{A07599F8-B447-435F-B84C-BDFA130DA02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7200" y="2625338"/>
                        <a:ext cx="3479800" cy="1579849"/>
                      </a:xfrm>
                      <a:prstGeom prst="rect">
                        <a:avLst/>
                      </a:prstGeom>
                      <a:noFill/>
                      <a:ln>
                        <a:noFill/>
                      </a:ln>
                    </p:spPr>
                  </p:pic>
                </p:oleObj>
              </mc:Fallback>
            </mc:AlternateContent>
          </a:graphicData>
        </a:graphic>
      </p:graphicFrame>
      <p:graphicFrame>
        <p:nvGraphicFramePr>
          <p:cNvPr id="3" name="Object 3">
            <a:extLst>
              <a:ext uri="{FF2B5EF4-FFF2-40B4-BE49-F238E27FC236}">
                <a16:creationId xmlns:a16="http://schemas.microsoft.com/office/drawing/2014/main" id="{A023BC7B-EE13-46C1-AC38-E3A7B6CC3DD8}"/>
              </a:ext>
            </a:extLst>
          </p:cNvPr>
          <p:cNvGraphicFramePr>
            <a:graphicFrameLocks noChangeAspect="1"/>
          </p:cNvGraphicFramePr>
          <p:nvPr>
            <p:extLst>
              <p:ext uri="{D42A27DB-BD31-4B8C-83A1-F6EECF244321}">
                <p14:modId xmlns:p14="http://schemas.microsoft.com/office/powerpoint/2010/main" val="2866519557"/>
              </p:ext>
            </p:extLst>
          </p:nvPr>
        </p:nvGraphicFramePr>
        <p:xfrm>
          <a:off x="8473893" y="2459021"/>
          <a:ext cx="3327582" cy="1906335"/>
        </p:xfrm>
        <a:graphic>
          <a:graphicData uri="http://schemas.openxmlformats.org/presentationml/2006/ole">
            <mc:AlternateContent xmlns:mc="http://schemas.openxmlformats.org/markup-compatibility/2006">
              <mc:Choice xmlns:v="urn:schemas-microsoft-com:vml" Requires="v">
                <p:oleObj name="CS ChemDraw Drawing" r:id="rId5" imgW="3579876" imgH="2170176" progId="ChemDraw.Document.6.0">
                  <p:embed/>
                </p:oleObj>
              </mc:Choice>
              <mc:Fallback>
                <p:oleObj name="CS ChemDraw Drawing" r:id="rId5" imgW="3579876" imgH="2170176" progId="ChemDraw.Document.6.0">
                  <p:embed/>
                  <p:pic>
                    <p:nvPicPr>
                      <p:cNvPr id="8" name="Object 3">
                        <a:extLst>
                          <a:ext uri="{FF2B5EF4-FFF2-40B4-BE49-F238E27FC236}">
                            <a16:creationId xmlns:a16="http://schemas.microsoft.com/office/drawing/2014/main" id="{A023BC7B-EE13-46C1-AC38-E3A7B6CC3DD8}"/>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473893" y="2459021"/>
                        <a:ext cx="3327582" cy="1906335"/>
                      </a:xfrm>
                      <a:prstGeom prst="rect">
                        <a:avLst/>
                      </a:prstGeom>
                      <a:noFill/>
                      <a:ln>
                        <a:noFill/>
                      </a:ln>
                    </p:spPr>
                  </p:pic>
                </p:oleObj>
              </mc:Fallback>
            </mc:AlternateContent>
          </a:graphicData>
        </a:graphic>
      </p:graphicFrame>
      <p:sp>
        <p:nvSpPr>
          <p:cNvPr id="9" name="Rectangle 8">
            <a:extLst>
              <a:ext uri="{FF2B5EF4-FFF2-40B4-BE49-F238E27FC236}">
                <a16:creationId xmlns:a16="http://schemas.microsoft.com/office/drawing/2014/main" id="{F47ABEA2-21FB-4358-87D8-1E381E8D6EF0}"/>
              </a:ext>
            </a:extLst>
          </p:cNvPr>
          <p:cNvSpPr/>
          <p:nvPr/>
        </p:nvSpPr>
        <p:spPr>
          <a:xfrm>
            <a:off x="457200" y="5522763"/>
            <a:ext cx="11353800" cy="1335237"/>
          </a:xfrm>
          <a:prstGeom prst="rect">
            <a:avLst/>
          </a:prstGeom>
        </p:spPr>
        <p:txBody>
          <a:bodyPr wrap="square">
            <a:spAutoFit/>
          </a:bodyPr>
          <a:lstStyle/>
          <a:p>
            <a:pPr marL="342900" indent="-342900" algn="just">
              <a:lnSpc>
                <a:spcPct val="150000"/>
              </a:lnSpc>
              <a:spcAft>
                <a:spcPts val="0"/>
              </a:spcAft>
              <a:buFont typeface="Courier New" panose="02070309020205020404" pitchFamily="49" charset="0"/>
              <a:buChar char="o"/>
            </a:pPr>
            <a:r>
              <a:rPr lang="en-US" sz="2000" b="1" dirty="0">
                <a:solidFill>
                  <a:srgbClr val="002060"/>
                </a:solidFill>
                <a:latin typeface="Times New Roman" panose="02020603050405020304" pitchFamily="18" charset="0"/>
                <a:cs typeface="Times New Roman" panose="02020603050405020304" pitchFamily="18" charset="0"/>
              </a:rPr>
              <a:t>The role of suspending agent;</a:t>
            </a:r>
          </a:p>
          <a:p>
            <a:pPr marL="346075" algn="just">
              <a:lnSpc>
                <a:spcPct val="150000"/>
              </a:lnSpc>
              <a:spcAft>
                <a:spcPts val="0"/>
              </a:spcAft>
            </a:pPr>
            <a:r>
              <a:rPr lang="en-US" dirty="0">
                <a:latin typeface="Times New Roman" panose="02020603050405020304" pitchFamily="18" charset="0"/>
                <a:cs typeface="Times New Roman" panose="02020603050405020304" pitchFamily="18" charset="0"/>
              </a:rPr>
              <a:t>The suspending agent prevents the coalescing of the sticky particles and the tendency of the sticky particles to attach to form one big mass.</a:t>
            </a:r>
          </a:p>
        </p:txBody>
      </p:sp>
      <p:pic>
        <p:nvPicPr>
          <p:cNvPr id="4" name="Picture 3">
            <a:extLst>
              <a:ext uri="{FF2B5EF4-FFF2-40B4-BE49-F238E27FC236}">
                <a16:creationId xmlns:a16="http://schemas.microsoft.com/office/drawing/2014/main" id="{050D77DC-20B9-4B80-AE9D-EE61D0F57B5F}"/>
              </a:ext>
            </a:extLst>
          </p:cNvPr>
          <p:cNvPicPr>
            <a:picLocks noChangeAspect="1"/>
          </p:cNvPicPr>
          <p:nvPr/>
        </p:nvPicPr>
        <p:blipFill>
          <a:blip r:embed="rId7"/>
          <a:stretch>
            <a:fillRect/>
          </a:stretch>
        </p:blipFill>
        <p:spPr>
          <a:xfrm>
            <a:off x="4315991" y="2230854"/>
            <a:ext cx="3872152" cy="2396291"/>
          </a:xfrm>
          <a:prstGeom prst="rect">
            <a:avLst/>
          </a:prstGeom>
        </p:spPr>
      </p:pic>
      <p:sp>
        <p:nvSpPr>
          <p:cNvPr id="11" name="Rectangle 10">
            <a:extLst>
              <a:ext uri="{FF2B5EF4-FFF2-40B4-BE49-F238E27FC236}">
                <a16:creationId xmlns:a16="http://schemas.microsoft.com/office/drawing/2014/main" id="{3B831801-0C9D-2DF8-9900-6D05388FAE46}"/>
              </a:ext>
            </a:extLst>
          </p:cNvPr>
          <p:cNvSpPr/>
          <p:nvPr/>
        </p:nvSpPr>
        <p:spPr>
          <a:xfrm>
            <a:off x="457200" y="4648200"/>
            <a:ext cx="11353800" cy="919739"/>
          </a:xfrm>
          <a:prstGeom prst="rect">
            <a:avLst/>
          </a:prstGeom>
        </p:spPr>
        <p:txBody>
          <a:bodyPr wrap="square">
            <a:spAutoFit/>
          </a:bodyPr>
          <a:lstStyle/>
          <a:p>
            <a:pPr marL="342900" indent="-342900" algn="just">
              <a:lnSpc>
                <a:spcPct val="150000"/>
              </a:lnSpc>
              <a:spcAft>
                <a:spcPts val="0"/>
              </a:spcAft>
              <a:buFont typeface="Courier New" panose="02070309020205020404" pitchFamily="49" charset="0"/>
              <a:buChar char="o"/>
            </a:pPr>
            <a:r>
              <a:rPr lang="en-US" sz="2000" b="1" dirty="0">
                <a:solidFill>
                  <a:srgbClr val="002060"/>
                </a:solidFill>
                <a:latin typeface="Times New Roman" panose="02020603050405020304" pitchFamily="18" charset="0"/>
                <a:cs typeface="Times New Roman" panose="02020603050405020304" pitchFamily="18" charset="0"/>
              </a:rPr>
              <a:t>The suspending agent is </a:t>
            </a:r>
            <a:r>
              <a:rPr lang="en-US" dirty="0">
                <a:latin typeface="Times New Roman" panose="02020603050405020304" pitchFamily="18" charset="0"/>
                <a:cs typeface="Times New Roman" panose="02020603050405020304" pitchFamily="18" charset="0"/>
              </a:rPr>
              <a:t>used in small quantities (0.01–0.5% by weight/monomer) and the main difficulty in forming and in maintaining uniform suspensions.</a:t>
            </a:r>
          </a:p>
        </p:txBody>
      </p:sp>
    </p:spTree>
    <p:extLst>
      <p:ext uri="{BB962C8B-B14F-4D97-AF65-F5344CB8AC3E}">
        <p14:creationId xmlns:p14="http://schemas.microsoft.com/office/powerpoint/2010/main" val="6495138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randombar(horizontal)">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randombar(horizontal)">
                                      <p:cBhvr>
                                        <p:cTn id="1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15856E-C9B1-977E-6054-E696E815A2AE}"/>
            </a:ext>
          </a:extLst>
        </p:cNvPr>
        <p:cNvGrpSpPr/>
        <p:nvPr/>
      </p:nvGrpSpPr>
      <p:grpSpPr>
        <a:xfrm>
          <a:off x="0" y="0"/>
          <a:ext cx="0" cy="0"/>
          <a:chOff x="0" y="0"/>
          <a:chExt cx="0" cy="0"/>
        </a:xfrm>
      </p:grpSpPr>
      <p:sp>
        <p:nvSpPr>
          <p:cNvPr id="35" name="Slide Number Placeholder 34">
            <a:extLst>
              <a:ext uri="{FF2B5EF4-FFF2-40B4-BE49-F238E27FC236}">
                <a16:creationId xmlns:a16="http://schemas.microsoft.com/office/drawing/2014/main" id="{9AF7BAF8-86B2-3860-CD93-025603A2608B}"/>
              </a:ext>
            </a:extLst>
          </p:cNvPr>
          <p:cNvSpPr>
            <a:spLocks noGrp="1"/>
          </p:cNvSpPr>
          <p:nvPr>
            <p:ph type="sldNum" sz="quarter" idx="12"/>
          </p:nvPr>
        </p:nvSpPr>
        <p:spPr/>
        <p:txBody>
          <a:bodyPr/>
          <a:lstStyle/>
          <a:p>
            <a:pPr>
              <a:lnSpc>
                <a:spcPct val="150000"/>
              </a:lnSpc>
              <a:defRPr/>
            </a:pPr>
            <a:fld id="{EC3C12D4-1BB1-4CDC-88A6-B6E19B6BFEA8}" type="slidenum">
              <a:rPr lang="en-US" smtClean="0"/>
              <a:pPr>
                <a:lnSpc>
                  <a:spcPct val="150000"/>
                </a:lnSpc>
                <a:defRPr/>
              </a:pPr>
              <a:t>2</a:t>
            </a:fld>
            <a:endParaRPr lang="en-US"/>
          </a:p>
        </p:txBody>
      </p:sp>
      <p:cxnSp>
        <p:nvCxnSpPr>
          <p:cNvPr id="8" name="Straight Connector 7">
            <a:extLst>
              <a:ext uri="{FF2B5EF4-FFF2-40B4-BE49-F238E27FC236}">
                <a16:creationId xmlns:a16="http://schemas.microsoft.com/office/drawing/2014/main" id="{DEF1379D-B4BE-246E-C6C8-955EE06896BF}"/>
              </a:ext>
            </a:extLst>
          </p:cNvPr>
          <p:cNvCxnSpPr/>
          <p:nvPr/>
        </p:nvCxnSpPr>
        <p:spPr>
          <a:xfrm flipV="1">
            <a:off x="113771" y="642086"/>
            <a:ext cx="10015008" cy="14805"/>
          </a:xfrm>
          <a:prstGeom prst="line">
            <a:avLst/>
          </a:prstGeom>
          <a:ln w="19050">
            <a:solidFill>
              <a:srgbClr val="00B050"/>
            </a:solidFill>
          </a:ln>
        </p:spPr>
        <p:style>
          <a:lnRef idx="1">
            <a:schemeClr val="accent6"/>
          </a:lnRef>
          <a:fillRef idx="0">
            <a:schemeClr val="accent6"/>
          </a:fillRef>
          <a:effectRef idx="0">
            <a:schemeClr val="accent6"/>
          </a:effectRef>
          <a:fontRef idx="minor">
            <a:schemeClr val="tx1"/>
          </a:fontRef>
        </p:style>
      </p:cxnSp>
      <p:sp>
        <p:nvSpPr>
          <p:cNvPr id="13" name="Title 1">
            <a:extLst>
              <a:ext uri="{FF2B5EF4-FFF2-40B4-BE49-F238E27FC236}">
                <a16:creationId xmlns:a16="http://schemas.microsoft.com/office/drawing/2014/main" id="{2FE819A4-96C6-48AB-A7F7-325BA2BFF957}"/>
              </a:ext>
            </a:extLst>
          </p:cNvPr>
          <p:cNvSpPr txBox="1">
            <a:spLocks/>
          </p:cNvSpPr>
          <p:nvPr/>
        </p:nvSpPr>
        <p:spPr bwMode="auto">
          <a:xfrm>
            <a:off x="1600200" y="2247045"/>
            <a:ext cx="8686800" cy="152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lang="en-US" sz="4400" kern="1200" dirty="0">
                <a:solidFill>
                  <a:schemeClr val="tx1"/>
                </a:solidFill>
                <a:latin typeface="+mj-lt"/>
                <a:ea typeface="MS PGothic" panose="020B0600070205080204" pitchFamily="34" charset="-128"/>
                <a:cs typeface="+mj-cs"/>
              </a:defRPr>
            </a:lvl1pPr>
            <a:lvl2pPr algn="l" rtl="0" eaLnBrk="0" fontAlgn="base" hangingPunct="0">
              <a:spcBef>
                <a:spcPct val="0"/>
              </a:spcBef>
              <a:spcAft>
                <a:spcPct val="0"/>
              </a:spcAft>
              <a:defRPr sz="4400">
                <a:solidFill>
                  <a:schemeClr val="tx1"/>
                </a:solidFill>
                <a:latin typeface="Calibri" panose="020F0502020204030204" pitchFamily="34" charset="0"/>
                <a:ea typeface="MS PGothic" panose="020B0600070205080204" pitchFamily="34" charset="-128"/>
              </a:defRPr>
            </a:lvl2pPr>
            <a:lvl3pPr algn="l" rtl="0" eaLnBrk="0" fontAlgn="base" hangingPunct="0">
              <a:spcBef>
                <a:spcPct val="0"/>
              </a:spcBef>
              <a:spcAft>
                <a:spcPct val="0"/>
              </a:spcAft>
              <a:defRPr sz="4400">
                <a:solidFill>
                  <a:schemeClr val="tx1"/>
                </a:solidFill>
                <a:latin typeface="Calibri" panose="020F0502020204030204" pitchFamily="34" charset="0"/>
                <a:ea typeface="MS PGothic" panose="020B0600070205080204" pitchFamily="34" charset="-128"/>
              </a:defRPr>
            </a:lvl3pPr>
            <a:lvl4pPr algn="l" rtl="0" eaLnBrk="0" fontAlgn="base" hangingPunct="0">
              <a:spcBef>
                <a:spcPct val="0"/>
              </a:spcBef>
              <a:spcAft>
                <a:spcPct val="0"/>
              </a:spcAft>
              <a:defRPr sz="4400">
                <a:solidFill>
                  <a:schemeClr val="tx1"/>
                </a:solidFill>
                <a:latin typeface="Calibri" panose="020F0502020204030204" pitchFamily="34" charset="0"/>
                <a:ea typeface="MS PGothic" panose="020B0600070205080204" pitchFamily="34" charset="-128"/>
              </a:defRPr>
            </a:lvl4pPr>
            <a:lvl5pPr algn="l" rtl="0" eaLnBrk="0" fontAlgn="base" hangingPunct="0">
              <a:spcBef>
                <a:spcPct val="0"/>
              </a:spcBef>
              <a:spcAft>
                <a:spcPct val="0"/>
              </a:spcAft>
              <a:defRPr sz="4400">
                <a:solidFill>
                  <a:schemeClr val="tx1"/>
                </a:solidFill>
                <a:latin typeface="Calibri" panose="020F0502020204030204" pitchFamily="34" charset="0"/>
                <a:ea typeface="MS PGothic" panose="020B0600070205080204" pitchFamily="34" charset="-128"/>
              </a:defRPr>
            </a:lvl5pPr>
            <a:lvl6pPr marL="457200" algn="l" rtl="0" fontAlgn="base">
              <a:spcBef>
                <a:spcPct val="0"/>
              </a:spcBef>
              <a:spcAft>
                <a:spcPct val="0"/>
              </a:spcAft>
              <a:defRPr sz="4400">
                <a:solidFill>
                  <a:schemeClr val="tx1"/>
                </a:solidFill>
                <a:latin typeface="Calibri" panose="020F0502020204030204" pitchFamily="34" charset="0"/>
                <a:ea typeface="MS PGothic" panose="020B0600070205080204" pitchFamily="34" charset="-128"/>
              </a:defRPr>
            </a:lvl6pPr>
            <a:lvl7pPr marL="914400" algn="l" rtl="0" fontAlgn="base">
              <a:spcBef>
                <a:spcPct val="0"/>
              </a:spcBef>
              <a:spcAft>
                <a:spcPct val="0"/>
              </a:spcAft>
              <a:defRPr sz="4400">
                <a:solidFill>
                  <a:schemeClr val="tx1"/>
                </a:solidFill>
                <a:latin typeface="Calibri" panose="020F0502020204030204" pitchFamily="34" charset="0"/>
                <a:ea typeface="MS PGothic" panose="020B0600070205080204" pitchFamily="34" charset="-128"/>
              </a:defRPr>
            </a:lvl7pPr>
            <a:lvl8pPr marL="1371600" algn="l" rtl="0" fontAlgn="base">
              <a:spcBef>
                <a:spcPct val="0"/>
              </a:spcBef>
              <a:spcAft>
                <a:spcPct val="0"/>
              </a:spcAft>
              <a:defRPr sz="4400">
                <a:solidFill>
                  <a:schemeClr val="tx1"/>
                </a:solidFill>
                <a:latin typeface="Calibri" panose="020F0502020204030204" pitchFamily="34" charset="0"/>
                <a:ea typeface="MS PGothic" panose="020B0600070205080204" pitchFamily="34" charset="-128"/>
              </a:defRPr>
            </a:lvl8pPr>
            <a:lvl9pPr marL="1828800" algn="l" rtl="0" fontAlgn="base">
              <a:spcBef>
                <a:spcPct val="0"/>
              </a:spcBef>
              <a:spcAft>
                <a:spcPct val="0"/>
              </a:spcAft>
              <a:defRPr sz="4400">
                <a:solidFill>
                  <a:schemeClr val="tx1"/>
                </a:solidFill>
                <a:latin typeface="Calibri" panose="020F0502020204030204" pitchFamily="34" charset="0"/>
                <a:ea typeface="MS PGothic" panose="020B0600070205080204" pitchFamily="34" charset="-128"/>
              </a:defRPr>
            </a:lvl9pPr>
          </a:lstStyle>
          <a:p>
            <a:pPr algn="ctr"/>
            <a:r>
              <a:rPr lang="en-US" altLang="en-US" sz="4800" b="1" dirty="0">
                <a:solidFill>
                  <a:srgbClr val="FF0000"/>
                </a:solidFill>
                <a:latin typeface="Times New Roman" panose="02020603050405020304" pitchFamily="18" charset="0"/>
                <a:cs typeface="Times New Roman" panose="02020603050405020304" pitchFamily="18" charset="0"/>
              </a:rPr>
              <a:t>Chain-Growth Polymerization</a:t>
            </a:r>
          </a:p>
          <a:p>
            <a:pPr algn="ctr"/>
            <a:r>
              <a:rPr lang="en-US" altLang="en-US" sz="4000" b="1" dirty="0">
                <a:solidFill>
                  <a:srgbClr val="002060"/>
                </a:solidFill>
                <a:latin typeface="Times New Roman" panose="02020603050405020304" pitchFamily="18" charset="0"/>
                <a:cs typeface="Times New Roman" panose="02020603050405020304" pitchFamily="18" charset="0"/>
              </a:rPr>
              <a:t>(Addition Polymerization)</a:t>
            </a:r>
            <a:endParaRPr lang="en-US" altLang="en-US" sz="2000" b="1" dirty="0">
              <a:solidFill>
                <a:srgbClr val="002060"/>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id="{B75BE848-C256-B71C-9F01-50C870EA6877}"/>
              </a:ext>
            </a:extLst>
          </p:cNvPr>
          <p:cNvSpPr/>
          <p:nvPr/>
        </p:nvSpPr>
        <p:spPr>
          <a:xfrm>
            <a:off x="1828800" y="3886200"/>
            <a:ext cx="8534400" cy="707886"/>
          </a:xfrm>
          <a:prstGeom prst="rect">
            <a:avLst/>
          </a:prstGeom>
        </p:spPr>
        <p:txBody>
          <a:bodyPr wrap="square">
            <a:spAutoFit/>
          </a:bodyPr>
          <a:lstStyle/>
          <a:p>
            <a:pPr algn="just"/>
            <a:r>
              <a:rPr lang="en-US" sz="2000" b="1" dirty="0">
                <a:solidFill>
                  <a:srgbClr val="FF0000"/>
                </a:solidFill>
                <a:latin typeface="Times New Roman" panose="02020603050405020304" pitchFamily="18" charset="0"/>
                <a:cs typeface="Times New Roman" panose="02020603050405020304" pitchFamily="18" charset="0"/>
              </a:rPr>
              <a:t>Chain-growth polymerizations </a:t>
            </a:r>
            <a:r>
              <a:rPr lang="en-US" sz="2000" i="1" dirty="0">
                <a:latin typeface="Times New Roman" panose="02020603050405020304" pitchFamily="18" charset="0"/>
                <a:cs typeface="Times New Roman" panose="02020603050405020304" pitchFamily="18" charset="0"/>
              </a:rPr>
              <a:t>require the presence of an initiating molecule </a:t>
            </a:r>
            <a:r>
              <a:rPr lang="en-US" sz="2000" dirty="0">
                <a:latin typeface="Times New Roman" panose="02020603050405020304" pitchFamily="18" charset="0"/>
                <a:cs typeface="Times New Roman" panose="02020603050405020304" pitchFamily="18" charset="0"/>
              </a:rPr>
              <a:t>that can be used to attach a monomer molecule at the start of the polymerization</a:t>
            </a:r>
          </a:p>
        </p:txBody>
      </p:sp>
    </p:spTree>
    <p:extLst>
      <p:ext uri="{BB962C8B-B14F-4D97-AF65-F5344CB8AC3E}">
        <p14:creationId xmlns:p14="http://schemas.microsoft.com/office/powerpoint/2010/main" val="300210057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15486B-945E-689D-BC08-0CAA5400F184}"/>
            </a:ext>
          </a:extLst>
        </p:cNvPr>
        <p:cNvGrpSpPr/>
        <p:nvPr/>
      </p:nvGrpSpPr>
      <p:grpSpPr>
        <a:xfrm>
          <a:off x="0" y="0"/>
          <a:ext cx="0" cy="0"/>
          <a:chOff x="0" y="0"/>
          <a:chExt cx="0" cy="0"/>
        </a:xfrm>
      </p:grpSpPr>
      <p:sp>
        <p:nvSpPr>
          <p:cNvPr id="35" name="Slide Number Placeholder 34">
            <a:extLst>
              <a:ext uri="{FF2B5EF4-FFF2-40B4-BE49-F238E27FC236}">
                <a16:creationId xmlns:a16="http://schemas.microsoft.com/office/drawing/2014/main" id="{EB1C8F32-8304-8C14-1763-3D0EA238AFF3}"/>
              </a:ext>
            </a:extLst>
          </p:cNvPr>
          <p:cNvSpPr>
            <a:spLocks noGrp="1"/>
          </p:cNvSpPr>
          <p:nvPr>
            <p:ph type="sldNum" sz="quarter" idx="12"/>
          </p:nvPr>
        </p:nvSpPr>
        <p:spPr/>
        <p:txBody>
          <a:bodyPr/>
          <a:lstStyle/>
          <a:p>
            <a:pPr marL="0" marR="0" lvl="0" indent="0" algn="r" defTabSz="914400" rtl="0" eaLnBrk="0" fontAlgn="base" latinLnBrk="0" hangingPunct="0">
              <a:lnSpc>
                <a:spcPct val="150000"/>
              </a:lnSpc>
              <a:spcBef>
                <a:spcPct val="0"/>
              </a:spcBef>
              <a:spcAft>
                <a:spcPct val="0"/>
              </a:spcAft>
              <a:buClrTx/>
              <a:buSzTx/>
              <a:buFontTx/>
              <a:buNone/>
              <a:tabLst/>
              <a:defRPr/>
            </a:pPr>
            <a:fld id="{EC3C12D4-1BB1-4CDC-88A6-B6E19B6BFEA8}"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pitchFamily="34" charset="0"/>
                <a:ea typeface="MS PGothic" panose="020B0600070205080204" pitchFamily="34" charset="-128"/>
                <a:cs typeface="+mn-cs"/>
              </a:rPr>
              <a:pPr marL="0" marR="0" lvl="0" indent="0" algn="r" defTabSz="914400" rtl="0" eaLnBrk="0" fontAlgn="base" latinLnBrk="0" hangingPunct="0">
                <a:lnSpc>
                  <a:spcPct val="150000"/>
                </a:lnSpc>
                <a:spcBef>
                  <a:spcPct val="0"/>
                </a:spcBef>
                <a:spcAft>
                  <a:spcPct val="0"/>
                </a:spcAft>
                <a:buClrTx/>
                <a:buSzTx/>
                <a:buFontTx/>
                <a:buNone/>
                <a:tabLst/>
                <a:defRPr/>
              </a:pPr>
              <a:t>20</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pitchFamily="34" charset="0"/>
              <a:ea typeface="MS PGothic" panose="020B0600070205080204" pitchFamily="34" charset="-128"/>
              <a:cs typeface="+mn-cs"/>
            </a:endParaRPr>
          </a:p>
        </p:txBody>
      </p:sp>
      <p:cxnSp>
        <p:nvCxnSpPr>
          <p:cNvPr id="8" name="Straight Connector 7">
            <a:extLst>
              <a:ext uri="{FF2B5EF4-FFF2-40B4-BE49-F238E27FC236}">
                <a16:creationId xmlns:a16="http://schemas.microsoft.com/office/drawing/2014/main" id="{22895560-89E8-FFF4-F833-6AC9CD57EC1E}"/>
              </a:ext>
            </a:extLst>
          </p:cNvPr>
          <p:cNvCxnSpPr/>
          <p:nvPr/>
        </p:nvCxnSpPr>
        <p:spPr>
          <a:xfrm flipV="1">
            <a:off x="113771" y="642086"/>
            <a:ext cx="10015008" cy="14805"/>
          </a:xfrm>
          <a:prstGeom prst="line">
            <a:avLst/>
          </a:prstGeom>
          <a:ln w="19050">
            <a:solidFill>
              <a:srgbClr val="00B050"/>
            </a:solidFill>
          </a:ln>
        </p:spPr>
        <p:style>
          <a:lnRef idx="1">
            <a:schemeClr val="accent6"/>
          </a:lnRef>
          <a:fillRef idx="0">
            <a:schemeClr val="accent6"/>
          </a:fillRef>
          <a:effectRef idx="0">
            <a:schemeClr val="accent6"/>
          </a:effectRef>
          <a:fontRef idx="minor">
            <a:schemeClr val="tx1"/>
          </a:fontRef>
        </p:style>
      </p:cxnSp>
      <p:sp>
        <p:nvSpPr>
          <p:cNvPr id="2" name="Rectangle 2">
            <a:extLst>
              <a:ext uri="{FF2B5EF4-FFF2-40B4-BE49-F238E27FC236}">
                <a16:creationId xmlns:a16="http://schemas.microsoft.com/office/drawing/2014/main" id="{50C86D04-3A19-8EC4-5A92-DE71110E3073}"/>
              </a:ext>
            </a:extLst>
          </p:cNvPr>
          <p:cNvSpPr txBox="1">
            <a:spLocks noChangeArrowheads="1"/>
          </p:cNvSpPr>
          <p:nvPr/>
        </p:nvSpPr>
        <p:spPr bwMode="auto">
          <a:xfrm>
            <a:off x="0" y="198438"/>
            <a:ext cx="11811000" cy="639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3200" b="1" i="0" u="none" strike="noStrike" kern="1200" cap="none" spc="0" normalizeH="0" baseline="0" noProof="0" dirty="0">
                <a:ln>
                  <a:noFill/>
                </a:ln>
                <a:solidFill>
                  <a:srgbClr val="002060"/>
                </a:solidFill>
                <a:effectLst/>
                <a:uLnTx/>
                <a:uFillTx/>
                <a:latin typeface="Times New Roman" panose="02020603050405020304" pitchFamily="18" charset="0"/>
                <a:ea typeface="MS PGothic" panose="020B0600070205080204" pitchFamily="34" charset="-128"/>
                <a:cs typeface="Times New Roman" panose="02020603050405020304" pitchFamily="18" charset="0"/>
              </a:rPr>
              <a:t>Polymer Preparation Techniques; </a:t>
            </a:r>
            <a:r>
              <a:rPr kumimoji="0" lang="en-US" altLang="en-US" sz="3200" b="1" i="0" u="none" strike="noStrike" kern="1200" cap="none" spc="0" normalizeH="0" baseline="0" noProof="0" dirty="0">
                <a:ln>
                  <a:noFill/>
                </a:ln>
                <a:solidFill>
                  <a:srgbClr val="FF0000"/>
                </a:solidFill>
                <a:effectLst/>
                <a:uLnTx/>
                <a:uFillTx/>
                <a:latin typeface="Times New Roman" panose="02020603050405020304" pitchFamily="18" charset="0"/>
                <a:ea typeface="MS PGothic" panose="020B0600070205080204" pitchFamily="34" charset="-128"/>
                <a:cs typeface="Times New Roman" panose="02020603050405020304" pitchFamily="18" charset="0"/>
              </a:rPr>
              <a:t>Suspension Polymerization</a:t>
            </a:r>
          </a:p>
        </p:txBody>
      </p:sp>
      <p:sp>
        <p:nvSpPr>
          <p:cNvPr id="5" name="Rectangle 4">
            <a:extLst>
              <a:ext uri="{FF2B5EF4-FFF2-40B4-BE49-F238E27FC236}">
                <a16:creationId xmlns:a16="http://schemas.microsoft.com/office/drawing/2014/main" id="{6DF174E2-B95D-4C81-BD62-3AC9866717C8}"/>
              </a:ext>
            </a:extLst>
          </p:cNvPr>
          <p:cNvSpPr/>
          <p:nvPr/>
        </p:nvSpPr>
        <p:spPr>
          <a:xfrm>
            <a:off x="390523" y="724208"/>
            <a:ext cx="11278237" cy="2422266"/>
          </a:xfrm>
          <a:prstGeom prst="rect">
            <a:avLst/>
          </a:prstGeom>
        </p:spPr>
        <p:txBody>
          <a:bodyPr wrap="square">
            <a:spAutoFit/>
          </a:bodyPr>
          <a:lstStyle/>
          <a:p>
            <a:pPr marL="342900" indent="-342900" algn="just">
              <a:lnSpc>
                <a:spcPct val="150000"/>
              </a:lnSpc>
              <a:spcAft>
                <a:spcPts val="0"/>
              </a:spcAft>
              <a:buFont typeface="Courier New" panose="02070309020205020404" pitchFamily="49" charset="0"/>
              <a:buChar char="o"/>
            </a:pPr>
            <a:r>
              <a:rPr lang="en-US" sz="2000" dirty="0">
                <a:latin typeface="Times New Roman" panose="02020603050405020304" pitchFamily="18" charset="0"/>
                <a:cs typeface="Times New Roman" panose="02020603050405020304" pitchFamily="18" charset="0"/>
              </a:rPr>
              <a:t>There are many different suspending agents;</a:t>
            </a:r>
          </a:p>
          <a:p>
            <a:pPr marL="688975" indent="-342900" algn="just">
              <a:lnSpc>
                <a:spcPct val="150000"/>
              </a:lnSpc>
              <a:spcAft>
                <a:spcPts val="0"/>
              </a:spcAft>
              <a:buFont typeface="Wingdings" panose="05000000000000000000" pitchFamily="2" charset="2"/>
              <a:buChar char="§"/>
            </a:pPr>
            <a:r>
              <a:rPr lang="en-US" sz="2000" b="1" dirty="0">
                <a:solidFill>
                  <a:srgbClr val="009ED6"/>
                </a:solidFill>
                <a:latin typeface="Times New Roman" panose="02020603050405020304" pitchFamily="18" charset="0"/>
                <a:cs typeface="Times New Roman" panose="02020603050405020304" pitchFamily="18" charset="0"/>
              </a:rPr>
              <a:t>Organic suspending agents; </a:t>
            </a:r>
            <a:r>
              <a:rPr lang="en-US" sz="2000" dirty="0">
                <a:latin typeface="Times New Roman" panose="02020603050405020304" pitchFamily="18" charset="0"/>
                <a:cs typeface="Times New Roman" panose="02020603050405020304" pitchFamily="18" charset="0"/>
              </a:rPr>
              <a:t>methylcellulose, ethyl cellulose, poly(acrylic acid), poly(methacrylic acid), poly(vinyl alcohol), gelatins, starches, gums, and alginates.</a:t>
            </a:r>
          </a:p>
          <a:p>
            <a:pPr marL="688975" indent="-342900" algn="just">
              <a:lnSpc>
                <a:spcPct val="150000"/>
              </a:lnSpc>
              <a:spcAft>
                <a:spcPts val="0"/>
              </a:spcAft>
              <a:buFont typeface="Wingdings" panose="05000000000000000000" pitchFamily="2" charset="2"/>
              <a:buChar char="§"/>
            </a:pPr>
            <a:r>
              <a:rPr lang="en-US" sz="2000" b="1" dirty="0">
                <a:solidFill>
                  <a:srgbClr val="009ED6"/>
                </a:solidFill>
                <a:latin typeface="Times New Roman" panose="02020603050405020304" pitchFamily="18" charset="0"/>
                <a:cs typeface="Times New Roman" panose="02020603050405020304" pitchFamily="18" charset="0"/>
              </a:rPr>
              <a:t>Inorganic suspending agents;</a:t>
            </a:r>
            <a:r>
              <a:rPr lang="en-US" sz="2000" dirty="0">
                <a:latin typeface="Times New Roman" panose="02020603050405020304" pitchFamily="18" charset="0"/>
                <a:cs typeface="Times New Roman" panose="02020603050405020304" pitchFamily="18" charset="0"/>
              </a:rPr>
              <a:t> magnesium carbonate, calcium carbonate, calcium phosphate, titanium and aluminum oxides, silicates, clays, such as bentonite. </a:t>
            </a:r>
          </a:p>
        </p:txBody>
      </p:sp>
      <p:sp>
        <p:nvSpPr>
          <p:cNvPr id="6" name="Rectangle 5">
            <a:extLst>
              <a:ext uri="{FF2B5EF4-FFF2-40B4-BE49-F238E27FC236}">
                <a16:creationId xmlns:a16="http://schemas.microsoft.com/office/drawing/2014/main" id="{C21A3236-2776-4199-A1A4-3473AD98FFDF}"/>
              </a:ext>
            </a:extLst>
          </p:cNvPr>
          <p:cNvSpPr/>
          <p:nvPr/>
        </p:nvSpPr>
        <p:spPr>
          <a:xfrm>
            <a:off x="390523" y="3154472"/>
            <a:ext cx="11278237" cy="960328"/>
          </a:xfrm>
          <a:prstGeom prst="rect">
            <a:avLst/>
          </a:prstGeom>
        </p:spPr>
        <p:txBody>
          <a:bodyPr wrap="square">
            <a:spAutoFit/>
          </a:bodyPr>
          <a:lstStyle/>
          <a:p>
            <a:pPr marL="285750" indent="-285750" algn="just">
              <a:lnSpc>
                <a:spcPct val="150000"/>
              </a:lnSpc>
              <a:spcAft>
                <a:spcPts val="0"/>
              </a:spcAft>
              <a:buFont typeface="Courier New" panose="02070309020205020404" pitchFamily="49" charset="0"/>
              <a:buChar char="o"/>
            </a:pPr>
            <a:r>
              <a:rPr lang="en-US" sz="2000" dirty="0">
                <a:latin typeface="Times New Roman" panose="02020603050405020304" pitchFamily="18" charset="0"/>
                <a:cs typeface="Times New Roman" panose="02020603050405020304" pitchFamily="18" charset="0"/>
              </a:rPr>
              <a:t>The diameter of the resultant beads varies from </a:t>
            </a:r>
            <a:r>
              <a:rPr lang="en-US" sz="2000" dirty="0">
                <a:solidFill>
                  <a:srgbClr val="0000FF"/>
                </a:solidFill>
                <a:latin typeface="Times New Roman" panose="02020603050405020304" pitchFamily="18" charset="0"/>
                <a:cs typeface="Times New Roman" panose="02020603050405020304" pitchFamily="18" charset="0"/>
              </a:rPr>
              <a:t>0.1-5 mm </a:t>
            </a:r>
            <a:r>
              <a:rPr lang="en-US" sz="2000" dirty="0">
                <a:latin typeface="Times New Roman" panose="02020603050405020304" pitchFamily="18" charset="0"/>
                <a:cs typeface="Times New Roman" panose="02020603050405020304" pitchFamily="18" charset="0"/>
              </a:rPr>
              <a:t>and often depends upon the rate of agitation. </a:t>
            </a:r>
          </a:p>
          <a:p>
            <a:pPr marL="285750" indent="-285750" algn="just">
              <a:lnSpc>
                <a:spcPct val="150000"/>
              </a:lnSpc>
              <a:spcAft>
                <a:spcPts val="0"/>
              </a:spcAft>
              <a:buFont typeface="Courier New" panose="02070309020205020404" pitchFamily="49" charset="0"/>
              <a:buChar char="o"/>
            </a:pPr>
            <a:r>
              <a:rPr lang="en-US" sz="2000" dirty="0">
                <a:latin typeface="Times New Roman" panose="02020603050405020304" pitchFamily="18" charset="0"/>
                <a:cs typeface="Times New Roman" panose="02020603050405020304" pitchFamily="18" charset="0"/>
              </a:rPr>
              <a:t>Suspension polymerization is </a:t>
            </a:r>
            <a:r>
              <a:rPr lang="en-US" sz="2000" dirty="0">
                <a:solidFill>
                  <a:srgbClr val="0000FF"/>
                </a:solidFill>
                <a:latin typeface="Times New Roman" panose="02020603050405020304" pitchFamily="18" charset="0"/>
                <a:cs typeface="Times New Roman" panose="02020603050405020304" pitchFamily="18" charset="0"/>
              </a:rPr>
              <a:t>used in many commercial preparations of polymers</a:t>
            </a:r>
            <a:r>
              <a:rPr lang="en-US" sz="2000" dirty="0">
                <a:latin typeface="Times New Roman" panose="02020603050405020304" pitchFamily="18" charset="0"/>
                <a:cs typeface="Times New Roman" panose="02020603050405020304" pitchFamily="18" charset="0"/>
              </a:rPr>
              <a:t>.</a:t>
            </a:r>
          </a:p>
        </p:txBody>
      </p:sp>
      <p:sp>
        <p:nvSpPr>
          <p:cNvPr id="7" name="Rectangle 6">
            <a:extLst>
              <a:ext uri="{FF2B5EF4-FFF2-40B4-BE49-F238E27FC236}">
                <a16:creationId xmlns:a16="http://schemas.microsoft.com/office/drawing/2014/main" id="{62EC7013-8A58-4D8F-805C-7B425E368286}"/>
              </a:ext>
            </a:extLst>
          </p:cNvPr>
          <p:cNvSpPr/>
          <p:nvPr/>
        </p:nvSpPr>
        <p:spPr>
          <a:xfrm>
            <a:off x="390523" y="4131678"/>
            <a:ext cx="11278237" cy="2345322"/>
          </a:xfrm>
          <a:prstGeom prst="rect">
            <a:avLst/>
          </a:prstGeom>
        </p:spPr>
        <p:txBody>
          <a:bodyPr wrap="square">
            <a:spAutoFit/>
          </a:bodyPr>
          <a:lstStyle/>
          <a:p>
            <a:pPr marL="342900" indent="-342900" algn="just">
              <a:lnSpc>
                <a:spcPct val="150000"/>
              </a:lnSpc>
              <a:spcAft>
                <a:spcPts val="0"/>
              </a:spcAft>
              <a:buFont typeface="Courier New" panose="02070309020205020404" pitchFamily="49" charset="0"/>
              <a:buChar char="o"/>
            </a:pPr>
            <a:r>
              <a:rPr lang="en-US" sz="2000" b="1" dirty="0">
                <a:solidFill>
                  <a:srgbClr val="002060"/>
                </a:solidFill>
                <a:latin typeface="Times New Roman" panose="02020603050405020304" pitchFamily="18" charset="0"/>
                <a:cs typeface="Times New Roman" panose="02020603050405020304" pitchFamily="18" charset="0"/>
              </a:rPr>
              <a:t>The size of microspheres</a:t>
            </a:r>
          </a:p>
          <a:p>
            <a:pPr marL="688975" indent="-342900" algn="just">
              <a:lnSpc>
                <a:spcPct val="150000"/>
              </a:lnSpc>
              <a:spcAft>
                <a:spcPts val="0"/>
              </a:spcAft>
              <a:buFont typeface="Wingdings" panose="05000000000000000000" pitchFamily="2" charset="2"/>
              <a:buChar char="§"/>
            </a:pPr>
            <a:r>
              <a:rPr lang="en-US" sz="2000" dirty="0">
                <a:latin typeface="Times New Roman" panose="02020603050405020304" pitchFamily="18" charset="0"/>
                <a:cs typeface="Times New Roman" panose="02020603050405020304" pitchFamily="18" charset="0"/>
              </a:rPr>
              <a:t>decreased with increasing the amount of stabilizer </a:t>
            </a:r>
          </a:p>
          <a:p>
            <a:pPr marL="688975" indent="-342900" algn="just">
              <a:lnSpc>
                <a:spcPct val="150000"/>
              </a:lnSpc>
              <a:spcAft>
                <a:spcPts val="0"/>
              </a:spcAft>
              <a:buFont typeface="Wingdings" panose="05000000000000000000" pitchFamily="2" charset="2"/>
              <a:buChar char="§"/>
            </a:pPr>
            <a:r>
              <a:rPr lang="en-US" sz="2000" dirty="0">
                <a:latin typeface="Times New Roman" panose="02020603050405020304" pitchFamily="18" charset="0"/>
                <a:cs typeface="Times New Roman" panose="02020603050405020304" pitchFamily="18" charset="0"/>
              </a:rPr>
              <a:t>increased with increasing the amount of monomer and initiator. </a:t>
            </a:r>
          </a:p>
          <a:p>
            <a:pPr marL="688975" indent="-342900" algn="just">
              <a:lnSpc>
                <a:spcPct val="150000"/>
              </a:lnSpc>
              <a:spcAft>
                <a:spcPts val="0"/>
              </a:spcAft>
              <a:buFont typeface="Wingdings" panose="05000000000000000000" pitchFamily="2" charset="2"/>
              <a:buChar char="§"/>
            </a:pPr>
            <a:r>
              <a:rPr lang="en-US" sz="2000" dirty="0">
                <a:latin typeface="Times New Roman" panose="02020603050405020304" pitchFamily="18" charset="0"/>
                <a:cs typeface="Times New Roman" panose="02020603050405020304" pitchFamily="18" charset="0"/>
              </a:rPr>
              <a:t>decreased with increasing of the rate of agitation. </a:t>
            </a:r>
          </a:p>
          <a:p>
            <a:pPr marL="688975" indent="-342900" algn="just">
              <a:lnSpc>
                <a:spcPct val="150000"/>
              </a:lnSpc>
              <a:spcAft>
                <a:spcPts val="0"/>
              </a:spcAft>
              <a:buFont typeface="Wingdings" panose="05000000000000000000" pitchFamily="2" charset="2"/>
              <a:buChar char="§"/>
            </a:pPr>
            <a:r>
              <a:rPr lang="en-US" sz="2000" dirty="0">
                <a:latin typeface="Times New Roman" panose="02020603050405020304" pitchFamily="18" charset="0"/>
                <a:cs typeface="Times New Roman" panose="02020603050405020304" pitchFamily="18" charset="0"/>
              </a:rPr>
              <a:t>increased with an increase in the reaction temperature.</a:t>
            </a:r>
          </a:p>
        </p:txBody>
      </p:sp>
    </p:spTree>
    <p:extLst>
      <p:ext uri="{BB962C8B-B14F-4D97-AF65-F5344CB8AC3E}">
        <p14:creationId xmlns:p14="http://schemas.microsoft.com/office/powerpoint/2010/main" val="157761682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E2395F-BA18-BFA8-7A9E-22C0D1A47198}"/>
            </a:ext>
          </a:extLst>
        </p:cNvPr>
        <p:cNvGrpSpPr/>
        <p:nvPr/>
      </p:nvGrpSpPr>
      <p:grpSpPr>
        <a:xfrm>
          <a:off x="0" y="0"/>
          <a:ext cx="0" cy="0"/>
          <a:chOff x="0" y="0"/>
          <a:chExt cx="0" cy="0"/>
        </a:xfrm>
      </p:grpSpPr>
      <p:sp>
        <p:nvSpPr>
          <p:cNvPr id="35" name="Slide Number Placeholder 34">
            <a:extLst>
              <a:ext uri="{FF2B5EF4-FFF2-40B4-BE49-F238E27FC236}">
                <a16:creationId xmlns:a16="http://schemas.microsoft.com/office/drawing/2014/main" id="{44788BB0-433B-5A85-61CF-1F012944F32F}"/>
              </a:ext>
            </a:extLst>
          </p:cNvPr>
          <p:cNvSpPr>
            <a:spLocks noGrp="1"/>
          </p:cNvSpPr>
          <p:nvPr>
            <p:ph type="sldNum" sz="quarter" idx="12"/>
          </p:nvPr>
        </p:nvSpPr>
        <p:spPr/>
        <p:txBody>
          <a:bodyPr/>
          <a:lstStyle/>
          <a:p>
            <a:pPr marL="0" marR="0" lvl="0" indent="0" algn="r" defTabSz="914400" rtl="0" eaLnBrk="0" fontAlgn="base" latinLnBrk="0" hangingPunct="0">
              <a:lnSpc>
                <a:spcPct val="150000"/>
              </a:lnSpc>
              <a:spcBef>
                <a:spcPct val="0"/>
              </a:spcBef>
              <a:spcAft>
                <a:spcPct val="0"/>
              </a:spcAft>
              <a:buClrTx/>
              <a:buSzTx/>
              <a:buFontTx/>
              <a:buNone/>
              <a:tabLst/>
              <a:defRPr/>
            </a:pPr>
            <a:fld id="{EC3C12D4-1BB1-4CDC-88A6-B6E19B6BFEA8}"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pitchFamily="34" charset="0"/>
                <a:ea typeface="MS PGothic" panose="020B0600070205080204" pitchFamily="34" charset="-128"/>
                <a:cs typeface="+mn-cs"/>
              </a:rPr>
              <a:pPr marL="0" marR="0" lvl="0" indent="0" algn="r" defTabSz="914400" rtl="0" eaLnBrk="0" fontAlgn="base" latinLnBrk="0" hangingPunct="0">
                <a:lnSpc>
                  <a:spcPct val="150000"/>
                </a:lnSpc>
                <a:spcBef>
                  <a:spcPct val="0"/>
                </a:spcBef>
                <a:spcAft>
                  <a:spcPct val="0"/>
                </a:spcAft>
                <a:buClrTx/>
                <a:buSzTx/>
                <a:buFontTx/>
                <a:buNone/>
                <a:tabLst/>
                <a:defRPr/>
              </a:pPr>
              <a:t>21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pitchFamily="34" charset="0"/>
              <a:ea typeface="MS PGothic" panose="020B0600070205080204" pitchFamily="34" charset="-128"/>
              <a:cs typeface="+mn-cs"/>
            </a:endParaRPr>
          </a:p>
        </p:txBody>
      </p:sp>
      <p:cxnSp>
        <p:nvCxnSpPr>
          <p:cNvPr id="8" name="Straight Connector 7">
            <a:extLst>
              <a:ext uri="{FF2B5EF4-FFF2-40B4-BE49-F238E27FC236}">
                <a16:creationId xmlns:a16="http://schemas.microsoft.com/office/drawing/2014/main" id="{D13DACBA-B30B-FB7C-3253-B991099CBDB0}"/>
              </a:ext>
            </a:extLst>
          </p:cNvPr>
          <p:cNvCxnSpPr/>
          <p:nvPr/>
        </p:nvCxnSpPr>
        <p:spPr>
          <a:xfrm flipV="1">
            <a:off x="113771" y="642086"/>
            <a:ext cx="10015008" cy="14805"/>
          </a:xfrm>
          <a:prstGeom prst="line">
            <a:avLst/>
          </a:prstGeom>
          <a:ln w="19050">
            <a:solidFill>
              <a:srgbClr val="00B050"/>
            </a:solidFill>
          </a:ln>
        </p:spPr>
        <p:style>
          <a:lnRef idx="1">
            <a:schemeClr val="accent6"/>
          </a:lnRef>
          <a:fillRef idx="0">
            <a:schemeClr val="accent6"/>
          </a:fillRef>
          <a:effectRef idx="0">
            <a:schemeClr val="accent6"/>
          </a:effectRef>
          <a:fontRef idx="minor">
            <a:schemeClr val="tx1"/>
          </a:fontRef>
        </p:style>
      </p:cxnSp>
      <p:sp>
        <p:nvSpPr>
          <p:cNvPr id="2" name="Rectangle 2">
            <a:extLst>
              <a:ext uri="{FF2B5EF4-FFF2-40B4-BE49-F238E27FC236}">
                <a16:creationId xmlns:a16="http://schemas.microsoft.com/office/drawing/2014/main" id="{2E504770-0D87-B8EB-1CB2-0A8C615258FD}"/>
              </a:ext>
            </a:extLst>
          </p:cNvPr>
          <p:cNvSpPr txBox="1">
            <a:spLocks noChangeArrowheads="1"/>
          </p:cNvSpPr>
          <p:nvPr/>
        </p:nvSpPr>
        <p:spPr bwMode="auto">
          <a:xfrm>
            <a:off x="0" y="198438"/>
            <a:ext cx="11811000" cy="639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3200" b="1" i="0" u="none" strike="noStrike" kern="1200" cap="none" spc="0" normalizeH="0" baseline="0" noProof="0" dirty="0">
                <a:ln>
                  <a:noFill/>
                </a:ln>
                <a:solidFill>
                  <a:srgbClr val="002060"/>
                </a:solidFill>
                <a:effectLst/>
                <a:uLnTx/>
                <a:uFillTx/>
                <a:latin typeface="Times New Roman" panose="02020603050405020304" pitchFamily="18" charset="0"/>
                <a:ea typeface="MS PGothic" panose="020B0600070205080204" pitchFamily="34" charset="-128"/>
                <a:cs typeface="Times New Roman" panose="02020603050405020304" pitchFamily="18" charset="0"/>
              </a:rPr>
              <a:t>Polymer Preparation Techniques; </a:t>
            </a:r>
            <a:r>
              <a:rPr kumimoji="0" lang="en-US" altLang="en-US" sz="3200" b="1" i="0" u="none" strike="noStrike" kern="1200" cap="none" spc="0" normalizeH="0" baseline="0" noProof="0" dirty="0">
                <a:ln>
                  <a:noFill/>
                </a:ln>
                <a:solidFill>
                  <a:srgbClr val="FF0000"/>
                </a:solidFill>
                <a:effectLst/>
                <a:uLnTx/>
                <a:uFillTx/>
                <a:latin typeface="Times New Roman" panose="02020603050405020304" pitchFamily="18" charset="0"/>
                <a:ea typeface="MS PGothic" panose="020B0600070205080204" pitchFamily="34" charset="-128"/>
                <a:cs typeface="Times New Roman" panose="02020603050405020304" pitchFamily="18" charset="0"/>
              </a:rPr>
              <a:t>Emulsion Polymerization</a:t>
            </a:r>
          </a:p>
        </p:txBody>
      </p:sp>
      <p:sp>
        <p:nvSpPr>
          <p:cNvPr id="7" name="Rectangle 6">
            <a:extLst>
              <a:ext uri="{FF2B5EF4-FFF2-40B4-BE49-F238E27FC236}">
                <a16:creationId xmlns:a16="http://schemas.microsoft.com/office/drawing/2014/main" id="{6B63FB0A-F804-4BEE-B432-4DF11EBB5F97}"/>
              </a:ext>
            </a:extLst>
          </p:cNvPr>
          <p:cNvSpPr/>
          <p:nvPr/>
        </p:nvSpPr>
        <p:spPr>
          <a:xfrm>
            <a:off x="390523" y="717263"/>
            <a:ext cx="11801477" cy="2806987"/>
          </a:xfrm>
          <a:prstGeom prst="rect">
            <a:avLst/>
          </a:prstGeom>
        </p:spPr>
        <p:txBody>
          <a:bodyPr wrap="square">
            <a:spAutoFit/>
          </a:bodyPr>
          <a:lstStyle/>
          <a:p>
            <a:pPr marL="342900" indent="-342900" algn="just">
              <a:lnSpc>
                <a:spcPct val="150000"/>
              </a:lnSpc>
              <a:spcAft>
                <a:spcPts val="0"/>
              </a:spcAft>
              <a:buFont typeface="Courier New" panose="02070309020205020404" pitchFamily="49" charset="0"/>
              <a:buChar char="o"/>
            </a:pPr>
            <a:r>
              <a:rPr lang="en-US" sz="2000" dirty="0">
                <a:latin typeface="Times New Roman" panose="02020603050405020304" pitchFamily="18" charset="0"/>
                <a:cs typeface="Times New Roman" panose="02020603050405020304" pitchFamily="18" charset="0"/>
              </a:rPr>
              <a:t>The reaction is commonly carried out </a:t>
            </a:r>
          </a:p>
          <a:p>
            <a:pPr marL="685800" indent="-342900" algn="just">
              <a:lnSpc>
                <a:spcPct val="150000"/>
              </a:lnSpc>
              <a:spcAft>
                <a:spcPts val="0"/>
              </a:spcAft>
              <a:buFont typeface="Wingdings" panose="05000000000000000000" pitchFamily="2" charset="2"/>
              <a:buChar char="§"/>
            </a:pPr>
            <a:r>
              <a:rPr lang="en-US" sz="2000" dirty="0">
                <a:latin typeface="Times New Roman" panose="02020603050405020304" pitchFamily="18" charset="0"/>
                <a:cs typeface="Times New Roman" panose="02020603050405020304" pitchFamily="18" charset="0"/>
              </a:rPr>
              <a:t>In water (emulsifier or a surface-active agent) containing the monomer</a:t>
            </a:r>
          </a:p>
          <a:p>
            <a:pPr marL="685800" indent="-342900" algn="just">
              <a:lnSpc>
                <a:spcPct val="150000"/>
              </a:lnSpc>
              <a:spcAft>
                <a:spcPts val="0"/>
              </a:spcAft>
              <a:buFont typeface="Wingdings" panose="05000000000000000000" pitchFamily="2" charset="2"/>
              <a:buChar char="§"/>
            </a:pPr>
            <a:r>
              <a:rPr lang="en-US" sz="2000" dirty="0">
                <a:latin typeface="Times New Roman" panose="02020603050405020304" pitchFamily="18" charset="0"/>
                <a:cs typeface="Times New Roman" panose="02020603050405020304" pitchFamily="18" charset="0"/>
              </a:rPr>
              <a:t>Using water-soluble initiator. </a:t>
            </a:r>
          </a:p>
          <a:p>
            <a:pPr marL="685800" indent="-342900" algn="just">
              <a:lnSpc>
                <a:spcPct val="150000"/>
              </a:lnSpc>
              <a:spcAft>
                <a:spcPts val="0"/>
              </a:spcAft>
              <a:buFont typeface="Wingdings" panose="05000000000000000000" pitchFamily="2" charset="2"/>
              <a:buChar char="§"/>
            </a:pPr>
            <a:r>
              <a:rPr lang="en-US" sz="2000" dirty="0">
                <a:latin typeface="Times New Roman" panose="02020603050405020304" pitchFamily="18" charset="0"/>
                <a:cs typeface="Times New Roman" panose="02020603050405020304" pitchFamily="18" charset="0"/>
              </a:rPr>
              <a:t>Initiation may be accomplished through thermal decomposition of the initiator or through a redox reaction. </a:t>
            </a:r>
          </a:p>
          <a:p>
            <a:pPr marL="685800" indent="-342900" algn="just">
              <a:lnSpc>
                <a:spcPct val="150000"/>
              </a:lnSpc>
              <a:spcAft>
                <a:spcPts val="0"/>
              </a:spcAft>
              <a:buFont typeface="Wingdings" panose="05000000000000000000" pitchFamily="2" charset="2"/>
              <a:buChar char="§"/>
            </a:pPr>
            <a:r>
              <a:rPr lang="en-US" sz="2000" dirty="0">
                <a:latin typeface="Times New Roman" panose="02020603050405020304" pitchFamily="18" charset="0"/>
                <a:cs typeface="Times New Roman" panose="02020603050405020304" pitchFamily="18" charset="0"/>
              </a:rPr>
              <a:t>The droplets are about </a:t>
            </a:r>
            <a:r>
              <a:rPr lang="en-US" sz="2000" dirty="0">
                <a:solidFill>
                  <a:srgbClr val="0000FF"/>
                </a:solidFill>
                <a:latin typeface="Times New Roman" panose="02020603050405020304" pitchFamily="18" charset="0"/>
                <a:cs typeface="Times New Roman" panose="02020603050405020304" pitchFamily="18" charset="0"/>
              </a:rPr>
              <a:t>1 </a:t>
            </a:r>
            <a:r>
              <a:rPr lang="en-US" sz="2000" dirty="0">
                <a:solidFill>
                  <a:srgbClr val="0000FF"/>
                </a:solidFill>
                <a:latin typeface="Times New Roman" panose="02020603050405020304" pitchFamily="18" charset="0"/>
                <a:cs typeface="Times New Roman" panose="02020603050405020304" pitchFamily="18" charset="0"/>
                <a:sym typeface="Symbol" panose="05050102010706020507" pitchFamily="18" charset="2"/>
              </a:rPr>
              <a:t></a:t>
            </a:r>
            <a:r>
              <a:rPr lang="en-US" sz="2000" dirty="0">
                <a:latin typeface="Times New Roman" panose="02020603050405020304" pitchFamily="18" charset="0"/>
                <a:cs typeface="Times New Roman" panose="02020603050405020304" pitchFamily="18" charset="0"/>
              </a:rPr>
              <a:t> in diameter.</a:t>
            </a:r>
          </a:p>
          <a:p>
            <a:pPr marL="685800" indent="-342900" algn="just">
              <a:lnSpc>
                <a:spcPct val="150000"/>
              </a:lnSpc>
              <a:spcAft>
                <a:spcPts val="0"/>
              </a:spcAft>
              <a:buFont typeface="Wingdings" panose="05000000000000000000" pitchFamily="2" charset="2"/>
              <a:buChar char="§"/>
            </a:pPr>
            <a:r>
              <a:rPr lang="en-US" sz="2000" dirty="0">
                <a:latin typeface="Times New Roman" panose="02020603050405020304" pitchFamily="18" charset="0"/>
                <a:cs typeface="Times New Roman" panose="02020603050405020304" pitchFamily="18" charset="0"/>
              </a:rPr>
              <a:t>The polymer forms as a colloidal dispersion of fine particles (1,000 A in diameter).</a:t>
            </a:r>
          </a:p>
        </p:txBody>
      </p:sp>
      <p:sp>
        <p:nvSpPr>
          <p:cNvPr id="4" name="Rectangle 3">
            <a:extLst>
              <a:ext uri="{FF2B5EF4-FFF2-40B4-BE49-F238E27FC236}">
                <a16:creationId xmlns:a16="http://schemas.microsoft.com/office/drawing/2014/main" id="{7600CE64-5D86-45AB-AECE-E702CC425467}"/>
              </a:ext>
            </a:extLst>
          </p:cNvPr>
          <p:cNvSpPr/>
          <p:nvPr/>
        </p:nvSpPr>
        <p:spPr>
          <a:xfrm>
            <a:off x="390523" y="3568081"/>
            <a:ext cx="11278238" cy="2806987"/>
          </a:xfrm>
          <a:prstGeom prst="rect">
            <a:avLst/>
          </a:prstGeom>
        </p:spPr>
        <p:txBody>
          <a:bodyPr wrap="square">
            <a:spAutoFit/>
          </a:bodyPr>
          <a:lstStyle/>
          <a:p>
            <a:pPr marL="342900" indent="-342900" algn="just">
              <a:lnSpc>
                <a:spcPct val="150000"/>
              </a:lnSpc>
              <a:spcAft>
                <a:spcPts val="0"/>
              </a:spcAft>
              <a:buFont typeface="Courier New" panose="02070309020205020404" pitchFamily="49" charset="0"/>
              <a:buChar char="o"/>
            </a:pPr>
            <a:r>
              <a:rPr lang="en-US" sz="2000" dirty="0">
                <a:latin typeface="Times New Roman" panose="02020603050405020304" pitchFamily="18" charset="0"/>
                <a:cs typeface="Times New Roman" panose="02020603050405020304" pitchFamily="18" charset="0"/>
              </a:rPr>
              <a:t>It is used widely in commercial processes that yields high-molecular-weight polymers.</a:t>
            </a:r>
          </a:p>
          <a:p>
            <a:pPr marL="342900" indent="-342900" algn="just">
              <a:lnSpc>
                <a:spcPct val="150000"/>
              </a:lnSpc>
              <a:spcAft>
                <a:spcPts val="0"/>
              </a:spcAft>
              <a:buFont typeface="Courier New" panose="02070309020205020404" pitchFamily="49" charset="0"/>
              <a:buChar char="o"/>
            </a:pPr>
            <a:r>
              <a:rPr lang="en-US" sz="2000" dirty="0">
                <a:latin typeface="Times New Roman" panose="02020603050405020304" pitchFamily="18" charset="0"/>
                <a:cs typeface="Times New Roman" panose="02020603050405020304" pitchFamily="18" charset="0"/>
              </a:rPr>
              <a:t>The polymerization rates are usually high. </a:t>
            </a:r>
          </a:p>
          <a:p>
            <a:pPr marL="342900" indent="-342900" algn="just">
              <a:lnSpc>
                <a:spcPct val="150000"/>
              </a:lnSpc>
              <a:spcAft>
                <a:spcPts val="0"/>
              </a:spcAft>
              <a:buFont typeface="Courier New" panose="02070309020205020404" pitchFamily="49" charset="0"/>
              <a:buChar char="o"/>
            </a:pPr>
            <a:r>
              <a:rPr lang="en-US" sz="2000" dirty="0">
                <a:latin typeface="Times New Roman" panose="02020603050405020304" pitchFamily="18" charset="0"/>
                <a:cs typeface="Times New Roman" panose="02020603050405020304" pitchFamily="18" charset="0"/>
              </a:rPr>
              <a:t>Water allows efficient removal of the heat of polymerization. </a:t>
            </a:r>
          </a:p>
          <a:p>
            <a:pPr marL="342900" indent="-342900" algn="just">
              <a:lnSpc>
                <a:spcPct val="150000"/>
              </a:lnSpc>
              <a:spcAft>
                <a:spcPts val="0"/>
              </a:spcAft>
              <a:buFont typeface="Courier New" panose="02070309020205020404" pitchFamily="49" charset="0"/>
              <a:buChar char="o"/>
            </a:pPr>
            <a:r>
              <a:rPr lang="en-US" sz="2000" dirty="0">
                <a:latin typeface="Times New Roman" panose="02020603050405020304" pitchFamily="18" charset="0"/>
                <a:cs typeface="Times New Roman" panose="02020603050405020304" pitchFamily="18" charset="0"/>
              </a:rPr>
              <a:t>The product from the reaction, the latex, is relatively low in viscosity.</a:t>
            </a:r>
          </a:p>
          <a:p>
            <a:pPr marL="342900" indent="-342900" algn="just">
              <a:lnSpc>
                <a:spcPct val="150000"/>
              </a:lnSpc>
              <a:spcAft>
                <a:spcPts val="0"/>
              </a:spcAft>
              <a:buFont typeface="Courier New" panose="02070309020205020404" pitchFamily="49" charset="0"/>
              <a:buChar char="o"/>
            </a:pPr>
            <a:r>
              <a:rPr lang="en-US" sz="2000" dirty="0">
                <a:latin typeface="Times New Roman" panose="02020603050405020304" pitchFamily="18" charset="0"/>
                <a:cs typeface="Times New Roman" panose="02020603050405020304" pitchFamily="18" charset="0"/>
              </a:rPr>
              <a:t>A </a:t>
            </a:r>
            <a:r>
              <a:rPr lang="en-US" sz="2000" dirty="0">
                <a:solidFill>
                  <a:srgbClr val="009ED6"/>
                </a:solidFill>
                <a:latin typeface="Times New Roman" panose="02020603050405020304" pitchFamily="18" charset="0"/>
                <a:cs typeface="Times New Roman" panose="02020603050405020304" pitchFamily="18" charset="0"/>
              </a:rPr>
              <a:t>disadvantage</a:t>
            </a:r>
            <a:r>
              <a:rPr lang="en-US" sz="2000" dirty="0">
                <a:latin typeface="Times New Roman" panose="02020603050405020304" pitchFamily="18" charset="0"/>
                <a:cs typeface="Times New Roman" panose="02020603050405020304" pitchFamily="18" charset="0"/>
              </a:rPr>
              <a:t> of the process is that completely removal of water-soluble emulsifiers and may leave some degree of water sensitivity.</a:t>
            </a:r>
          </a:p>
        </p:txBody>
      </p:sp>
    </p:spTree>
    <p:extLst>
      <p:ext uri="{BB962C8B-B14F-4D97-AF65-F5344CB8AC3E}">
        <p14:creationId xmlns:p14="http://schemas.microsoft.com/office/powerpoint/2010/main" val="350123844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CB3277-605B-B81C-8242-4922D0FB2E85}"/>
            </a:ext>
          </a:extLst>
        </p:cNvPr>
        <p:cNvGrpSpPr/>
        <p:nvPr/>
      </p:nvGrpSpPr>
      <p:grpSpPr>
        <a:xfrm>
          <a:off x="0" y="0"/>
          <a:ext cx="0" cy="0"/>
          <a:chOff x="0" y="0"/>
          <a:chExt cx="0" cy="0"/>
        </a:xfrm>
      </p:grpSpPr>
      <p:sp>
        <p:nvSpPr>
          <p:cNvPr id="35" name="Slide Number Placeholder 34">
            <a:extLst>
              <a:ext uri="{FF2B5EF4-FFF2-40B4-BE49-F238E27FC236}">
                <a16:creationId xmlns:a16="http://schemas.microsoft.com/office/drawing/2014/main" id="{8C1FCA3A-2296-0D82-A0BA-4CAC15E0EB7D}"/>
              </a:ext>
            </a:extLst>
          </p:cNvPr>
          <p:cNvSpPr>
            <a:spLocks noGrp="1"/>
          </p:cNvSpPr>
          <p:nvPr>
            <p:ph type="sldNum" sz="quarter" idx="12"/>
          </p:nvPr>
        </p:nvSpPr>
        <p:spPr/>
        <p:txBody>
          <a:bodyPr/>
          <a:lstStyle/>
          <a:p>
            <a:pPr marL="0" marR="0" lvl="0" indent="0" algn="r" defTabSz="914400" rtl="0" eaLnBrk="0" fontAlgn="base" latinLnBrk="0" hangingPunct="0">
              <a:lnSpc>
                <a:spcPct val="150000"/>
              </a:lnSpc>
              <a:spcBef>
                <a:spcPct val="0"/>
              </a:spcBef>
              <a:spcAft>
                <a:spcPct val="0"/>
              </a:spcAft>
              <a:buClrTx/>
              <a:buSzTx/>
              <a:buFontTx/>
              <a:buNone/>
              <a:tabLst/>
              <a:defRPr/>
            </a:pPr>
            <a:fld id="{EC3C12D4-1BB1-4CDC-88A6-B6E19B6BFEA8}"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pitchFamily="34" charset="0"/>
                <a:ea typeface="MS PGothic" panose="020B0600070205080204" pitchFamily="34" charset="-128"/>
                <a:cs typeface="+mn-cs"/>
              </a:rPr>
              <a:pPr marL="0" marR="0" lvl="0" indent="0" algn="r" defTabSz="914400" rtl="0" eaLnBrk="0" fontAlgn="base" latinLnBrk="0" hangingPunct="0">
                <a:lnSpc>
                  <a:spcPct val="150000"/>
                </a:lnSpc>
                <a:spcBef>
                  <a:spcPct val="0"/>
                </a:spcBef>
                <a:spcAft>
                  <a:spcPct val="0"/>
                </a:spcAft>
                <a:buClrTx/>
                <a:buSzTx/>
                <a:buFontTx/>
                <a:buNone/>
                <a:tabLst/>
                <a:defRPr/>
              </a:pPr>
              <a:t>22</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pitchFamily="34" charset="0"/>
              <a:ea typeface="MS PGothic" panose="020B0600070205080204" pitchFamily="34" charset="-128"/>
              <a:cs typeface="+mn-cs"/>
            </a:endParaRPr>
          </a:p>
        </p:txBody>
      </p:sp>
      <p:cxnSp>
        <p:nvCxnSpPr>
          <p:cNvPr id="8" name="Straight Connector 7">
            <a:extLst>
              <a:ext uri="{FF2B5EF4-FFF2-40B4-BE49-F238E27FC236}">
                <a16:creationId xmlns:a16="http://schemas.microsoft.com/office/drawing/2014/main" id="{D71CC5A2-5AC4-F2FC-B9B9-F076F73BF9C6}"/>
              </a:ext>
            </a:extLst>
          </p:cNvPr>
          <p:cNvCxnSpPr/>
          <p:nvPr/>
        </p:nvCxnSpPr>
        <p:spPr>
          <a:xfrm flipV="1">
            <a:off x="113771" y="642086"/>
            <a:ext cx="10015008" cy="14805"/>
          </a:xfrm>
          <a:prstGeom prst="line">
            <a:avLst/>
          </a:prstGeom>
          <a:ln w="19050">
            <a:solidFill>
              <a:srgbClr val="00B050"/>
            </a:solidFill>
          </a:ln>
        </p:spPr>
        <p:style>
          <a:lnRef idx="1">
            <a:schemeClr val="accent6"/>
          </a:lnRef>
          <a:fillRef idx="0">
            <a:schemeClr val="accent6"/>
          </a:fillRef>
          <a:effectRef idx="0">
            <a:schemeClr val="accent6"/>
          </a:effectRef>
          <a:fontRef idx="minor">
            <a:schemeClr val="tx1"/>
          </a:fontRef>
        </p:style>
      </p:cxnSp>
      <p:sp>
        <p:nvSpPr>
          <p:cNvPr id="2" name="Rectangle 2">
            <a:extLst>
              <a:ext uri="{FF2B5EF4-FFF2-40B4-BE49-F238E27FC236}">
                <a16:creationId xmlns:a16="http://schemas.microsoft.com/office/drawing/2014/main" id="{2E73CF4A-DF4E-1A7B-44DD-17B2A9F318B1}"/>
              </a:ext>
            </a:extLst>
          </p:cNvPr>
          <p:cNvSpPr txBox="1">
            <a:spLocks noChangeArrowheads="1"/>
          </p:cNvSpPr>
          <p:nvPr/>
        </p:nvSpPr>
        <p:spPr bwMode="auto">
          <a:xfrm>
            <a:off x="0" y="198438"/>
            <a:ext cx="11811000" cy="639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3200" b="1" i="0" u="none" strike="noStrike" kern="1200" cap="none" spc="0" normalizeH="0" baseline="0" noProof="0" dirty="0">
                <a:ln>
                  <a:noFill/>
                </a:ln>
                <a:solidFill>
                  <a:srgbClr val="002060"/>
                </a:solidFill>
                <a:effectLst/>
                <a:uLnTx/>
                <a:uFillTx/>
                <a:latin typeface="Times New Roman" panose="02020603050405020304" pitchFamily="18" charset="0"/>
                <a:ea typeface="MS PGothic" panose="020B0600070205080204" pitchFamily="34" charset="-128"/>
                <a:cs typeface="Times New Roman" panose="02020603050405020304" pitchFamily="18" charset="0"/>
              </a:rPr>
              <a:t>Polymer Preparation Techniques; </a:t>
            </a:r>
            <a:r>
              <a:rPr kumimoji="0" lang="en-US" altLang="en-US" sz="3200" b="1" i="0" u="none" strike="noStrike" kern="1200" cap="none" spc="0" normalizeH="0" baseline="0" noProof="0" dirty="0">
                <a:ln>
                  <a:noFill/>
                </a:ln>
                <a:solidFill>
                  <a:srgbClr val="FF0000"/>
                </a:solidFill>
                <a:effectLst/>
                <a:uLnTx/>
                <a:uFillTx/>
                <a:latin typeface="Times New Roman" panose="02020603050405020304" pitchFamily="18" charset="0"/>
                <a:ea typeface="MS PGothic" panose="020B0600070205080204" pitchFamily="34" charset="-128"/>
                <a:cs typeface="Times New Roman" panose="02020603050405020304" pitchFamily="18" charset="0"/>
              </a:rPr>
              <a:t>Emulsion Polymerization</a:t>
            </a:r>
          </a:p>
        </p:txBody>
      </p:sp>
      <p:pic>
        <p:nvPicPr>
          <p:cNvPr id="3" name="Picture 10" descr="Schematic diagram of the emulsion-polymerization method. Monomer molecules and free-radical initiators are added to a water-based emulsion bath along with soaplike materials known as surfactants, or surface-acting agents. The surfactant molecules, composed of a hydrophilic (water-attracting) and hydrophobic (water-repelling) end, form a stabilizing emulsion before polymerization by coating the monomer droplets. Other surfactant molecules clump together into smaller aggregates called micelles, which also absorb monomer molecules. Polymerization occurs when initiators migrate into the micelles, inducing the monomer molecules to form large molecules that make up the latex particle.">
            <a:extLst>
              <a:ext uri="{FF2B5EF4-FFF2-40B4-BE49-F238E27FC236}">
                <a16:creationId xmlns:a16="http://schemas.microsoft.com/office/drawing/2014/main" id="{F454251F-D7F8-4B3C-A495-8CF92D13065E}"/>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b="2525"/>
          <a:stretch/>
        </p:blipFill>
        <p:spPr bwMode="auto">
          <a:xfrm>
            <a:off x="7643813" y="819150"/>
            <a:ext cx="4529137" cy="56610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3">
            <a:extLst>
              <a:ext uri="{FF2B5EF4-FFF2-40B4-BE49-F238E27FC236}">
                <a16:creationId xmlns:a16="http://schemas.microsoft.com/office/drawing/2014/main" id="{F01881AA-5590-407D-87EC-7EC21D1C04E0}"/>
              </a:ext>
            </a:extLst>
          </p:cNvPr>
          <p:cNvSpPr/>
          <p:nvPr/>
        </p:nvSpPr>
        <p:spPr>
          <a:xfrm>
            <a:off x="390523" y="752089"/>
            <a:ext cx="6619877" cy="5115311"/>
          </a:xfrm>
          <a:prstGeom prst="rect">
            <a:avLst/>
          </a:prstGeom>
        </p:spPr>
        <p:txBody>
          <a:bodyPr wrap="square">
            <a:spAutoFit/>
          </a:bodyPr>
          <a:lstStyle/>
          <a:p>
            <a:pPr marL="285750" indent="-285750" algn="just">
              <a:lnSpc>
                <a:spcPct val="150000"/>
              </a:lnSpc>
              <a:spcBef>
                <a:spcPts val="0"/>
              </a:spcBef>
              <a:spcAft>
                <a:spcPts val="0"/>
              </a:spcAft>
              <a:buFont typeface="Courier New" panose="02070309020205020404" pitchFamily="49" charset="0"/>
              <a:buChar char="o"/>
            </a:pPr>
            <a:r>
              <a:rPr lang="en-US" sz="2000" b="1" dirty="0">
                <a:solidFill>
                  <a:srgbClr val="FF0000"/>
                </a:solidFill>
                <a:latin typeface="Times New Roman" panose="02020603050405020304" pitchFamily="18" charset="0"/>
                <a:cs typeface="Times New Roman" panose="02020603050405020304" pitchFamily="18" charset="0"/>
              </a:rPr>
              <a:t>At the start of the reaction;</a:t>
            </a:r>
          </a:p>
          <a:p>
            <a:pPr marL="517525" indent="-233363" algn="just">
              <a:lnSpc>
                <a:spcPct val="150000"/>
              </a:lnSpc>
              <a:spcBef>
                <a:spcPts val="0"/>
              </a:spcBef>
              <a:spcAft>
                <a:spcPts val="0"/>
              </a:spcAft>
              <a:buFont typeface="Wingdings" panose="05000000000000000000" pitchFamily="2" charset="2"/>
              <a:buChar char="§"/>
            </a:pPr>
            <a:r>
              <a:rPr lang="en-US" sz="2000" dirty="0">
                <a:solidFill>
                  <a:srgbClr val="000000"/>
                </a:solidFill>
                <a:latin typeface="Times New Roman" panose="02020603050405020304" pitchFamily="18" charset="0"/>
                <a:cs typeface="Times New Roman" panose="02020603050405020304" pitchFamily="18" charset="0"/>
              </a:rPr>
              <a:t>The </a:t>
            </a:r>
            <a:r>
              <a:rPr lang="en-US" sz="2000" b="1" dirty="0">
                <a:solidFill>
                  <a:srgbClr val="0000FF"/>
                </a:solidFill>
                <a:latin typeface="Times New Roman" panose="02020603050405020304" pitchFamily="18" charset="0"/>
                <a:cs typeface="Times New Roman" panose="02020603050405020304" pitchFamily="18" charset="0"/>
              </a:rPr>
              <a:t>emulsifier</a:t>
            </a:r>
            <a:r>
              <a:rPr lang="en-US" sz="2000" dirty="0">
                <a:solidFill>
                  <a:srgbClr val="000000"/>
                </a:solidFill>
                <a:latin typeface="Times New Roman" panose="02020603050405020304" pitchFamily="18" charset="0"/>
                <a:cs typeface="Times New Roman" panose="02020603050405020304" pitchFamily="18" charset="0"/>
              </a:rPr>
              <a:t> exists in three loci as: </a:t>
            </a:r>
          </a:p>
          <a:p>
            <a:pPr marL="1087438" indent="-404813" algn="just">
              <a:lnSpc>
                <a:spcPct val="150000"/>
              </a:lnSpc>
              <a:spcBef>
                <a:spcPts val="0"/>
              </a:spcBef>
              <a:spcAft>
                <a:spcPts val="0"/>
              </a:spcAft>
            </a:pPr>
            <a:r>
              <a:rPr lang="en-US" sz="2000" dirty="0">
                <a:solidFill>
                  <a:srgbClr val="000000"/>
                </a:solidFill>
                <a:latin typeface="Times New Roman" panose="02020603050405020304" pitchFamily="18" charset="0"/>
                <a:cs typeface="Times New Roman" panose="02020603050405020304" pitchFamily="18" charset="0"/>
              </a:rPr>
              <a:t>(a) solute in water;</a:t>
            </a:r>
          </a:p>
          <a:p>
            <a:pPr marL="1087438" indent="-404813" algn="just">
              <a:lnSpc>
                <a:spcPct val="150000"/>
              </a:lnSpc>
              <a:spcBef>
                <a:spcPts val="0"/>
              </a:spcBef>
              <a:spcAft>
                <a:spcPts val="0"/>
              </a:spcAft>
            </a:pPr>
            <a:r>
              <a:rPr lang="en-US" sz="2000" b="1" dirty="0">
                <a:solidFill>
                  <a:srgbClr val="009ED6"/>
                </a:solidFill>
                <a:latin typeface="Times New Roman" panose="02020603050405020304" pitchFamily="18" charset="0"/>
                <a:cs typeface="Times New Roman" panose="02020603050405020304" pitchFamily="18" charset="0"/>
              </a:rPr>
              <a:t>(b) micelles (the main)</a:t>
            </a:r>
          </a:p>
          <a:p>
            <a:pPr marL="1087438" indent="-404813" algn="just">
              <a:lnSpc>
                <a:spcPct val="150000"/>
              </a:lnSpc>
              <a:spcBef>
                <a:spcPts val="0"/>
              </a:spcBef>
              <a:spcAft>
                <a:spcPts val="0"/>
              </a:spcAft>
            </a:pPr>
            <a:r>
              <a:rPr lang="en-US" sz="2000" dirty="0">
                <a:solidFill>
                  <a:srgbClr val="000000"/>
                </a:solidFill>
                <a:latin typeface="Times New Roman" panose="02020603050405020304" pitchFamily="18" charset="0"/>
                <a:cs typeface="Times New Roman" panose="02020603050405020304" pitchFamily="18" charset="0"/>
              </a:rPr>
              <a:t>(c) stabilizing emulsifier at the interface between the monomer droplets and water. </a:t>
            </a:r>
          </a:p>
          <a:p>
            <a:pPr marL="517525" indent="-233363" algn="just">
              <a:lnSpc>
                <a:spcPct val="150000"/>
              </a:lnSpc>
              <a:spcBef>
                <a:spcPts val="0"/>
              </a:spcBef>
              <a:spcAft>
                <a:spcPts val="0"/>
              </a:spcAft>
              <a:buFont typeface="Wingdings" panose="05000000000000000000" pitchFamily="2" charset="2"/>
              <a:buChar char="§"/>
            </a:pPr>
            <a:r>
              <a:rPr lang="en-US" sz="2000" dirty="0">
                <a:solidFill>
                  <a:srgbClr val="000000"/>
                </a:solidFill>
                <a:latin typeface="Times New Roman" panose="02020603050405020304" pitchFamily="18" charset="0"/>
                <a:cs typeface="Times New Roman" panose="02020603050405020304" pitchFamily="18" charset="0"/>
              </a:rPr>
              <a:t>The </a:t>
            </a:r>
            <a:r>
              <a:rPr lang="en-US" sz="2000" b="1" dirty="0">
                <a:solidFill>
                  <a:srgbClr val="0000FF"/>
                </a:solidFill>
                <a:latin typeface="Times New Roman" panose="02020603050405020304" pitchFamily="18" charset="0"/>
                <a:cs typeface="Times New Roman" panose="02020603050405020304" pitchFamily="18" charset="0"/>
              </a:rPr>
              <a:t>monomer</a:t>
            </a:r>
            <a:r>
              <a:rPr lang="en-US" sz="2000" dirty="0">
                <a:solidFill>
                  <a:srgbClr val="000000"/>
                </a:solidFill>
                <a:latin typeface="Times New Roman" panose="02020603050405020304" pitchFamily="18" charset="0"/>
                <a:cs typeface="Times New Roman" panose="02020603050405020304" pitchFamily="18" charset="0"/>
              </a:rPr>
              <a:t> is also present in three loci: </a:t>
            </a:r>
          </a:p>
          <a:p>
            <a:pPr marL="1146175" indent="-457200" algn="just">
              <a:lnSpc>
                <a:spcPct val="150000"/>
              </a:lnSpc>
              <a:spcBef>
                <a:spcPts val="0"/>
              </a:spcBef>
              <a:spcAft>
                <a:spcPts val="0"/>
              </a:spcAft>
            </a:pPr>
            <a:r>
              <a:rPr lang="en-US" sz="2000" b="1" dirty="0">
                <a:solidFill>
                  <a:srgbClr val="009ED6"/>
                </a:solidFill>
                <a:latin typeface="Times New Roman" panose="02020603050405020304" pitchFamily="18" charset="0"/>
                <a:cs typeface="Times New Roman" panose="02020603050405020304" pitchFamily="18" charset="0"/>
              </a:rPr>
              <a:t>(a) monomer droplets that are emulsified (1–10 </a:t>
            </a:r>
            <a:r>
              <a:rPr lang="en-US" sz="2000" b="1" dirty="0">
                <a:solidFill>
                  <a:srgbClr val="009ED6"/>
                </a:solidFill>
                <a:latin typeface="Times New Roman" panose="02020603050405020304" pitchFamily="18" charset="0"/>
                <a:cs typeface="Times New Roman" panose="02020603050405020304" pitchFamily="18" charset="0"/>
                <a:sym typeface="Symbol" panose="05050102010706020507" pitchFamily="18" charset="2"/>
              </a:rPr>
              <a:t></a:t>
            </a:r>
            <a:r>
              <a:rPr lang="en-US" sz="2000" b="1" dirty="0">
                <a:solidFill>
                  <a:srgbClr val="009ED6"/>
                </a:solidFill>
                <a:latin typeface="Times New Roman" panose="02020603050405020304" pitchFamily="18" charset="0"/>
                <a:cs typeface="Times New Roman" panose="02020603050405020304" pitchFamily="18" charset="0"/>
              </a:rPr>
              <a:t> in diameter) (the main)</a:t>
            </a:r>
          </a:p>
          <a:p>
            <a:pPr marL="1146175" indent="-457200" algn="just">
              <a:lnSpc>
                <a:spcPct val="150000"/>
              </a:lnSpc>
              <a:spcBef>
                <a:spcPts val="0"/>
              </a:spcBef>
              <a:spcAft>
                <a:spcPts val="0"/>
              </a:spcAft>
            </a:pPr>
            <a:r>
              <a:rPr lang="en-US" sz="2000" dirty="0">
                <a:solidFill>
                  <a:srgbClr val="000000"/>
                </a:solidFill>
                <a:latin typeface="Times New Roman" panose="02020603050405020304" pitchFamily="18" charset="0"/>
                <a:cs typeface="Times New Roman" panose="02020603050405020304" pitchFamily="18" charset="0"/>
              </a:rPr>
              <a:t>(b) solubilized in the micelles (50–100A°in diameter)</a:t>
            </a:r>
          </a:p>
          <a:p>
            <a:pPr marL="1146175" indent="-457200" algn="just">
              <a:lnSpc>
                <a:spcPct val="150000"/>
              </a:lnSpc>
              <a:spcBef>
                <a:spcPts val="0"/>
              </a:spcBef>
              <a:spcAft>
                <a:spcPts val="0"/>
              </a:spcAft>
            </a:pPr>
            <a:r>
              <a:rPr lang="en-US" sz="2000" dirty="0">
                <a:solidFill>
                  <a:srgbClr val="000000"/>
                </a:solidFill>
                <a:latin typeface="Times New Roman" panose="02020603050405020304" pitchFamily="18" charset="0"/>
                <a:cs typeface="Times New Roman" panose="02020603050405020304" pitchFamily="18" charset="0"/>
              </a:rPr>
              <a:t>(c) individual molecules dissolved in the water.</a:t>
            </a:r>
          </a:p>
        </p:txBody>
      </p:sp>
    </p:spTree>
    <p:extLst>
      <p:ext uri="{BB962C8B-B14F-4D97-AF65-F5344CB8AC3E}">
        <p14:creationId xmlns:p14="http://schemas.microsoft.com/office/powerpoint/2010/main" val="234068608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D82F85-1DC0-0EEF-C1E3-F342C9BE6D2D}"/>
            </a:ext>
          </a:extLst>
        </p:cNvPr>
        <p:cNvGrpSpPr/>
        <p:nvPr/>
      </p:nvGrpSpPr>
      <p:grpSpPr>
        <a:xfrm>
          <a:off x="0" y="0"/>
          <a:ext cx="0" cy="0"/>
          <a:chOff x="0" y="0"/>
          <a:chExt cx="0" cy="0"/>
        </a:xfrm>
      </p:grpSpPr>
      <p:sp>
        <p:nvSpPr>
          <p:cNvPr id="35" name="Slide Number Placeholder 34">
            <a:extLst>
              <a:ext uri="{FF2B5EF4-FFF2-40B4-BE49-F238E27FC236}">
                <a16:creationId xmlns:a16="http://schemas.microsoft.com/office/drawing/2014/main" id="{3F8F3F1A-475C-D906-E6D6-1EB8507B129E}"/>
              </a:ext>
            </a:extLst>
          </p:cNvPr>
          <p:cNvSpPr>
            <a:spLocks noGrp="1"/>
          </p:cNvSpPr>
          <p:nvPr>
            <p:ph type="sldNum" sz="quarter" idx="12"/>
          </p:nvPr>
        </p:nvSpPr>
        <p:spPr/>
        <p:txBody>
          <a:bodyPr/>
          <a:lstStyle/>
          <a:p>
            <a:pPr marL="0" marR="0" lvl="0" indent="0" algn="r" defTabSz="914400" rtl="0" eaLnBrk="0" fontAlgn="base" latinLnBrk="0" hangingPunct="0">
              <a:lnSpc>
                <a:spcPct val="150000"/>
              </a:lnSpc>
              <a:spcBef>
                <a:spcPct val="0"/>
              </a:spcBef>
              <a:spcAft>
                <a:spcPct val="0"/>
              </a:spcAft>
              <a:buClrTx/>
              <a:buSzTx/>
              <a:buFontTx/>
              <a:buNone/>
              <a:tabLst/>
              <a:defRPr/>
            </a:pPr>
            <a:fld id="{EC3C12D4-1BB1-4CDC-88A6-B6E19B6BFEA8}"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pitchFamily="34" charset="0"/>
                <a:ea typeface="MS PGothic" panose="020B0600070205080204" pitchFamily="34" charset="-128"/>
                <a:cs typeface="+mn-cs"/>
              </a:rPr>
              <a:pPr marL="0" marR="0" lvl="0" indent="0" algn="r" defTabSz="914400" rtl="0" eaLnBrk="0" fontAlgn="base" latinLnBrk="0" hangingPunct="0">
                <a:lnSpc>
                  <a:spcPct val="150000"/>
                </a:lnSpc>
                <a:spcBef>
                  <a:spcPct val="0"/>
                </a:spcBef>
                <a:spcAft>
                  <a:spcPct val="0"/>
                </a:spcAft>
                <a:buClrTx/>
                <a:buSzTx/>
                <a:buFontTx/>
                <a:buNone/>
                <a:tabLst/>
                <a:defRPr/>
              </a:pPr>
              <a:t>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pitchFamily="34" charset="0"/>
              <a:ea typeface="MS PGothic" panose="020B0600070205080204" pitchFamily="34" charset="-128"/>
              <a:cs typeface="+mn-cs"/>
            </a:endParaRPr>
          </a:p>
        </p:txBody>
      </p:sp>
      <p:cxnSp>
        <p:nvCxnSpPr>
          <p:cNvPr id="8" name="Straight Connector 7">
            <a:extLst>
              <a:ext uri="{FF2B5EF4-FFF2-40B4-BE49-F238E27FC236}">
                <a16:creationId xmlns:a16="http://schemas.microsoft.com/office/drawing/2014/main" id="{671348AB-A389-7C13-24DB-0ACF89C13100}"/>
              </a:ext>
            </a:extLst>
          </p:cNvPr>
          <p:cNvCxnSpPr/>
          <p:nvPr/>
        </p:nvCxnSpPr>
        <p:spPr>
          <a:xfrm flipV="1">
            <a:off x="113771" y="642086"/>
            <a:ext cx="10015008" cy="14805"/>
          </a:xfrm>
          <a:prstGeom prst="line">
            <a:avLst/>
          </a:prstGeom>
          <a:ln w="19050">
            <a:solidFill>
              <a:srgbClr val="00B050"/>
            </a:solidFill>
          </a:ln>
        </p:spPr>
        <p:style>
          <a:lnRef idx="1">
            <a:schemeClr val="accent6"/>
          </a:lnRef>
          <a:fillRef idx="0">
            <a:schemeClr val="accent6"/>
          </a:fillRef>
          <a:effectRef idx="0">
            <a:schemeClr val="accent6"/>
          </a:effectRef>
          <a:fontRef idx="minor">
            <a:schemeClr val="tx1"/>
          </a:fontRef>
        </p:style>
      </p:cxnSp>
      <p:sp>
        <p:nvSpPr>
          <p:cNvPr id="2" name="Rectangle 2">
            <a:extLst>
              <a:ext uri="{FF2B5EF4-FFF2-40B4-BE49-F238E27FC236}">
                <a16:creationId xmlns:a16="http://schemas.microsoft.com/office/drawing/2014/main" id="{762AF18A-E3AC-6854-D72E-395DB2E1D391}"/>
              </a:ext>
            </a:extLst>
          </p:cNvPr>
          <p:cNvSpPr txBox="1">
            <a:spLocks noChangeArrowheads="1"/>
          </p:cNvSpPr>
          <p:nvPr/>
        </p:nvSpPr>
        <p:spPr bwMode="auto">
          <a:xfrm>
            <a:off x="0" y="198438"/>
            <a:ext cx="11811000" cy="639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3200" b="1" i="0" u="none" strike="noStrike" kern="1200" cap="none" spc="0" normalizeH="0" baseline="0" noProof="0" dirty="0">
                <a:ln>
                  <a:noFill/>
                </a:ln>
                <a:solidFill>
                  <a:srgbClr val="002060"/>
                </a:solidFill>
                <a:effectLst/>
                <a:uLnTx/>
                <a:uFillTx/>
                <a:latin typeface="Times New Roman" panose="02020603050405020304" pitchFamily="18" charset="0"/>
                <a:ea typeface="MS PGothic" panose="020B0600070205080204" pitchFamily="34" charset="-128"/>
                <a:cs typeface="Times New Roman" panose="02020603050405020304" pitchFamily="18" charset="0"/>
              </a:rPr>
              <a:t>Polymer Preparation Techniques; </a:t>
            </a:r>
            <a:r>
              <a:rPr kumimoji="0" lang="en-US" altLang="en-US" sz="3200" b="1" i="0" u="none" strike="noStrike" kern="1200" cap="none" spc="0" normalizeH="0" baseline="0" noProof="0" dirty="0">
                <a:ln>
                  <a:noFill/>
                </a:ln>
                <a:solidFill>
                  <a:srgbClr val="FF0000"/>
                </a:solidFill>
                <a:effectLst/>
                <a:uLnTx/>
                <a:uFillTx/>
                <a:latin typeface="Times New Roman" panose="02020603050405020304" pitchFamily="18" charset="0"/>
                <a:ea typeface="MS PGothic" panose="020B0600070205080204" pitchFamily="34" charset="-128"/>
                <a:cs typeface="Times New Roman" panose="02020603050405020304" pitchFamily="18" charset="0"/>
              </a:rPr>
              <a:t>Emulsion Polymerization</a:t>
            </a:r>
          </a:p>
        </p:txBody>
      </p:sp>
      <p:pic>
        <p:nvPicPr>
          <p:cNvPr id="3" name="Picture 10" descr="Schematic diagram of the emulsion-polymerization method. Monomer molecules and free-radical initiators are added to a water-based emulsion bath along with soaplike materials known as surfactants, or surface-acting agents. The surfactant molecules, composed of a hydrophilic (water-attracting) and hydrophobic (water-repelling) end, form a stabilizing emulsion before polymerization by coating the monomer droplets. Other surfactant molecules clump together into smaller aggregates called micelles, which also absorb monomer molecules. Polymerization occurs when initiators migrate into the micelles, inducing the monomer molecules to form large molecules that make up the latex particle.">
            <a:extLst>
              <a:ext uri="{FF2B5EF4-FFF2-40B4-BE49-F238E27FC236}">
                <a16:creationId xmlns:a16="http://schemas.microsoft.com/office/drawing/2014/main" id="{000488ED-59F6-0ACF-20F7-9AC58E8751A3}"/>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b="2525"/>
          <a:stretch/>
        </p:blipFill>
        <p:spPr bwMode="auto">
          <a:xfrm>
            <a:off x="7643813" y="819150"/>
            <a:ext cx="4529137" cy="56610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5">
            <a:extLst>
              <a:ext uri="{FF2B5EF4-FFF2-40B4-BE49-F238E27FC236}">
                <a16:creationId xmlns:a16="http://schemas.microsoft.com/office/drawing/2014/main" id="{2A6E86B5-A273-4364-AD64-AD40C258CAC3}"/>
              </a:ext>
            </a:extLst>
          </p:cNvPr>
          <p:cNvSpPr/>
          <p:nvPr/>
        </p:nvSpPr>
        <p:spPr>
          <a:xfrm>
            <a:off x="457197" y="1676400"/>
            <a:ext cx="6705604" cy="960328"/>
          </a:xfrm>
          <a:prstGeom prst="rect">
            <a:avLst/>
          </a:prstGeom>
        </p:spPr>
        <p:txBody>
          <a:bodyPr wrap="square">
            <a:spAutoFit/>
          </a:bodyPr>
          <a:lstStyle/>
          <a:p>
            <a:pPr marL="285750" indent="-285750" algn="just">
              <a:lnSpc>
                <a:spcPct val="150000"/>
              </a:lnSpc>
              <a:spcBef>
                <a:spcPts val="0"/>
              </a:spcBef>
              <a:spcAft>
                <a:spcPts val="0"/>
              </a:spcAft>
              <a:buFont typeface="Courier New" panose="02070309020205020404" pitchFamily="49" charset="0"/>
              <a:buChar char="o"/>
            </a:pPr>
            <a:r>
              <a:rPr lang="en-US" sz="2000" dirty="0">
                <a:solidFill>
                  <a:srgbClr val="000000"/>
                </a:solidFill>
                <a:latin typeface="Times New Roman" panose="02020603050405020304" pitchFamily="18" charset="0"/>
                <a:cs typeface="Times New Roman" panose="02020603050405020304" pitchFamily="18" charset="0"/>
              </a:rPr>
              <a:t>The water-soluble initiator decomposes in the aqueous phase forming primary radicals that .</a:t>
            </a:r>
            <a:endParaRPr lang="en-US" sz="2000" dirty="0">
              <a:latin typeface="Times New Roman" panose="02020603050405020304" pitchFamily="18" charset="0"/>
              <a:cs typeface="Times New Roman" panose="02020603050405020304" pitchFamily="18" charset="0"/>
            </a:endParaRPr>
          </a:p>
        </p:txBody>
      </p:sp>
      <p:sp>
        <p:nvSpPr>
          <p:cNvPr id="7" name="Rectangle 6">
            <a:extLst>
              <a:ext uri="{FF2B5EF4-FFF2-40B4-BE49-F238E27FC236}">
                <a16:creationId xmlns:a16="http://schemas.microsoft.com/office/drawing/2014/main" id="{57CC5DD9-2905-4290-9205-CDC56782BDB8}"/>
              </a:ext>
            </a:extLst>
          </p:cNvPr>
          <p:cNvSpPr/>
          <p:nvPr/>
        </p:nvSpPr>
        <p:spPr>
          <a:xfrm>
            <a:off x="390523" y="2590800"/>
            <a:ext cx="6772278" cy="960328"/>
          </a:xfrm>
          <a:prstGeom prst="rect">
            <a:avLst/>
          </a:prstGeom>
        </p:spPr>
        <p:txBody>
          <a:bodyPr wrap="square">
            <a:spAutoFit/>
          </a:bodyPr>
          <a:lstStyle/>
          <a:p>
            <a:pPr marL="342900" indent="-342900" algn="just">
              <a:lnSpc>
                <a:spcPct val="150000"/>
              </a:lnSpc>
              <a:spcBef>
                <a:spcPts val="0"/>
              </a:spcBef>
              <a:spcAft>
                <a:spcPts val="0"/>
              </a:spcAft>
              <a:buFont typeface="Courier New" panose="02070309020205020404" pitchFamily="49" charset="0"/>
              <a:buChar char="o"/>
            </a:pPr>
            <a:r>
              <a:rPr lang="en-US" sz="2000" dirty="0">
                <a:latin typeface="Times New Roman" panose="02020603050405020304" pitchFamily="18" charset="0"/>
                <a:cs typeface="Times New Roman" panose="02020603050405020304" pitchFamily="18" charset="0"/>
              </a:rPr>
              <a:t>The primary radicals react with the monomer molecules dissolved in the water</a:t>
            </a:r>
          </a:p>
        </p:txBody>
      </p:sp>
      <p:sp>
        <p:nvSpPr>
          <p:cNvPr id="9" name="Rectangle 8">
            <a:extLst>
              <a:ext uri="{FF2B5EF4-FFF2-40B4-BE49-F238E27FC236}">
                <a16:creationId xmlns:a16="http://schemas.microsoft.com/office/drawing/2014/main" id="{8DBC443B-3261-4523-AB1A-07753C3D863F}"/>
              </a:ext>
            </a:extLst>
          </p:cNvPr>
          <p:cNvSpPr/>
          <p:nvPr/>
        </p:nvSpPr>
        <p:spPr>
          <a:xfrm>
            <a:off x="390520" y="3429000"/>
            <a:ext cx="6772278" cy="960328"/>
          </a:xfrm>
          <a:prstGeom prst="rect">
            <a:avLst/>
          </a:prstGeom>
        </p:spPr>
        <p:txBody>
          <a:bodyPr wrap="square">
            <a:spAutoFit/>
          </a:bodyPr>
          <a:lstStyle/>
          <a:p>
            <a:pPr marL="342900" indent="-342900" algn="just">
              <a:lnSpc>
                <a:spcPct val="150000"/>
              </a:lnSpc>
              <a:spcBef>
                <a:spcPts val="0"/>
              </a:spcBef>
              <a:spcAft>
                <a:spcPts val="0"/>
              </a:spcAft>
              <a:buFont typeface="Courier New" panose="02070309020205020404" pitchFamily="49" charset="0"/>
              <a:buChar char="o"/>
            </a:pPr>
            <a:r>
              <a:rPr lang="en-US" sz="2000" dirty="0">
                <a:latin typeface="Times New Roman" panose="02020603050405020304" pitchFamily="18" charset="0"/>
                <a:cs typeface="Times New Roman" panose="02020603050405020304" pitchFamily="18" charset="0"/>
              </a:rPr>
              <a:t>Additional monomer molecules may add to the growing radicals in the water.</a:t>
            </a:r>
          </a:p>
        </p:txBody>
      </p:sp>
      <p:sp>
        <p:nvSpPr>
          <p:cNvPr id="10" name="Rectangle 9">
            <a:extLst>
              <a:ext uri="{FF2B5EF4-FFF2-40B4-BE49-F238E27FC236}">
                <a16:creationId xmlns:a16="http://schemas.microsoft.com/office/drawing/2014/main" id="{A9BEA3B1-0004-4121-8E11-D98E38FB07E8}"/>
              </a:ext>
            </a:extLst>
          </p:cNvPr>
          <p:cNvSpPr/>
          <p:nvPr/>
        </p:nvSpPr>
        <p:spPr>
          <a:xfrm>
            <a:off x="390523" y="4373672"/>
            <a:ext cx="6772276" cy="960328"/>
          </a:xfrm>
          <a:prstGeom prst="rect">
            <a:avLst/>
          </a:prstGeom>
        </p:spPr>
        <p:txBody>
          <a:bodyPr wrap="square">
            <a:spAutoFit/>
          </a:bodyPr>
          <a:lstStyle/>
          <a:p>
            <a:pPr marL="342900" indent="-342900" algn="just">
              <a:lnSpc>
                <a:spcPct val="150000"/>
              </a:lnSpc>
              <a:spcBef>
                <a:spcPts val="0"/>
              </a:spcBef>
              <a:spcAft>
                <a:spcPts val="0"/>
              </a:spcAft>
              <a:buFont typeface="Courier New" panose="02070309020205020404" pitchFamily="49" charset="0"/>
              <a:buChar char="o"/>
            </a:pPr>
            <a:r>
              <a:rPr lang="en-US" sz="2000" dirty="0">
                <a:latin typeface="Times New Roman" panose="02020603050405020304" pitchFamily="18" charset="0"/>
                <a:cs typeface="Times New Roman" panose="02020603050405020304" pitchFamily="18" charset="0"/>
              </a:rPr>
              <a:t>These growing radical-ions tend to diffuse into the monomer-water interfaces.</a:t>
            </a:r>
          </a:p>
        </p:txBody>
      </p:sp>
      <p:sp>
        <p:nvSpPr>
          <p:cNvPr id="13" name="Rectangle 12">
            <a:extLst>
              <a:ext uri="{FF2B5EF4-FFF2-40B4-BE49-F238E27FC236}">
                <a16:creationId xmlns:a16="http://schemas.microsoft.com/office/drawing/2014/main" id="{276FE1E8-A8FD-460A-A7EC-B28FE4F74223}"/>
              </a:ext>
            </a:extLst>
          </p:cNvPr>
          <p:cNvSpPr/>
          <p:nvPr/>
        </p:nvSpPr>
        <p:spPr>
          <a:xfrm>
            <a:off x="390520" y="730329"/>
            <a:ext cx="6772281" cy="960328"/>
          </a:xfrm>
          <a:prstGeom prst="rect">
            <a:avLst/>
          </a:prstGeom>
        </p:spPr>
        <p:txBody>
          <a:bodyPr wrap="square">
            <a:spAutoFit/>
          </a:bodyPr>
          <a:lstStyle/>
          <a:p>
            <a:pPr marL="342900" indent="-342900" algn="just">
              <a:lnSpc>
                <a:spcPct val="150000"/>
              </a:lnSpc>
              <a:spcBef>
                <a:spcPts val="0"/>
              </a:spcBef>
              <a:spcAft>
                <a:spcPts val="0"/>
              </a:spcAft>
              <a:buFont typeface="Courier New" panose="02070309020205020404" pitchFamily="49" charset="0"/>
              <a:buChar char="o"/>
            </a:pPr>
            <a:r>
              <a:rPr lang="en-US" sz="2000" dirty="0">
                <a:solidFill>
                  <a:srgbClr val="000000"/>
                </a:solidFill>
                <a:latin typeface="Times New Roman" panose="02020603050405020304" pitchFamily="18" charset="0"/>
                <a:cs typeface="Times New Roman" panose="02020603050405020304" pitchFamily="18" charset="0"/>
              </a:rPr>
              <a:t>The monomer is supplied from the droplets to radical-containing micelles of diffusion through the aqueous phase.</a:t>
            </a:r>
            <a:endParaRPr lang="en-US"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3765668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C467C9-4DD2-1197-66E0-42BC7352999F}"/>
            </a:ext>
          </a:extLst>
        </p:cNvPr>
        <p:cNvGrpSpPr/>
        <p:nvPr/>
      </p:nvGrpSpPr>
      <p:grpSpPr>
        <a:xfrm>
          <a:off x="0" y="0"/>
          <a:ext cx="0" cy="0"/>
          <a:chOff x="0" y="0"/>
          <a:chExt cx="0" cy="0"/>
        </a:xfrm>
      </p:grpSpPr>
      <p:sp>
        <p:nvSpPr>
          <p:cNvPr id="35" name="Slide Number Placeholder 34">
            <a:extLst>
              <a:ext uri="{FF2B5EF4-FFF2-40B4-BE49-F238E27FC236}">
                <a16:creationId xmlns:a16="http://schemas.microsoft.com/office/drawing/2014/main" id="{706A10A7-CB65-CB16-43CD-2EB945040740}"/>
              </a:ext>
            </a:extLst>
          </p:cNvPr>
          <p:cNvSpPr>
            <a:spLocks noGrp="1"/>
          </p:cNvSpPr>
          <p:nvPr>
            <p:ph type="sldNum" sz="quarter" idx="12"/>
          </p:nvPr>
        </p:nvSpPr>
        <p:spPr/>
        <p:txBody>
          <a:bodyPr/>
          <a:lstStyle/>
          <a:p>
            <a:pPr>
              <a:lnSpc>
                <a:spcPct val="150000"/>
              </a:lnSpc>
              <a:defRPr/>
            </a:pPr>
            <a:fld id="{EC3C12D4-1BB1-4CDC-88A6-B6E19B6BFEA8}" type="slidenum">
              <a:rPr lang="en-US" smtClean="0"/>
              <a:pPr>
                <a:lnSpc>
                  <a:spcPct val="150000"/>
                </a:lnSpc>
                <a:defRPr/>
              </a:pPr>
              <a:t>24</a:t>
            </a:fld>
            <a:endParaRPr lang="en-US"/>
          </a:p>
        </p:txBody>
      </p:sp>
      <p:cxnSp>
        <p:nvCxnSpPr>
          <p:cNvPr id="8" name="Straight Connector 7">
            <a:extLst>
              <a:ext uri="{FF2B5EF4-FFF2-40B4-BE49-F238E27FC236}">
                <a16:creationId xmlns:a16="http://schemas.microsoft.com/office/drawing/2014/main" id="{554489E1-5DDE-BD43-87CD-161F811070A9}"/>
              </a:ext>
            </a:extLst>
          </p:cNvPr>
          <p:cNvCxnSpPr/>
          <p:nvPr/>
        </p:nvCxnSpPr>
        <p:spPr>
          <a:xfrm flipV="1">
            <a:off x="113771" y="642086"/>
            <a:ext cx="10015008" cy="14805"/>
          </a:xfrm>
          <a:prstGeom prst="line">
            <a:avLst/>
          </a:prstGeom>
          <a:ln w="19050">
            <a:solidFill>
              <a:srgbClr val="00B050"/>
            </a:solidFill>
          </a:ln>
        </p:spPr>
        <p:style>
          <a:lnRef idx="1">
            <a:schemeClr val="accent6"/>
          </a:lnRef>
          <a:fillRef idx="0">
            <a:schemeClr val="accent6"/>
          </a:fillRef>
          <a:effectRef idx="0">
            <a:schemeClr val="accent6"/>
          </a:effectRef>
          <a:fontRef idx="minor">
            <a:schemeClr val="tx1"/>
          </a:fontRef>
        </p:style>
      </p:cxnSp>
      <p:sp>
        <p:nvSpPr>
          <p:cNvPr id="13" name="Title 1">
            <a:extLst>
              <a:ext uri="{FF2B5EF4-FFF2-40B4-BE49-F238E27FC236}">
                <a16:creationId xmlns:a16="http://schemas.microsoft.com/office/drawing/2014/main" id="{2D5F9F34-A43C-B326-BB6F-4E349F10CCD4}"/>
              </a:ext>
            </a:extLst>
          </p:cNvPr>
          <p:cNvSpPr txBox="1">
            <a:spLocks/>
          </p:cNvSpPr>
          <p:nvPr/>
        </p:nvSpPr>
        <p:spPr bwMode="auto">
          <a:xfrm>
            <a:off x="1600200" y="2247045"/>
            <a:ext cx="8686800" cy="152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lang="en-US" sz="4400" kern="1200" dirty="0">
                <a:solidFill>
                  <a:schemeClr val="tx1"/>
                </a:solidFill>
                <a:latin typeface="+mj-lt"/>
                <a:ea typeface="MS PGothic" panose="020B0600070205080204" pitchFamily="34" charset="-128"/>
                <a:cs typeface="+mj-cs"/>
              </a:defRPr>
            </a:lvl1pPr>
            <a:lvl2pPr algn="l" rtl="0" eaLnBrk="0" fontAlgn="base" hangingPunct="0">
              <a:spcBef>
                <a:spcPct val="0"/>
              </a:spcBef>
              <a:spcAft>
                <a:spcPct val="0"/>
              </a:spcAft>
              <a:defRPr sz="4400">
                <a:solidFill>
                  <a:schemeClr val="tx1"/>
                </a:solidFill>
                <a:latin typeface="Calibri" panose="020F0502020204030204" pitchFamily="34" charset="0"/>
                <a:ea typeface="MS PGothic" panose="020B0600070205080204" pitchFamily="34" charset="-128"/>
              </a:defRPr>
            </a:lvl2pPr>
            <a:lvl3pPr algn="l" rtl="0" eaLnBrk="0" fontAlgn="base" hangingPunct="0">
              <a:spcBef>
                <a:spcPct val="0"/>
              </a:spcBef>
              <a:spcAft>
                <a:spcPct val="0"/>
              </a:spcAft>
              <a:defRPr sz="4400">
                <a:solidFill>
                  <a:schemeClr val="tx1"/>
                </a:solidFill>
                <a:latin typeface="Calibri" panose="020F0502020204030204" pitchFamily="34" charset="0"/>
                <a:ea typeface="MS PGothic" panose="020B0600070205080204" pitchFamily="34" charset="-128"/>
              </a:defRPr>
            </a:lvl3pPr>
            <a:lvl4pPr algn="l" rtl="0" eaLnBrk="0" fontAlgn="base" hangingPunct="0">
              <a:spcBef>
                <a:spcPct val="0"/>
              </a:spcBef>
              <a:spcAft>
                <a:spcPct val="0"/>
              </a:spcAft>
              <a:defRPr sz="4400">
                <a:solidFill>
                  <a:schemeClr val="tx1"/>
                </a:solidFill>
                <a:latin typeface="Calibri" panose="020F0502020204030204" pitchFamily="34" charset="0"/>
                <a:ea typeface="MS PGothic" panose="020B0600070205080204" pitchFamily="34" charset="-128"/>
              </a:defRPr>
            </a:lvl4pPr>
            <a:lvl5pPr algn="l" rtl="0" eaLnBrk="0" fontAlgn="base" hangingPunct="0">
              <a:spcBef>
                <a:spcPct val="0"/>
              </a:spcBef>
              <a:spcAft>
                <a:spcPct val="0"/>
              </a:spcAft>
              <a:defRPr sz="4400">
                <a:solidFill>
                  <a:schemeClr val="tx1"/>
                </a:solidFill>
                <a:latin typeface="Calibri" panose="020F0502020204030204" pitchFamily="34" charset="0"/>
                <a:ea typeface="MS PGothic" panose="020B0600070205080204" pitchFamily="34" charset="-128"/>
              </a:defRPr>
            </a:lvl5pPr>
            <a:lvl6pPr marL="457200" algn="l" rtl="0" fontAlgn="base">
              <a:spcBef>
                <a:spcPct val="0"/>
              </a:spcBef>
              <a:spcAft>
                <a:spcPct val="0"/>
              </a:spcAft>
              <a:defRPr sz="4400">
                <a:solidFill>
                  <a:schemeClr val="tx1"/>
                </a:solidFill>
                <a:latin typeface="Calibri" panose="020F0502020204030204" pitchFamily="34" charset="0"/>
                <a:ea typeface="MS PGothic" panose="020B0600070205080204" pitchFamily="34" charset="-128"/>
              </a:defRPr>
            </a:lvl6pPr>
            <a:lvl7pPr marL="914400" algn="l" rtl="0" fontAlgn="base">
              <a:spcBef>
                <a:spcPct val="0"/>
              </a:spcBef>
              <a:spcAft>
                <a:spcPct val="0"/>
              </a:spcAft>
              <a:defRPr sz="4400">
                <a:solidFill>
                  <a:schemeClr val="tx1"/>
                </a:solidFill>
                <a:latin typeface="Calibri" panose="020F0502020204030204" pitchFamily="34" charset="0"/>
                <a:ea typeface="MS PGothic" panose="020B0600070205080204" pitchFamily="34" charset="-128"/>
              </a:defRPr>
            </a:lvl7pPr>
            <a:lvl8pPr marL="1371600" algn="l" rtl="0" fontAlgn="base">
              <a:spcBef>
                <a:spcPct val="0"/>
              </a:spcBef>
              <a:spcAft>
                <a:spcPct val="0"/>
              </a:spcAft>
              <a:defRPr sz="4400">
                <a:solidFill>
                  <a:schemeClr val="tx1"/>
                </a:solidFill>
                <a:latin typeface="Calibri" panose="020F0502020204030204" pitchFamily="34" charset="0"/>
                <a:ea typeface="MS PGothic" panose="020B0600070205080204" pitchFamily="34" charset="-128"/>
              </a:defRPr>
            </a:lvl8pPr>
            <a:lvl9pPr marL="1828800" algn="l" rtl="0" fontAlgn="base">
              <a:spcBef>
                <a:spcPct val="0"/>
              </a:spcBef>
              <a:spcAft>
                <a:spcPct val="0"/>
              </a:spcAft>
              <a:defRPr sz="4400">
                <a:solidFill>
                  <a:schemeClr val="tx1"/>
                </a:solidFill>
                <a:latin typeface="Calibri" panose="020F0502020204030204" pitchFamily="34" charset="0"/>
                <a:ea typeface="MS PGothic" panose="020B0600070205080204" pitchFamily="34" charset="-128"/>
              </a:defRPr>
            </a:lvl9pPr>
          </a:lstStyle>
          <a:p>
            <a:pPr algn="ctr"/>
            <a:r>
              <a:rPr lang="en-US" altLang="en-US" sz="4800" b="1" dirty="0">
                <a:solidFill>
                  <a:srgbClr val="FF0000"/>
                </a:solidFill>
                <a:latin typeface="Times New Roman" panose="02020603050405020304" pitchFamily="18" charset="0"/>
                <a:cs typeface="Times New Roman" panose="02020603050405020304" pitchFamily="18" charset="0"/>
              </a:rPr>
              <a:t>Chain-Growth Polymerization</a:t>
            </a:r>
          </a:p>
          <a:p>
            <a:pPr algn="ctr"/>
            <a:r>
              <a:rPr lang="en-US" altLang="en-US" sz="4000" b="1" dirty="0">
                <a:solidFill>
                  <a:srgbClr val="002060"/>
                </a:solidFill>
                <a:latin typeface="Times New Roman" panose="02020603050405020304" pitchFamily="18" charset="0"/>
                <a:cs typeface="Times New Roman" panose="02020603050405020304" pitchFamily="18" charset="0"/>
              </a:rPr>
              <a:t>Ionic Polymerization</a:t>
            </a:r>
          </a:p>
        </p:txBody>
      </p:sp>
      <p:sp>
        <p:nvSpPr>
          <p:cNvPr id="2" name="Rectangle 1">
            <a:extLst>
              <a:ext uri="{FF2B5EF4-FFF2-40B4-BE49-F238E27FC236}">
                <a16:creationId xmlns:a16="http://schemas.microsoft.com/office/drawing/2014/main" id="{F4021E0D-7D9F-C2EE-3180-96A3A8C3D705}"/>
              </a:ext>
            </a:extLst>
          </p:cNvPr>
          <p:cNvSpPr/>
          <p:nvPr/>
        </p:nvSpPr>
        <p:spPr>
          <a:xfrm>
            <a:off x="3429000" y="3771045"/>
            <a:ext cx="4572000" cy="954107"/>
          </a:xfrm>
          <a:prstGeom prst="rect">
            <a:avLst/>
          </a:prstGeom>
        </p:spPr>
        <p:txBody>
          <a:bodyPr wrap="square">
            <a:spAutoFit/>
          </a:bodyPr>
          <a:lstStyle/>
          <a:p>
            <a:pPr marL="688975" indent="-342900" algn="just">
              <a:spcAft>
                <a:spcPts val="0"/>
              </a:spcAft>
              <a:buFont typeface="Wingdings" panose="05000000000000000000" pitchFamily="2" charset="2"/>
              <a:buChar char="§"/>
            </a:pPr>
            <a:r>
              <a:rPr lang="en-US" sz="2800" dirty="0">
                <a:solidFill>
                  <a:srgbClr val="0000FF"/>
                </a:solidFill>
                <a:latin typeface="Times New Roman" panose="02020603050405020304" pitchFamily="18" charset="0"/>
                <a:cs typeface="Times New Roman" panose="02020603050405020304" pitchFamily="18" charset="0"/>
              </a:rPr>
              <a:t>Cationic polymerization </a:t>
            </a:r>
          </a:p>
          <a:p>
            <a:pPr marL="688975" indent="-342900" algn="just">
              <a:spcAft>
                <a:spcPts val="0"/>
              </a:spcAft>
              <a:buFont typeface="Wingdings" panose="05000000000000000000" pitchFamily="2" charset="2"/>
              <a:buChar char="§"/>
            </a:pPr>
            <a:r>
              <a:rPr lang="en-US" sz="2800" dirty="0">
                <a:solidFill>
                  <a:srgbClr val="0000FF"/>
                </a:solidFill>
                <a:latin typeface="Times New Roman" panose="02020603050405020304" pitchFamily="18" charset="0"/>
                <a:cs typeface="Times New Roman" panose="02020603050405020304" pitchFamily="18" charset="0"/>
              </a:rPr>
              <a:t>Anionic polymerization</a:t>
            </a:r>
          </a:p>
        </p:txBody>
      </p:sp>
    </p:spTree>
    <p:extLst>
      <p:ext uri="{BB962C8B-B14F-4D97-AF65-F5344CB8AC3E}">
        <p14:creationId xmlns:p14="http://schemas.microsoft.com/office/powerpoint/2010/main" val="352073397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6A6B9D-19FA-5D9D-584D-8E15EF1E0DF7}"/>
            </a:ext>
          </a:extLst>
        </p:cNvPr>
        <p:cNvGrpSpPr/>
        <p:nvPr/>
      </p:nvGrpSpPr>
      <p:grpSpPr>
        <a:xfrm>
          <a:off x="0" y="0"/>
          <a:ext cx="0" cy="0"/>
          <a:chOff x="0" y="0"/>
          <a:chExt cx="0" cy="0"/>
        </a:xfrm>
      </p:grpSpPr>
      <p:sp>
        <p:nvSpPr>
          <p:cNvPr id="35" name="Slide Number Placeholder 34">
            <a:extLst>
              <a:ext uri="{FF2B5EF4-FFF2-40B4-BE49-F238E27FC236}">
                <a16:creationId xmlns:a16="http://schemas.microsoft.com/office/drawing/2014/main" id="{01725359-0CB0-26CF-FBFC-0C9D7330ECF9}"/>
              </a:ext>
            </a:extLst>
          </p:cNvPr>
          <p:cNvSpPr>
            <a:spLocks noGrp="1"/>
          </p:cNvSpPr>
          <p:nvPr>
            <p:ph type="sldNum" sz="quarter" idx="12"/>
          </p:nvPr>
        </p:nvSpPr>
        <p:spPr/>
        <p:txBody>
          <a:bodyPr/>
          <a:lstStyle/>
          <a:p>
            <a:pPr>
              <a:lnSpc>
                <a:spcPct val="150000"/>
              </a:lnSpc>
              <a:defRPr/>
            </a:pPr>
            <a:fld id="{EC3C12D4-1BB1-4CDC-88A6-B6E19B6BFEA8}" type="slidenum">
              <a:rPr lang="en-US" smtClean="0"/>
              <a:pPr>
                <a:lnSpc>
                  <a:spcPct val="150000"/>
                </a:lnSpc>
                <a:defRPr/>
              </a:pPr>
              <a:t>25</a:t>
            </a:fld>
            <a:endParaRPr lang="en-US"/>
          </a:p>
        </p:txBody>
      </p:sp>
      <p:cxnSp>
        <p:nvCxnSpPr>
          <p:cNvPr id="8" name="Straight Connector 7">
            <a:extLst>
              <a:ext uri="{FF2B5EF4-FFF2-40B4-BE49-F238E27FC236}">
                <a16:creationId xmlns:a16="http://schemas.microsoft.com/office/drawing/2014/main" id="{76264062-FB38-6ED5-BCC8-3AD30154FF4C}"/>
              </a:ext>
            </a:extLst>
          </p:cNvPr>
          <p:cNvCxnSpPr/>
          <p:nvPr/>
        </p:nvCxnSpPr>
        <p:spPr>
          <a:xfrm flipV="1">
            <a:off x="113771" y="642086"/>
            <a:ext cx="10015008" cy="14805"/>
          </a:xfrm>
          <a:prstGeom prst="line">
            <a:avLst/>
          </a:prstGeom>
          <a:ln w="19050">
            <a:solidFill>
              <a:srgbClr val="00B050"/>
            </a:solidFill>
          </a:ln>
        </p:spPr>
        <p:style>
          <a:lnRef idx="1">
            <a:schemeClr val="accent6"/>
          </a:lnRef>
          <a:fillRef idx="0">
            <a:schemeClr val="accent6"/>
          </a:fillRef>
          <a:effectRef idx="0">
            <a:schemeClr val="accent6"/>
          </a:effectRef>
          <a:fontRef idx="minor">
            <a:schemeClr val="tx1"/>
          </a:fontRef>
        </p:style>
      </p:cxnSp>
      <p:sp>
        <p:nvSpPr>
          <p:cNvPr id="13" name="Title 1">
            <a:extLst>
              <a:ext uri="{FF2B5EF4-FFF2-40B4-BE49-F238E27FC236}">
                <a16:creationId xmlns:a16="http://schemas.microsoft.com/office/drawing/2014/main" id="{BAB91816-0172-8A84-152C-FC7438BA551A}"/>
              </a:ext>
            </a:extLst>
          </p:cNvPr>
          <p:cNvSpPr txBox="1">
            <a:spLocks/>
          </p:cNvSpPr>
          <p:nvPr/>
        </p:nvSpPr>
        <p:spPr bwMode="auto">
          <a:xfrm>
            <a:off x="1600200" y="2247045"/>
            <a:ext cx="8686800" cy="152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lang="en-US" sz="4400" kern="1200" dirty="0">
                <a:solidFill>
                  <a:schemeClr val="tx1"/>
                </a:solidFill>
                <a:latin typeface="+mj-lt"/>
                <a:ea typeface="MS PGothic" panose="020B0600070205080204" pitchFamily="34" charset="-128"/>
                <a:cs typeface="+mj-cs"/>
              </a:defRPr>
            </a:lvl1pPr>
            <a:lvl2pPr algn="l" rtl="0" eaLnBrk="0" fontAlgn="base" hangingPunct="0">
              <a:spcBef>
                <a:spcPct val="0"/>
              </a:spcBef>
              <a:spcAft>
                <a:spcPct val="0"/>
              </a:spcAft>
              <a:defRPr sz="4400">
                <a:solidFill>
                  <a:schemeClr val="tx1"/>
                </a:solidFill>
                <a:latin typeface="Calibri" panose="020F0502020204030204" pitchFamily="34" charset="0"/>
                <a:ea typeface="MS PGothic" panose="020B0600070205080204" pitchFamily="34" charset="-128"/>
              </a:defRPr>
            </a:lvl2pPr>
            <a:lvl3pPr algn="l" rtl="0" eaLnBrk="0" fontAlgn="base" hangingPunct="0">
              <a:spcBef>
                <a:spcPct val="0"/>
              </a:spcBef>
              <a:spcAft>
                <a:spcPct val="0"/>
              </a:spcAft>
              <a:defRPr sz="4400">
                <a:solidFill>
                  <a:schemeClr val="tx1"/>
                </a:solidFill>
                <a:latin typeface="Calibri" panose="020F0502020204030204" pitchFamily="34" charset="0"/>
                <a:ea typeface="MS PGothic" panose="020B0600070205080204" pitchFamily="34" charset="-128"/>
              </a:defRPr>
            </a:lvl3pPr>
            <a:lvl4pPr algn="l" rtl="0" eaLnBrk="0" fontAlgn="base" hangingPunct="0">
              <a:spcBef>
                <a:spcPct val="0"/>
              </a:spcBef>
              <a:spcAft>
                <a:spcPct val="0"/>
              </a:spcAft>
              <a:defRPr sz="4400">
                <a:solidFill>
                  <a:schemeClr val="tx1"/>
                </a:solidFill>
                <a:latin typeface="Calibri" panose="020F0502020204030204" pitchFamily="34" charset="0"/>
                <a:ea typeface="MS PGothic" panose="020B0600070205080204" pitchFamily="34" charset="-128"/>
              </a:defRPr>
            </a:lvl4pPr>
            <a:lvl5pPr algn="l" rtl="0" eaLnBrk="0" fontAlgn="base" hangingPunct="0">
              <a:spcBef>
                <a:spcPct val="0"/>
              </a:spcBef>
              <a:spcAft>
                <a:spcPct val="0"/>
              </a:spcAft>
              <a:defRPr sz="4400">
                <a:solidFill>
                  <a:schemeClr val="tx1"/>
                </a:solidFill>
                <a:latin typeface="Calibri" panose="020F0502020204030204" pitchFamily="34" charset="0"/>
                <a:ea typeface="MS PGothic" panose="020B0600070205080204" pitchFamily="34" charset="-128"/>
              </a:defRPr>
            </a:lvl5pPr>
            <a:lvl6pPr marL="457200" algn="l" rtl="0" fontAlgn="base">
              <a:spcBef>
                <a:spcPct val="0"/>
              </a:spcBef>
              <a:spcAft>
                <a:spcPct val="0"/>
              </a:spcAft>
              <a:defRPr sz="4400">
                <a:solidFill>
                  <a:schemeClr val="tx1"/>
                </a:solidFill>
                <a:latin typeface="Calibri" panose="020F0502020204030204" pitchFamily="34" charset="0"/>
                <a:ea typeface="MS PGothic" panose="020B0600070205080204" pitchFamily="34" charset="-128"/>
              </a:defRPr>
            </a:lvl6pPr>
            <a:lvl7pPr marL="914400" algn="l" rtl="0" fontAlgn="base">
              <a:spcBef>
                <a:spcPct val="0"/>
              </a:spcBef>
              <a:spcAft>
                <a:spcPct val="0"/>
              </a:spcAft>
              <a:defRPr sz="4400">
                <a:solidFill>
                  <a:schemeClr val="tx1"/>
                </a:solidFill>
                <a:latin typeface="Calibri" panose="020F0502020204030204" pitchFamily="34" charset="0"/>
                <a:ea typeface="MS PGothic" panose="020B0600070205080204" pitchFamily="34" charset="-128"/>
              </a:defRPr>
            </a:lvl7pPr>
            <a:lvl8pPr marL="1371600" algn="l" rtl="0" fontAlgn="base">
              <a:spcBef>
                <a:spcPct val="0"/>
              </a:spcBef>
              <a:spcAft>
                <a:spcPct val="0"/>
              </a:spcAft>
              <a:defRPr sz="4400">
                <a:solidFill>
                  <a:schemeClr val="tx1"/>
                </a:solidFill>
                <a:latin typeface="Calibri" panose="020F0502020204030204" pitchFamily="34" charset="0"/>
                <a:ea typeface="MS PGothic" panose="020B0600070205080204" pitchFamily="34" charset="-128"/>
              </a:defRPr>
            </a:lvl8pPr>
            <a:lvl9pPr marL="1828800" algn="l" rtl="0" fontAlgn="base">
              <a:spcBef>
                <a:spcPct val="0"/>
              </a:spcBef>
              <a:spcAft>
                <a:spcPct val="0"/>
              </a:spcAft>
              <a:defRPr sz="4400">
                <a:solidFill>
                  <a:schemeClr val="tx1"/>
                </a:solidFill>
                <a:latin typeface="Calibri" panose="020F0502020204030204" pitchFamily="34" charset="0"/>
                <a:ea typeface="MS PGothic" panose="020B0600070205080204" pitchFamily="34" charset="-128"/>
              </a:defRPr>
            </a:lvl9pPr>
          </a:lstStyle>
          <a:p>
            <a:pPr algn="ctr"/>
            <a:r>
              <a:rPr lang="en-US" altLang="en-US" sz="4800" b="1" dirty="0">
                <a:solidFill>
                  <a:srgbClr val="FF0000"/>
                </a:solidFill>
                <a:latin typeface="Times New Roman" panose="02020603050405020304" pitchFamily="18" charset="0"/>
                <a:cs typeface="Times New Roman" panose="02020603050405020304" pitchFamily="18" charset="0"/>
              </a:rPr>
              <a:t>Chain-Growth Polymerization</a:t>
            </a:r>
          </a:p>
          <a:p>
            <a:pPr algn="ctr"/>
            <a:r>
              <a:rPr lang="en-US" altLang="en-US" sz="4000" b="1" dirty="0">
                <a:solidFill>
                  <a:srgbClr val="002060"/>
                </a:solidFill>
                <a:latin typeface="Times New Roman" panose="02020603050405020304" pitchFamily="18" charset="0"/>
                <a:cs typeface="Times New Roman" panose="02020603050405020304" pitchFamily="18" charset="0"/>
              </a:rPr>
              <a:t>Cationic polymerization </a:t>
            </a:r>
          </a:p>
        </p:txBody>
      </p:sp>
    </p:spTree>
    <p:extLst>
      <p:ext uri="{BB962C8B-B14F-4D97-AF65-F5344CB8AC3E}">
        <p14:creationId xmlns:p14="http://schemas.microsoft.com/office/powerpoint/2010/main" val="127287276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83F047-7B05-D71D-087D-9567C9E8363D}"/>
            </a:ext>
          </a:extLst>
        </p:cNvPr>
        <p:cNvGrpSpPr/>
        <p:nvPr/>
      </p:nvGrpSpPr>
      <p:grpSpPr>
        <a:xfrm>
          <a:off x="0" y="0"/>
          <a:ext cx="0" cy="0"/>
          <a:chOff x="0" y="0"/>
          <a:chExt cx="0" cy="0"/>
        </a:xfrm>
      </p:grpSpPr>
      <p:sp>
        <p:nvSpPr>
          <p:cNvPr id="35" name="Slide Number Placeholder 34">
            <a:extLst>
              <a:ext uri="{FF2B5EF4-FFF2-40B4-BE49-F238E27FC236}">
                <a16:creationId xmlns:a16="http://schemas.microsoft.com/office/drawing/2014/main" id="{1C2F2BEF-E460-3B3F-1433-7924FA366684}"/>
              </a:ext>
            </a:extLst>
          </p:cNvPr>
          <p:cNvSpPr>
            <a:spLocks noGrp="1"/>
          </p:cNvSpPr>
          <p:nvPr>
            <p:ph type="sldNum" sz="quarter" idx="12"/>
          </p:nvPr>
        </p:nvSpPr>
        <p:spPr/>
        <p:txBody>
          <a:bodyPr/>
          <a:lstStyle/>
          <a:p>
            <a:pPr marL="0" marR="0" lvl="0" indent="0" algn="r" defTabSz="914400" rtl="0" eaLnBrk="0" fontAlgn="base" latinLnBrk="0" hangingPunct="0">
              <a:lnSpc>
                <a:spcPct val="150000"/>
              </a:lnSpc>
              <a:spcBef>
                <a:spcPct val="0"/>
              </a:spcBef>
              <a:spcAft>
                <a:spcPct val="0"/>
              </a:spcAft>
              <a:buClrTx/>
              <a:buSzTx/>
              <a:buFontTx/>
              <a:buNone/>
              <a:tabLst/>
              <a:defRPr/>
            </a:pPr>
            <a:fld id="{EC3C12D4-1BB1-4CDC-88A6-B6E19B6BFEA8}"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pitchFamily="34" charset="0"/>
                <a:ea typeface="MS PGothic" panose="020B0600070205080204" pitchFamily="34" charset="-128"/>
                <a:cs typeface="+mn-cs"/>
              </a:rPr>
              <a:pPr marL="0" marR="0" lvl="0" indent="0" algn="r" defTabSz="914400" rtl="0" eaLnBrk="0" fontAlgn="base" latinLnBrk="0" hangingPunct="0">
                <a:lnSpc>
                  <a:spcPct val="150000"/>
                </a:lnSpc>
                <a:spcBef>
                  <a:spcPct val="0"/>
                </a:spcBef>
                <a:spcAft>
                  <a:spcPct val="0"/>
                </a:spcAft>
                <a:buClrTx/>
                <a:buSzTx/>
                <a:buFontTx/>
                <a:buNone/>
                <a:tabLst/>
                <a:defRPr/>
              </a:pPr>
              <a:t>26</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pitchFamily="34" charset="0"/>
              <a:ea typeface="MS PGothic" panose="020B0600070205080204" pitchFamily="34" charset="-128"/>
              <a:cs typeface="+mn-cs"/>
            </a:endParaRPr>
          </a:p>
        </p:txBody>
      </p:sp>
      <p:cxnSp>
        <p:nvCxnSpPr>
          <p:cNvPr id="8" name="Straight Connector 7">
            <a:extLst>
              <a:ext uri="{FF2B5EF4-FFF2-40B4-BE49-F238E27FC236}">
                <a16:creationId xmlns:a16="http://schemas.microsoft.com/office/drawing/2014/main" id="{146B515B-1D56-BAC2-BB36-C889EAFFC90D}"/>
              </a:ext>
            </a:extLst>
          </p:cNvPr>
          <p:cNvCxnSpPr/>
          <p:nvPr/>
        </p:nvCxnSpPr>
        <p:spPr>
          <a:xfrm flipV="1">
            <a:off x="113771" y="642086"/>
            <a:ext cx="10015008" cy="14805"/>
          </a:xfrm>
          <a:prstGeom prst="line">
            <a:avLst/>
          </a:prstGeom>
          <a:ln w="19050">
            <a:solidFill>
              <a:srgbClr val="00B050"/>
            </a:solidFill>
          </a:ln>
        </p:spPr>
        <p:style>
          <a:lnRef idx="1">
            <a:schemeClr val="accent6"/>
          </a:lnRef>
          <a:fillRef idx="0">
            <a:schemeClr val="accent6"/>
          </a:fillRef>
          <a:effectRef idx="0">
            <a:schemeClr val="accent6"/>
          </a:effectRef>
          <a:fontRef idx="minor">
            <a:schemeClr val="tx1"/>
          </a:fontRef>
        </p:style>
      </p:cxnSp>
      <p:sp>
        <p:nvSpPr>
          <p:cNvPr id="2" name="Rectangle 2">
            <a:extLst>
              <a:ext uri="{FF2B5EF4-FFF2-40B4-BE49-F238E27FC236}">
                <a16:creationId xmlns:a16="http://schemas.microsoft.com/office/drawing/2014/main" id="{D6105F37-8028-5FFE-97B9-218ADA8E6B13}"/>
              </a:ext>
            </a:extLst>
          </p:cNvPr>
          <p:cNvSpPr txBox="1">
            <a:spLocks noChangeArrowheads="1"/>
          </p:cNvSpPr>
          <p:nvPr/>
        </p:nvSpPr>
        <p:spPr bwMode="auto">
          <a:xfrm>
            <a:off x="0" y="198438"/>
            <a:ext cx="6553200" cy="639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lvl="0" eaLnBrk="1" hangingPunct="1">
              <a:lnSpc>
                <a:spcPct val="100000"/>
              </a:lnSpc>
              <a:spcBef>
                <a:spcPct val="0"/>
              </a:spcBef>
              <a:buNone/>
              <a:defRPr/>
            </a:pPr>
            <a:r>
              <a:rPr lang="en-US" altLang="en-US" sz="3200" b="1" dirty="0">
                <a:solidFill>
                  <a:srgbClr val="002060"/>
                </a:solidFill>
                <a:latin typeface="Times New Roman" panose="02020603050405020304" pitchFamily="18" charset="0"/>
                <a:cs typeface="Times New Roman" panose="02020603050405020304" pitchFamily="18" charset="0"/>
              </a:rPr>
              <a:t>Cationic  Polymerization</a:t>
            </a:r>
          </a:p>
        </p:txBody>
      </p:sp>
      <p:sp>
        <p:nvSpPr>
          <p:cNvPr id="4" name="Rectangle 3">
            <a:extLst>
              <a:ext uri="{FF2B5EF4-FFF2-40B4-BE49-F238E27FC236}">
                <a16:creationId xmlns:a16="http://schemas.microsoft.com/office/drawing/2014/main" id="{EAD5E1FA-B540-4214-41B5-98B7250455C4}"/>
              </a:ext>
            </a:extLst>
          </p:cNvPr>
          <p:cNvSpPr/>
          <p:nvPr/>
        </p:nvSpPr>
        <p:spPr>
          <a:xfrm>
            <a:off x="381000" y="1752600"/>
            <a:ext cx="10134600" cy="498663"/>
          </a:xfrm>
          <a:prstGeom prst="rect">
            <a:avLst/>
          </a:prstGeom>
        </p:spPr>
        <p:txBody>
          <a:bodyPr wrap="square">
            <a:spAutoFit/>
          </a:bodyPr>
          <a:lstStyle/>
          <a:p>
            <a:pPr marL="285750" indent="-285750" algn="just">
              <a:lnSpc>
                <a:spcPct val="150000"/>
              </a:lnSpc>
              <a:spcAft>
                <a:spcPts val="0"/>
              </a:spcAft>
              <a:buFont typeface="Courier New" panose="02070309020205020404" pitchFamily="49" charset="0"/>
              <a:buChar char="o"/>
            </a:pPr>
            <a:r>
              <a:rPr lang="en-US" sz="2000" b="1" dirty="0">
                <a:solidFill>
                  <a:srgbClr val="FF0000"/>
                </a:solidFill>
                <a:latin typeface="Times New Roman" panose="02020603050405020304" pitchFamily="18" charset="0"/>
                <a:cs typeface="Times New Roman" panose="02020603050405020304" pitchFamily="18" charset="0"/>
              </a:rPr>
              <a:t>Cationic polymerization</a:t>
            </a:r>
          </a:p>
        </p:txBody>
      </p:sp>
      <p:pic>
        <p:nvPicPr>
          <p:cNvPr id="22" name="Picture 2">
            <a:extLst>
              <a:ext uri="{FF2B5EF4-FFF2-40B4-BE49-F238E27FC236}">
                <a16:creationId xmlns:a16="http://schemas.microsoft.com/office/drawing/2014/main" id="{6876FC32-9454-FD31-FDDB-F20E7DFDA59E}"/>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5597" t="8167" r="74627" b="22955"/>
          <a:stretch/>
        </p:blipFill>
        <p:spPr bwMode="auto">
          <a:xfrm>
            <a:off x="5617368" y="1250910"/>
            <a:ext cx="957263" cy="810042"/>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pic>
      <p:sp>
        <p:nvSpPr>
          <p:cNvPr id="7" name="TextBox 6">
            <a:extLst>
              <a:ext uri="{FF2B5EF4-FFF2-40B4-BE49-F238E27FC236}">
                <a16:creationId xmlns:a16="http://schemas.microsoft.com/office/drawing/2014/main" id="{9B8CCF51-3495-EF7D-B686-E6A19C391A2B}"/>
              </a:ext>
            </a:extLst>
          </p:cNvPr>
          <p:cNvSpPr txBox="1"/>
          <p:nvPr/>
        </p:nvSpPr>
        <p:spPr>
          <a:xfrm>
            <a:off x="742949" y="2174428"/>
            <a:ext cx="11144251" cy="873572"/>
          </a:xfrm>
          <a:prstGeom prst="rect">
            <a:avLst/>
          </a:prstGeom>
          <a:noFill/>
        </p:spPr>
        <p:txBody>
          <a:bodyPr wrap="square">
            <a:spAutoFit/>
          </a:bodyPr>
          <a:lstStyle/>
          <a:p>
            <a:pPr marL="233363" indent="-233363" algn="just">
              <a:lnSpc>
                <a:spcPct val="150000"/>
              </a:lnSpc>
              <a:spcAft>
                <a:spcPts val="0"/>
              </a:spcAft>
              <a:buFont typeface="Wingdings" panose="05000000000000000000" pitchFamily="2" charset="2"/>
              <a:buChar char="§"/>
            </a:pPr>
            <a:r>
              <a:rPr lang="en-US" dirty="0">
                <a:latin typeface="Times New Roman" panose="02020603050405020304" pitchFamily="18" charset="0"/>
                <a:cs typeface="Times New Roman" panose="02020603050405020304" pitchFamily="18" charset="0"/>
              </a:rPr>
              <a:t>Monomers with an </a:t>
            </a:r>
            <a:r>
              <a:rPr lang="en-US" i="1" dirty="0">
                <a:solidFill>
                  <a:srgbClr val="009ED6"/>
                </a:solidFill>
                <a:latin typeface="Times New Roman" panose="02020603050405020304" pitchFamily="18" charset="0"/>
                <a:cs typeface="Times New Roman" panose="02020603050405020304" pitchFamily="18" charset="0"/>
              </a:rPr>
              <a:t>electron donating group </a:t>
            </a:r>
            <a:r>
              <a:rPr lang="en-US" dirty="0">
                <a:latin typeface="Times New Roman" panose="02020603050405020304" pitchFamily="18" charset="0"/>
                <a:cs typeface="Times New Roman" panose="02020603050405020304" pitchFamily="18" charset="0"/>
              </a:rPr>
              <a:t>follow a </a:t>
            </a:r>
            <a:r>
              <a:rPr lang="en-US" i="1" dirty="0">
                <a:solidFill>
                  <a:srgbClr val="009ED6"/>
                </a:solidFill>
                <a:latin typeface="Times New Roman" panose="02020603050405020304" pitchFamily="18" charset="0"/>
                <a:cs typeface="Times New Roman" panose="02020603050405020304" pitchFamily="18" charset="0"/>
              </a:rPr>
              <a:t>cationic pathway </a:t>
            </a:r>
            <a:r>
              <a:rPr lang="en-US" dirty="0">
                <a:latin typeface="Times New Roman" panose="02020603050405020304" pitchFamily="18" charset="0"/>
                <a:cs typeface="Times New Roman" panose="02020603050405020304" pitchFamily="18" charset="0"/>
              </a:rPr>
              <a:t>(i.e., the substituents induce a donor effect (OR, NR</a:t>
            </a:r>
            <a:r>
              <a:rPr lang="en-US" baseline="-25000" dirty="0">
                <a:latin typeface="Times New Roman" panose="02020603050405020304" pitchFamily="18" charset="0"/>
                <a:cs typeface="Times New Roman" panose="02020603050405020304" pitchFamily="18" charset="0"/>
              </a:rPr>
              <a:t>2</a:t>
            </a:r>
            <a:r>
              <a:rPr lang="en-US" dirty="0">
                <a:latin typeface="Times New Roman" panose="02020603050405020304" pitchFamily="18" charset="0"/>
                <a:cs typeface="Times New Roman" panose="02020603050405020304" pitchFamily="18" charset="0"/>
              </a:rPr>
              <a:t>, C</a:t>
            </a:r>
            <a:r>
              <a:rPr lang="en-US" baseline="-25000" dirty="0">
                <a:latin typeface="Times New Roman" panose="02020603050405020304" pitchFamily="18" charset="0"/>
                <a:cs typeface="Times New Roman" panose="02020603050405020304" pitchFamily="18" charset="0"/>
              </a:rPr>
              <a:t>6</a:t>
            </a:r>
            <a:r>
              <a:rPr lang="en-US" dirty="0">
                <a:latin typeface="Times New Roman" panose="02020603050405020304" pitchFamily="18" charset="0"/>
                <a:cs typeface="Times New Roman" panose="02020603050405020304" pitchFamily="18" charset="0"/>
              </a:rPr>
              <a:t>H</a:t>
            </a:r>
            <a:r>
              <a:rPr lang="en-US" baseline="-25000" dirty="0">
                <a:latin typeface="Times New Roman" panose="02020603050405020304" pitchFamily="18" charset="0"/>
                <a:cs typeface="Times New Roman" panose="02020603050405020304" pitchFamily="18" charset="0"/>
              </a:rPr>
              <a:t>4</a:t>
            </a:r>
            <a:r>
              <a:rPr lang="en-US" dirty="0">
                <a:latin typeface="Times New Roman" panose="02020603050405020304" pitchFamily="18" charset="0"/>
                <a:cs typeface="Times New Roman" panose="02020603050405020304" pitchFamily="18" charset="0"/>
              </a:rPr>
              <a:t>–CH</a:t>
            </a:r>
            <a:r>
              <a:rPr lang="en-US" baseline="-25000" dirty="0">
                <a:latin typeface="Times New Roman" panose="02020603050405020304" pitchFamily="18" charset="0"/>
                <a:cs typeface="Times New Roman" panose="02020603050405020304" pitchFamily="18" charset="0"/>
              </a:rPr>
              <a:t>3</a:t>
            </a:r>
            <a:r>
              <a:rPr lang="en-US" dirty="0">
                <a:latin typeface="Times New Roman" panose="02020603050405020304" pitchFamily="18" charset="0"/>
                <a:cs typeface="Times New Roman" panose="02020603050405020304" pitchFamily="18" charset="0"/>
              </a:rPr>
              <a:t>))</a:t>
            </a:r>
            <a:r>
              <a:rPr lang="en-US" sz="1800" dirty="0">
                <a:latin typeface="Times New Roman" panose="02020603050405020304" pitchFamily="18" charset="0"/>
                <a:cs typeface="Times New Roman" panose="02020603050405020304" pitchFamily="18" charset="0"/>
              </a:rPr>
              <a:t>. </a:t>
            </a:r>
          </a:p>
        </p:txBody>
      </p:sp>
      <p:sp>
        <p:nvSpPr>
          <p:cNvPr id="10" name="TextBox 9">
            <a:extLst>
              <a:ext uri="{FF2B5EF4-FFF2-40B4-BE49-F238E27FC236}">
                <a16:creationId xmlns:a16="http://schemas.microsoft.com/office/drawing/2014/main" id="{81F3B0F2-6727-9904-8C0E-740488C4C8EA}"/>
              </a:ext>
            </a:extLst>
          </p:cNvPr>
          <p:cNvSpPr txBox="1"/>
          <p:nvPr/>
        </p:nvSpPr>
        <p:spPr>
          <a:xfrm>
            <a:off x="742948" y="2971800"/>
            <a:ext cx="9908382" cy="458074"/>
          </a:xfrm>
          <a:prstGeom prst="rect">
            <a:avLst/>
          </a:prstGeom>
          <a:noFill/>
        </p:spPr>
        <p:txBody>
          <a:bodyPr wrap="square">
            <a:spAutoFit/>
          </a:bodyPr>
          <a:lstStyle/>
          <a:p>
            <a:pPr marL="233363" indent="-233363" algn="just">
              <a:lnSpc>
                <a:spcPct val="150000"/>
              </a:lnSpc>
              <a:spcAft>
                <a:spcPts val="0"/>
              </a:spcAft>
              <a:buFont typeface="Wingdings" panose="05000000000000000000" pitchFamily="2" charset="2"/>
              <a:buChar char="§"/>
            </a:pPr>
            <a:r>
              <a:rPr lang="en-US" sz="1800" i="1" dirty="0">
                <a:solidFill>
                  <a:srgbClr val="009ED6"/>
                </a:solidFill>
                <a:latin typeface="Times New Roman" panose="02020603050405020304" pitchFamily="18" charset="0"/>
                <a:cs typeface="Times New Roman" panose="02020603050405020304" pitchFamily="18" charset="0"/>
              </a:rPr>
              <a:t>Cationic polymerization </a:t>
            </a:r>
            <a:r>
              <a:rPr lang="en-US" sz="1800" i="1" dirty="0">
                <a:solidFill>
                  <a:srgbClr val="002060"/>
                </a:solidFill>
                <a:latin typeface="Times New Roman" panose="02020603050405020304" pitchFamily="18" charset="0"/>
                <a:cs typeface="Times New Roman" panose="02020603050405020304" pitchFamily="18" charset="0"/>
              </a:rPr>
              <a:t>occurs by electrophilic attacks of the initiators on the monomers.</a:t>
            </a:r>
            <a:endParaRPr lang="en-US" sz="1800" dirty="0">
              <a:latin typeface="Times New Roman" panose="02020603050405020304" pitchFamily="18" charset="0"/>
              <a:cs typeface="Times New Roman" panose="02020603050405020304" pitchFamily="18" charset="0"/>
            </a:endParaRPr>
          </a:p>
        </p:txBody>
      </p:sp>
      <p:pic>
        <p:nvPicPr>
          <p:cNvPr id="11" name="Picture 10">
            <a:extLst>
              <a:ext uri="{FF2B5EF4-FFF2-40B4-BE49-F238E27FC236}">
                <a16:creationId xmlns:a16="http://schemas.microsoft.com/office/drawing/2014/main" id="{DB580B3B-CF88-99CF-EB62-3109D0C09948}"/>
              </a:ext>
            </a:extLst>
          </p:cNvPr>
          <p:cNvPicPr>
            <a:picLocks noChangeAspect="1"/>
          </p:cNvPicPr>
          <p:nvPr/>
        </p:nvPicPr>
        <p:blipFill rotWithShape="1">
          <a:blip r:embed="rId4"/>
          <a:srcRect l="23126" t="54444" r="26874" b="32737"/>
          <a:stretch>
            <a:fillRect/>
          </a:stretch>
        </p:blipFill>
        <p:spPr>
          <a:xfrm>
            <a:off x="2380147" y="3587470"/>
            <a:ext cx="7431706" cy="1011806"/>
          </a:xfrm>
          <a:prstGeom prst="rect">
            <a:avLst/>
          </a:prstGeom>
          <a:solidFill>
            <a:schemeClr val="accent2"/>
          </a:solidFill>
          <a:ln>
            <a:solidFill>
              <a:schemeClr val="accent1"/>
            </a:solidFill>
          </a:ln>
        </p:spPr>
      </p:pic>
      <p:sp>
        <p:nvSpPr>
          <p:cNvPr id="12" name="Rectangle 11">
            <a:extLst>
              <a:ext uri="{FF2B5EF4-FFF2-40B4-BE49-F238E27FC236}">
                <a16:creationId xmlns:a16="http://schemas.microsoft.com/office/drawing/2014/main" id="{70145809-29D9-0332-AA12-75AEDD961274}"/>
              </a:ext>
            </a:extLst>
          </p:cNvPr>
          <p:cNvSpPr/>
          <p:nvPr/>
        </p:nvSpPr>
        <p:spPr>
          <a:xfrm>
            <a:off x="390525" y="720537"/>
            <a:ext cx="7534275" cy="498663"/>
          </a:xfrm>
          <a:prstGeom prst="rect">
            <a:avLst/>
          </a:prstGeom>
        </p:spPr>
        <p:txBody>
          <a:bodyPr wrap="square">
            <a:spAutoFit/>
          </a:bodyPr>
          <a:lstStyle/>
          <a:p>
            <a:pPr marL="285750" indent="-285750" algn="just">
              <a:lnSpc>
                <a:spcPct val="150000"/>
              </a:lnSpc>
              <a:spcAft>
                <a:spcPts val="0"/>
              </a:spcAft>
              <a:buFont typeface="Courier New" panose="02070309020205020404" pitchFamily="49" charset="0"/>
              <a:buChar char="o"/>
            </a:pPr>
            <a:r>
              <a:rPr lang="en-US" sz="2000" b="1" dirty="0">
                <a:solidFill>
                  <a:srgbClr val="FF0000"/>
                </a:solidFill>
                <a:latin typeface="Times New Roman" panose="02020603050405020304" pitchFamily="18" charset="0"/>
                <a:cs typeface="Times New Roman" panose="02020603050405020304" pitchFamily="18" charset="0"/>
              </a:rPr>
              <a:t>A monomer can be polymerized depends on the substituents.</a:t>
            </a:r>
          </a:p>
        </p:txBody>
      </p:sp>
      <p:sp>
        <p:nvSpPr>
          <p:cNvPr id="3" name="Rectangle 2">
            <a:extLst>
              <a:ext uri="{FF2B5EF4-FFF2-40B4-BE49-F238E27FC236}">
                <a16:creationId xmlns:a16="http://schemas.microsoft.com/office/drawing/2014/main" id="{1C37453F-3490-BDDB-6B23-078942CA3FEA}"/>
              </a:ext>
            </a:extLst>
          </p:cNvPr>
          <p:cNvSpPr/>
          <p:nvPr/>
        </p:nvSpPr>
        <p:spPr>
          <a:xfrm>
            <a:off x="381000" y="4745743"/>
            <a:ext cx="11506200" cy="1883657"/>
          </a:xfrm>
          <a:prstGeom prst="rect">
            <a:avLst/>
          </a:prstGeom>
        </p:spPr>
        <p:txBody>
          <a:bodyPr wrap="square">
            <a:spAutoFit/>
          </a:bodyPr>
          <a:lstStyle/>
          <a:p>
            <a:pPr marL="342900" indent="-342900" algn="just">
              <a:lnSpc>
                <a:spcPct val="150000"/>
              </a:lnSpc>
              <a:spcAft>
                <a:spcPts val="0"/>
              </a:spcAft>
              <a:buFont typeface="Courier New" panose="02070309020205020404" pitchFamily="49" charset="0"/>
              <a:buChar char="o"/>
            </a:pPr>
            <a:r>
              <a:rPr lang="en-US" sz="2000" dirty="0">
                <a:latin typeface="Times New Roman" panose="02020603050405020304" pitchFamily="18" charset="0"/>
                <a:cs typeface="Times New Roman" panose="02020603050405020304" pitchFamily="18" charset="0"/>
              </a:rPr>
              <a:t>The </a:t>
            </a:r>
            <a:r>
              <a:rPr lang="en-US" sz="2000" b="1" dirty="0">
                <a:solidFill>
                  <a:srgbClr val="002060"/>
                </a:solidFill>
                <a:latin typeface="Times New Roman" panose="02020603050405020304" pitchFamily="18" charset="0"/>
                <a:cs typeface="Times New Roman" panose="02020603050405020304" pitchFamily="18" charset="0"/>
              </a:rPr>
              <a:t>higher the nucleophilicity </a:t>
            </a:r>
            <a:r>
              <a:rPr lang="en-US" sz="2000" dirty="0">
                <a:latin typeface="Times New Roman" panose="02020603050405020304" pitchFamily="18" charset="0"/>
                <a:cs typeface="Times New Roman" panose="02020603050405020304" pitchFamily="18" charset="0"/>
              </a:rPr>
              <a:t>of the carbon-carbon double bond, the easier it is for cationic polymerization to take place.</a:t>
            </a:r>
          </a:p>
          <a:p>
            <a:pPr marL="342900" indent="-342900" algn="just">
              <a:lnSpc>
                <a:spcPct val="150000"/>
              </a:lnSpc>
              <a:spcAft>
                <a:spcPts val="0"/>
              </a:spcAft>
              <a:buFont typeface="Courier New" panose="02070309020205020404" pitchFamily="49" charset="0"/>
              <a:buChar char="o"/>
            </a:pPr>
            <a:r>
              <a:rPr lang="en-US" sz="2000" b="1" dirty="0">
                <a:solidFill>
                  <a:srgbClr val="002060"/>
                </a:solidFill>
                <a:latin typeface="Times New Roman" panose="02020603050405020304" pitchFamily="18" charset="0"/>
                <a:cs typeface="Times New Roman" panose="02020603050405020304" pitchFamily="18" charset="0"/>
              </a:rPr>
              <a:t>Vinyl monomers </a:t>
            </a:r>
            <a:r>
              <a:rPr lang="en-US" sz="2000" dirty="0">
                <a:latin typeface="Times New Roman" panose="02020603050405020304" pitchFamily="18" charset="0"/>
                <a:cs typeface="Times New Roman" panose="02020603050405020304" pitchFamily="18" charset="0"/>
              </a:rPr>
              <a:t>(e.g., isobutene, vinyl ether), </a:t>
            </a:r>
            <a:r>
              <a:rPr lang="en-US" sz="2000" b="1" dirty="0">
                <a:solidFill>
                  <a:srgbClr val="002060"/>
                </a:solidFill>
                <a:latin typeface="Times New Roman" panose="02020603050405020304" pitchFamily="18" charset="0"/>
                <a:cs typeface="Times New Roman" panose="02020603050405020304" pitchFamily="18" charset="0"/>
              </a:rPr>
              <a:t>carbonyl compounds </a:t>
            </a:r>
            <a:r>
              <a:rPr lang="en-US" sz="2000" dirty="0">
                <a:latin typeface="Times New Roman" panose="02020603050405020304" pitchFamily="18" charset="0"/>
                <a:cs typeface="Times New Roman" panose="02020603050405020304" pitchFamily="18" charset="0"/>
              </a:rPr>
              <a:t>(e.g., formaldehyde, acetaldehyde), and </a:t>
            </a:r>
            <a:r>
              <a:rPr lang="en-US" sz="2000" b="1" dirty="0">
                <a:solidFill>
                  <a:srgbClr val="002060"/>
                </a:solidFill>
                <a:latin typeface="Times New Roman" panose="02020603050405020304" pitchFamily="18" charset="0"/>
                <a:cs typeface="Times New Roman" panose="02020603050405020304" pitchFamily="18" charset="0"/>
              </a:rPr>
              <a:t>heterocyclic compounds </a:t>
            </a:r>
            <a:r>
              <a:rPr lang="en-US" sz="2000" dirty="0">
                <a:latin typeface="Times New Roman" panose="02020603050405020304" pitchFamily="18" charset="0"/>
                <a:cs typeface="Times New Roman" panose="02020603050405020304" pitchFamily="18" charset="0"/>
              </a:rPr>
              <a:t>(e.g., tetrahydrofuran, trioxane).</a:t>
            </a:r>
          </a:p>
        </p:txBody>
      </p:sp>
    </p:spTree>
    <p:extLst>
      <p:ext uri="{BB962C8B-B14F-4D97-AF65-F5344CB8AC3E}">
        <p14:creationId xmlns:p14="http://schemas.microsoft.com/office/powerpoint/2010/main" val="96516801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A46F65-C175-7CB7-EAE7-47BDE4A10189}"/>
            </a:ext>
          </a:extLst>
        </p:cNvPr>
        <p:cNvGrpSpPr/>
        <p:nvPr/>
      </p:nvGrpSpPr>
      <p:grpSpPr>
        <a:xfrm>
          <a:off x="0" y="0"/>
          <a:ext cx="0" cy="0"/>
          <a:chOff x="0" y="0"/>
          <a:chExt cx="0" cy="0"/>
        </a:xfrm>
      </p:grpSpPr>
      <p:sp>
        <p:nvSpPr>
          <p:cNvPr id="35" name="Slide Number Placeholder 34">
            <a:extLst>
              <a:ext uri="{FF2B5EF4-FFF2-40B4-BE49-F238E27FC236}">
                <a16:creationId xmlns:a16="http://schemas.microsoft.com/office/drawing/2014/main" id="{610004D7-3099-D04F-46DB-6C83734122AF}"/>
              </a:ext>
            </a:extLst>
          </p:cNvPr>
          <p:cNvSpPr>
            <a:spLocks noGrp="1"/>
          </p:cNvSpPr>
          <p:nvPr>
            <p:ph type="sldNum" sz="quarter" idx="12"/>
          </p:nvPr>
        </p:nvSpPr>
        <p:spPr/>
        <p:txBody>
          <a:bodyPr/>
          <a:lstStyle/>
          <a:p>
            <a:pPr marL="0" marR="0" lvl="0" indent="0" algn="r" defTabSz="914400" rtl="0" eaLnBrk="0" fontAlgn="base" latinLnBrk="0" hangingPunct="0">
              <a:lnSpc>
                <a:spcPct val="150000"/>
              </a:lnSpc>
              <a:spcBef>
                <a:spcPct val="0"/>
              </a:spcBef>
              <a:spcAft>
                <a:spcPct val="0"/>
              </a:spcAft>
              <a:buClrTx/>
              <a:buSzTx/>
              <a:buFontTx/>
              <a:buNone/>
              <a:tabLst/>
              <a:defRPr/>
            </a:pPr>
            <a:fld id="{EC3C12D4-1BB1-4CDC-88A6-B6E19B6BFEA8}"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pitchFamily="34" charset="0"/>
                <a:ea typeface="MS PGothic" panose="020B0600070205080204" pitchFamily="34" charset="-128"/>
                <a:cs typeface="+mn-cs"/>
              </a:rPr>
              <a:pPr marL="0" marR="0" lvl="0" indent="0" algn="r" defTabSz="914400" rtl="0" eaLnBrk="0" fontAlgn="base" latinLnBrk="0" hangingPunct="0">
                <a:lnSpc>
                  <a:spcPct val="150000"/>
                </a:lnSpc>
                <a:spcBef>
                  <a:spcPct val="0"/>
                </a:spcBef>
                <a:spcAft>
                  <a:spcPct val="0"/>
                </a:spcAft>
                <a:buClrTx/>
                <a:buSzTx/>
                <a:buFontTx/>
                <a:buNone/>
                <a:tabLst/>
                <a:defRPr/>
              </a:pPr>
              <a:t>27</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pitchFamily="34" charset="0"/>
              <a:ea typeface="MS PGothic" panose="020B0600070205080204" pitchFamily="34" charset="-128"/>
              <a:cs typeface="+mn-cs"/>
            </a:endParaRPr>
          </a:p>
        </p:txBody>
      </p:sp>
      <p:cxnSp>
        <p:nvCxnSpPr>
          <p:cNvPr id="8" name="Straight Connector 7">
            <a:extLst>
              <a:ext uri="{FF2B5EF4-FFF2-40B4-BE49-F238E27FC236}">
                <a16:creationId xmlns:a16="http://schemas.microsoft.com/office/drawing/2014/main" id="{541BA9D0-D044-AB64-CB74-4F52E7D03AE0}"/>
              </a:ext>
            </a:extLst>
          </p:cNvPr>
          <p:cNvCxnSpPr/>
          <p:nvPr/>
        </p:nvCxnSpPr>
        <p:spPr>
          <a:xfrm flipV="1">
            <a:off x="113771" y="642086"/>
            <a:ext cx="10015008" cy="14805"/>
          </a:xfrm>
          <a:prstGeom prst="line">
            <a:avLst/>
          </a:prstGeom>
          <a:ln w="19050">
            <a:solidFill>
              <a:srgbClr val="00B050"/>
            </a:solidFill>
          </a:ln>
        </p:spPr>
        <p:style>
          <a:lnRef idx="1">
            <a:schemeClr val="accent6"/>
          </a:lnRef>
          <a:fillRef idx="0">
            <a:schemeClr val="accent6"/>
          </a:fillRef>
          <a:effectRef idx="0">
            <a:schemeClr val="accent6"/>
          </a:effectRef>
          <a:fontRef idx="minor">
            <a:schemeClr val="tx1"/>
          </a:fontRef>
        </p:style>
      </p:cxnSp>
      <p:sp>
        <p:nvSpPr>
          <p:cNvPr id="2" name="Rectangle 2">
            <a:extLst>
              <a:ext uri="{FF2B5EF4-FFF2-40B4-BE49-F238E27FC236}">
                <a16:creationId xmlns:a16="http://schemas.microsoft.com/office/drawing/2014/main" id="{A255B6A8-C4B6-4D27-5C54-58BC820FBA3F}"/>
              </a:ext>
            </a:extLst>
          </p:cNvPr>
          <p:cNvSpPr txBox="1">
            <a:spLocks noChangeArrowheads="1"/>
          </p:cNvSpPr>
          <p:nvPr/>
        </p:nvSpPr>
        <p:spPr bwMode="auto">
          <a:xfrm>
            <a:off x="0" y="198438"/>
            <a:ext cx="11811000" cy="639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3200" b="1" i="0" u="none" strike="noStrike" kern="1200" cap="none" spc="0" normalizeH="0" baseline="0" noProof="0" dirty="0">
                <a:ln>
                  <a:noFill/>
                </a:ln>
                <a:solidFill>
                  <a:srgbClr val="002060"/>
                </a:solidFill>
                <a:effectLst/>
                <a:uLnTx/>
                <a:uFillTx/>
                <a:latin typeface="Times New Roman" panose="02020603050405020304" pitchFamily="18" charset="0"/>
                <a:ea typeface="MS PGothic" panose="020B0600070205080204" pitchFamily="34" charset="-128"/>
                <a:cs typeface="Times New Roman" panose="02020603050405020304" pitchFamily="18" charset="0"/>
              </a:rPr>
              <a:t>Cationic Polymerization</a:t>
            </a:r>
          </a:p>
        </p:txBody>
      </p:sp>
      <p:sp>
        <p:nvSpPr>
          <p:cNvPr id="5" name="Rectangle 4">
            <a:extLst>
              <a:ext uri="{FF2B5EF4-FFF2-40B4-BE49-F238E27FC236}">
                <a16:creationId xmlns:a16="http://schemas.microsoft.com/office/drawing/2014/main" id="{B29F0B06-AFD9-4E01-ABF9-9E7BCF09E166}"/>
              </a:ext>
            </a:extLst>
          </p:cNvPr>
          <p:cNvSpPr/>
          <p:nvPr/>
        </p:nvSpPr>
        <p:spPr>
          <a:xfrm>
            <a:off x="390522" y="716072"/>
            <a:ext cx="6619878" cy="960328"/>
          </a:xfrm>
          <a:prstGeom prst="rect">
            <a:avLst/>
          </a:prstGeom>
        </p:spPr>
        <p:txBody>
          <a:bodyPr wrap="square">
            <a:spAutoFit/>
          </a:bodyPr>
          <a:lstStyle/>
          <a:p>
            <a:pPr marL="342900" indent="-342900" algn="just">
              <a:lnSpc>
                <a:spcPct val="150000"/>
              </a:lnSpc>
              <a:spcAft>
                <a:spcPts val="0"/>
              </a:spcAft>
              <a:buFont typeface="Courier New" panose="02070309020205020404" pitchFamily="49" charset="0"/>
              <a:buChar char="o"/>
              <a:defRPr/>
            </a:pPr>
            <a:r>
              <a:rPr lang="en-US" sz="2000" b="1" dirty="0">
                <a:solidFill>
                  <a:srgbClr val="002060"/>
                </a:solidFill>
                <a:latin typeface="Times New Roman" panose="02020603050405020304" pitchFamily="18" charset="0"/>
                <a:cs typeface="Times New Roman" panose="02020603050405020304" pitchFamily="18" charset="0"/>
              </a:rPr>
              <a:t>Cationic polymerization has two distinguishable parts</a:t>
            </a:r>
            <a:r>
              <a:rPr lang="en-US" sz="2000" b="1" dirty="0">
                <a:solidFill>
                  <a:srgbClr val="0000FF"/>
                </a:solidFill>
                <a:latin typeface="Times New Roman" panose="02020603050405020304" pitchFamily="18" charset="0"/>
                <a:cs typeface="Times New Roman" panose="02020603050405020304" pitchFamily="18" charset="0"/>
              </a:rPr>
              <a:t>; initiation and propagation</a:t>
            </a:r>
            <a:r>
              <a:rPr lang="en-US" sz="2000" b="1" dirty="0">
                <a:solidFill>
                  <a:srgbClr val="002060"/>
                </a:solidFill>
                <a:latin typeface="Times New Roman" panose="02020603050405020304" pitchFamily="18" charset="0"/>
                <a:cs typeface="Times New Roman" panose="02020603050405020304" pitchFamily="18" charset="0"/>
              </a:rPr>
              <a:t>. </a:t>
            </a:r>
          </a:p>
        </p:txBody>
      </p:sp>
      <p:pic>
        <p:nvPicPr>
          <p:cNvPr id="7" name="Picture 6">
            <a:extLst>
              <a:ext uri="{FF2B5EF4-FFF2-40B4-BE49-F238E27FC236}">
                <a16:creationId xmlns:a16="http://schemas.microsoft.com/office/drawing/2014/main" id="{CC986D84-ABD0-47DF-B9A1-9A7B51A78864}"/>
              </a:ext>
            </a:extLst>
          </p:cNvPr>
          <p:cNvPicPr>
            <a:picLocks noChangeAspect="1"/>
          </p:cNvPicPr>
          <p:nvPr/>
        </p:nvPicPr>
        <p:blipFill rotWithShape="1">
          <a:blip r:embed="rId3"/>
          <a:srcRect l="42564" t="64550" r="18618" b="15556"/>
          <a:stretch/>
        </p:blipFill>
        <p:spPr>
          <a:xfrm>
            <a:off x="7226267" y="1107666"/>
            <a:ext cx="4822855" cy="1390322"/>
          </a:xfrm>
          <a:prstGeom prst="rect">
            <a:avLst/>
          </a:prstGeom>
        </p:spPr>
      </p:pic>
      <p:sp>
        <p:nvSpPr>
          <p:cNvPr id="3" name="Rectangle 2">
            <a:extLst>
              <a:ext uri="{FF2B5EF4-FFF2-40B4-BE49-F238E27FC236}">
                <a16:creationId xmlns:a16="http://schemas.microsoft.com/office/drawing/2014/main" id="{157C8633-AF95-4AAB-AED6-93703FAB053A}"/>
              </a:ext>
            </a:extLst>
          </p:cNvPr>
          <p:cNvSpPr/>
          <p:nvPr/>
        </p:nvSpPr>
        <p:spPr>
          <a:xfrm>
            <a:off x="390522" y="1626008"/>
            <a:ext cx="6619878" cy="1421992"/>
          </a:xfrm>
          <a:prstGeom prst="rect">
            <a:avLst/>
          </a:prstGeom>
        </p:spPr>
        <p:txBody>
          <a:bodyPr wrap="square">
            <a:spAutoFit/>
          </a:bodyPr>
          <a:lstStyle/>
          <a:p>
            <a:pPr marL="342900" indent="-342900" algn="just">
              <a:lnSpc>
                <a:spcPct val="150000"/>
              </a:lnSpc>
              <a:spcAft>
                <a:spcPts val="0"/>
              </a:spcAft>
              <a:buFont typeface="Courier New" panose="02070309020205020404" pitchFamily="49" charset="0"/>
              <a:buChar char="o"/>
              <a:defRPr/>
            </a:pPr>
            <a:r>
              <a:rPr lang="en-US" sz="2000" b="1" dirty="0">
                <a:solidFill>
                  <a:srgbClr val="0000FF"/>
                </a:solidFill>
                <a:latin typeface="Times New Roman" panose="02020603050405020304" pitchFamily="18" charset="0"/>
                <a:cs typeface="Times New Roman" panose="02020603050405020304" pitchFamily="18" charset="0"/>
              </a:rPr>
              <a:t>A termination </a:t>
            </a:r>
            <a:r>
              <a:rPr lang="en-US" sz="2000" dirty="0">
                <a:latin typeface="Times New Roman" panose="02020603050405020304" pitchFamily="18" charset="0"/>
                <a:cs typeface="Times New Roman" panose="02020603050405020304" pitchFamily="18" charset="0"/>
              </a:rPr>
              <a:t>of the reaction caused by two growing chains reacting with one another, a typical feature of radical polymerization, is not possible.</a:t>
            </a:r>
            <a:endParaRPr lang="en-US" sz="2000" i="1" dirty="0">
              <a:latin typeface="Times New Roman" panose="02020603050405020304" pitchFamily="18" charset="0"/>
              <a:cs typeface="Times New Roman" panose="02020603050405020304" pitchFamily="18" charset="0"/>
            </a:endParaRPr>
          </a:p>
        </p:txBody>
      </p:sp>
      <p:sp>
        <p:nvSpPr>
          <p:cNvPr id="6" name="Rectangle 5">
            <a:extLst>
              <a:ext uri="{FF2B5EF4-FFF2-40B4-BE49-F238E27FC236}">
                <a16:creationId xmlns:a16="http://schemas.microsoft.com/office/drawing/2014/main" id="{9F17361C-D4B5-8AED-37C9-C1598B380F7B}"/>
              </a:ext>
            </a:extLst>
          </p:cNvPr>
          <p:cNvSpPr/>
          <p:nvPr/>
        </p:nvSpPr>
        <p:spPr>
          <a:xfrm>
            <a:off x="385760" y="3069343"/>
            <a:ext cx="11663362" cy="1883657"/>
          </a:xfrm>
          <a:prstGeom prst="rect">
            <a:avLst/>
          </a:prstGeom>
        </p:spPr>
        <p:txBody>
          <a:bodyPr wrap="square">
            <a:spAutoFit/>
          </a:bodyPr>
          <a:lstStyle/>
          <a:p>
            <a:pPr marL="342900" indent="-342900" algn="just">
              <a:lnSpc>
                <a:spcPct val="150000"/>
              </a:lnSpc>
              <a:spcAft>
                <a:spcPts val="0"/>
              </a:spcAft>
              <a:buFont typeface="Courier New" panose="02070309020205020404" pitchFamily="49" charset="0"/>
              <a:buChar char="o"/>
            </a:pPr>
            <a:r>
              <a:rPr lang="en-US" sz="2000" dirty="0">
                <a:latin typeface="Times New Roman" panose="02020603050405020304" pitchFamily="18" charset="0"/>
                <a:cs typeface="Times New Roman" panose="02020603050405020304" pitchFamily="18" charset="0"/>
              </a:rPr>
              <a:t>Polymerization of a vinyl monomer; the growing chain has a terminal positive charge </a:t>
            </a:r>
            <a:r>
              <a:rPr lang="en-US" sz="2000" b="1" dirty="0">
                <a:solidFill>
                  <a:srgbClr val="0000FF"/>
                </a:solidFill>
                <a:latin typeface="Times New Roman" panose="02020603050405020304" pitchFamily="18" charset="0"/>
                <a:cs typeface="Times New Roman" panose="02020603050405020304" pitchFamily="18" charset="0"/>
              </a:rPr>
              <a:t>~ Mn</a:t>
            </a:r>
            <a:r>
              <a:rPr lang="en-US" sz="2000" b="1" baseline="30000" dirty="0">
                <a:solidFill>
                  <a:srgbClr val="0000FF"/>
                </a:solidFill>
                <a:latin typeface="Times New Roman" panose="02020603050405020304" pitchFamily="18" charset="0"/>
                <a:cs typeface="Times New Roman" panose="02020603050405020304" pitchFamily="18" charset="0"/>
              </a:rPr>
              <a:t>+</a:t>
            </a:r>
            <a:r>
              <a:rPr lang="en-US" sz="2000" dirty="0">
                <a:latin typeface="Times New Roman" panose="02020603050405020304" pitchFamily="18" charset="0"/>
                <a:cs typeface="Times New Roman" panose="02020603050405020304" pitchFamily="18" charset="0"/>
              </a:rPr>
              <a:t>. </a:t>
            </a:r>
          </a:p>
          <a:p>
            <a:pPr marL="342900" indent="-342900" algn="just">
              <a:lnSpc>
                <a:spcPct val="150000"/>
              </a:lnSpc>
              <a:spcAft>
                <a:spcPts val="0"/>
              </a:spcAft>
              <a:buFont typeface="Courier New" panose="02070309020205020404" pitchFamily="49" charset="0"/>
              <a:buChar char="o"/>
            </a:pPr>
            <a:r>
              <a:rPr lang="en-US" sz="2000" dirty="0">
                <a:latin typeface="Times New Roman" panose="02020603050405020304" pitchFamily="18" charset="0"/>
                <a:cs typeface="Times New Roman" panose="02020603050405020304" pitchFamily="18" charset="0"/>
              </a:rPr>
              <a:t>These coordinate with an additional monomer molecule to yield a chain with an additional monomer and a terminal charge </a:t>
            </a:r>
            <a:r>
              <a:rPr lang="en-US" sz="2000" b="1" dirty="0">
                <a:solidFill>
                  <a:srgbClr val="0000FF"/>
                </a:solidFill>
                <a:latin typeface="Times New Roman" panose="02020603050405020304" pitchFamily="18" charset="0"/>
                <a:cs typeface="Times New Roman" panose="02020603050405020304" pitchFamily="18" charset="0"/>
              </a:rPr>
              <a:t>~M</a:t>
            </a:r>
            <a:r>
              <a:rPr lang="en-US" sz="2000" b="1" baseline="-25000" dirty="0">
                <a:solidFill>
                  <a:srgbClr val="0000FF"/>
                </a:solidFill>
                <a:latin typeface="Times New Roman" panose="02020603050405020304" pitchFamily="18" charset="0"/>
                <a:cs typeface="Times New Roman" panose="02020603050405020304" pitchFamily="18" charset="0"/>
              </a:rPr>
              <a:t>n+1</a:t>
            </a:r>
            <a:r>
              <a:rPr lang="en-US" sz="2000" b="1" baseline="30000" dirty="0">
                <a:solidFill>
                  <a:srgbClr val="0000FF"/>
                </a:solidFill>
                <a:latin typeface="Times New Roman" panose="02020603050405020304" pitchFamily="18" charset="0"/>
                <a:cs typeface="Times New Roman" panose="02020603050405020304" pitchFamily="18" charset="0"/>
              </a:rPr>
              <a:t>+</a:t>
            </a:r>
            <a:r>
              <a:rPr lang="en-US" sz="2000" b="1" dirty="0">
                <a:solidFill>
                  <a:srgbClr val="0000FF"/>
                </a:solidFill>
                <a:latin typeface="Times New Roman" panose="02020603050405020304" pitchFamily="18" charset="0"/>
                <a:cs typeface="Times New Roman" panose="02020603050405020304" pitchFamily="18" charset="0"/>
              </a:rPr>
              <a:t>. </a:t>
            </a:r>
          </a:p>
          <a:p>
            <a:pPr marL="342900" indent="-342900" algn="just">
              <a:lnSpc>
                <a:spcPct val="150000"/>
              </a:lnSpc>
              <a:spcAft>
                <a:spcPts val="0"/>
              </a:spcAft>
              <a:buFont typeface="Courier New" panose="02070309020205020404" pitchFamily="49" charset="0"/>
              <a:buChar char="o"/>
            </a:pPr>
            <a:r>
              <a:rPr lang="en-US" sz="2000" dirty="0">
                <a:latin typeface="Times New Roman" panose="02020603050405020304" pitchFamily="18" charset="0"/>
                <a:cs typeface="Times New Roman" panose="02020603050405020304" pitchFamily="18" charset="0"/>
              </a:rPr>
              <a:t>The counterion </a:t>
            </a:r>
            <a:r>
              <a:rPr lang="en-US" sz="2000" b="1" dirty="0">
                <a:solidFill>
                  <a:srgbClr val="0000FF"/>
                </a:solidFill>
                <a:latin typeface="Times New Roman" panose="02020603050405020304" pitchFamily="18" charset="0"/>
                <a:cs typeface="Times New Roman" panose="02020603050405020304" pitchFamily="18" charset="0"/>
              </a:rPr>
              <a:t>A</a:t>
            </a:r>
            <a:r>
              <a:rPr lang="en-US" sz="2000" b="1" baseline="30000" dirty="0">
                <a:solidFill>
                  <a:srgbClr val="0000FF"/>
                </a:solidFill>
                <a:latin typeface="Times New Roman" panose="02020603050405020304" pitchFamily="18" charset="0"/>
                <a:cs typeface="Times New Roman" panose="02020603050405020304" pitchFamily="18" charset="0"/>
              </a:rPr>
              <a:t>−</a:t>
            </a:r>
            <a:r>
              <a:rPr lang="en-US" sz="2000" dirty="0">
                <a:latin typeface="Times New Roman" panose="02020603050405020304" pitchFamily="18" charset="0"/>
                <a:cs typeface="Times New Roman" panose="02020603050405020304" pitchFamily="18" charset="0"/>
              </a:rPr>
              <a:t> ensures the electroneutrality of the system.</a:t>
            </a:r>
          </a:p>
        </p:txBody>
      </p:sp>
      <p:pic>
        <p:nvPicPr>
          <p:cNvPr id="10" name="Picture 9">
            <a:extLst>
              <a:ext uri="{FF2B5EF4-FFF2-40B4-BE49-F238E27FC236}">
                <a16:creationId xmlns:a16="http://schemas.microsoft.com/office/drawing/2014/main" id="{5F8F8440-21DA-1931-132F-C639E0076C41}"/>
              </a:ext>
            </a:extLst>
          </p:cNvPr>
          <p:cNvPicPr>
            <a:picLocks noChangeAspect="1"/>
          </p:cNvPicPr>
          <p:nvPr/>
        </p:nvPicPr>
        <p:blipFill rotWithShape="1">
          <a:blip r:embed="rId4"/>
          <a:srcRect l="43125" t="39449" r="31875" b="56234"/>
          <a:stretch/>
        </p:blipFill>
        <p:spPr>
          <a:xfrm>
            <a:off x="4021836" y="5038228"/>
            <a:ext cx="4148328" cy="402868"/>
          </a:xfrm>
          <a:prstGeom prst="rect">
            <a:avLst/>
          </a:prstGeom>
        </p:spPr>
      </p:pic>
      <p:grpSp>
        <p:nvGrpSpPr>
          <p:cNvPr id="11" name="Group 10">
            <a:extLst>
              <a:ext uri="{FF2B5EF4-FFF2-40B4-BE49-F238E27FC236}">
                <a16:creationId xmlns:a16="http://schemas.microsoft.com/office/drawing/2014/main" id="{DD8552D4-607E-3390-4DB4-8249663F8C5C}"/>
              </a:ext>
            </a:extLst>
          </p:cNvPr>
          <p:cNvGrpSpPr/>
          <p:nvPr/>
        </p:nvGrpSpPr>
        <p:grpSpPr>
          <a:xfrm>
            <a:off x="2819400" y="5481353"/>
            <a:ext cx="7658100" cy="1349941"/>
            <a:chOff x="2743200" y="5029200"/>
            <a:chExt cx="7620000" cy="1192212"/>
          </a:xfrm>
        </p:grpSpPr>
        <p:grpSp>
          <p:nvGrpSpPr>
            <p:cNvPr id="12" name="Group 11">
              <a:extLst>
                <a:ext uri="{FF2B5EF4-FFF2-40B4-BE49-F238E27FC236}">
                  <a16:creationId xmlns:a16="http://schemas.microsoft.com/office/drawing/2014/main" id="{872B6147-0C50-7466-BCF7-78E9FF3347A1}"/>
                </a:ext>
              </a:extLst>
            </p:cNvPr>
            <p:cNvGrpSpPr/>
            <p:nvPr/>
          </p:nvGrpSpPr>
          <p:grpSpPr>
            <a:xfrm>
              <a:off x="2743200" y="5029200"/>
              <a:ext cx="7620000" cy="1192212"/>
              <a:chOff x="2743200" y="5029200"/>
              <a:chExt cx="7620000" cy="1192212"/>
            </a:xfrm>
          </p:grpSpPr>
          <p:pic>
            <p:nvPicPr>
              <p:cNvPr id="14" name="Picture 13">
                <a:extLst>
                  <a:ext uri="{FF2B5EF4-FFF2-40B4-BE49-F238E27FC236}">
                    <a16:creationId xmlns:a16="http://schemas.microsoft.com/office/drawing/2014/main" id="{38A15BB7-E19C-F2F4-80B4-E839A535984E}"/>
                  </a:ext>
                </a:extLst>
              </p:cNvPr>
              <p:cNvPicPr>
                <a:picLocks noChangeAspect="1"/>
              </p:cNvPicPr>
              <p:nvPr/>
            </p:nvPicPr>
            <p:blipFill rotWithShape="1">
              <a:blip r:embed="rId4"/>
              <a:srcRect l="25625" t="54024" r="31875" b="28593"/>
              <a:stretch/>
            </p:blipFill>
            <p:spPr>
              <a:xfrm>
                <a:off x="2743200" y="5029200"/>
                <a:ext cx="5181600" cy="1192212"/>
              </a:xfrm>
              <a:prstGeom prst="rect">
                <a:avLst/>
              </a:prstGeom>
            </p:spPr>
          </p:pic>
          <p:pic>
            <p:nvPicPr>
              <p:cNvPr id="15" name="Picture 14">
                <a:extLst>
                  <a:ext uri="{FF2B5EF4-FFF2-40B4-BE49-F238E27FC236}">
                    <a16:creationId xmlns:a16="http://schemas.microsoft.com/office/drawing/2014/main" id="{A6090DC8-63E4-7824-B317-F3F3F5565D94}"/>
                  </a:ext>
                </a:extLst>
              </p:cNvPr>
              <p:cNvPicPr>
                <a:picLocks noChangeAspect="1"/>
              </p:cNvPicPr>
              <p:nvPr/>
            </p:nvPicPr>
            <p:blipFill rotWithShape="1">
              <a:blip r:embed="rId4"/>
              <a:srcRect l="25625" t="67206" r="54375" b="23333"/>
              <a:stretch/>
            </p:blipFill>
            <p:spPr>
              <a:xfrm>
                <a:off x="7924800" y="5029200"/>
                <a:ext cx="2438400" cy="648871"/>
              </a:xfrm>
              <a:prstGeom prst="rect">
                <a:avLst/>
              </a:prstGeom>
            </p:spPr>
          </p:pic>
        </p:grpSp>
        <p:pic>
          <p:nvPicPr>
            <p:cNvPr id="13" name="Picture 12">
              <a:extLst>
                <a:ext uri="{FF2B5EF4-FFF2-40B4-BE49-F238E27FC236}">
                  <a16:creationId xmlns:a16="http://schemas.microsoft.com/office/drawing/2014/main" id="{620C2545-46E0-708E-9A70-B1E8C54B974E}"/>
                </a:ext>
              </a:extLst>
            </p:cNvPr>
            <p:cNvPicPr>
              <a:picLocks noChangeAspect="1"/>
            </p:cNvPicPr>
            <p:nvPr/>
          </p:nvPicPr>
          <p:blipFill rotWithShape="1">
            <a:blip r:embed="rId4"/>
            <a:srcRect l="46875" t="62025" r="39375" b="31869"/>
            <a:stretch/>
          </p:blipFill>
          <p:spPr>
            <a:xfrm>
              <a:off x="3810000" y="5802628"/>
              <a:ext cx="1676400" cy="418784"/>
            </a:xfrm>
            <a:prstGeom prst="rect">
              <a:avLst/>
            </a:prstGeom>
          </p:spPr>
        </p:pic>
      </p:grpSp>
    </p:spTree>
    <p:extLst>
      <p:ext uri="{BB962C8B-B14F-4D97-AF65-F5344CB8AC3E}">
        <p14:creationId xmlns:p14="http://schemas.microsoft.com/office/powerpoint/2010/main" val="391789256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9CC9C2-8C8E-5109-8C03-D00149385468}"/>
            </a:ext>
          </a:extLst>
        </p:cNvPr>
        <p:cNvGrpSpPr/>
        <p:nvPr/>
      </p:nvGrpSpPr>
      <p:grpSpPr>
        <a:xfrm>
          <a:off x="0" y="0"/>
          <a:ext cx="0" cy="0"/>
          <a:chOff x="0" y="0"/>
          <a:chExt cx="0" cy="0"/>
        </a:xfrm>
      </p:grpSpPr>
      <p:sp>
        <p:nvSpPr>
          <p:cNvPr id="35" name="Slide Number Placeholder 34">
            <a:extLst>
              <a:ext uri="{FF2B5EF4-FFF2-40B4-BE49-F238E27FC236}">
                <a16:creationId xmlns:a16="http://schemas.microsoft.com/office/drawing/2014/main" id="{F82970E1-9EC0-14AF-97EA-DCB19D9D5FBF}"/>
              </a:ext>
            </a:extLst>
          </p:cNvPr>
          <p:cNvSpPr>
            <a:spLocks noGrp="1"/>
          </p:cNvSpPr>
          <p:nvPr>
            <p:ph type="sldNum" sz="quarter" idx="12"/>
          </p:nvPr>
        </p:nvSpPr>
        <p:spPr/>
        <p:txBody>
          <a:bodyPr/>
          <a:lstStyle/>
          <a:p>
            <a:pPr marL="0" marR="0" lvl="0" indent="0" algn="r" defTabSz="914400" rtl="0" eaLnBrk="0" fontAlgn="base" latinLnBrk="0" hangingPunct="0">
              <a:lnSpc>
                <a:spcPct val="150000"/>
              </a:lnSpc>
              <a:spcBef>
                <a:spcPct val="0"/>
              </a:spcBef>
              <a:spcAft>
                <a:spcPct val="0"/>
              </a:spcAft>
              <a:buClrTx/>
              <a:buSzTx/>
              <a:buFontTx/>
              <a:buNone/>
              <a:tabLst/>
              <a:defRPr/>
            </a:pPr>
            <a:fld id="{EC3C12D4-1BB1-4CDC-88A6-B6E19B6BFEA8}"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pitchFamily="34" charset="0"/>
                <a:ea typeface="MS PGothic" panose="020B0600070205080204" pitchFamily="34" charset="-128"/>
                <a:cs typeface="+mn-cs"/>
              </a:rPr>
              <a:pPr marL="0" marR="0" lvl="0" indent="0" algn="r" defTabSz="914400" rtl="0" eaLnBrk="0" fontAlgn="base" latinLnBrk="0" hangingPunct="0">
                <a:lnSpc>
                  <a:spcPct val="150000"/>
                </a:lnSpc>
                <a:spcBef>
                  <a:spcPct val="0"/>
                </a:spcBef>
                <a:spcAft>
                  <a:spcPct val="0"/>
                </a:spcAft>
                <a:buClrTx/>
                <a:buSzTx/>
                <a:buFontTx/>
                <a:buNone/>
                <a:tabLst/>
                <a:defRPr/>
              </a:pPr>
              <a:t>28</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pitchFamily="34" charset="0"/>
              <a:ea typeface="MS PGothic" panose="020B0600070205080204" pitchFamily="34" charset="-128"/>
              <a:cs typeface="+mn-cs"/>
            </a:endParaRPr>
          </a:p>
        </p:txBody>
      </p:sp>
      <p:cxnSp>
        <p:nvCxnSpPr>
          <p:cNvPr id="8" name="Straight Connector 7">
            <a:extLst>
              <a:ext uri="{FF2B5EF4-FFF2-40B4-BE49-F238E27FC236}">
                <a16:creationId xmlns:a16="http://schemas.microsoft.com/office/drawing/2014/main" id="{A71D0D02-376B-EEE7-3923-B30798C23872}"/>
              </a:ext>
            </a:extLst>
          </p:cNvPr>
          <p:cNvCxnSpPr/>
          <p:nvPr/>
        </p:nvCxnSpPr>
        <p:spPr>
          <a:xfrm flipV="1">
            <a:off x="113771" y="642086"/>
            <a:ext cx="10015008" cy="14805"/>
          </a:xfrm>
          <a:prstGeom prst="line">
            <a:avLst/>
          </a:prstGeom>
          <a:ln w="19050">
            <a:solidFill>
              <a:srgbClr val="00B050"/>
            </a:solidFill>
          </a:ln>
        </p:spPr>
        <p:style>
          <a:lnRef idx="1">
            <a:schemeClr val="accent6"/>
          </a:lnRef>
          <a:fillRef idx="0">
            <a:schemeClr val="accent6"/>
          </a:fillRef>
          <a:effectRef idx="0">
            <a:schemeClr val="accent6"/>
          </a:effectRef>
          <a:fontRef idx="minor">
            <a:schemeClr val="tx1"/>
          </a:fontRef>
        </p:style>
      </p:cxnSp>
      <p:sp>
        <p:nvSpPr>
          <p:cNvPr id="2" name="Rectangle 2">
            <a:extLst>
              <a:ext uri="{FF2B5EF4-FFF2-40B4-BE49-F238E27FC236}">
                <a16:creationId xmlns:a16="http://schemas.microsoft.com/office/drawing/2014/main" id="{AA8FEAB2-59C5-66F9-1165-5D9374316222}"/>
              </a:ext>
            </a:extLst>
          </p:cNvPr>
          <p:cNvSpPr txBox="1">
            <a:spLocks noChangeArrowheads="1"/>
          </p:cNvSpPr>
          <p:nvPr/>
        </p:nvSpPr>
        <p:spPr bwMode="auto">
          <a:xfrm>
            <a:off x="0" y="198438"/>
            <a:ext cx="11811000" cy="639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3200" b="1" i="0" u="none" strike="noStrike" kern="1200" cap="none" spc="0" normalizeH="0" baseline="0" noProof="0" dirty="0">
                <a:ln>
                  <a:noFill/>
                </a:ln>
                <a:solidFill>
                  <a:srgbClr val="002060"/>
                </a:solidFill>
                <a:effectLst/>
                <a:uLnTx/>
                <a:uFillTx/>
                <a:latin typeface="Times New Roman" panose="02020603050405020304" pitchFamily="18" charset="0"/>
                <a:ea typeface="MS PGothic" panose="020B0600070205080204" pitchFamily="34" charset="-128"/>
                <a:cs typeface="Times New Roman" panose="02020603050405020304" pitchFamily="18" charset="0"/>
              </a:rPr>
              <a:t>Cationic Polymerization; </a:t>
            </a:r>
            <a:r>
              <a:rPr kumimoji="0" lang="en-US" altLang="en-US" sz="3200" b="1" i="0" u="none" strike="noStrike" kern="1200" cap="none" spc="0" normalizeH="0" baseline="0" noProof="0" dirty="0">
                <a:ln>
                  <a:noFill/>
                </a:ln>
                <a:solidFill>
                  <a:srgbClr val="FF0000"/>
                </a:solidFill>
                <a:effectLst/>
                <a:uLnTx/>
                <a:uFillTx/>
                <a:latin typeface="Times New Roman" panose="02020603050405020304" pitchFamily="18" charset="0"/>
                <a:ea typeface="MS PGothic" panose="020B0600070205080204" pitchFamily="34" charset="-128"/>
                <a:cs typeface="Times New Roman" panose="02020603050405020304" pitchFamily="18" charset="0"/>
              </a:rPr>
              <a:t>Mechanism</a:t>
            </a:r>
          </a:p>
        </p:txBody>
      </p:sp>
      <p:sp>
        <p:nvSpPr>
          <p:cNvPr id="4" name="Rectangle 3">
            <a:extLst>
              <a:ext uri="{FF2B5EF4-FFF2-40B4-BE49-F238E27FC236}">
                <a16:creationId xmlns:a16="http://schemas.microsoft.com/office/drawing/2014/main" id="{4E520CDC-BA00-4CE0-93A7-34D586464712}"/>
              </a:ext>
            </a:extLst>
          </p:cNvPr>
          <p:cNvSpPr/>
          <p:nvPr/>
        </p:nvSpPr>
        <p:spPr>
          <a:xfrm>
            <a:off x="390521" y="715433"/>
            <a:ext cx="2352679" cy="579967"/>
          </a:xfrm>
          <a:prstGeom prst="rect">
            <a:avLst/>
          </a:prstGeom>
        </p:spPr>
        <p:txBody>
          <a:bodyPr wrap="square">
            <a:spAutoFit/>
          </a:bodyPr>
          <a:lstStyle/>
          <a:p>
            <a:pPr algn="just">
              <a:lnSpc>
                <a:spcPct val="150000"/>
              </a:lnSpc>
              <a:spcAft>
                <a:spcPts val="0"/>
              </a:spcAft>
            </a:pPr>
            <a:r>
              <a:rPr lang="en-US" sz="2400" b="1" dirty="0">
                <a:solidFill>
                  <a:srgbClr val="FF0000"/>
                </a:solidFill>
                <a:latin typeface="Times New Roman" panose="02020603050405020304" pitchFamily="18" charset="0"/>
                <a:cs typeface="Times New Roman" panose="02020603050405020304" pitchFamily="18" charset="0"/>
              </a:rPr>
              <a:t>Initiation</a:t>
            </a:r>
          </a:p>
        </p:txBody>
      </p:sp>
      <p:sp>
        <p:nvSpPr>
          <p:cNvPr id="5" name="Rectangle 4">
            <a:extLst>
              <a:ext uri="{FF2B5EF4-FFF2-40B4-BE49-F238E27FC236}">
                <a16:creationId xmlns:a16="http://schemas.microsoft.com/office/drawing/2014/main" id="{E051B1FB-3F08-488F-A6DE-DBCF3EEC8CEA}"/>
              </a:ext>
            </a:extLst>
          </p:cNvPr>
          <p:cNvSpPr/>
          <p:nvPr/>
        </p:nvSpPr>
        <p:spPr>
          <a:xfrm>
            <a:off x="609600" y="1253937"/>
            <a:ext cx="11049000" cy="498663"/>
          </a:xfrm>
          <a:prstGeom prst="rect">
            <a:avLst/>
          </a:prstGeom>
        </p:spPr>
        <p:txBody>
          <a:bodyPr wrap="square">
            <a:spAutoFit/>
          </a:bodyPr>
          <a:lstStyle/>
          <a:p>
            <a:pPr marL="342900" indent="-342900" algn="just">
              <a:lnSpc>
                <a:spcPct val="150000"/>
              </a:lnSpc>
              <a:spcAft>
                <a:spcPts val="0"/>
              </a:spcAft>
              <a:buFont typeface="Courier New" panose="02070309020205020404" pitchFamily="49" charset="0"/>
              <a:buChar char="o"/>
            </a:pPr>
            <a:r>
              <a:rPr lang="en-US" sz="2000" b="1" dirty="0">
                <a:solidFill>
                  <a:srgbClr val="009ED6"/>
                </a:solidFill>
                <a:latin typeface="Times New Roman" panose="02020603050405020304" pitchFamily="18" charset="0"/>
                <a:cs typeface="Times New Roman" panose="02020603050405020304" pitchFamily="18" charset="0"/>
              </a:rPr>
              <a:t>Brønsted acids</a:t>
            </a:r>
          </a:p>
        </p:txBody>
      </p:sp>
      <p:pic>
        <p:nvPicPr>
          <p:cNvPr id="6" name="Picture 5">
            <a:extLst>
              <a:ext uri="{FF2B5EF4-FFF2-40B4-BE49-F238E27FC236}">
                <a16:creationId xmlns:a16="http://schemas.microsoft.com/office/drawing/2014/main" id="{DEEC9619-869D-4E31-9445-1141F6BCEC4E}"/>
              </a:ext>
            </a:extLst>
          </p:cNvPr>
          <p:cNvPicPr>
            <a:picLocks noChangeAspect="1"/>
          </p:cNvPicPr>
          <p:nvPr/>
        </p:nvPicPr>
        <p:blipFill rotWithShape="1">
          <a:blip r:embed="rId3"/>
          <a:srcRect l="20625" t="48607" r="51050" b="16055"/>
          <a:stretch/>
        </p:blipFill>
        <p:spPr>
          <a:xfrm>
            <a:off x="2362200" y="1849311"/>
            <a:ext cx="4985825" cy="3498915"/>
          </a:xfrm>
          <a:prstGeom prst="rect">
            <a:avLst/>
          </a:prstGeom>
        </p:spPr>
      </p:pic>
      <p:pic>
        <p:nvPicPr>
          <p:cNvPr id="3" name="Picture 2">
            <a:extLst>
              <a:ext uri="{FF2B5EF4-FFF2-40B4-BE49-F238E27FC236}">
                <a16:creationId xmlns:a16="http://schemas.microsoft.com/office/drawing/2014/main" id="{442289D5-840F-4026-B322-B53FD9BB6F21}"/>
              </a:ext>
            </a:extLst>
          </p:cNvPr>
          <p:cNvPicPr>
            <a:picLocks noChangeAspect="1"/>
          </p:cNvPicPr>
          <p:nvPr/>
        </p:nvPicPr>
        <p:blipFill rotWithShape="1">
          <a:blip r:embed="rId4"/>
          <a:srcRect l="47500" t="29013" r="36250" b="67155"/>
          <a:stretch/>
        </p:blipFill>
        <p:spPr>
          <a:xfrm>
            <a:off x="7696201" y="1820736"/>
            <a:ext cx="2967021" cy="393587"/>
          </a:xfrm>
          <a:prstGeom prst="rect">
            <a:avLst/>
          </a:prstGeom>
        </p:spPr>
      </p:pic>
      <p:sp>
        <p:nvSpPr>
          <p:cNvPr id="9" name="Rectangle 8">
            <a:extLst>
              <a:ext uri="{FF2B5EF4-FFF2-40B4-BE49-F238E27FC236}">
                <a16:creationId xmlns:a16="http://schemas.microsoft.com/office/drawing/2014/main" id="{9BD403E4-E6F5-43BB-976D-A4A2E0960FD4}"/>
              </a:ext>
            </a:extLst>
          </p:cNvPr>
          <p:cNvSpPr/>
          <p:nvPr/>
        </p:nvSpPr>
        <p:spPr>
          <a:xfrm>
            <a:off x="990600" y="5444937"/>
            <a:ext cx="10668000" cy="498663"/>
          </a:xfrm>
          <a:prstGeom prst="rect">
            <a:avLst/>
          </a:prstGeom>
        </p:spPr>
        <p:txBody>
          <a:bodyPr wrap="square">
            <a:spAutoFit/>
          </a:bodyPr>
          <a:lstStyle/>
          <a:p>
            <a:pPr marL="285750" indent="-285750" algn="just">
              <a:lnSpc>
                <a:spcPct val="150000"/>
              </a:lnSpc>
              <a:spcAft>
                <a:spcPts val="0"/>
              </a:spcAft>
              <a:buFont typeface="Wingdings" panose="05000000000000000000" pitchFamily="2" charset="2"/>
              <a:buChar char="§"/>
            </a:pPr>
            <a:r>
              <a:rPr lang="en-US" sz="2000" b="1" dirty="0">
                <a:solidFill>
                  <a:srgbClr val="0070C0"/>
                </a:solidFill>
                <a:latin typeface="Times New Roman" panose="02020603050405020304" pitchFamily="18" charset="0"/>
                <a:cs typeface="Times New Roman" panose="02020603050405020304" pitchFamily="18" charset="0"/>
              </a:rPr>
              <a:t>Proton acids </a:t>
            </a:r>
            <a:r>
              <a:rPr lang="en-US" sz="2000" dirty="0">
                <a:latin typeface="Times New Roman" panose="02020603050405020304" pitchFamily="18" charset="0"/>
                <a:cs typeface="Times New Roman" panose="02020603050405020304" pitchFamily="18" charset="0"/>
              </a:rPr>
              <a:t>can easily be added onto carbon-carbon double bonds.</a:t>
            </a:r>
          </a:p>
        </p:txBody>
      </p:sp>
      <p:pic>
        <p:nvPicPr>
          <p:cNvPr id="10" name="Picture 9">
            <a:extLst>
              <a:ext uri="{FF2B5EF4-FFF2-40B4-BE49-F238E27FC236}">
                <a16:creationId xmlns:a16="http://schemas.microsoft.com/office/drawing/2014/main" id="{8B7E1BE2-EED1-4B04-BB41-B96DB7BC0406}"/>
              </a:ext>
            </a:extLst>
          </p:cNvPr>
          <p:cNvPicPr>
            <a:picLocks noChangeAspect="1"/>
          </p:cNvPicPr>
          <p:nvPr/>
        </p:nvPicPr>
        <p:blipFill rotWithShape="1">
          <a:blip r:embed="rId5"/>
          <a:srcRect l="50000" t="72025" r="33125" b="13169"/>
          <a:stretch/>
        </p:blipFill>
        <p:spPr>
          <a:xfrm>
            <a:off x="7696200" y="2287603"/>
            <a:ext cx="2967021" cy="1638796"/>
          </a:xfrm>
          <a:prstGeom prst="rect">
            <a:avLst/>
          </a:prstGeom>
        </p:spPr>
      </p:pic>
      <p:sp>
        <p:nvSpPr>
          <p:cNvPr id="13" name="Rectangle 12">
            <a:extLst>
              <a:ext uri="{FF2B5EF4-FFF2-40B4-BE49-F238E27FC236}">
                <a16:creationId xmlns:a16="http://schemas.microsoft.com/office/drawing/2014/main" id="{528E2FA3-FA7D-47D7-AFA8-0A6AEE298D56}"/>
              </a:ext>
            </a:extLst>
          </p:cNvPr>
          <p:cNvSpPr/>
          <p:nvPr/>
        </p:nvSpPr>
        <p:spPr>
          <a:xfrm>
            <a:off x="7843930" y="3926399"/>
            <a:ext cx="2819291" cy="584775"/>
          </a:xfrm>
          <a:prstGeom prst="rect">
            <a:avLst/>
          </a:prstGeom>
        </p:spPr>
        <p:txBody>
          <a:bodyPr wrap="square">
            <a:spAutoFit/>
          </a:bodyPr>
          <a:lstStyle/>
          <a:p>
            <a:pPr>
              <a:spcAft>
                <a:spcPts val="0"/>
              </a:spcAft>
            </a:pPr>
            <a:r>
              <a:rPr lang="en-US" sz="1600" dirty="0">
                <a:latin typeface="Times New Roman" panose="02020603050405020304" pitchFamily="18" charset="0"/>
                <a:cs typeface="Times New Roman" panose="02020603050405020304" pitchFamily="18" charset="0"/>
              </a:rPr>
              <a:t>Transition state for the reaction of HX with an olefin. </a:t>
            </a:r>
            <a:r>
              <a:rPr lang="en-US" sz="1600" i="1" dirty="0">
                <a:latin typeface="Times New Roman" panose="02020603050405020304" pitchFamily="18" charset="0"/>
                <a:cs typeface="Times New Roman" panose="02020603050405020304" pitchFamily="18" charset="0"/>
              </a:rPr>
              <a:t>X </a:t>
            </a:r>
            <a:r>
              <a:rPr lang="en-US" sz="1600" dirty="0">
                <a:latin typeface="Times New Roman" panose="02020603050405020304" pitchFamily="18" charset="0"/>
                <a:cs typeface="Times New Roman" panose="02020603050405020304" pitchFamily="18" charset="0"/>
              </a:rPr>
              <a:t>halogen</a:t>
            </a:r>
          </a:p>
        </p:txBody>
      </p:sp>
    </p:spTree>
    <p:extLst>
      <p:ext uri="{BB962C8B-B14F-4D97-AF65-F5344CB8AC3E}">
        <p14:creationId xmlns:p14="http://schemas.microsoft.com/office/powerpoint/2010/main" val="57490101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052995-2A1E-A948-C2DC-E9740552362A}"/>
            </a:ext>
          </a:extLst>
        </p:cNvPr>
        <p:cNvGrpSpPr/>
        <p:nvPr/>
      </p:nvGrpSpPr>
      <p:grpSpPr>
        <a:xfrm>
          <a:off x="0" y="0"/>
          <a:ext cx="0" cy="0"/>
          <a:chOff x="0" y="0"/>
          <a:chExt cx="0" cy="0"/>
        </a:xfrm>
      </p:grpSpPr>
      <p:sp>
        <p:nvSpPr>
          <p:cNvPr id="35" name="Slide Number Placeholder 34">
            <a:extLst>
              <a:ext uri="{FF2B5EF4-FFF2-40B4-BE49-F238E27FC236}">
                <a16:creationId xmlns:a16="http://schemas.microsoft.com/office/drawing/2014/main" id="{49FC2332-C236-B2B7-3A45-3905435BF32D}"/>
              </a:ext>
            </a:extLst>
          </p:cNvPr>
          <p:cNvSpPr>
            <a:spLocks noGrp="1"/>
          </p:cNvSpPr>
          <p:nvPr>
            <p:ph type="sldNum" sz="quarter" idx="12"/>
          </p:nvPr>
        </p:nvSpPr>
        <p:spPr/>
        <p:txBody>
          <a:bodyPr/>
          <a:lstStyle/>
          <a:p>
            <a:pPr marL="0" marR="0" lvl="0" indent="0" algn="r" defTabSz="914400" rtl="0" eaLnBrk="0" fontAlgn="base" latinLnBrk="0" hangingPunct="0">
              <a:lnSpc>
                <a:spcPct val="150000"/>
              </a:lnSpc>
              <a:spcBef>
                <a:spcPct val="0"/>
              </a:spcBef>
              <a:spcAft>
                <a:spcPct val="0"/>
              </a:spcAft>
              <a:buClrTx/>
              <a:buSzTx/>
              <a:buFontTx/>
              <a:buNone/>
              <a:tabLst/>
              <a:defRPr/>
            </a:pPr>
            <a:fld id="{EC3C12D4-1BB1-4CDC-88A6-B6E19B6BFEA8}"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pitchFamily="34" charset="0"/>
                <a:ea typeface="MS PGothic" panose="020B0600070205080204" pitchFamily="34" charset="-128"/>
                <a:cs typeface="+mn-cs"/>
              </a:rPr>
              <a:pPr marL="0" marR="0" lvl="0" indent="0" algn="r" defTabSz="914400" rtl="0" eaLnBrk="0" fontAlgn="base" latinLnBrk="0" hangingPunct="0">
                <a:lnSpc>
                  <a:spcPct val="150000"/>
                </a:lnSpc>
                <a:spcBef>
                  <a:spcPct val="0"/>
                </a:spcBef>
                <a:spcAft>
                  <a:spcPct val="0"/>
                </a:spcAft>
                <a:buClrTx/>
                <a:buSzTx/>
                <a:buFontTx/>
                <a:buNone/>
                <a:tabLst/>
                <a:defRPr/>
              </a:pPr>
              <a:t>29</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pitchFamily="34" charset="0"/>
              <a:ea typeface="MS PGothic" panose="020B0600070205080204" pitchFamily="34" charset="-128"/>
              <a:cs typeface="+mn-cs"/>
            </a:endParaRPr>
          </a:p>
        </p:txBody>
      </p:sp>
      <p:cxnSp>
        <p:nvCxnSpPr>
          <p:cNvPr id="8" name="Straight Connector 7">
            <a:extLst>
              <a:ext uri="{FF2B5EF4-FFF2-40B4-BE49-F238E27FC236}">
                <a16:creationId xmlns:a16="http://schemas.microsoft.com/office/drawing/2014/main" id="{A0264104-C458-2455-98F9-01A185A57A94}"/>
              </a:ext>
            </a:extLst>
          </p:cNvPr>
          <p:cNvCxnSpPr/>
          <p:nvPr/>
        </p:nvCxnSpPr>
        <p:spPr>
          <a:xfrm flipV="1">
            <a:off x="113771" y="642086"/>
            <a:ext cx="10015008" cy="14805"/>
          </a:xfrm>
          <a:prstGeom prst="line">
            <a:avLst/>
          </a:prstGeom>
          <a:ln w="19050">
            <a:solidFill>
              <a:srgbClr val="00B050"/>
            </a:solidFill>
          </a:ln>
        </p:spPr>
        <p:style>
          <a:lnRef idx="1">
            <a:schemeClr val="accent6"/>
          </a:lnRef>
          <a:fillRef idx="0">
            <a:schemeClr val="accent6"/>
          </a:fillRef>
          <a:effectRef idx="0">
            <a:schemeClr val="accent6"/>
          </a:effectRef>
          <a:fontRef idx="minor">
            <a:schemeClr val="tx1"/>
          </a:fontRef>
        </p:style>
      </p:cxnSp>
      <p:sp>
        <p:nvSpPr>
          <p:cNvPr id="2" name="Rectangle 2">
            <a:extLst>
              <a:ext uri="{FF2B5EF4-FFF2-40B4-BE49-F238E27FC236}">
                <a16:creationId xmlns:a16="http://schemas.microsoft.com/office/drawing/2014/main" id="{16F9B0CC-121A-13FB-D3E4-9BDE4488A7B9}"/>
              </a:ext>
            </a:extLst>
          </p:cNvPr>
          <p:cNvSpPr txBox="1">
            <a:spLocks noChangeArrowheads="1"/>
          </p:cNvSpPr>
          <p:nvPr/>
        </p:nvSpPr>
        <p:spPr bwMode="auto">
          <a:xfrm>
            <a:off x="0" y="198438"/>
            <a:ext cx="11811000" cy="639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3200" b="1" i="0" u="none" strike="noStrike" kern="1200" cap="none" spc="0" normalizeH="0" baseline="0" noProof="0" dirty="0">
                <a:ln>
                  <a:noFill/>
                </a:ln>
                <a:solidFill>
                  <a:srgbClr val="002060"/>
                </a:solidFill>
                <a:effectLst/>
                <a:uLnTx/>
                <a:uFillTx/>
                <a:latin typeface="Times New Roman" panose="02020603050405020304" pitchFamily="18" charset="0"/>
                <a:ea typeface="MS PGothic" panose="020B0600070205080204" pitchFamily="34" charset="-128"/>
                <a:cs typeface="Times New Roman" panose="02020603050405020304" pitchFamily="18" charset="0"/>
              </a:rPr>
              <a:t>Cationic Polymerization; </a:t>
            </a:r>
            <a:r>
              <a:rPr kumimoji="0" lang="en-US" altLang="en-US" sz="3200" b="1" i="0" u="none" strike="noStrike" kern="1200" cap="none" spc="0" normalizeH="0" baseline="0" noProof="0" dirty="0">
                <a:ln>
                  <a:noFill/>
                </a:ln>
                <a:solidFill>
                  <a:srgbClr val="FF0000"/>
                </a:solidFill>
                <a:effectLst/>
                <a:uLnTx/>
                <a:uFillTx/>
                <a:latin typeface="Times New Roman" panose="02020603050405020304" pitchFamily="18" charset="0"/>
                <a:ea typeface="MS PGothic" panose="020B0600070205080204" pitchFamily="34" charset="-128"/>
                <a:cs typeface="Times New Roman" panose="02020603050405020304" pitchFamily="18" charset="0"/>
              </a:rPr>
              <a:t>Mechanism</a:t>
            </a:r>
          </a:p>
        </p:txBody>
      </p:sp>
      <p:sp>
        <p:nvSpPr>
          <p:cNvPr id="6" name="Rectangle 5">
            <a:extLst>
              <a:ext uri="{FF2B5EF4-FFF2-40B4-BE49-F238E27FC236}">
                <a16:creationId xmlns:a16="http://schemas.microsoft.com/office/drawing/2014/main" id="{955B0E0D-8468-4D91-B7C6-71111C2D2662}"/>
              </a:ext>
            </a:extLst>
          </p:cNvPr>
          <p:cNvSpPr/>
          <p:nvPr/>
        </p:nvSpPr>
        <p:spPr>
          <a:xfrm>
            <a:off x="609600" y="1177737"/>
            <a:ext cx="11049000" cy="498663"/>
          </a:xfrm>
          <a:prstGeom prst="rect">
            <a:avLst/>
          </a:prstGeom>
        </p:spPr>
        <p:txBody>
          <a:bodyPr wrap="square">
            <a:spAutoFit/>
          </a:bodyPr>
          <a:lstStyle/>
          <a:p>
            <a:pPr marL="342900" indent="-342900" algn="just">
              <a:lnSpc>
                <a:spcPct val="150000"/>
              </a:lnSpc>
              <a:spcAft>
                <a:spcPts val="0"/>
              </a:spcAft>
              <a:buFont typeface="Courier New" panose="02070309020205020404" pitchFamily="49" charset="0"/>
              <a:buChar char="o"/>
            </a:pPr>
            <a:r>
              <a:rPr lang="en-US" sz="2000" b="1" dirty="0">
                <a:solidFill>
                  <a:srgbClr val="009ED6"/>
                </a:solidFill>
                <a:latin typeface="Times New Roman" panose="02020603050405020304" pitchFamily="18" charset="0"/>
                <a:cs typeface="Times New Roman" panose="02020603050405020304" pitchFamily="18" charset="0"/>
              </a:rPr>
              <a:t>Lewis's acids</a:t>
            </a:r>
          </a:p>
        </p:txBody>
      </p:sp>
      <p:sp>
        <p:nvSpPr>
          <p:cNvPr id="7" name="Rectangle 6">
            <a:extLst>
              <a:ext uri="{FF2B5EF4-FFF2-40B4-BE49-F238E27FC236}">
                <a16:creationId xmlns:a16="http://schemas.microsoft.com/office/drawing/2014/main" id="{DA151AA0-EA1A-4B8C-B759-776521D021C8}"/>
              </a:ext>
            </a:extLst>
          </p:cNvPr>
          <p:cNvSpPr/>
          <p:nvPr/>
        </p:nvSpPr>
        <p:spPr>
          <a:xfrm>
            <a:off x="1371600" y="3082737"/>
            <a:ext cx="10287000" cy="498663"/>
          </a:xfrm>
          <a:prstGeom prst="rect">
            <a:avLst/>
          </a:prstGeom>
        </p:spPr>
        <p:txBody>
          <a:bodyPr wrap="square">
            <a:spAutoFit/>
          </a:bodyPr>
          <a:lstStyle/>
          <a:p>
            <a:pPr marL="342900" indent="-342900" algn="just">
              <a:lnSpc>
                <a:spcPct val="150000"/>
              </a:lnSpc>
              <a:spcAft>
                <a:spcPts val="0"/>
              </a:spcAft>
              <a:buFont typeface="Arial" panose="020B0604020202020204" pitchFamily="34" charset="0"/>
              <a:buChar char="•"/>
            </a:pPr>
            <a:r>
              <a:rPr lang="en-US" sz="2000" dirty="0">
                <a:solidFill>
                  <a:srgbClr val="0000FF"/>
                </a:solidFill>
                <a:latin typeface="Times New Roman" panose="02020603050405020304" pitchFamily="18" charset="0"/>
                <a:cs typeface="Times New Roman" panose="02020603050405020304" pitchFamily="18" charset="0"/>
              </a:rPr>
              <a:t>Initiation of the polymerization of isobutene with AlCl</a:t>
            </a:r>
            <a:r>
              <a:rPr lang="en-US" sz="2000" baseline="-25000" dirty="0">
                <a:solidFill>
                  <a:srgbClr val="0000FF"/>
                </a:solidFill>
                <a:latin typeface="Times New Roman" panose="02020603050405020304" pitchFamily="18" charset="0"/>
                <a:cs typeface="Times New Roman" panose="02020603050405020304" pitchFamily="18" charset="0"/>
              </a:rPr>
              <a:t>3 </a:t>
            </a:r>
            <a:r>
              <a:rPr lang="en-US" sz="2000" b="1" dirty="0">
                <a:solidFill>
                  <a:srgbClr val="FF0000"/>
                </a:solidFill>
                <a:latin typeface="Times New Roman" panose="02020603050405020304" pitchFamily="18" charset="0"/>
                <a:cs typeface="Times New Roman" panose="02020603050405020304" pitchFamily="18" charset="0"/>
              </a:rPr>
              <a:t>in the absence of water</a:t>
            </a:r>
          </a:p>
        </p:txBody>
      </p:sp>
      <p:sp>
        <p:nvSpPr>
          <p:cNvPr id="3" name="Rectangle 2">
            <a:extLst>
              <a:ext uri="{FF2B5EF4-FFF2-40B4-BE49-F238E27FC236}">
                <a16:creationId xmlns:a16="http://schemas.microsoft.com/office/drawing/2014/main" id="{C52689CC-28EB-49F7-9D2D-A0AF14E4E966}"/>
              </a:ext>
            </a:extLst>
          </p:cNvPr>
          <p:cNvSpPr/>
          <p:nvPr/>
        </p:nvSpPr>
        <p:spPr>
          <a:xfrm>
            <a:off x="1066800" y="1634937"/>
            <a:ext cx="10591800" cy="498663"/>
          </a:xfrm>
          <a:prstGeom prst="rect">
            <a:avLst/>
          </a:prstGeom>
        </p:spPr>
        <p:txBody>
          <a:bodyPr wrap="square">
            <a:spAutoFit/>
          </a:bodyPr>
          <a:lstStyle/>
          <a:p>
            <a:pPr algn="just">
              <a:lnSpc>
                <a:spcPct val="150000"/>
              </a:lnSpc>
              <a:spcAft>
                <a:spcPts val="0"/>
              </a:spcAft>
            </a:pPr>
            <a:r>
              <a:rPr lang="en-US" sz="2000" dirty="0">
                <a:latin typeface="Times New Roman" panose="02020603050405020304" pitchFamily="18" charset="0"/>
                <a:cs typeface="Times New Roman" panose="02020603050405020304" pitchFamily="18" charset="0"/>
              </a:rPr>
              <a:t>Typical Lewis acids are, e.g., AlCl</a:t>
            </a:r>
            <a:r>
              <a:rPr lang="en-US" sz="2000" baseline="-25000" dirty="0">
                <a:latin typeface="Times New Roman" panose="02020603050405020304" pitchFamily="18" charset="0"/>
                <a:cs typeface="Times New Roman" panose="02020603050405020304" pitchFamily="18" charset="0"/>
              </a:rPr>
              <a:t>3</a:t>
            </a:r>
            <a:r>
              <a:rPr lang="en-US" sz="2000" dirty="0">
                <a:latin typeface="Times New Roman" panose="02020603050405020304" pitchFamily="18" charset="0"/>
                <a:cs typeface="Times New Roman" panose="02020603050405020304" pitchFamily="18" charset="0"/>
              </a:rPr>
              <a:t>, BF</a:t>
            </a:r>
            <a:r>
              <a:rPr lang="en-US" sz="2000" baseline="-25000" dirty="0">
                <a:latin typeface="Times New Roman" panose="02020603050405020304" pitchFamily="18" charset="0"/>
                <a:cs typeface="Times New Roman" panose="02020603050405020304" pitchFamily="18" charset="0"/>
              </a:rPr>
              <a:t>3</a:t>
            </a:r>
            <a:r>
              <a:rPr lang="en-US" sz="2000" dirty="0">
                <a:latin typeface="Times New Roman" panose="02020603050405020304" pitchFamily="18" charset="0"/>
                <a:cs typeface="Times New Roman" panose="02020603050405020304" pitchFamily="18" charset="0"/>
              </a:rPr>
              <a:t>, TiCl</a:t>
            </a:r>
            <a:r>
              <a:rPr lang="en-US" sz="2000" baseline="-25000" dirty="0">
                <a:latin typeface="Times New Roman" panose="02020603050405020304" pitchFamily="18" charset="0"/>
                <a:cs typeface="Times New Roman" panose="02020603050405020304" pitchFamily="18" charset="0"/>
              </a:rPr>
              <a:t>4</a:t>
            </a:r>
            <a:r>
              <a:rPr lang="en-US" sz="2000" dirty="0">
                <a:latin typeface="Times New Roman" panose="02020603050405020304" pitchFamily="18" charset="0"/>
                <a:cs typeface="Times New Roman" panose="02020603050405020304" pitchFamily="18" charset="0"/>
              </a:rPr>
              <a:t>, SnCl</a:t>
            </a:r>
            <a:r>
              <a:rPr lang="en-US" sz="2000" baseline="-25000" dirty="0">
                <a:latin typeface="Times New Roman" panose="02020603050405020304" pitchFamily="18" charset="0"/>
                <a:cs typeface="Times New Roman" panose="02020603050405020304" pitchFamily="18" charset="0"/>
              </a:rPr>
              <a:t>4</a:t>
            </a:r>
            <a:r>
              <a:rPr lang="en-US" sz="2000" dirty="0">
                <a:latin typeface="Times New Roman" panose="02020603050405020304" pitchFamily="18" charset="0"/>
                <a:cs typeface="Times New Roman" panose="02020603050405020304" pitchFamily="18" charset="0"/>
              </a:rPr>
              <a:t>, and SbCl</a:t>
            </a:r>
            <a:r>
              <a:rPr lang="en-US" sz="2000" baseline="-25000" dirty="0">
                <a:latin typeface="Times New Roman" panose="02020603050405020304" pitchFamily="18" charset="0"/>
                <a:cs typeface="Times New Roman" panose="02020603050405020304" pitchFamily="18" charset="0"/>
              </a:rPr>
              <a:t>5</a:t>
            </a:r>
            <a:r>
              <a:rPr lang="en-US" sz="2000" dirty="0">
                <a:latin typeface="Times New Roman" panose="02020603050405020304" pitchFamily="18" charset="0"/>
                <a:cs typeface="Times New Roman" panose="02020603050405020304" pitchFamily="18" charset="0"/>
              </a:rPr>
              <a:t>.</a:t>
            </a:r>
          </a:p>
        </p:txBody>
      </p:sp>
      <p:pic>
        <p:nvPicPr>
          <p:cNvPr id="9" name="Picture 8">
            <a:extLst>
              <a:ext uri="{FF2B5EF4-FFF2-40B4-BE49-F238E27FC236}">
                <a16:creationId xmlns:a16="http://schemas.microsoft.com/office/drawing/2014/main" id="{367EAD13-7AC6-4525-9287-4BA2ED7CC109}"/>
              </a:ext>
            </a:extLst>
          </p:cNvPr>
          <p:cNvPicPr>
            <a:picLocks noChangeAspect="1"/>
          </p:cNvPicPr>
          <p:nvPr/>
        </p:nvPicPr>
        <p:blipFill rotWithShape="1">
          <a:blip r:embed="rId3"/>
          <a:srcRect l="48125" t="67297" r="31250" b="28889"/>
          <a:stretch/>
        </p:blipFill>
        <p:spPr>
          <a:xfrm>
            <a:off x="3817575" y="2671311"/>
            <a:ext cx="4175847" cy="409933"/>
          </a:xfrm>
          <a:prstGeom prst="rect">
            <a:avLst/>
          </a:prstGeom>
        </p:spPr>
      </p:pic>
      <p:sp>
        <p:nvSpPr>
          <p:cNvPr id="10" name="Rectangle 9">
            <a:extLst>
              <a:ext uri="{FF2B5EF4-FFF2-40B4-BE49-F238E27FC236}">
                <a16:creationId xmlns:a16="http://schemas.microsoft.com/office/drawing/2014/main" id="{BB3DFE7C-8C46-4887-AE32-B0071EA59E3A}"/>
              </a:ext>
            </a:extLst>
          </p:cNvPr>
          <p:cNvSpPr/>
          <p:nvPr/>
        </p:nvSpPr>
        <p:spPr>
          <a:xfrm>
            <a:off x="1066800" y="2092137"/>
            <a:ext cx="10668000" cy="498663"/>
          </a:xfrm>
          <a:prstGeom prst="rect">
            <a:avLst/>
          </a:prstGeom>
        </p:spPr>
        <p:txBody>
          <a:bodyPr wrap="square">
            <a:spAutoFit/>
          </a:bodyPr>
          <a:lstStyle/>
          <a:p>
            <a:pPr marL="285750" indent="-285750" algn="just">
              <a:lnSpc>
                <a:spcPct val="150000"/>
              </a:lnSpc>
              <a:spcAft>
                <a:spcPts val="0"/>
              </a:spcAft>
              <a:buFont typeface="Wingdings" panose="05000000000000000000" pitchFamily="2" charset="2"/>
              <a:buChar char="§"/>
            </a:pPr>
            <a:r>
              <a:rPr lang="en-US" sz="2000" dirty="0">
                <a:solidFill>
                  <a:srgbClr val="00B0F0"/>
                </a:solidFill>
                <a:latin typeface="Times New Roman" panose="02020603050405020304" pitchFamily="18" charset="0"/>
                <a:cs typeface="Times New Roman" panose="02020603050405020304" pitchFamily="18" charset="0"/>
              </a:rPr>
              <a:t>Self-dissociation of the Lewis acid AlCl</a:t>
            </a:r>
            <a:r>
              <a:rPr lang="en-US" sz="2000" baseline="-25000" dirty="0">
                <a:solidFill>
                  <a:srgbClr val="00B0F0"/>
                </a:solidFill>
                <a:latin typeface="Times New Roman" panose="02020603050405020304" pitchFamily="18" charset="0"/>
                <a:cs typeface="Times New Roman" panose="02020603050405020304" pitchFamily="18" charset="0"/>
              </a:rPr>
              <a:t>3</a:t>
            </a:r>
            <a:r>
              <a:rPr lang="en-US" sz="2000" dirty="0">
                <a:solidFill>
                  <a:srgbClr val="00B0F0"/>
                </a:solidFill>
                <a:latin typeface="Times New Roman" panose="02020603050405020304" pitchFamily="18" charset="0"/>
                <a:cs typeface="Times New Roman" panose="02020603050405020304" pitchFamily="18" charset="0"/>
              </a:rPr>
              <a:t>.</a:t>
            </a:r>
          </a:p>
        </p:txBody>
      </p:sp>
      <p:pic>
        <p:nvPicPr>
          <p:cNvPr id="13" name="Picture 12">
            <a:extLst>
              <a:ext uri="{FF2B5EF4-FFF2-40B4-BE49-F238E27FC236}">
                <a16:creationId xmlns:a16="http://schemas.microsoft.com/office/drawing/2014/main" id="{F7E9C1FE-D5C8-4CB4-A2CE-75B7F2FF98DA}"/>
              </a:ext>
            </a:extLst>
          </p:cNvPr>
          <p:cNvPicPr>
            <a:picLocks noChangeAspect="1"/>
          </p:cNvPicPr>
          <p:nvPr/>
        </p:nvPicPr>
        <p:blipFill rotWithShape="1">
          <a:blip r:embed="rId4"/>
          <a:srcRect l="29375" t="56953" r="30000" b="31111"/>
          <a:stretch/>
        </p:blipFill>
        <p:spPr>
          <a:xfrm>
            <a:off x="2294000" y="3635691"/>
            <a:ext cx="7461119" cy="1163634"/>
          </a:xfrm>
          <a:prstGeom prst="rect">
            <a:avLst/>
          </a:prstGeom>
        </p:spPr>
      </p:pic>
      <p:sp>
        <p:nvSpPr>
          <p:cNvPr id="14" name="Rectangle 13">
            <a:extLst>
              <a:ext uri="{FF2B5EF4-FFF2-40B4-BE49-F238E27FC236}">
                <a16:creationId xmlns:a16="http://schemas.microsoft.com/office/drawing/2014/main" id="{63C8A87B-A735-4C13-8D37-8389F8531530}"/>
              </a:ext>
            </a:extLst>
          </p:cNvPr>
          <p:cNvSpPr/>
          <p:nvPr/>
        </p:nvSpPr>
        <p:spPr>
          <a:xfrm>
            <a:off x="1371600" y="4876800"/>
            <a:ext cx="10287000" cy="498663"/>
          </a:xfrm>
          <a:prstGeom prst="rect">
            <a:avLst/>
          </a:prstGeom>
        </p:spPr>
        <p:txBody>
          <a:bodyPr wrap="square">
            <a:spAutoFit/>
          </a:bodyPr>
          <a:lstStyle/>
          <a:p>
            <a:pPr marL="342900" indent="-342900">
              <a:lnSpc>
                <a:spcPct val="150000"/>
              </a:lnSpc>
              <a:spcAft>
                <a:spcPts val="0"/>
              </a:spcAft>
              <a:buFont typeface="Arial" panose="020B0604020202020204" pitchFamily="34" charset="0"/>
              <a:buChar char="•"/>
            </a:pPr>
            <a:r>
              <a:rPr lang="en-US" sz="2000" dirty="0">
                <a:solidFill>
                  <a:srgbClr val="0000FF"/>
                </a:solidFill>
                <a:latin typeface="Times New Roman" panose="02020603050405020304" pitchFamily="18" charset="0"/>
                <a:cs typeface="Times New Roman" panose="02020603050405020304" pitchFamily="18" charset="0"/>
              </a:rPr>
              <a:t>Initiation with a Lewis acid and </a:t>
            </a:r>
            <a:r>
              <a:rPr lang="en-US" sz="2000" b="1" dirty="0">
                <a:solidFill>
                  <a:srgbClr val="FF0000"/>
                </a:solidFill>
                <a:latin typeface="Times New Roman" panose="02020603050405020304" pitchFamily="18" charset="0"/>
                <a:cs typeface="Times New Roman" panose="02020603050405020304" pitchFamily="18" charset="0"/>
              </a:rPr>
              <a:t>coinitiator </a:t>
            </a:r>
            <a:r>
              <a:rPr lang="en-US" sz="2000" dirty="0">
                <a:solidFill>
                  <a:srgbClr val="0000FF"/>
                </a:solidFill>
                <a:latin typeface="Times New Roman" panose="02020603050405020304" pitchFamily="18" charset="0"/>
                <a:cs typeface="Times New Roman" panose="02020603050405020304" pitchFamily="18" charset="0"/>
              </a:rPr>
              <a:t>taking TiCl</a:t>
            </a:r>
            <a:r>
              <a:rPr lang="en-US" sz="2000" baseline="-25000" dirty="0">
                <a:solidFill>
                  <a:srgbClr val="0000FF"/>
                </a:solidFill>
                <a:latin typeface="Times New Roman" panose="02020603050405020304" pitchFamily="18" charset="0"/>
                <a:cs typeface="Times New Roman" panose="02020603050405020304" pitchFamily="18" charset="0"/>
              </a:rPr>
              <a:t>4</a:t>
            </a:r>
            <a:r>
              <a:rPr lang="en-US" sz="2000" dirty="0">
                <a:solidFill>
                  <a:srgbClr val="0000FF"/>
                </a:solidFill>
                <a:latin typeface="Times New Roman" panose="02020603050405020304" pitchFamily="18" charset="0"/>
                <a:cs typeface="Times New Roman" panose="02020603050405020304" pitchFamily="18" charset="0"/>
              </a:rPr>
              <a:t>/</a:t>
            </a:r>
            <a:r>
              <a:rPr lang="en-US" sz="2000" b="1" dirty="0">
                <a:solidFill>
                  <a:srgbClr val="FF0000"/>
                </a:solidFill>
                <a:latin typeface="Times New Roman" panose="02020603050405020304" pitchFamily="18" charset="0"/>
                <a:cs typeface="Times New Roman" panose="02020603050405020304" pitchFamily="18" charset="0"/>
              </a:rPr>
              <a:t>H</a:t>
            </a:r>
            <a:r>
              <a:rPr lang="en-US" sz="2000" b="1" baseline="-25000" dirty="0">
                <a:solidFill>
                  <a:srgbClr val="FF0000"/>
                </a:solidFill>
                <a:latin typeface="Times New Roman" panose="02020603050405020304" pitchFamily="18" charset="0"/>
                <a:cs typeface="Times New Roman" panose="02020603050405020304" pitchFamily="18" charset="0"/>
              </a:rPr>
              <a:t>2</a:t>
            </a:r>
            <a:r>
              <a:rPr lang="en-US" sz="2000" b="1" dirty="0">
                <a:solidFill>
                  <a:srgbClr val="FF0000"/>
                </a:solidFill>
                <a:latin typeface="Times New Roman" panose="02020603050405020304" pitchFamily="18" charset="0"/>
                <a:cs typeface="Times New Roman" panose="02020603050405020304" pitchFamily="18" charset="0"/>
              </a:rPr>
              <a:t>O</a:t>
            </a:r>
            <a:r>
              <a:rPr lang="en-US" sz="2000" dirty="0">
                <a:solidFill>
                  <a:srgbClr val="0000FF"/>
                </a:solidFill>
                <a:latin typeface="Times New Roman" panose="02020603050405020304" pitchFamily="18" charset="0"/>
                <a:cs typeface="Times New Roman" panose="02020603050405020304" pitchFamily="18" charset="0"/>
              </a:rPr>
              <a:t> as an example</a:t>
            </a:r>
          </a:p>
        </p:txBody>
      </p:sp>
      <p:pic>
        <p:nvPicPr>
          <p:cNvPr id="15" name="Picture 14">
            <a:extLst>
              <a:ext uri="{FF2B5EF4-FFF2-40B4-BE49-F238E27FC236}">
                <a16:creationId xmlns:a16="http://schemas.microsoft.com/office/drawing/2014/main" id="{AF332EA4-9B95-4252-8F2F-8778B2C910B5}"/>
              </a:ext>
            </a:extLst>
          </p:cNvPr>
          <p:cNvPicPr>
            <a:picLocks noChangeAspect="1"/>
          </p:cNvPicPr>
          <p:nvPr/>
        </p:nvPicPr>
        <p:blipFill rotWithShape="1">
          <a:blip r:embed="rId5"/>
          <a:srcRect l="39375" t="19555" r="29079" b="67658"/>
          <a:stretch/>
        </p:blipFill>
        <p:spPr>
          <a:xfrm>
            <a:off x="3054013" y="5443841"/>
            <a:ext cx="5702973" cy="1227022"/>
          </a:xfrm>
          <a:prstGeom prst="rect">
            <a:avLst/>
          </a:prstGeom>
        </p:spPr>
      </p:pic>
      <p:sp>
        <p:nvSpPr>
          <p:cNvPr id="16" name="Rectangle 15">
            <a:extLst>
              <a:ext uri="{FF2B5EF4-FFF2-40B4-BE49-F238E27FC236}">
                <a16:creationId xmlns:a16="http://schemas.microsoft.com/office/drawing/2014/main" id="{2670BF25-8CFC-4C15-BC61-2168D34166FC}"/>
              </a:ext>
            </a:extLst>
          </p:cNvPr>
          <p:cNvSpPr/>
          <p:nvPr/>
        </p:nvSpPr>
        <p:spPr>
          <a:xfrm>
            <a:off x="7143497" y="4506737"/>
            <a:ext cx="2080851" cy="369332"/>
          </a:xfrm>
          <a:prstGeom prst="rect">
            <a:avLst/>
          </a:prstGeom>
        </p:spPr>
        <p:txBody>
          <a:bodyPr wrap="square">
            <a:spAutoFit/>
          </a:bodyPr>
          <a:lstStyle/>
          <a:p>
            <a:r>
              <a:rPr lang="en-US" altLang="en-US" dirty="0">
                <a:solidFill>
                  <a:srgbClr val="00B050"/>
                </a:solidFill>
                <a:latin typeface="Times New Roman" panose="02020603050405020304" pitchFamily="18" charset="0"/>
                <a:cs typeface="Times New Roman" panose="02020603050405020304" pitchFamily="18" charset="0"/>
              </a:rPr>
              <a:t>Carbonium ion salts</a:t>
            </a:r>
          </a:p>
        </p:txBody>
      </p:sp>
      <p:sp>
        <p:nvSpPr>
          <p:cNvPr id="4" name="Rectangle 3">
            <a:extLst>
              <a:ext uri="{FF2B5EF4-FFF2-40B4-BE49-F238E27FC236}">
                <a16:creationId xmlns:a16="http://schemas.microsoft.com/office/drawing/2014/main" id="{1D8759D9-A311-D2BA-B3DB-BA2565298837}"/>
              </a:ext>
            </a:extLst>
          </p:cNvPr>
          <p:cNvSpPr/>
          <p:nvPr/>
        </p:nvSpPr>
        <p:spPr>
          <a:xfrm>
            <a:off x="390521" y="715433"/>
            <a:ext cx="2352679" cy="579967"/>
          </a:xfrm>
          <a:prstGeom prst="rect">
            <a:avLst/>
          </a:prstGeom>
        </p:spPr>
        <p:txBody>
          <a:bodyPr wrap="square">
            <a:spAutoFit/>
          </a:bodyPr>
          <a:lstStyle/>
          <a:p>
            <a:pPr algn="just">
              <a:lnSpc>
                <a:spcPct val="150000"/>
              </a:lnSpc>
              <a:spcAft>
                <a:spcPts val="0"/>
              </a:spcAft>
            </a:pPr>
            <a:r>
              <a:rPr lang="en-US" sz="2400" b="1" dirty="0">
                <a:solidFill>
                  <a:srgbClr val="FF0000"/>
                </a:solidFill>
                <a:latin typeface="Times New Roman" panose="02020603050405020304" pitchFamily="18" charset="0"/>
                <a:cs typeface="Times New Roman" panose="02020603050405020304" pitchFamily="18" charset="0"/>
              </a:rPr>
              <a:t>Initiation</a:t>
            </a:r>
          </a:p>
        </p:txBody>
      </p:sp>
    </p:spTree>
    <p:extLst>
      <p:ext uri="{BB962C8B-B14F-4D97-AF65-F5344CB8AC3E}">
        <p14:creationId xmlns:p14="http://schemas.microsoft.com/office/powerpoint/2010/main" val="339783515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B0329A-99D1-1F4A-AC3C-D71E834DD214}"/>
            </a:ext>
          </a:extLst>
        </p:cNvPr>
        <p:cNvGrpSpPr/>
        <p:nvPr/>
      </p:nvGrpSpPr>
      <p:grpSpPr>
        <a:xfrm>
          <a:off x="0" y="0"/>
          <a:ext cx="0" cy="0"/>
          <a:chOff x="0" y="0"/>
          <a:chExt cx="0" cy="0"/>
        </a:xfrm>
      </p:grpSpPr>
      <p:sp>
        <p:nvSpPr>
          <p:cNvPr id="35" name="Slide Number Placeholder 34">
            <a:extLst>
              <a:ext uri="{FF2B5EF4-FFF2-40B4-BE49-F238E27FC236}">
                <a16:creationId xmlns:a16="http://schemas.microsoft.com/office/drawing/2014/main" id="{6D2445F9-E144-6B7E-1226-FE500A4559AE}"/>
              </a:ext>
            </a:extLst>
          </p:cNvPr>
          <p:cNvSpPr>
            <a:spLocks noGrp="1"/>
          </p:cNvSpPr>
          <p:nvPr>
            <p:ph type="sldNum" sz="quarter" idx="12"/>
          </p:nvPr>
        </p:nvSpPr>
        <p:spPr/>
        <p:txBody>
          <a:bodyPr/>
          <a:lstStyle/>
          <a:p>
            <a:pPr marL="0" marR="0" lvl="0" indent="0" algn="r" defTabSz="914400" rtl="0" eaLnBrk="0" fontAlgn="base" latinLnBrk="0" hangingPunct="0">
              <a:lnSpc>
                <a:spcPct val="150000"/>
              </a:lnSpc>
              <a:spcBef>
                <a:spcPct val="0"/>
              </a:spcBef>
              <a:spcAft>
                <a:spcPct val="0"/>
              </a:spcAft>
              <a:buClrTx/>
              <a:buSzTx/>
              <a:buFontTx/>
              <a:buNone/>
              <a:tabLst/>
              <a:defRPr/>
            </a:pPr>
            <a:fld id="{EC3C12D4-1BB1-4CDC-88A6-B6E19B6BFEA8}"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pitchFamily="34" charset="0"/>
                <a:ea typeface="MS PGothic" panose="020B0600070205080204" pitchFamily="34" charset="-128"/>
                <a:cs typeface="+mn-cs"/>
              </a:rPr>
              <a:pPr marL="0" marR="0" lvl="0" indent="0" algn="r" defTabSz="914400" rtl="0" eaLnBrk="0" fontAlgn="base" latinLnBrk="0" hangingPunct="0">
                <a:lnSpc>
                  <a:spcPct val="150000"/>
                </a:lnSpc>
                <a:spcBef>
                  <a:spcPct val="0"/>
                </a:spcBef>
                <a:spcAft>
                  <a:spcPct val="0"/>
                </a:spcAft>
                <a:buClrTx/>
                <a:buSzTx/>
                <a:buFontTx/>
                <a:buNone/>
                <a:tabLst/>
                <a:defRPr/>
              </a:pPr>
              <a:t>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pitchFamily="34" charset="0"/>
              <a:ea typeface="MS PGothic" panose="020B0600070205080204" pitchFamily="34" charset="-128"/>
              <a:cs typeface="+mn-cs"/>
            </a:endParaRPr>
          </a:p>
        </p:txBody>
      </p:sp>
      <p:cxnSp>
        <p:nvCxnSpPr>
          <p:cNvPr id="8" name="Straight Connector 7">
            <a:extLst>
              <a:ext uri="{FF2B5EF4-FFF2-40B4-BE49-F238E27FC236}">
                <a16:creationId xmlns:a16="http://schemas.microsoft.com/office/drawing/2014/main" id="{64EC4F7B-2167-333F-9E6A-ADBF6CB2EBE1}"/>
              </a:ext>
            </a:extLst>
          </p:cNvPr>
          <p:cNvCxnSpPr/>
          <p:nvPr/>
        </p:nvCxnSpPr>
        <p:spPr>
          <a:xfrm flipV="1">
            <a:off x="113771" y="642086"/>
            <a:ext cx="10015008" cy="14805"/>
          </a:xfrm>
          <a:prstGeom prst="line">
            <a:avLst/>
          </a:prstGeom>
          <a:ln w="19050">
            <a:solidFill>
              <a:srgbClr val="00B050"/>
            </a:solidFill>
          </a:ln>
        </p:spPr>
        <p:style>
          <a:lnRef idx="1">
            <a:schemeClr val="accent6"/>
          </a:lnRef>
          <a:fillRef idx="0">
            <a:schemeClr val="accent6"/>
          </a:fillRef>
          <a:effectRef idx="0">
            <a:schemeClr val="accent6"/>
          </a:effectRef>
          <a:fontRef idx="minor">
            <a:schemeClr val="tx1"/>
          </a:fontRef>
        </p:style>
      </p:cxnSp>
      <p:sp>
        <p:nvSpPr>
          <p:cNvPr id="2" name="Rectangle 2">
            <a:extLst>
              <a:ext uri="{FF2B5EF4-FFF2-40B4-BE49-F238E27FC236}">
                <a16:creationId xmlns:a16="http://schemas.microsoft.com/office/drawing/2014/main" id="{965A169E-0497-20B1-4BD9-682D874BB4C5}"/>
              </a:ext>
            </a:extLst>
          </p:cNvPr>
          <p:cNvSpPr txBox="1">
            <a:spLocks noChangeArrowheads="1"/>
          </p:cNvSpPr>
          <p:nvPr/>
        </p:nvSpPr>
        <p:spPr bwMode="auto">
          <a:xfrm>
            <a:off x="0" y="198438"/>
            <a:ext cx="6553200" cy="639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3200" b="1" i="0" u="none" strike="noStrike" kern="1200" cap="none" spc="0" normalizeH="0" baseline="0" noProof="0" dirty="0">
                <a:ln>
                  <a:noFill/>
                </a:ln>
                <a:solidFill>
                  <a:srgbClr val="002060"/>
                </a:solidFill>
                <a:effectLst/>
                <a:uLnTx/>
                <a:uFillTx/>
                <a:latin typeface="Times New Roman" panose="02020603050405020304" pitchFamily="18" charset="0"/>
                <a:ea typeface="MS PGothic" panose="020B0600070205080204" pitchFamily="34" charset="-128"/>
                <a:cs typeface="Times New Roman" panose="02020603050405020304" pitchFamily="18" charset="0"/>
              </a:rPr>
              <a:t>Chain-Growth Polymerization</a:t>
            </a:r>
          </a:p>
        </p:txBody>
      </p:sp>
      <p:sp>
        <p:nvSpPr>
          <p:cNvPr id="4" name="Rectangle 3">
            <a:extLst>
              <a:ext uri="{FF2B5EF4-FFF2-40B4-BE49-F238E27FC236}">
                <a16:creationId xmlns:a16="http://schemas.microsoft.com/office/drawing/2014/main" id="{CE8A0848-853F-DB69-41C1-66BBE1F6AA5D}"/>
              </a:ext>
            </a:extLst>
          </p:cNvPr>
          <p:cNvSpPr/>
          <p:nvPr/>
        </p:nvSpPr>
        <p:spPr>
          <a:xfrm>
            <a:off x="390525" y="762000"/>
            <a:ext cx="11049000" cy="498663"/>
          </a:xfrm>
          <a:prstGeom prst="rect">
            <a:avLst/>
          </a:prstGeom>
        </p:spPr>
        <p:txBody>
          <a:bodyPr wrap="square">
            <a:spAutoFit/>
          </a:bodyPr>
          <a:lstStyle/>
          <a:p>
            <a:pPr marL="285750" indent="-285750" algn="just">
              <a:lnSpc>
                <a:spcPct val="150000"/>
              </a:lnSpc>
              <a:spcAft>
                <a:spcPts val="0"/>
              </a:spcAft>
              <a:buFont typeface="Courier New" panose="02070309020205020404" pitchFamily="49" charset="0"/>
              <a:buChar char="o"/>
            </a:pPr>
            <a:r>
              <a:rPr lang="en-US" sz="2000" b="1" dirty="0">
                <a:solidFill>
                  <a:srgbClr val="002060"/>
                </a:solidFill>
                <a:latin typeface="Times New Roman" panose="02020603050405020304" pitchFamily="18" charset="0"/>
                <a:cs typeface="Times New Roman" panose="02020603050405020304" pitchFamily="18" charset="0"/>
              </a:rPr>
              <a:t>Polymerization of a particular monomer can occur by one or more mechanisms</a:t>
            </a:r>
          </a:p>
        </p:txBody>
      </p:sp>
      <p:sp>
        <p:nvSpPr>
          <p:cNvPr id="16" name="Rectangle 15">
            <a:extLst>
              <a:ext uri="{FF2B5EF4-FFF2-40B4-BE49-F238E27FC236}">
                <a16:creationId xmlns:a16="http://schemas.microsoft.com/office/drawing/2014/main" id="{80630A54-9D8C-44D4-B961-A4D7BAA7A83E}"/>
              </a:ext>
            </a:extLst>
          </p:cNvPr>
          <p:cNvSpPr/>
          <p:nvPr/>
        </p:nvSpPr>
        <p:spPr>
          <a:xfrm>
            <a:off x="752475" y="1207471"/>
            <a:ext cx="4495800" cy="1883657"/>
          </a:xfrm>
          <a:prstGeom prst="rect">
            <a:avLst/>
          </a:prstGeom>
        </p:spPr>
        <p:txBody>
          <a:bodyPr wrap="square">
            <a:spAutoFit/>
          </a:bodyPr>
          <a:lstStyle/>
          <a:p>
            <a:pPr marL="342900" indent="-342900">
              <a:lnSpc>
                <a:spcPct val="150000"/>
              </a:lnSpc>
              <a:spcAft>
                <a:spcPts val="0"/>
              </a:spcAft>
              <a:buFont typeface="Wingdings" panose="05000000000000000000" pitchFamily="2" charset="2"/>
              <a:buChar char="§"/>
              <a:defRPr/>
            </a:pPr>
            <a:r>
              <a:rPr lang="en-US" sz="2000" i="1" dirty="0">
                <a:solidFill>
                  <a:srgbClr val="00B0F0"/>
                </a:solidFill>
                <a:latin typeface="Times New Roman" panose="02020603050405020304" pitchFamily="18" charset="0"/>
                <a:cs typeface="Times New Roman" panose="02020603050405020304" pitchFamily="18" charset="0"/>
              </a:rPr>
              <a:t>Free radical polymerization</a:t>
            </a:r>
            <a:endParaRPr lang="en-US" sz="2000" dirty="0">
              <a:latin typeface="Times New Roman" panose="02020603050405020304" pitchFamily="18" charset="0"/>
              <a:cs typeface="Times New Roman" panose="02020603050405020304" pitchFamily="18" charset="0"/>
            </a:endParaRPr>
          </a:p>
          <a:p>
            <a:pPr marL="342900" indent="-342900">
              <a:lnSpc>
                <a:spcPct val="150000"/>
              </a:lnSpc>
              <a:spcAft>
                <a:spcPts val="0"/>
              </a:spcAft>
              <a:buFont typeface="Wingdings" panose="05000000000000000000" pitchFamily="2" charset="2"/>
              <a:buChar char="§"/>
              <a:defRPr/>
            </a:pPr>
            <a:r>
              <a:rPr lang="en-US" sz="2000" i="1" dirty="0">
                <a:solidFill>
                  <a:srgbClr val="00B0F0"/>
                </a:solidFill>
                <a:latin typeface="Times New Roman" panose="02020603050405020304" pitchFamily="18" charset="0"/>
                <a:cs typeface="Times New Roman" panose="02020603050405020304" pitchFamily="18" charset="0"/>
              </a:rPr>
              <a:t>Cationic polymerization</a:t>
            </a:r>
            <a:endParaRPr lang="en-US" sz="2000" dirty="0">
              <a:latin typeface="Times New Roman" panose="02020603050405020304" pitchFamily="18" charset="0"/>
              <a:cs typeface="Times New Roman" panose="02020603050405020304" pitchFamily="18" charset="0"/>
            </a:endParaRPr>
          </a:p>
          <a:p>
            <a:pPr marL="342900" indent="-342900">
              <a:lnSpc>
                <a:spcPct val="150000"/>
              </a:lnSpc>
              <a:spcAft>
                <a:spcPts val="0"/>
              </a:spcAft>
              <a:buFont typeface="Wingdings" panose="05000000000000000000" pitchFamily="2" charset="2"/>
              <a:buChar char="§"/>
              <a:defRPr/>
            </a:pPr>
            <a:r>
              <a:rPr lang="en-US" sz="2000" i="1" dirty="0">
                <a:solidFill>
                  <a:srgbClr val="00B0F0"/>
                </a:solidFill>
                <a:latin typeface="Times New Roman" panose="02020603050405020304" pitchFamily="18" charset="0"/>
                <a:cs typeface="Times New Roman" panose="02020603050405020304" pitchFamily="18" charset="0"/>
              </a:rPr>
              <a:t>Anionic polymerization</a:t>
            </a:r>
            <a:endParaRPr lang="en-US" sz="2000" dirty="0">
              <a:latin typeface="Times New Roman" panose="02020603050405020304" pitchFamily="18" charset="0"/>
              <a:cs typeface="Times New Roman" panose="02020603050405020304" pitchFamily="18" charset="0"/>
            </a:endParaRPr>
          </a:p>
          <a:p>
            <a:pPr marL="342900" indent="-342900">
              <a:lnSpc>
                <a:spcPct val="150000"/>
              </a:lnSpc>
              <a:spcAft>
                <a:spcPts val="0"/>
              </a:spcAft>
              <a:buFont typeface="Wingdings" panose="05000000000000000000" pitchFamily="2" charset="2"/>
              <a:buChar char="§"/>
              <a:defRPr/>
            </a:pPr>
            <a:r>
              <a:rPr lang="en-US" sz="2000" i="1" dirty="0">
                <a:solidFill>
                  <a:srgbClr val="00B0F0"/>
                </a:solidFill>
                <a:latin typeface="Times New Roman" panose="02020603050405020304" pitchFamily="18" charset="0"/>
                <a:cs typeface="Times New Roman" panose="02020603050405020304" pitchFamily="18" charset="0"/>
              </a:rPr>
              <a:t>Coordination polymerization</a:t>
            </a:r>
            <a:endParaRPr lang="en-US" sz="2000" dirty="0">
              <a:latin typeface="Times New Roman" panose="02020603050405020304" pitchFamily="18" charset="0"/>
              <a:cs typeface="Times New Roman" panose="02020603050405020304" pitchFamily="18" charset="0"/>
            </a:endParaRPr>
          </a:p>
        </p:txBody>
      </p:sp>
      <p:sp>
        <p:nvSpPr>
          <p:cNvPr id="21" name="Rectangle 20">
            <a:extLst>
              <a:ext uri="{FF2B5EF4-FFF2-40B4-BE49-F238E27FC236}">
                <a16:creationId xmlns:a16="http://schemas.microsoft.com/office/drawing/2014/main" id="{75BFF554-3F50-4B83-91BE-1F249432910E}"/>
              </a:ext>
            </a:extLst>
          </p:cNvPr>
          <p:cNvSpPr/>
          <p:nvPr/>
        </p:nvSpPr>
        <p:spPr>
          <a:xfrm>
            <a:off x="390525" y="3214511"/>
            <a:ext cx="11191875" cy="498663"/>
          </a:xfrm>
          <a:prstGeom prst="rect">
            <a:avLst/>
          </a:prstGeom>
        </p:spPr>
        <p:txBody>
          <a:bodyPr wrap="square">
            <a:spAutoFit/>
          </a:bodyPr>
          <a:lstStyle/>
          <a:p>
            <a:pPr marL="285750" indent="-285750" algn="just">
              <a:lnSpc>
                <a:spcPct val="150000"/>
              </a:lnSpc>
              <a:spcAft>
                <a:spcPts val="0"/>
              </a:spcAft>
              <a:buFont typeface="Courier New" panose="02070309020205020404" pitchFamily="49" charset="0"/>
              <a:buChar char="o"/>
            </a:pPr>
            <a:r>
              <a:rPr lang="en-US" sz="2000" b="1" dirty="0">
                <a:latin typeface="Times New Roman" panose="02020603050405020304" pitchFamily="18" charset="0"/>
                <a:cs typeface="Times New Roman" panose="02020603050405020304" pitchFamily="18" charset="0"/>
              </a:rPr>
              <a:t>Polymerization mechanism depends on the chemical nature of the substituent group; </a:t>
            </a:r>
            <a:endParaRPr lang="en-US" sz="2000" b="1" i="1" dirty="0">
              <a:latin typeface="Times New Roman" panose="02020603050405020304" pitchFamily="18" charset="0"/>
              <a:cs typeface="Times New Roman" panose="02020603050405020304" pitchFamily="18" charset="0"/>
            </a:endParaRPr>
          </a:p>
        </p:txBody>
      </p:sp>
      <p:pic>
        <p:nvPicPr>
          <p:cNvPr id="22" name="Picture 2">
            <a:extLst>
              <a:ext uri="{FF2B5EF4-FFF2-40B4-BE49-F238E27FC236}">
                <a16:creationId xmlns:a16="http://schemas.microsoft.com/office/drawing/2014/main" id="{B2E6B2DC-39BC-4020-BF0B-4E89115984B2}"/>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5597" t="8167" r="74627" b="22955"/>
          <a:stretch/>
        </p:blipFill>
        <p:spPr bwMode="auto">
          <a:xfrm>
            <a:off x="5410200" y="3717582"/>
            <a:ext cx="957263" cy="810042"/>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pic>
      <p:sp>
        <p:nvSpPr>
          <p:cNvPr id="23" name="Rectangle 22">
            <a:extLst>
              <a:ext uri="{FF2B5EF4-FFF2-40B4-BE49-F238E27FC236}">
                <a16:creationId xmlns:a16="http://schemas.microsoft.com/office/drawing/2014/main" id="{645FB52B-2FD7-49BD-8ED0-580737DDC95B}"/>
              </a:ext>
            </a:extLst>
          </p:cNvPr>
          <p:cNvSpPr/>
          <p:nvPr/>
        </p:nvSpPr>
        <p:spPr>
          <a:xfrm>
            <a:off x="752475" y="4635011"/>
            <a:ext cx="9458325" cy="1883657"/>
          </a:xfrm>
          <a:prstGeom prst="rect">
            <a:avLst/>
          </a:prstGeom>
        </p:spPr>
        <p:txBody>
          <a:bodyPr wrap="square">
            <a:spAutoFit/>
          </a:bodyPr>
          <a:lstStyle/>
          <a:p>
            <a:pPr marL="342900" indent="-342900" algn="just">
              <a:lnSpc>
                <a:spcPct val="150000"/>
              </a:lnSpc>
              <a:spcAft>
                <a:spcPts val="0"/>
              </a:spcAft>
              <a:buFont typeface="Wingdings" panose="05000000000000000000" pitchFamily="2" charset="2"/>
              <a:buChar char="§"/>
            </a:pPr>
            <a:r>
              <a:rPr lang="en-US" sz="2000" dirty="0">
                <a:latin typeface="Times New Roman" panose="02020603050405020304" pitchFamily="18" charset="0"/>
                <a:cs typeface="Times New Roman" panose="02020603050405020304" pitchFamily="18" charset="0"/>
              </a:rPr>
              <a:t>Monomers with an </a:t>
            </a:r>
            <a:r>
              <a:rPr lang="en-US" sz="2000" i="1" dirty="0">
                <a:solidFill>
                  <a:srgbClr val="009ED6"/>
                </a:solidFill>
                <a:latin typeface="Times New Roman" panose="02020603050405020304" pitchFamily="18" charset="0"/>
                <a:cs typeface="Times New Roman" panose="02020603050405020304" pitchFamily="18" charset="0"/>
              </a:rPr>
              <a:t>electron withdrawing group </a:t>
            </a:r>
            <a:r>
              <a:rPr lang="en-US" sz="2000" dirty="0">
                <a:latin typeface="Times New Roman" panose="02020603050405020304" pitchFamily="18" charset="0"/>
                <a:cs typeface="Times New Roman" panose="02020603050405020304" pitchFamily="18" charset="0"/>
              </a:rPr>
              <a:t>can polymerize by an </a:t>
            </a:r>
            <a:r>
              <a:rPr lang="en-US" sz="2000" i="1" dirty="0">
                <a:solidFill>
                  <a:srgbClr val="009ED6"/>
                </a:solidFill>
                <a:latin typeface="Times New Roman" panose="02020603050405020304" pitchFamily="18" charset="0"/>
                <a:cs typeface="Times New Roman" panose="02020603050405020304" pitchFamily="18" charset="0"/>
              </a:rPr>
              <a:t>anionic pathway.</a:t>
            </a:r>
          </a:p>
          <a:p>
            <a:pPr marL="342900" indent="-342900" algn="just">
              <a:lnSpc>
                <a:spcPct val="150000"/>
              </a:lnSpc>
              <a:spcAft>
                <a:spcPts val="0"/>
              </a:spcAft>
              <a:buFont typeface="Wingdings" panose="05000000000000000000" pitchFamily="2" charset="2"/>
              <a:buChar char="§"/>
            </a:pPr>
            <a:r>
              <a:rPr lang="en-US" sz="2000" dirty="0">
                <a:latin typeface="Times New Roman" panose="02020603050405020304" pitchFamily="18" charset="0"/>
                <a:cs typeface="Times New Roman" panose="02020603050405020304" pitchFamily="18" charset="0"/>
              </a:rPr>
              <a:t>Monomers with an </a:t>
            </a:r>
            <a:r>
              <a:rPr lang="en-US" sz="2000" i="1" dirty="0">
                <a:solidFill>
                  <a:srgbClr val="009ED6"/>
                </a:solidFill>
                <a:latin typeface="Times New Roman" panose="02020603050405020304" pitchFamily="18" charset="0"/>
                <a:cs typeface="Times New Roman" panose="02020603050405020304" pitchFamily="18" charset="0"/>
              </a:rPr>
              <a:t>electron donating group </a:t>
            </a:r>
            <a:r>
              <a:rPr lang="en-US" sz="2000" dirty="0">
                <a:latin typeface="Times New Roman" panose="02020603050405020304" pitchFamily="18" charset="0"/>
                <a:cs typeface="Times New Roman" panose="02020603050405020304" pitchFamily="18" charset="0"/>
              </a:rPr>
              <a:t>follow a </a:t>
            </a:r>
            <a:r>
              <a:rPr lang="en-US" sz="2000" i="1" dirty="0">
                <a:solidFill>
                  <a:srgbClr val="009ED6"/>
                </a:solidFill>
                <a:latin typeface="Times New Roman" panose="02020603050405020304" pitchFamily="18" charset="0"/>
                <a:cs typeface="Times New Roman" panose="02020603050405020304" pitchFamily="18" charset="0"/>
              </a:rPr>
              <a:t>cationic pathway</a:t>
            </a:r>
            <a:r>
              <a:rPr lang="en-US" sz="2000" dirty="0">
                <a:latin typeface="Times New Roman" panose="02020603050405020304" pitchFamily="18" charset="0"/>
                <a:cs typeface="Times New Roman" panose="02020603050405020304" pitchFamily="18" charset="0"/>
              </a:rPr>
              <a:t>.</a:t>
            </a:r>
            <a:endParaRPr lang="en-US" sz="2000" i="1" dirty="0">
              <a:latin typeface="Times New Roman" panose="02020603050405020304" pitchFamily="18" charset="0"/>
              <a:cs typeface="Times New Roman" panose="02020603050405020304" pitchFamily="18" charset="0"/>
            </a:endParaRPr>
          </a:p>
          <a:p>
            <a:pPr marL="342900" indent="-342900" algn="just">
              <a:lnSpc>
                <a:spcPct val="150000"/>
              </a:lnSpc>
              <a:spcAft>
                <a:spcPts val="0"/>
              </a:spcAft>
              <a:buFont typeface="Wingdings" panose="05000000000000000000" pitchFamily="2" charset="2"/>
              <a:buChar char="§"/>
            </a:pPr>
            <a:r>
              <a:rPr lang="en-US" sz="2000" dirty="0">
                <a:latin typeface="Times New Roman" panose="02020603050405020304" pitchFamily="18" charset="0"/>
                <a:cs typeface="Times New Roman" panose="02020603050405020304" pitchFamily="18" charset="0"/>
              </a:rPr>
              <a:t>Some important vinyl monomers such as methyl methacrylate and styrene can be polymerized by more than one pathway (e.g., free-radical and anionic).</a:t>
            </a:r>
            <a:endParaRPr lang="en-US" sz="2000" i="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7561376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08DDA9-8A3F-C3BB-DD99-EE89B8C0E95D}"/>
            </a:ext>
          </a:extLst>
        </p:cNvPr>
        <p:cNvGrpSpPr/>
        <p:nvPr/>
      </p:nvGrpSpPr>
      <p:grpSpPr>
        <a:xfrm>
          <a:off x="0" y="0"/>
          <a:ext cx="0" cy="0"/>
          <a:chOff x="0" y="0"/>
          <a:chExt cx="0" cy="0"/>
        </a:xfrm>
      </p:grpSpPr>
      <p:sp>
        <p:nvSpPr>
          <p:cNvPr id="35" name="Slide Number Placeholder 34">
            <a:extLst>
              <a:ext uri="{FF2B5EF4-FFF2-40B4-BE49-F238E27FC236}">
                <a16:creationId xmlns:a16="http://schemas.microsoft.com/office/drawing/2014/main" id="{6512BF1C-2F70-06A1-123F-DDA768B1C00B}"/>
              </a:ext>
            </a:extLst>
          </p:cNvPr>
          <p:cNvSpPr>
            <a:spLocks noGrp="1"/>
          </p:cNvSpPr>
          <p:nvPr>
            <p:ph type="sldNum" sz="quarter" idx="12"/>
          </p:nvPr>
        </p:nvSpPr>
        <p:spPr/>
        <p:txBody>
          <a:bodyPr/>
          <a:lstStyle/>
          <a:p>
            <a:pPr marL="0" marR="0" lvl="0" indent="0" algn="r" defTabSz="914400" rtl="0" eaLnBrk="0" fontAlgn="base" latinLnBrk="0" hangingPunct="0">
              <a:lnSpc>
                <a:spcPct val="150000"/>
              </a:lnSpc>
              <a:spcBef>
                <a:spcPct val="0"/>
              </a:spcBef>
              <a:spcAft>
                <a:spcPct val="0"/>
              </a:spcAft>
              <a:buClrTx/>
              <a:buSzTx/>
              <a:buFontTx/>
              <a:buNone/>
              <a:tabLst/>
              <a:defRPr/>
            </a:pPr>
            <a:fld id="{EC3C12D4-1BB1-4CDC-88A6-B6E19B6BFEA8}"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pitchFamily="34" charset="0"/>
                <a:ea typeface="MS PGothic" panose="020B0600070205080204" pitchFamily="34" charset="-128"/>
                <a:cs typeface="+mn-cs"/>
              </a:rPr>
              <a:pPr marL="0" marR="0" lvl="0" indent="0" algn="r" defTabSz="914400" rtl="0" eaLnBrk="0" fontAlgn="base" latinLnBrk="0" hangingPunct="0">
                <a:lnSpc>
                  <a:spcPct val="150000"/>
                </a:lnSpc>
                <a:spcBef>
                  <a:spcPct val="0"/>
                </a:spcBef>
                <a:spcAft>
                  <a:spcPct val="0"/>
                </a:spcAft>
                <a:buClrTx/>
                <a:buSzTx/>
                <a:buFontTx/>
                <a:buNone/>
                <a:tabLst/>
                <a:defRPr/>
              </a:pPr>
              <a:t>30</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pitchFamily="34" charset="0"/>
              <a:ea typeface="MS PGothic" panose="020B0600070205080204" pitchFamily="34" charset="-128"/>
              <a:cs typeface="+mn-cs"/>
            </a:endParaRPr>
          </a:p>
        </p:txBody>
      </p:sp>
      <p:cxnSp>
        <p:nvCxnSpPr>
          <p:cNvPr id="8" name="Straight Connector 7">
            <a:extLst>
              <a:ext uri="{FF2B5EF4-FFF2-40B4-BE49-F238E27FC236}">
                <a16:creationId xmlns:a16="http://schemas.microsoft.com/office/drawing/2014/main" id="{AC00360C-3743-DCC7-5D93-7AE28C077180}"/>
              </a:ext>
            </a:extLst>
          </p:cNvPr>
          <p:cNvCxnSpPr/>
          <p:nvPr/>
        </p:nvCxnSpPr>
        <p:spPr>
          <a:xfrm flipV="1">
            <a:off x="113771" y="642086"/>
            <a:ext cx="10015008" cy="14805"/>
          </a:xfrm>
          <a:prstGeom prst="line">
            <a:avLst/>
          </a:prstGeom>
          <a:ln w="19050">
            <a:solidFill>
              <a:srgbClr val="00B050"/>
            </a:solidFill>
          </a:ln>
        </p:spPr>
        <p:style>
          <a:lnRef idx="1">
            <a:schemeClr val="accent6"/>
          </a:lnRef>
          <a:fillRef idx="0">
            <a:schemeClr val="accent6"/>
          </a:fillRef>
          <a:effectRef idx="0">
            <a:schemeClr val="accent6"/>
          </a:effectRef>
          <a:fontRef idx="minor">
            <a:schemeClr val="tx1"/>
          </a:fontRef>
        </p:style>
      </p:cxnSp>
      <p:sp>
        <p:nvSpPr>
          <p:cNvPr id="2" name="Rectangle 2">
            <a:extLst>
              <a:ext uri="{FF2B5EF4-FFF2-40B4-BE49-F238E27FC236}">
                <a16:creationId xmlns:a16="http://schemas.microsoft.com/office/drawing/2014/main" id="{CBDF4504-EA1C-3AEB-401A-D2E107B5699F}"/>
              </a:ext>
            </a:extLst>
          </p:cNvPr>
          <p:cNvSpPr txBox="1">
            <a:spLocks noChangeArrowheads="1"/>
          </p:cNvSpPr>
          <p:nvPr/>
        </p:nvSpPr>
        <p:spPr bwMode="auto">
          <a:xfrm>
            <a:off x="0" y="198438"/>
            <a:ext cx="11811000" cy="639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3200" b="1" i="0" u="none" strike="noStrike" kern="1200" cap="none" spc="0" normalizeH="0" baseline="0" noProof="0" dirty="0">
                <a:ln>
                  <a:noFill/>
                </a:ln>
                <a:solidFill>
                  <a:srgbClr val="002060"/>
                </a:solidFill>
                <a:effectLst/>
                <a:uLnTx/>
                <a:uFillTx/>
                <a:latin typeface="Times New Roman" panose="02020603050405020304" pitchFamily="18" charset="0"/>
                <a:ea typeface="MS PGothic" panose="020B0600070205080204" pitchFamily="34" charset="-128"/>
                <a:cs typeface="Times New Roman" panose="02020603050405020304" pitchFamily="18" charset="0"/>
              </a:rPr>
              <a:t>Cationic Polymerization; </a:t>
            </a:r>
            <a:r>
              <a:rPr kumimoji="0" lang="en-US" altLang="en-US" sz="3200" b="1" i="0" u="none" strike="noStrike" kern="1200" cap="none" spc="0" normalizeH="0" baseline="0" noProof="0" dirty="0">
                <a:ln>
                  <a:noFill/>
                </a:ln>
                <a:solidFill>
                  <a:srgbClr val="FF0000"/>
                </a:solidFill>
                <a:effectLst/>
                <a:uLnTx/>
                <a:uFillTx/>
                <a:latin typeface="Times New Roman" panose="02020603050405020304" pitchFamily="18" charset="0"/>
                <a:ea typeface="MS PGothic" panose="020B0600070205080204" pitchFamily="34" charset="-128"/>
                <a:cs typeface="Times New Roman" panose="02020603050405020304" pitchFamily="18" charset="0"/>
              </a:rPr>
              <a:t>Mechanism</a:t>
            </a:r>
          </a:p>
        </p:txBody>
      </p:sp>
      <p:pic>
        <p:nvPicPr>
          <p:cNvPr id="7" name="Picture 6">
            <a:extLst>
              <a:ext uri="{FF2B5EF4-FFF2-40B4-BE49-F238E27FC236}">
                <a16:creationId xmlns:a16="http://schemas.microsoft.com/office/drawing/2014/main" id="{CABA5D80-FD81-4A51-8F54-9B583B678753}"/>
              </a:ext>
            </a:extLst>
          </p:cNvPr>
          <p:cNvPicPr>
            <a:picLocks noChangeAspect="1"/>
          </p:cNvPicPr>
          <p:nvPr/>
        </p:nvPicPr>
        <p:blipFill rotWithShape="1">
          <a:blip r:embed="rId3"/>
          <a:srcRect l="42500" t="27778" r="25625" b="63333"/>
          <a:stretch/>
        </p:blipFill>
        <p:spPr>
          <a:xfrm>
            <a:off x="3044937" y="1907883"/>
            <a:ext cx="6139685" cy="936148"/>
          </a:xfrm>
          <a:prstGeom prst="rect">
            <a:avLst/>
          </a:prstGeom>
        </p:spPr>
      </p:pic>
      <p:sp>
        <p:nvSpPr>
          <p:cNvPr id="9" name="Rectangle 8">
            <a:extLst>
              <a:ext uri="{FF2B5EF4-FFF2-40B4-BE49-F238E27FC236}">
                <a16:creationId xmlns:a16="http://schemas.microsoft.com/office/drawing/2014/main" id="{0AE71D21-FC59-46F8-A423-7822DDBBD86C}"/>
              </a:ext>
            </a:extLst>
          </p:cNvPr>
          <p:cNvSpPr/>
          <p:nvPr/>
        </p:nvSpPr>
        <p:spPr>
          <a:xfrm>
            <a:off x="685800" y="1330137"/>
            <a:ext cx="10972801" cy="498663"/>
          </a:xfrm>
          <a:prstGeom prst="rect">
            <a:avLst/>
          </a:prstGeom>
        </p:spPr>
        <p:txBody>
          <a:bodyPr wrap="square">
            <a:spAutoFit/>
          </a:bodyPr>
          <a:lstStyle/>
          <a:p>
            <a:pPr marL="285750" indent="-285750" algn="just">
              <a:lnSpc>
                <a:spcPct val="150000"/>
              </a:lnSpc>
              <a:spcAft>
                <a:spcPts val="0"/>
              </a:spcAft>
              <a:buFont typeface="Wingdings" panose="05000000000000000000" pitchFamily="2" charset="2"/>
              <a:buChar char="§"/>
            </a:pPr>
            <a:r>
              <a:rPr lang="en-US" sz="2000" b="1" dirty="0">
                <a:latin typeface="Times New Roman" panose="02020603050405020304" pitchFamily="18" charset="0"/>
                <a:cs typeface="Times New Roman" panose="02020603050405020304" pitchFamily="18" charset="0"/>
              </a:rPr>
              <a:t>Propagation </a:t>
            </a:r>
            <a:r>
              <a:rPr lang="en-US" sz="2000" i="1" dirty="0">
                <a:latin typeface="Times New Roman" panose="02020603050405020304" pitchFamily="18" charset="0"/>
                <a:cs typeface="Times New Roman" panose="02020603050405020304" pitchFamily="18" charset="0"/>
              </a:rPr>
              <a:t>via</a:t>
            </a:r>
            <a:r>
              <a:rPr lang="en-US" sz="2000" dirty="0">
                <a:latin typeface="Times New Roman" panose="02020603050405020304" pitchFamily="18" charset="0"/>
                <a:cs typeface="Times New Roman" panose="02020603050405020304" pitchFamily="18" charset="0"/>
              </a:rPr>
              <a:t> electrophilic addition of the chain carriers (carbon cations) to monomer</a:t>
            </a:r>
          </a:p>
        </p:txBody>
      </p:sp>
      <p:sp>
        <p:nvSpPr>
          <p:cNvPr id="4" name="Rectangle 3">
            <a:extLst>
              <a:ext uri="{FF2B5EF4-FFF2-40B4-BE49-F238E27FC236}">
                <a16:creationId xmlns:a16="http://schemas.microsoft.com/office/drawing/2014/main" id="{1EC9E52F-AFBD-5181-510F-C279ACCF9FFB}"/>
              </a:ext>
            </a:extLst>
          </p:cNvPr>
          <p:cNvSpPr/>
          <p:nvPr/>
        </p:nvSpPr>
        <p:spPr>
          <a:xfrm>
            <a:off x="390521" y="715433"/>
            <a:ext cx="6467479" cy="579967"/>
          </a:xfrm>
          <a:prstGeom prst="rect">
            <a:avLst/>
          </a:prstGeom>
        </p:spPr>
        <p:txBody>
          <a:bodyPr wrap="square">
            <a:spAutoFit/>
          </a:bodyPr>
          <a:lstStyle/>
          <a:p>
            <a:pPr algn="just">
              <a:lnSpc>
                <a:spcPct val="150000"/>
              </a:lnSpc>
              <a:spcAft>
                <a:spcPts val="0"/>
              </a:spcAft>
            </a:pPr>
            <a:r>
              <a:rPr lang="en-US" sz="2400" b="1" dirty="0">
                <a:solidFill>
                  <a:srgbClr val="FF0000"/>
                </a:solidFill>
                <a:latin typeface="Times New Roman" panose="02020603050405020304" pitchFamily="18" charset="0"/>
                <a:cs typeface="Times New Roman" panose="02020603050405020304" pitchFamily="18" charset="0"/>
              </a:rPr>
              <a:t>Chain Growth During Cationic Polymerization</a:t>
            </a:r>
          </a:p>
        </p:txBody>
      </p:sp>
      <p:sp>
        <p:nvSpPr>
          <p:cNvPr id="5" name="Rectangle 4">
            <a:extLst>
              <a:ext uri="{FF2B5EF4-FFF2-40B4-BE49-F238E27FC236}">
                <a16:creationId xmlns:a16="http://schemas.microsoft.com/office/drawing/2014/main" id="{2D47293D-5CE8-B4FA-2BBE-ECD92E3FFEAA}"/>
              </a:ext>
            </a:extLst>
          </p:cNvPr>
          <p:cNvSpPr/>
          <p:nvPr/>
        </p:nvSpPr>
        <p:spPr>
          <a:xfrm>
            <a:off x="685800" y="3713437"/>
            <a:ext cx="11315700" cy="498663"/>
          </a:xfrm>
          <a:prstGeom prst="rect">
            <a:avLst/>
          </a:prstGeom>
        </p:spPr>
        <p:txBody>
          <a:bodyPr wrap="square">
            <a:spAutoFit/>
          </a:bodyPr>
          <a:lstStyle/>
          <a:p>
            <a:pPr marL="285750" indent="-285750" algn="just">
              <a:lnSpc>
                <a:spcPct val="150000"/>
              </a:lnSpc>
              <a:spcAft>
                <a:spcPts val="0"/>
              </a:spcAft>
              <a:buFont typeface="Wingdings" panose="05000000000000000000" pitchFamily="2" charset="2"/>
              <a:buChar char="§"/>
            </a:pPr>
            <a:r>
              <a:rPr lang="en-US" sz="2000" dirty="0">
                <a:latin typeface="Times New Roman" panose="02020603050405020304" pitchFamily="18" charset="0"/>
                <a:cs typeface="Times New Roman" panose="02020603050405020304" pitchFamily="18" charset="0"/>
              </a:rPr>
              <a:t>A transfer reaction that occurs during the cationic polymerization of vinyl monomers is a </a:t>
            </a:r>
            <a:r>
              <a:rPr lang="en-US" sz="2000" dirty="0">
                <a:solidFill>
                  <a:srgbClr val="0000FF"/>
                </a:solidFill>
                <a:latin typeface="Times New Roman" panose="02020603050405020304" pitchFamily="18" charset="0"/>
                <a:cs typeface="Times New Roman" panose="02020603050405020304" pitchFamily="18" charset="0"/>
              </a:rPr>
              <a:t>β-H-elimination</a:t>
            </a:r>
            <a:r>
              <a:rPr lang="en-US" sz="2000" dirty="0">
                <a:latin typeface="Times New Roman" panose="02020603050405020304" pitchFamily="18" charset="0"/>
                <a:cs typeface="Times New Roman" panose="02020603050405020304" pitchFamily="18" charset="0"/>
              </a:rPr>
              <a:t>.</a:t>
            </a:r>
          </a:p>
        </p:txBody>
      </p:sp>
      <p:sp>
        <p:nvSpPr>
          <p:cNvPr id="11" name="Rectangle 10">
            <a:extLst>
              <a:ext uri="{FF2B5EF4-FFF2-40B4-BE49-F238E27FC236}">
                <a16:creationId xmlns:a16="http://schemas.microsoft.com/office/drawing/2014/main" id="{6B869743-878F-E9AD-8FC7-3BF41DBBDF39}"/>
              </a:ext>
            </a:extLst>
          </p:cNvPr>
          <p:cNvSpPr/>
          <p:nvPr/>
        </p:nvSpPr>
        <p:spPr>
          <a:xfrm>
            <a:off x="533400" y="3278734"/>
            <a:ext cx="3151200" cy="498663"/>
          </a:xfrm>
          <a:prstGeom prst="rect">
            <a:avLst/>
          </a:prstGeom>
        </p:spPr>
        <p:txBody>
          <a:bodyPr wrap="square">
            <a:spAutoFit/>
          </a:bodyPr>
          <a:lstStyle/>
          <a:p>
            <a:pPr>
              <a:lnSpc>
                <a:spcPct val="150000"/>
              </a:lnSpc>
              <a:spcAft>
                <a:spcPts val="0"/>
              </a:spcAft>
            </a:pPr>
            <a:r>
              <a:rPr lang="en-US" sz="2000" b="1" dirty="0">
                <a:solidFill>
                  <a:srgbClr val="0080FF"/>
                </a:solidFill>
                <a:latin typeface="Times New Roman" panose="02020603050405020304" pitchFamily="18" charset="0"/>
                <a:cs typeface="Times New Roman" panose="02020603050405020304" pitchFamily="18" charset="0"/>
              </a:rPr>
              <a:t>Transfer Reactions</a:t>
            </a:r>
            <a:endParaRPr lang="en-US" sz="2000" dirty="0">
              <a:latin typeface="Times New Roman" panose="02020603050405020304" pitchFamily="18" charset="0"/>
              <a:cs typeface="Times New Roman" panose="02020603050405020304" pitchFamily="18" charset="0"/>
            </a:endParaRPr>
          </a:p>
        </p:txBody>
      </p:sp>
      <p:pic>
        <p:nvPicPr>
          <p:cNvPr id="12" name="Picture 11">
            <a:extLst>
              <a:ext uri="{FF2B5EF4-FFF2-40B4-BE49-F238E27FC236}">
                <a16:creationId xmlns:a16="http://schemas.microsoft.com/office/drawing/2014/main" id="{05C20150-152A-49FB-45C3-5B5E3A1DE979}"/>
              </a:ext>
            </a:extLst>
          </p:cNvPr>
          <p:cNvPicPr>
            <a:picLocks noChangeAspect="1"/>
          </p:cNvPicPr>
          <p:nvPr/>
        </p:nvPicPr>
        <p:blipFill rotWithShape="1">
          <a:blip r:embed="rId4"/>
          <a:srcRect l="41875" t="28889" r="25625" b="44444"/>
          <a:stretch/>
        </p:blipFill>
        <p:spPr>
          <a:xfrm>
            <a:off x="3652835" y="4386997"/>
            <a:ext cx="4923891" cy="2272565"/>
          </a:xfrm>
          <a:prstGeom prst="rect">
            <a:avLst/>
          </a:prstGeom>
        </p:spPr>
      </p:pic>
      <p:sp>
        <p:nvSpPr>
          <p:cNvPr id="13" name="Rectangle 12">
            <a:extLst>
              <a:ext uri="{FF2B5EF4-FFF2-40B4-BE49-F238E27FC236}">
                <a16:creationId xmlns:a16="http://schemas.microsoft.com/office/drawing/2014/main" id="{DEF4BD32-7785-8EE1-FEC3-1F9F6231CB19}"/>
              </a:ext>
            </a:extLst>
          </p:cNvPr>
          <p:cNvSpPr/>
          <p:nvPr/>
        </p:nvSpPr>
        <p:spPr>
          <a:xfrm>
            <a:off x="390521" y="2824538"/>
            <a:ext cx="6467479" cy="579967"/>
          </a:xfrm>
          <a:prstGeom prst="rect">
            <a:avLst/>
          </a:prstGeom>
        </p:spPr>
        <p:txBody>
          <a:bodyPr wrap="square">
            <a:spAutoFit/>
          </a:bodyPr>
          <a:lstStyle/>
          <a:p>
            <a:pPr algn="just">
              <a:lnSpc>
                <a:spcPct val="150000"/>
              </a:lnSpc>
              <a:spcAft>
                <a:spcPts val="0"/>
              </a:spcAft>
            </a:pPr>
            <a:r>
              <a:rPr lang="en-US" sz="2400" b="1" dirty="0">
                <a:solidFill>
                  <a:srgbClr val="FF0000"/>
                </a:solidFill>
                <a:latin typeface="Times New Roman" panose="02020603050405020304" pitchFamily="18" charset="0"/>
                <a:cs typeface="Times New Roman" panose="02020603050405020304" pitchFamily="18" charset="0"/>
              </a:rPr>
              <a:t>Transfer and Termination</a:t>
            </a:r>
          </a:p>
        </p:txBody>
      </p:sp>
    </p:spTree>
    <p:extLst>
      <p:ext uri="{BB962C8B-B14F-4D97-AF65-F5344CB8AC3E}">
        <p14:creationId xmlns:p14="http://schemas.microsoft.com/office/powerpoint/2010/main" val="228307936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093D20-9F77-4610-1694-57D47D5EDBD5}"/>
            </a:ext>
          </a:extLst>
        </p:cNvPr>
        <p:cNvGrpSpPr/>
        <p:nvPr/>
      </p:nvGrpSpPr>
      <p:grpSpPr>
        <a:xfrm>
          <a:off x="0" y="0"/>
          <a:ext cx="0" cy="0"/>
          <a:chOff x="0" y="0"/>
          <a:chExt cx="0" cy="0"/>
        </a:xfrm>
      </p:grpSpPr>
      <p:sp>
        <p:nvSpPr>
          <p:cNvPr id="35" name="Slide Number Placeholder 34">
            <a:extLst>
              <a:ext uri="{FF2B5EF4-FFF2-40B4-BE49-F238E27FC236}">
                <a16:creationId xmlns:a16="http://schemas.microsoft.com/office/drawing/2014/main" id="{12144C5D-7D35-3DA0-D66C-2FA5EDEE3D85}"/>
              </a:ext>
            </a:extLst>
          </p:cNvPr>
          <p:cNvSpPr>
            <a:spLocks noGrp="1"/>
          </p:cNvSpPr>
          <p:nvPr>
            <p:ph type="sldNum" sz="quarter" idx="12"/>
          </p:nvPr>
        </p:nvSpPr>
        <p:spPr/>
        <p:txBody>
          <a:bodyPr/>
          <a:lstStyle/>
          <a:p>
            <a:pPr marL="0" marR="0" lvl="0" indent="0" algn="r" defTabSz="914400" rtl="0" eaLnBrk="0" fontAlgn="base" latinLnBrk="0" hangingPunct="0">
              <a:lnSpc>
                <a:spcPct val="150000"/>
              </a:lnSpc>
              <a:spcBef>
                <a:spcPct val="0"/>
              </a:spcBef>
              <a:spcAft>
                <a:spcPct val="0"/>
              </a:spcAft>
              <a:buClrTx/>
              <a:buSzTx/>
              <a:buFontTx/>
              <a:buNone/>
              <a:tabLst/>
              <a:defRPr/>
            </a:pPr>
            <a:fld id="{EC3C12D4-1BB1-4CDC-88A6-B6E19B6BFEA8}"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pitchFamily="34" charset="0"/>
                <a:ea typeface="MS PGothic" panose="020B0600070205080204" pitchFamily="34" charset="-128"/>
                <a:cs typeface="+mn-cs"/>
              </a:rPr>
              <a:pPr marL="0" marR="0" lvl="0" indent="0" algn="r" defTabSz="914400" rtl="0" eaLnBrk="0" fontAlgn="base" latinLnBrk="0" hangingPunct="0">
                <a:lnSpc>
                  <a:spcPct val="150000"/>
                </a:lnSpc>
                <a:spcBef>
                  <a:spcPct val="0"/>
                </a:spcBef>
                <a:spcAft>
                  <a:spcPct val="0"/>
                </a:spcAft>
                <a:buClrTx/>
                <a:buSzTx/>
                <a:buFontTx/>
                <a:buNone/>
                <a:tabLst/>
                <a:defRPr/>
              </a:pPr>
              <a:t>31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pitchFamily="34" charset="0"/>
              <a:ea typeface="MS PGothic" panose="020B0600070205080204" pitchFamily="34" charset="-128"/>
              <a:cs typeface="+mn-cs"/>
            </a:endParaRPr>
          </a:p>
        </p:txBody>
      </p:sp>
      <p:cxnSp>
        <p:nvCxnSpPr>
          <p:cNvPr id="8" name="Straight Connector 7">
            <a:extLst>
              <a:ext uri="{FF2B5EF4-FFF2-40B4-BE49-F238E27FC236}">
                <a16:creationId xmlns:a16="http://schemas.microsoft.com/office/drawing/2014/main" id="{566C62BD-26FF-D428-420B-60D5566BEB3F}"/>
              </a:ext>
            </a:extLst>
          </p:cNvPr>
          <p:cNvCxnSpPr/>
          <p:nvPr/>
        </p:nvCxnSpPr>
        <p:spPr>
          <a:xfrm flipV="1">
            <a:off x="113771" y="642086"/>
            <a:ext cx="10015008" cy="14805"/>
          </a:xfrm>
          <a:prstGeom prst="line">
            <a:avLst/>
          </a:prstGeom>
          <a:ln w="19050">
            <a:solidFill>
              <a:srgbClr val="00B050"/>
            </a:solidFill>
          </a:ln>
        </p:spPr>
        <p:style>
          <a:lnRef idx="1">
            <a:schemeClr val="accent6"/>
          </a:lnRef>
          <a:fillRef idx="0">
            <a:schemeClr val="accent6"/>
          </a:fillRef>
          <a:effectRef idx="0">
            <a:schemeClr val="accent6"/>
          </a:effectRef>
          <a:fontRef idx="minor">
            <a:schemeClr val="tx1"/>
          </a:fontRef>
        </p:style>
      </p:cxnSp>
      <p:sp>
        <p:nvSpPr>
          <p:cNvPr id="2" name="Rectangle 2">
            <a:extLst>
              <a:ext uri="{FF2B5EF4-FFF2-40B4-BE49-F238E27FC236}">
                <a16:creationId xmlns:a16="http://schemas.microsoft.com/office/drawing/2014/main" id="{34A431C1-54ED-98E3-8D9B-0862C0233D65}"/>
              </a:ext>
            </a:extLst>
          </p:cNvPr>
          <p:cNvSpPr txBox="1">
            <a:spLocks noChangeArrowheads="1"/>
          </p:cNvSpPr>
          <p:nvPr/>
        </p:nvSpPr>
        <p:spPr bwMode="auto">
          <a:xfrm>
            <a:off x="0" y="198438"/>
            <a:ext cx="11811000" cy="639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lvl="0" eaLnBrk="1" hangingPunct="1">
              <a:lnSpc>
                <a:spcPct val="100000"/>
              </a:lnSpc>
              <a:spcBef>
                <a:spcPct val="0"/>
              </a:spcBef>
              <a:buNone/>
              <a:defRPr/>
            </a:pPr>
            <a:r>
              <a:rPr lang="en-US" altLang="en-US" sz="3200" b="1" dirty="0">
                <a:solidFill>
                  <a:srgbClr val="002060"/>
                </a:solidFill>
                <a:latin typeface="Times New Roman" panose="02020603050405020304" pitchFamily="18" charset="0"/>
                <a:cs typeface="Times New Roman" panose="02020603050405020304" pitchFamily="18" charset="0"/>
              </a:rPr>
              <a:t>Cationic Polymerization; </a:t>
            </a:r>
            <a:r>
              <a:rPr lang="en-US" altLang="en-US" sz="3200" b="1" dirty="0">
                <a:solidFill>
                  <a:srgbClr val="FF0000"/>
                </a:solidFill>
                <a:latin typeface="Times New Roman" panose="02020603050405020304" pitchFamily="18" charset="0"/>
                <a:cs typeface="Times New Roman" panose="02020603050405020304" pitchFamily="18" charset="0"/>
              </a:rPr>
              <a:t>Mechanism</a:t>
            </a:r>
          </a:p>
        </p:txBody>
      </p:sp>
      <p:sp>
        <p:nvSpPr>
          <p:cNvPr id="6" name="Rectangle 5">
            <a:extLst>
              <a:ext uri="{FF2B5EF4-FFF2-40B4-BE49-F238E27FC236}">
                <a16:creationId xmlns:a16="http://schemas.microsoft.com/office/drawing/2014/main" id="{CC0C6BB8-3625-4227-82AE-F916F5E59FA1}"/>
              </a:ext>
            </a:extLst>
          </p:cNvPr>
          <p:cNvSpPr/>
          <p:nvPr/>
        </p:nvSpPr>
        <p:spPr>
          <a:xfrm>
            <a:off x="762000" y="1630472"/>
            <a:ext cx="10896600" cy="960328"/>
          </a:xfrm>
          <a:prstGeom prst="rect">
            <a:avLst/>
          </a:prstGeom>
        </p:spPr>
        <p:txBody>
          <a:bodyPr wrap="square">
            <a:spAutoFit/>
          </a:bodyPr>
          <a:lstStyle/>
          <a:p>
            <a:pPr marL="342900" indent="-342900" algn="just">
              <a:lnSpc>
                <a:spcPct val="150000"/>
              </a:lnSpc>
              <a:spcAft>
                <a:spcPts val="0"/>
              </a:spcAft>
              <a:buFont typeface="Wingdings" panose="05000000000000000000" pitchFamily="2" charset="2"/>
              <a:buChar char="§"/>
            </a:pPr>
            <a:r>
              <a:rPr lang="en-US" sz="2000" dirty="0">
                <a:latin typeface="Times New Roman" panose="02020603050405020304" pitchFamily="18" charset="0"/>
                <a:cs typeface="Times New Roman" panose="02020603050405020304" pitchFamily="18" charset="0"/>
              </a:rPr>
              <a:t>Transfer by </a:t>
            </a:r>
            <a:r>
              <a:rPr lang="en-US" sz="2000" dirty="0">
                <a:solidFill>
                  <a:srgbClr val="0000FF"/>
                </a:solidFill>
                <a:latin typeface="Times New Roman" panose="02020603050405020304" pitchFamily="18" charset="0"/>
                <a:cs typeface="Times New Roman" panose="02020603050405020304" pitchFamily="18" charset="0"/>
              </a:rPr>
              <a:t>intermolecular Friedel–Crafts reactions </a:t>
            </a:r>
            <a:r>
              <a:rPr lang="en-US" sz="2000" dirty="0">
                <a:latin typeface="Times New Roman" panose="02020603050405020304" pitchFamily="18" charset="0"/>
                <a:cs typeface="Times New Roman" panose="02020603050405020304" pitchFamily="18" charset="0"/>
              </a:rPr>
              <a:t>to </a:t>
            </a:r>
            <a:r>
              <a:rPr lang="en-US" sz="2000" i="1" dirty="0">
                <a:solidFill>
                  <a:srgbClr val="FF0000"/>
                </a:solidFill>
                <a:latin typeface="Times New Roman" panose="02020603050405020304" pitchFamily="18" charset="0"/>
                <a:cs typeface="Times New Roman" panose="02020603050405020304" pitchFamily="18" charset="0"/>
              </a:rPr>
              <a:t>form branched polymers or macromonomers </a:t>
            </a:r>
            <a:r>
              <a:rPr lang="en-US" sz="2000" dirty="0">
                <a:latin typeface="Times New Roman" panose="02020603050405020304" pitchFamily="18" charset="0"/>
                <a:cs typeface="Times New Roman" panose="02020603050405020304" pitchFamily="18" charset="0"/>
              </a:rPr>
              <a:t>(</a:t>
            </a:r>
            <a:r>
              <a:rPr lang="en-US" sz="2000" i="1" dirty="0">
                <a:latin typeface="Times New Roman" panose="02020603050405020304" pitchFamily="18" charset="0"/>
                <a:cs typeface="Times New Roman" panose="02020603050405020304" pitchFamily="18" charset="0"/>
              </a:rPr>
              <a:t>If aromatic groups are present</a:t>
            </a:r>
            <a:r>
              <a:rPr lang="en-US" sz="2000" dirty="0">
                <a:latin typeface="Times New Roman" panose="02020603050405020304" pitchFamily="18" charset="0"/>
                <a:cs typeface="Times New Roman" panose="02020603050405020304" pitchFamily="18" charset="0"/>
              </a:rPr>
              <a:t>).</a:t>
            </a:r>
          </a:p>
        </p:txBody>
      </p:sp>
      <p:grpSp>
        <p:nvGrpSpPr>
          <p:cNvPr id="7" name="Group 6">
            <a:extLst>
              <a:ext uri="{FF2B5EF4-FFF2-40B4-BE49-F238E27FC236}">
                <a16:creationId xmlns:a16="http://schemas.microsoft.com/office/drawing/2014/main" id="{CA094155-16D9-488B-9C74-833BBF81718A}"/>
              </a:ext>
            </a:extLst>
          </p:cNvPr>
          <p:cNvGrpSpPr/>
          <p:nvPr/>
        </p:nvGrpSpPr>
        <p:grpSpPr>
          <a:xfrm>
            <a:off x="1809750" y="2636030"/>
            <a:ext cx="8572500" cy="1746210"/>
            <a:chOff x="1854200" y="4191001"/>
            <a:chExt cx="8661400" cy="1862291"/>
          </a:xfrm>
        </p:grpSpPr>
        <p:pic>
          <p:nvPicPr>
            <p:cNvPr id="3" name="Picture 2">
              <a:extLst>
                <a:ext uri="{FF2B5EF4-FFF2-40B4-BE49-F238E27FC236}">
                  <a16:creationId xmlns:a16="http://schemas.microsoft.com/office/drawing/2014/main" id="{F41AED86-9047-4911-9228-C0AC5AE5571F}"/>
                </a:ext>
              </a:extLst>
            </p:cNvPr>
            <p:cNvPicPr>
              <a:picLocks noChangeAspect="1"/>
            </p:cNvPicPr>
            <p:nvPr/>
          </p:nvPicPr>
          <p:blipFill rotWithShape="1">
            <a:blip r:embed="rId3"/>
            <a:srcRect l="26875" t="20000" r="33750" b="56748"/>
            <a:stretch/>
          </p:blipFill>
          <p:spPr>
            <a:xfrm>
              <a:off x="1854200" y="4191001"/>
              <a:ext cx="5537200" cy="1839283"/>
            </a:xfrm>
            <a:prstGeom prst="rect">
              <a:avLst/>
            </a:prstGeom>
          </p:spPr>
        </p:pic>
        <p:pic>
          <p:nvPicPr>
            <p:cNvPr id="9" name="Picture 8">
              <a:extLst>
                <a:ext uri="{FF2B5EF4-FFF2-40B4-BE49-F238E27FC236}">
                  <a16:creationId xmlns:a16="http://schemas.microsoft.com/office/drawing/2014/main" id="{E9FDB312-92DD-490D-A7A4-3F108D0D7AE7}"/>
                </a:ext>
              </a:extLst>
            </p:cNvPr>
            <p:cNvPicPr>
              <a:picLocks noChangeAspect="1"/>
            </p:cNvPicPr>
            <p:nvPr/>
          </p:nvPicPr>
          <p:blipFill rotWithShape="1">
            <a:blip r:embed="rId3"/>
            <a:srcRect l="26875" t="41193" r="50909" b="35556"/>
            <a:stretch/>
          </p:blipFill>
          <p:spPr>
            <a:xfrm>
              <a:off x="7391400" y="4191002"/>
              <a:ext cx="3124200" cy="1839282"/>
            </a:xfrm>
            <a:prstGeom prst="rect">
              <a:avLst/>
            </a:prstGeom>
          </p:spPr>
        </p:pic>
        <p:pic>
          <p:nvPicPr>
            <p:cNvPr id="10" name="Picture 9">
              <a:extLst>
                <a:ext uri="{FF2B5EF4-FFF2-40B4-BE49-F238E27FC236}">
                  <a16:creationId xmlns:a16="http://schemas.microsoft.com/office/drawing/2014/main" id="{687FE430-E9FB-472A-BE3B-CE3A5050BAFB}"/>
                </a:ext>
              </a:extLst>
            </p:cNvPr>
            <p:cNvPicPr>
              <a:picLocks noChangeAspect="1"/>
            </p:cNvPicPr>
            <p:nvPr/>
          </p:nvPicPr>
          <p:blipFill rotWithShape="1">
            <a:blip r:embed="rId3"/>
            <a:srcRect l="26875" t="33053" r="45451" b="64057"/>
            <a:stretch/>
          </p:blipFill>
          <p:spPr>
            <a:xfrm>
              <a:off x="2057400" y="5824693"/>
              <a:ext cx="3891750" cy="228599"/>
            </a:xfrm>
            <a:prstGeom prst="rect">
              <a:avLst/>
            </a:prstGeom>
          </p:spPr>
        </p:pic>
      </p:grpSp>
      <p:sp>
        <p:nvSpPr>
          <p:cNvPr id="12" name="Rectangle 11">
            <a:extLst>
              <a:ext uri="{FF2B5EF4-FFF2-40B4-BE49-F238E27FC236}">
                <a16:creationId xmlns:a16="http://schemas.microsoft.com/office/drawing/2014/main" id="{6AA60709-C9FF-4642-9F5B-19A9C85DF532}"/>
              </a:ext>
            </a:extLst>
          </p:cNvPr>
          <p:cNvSpPr/>
          <p:nvPr/>
        </p:nvSpPr>
        <p:spPr>
          <a:xfrm>
            <a:off x="2081501" y="4292238"/>
            <a:ext cx="8047278" cy="458074"/>
          </a:xfrm>
          <a:prstGeom prst="rect">
            <a:avLst/>
          </a:prstGeom>
        </p:spPr>
        <p:txBody>
          <a:bodyPr wrap="square">
            <a:spAutoFit/>
          </a:bodyPr>
          <a:lstStyle/>
          <a:p>
            <a:pPr>
              <a:lnSpc>
                <a:spcPct val="150000"/>
              </a:lnSpc>
              <a:spcAft>
                <a:spcPts val="0"/>
              </a:spcAft>
            </a:pPr>
            <a:r>
              <a:rPr lang="en-US" dirty="0">
                <a:latin typeface="Times New Roman" panose="02020603050405020304" pitchFamily="18" charset="0"/>
                <a:cs typeface="Times New Roman" panose="02020603050405020304" pitchFamily="18" charset="0"/>
              </a:rPr>
              <a:t>Transfer by intermolecular Friedel–Crafts reactions to form branched polymers</a:t>
            </a:r>
          </a:p>
        </p:txBody>
      </p:sp>
      <p:sp>
        <p:nvSpPr>
          <p:cNvPr id="13" name="Rectangle 12">
            <a:extLst>
              <a:ext uri="{FF2B5EF4-FFF2-40B4-BE49-F238E27FC236}">
                <a16:creationId xmlns:a16="http://schemas.microsoft.com/office/drawing/2014/main" id="{961E7C13-0111-40BE-B180-DB3AF38364E3}"/>
              </a:ext>
            </a:extLst>
          </p:cNvPr>
          <p:cNvSpPr/>
          <p:nvPr/>
        </p:nvSpPr>
        <p:spPr>
          <a:xfrm>
            <a:off x="2286000" y="6080840"/>
            <a:ext cx="8382000" cy="458074"/>
          </a:xfrm>
          <a:prstGeom prst="rect">
            <a:avLst/>
          </a:prstGeom>
        </p:spPr>
        <p:txBody>
          <a:bodyPr wrap="square">
            <a:spAutoFit/>
          </a:bodyPr>
          <a:lstStyle/>
          <a:p>
            <a:pPr>
              <a:lnSpc>
                <a:spcPct val="150000"/>
              </a:lnSpc>
              <a:spcAft>
                <a:spcPts val="0"/>
              </a:spcAft>
            </a:pPr>
            <a:r>
              <a:rPr lang="en-US" dirty="0">
                <a:latin typeface="Times New Roman" panose="02020603050405020304" pitchFamily="18" charset="0"/>
                <a:cs typeface="Times New Roman" panose="02020603050405020304" pitchFamily="18" charset="0"/>
              </a:rPr>
              <a:t>Transfer by an intermolecular Friedel–Crafts reaction to yield a macromonomer</a:t>
            </a:r>
          </a:p>
        </p:txBody>
      </p:sp>
      <p:grpSp>
        <p:nvGrpSpPr>
          <p:cNvPr id="14" name="Group 13">
            <a:extLst>
              <a:ext uri="{FF2B5EF4-FFF2-40B4-BE49-F238E27FC236}">
                <a16:creationId xmlns:a16="http://schemas.microsoft.com/office/drawing/2014/main" id="{6F30E46A-EAA2-4386-8CBC-2615C85DBFB3}"/>
              </a:ext>
            </a:extLst>
          </p:cNvPr>
          <p:cNvGrpSpPr/>
          <p:nvPr/>
        </p:nvGrpSpPr>
        <p:grpSpPr>
          <a:xfrm>
            <a:off x="1524000" y="5137947"/>
            <a:ext cx="9351549" cy="1054892"/>
            <a:chOff x="1773651" y="5083256"/>
            <a:chExt cx="9351549" cy="1054892"/>
          </a:xfrm>
        </p:grpSpPr>
        <p:pic>
          <p:nvPicPr>
            <p:cNvPr id="15" name="Picture 14">
              <a:extLst>
                <a:ext uri="{FF2B5EF4-FFF2-40B4-BE49-F238E27FC236}">
                  <a16:creationId xmlns:a16="http://schemas.microsoft.com/office/drawing/2014/main" id="{EC755B18-0A69-4F9E-9A58-E3E80BA6F88B}"/>
                </a:ext>
              </a:extLst>
            </p:cNvPr>
            <p:cNvPicPr>
              <a:picLocks noChangeAspect="1"/>
            </p:cNvPicPr>
            <p:nvPr/>
          </p:nvPicPr>
          <p:blipFill rotWithShape="1">
            <a:blip r:embed="rId4"/>
            <a:srcRect l="25625" t="47778" r="33125" b="39431"/>
            <a:stretch/>
          </p:blipFill>
          <p:spPr>
            <a:xfrm>
              <a:off x="1773651" y="5083256"/>
              <a:ext cx="6030145" cy="1051818"/>
            </a:xfrm>
            <a:prstGeom prst="rect">
              <a:avLst/>
            </a:prstGeom>
          </p:spPr>
        </p:pic>
        <p:pic>
          <p:nvPicPr>
            <p:cNvPr id="16" name="Picture 15">
              <a:extLst>
                <a:ext uri="{FF2B5EF4-FFF2-40B4-BE49-F238E27FC236}">
                  <a16:creationId xmlns:a16="http://schemas.microsoft.com/office/drawing/2014/main" id="{CC3B45DB-DEF0-4F64-A633-6D5315C27FC5}"/>
                </a:ext>
              </a:extLst>
            </p:cNvPr>
            <p:cNvPicPr>
              <a:picLocks noChangeAspect="1"/>
            </p:cNvPicPr>
            <p:nvPr/>
          </p:nvPicPr>
          <p:blipFill rotWithShape="1">
            <a:blip r:embed="rId4"/>
            <a:srcRect l="26263" t="64377" r="50802" b="23434"/>
            <a:stretch/>
          </p:blipFill>
          <p:spPr>
            <a:xfrm>
              <a:off x="7772400" y="5083256"/>
              <a:ext cx="3352800" cy="1054892"/>
            </a:xfrm>
            <a:prstGeom prst="rect">
              <a:avLst/>
            </a:prstGeom>
          </p:spPr>
        </p:pic>
      </p:grpSp>
      <p:sp>
        <p:nvSpPr>
          <p:cNvPr id="4" name="Rectangle 3">
            <a:extLst>
              <a:ext uri="{FF2B5EF4-FFF2-40B4-BE49-F238E27FC236}">
                <a16:creationId xmlns:a16="http://schemas.microsoft.com/office/drawing/2014/main" id="{2C2CF9AE-ED00-6CC2-5676-D8783572A8BE}"/>
              </a:ext>
            </a:extLst>
          </p:cNvPr>
          <p:cNvSpPr/>
          <p:nvPr/>
        </p:nvSpPr>
        <p:spPr>
          <a:xfrm>
            <a:off x="390521" y="1177737"/>
            <a:ext cx="3255979" cy="498663"/>
          </a:xfrm>
          <a:prstGeom prst="rect">
            <a:avLst/>
          </a:prstGeom>
        </p:spPr>
        <p:txBody>
          <a:bodyPr wrap="square">
            <a:spAutoFit/>
          </a:bodyPr>
          <a:lstStyle/>
          <a:p>
            <a:pPr>
              <a:lnSpc>
                <a:spcPct val="150000"/>
              </a:lnSpc>
              <a:spcAft>
                <a:spcPts val="0"/>
              </a:spcAft>
            </a:pPr>
            <a:r>
              <a:rPr lang="en-US" sz="2000" b="1" dirty="0">
                <a:solidFill>
                  <a:srgbClr val="0080FF"/>
                </a:solidFill>
                <a:latin typeface="Times New Roman" panose="02020603050405020304" pitchFamily="18" charset="0"/>
                <a:cs typeface="Times New Roman" panose="02020603050405020304" pitchFamily="18" charset="0"/>
              </a:rPr>
              <a:t>Transfer Reactions</a:t>
            </a:r>
            <a:endParaRPr lang="en-US" sz="2000" dirty="0">
              <a:latin typeface="Times New Roman" panose="02020603050405020304" pitchFamily="18" charset="0"/>
              <a:cs typeface="Times New Roman" panose="02020603050405020304" pitchFamily="18" charset="0"/>
            </a:endParaRPr>
          </a:p>
        </p:txBody>
      </p:sp>
      <p:sp>
        <p:nvSpPr>
          <p:cNvPr id="11" name="Rectangle 10">
            <a:extLst>
              <a:ext uri="{FF2B5EF4-FFF2-40B4-BE49-F238E27FC236}">
                <a16:creationId xmlns:a16="http://schemas.microsoft.com/office/drawing/2014/main" id="{EEC0D3FB-3635-705D-57DC-5197B1CD6439}"/>
              </a:ext>
            </a:extLst>
          </p:cNvPr>
          <p:cNvSpPr/>
          <p:nvPr/>
        </p:nvSpPr>
        <p:spPr>
          <a:xfrm>
            <a:off x="390521" y="715433"/>
            <a:ext cx="6467479" cy="579967"/>
          </a:xfrm>
          <a:prstGeom prst="rect">
            <a:avLst/>
          </a:prstGeom>
        </p:spPr>
        <p:txBody>
          <a:bodyPr wrap="square">
            <a:spAutoFit/>
          </a:bodyPr>
          <a:lstStyle/>
          <a:p>
            <a:pPr algn="just">
              <a:lnSpc>
                <a:spcPct val="150000"/>
              </a:lnSpc>
              <a:spcAft>
                <a:spcPts val="0"/>
              </a:spcAft>
            </a:pPr>
            <a:r>
              <a:rPr lang="en-US" sz="2400" b="1" dirty="0">
                <a:solidFill>
                  <a:srgbClr val="FF0000"/>
                </a:solidFill>
                <a:latin typeface="Times New Roman" panose="02020603050405020304" pitchFamily="18" charset="0"/>
                <a:cs typeface="Times New Roman" panose="02020603050405020304" pitchFamily="18" charset="0"/>
              </a:rPr>
              <a:t>Transfer and Termination</a:t>
            </a:r>
          </a:p>
        </p:txBody>
      </p:sp>
    </p:spTree>
    <p:extLst>
      <p:ext uri="{BB962C8B-B14F-4D97-AF65-F5344CB8AC3E}">
        <p14:creationId xmlns:p14="http://schemas.microsoft.com/office/powerpoint/2010/main" val="412712049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F9ACEF-3D3C-670B-C467-2D97DD666027}"/>
            </a:ext>
          </a:extLst>
        </p:cNvPr>
        <p:cNvGrpSpPr/>
        <p:nvPr/>
      </p:nvGrpSpPr>
      <p:grpSpPr>
        <a:xfrm>
          <a:off x="0" y="0"/>
          <a:ext cx="0" cy="0"/>
          <a:chOff x="0" y="0"/>
          <a:chExt cx="0" cy="0"/>
        </a:xfrm>
      </p:grpSpPr>
      <p:sp>
        <p:nvSpPr>
          <p:cNvPr id="35" name="Slide Number Placeholder 34">
            <a:extLst>
              <a:ext uri="{FF2B5EF4-FFF2-40B4-BE49-F238E27FC236}">
                <a16:creationId xmlns:a16="http://schemas.microsoft.com/office/drawing/2014/main" id="{AADA04FA-4D31-01F9-29F7-7B903AA7E525}"/>
              </a:ext>
            </a:extLst>
          </p:cNvPr>
          <p:cNvSpPr>
            <a:spLocks noGrp="1"/>
          </p:cNvSpPr>
          <p:nvPr>
            <p:ph type="sldNum" sz="quarter" idx="12"/>
          </p:nvPr>
        </p:nvSpPr>
        <p:spPr/>
        <p:txBody>
          <a:bodyPr/>
          <a:lstStyle/>
          <a:p>
            <a:pPr marL="0" marR="0" lvl="0" indent="0" algn="r" defTabSz="914400" rtl="0" eaLnBrk="0" fontAlgn="base" latinLnBrk="0" hangingPunct="0">
              <a:lnSpc>
                <a:spcPct val="150000"/>
              </a:lnSpc>
              <a:spcBef>
                <a:spcPct val="0"/>
              </a:spcBef>
              <a:spcAft>
                <a:spcPct val="0"/>
              </a:spcAft>
              <a:buClrTx/>
              <a:buSzTx/>
              <a:buFontTx/>
              <a:buNone/>
              <a:tabLst/>
              <a:defRPr/>
            </a:pPr>
            <a:fld id="{EC3C12D4-1BB1-4CDC-88A6-B6E19B6BFEA8}"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pitchFamily="34" charset="0"/>
                <a:ea typeface="MS PGothic" panose="020B0600070205080204" pitchFamily="34" charset="-128"/>
                <a:cs typeface="+mn-cs"/>
              </a:rPr>
              <a:pPr marL="0" marR="0" lvl="0" indent="0" algn="r" defTabSz="914400" rtl="0" eaLnBrk="0" fontAlgn="base" latinLnBrk="0" hangingPunct="0">
                <a:lnSpc>
                  <a:spcPct val="150000"/>
                </a:lnSpc>
                <a:spcBef>
                  <a:spcPct val="0"/>
                </a:spcBef>
                <a:spcAft>
                  <a:spcPct val="0"/>
                </a:spcAft>
                <a:buClrTx/>
                <a:buSzTx/>
                <a:buFontTx/>
                <a:buNone/>
                <a:tabLst/>
                <a:defRPr/>
              </a:pPr>
              <a:t>32</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pitchFamily="34" charset="0"/>
              <a:ea typeface="MS PGothic" panose="020B0600070205080204" pitchFamily="34" charset="-128"/>
              <a:cs typeface="+mn-cs"/>
            </a:endParaRPr>
          </a:p>
        </p:txBody>
      </p:sp>
      <p:cxnSp>
        <p:nvCxnSpPr>
          <p:cNvPr id="8" name="Straight Connector 7">
            <a:extLst>
              <a:ext uri="{FF2B5EF4-FFF2-40B4-BE49-F238E27FC236}">
                <a16:creationId xmlns:a16="http://schemas.microsoft.com/office/drawing/2014/main" id="{20E7283C-220E-89CD-F61F-B21D439C6B35}"/>
              </a:ext>
            </a:extLst>
          </p:cNvPr>
          <p:cNvCxnSpPr/>
          <p:nvPr/>
        </p:nvCxnSpPr>
        <p:spPr>
          <a:xfrm flipV="1">
            <a:off x="113771" y="642086"/>
            <a:ext cx="10015008" cy="14805"/>
          </a:xfrm>
          <a:prstGeom prst="line">
            <a:avLst/>
          </a:prstGeom>
          <a:ln w="19050">
            <a:solidFill>
              <a:srgbClr val="00B050"/>
            </a:solidFill>
          </a:ln>
        </p:spPr>
        <p:style>
          <a:lnRef idx="1">
            <a:schemeClr val="accent6"/>
          </a:lnRef>
          <a:fillRef idx="0">
            <a:schemeClr val="accent6"/>
          </a:fillRef>
          <a:effectRef idx="0">
            <a:schemeClr val="accent6"/>
          </a:effectRef>
          <a:fontRef idx="minor">
            <a:schemeClr val="tx1"/>
          </a:fontRef>
        </p:style>
      </p:cxnSp>
      <p:sp>
        <p:nvSpPr>
          <p:cNvPr id="2" name="Rectangle 2">
            <a:extLst>
              <a:ext uri="{FF2B5EF4-FFF2-40B4-BE49-F238E27FC236}">
                <a16:creationId xmlns:a16="http://schemas.microsoft.com/office/drawing/2014/main" id="{527D5328-99C9-323B-EBD0-880A16AB0DC5}"/>
              </a:ext>
            </a:extLst>
          </p:cNvPr>
          <p:cNvSpPr txBox="1">
            <a:spLocks noChangeArrowheads="1"/>
          </p:cNvSpPr>
          <p:nvPr/>
        </p:nvSpPr>
        <p:spPr bwMode="auto">
          <a:xfrm>
            <a:off x="0" y="198438"/>
            <a:ext cx="11811000" cy="639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lvl="0" eaLnBrk="1" hangingPunct="1">
              <a:lnSpc>
                <a:spcPct val="100000"/>
              </a:lnSpc>
              <a:spcBef>
                <a:spcPct val="0"/>
              </a:spcBef>
              <a:buNone/>
              <a:defRPr/>
            </a:pPr>
            <a:r>
              <a:rPr lang="en-US" altLang="en-US" sz="3200" b="1" dirty="0">
                <a:solidFill>
                  <a:srgbClr val="002060"/>
                </a:solidFill>
                <a:latin typeface="Times New Roman" panose="02020603050405020304" pitchFamily="18" charset="0"/>
                <a:cs typeface="Times New Roman" panose="02020603050405020304" pitchFamily="18" charset="0"/>
              </a:rPr>
              <a:t>Cationic Polymerization; </a:t>
            </a:r>
            <a:r>
              <a:rPr lang="en-US" altLang="en-US" sz="3200" b="1" dirty="0">
                <a:solidFill>
                  <a:srgbClr val="FF0000"/>
                </a:solidFill>
                <a:latin typeface="Times New Roman" panose="02020603050405020304" pitchFamily="18" charset="0"/>
                <a:cs typeface="Times New Roman" panose="02020603050405020304" pitchFamily="18" charset="0"/>
              </a:rPr>
              <a:t>Mechanism</a:t>
            </a:r>
          </a:p>
        </p:txBody>
      </p:sp>
      <p:sp>
        <p:nvSpPr>
          <p:cNvPr id="7" name="Rectangle 6">
            <a:extLst>
              <a:ext uri="{FF2B5EF4-FFF2-40B4-BE49-F238E27FC236}">
                <a16:creationId xmlns:a16="http://schemas.microsoft.com/office/drawing/2014/main" id="{33A1F440-AAD6-402B-A398-A76002FEB92B}"/>
              </a:ext>
            </a:extLst>
          </p:cNvPr>
          <p:cNvSpPr/>
          <p:nvPr/>
        </p:nvSpPr>
        <p:spPr>
          <a:xfrm>
            <a:off x="762000" y="1634937"/>
            <a:ext cx="10896600" cy="498663"/>
          </a:xfrm>
          <a:prstGeom prst="rect">
            <a:avLst/>
          </a:prstGeom>
        </p:spPr>
        <p:txBody>
          <a:bodyPr wrap="square">
            <a:spAutoFit/>
          </a:bodyPr>
          <a:lstStyle/>
          <a:p>
            <a:pPr marL="285750" indent="-285750" algn="just">
              <a:lnSpc>
                <a:spcPct val="150000"/>
              </a:lnSpc>
              <a:spcAft>
                <a:spcPts val="0"/>
              </a:spcAft>
              <a:buFont typeface="Wingdings" panose="05000000000000000000" pitchFamily="2" charset="2"/>
              <a:buChar char="§"/>
            </a:pPr>
            <a:r>
              <a:rPr lang="en-US" sz="2000" b="1" dirty="0">
                <a:solidFill>
                  <a:srgbClr val="002060"/>
                </a:solidFill>
                <a:latin typeface="Times New Roman" panose="02020603050405020304" pitchFamily="18" charset="0"/>
                <a:cs typeface="Times New Roman" panose="02020603050405020304" pitchFamily="18" charset="0"/>
              </a:rPr>
              <a:t>Termination by hydride shift</a:t>
            </a:r>
          </a:p>
        </p:txBody>
      </p:sp>
      <p:pic>
        <p:nvPicPr>
          <p:cNvPr id="3" name="Picture 2">
            <a:extLst>
              <a:ext uri="{FF2B5EF4-FFF2-40B4-BE49-F238E27FC236}">
                <a16:creationId xmlns:a16="http://schemas.microsoft.com/office/drawing/2014/main" id="{387F4F0C-513F-488C-947B-04BE49B6A978}"/>
              </a:ext>
            </a:extLst>
          </p:cNvPr>
          <p:cNvPicPr>
            <a:picLocks noChangeAspect="1"/>
          </p:cNvPicPr>
          <p:nvPr/>
        </p:nvPicPr>
        <p:blipFill rotWithShape="1">
          <a:blip r:embed="rId3"/>
          <a:srcRect l="41875" t="70000" r="25000" b="19678"/>
          <a:stretch/>
        </p:blipFill>
        <p:spPr>
          <a:xfrm>
            <a:off x="3474413" y="2563923"/>
            <a:ext cx="4862173" cy="804564"/>
          </a:xfrm>
          <a:prstGeom prst="rect">
            <a:avLst/>
          </a:prstGeom>
        </p:spPr>
      </p:pic>
      <p:sp>
        <p:nvSpPr>
          <p:cNvPr id="9" name="Rectangle 8">
            <a:extLst>
              <a:ext uri="{FF2B5EF4-FFF2-40B4-BE49-F238E27FC236}">
                <a16:creationId xmlns:a16="http://schemas.microsoft.com/office/drawing/2014/main" id="{80D57E18-CE01-4C61-8034-23758124640F}"/>
              </a:ext>
            </a:extLst>
          </p:cNvPr>
          <p:cNvSpPr/>
          <p:nvPr/>
        </p:nvSpPr>
        <p:spPr>
          <a:xfrm>
            <a:off x="762001" y="3387537"/>
            <a:ext cx="10896600" cy="498663"/>
          </a:xfrm>
          <a:prstGeom prst="rect">
            <a:avLst/>
          </a:prstGeom>
        </p:spPr>
        <p:txBody>
          <a:bodyPr wrap="square">
            <a:spAutoFit/>
          </a:bodyPr>
          <a:lstStyle/>
          <a:p>
            <a:pPr marL="285750" indent="-285750" algn="just">
              <a:lnSpc>
                <a:spcPct val="150000"/>
              </a:lnSpc>
              <a:spcAft>
                <a:spcPts val="0"/>
              </a:spcAft>
              <a:buFont typeface="Wingdings" panose="05000000000000000000" pitchFamily="2" charset="2"/>
              <a:buChar char="§"/>
            </a:pPr>
            <a:r>
              <a:rPr lang="en-US" sz="2000" b="1" dirty="0">
                <a:solidFill>
                  <a:srgbClr val="002060"/>
                </a:solidFill>
                <a:latin typeface="Times New Roman" panose="02020603050405020304" pitchFamily="18" charset="0"/>
                <a:cs typeface="Times New Roman" panose="02020603050405020304" pitchFamily="18" charset="0"/>
              </a:rPr>
              <a:t>Termination </a:t>
            </a:r>
            <a:r>
              <a:rPr lang="en-US" sz="2000" b="1" i="1" dirty="0">
                <a:solidFill>
                  <a:srgbClr val="002060"/>
                </a:solidFill>
                <a:latin typeface="Times New Roman" panose="02020603050405020304" pitchFamily="18" charset="0"/>
                <a:cs typeface="Times New Roman" panose="02020603050405020304" pitchFamily="18" charset="0"/>
              </a:rPr>
              <a:t>via</a:t>
            </a:r>
            <a:r>
              <a:rPr lang="en-US" sz="2000" b="1" dirty="0">
                <a:solidFill>
                  <a:srgbClr val="002060"/>
                </a:solidFill>
                <a:latin typeface="Times New Roman" panose="02020603050405020304" pitchFamily="18" charset="0"/>
                <a:cs typeface="Times New Roman" panose="02020603050405020304" pitchFamily="18" charset="0"/>
              </a:rPr>
              <a:t> anion splitting</a:t>
            </a:r>
          </a:p>
        </p:txBody>
      </p:sp>
      <p:sp>
        <p:nvSpPr>
          <p:cNvPr id="10" name="Rectangle 9">
            <a:extLst>
              <a:ext uri="{FF2B5EF4-FFF2-40B4-BE49-F238E27FC236}">
                <a16:creationId xmlns:a16="http://schemas.microsoft.com/office/drawing/2014/main" id="{3B03F373-B400-4D52-929F-30B2589EA7C1}"/>
              </a:ext>
            </a:extLst>
          </p:cNvPr>
          <p:cNvSpPr/>
          <p:nvPr/>
        </p:nvSpPr>
        <p:spPr>
          <a:xfrm>
            <a:off x="762000" y="5486400"/>
            <a:ext cx="10896600" cy="498663"/>
          </a:xfrm>
          <a:prstGeom prst="rect">
            <a:avLst/>
          </a:prstGeom>
        </p:spPr>
        <p:txBody>
          <a:bodyPr wrap="square">
            <a:spAutoFit/>
          </a:bodyPr>
          <a:lstStyle/>
          <a:p>
            <a:pPr marL="285750" indent="-285750" algn="just">
              <a:lnSpc>
                <a:spcPct val="150000"/>
              </a:lnSpc>
              <a:spcAft>
                <a:spcPts val="0"/>
              </a:spcAft>
              <a:buFont typeface="Wingdings" panose="05000000000000000000" pitchFamily="2" charset="2"/>
              <a:buChar char="§"/>
            </a:pPr>
            <a:r>
              <a:rPr lang="en-US" sz="2000" b="1" dirty="0">
                <a:solidFill>
                  <a:srgbClr val="002060"/>
                </a:solidFill>
                <a:latin typeface="Times New Roman" panose="02020603050405020304" pitchFamily="18" charset="0"/>
                <a:cs typeface="Times New Roman" panose="02020603050405020304" pitchFamily="18" charset="0"/>
              </a:rPr>
              <a:t>Termination by impurities or added terminating agents, e.g., H</a:t>
            </a:r>
            <a:r>
              <a:rPr lang="en-US" sz="2000" b="1" baseline="-25000" dirty="0">
                <a:solidFill>
                  <a:srgbClr val="002060"/>
                </a:solidFill>
                <a:latin typeface="Times New Roman" panose="02020603050405020304" pitchFamily="18" charset="0"/>
                <a:cs typeface="Times New Roman" panose="02020603050405020304" pitchFamily="18" charset="0"/>
              </a:rPr>
              <a:t>2</a:t>
            </a:r>
            <a:r>
              <a:rPr lang="en-US" sz="2000" b="1" dirty="0">
                <a:solidFill>
                  <a:srgbClr val="002060"/>
                </a:solidFill>
                <a:latin typeface="Times New Roman" panose="02020603050405020304" pitchFamily="18" charset="0"/>
                <a:cs typeface="Times New Roman" panose="02020603050405020304" pitchFamily="18" charset="0"/>
              </a:rPr>
              <a:t>O</a:t>
            </a:r>
          </a:p>
        </p:txBody>
      </p:sp>
      <p:pic>
        <p:nvPicPr>
          <p:cNvPr id="12" name="Picture 11">
            <a:extLst>
              <a:ext uri="{FF2B5EF4-FFF2-40B4-BE49-F238E27FC236}">
                <a16:creationId xmlns:a16="http://schemas.microsoft.com/office/drawing/2014/main" id="{E0C2E751-C3D4-4E4B-9E7D-4CB8E37CFA15}"/>
              </a:ext>
            </a:extLst>
          </p:cNvPr>
          <p:cNvPicPr>
            <a:picLocks noChangeAspect="1"/>
          </p:cNvPicPr>
          <p:nvPr/>
        </p:nvPicPr>
        <p:blipFill rotWithShape="1">
          <a:blip r:embed="rId4"/>
          <a:srcRect l="27500" t="29610" r="35000" b="57778"/>
          <a:stretch/>
        </p:blipFill>
        <p:spPr>
          <a:xfrm>
            <a:off x="3507677" y="4531172"/>
            <a:ext cx="4867009" cy="869251"/>
          </a:xfrm>
          <a:prstGeom prst="rect">
            <a:avLst/>
          </a:prstGeom>
        </p:spPr>
      </p:pic>
      <p:pic>
        <p:nvPicPr>
          <p:cNvPr id="13" name="Picture 12">
            <a:extLst>
              <a:ext uri="{FF2B5EF4-FFF2-40B4-BE49-F238E27FC236}">
                <a16:creationId xmlns:a16="http://schemas.microsoft.com/office/drawing/2014/main" id="{83E81707-E029-4B82-8385-8E0346F11271}"/>
              </a:ext>
            </a:extLst>
          </p:cNvPr>
          <p:cNvPicPr>
            <a:picLocks noChangeAspect="1"/>
          </p:cNvPicPr>
          <p:nvPr/>
        </p:nvPicPr>
        <p:blipFill rotWithShape="1">
          <a:blip r:embed="rId4"/>
          <a:srcRect l="39375" t="57776" r="28125" b="34447"/>
          <a:stretch/>
        </p:blipFill>
        <p:spPr>
          <a:xfrm>
            <a:off x="3627450" y="6046126"/>
            <a:ext cx="5051014" cy="641905"/>
          </a:xfrm>
          <a:prstGeom prst="rect">
            <a:avLst/>
          </a:prstGeom>
        </p:spPr>
      </p:pic>
      <p:sp>
        <p:nvSpPr>
          <p:cNvPr id="14" name="Rectangle 13">
            <a:extLst>
              <a:ext uri="{FF2B5EF4-FFF2-40B4-BE49-F238E27FC236}">
                <a16:creationId xmlns:a16="http://schemas.microsoft.com/office/drawing/2014/main" id="{70E3A134-8AAC-4343-8195-1BF6AC4EAC53}"/>
              </a:ext>
            </a:extLst>
          </p:cNvPr>
          <p:cNvSpPr/>
          <p:nvPr/>
        </p:nvSpPr>
        <p:spPr>
          <a:xfrm>
            <a:off x="1186998" y="2092137"/>
            <a:ext cx="10471601" cy="498663"/>
          </a:xfrm>
          <a:prstGeom prst="rect">
            <a:avLst/>
          </a:prstGeom>
        </p:spPr>
        <p:txBody>
          <a:bodyPr wrap="square">
            <a:spAutoFit/>
          </a:bodyPr>
          <a:lstStyle/>
          <a:p>
            <a:pPr algn="just">
              <a:lnSpc>
                <a:spcPct val="150000"/>
              </a:lnSpc>
              <a:spcAft>
                <a:spcPts val="0"/>
              </a:spcAft>
            </a:pPr>
            <a:r>
              <a:rPr lang="en-US" sz="2000" dirty="0">
                <a:latin typeface="Times New Roman" panose="02020603050405020304" pitchFamily="18" charset="0"/>
                <a:cs typeface="Times New Roman" panose="02020603050405020304" pitchFamily="18" charset="0"/>
              </a:rPr>
              <a:t>A hydride shift can lead to an inactive species caused by </a:t>
            </a:r>
            <a:r>
              <a:rPr lang="en-US" sz="2000" dirty="0">
                <a:solidFill>
                  <a:srgbClr val="0000FF"/>
                </a:solidFill>
                <a:latin typeface="Times New Roman" panose="02020603050405020304" pitchFamily="18" charset="0"/>
                <a:cs typeface="Times New Roman" panose="02020603050405020304" pitchFamily="18" charset="0"/>
              </a:rPr>
              <a:t>steric considerations</a:t>
            </a:r>
            <a:r>
              <a:rPr lang="en-US" sz="2000" dirty="0">
                <a:latin typeface="Times New Roman" panose="02020603050405020304" pitchFamily="18" charset="0"/>
                <a:cs typeface="Times New Roman" panose="02020603050405020304" pitchFamily="18" charset="0"/>
              </a:rPr>
              <a:t>.</a:t>
            </a:r>
          </a:p>
        </p:txBody>
      </p:sp>
      <p:sp>
        <p:nvSpPr>
          <p:cNvPr id="15" name="Rectangle 14">
            <a:extLst>
              <a:ext uri="{FF2B5EF4-FFF2-40B4-BE49-F238E27FC236}">
                <a16:creationId xmlns:a16="http://schemas.microsoft.com/office/drawing/2014/main" id="{A26CD054-6981-411F-A939-426506BF85BB}"/>
              </a:ext>
            </a:extLst>
          </p:cNvPr>
          <p:cNvSpPr/>
          <p:nvPr/>
        </p:nvSpPr>
        <p:spPr>
          <a:xfrm>
            <a:off x="1186998" y="3774628"/>
            <a:ext cx="10547802" cy="873572"/>
          </a:xfrm>
          <a:prstGeom prst="rect">
            <a:avLst/>
          </a:prstGeom>
        </p:spPr>
        <p:txBody>
          <a:bodyPr wrap="square">
            <a:spAutoFit/>
          </a:bodyPr>
          <a:lstStyle/>
          <a:p>
            <a:pPr algn="just">
              <a:lnSpc>
                <a:spcPct val="150000"/>
              </a:lnSpc>
              <a:spcAft>
                <a:spcPts val="0"/>
              </a:spcAft>
            </a:pPr>
            <a:r>
              <a:rPr lang="en-US" dirty="0">
                <a:latin typeface="Times New Roman" panose="02020603050405020304" pitchFamily="18" charset="0"/>
                <a:cs typeface="Times New Roman" panose="02020603050405020304" pitchFamily="18" charset="0"/>
              </a:rPr>
              <a:t>The decomposition of the anion, then termination occurs through the reaction of the active cation with part of the counterion</a:t>
            </a:r>
          </a:p>
        </p:txBody>
      </p:sp>
      <p:sp>
        <p:nvSpPr>
          <p:cNvPr id="4" name="Rectangle 3">
            <a:extLst>
              <a:ext uri="{FF2B5EF4-FFF2-40B4-BE49-F238E27FC236}">
                <a16:creationId xmlns:a16="http://schemas.microsoft.com/office/drawing/2014/main" id="{976A6807-7121-B02A-6DEE-D66CEAC92650}"/>
              </a:ext>
            </a:extLst>
          </p:cNvPr>
          <p:cNvSpPr/>
          <p:nvPr/>
        </p:nvSpPr>
        <p:spPr>
          <a:xfrm>
            <a:off x="390521" y="1177737"/>
            <a:ext cx="3255979" cy="498663"/>
          </a:xfrm>
          <a:prstGeom prst="rect">
            <a:avLst/>
          </a:prstGeom>
        </p:spPr>
        <p:txBody>
          <a:bodyPr wrap="square">
            <a:spAutoFit/>
          </a:bodyPr>
          <a:lstStyle/>
          <a:p>
            <a:pPr>
              <a:lnSpc>
                <a:spcPct val="150000"/>
              </a:lnSpc>
              <a:spcAft>
                <a:spcPts val="0"/>
              </a:spcAft>
            </a:pPr>
            <a:r>
              <a:rPr lang="en-US" sz="2000" b="1" dirty="0">
                <a:solidFill>
                  <a:srgbClr val="0080FF"/>
                </a:solidFill>
                <a:latin typeface="Times New Roman" panose="02020603050405020304" pitchFamily="18" charset="0"/>
                <a:cs typeface="Times New Roman" panose="02020603050405020304" pitchFamily="18" charset="0"/>
              </a:rPr>
              <a:t>Transfer Reactions</a:t>
            </a:r>
            <a:endParaRPr lang="en-US" sz="2000" dirty="0">
              <a:latin typeface="Times New Roman" panose="02020603050405020304" pitchFamily="18" charset="0"/>
              <a:cs typeface="Times New Roman" panose="02020603050405020304" pitchFamily="18" charset="0"/>
            </a:endParaRPr>
          </a:p>
        </p:txBody>
      </p:sp>
      <p:sp>
        <p:nvSpPr>
          <p:cNvPr id="11" name="Rectangle 10">
            <a:extLst>
              <a:ext uri="{FF2B5EF4-FFF2-40B4-BE49-F238E27FC236}">
                <a16:creationId xmlns:a16="http://schemas.microsoft.com/office/drawing/2014/main" id="{5FB55160-05C1-EF21-BCDB-BC81AA774609}"/>
              </a:ext>
            </a:extLst>
          </p:cNvPr>
          <p:cNvSpPr/>
          <p:nvPr/>
        </p:nvSpPr>
        <p:spPr>
          <a:xfrm>
            <a:off x="390521" y="715433"/>
            <a:ext cx="6467479" cy="579967"/>
          </a:xfrm>
          <a:prstGeom prst="rect">
            <a:avLst/>
          </a:prstGeom>
        </p:spPr>
        <p:txBody>
          <a:bodyPr wrap="square">
            <a:spAutoFit/>
          </a:bodyPr>
          <a:lstStyle/>
          <a:p>
            <a:pPr algn="just">
              <a:lnSpc>
                <a:spcPct val="150000"/>
              </a:lnSpc>
              <a:spcAft>
                <a:spcPts val="0"/>
              </a:spcAft>
            </a:pPr>
            <a:r>
              <a:rPr lang="en-US" sz="2400" b="1" dirty="0">
                <a:solidFill>
                  <a:srgbClr val="FF0000"/>
                </a:solidFill>
                <a:latin typeface="Times New Roman" panose="02020603050405020304" pitchFamily="18" charset="0"/>
                <a:cs typeface="Times New Roman" panose="02020603050405020304" pitchFamily="18" charset="0"/>
              </a:rPr>
              <a:t>Transfer and Termination</a:t>
            </a:r>
          </a:p>
        </p:txBody>
      </p:sp>
    </p:spTree>
    <p:extLst>
      <p:ext uri="{BB962C8B-B14F-4D97-AF65-F5344CB8AC3E}">
        <p14:creationId xmlns:p14="http://schemas.microsoft.com/office/powerpoint/2010/main" val="94476712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3A265A-071E-EE00-F294-11CF66DEE173}"/>
            </a:ext>
          </a:extLst>
        </p:cNvPr>
        <p:cNvGrpSpPr/>
        <p:nvPr/>
      </p:nvGrpSpPr>
      <p:grpSpPr>
        <a:xfrm>
          <a:off x="0" y="0"/>
          <a:ext cx="0" cy="0"/>
          <a:chOff x="0" y="0"/>
          <a:chExt cx="0" cy="0"/>
        </a:xfrm>
      </p:grpSpPr>
      <p:sp>
        <p:nvSpPr>
          <p:cNvPr id="35" name="Slide Number Placeholder 34">
            <a:extLst>
              <a:ext uri="{FF2B5EF4-FFF2-40B4-BE49-F238E27FC236}">
                <a16:creationId xmlns:a16="http://schemas.microsoft.com/office/drawing/2014/main" id="{A42F15DC-83D4-5802-DBFF-1C98485B0E52}"/>
              </a:ext>
            </a:extLst>
          </p:cNvPr>
          <p:cNvSpPr>
            <a:spLocks noGrp="1"/>
          </p:cNvSpPr>
          <p:nvPr>
            <p:ph type="sldNum" sz="quarter" idx="12"/>
          </p:nvPr>
        </p:nvSpPr>
        <p:spPr/>
        <p:txBody>
          <a:bodyPr/>
          <a:lstStyle/>
          <a:p>
            <a:pPr marL="0" marR="0" lvl="0" indent="0" algn="r" defTabSz="914400" rtl="0" eaLnBrk="0" fontAlgn="base" latinLnBrk="0" hangingPunct="0">
              <a:lnSpc>
                <a:spcPct val="150000"/>
              </a:lnSpc>
              <a:spcBef>
                <a:spcPct val="0"/>
              </a:spcBef>
              <a:spcAft>
                <a:spcPct val="0"/>
              </a:spcAft>
              <a:buClrTx/>
              <a:buSzTx/>
              <a:buFontTx/>
              <a:buNone/>
              <a:tabLst/>
              <a:defRPr/>
            </a:pPr>
            <a:fld id="{EC3C12D4-1BB1-4CDC-88A6-B6E19B6BFEA8}"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pitchFamily="34" charset="0"/>
                <a:ea typeface="MS PGothic" panose="020B0600070205080204" pitchFamily="34" charset="-128"/>
                <a:cs typeface="+mn-cs"/>
              </a:rPr>
              <a:pPr marL="0" marR="0" lvl="0" indent="0" algn="r" defTabSz="914400" rtl="0" eaLnBrk="0" fontAlgn="base" latinLnBrk="0" hangingPunct="0">
                <a:lnSpc>
                  <a:spcPct val="150000"/>
                </a:lnSpc>
                <a:spcBef>
                  <a:spcPct val="0"/>
                </a:spcBef>
                <a:spcAft>
                  <a:spcPct val="0"/>
                </a:spcAft>
                <a:buClrTx/>
                <a:buSzTx/>
                <a:buFontTx/>
                <a:buNone/>
                <a:tabLst/>
                <a:defRPr/>
              </a:pPr>
              <a:t>33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pitchFamily="34" charset="0"/>
              <a:ea typeface="MS PGothic" panose="020B0600070205080204" pitchFamily="34" charset="-128"/>
              <a:cs typeface="+mn-cs"/>
            </a:endParaRPr>
          </a:p>
        </p:txBody>
      </p:sp>
      <p:cxnSp>
        <p:nvCxnSpPr>
          <p:cNvPr id="8" name="Straight Connector 7">
            <a:extLst>
              <a:ext uri="{FF2B5EF4-FFF2-40B4-BE49-F238E27FC236}">
                <a16:creationId xmlns:a16="http://schemas.microsoft.com/office/drawing/2014/main" id="{45BD66B9-CFA6-6225-EE56-909F0D910D38}"/>
              </a:ext>
            </a:extLst>
          </p:cNvPr>
          <p:cNvCxnSpPr/>
          <p:nvPr/>
        </p:nvCxnSpPr>
        <p:spPr>
          <a:xfrm flipV="1">
            <a:off x="113771" y="642086"/>
            <a:ext cx="10015008" cy="14805"/>
          </a:xfrm>
          <a:prstGeom prst="line">
            <a:avLst/>
          </a:prstGeom>
          <a:ln w="19050">
            <a:solidFill>
              <a:srgbClr val="00B050"/>
            </a:solidFill>
          </a:ln>
        </p:spPr>
        <p:style>
          <a:lnRef idx="1">
            <a:schemeClr val="accent6"/>
          </a:lnRef>
          <a:fillRef idx="0">
            <a:schemeClr val="accent6"/>
          </a:fillRef>
          <a:effectRef idx="0">
            <a:schemeClr val="accent6"/>
          </a:effectRef>
          <a:fontRef idx="minor">
            <a:schemeClr val="tx1"/>
          </a:fontRef>
        </p:style>
      </p:cxnSp>
      <p:sp>
        <p:nvSpPr>
          <p:cNvPr id="2" name="Rectangle 2">
            <a:extLst>
              <a:ext uri="{FF2B5EF4-FFF2-40B4-BE49-F238E27FC236}">
                <a16:creationId xmlns:a16="http://schemas.microsoft.com/office/drawing/2014/main" id="{E520757A-006D-3B65-7222-2E60B70FB956}"/>
              </a:ext>
            </a:extLst>
          </p:cNvPr>
          <p:cNvSpPr txBox="1">
            <a:spLocks noChangeArrowheads="1"/>
          </p:cNvSpPr>
          <p:nvPr/>
        </p:nvSpPr>
        <p:spPr bwMode="auto">
          <a:xfrm>
            <a:off x="0" y="198438"/>
            <a:ext cx="11811000" cy="639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lvl="0" eaLnBrk="1" hangingPunct="1">
              <a:lnSpc>
                <a:spcPct val="100000"/>
              </a:lnSpc>
              <a:spcBef>
                <a:spcPct val="0"/>
              </a:spcBef>
              <a:buNone/>
              <a:defRPr/>
            </a:pPr>
            <a:r>
              <a:rPr lang="en-US" altLang="en-US" sz="3200" b="1" dirty="0">
                <a:solidFill>
                  <a:srgbClr val="002060"/>
                </a:solidFill>
                <a:latin typeface="Times New Roman" panose="02020603050405020304" pitchFamily="18" charset="0"/>
                <a:cs typeface="Times New Roman" panose="02020603050405020304" pitchFamily="18" charset="0"/>
              </a:rPr>
              <a:t>Cationic Polymerization; </a:t>
            </a:r>
            <a:r>
              <a:rPr lang="en-US" altLang="en-US" sz="3200" b="1" dirty="0">
                <a:solidFill>
                  <a:srgbClr val="FF0000"/>
                </a:solidFill>
                <a:latin typeface="Times New Roman" panose="02020603050405020304" pitchFamily="18" charset="0"/>
                <a:cs typeface="Times New Roman" panose="02020603050405020304" pitchFamily="18" charset="0"/>
              </a:rPr>
              <a:t>Living Cationic Polymerization</a:t>
            </a:r>
          </a:p>
        </p:txBody>
      </p:sp>
      <p:sp>
        <p:nvSpPr>
          <p:cNvPr id="6" name="Rectangle 5">
            <a:extLst>
              <a:ext uri="{FF2B5EF4-FFF2-40B4-BE49-F238E27FC236}">
                <a16:creationId xmlns:a16="http://schemas.microsoft.com/office/drawing/2014/main" id="{45CE50DF-B508-49F6-BAA0-AE9778C6103D}"/>
              </a:ext>
            </a:extLst>
          </p:cNvPr>
          <p:cNvSpPr/>
          <p:nvPr/>
        </p:nvSpPr>
        <p:spPr>
          <a:xfrm>
            <a:off x="390520" y="720537"/>
            <a:ext cx="11268079" cy="498663"/>
          </a:xfrm>
          <a:prstGeom prst="rect">
            <a:avLst/>
          </a:prstGeom>
        </p:spPr>
        <p:txBody>
          <a:bodyPr wrap="square">
            <a:spAutoFit/>
          </a:bodyPr>
          <a:lstStyle/>
          <a:p>
            <a:pPr marL="342900" indent="-342900" algn="just">
              <a:lnSpc>
                <a:spcPct val="150000"/>
              </a:lnSpc>
              <a:buFont typeface="Courier New" panose="02070309020205020404" pitchFamily="49" charset="0"/>
              <a:buChar char="o"/>
            </a:pPr>
            <a:r>
              <a:rPr lang="en-US" sz="2000" b="1" dirty="0">
                <a:solidFill>
                  <a:srgbClr val="FF0000"/>
                </a:solidFill>
                <a:latin typeface="Times New Roman" panose="02020603050405020304" pitchFamily="18" charset="0"/>
                <a:cs typeface="Times New Roman" panose="02020603050405020304" pitchFamily="18" charset="0"/>
              </a:rPr>
              <a:t>The important aspect of living cationic polymerization is</a:t>
            </a:r>
          </a:p>
        </p:txBody>
      </p:sp>
      <p:sp>
        <p:nvSpPr>
          <p:cNvPr id="3" name="Rectangle 2">
            <a:extLst>
              <a:ext uri="{FF2B5EF4-FFF2-40B4-BE49-F238E27FC236}">
                <a16:creationId xmlns:a16="http://schemas.microsoft.com/office/drawing/2014/main" id="{37AC712D-2B0D-45B1-A58D-36DC060E4A32}"/>
              </a:ext>
            </a:extLst>
          </p:cNvPr>
          <p:cNvSpPr/>
          <p:nvPr/>
        </p:nvSpPr>
        <p:spPr>
          <a:xfrm>
            <a:off x="762003" y="1249472"/>
            <a:ext cx="10896596" cy="960328"/>
          </a:xfrm>
          <a:prstGeom prst="rect">
            <a:avLst/>
          </a:prstGeom>
        </p:spPr>
        <p:txBody>
          <a:bodyPr wrap="square">
            <a:spAutoFit/>
          </a:bodyPr>
          <a:lstStyle/>
          <a:p>
            <a:pPr marL="342900" indent="-342900" algn="just">
              <a:lnSpc>
                <a:spcPct val="150000"/>
              </a:lnSpc>
              <a:buFont typeface="Wingdings" panose="05000000000000000000" pitchFamily="2" charset="2"/>
              <a:buChar char="§"/>
            </a:pPr>
            <a:r>
              <a:rPr lang="en-US" sz="2000" dirty="0">
                <a:latin typeface="Times New Roman" panose="02020603050405020304" pitchFamily="18" charset="0"/>
                <a:cs typeface="Times New Roman" panose="02020603050405020304" pitchFamily="18" charset="0"/>
              </a:rPr>
              <a:t>The propagating centers are sufficiently low in reactivity.</a:t>
            </a:r>
          </a:p>
          <a:p>
            <a:pPr marL="342900" indent="-342900" algn="just">
              <a:lnSpc>
                <a:spcPct val="150000"/>
              </a:lnSpc>
              <a:buFont typeface="Wingdings" panose="05000000000000000000" pitchFamily="2" charset="2"/>
              <a:buChar char="§"/>
            </a:pPr>
            <a:r>
              <a:rPr lang="en-US" sz="2000" dirty="0">
                <a:latin typeface="Times New Roman" panose="02020603050405020304" pitchFamily="18" charset="0"/>
                <a:cs typeface="Times New Roman" panose="02020603050405020304" pitchFamily="18" charset="0"/>
              </a:rPr>
              <a:t>Transfer and termination reactions are suppressed. </a:t>
            </a:r>
          </a:p>
        </p:txBody>
      </p:sp>
      <p:sp>
        <p:nvSpPr>
          <p:cNvPr id="23" name="Rectangle 22">
            <a:extLst>
              <a:ext uri="{FF2B5EF4-FFF2-40B4-BE49-F238E27FC236}">
                <a16:creationId xmlns:a16="http://schemas.microsoft.com/office/drawing/2014/main" id="{08DC7748-849B-4DA9-8BE8-9F5C23857667}"/>
              </a:ext>
            </a:extLst>
          </p:cNvPr>
          <p:cNvSpPr/>
          <p:nvPr/>
        </p:nvSpPr>
        <p:spPr>
          <a:xfrm>
            <a:off x="390519" y="3465293"/>
            <a:ext cx="11268080" cy="498663"/>
          </a:xfrm>
          <a:prstGeom prst="rect">
            <a:avLst/>
          </a:prstGeom>
        </p:spPr>
        <p:txBody>
          <a:bodyPr wrap="square">
            <a:spAutoFit/>
          </a:bodyPr>
          <a:lstStyle/>
          <a:p>
            <a:pPr marL="342900" indent="-342900">
              <a:lnSpc>
                <a:spcPct val="150000"/>
              </a:lnSpc>
              <a:buFont typeface="Courier New" panose="02070309020205020404" pitchFamily="49" charset="0"/>
              <a:buChar char="o"/>
            </a:pPr>
            <a:r>
              <a:rPr lang="en-US" sz="2000" dirty="0">
                <a:latin typeface="Times New Roman" panose="02020603050405020304" pitchFamily="18" charset="0"/>
                <a:cs typeface="Times New Roman" panose="02020603050405020304" pitchFamily="18" charset="0"/>
              </a:rPr>
              <a:t>To achieve living conditions, it is necessary </a:t>
            </a:r>
          </a:p>
        </p:txBody>
      </p:sp>
      <p:sp>
        <p:nvSpPr>
          <p:cNvPr id="24" name="Rectangle 23">
            <a:extLst>
              <a:ext uri="{FF2B5EF4-FFF2-40B4-BE49-F238E27FC236}">
                <a16:creationId xmlns:a16="http://schemas.microsoft.com/office/drawing/2014/main" id="{E139E574-B705-458A-B78B-3D6233928AF7}"/>
              </a:ext>
            </a:extLst>
          </p:cNvPr>
          <p:cNvSpPr/>
          <p:nvPr/>
        </p:nvSpPr>
        <p:spPr>
          <a:xfrm>
            <a:off x="790578" y="3927862"/>
            <a:ext cx="11116449" cy="1421992"/>
          </a:xfrm>
          <a:prstGeom prst="rect">
            <a:avLst/>
          </a:prstGeom>
        </p:spPr>
        <p:txBody>
          <a:bodyPr wrap="square">
            <a:spAutoFit/>
          </a:bodyPr>
          <a:lstStyle/>
          <a:p>
            <a:pPr marL="342900" indent="-342900">
              <a:lnSpc>
                <a:spcPct val="150000"/>
              </a:lnSpc>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to match the propagating carbon cation with the counterion, </a:t>
            </a:r>
          </a:p>
          <a:p>
            <a:pPr marL="342900" indent="-342900">
              <a:lnSpc>
                <a:spcPct val="150000"/>
              </a:lnSpc>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the solvent polarity, and </a:t>
            </a:r>
          </a:p>
          <a:p>
            <a:pPr marL="342900" indent="-342900">
              <a:lnSpc>
                <a:spcPct val="150000"/>
              </a:lnSpc>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the reaction temperature.</a:t>
            </a:r>
          </a:p>
        </p:txBody>
      </p:sp>
      <p:sp>
        <p:nvSpPr>
          <p:cNvPr id="25" name="Rectangle 24">
            <a:extLst>
              <a:ext uri="{FF2B5EF4-FFF2-40B4-BE49-F238E27FC236}">
                <a16:creationId xmlns:a16="http://schemas.microsoft.com/office/drawing/2014/main" id="{F46D2604-45F8-40D5-83D1-2A1A09765F1F}"/>
              </a:ext>
            </a:extLst>
          </p:cNvPr>
          <p:cNvSpPr/>
          <p:nvPr/>
        </p:nvSpPr>
        <p:spPr>
          <a:xfrm>
            <a:off x="390520" y="2392472"/>
            <a:ext cx="11396667" cy="960328"/>
          </a:xfrm>
          <a:prstGeom prst="rect">
            <a:avLst/>
          </a:prstGeom>
        </p:spPr>
        <p:txBody>
          <a:bodyPr wrap="square">
            <a:spAutoFit/>
          </a:bodyPr>
          <a:lstStyle/>
          <a:p>
            <a:pPr marL="342900" indent="-342900" algn="just">
              <a:lnSpc>
                <a:spcPct val="150000"/>
              </a:lnSpc>
              <a:buFont typeface="Courier New" panose="02070309020205020404" pitchFamily="49" charset="0"/>
              <a:buChar char="o"/>
            </a:pPr>
            <a:r>
              <a:rPr lang="en-US" sz="2000" dirty="0">
                <a:latin typeface="Times New Roman" panose="02020603050405020304" pitchFamily="18" charset="0"/>
                <a:cs typeface="Times New Roman" panose="02020603050405020304" pitchFamily="18" charset="0"/>
              </a:rPr>
              <a:t>The lifetimes of the propagating species can be extended in such polymerizations by carrying out continuous slow additions of the monomer.</a:t>
            </a:r>
          </a:p>
        </p:txBody>
      </p:sp>
    </p:spTree>
    <p:extLst>
      <p:ext uri="{BB962C8B-B14F-4D97-AF65-F5344CB8AC3E}">
        <p14:creationId xmlns:p14="http://schemas.microsoft.com/office/powerpoint/2010/main" val="282016701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D796BD-E602-BD86-3935-C2576A8BB3CC}"/>
            </a:ext>
          </a:extLst>
        </p:cNvPr>
        <p:cNvGrpSpPr/>
        <p:nvPr/>
      </p:nvGrpSpPr>
      <p:grpSpPr>
        <a:xfrm>
          <a:off x="0" y="0"/>
          <a:ext cx="0" cy="0"/>
          <a:chOff x="0" y="0"/>
          <a:chExt cx="0" cy="0"/>
        </a:xfrm>
      </p:grpSpPr>
      <p:sp>
        <p:nvSpPr>
          <p:cNvPr id="35" name="Slide Number Placeholder 34">
            <a:extLst>
              <a:ext uri="{FF2B5EF4-FFF2-40B4-BE49-F238E27FC236}">
                <a16:creationId xmlns:a16="http://schemas.microsoft.com/office/drawing/2014/main" id="{057A9306-7D31-11A1-40C6-9F9ECD370A54}"/>
              </a:ext>
            </a:extLst>
          </p:cNvPr>
          <p:cNvSpPr>
            <a:spLocks noGrp="1"/>
          </p:cNvSpPr>
          <p:nvPr>
            <p:ph type="sldNum" sz="quarter" idx="12"/>
          </p:nvPr>
        </p:nvSpPr>
        <p:spPr/>
        <p:txBody>
          <a:bodyPr/>
          <a:lstStyle/>
          <a:p>
            <a:pPr marL="0" marR="0" lvl="0" indent="0" algn="r" defTabSz="914400" rtl="0" eaLnBrk="0" fontAlgn="base" latinLnBrk="0" hangingPunct="0">
              <a:lnSpc>
                <a:spcPct val="150000"/>
              </a:lnSpc>
              <a:spcBef>
                <a:spcPct val="0"/>
              </a:spcBef>
              <a:spcAft>
                <a:spcPct val="0"/>
              </a:spcAft>
              <a:buClrTx/>
              <a:buSzTx/>
              <a:buFontTx/>
              <a:buNone/>
              <a:tabLst/>
              <a:defRPr/>
            </a:pPr>
            <a:fld id="{EC3C12D4-1BB1-4CDC-88A6-B6E19B6BFEA8}"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pitchFamily="34" charset="0"/>
                <a:ea typeface="MS PGothic" panose="020B0600070205080204" pitchFamily="34" charset="-128"/>
                <a:cs typeface="+mn-cs"/>
              </a:rPr>
              <a:pPr marL="0" marR="0" lvl="0" indent="0" algn="r" defTabSz="914400" rtl="0" eaLnBrk="0" fontAlgn="base" latinLnBrk="0" hangingPunct="0">
                <a:lnSpc>
                  <a:spcPct val="150000"/>
                </a:lnSpc>
                <a:spcBef>
                  <a:spcPct val="0"/>
                </a:spcBef>
                <a:spcAft>
                  <a:spcPct val="0"/>
                </a:spcAft>
                <a:buClrTx/>
                <a:buSzTx/>
                <a:buFontTx/>
                <a:buNone/>
                <a:tabLst/>
                <a:defRPr/>
              </a:pPr>
              <a:t>34</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pitchFamily="34" charset="0"/>
              <a:ea typeface="MS PGothic" panose="020B0600070205080204" pitchFamily="34" charset="-128"/>
              <a:cs typeface="+mn-cs"/>
            </a:endParaRPr>
          </a:p>
        </p:txBody>
      </p:sp>
      <p:cxnSp>
        <p:nvCxnSpPr>
          <p:cNvPr id="8" name="Straight Connector 7">
            <a:extLst>
              <a:ext uri="{FF2B5EF4-FFF2-40B4-BE49-F238E27FC236}">
                <a16:creationId xmlns:a16="http://schemas.microsoft.com/office/drawing/2014/main" id="{974C0DF9-4CC3-DA33-B308-329C39E0D87C}"/>
              </a:ext>
            </a:extLst>
          </p:cNvPr>
          <p:cNvCxnSpPr/>
          <p:nvPr/>
        </p:nvCxnSpPr>
        <p:spPr>
          <a:xfrm flipV="1">
            <a:off x="113771" y="642086"/>
            <a:ext cx="10015008" cy="14805"/>
          </a:xfrm>
          <a:prstGeom prst="line">
            <a:avLst/>
          </a:prstGeom>
          <a:ln w="19050">
            <a:solidFill>
              <a:srgbClr val="00B050"/>
            </a:solidFill>
          </a:ln>
        </p:spPr>
        <p:style>
          <a:lnRef idx="1">
            <a:schemeClr val="accent6"/>
          </a:lnRef>
          <a:fillRef idx="0">
            <a:schemeClr val="accent6"/>
          </a:fillRef>
          <a:effectRef idx="0">
            <a:schemeClr val="accent6"/>
          </a:effectRef>
          <a:fontRef idx="minor">
            <a:schemeClr val="tx1"/>
          </a:fontRef>
        </p:style>
      </p:cxnSp>
      <p:sp>
        <p:nvSpPr>
          <p:cNvPr id="2" name="Rectangle 2">
            <a:extLst>
              <a:ext uri="{FF2B5EF4-FFF2-40B4-BE49-F238E27FC236}">
                <a16:creationId xmlns:a16="http://schemas.microsoft.com/office/drawing/2014/main" id="{08051880-B120-E6E0-C537-6982F0A3AAAF}"/>
              </a:ext>
            </a:extLst>
          </p:cNvPr>
          <p:cNvSpPr txBox="1">
            <a:spLocks noChangeArrowheads="1"/>
          </p:cNvSpPr>
          <p:nvPr/>
        </p:nvSpPr>
        <p:spPr bwMode="auto">
          <a:xfrm>
            <a:off x="0" y="198438"/>
            <a:ext cx="11811000" cy="639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3200" b="1" i="0" u="none" strike="noStrike" kern="1200" cap="none" spc="0" normalizeH="0" baseline="0" noProof="0" dirty="0">
                <a:ln>
                  <a:noFill/>
                </a:ln>
                <a:solidFill>
                  <a:srgbClr val="002060"/>
                </a:solidFill>
                <a:effectLst/>
                <a:uLnTx/>
                <a:uFillTx/>
                <a:latin typeface="Times New Roman" panose="02020603050405020304" pitchFamily="18" charset="0"/>
                <a:ea typeface="MS PGothic" panose="020B0600070205080204" pitchFamily="34" charset="-128"/>
                <a:cs typeface="Times New Roman" panose="02020603050405020304" pitchFamily="18" charset="0"/>
              </a:rPr>
              <a:t>Cationic Polymerization</a:t>
            </a:r>
          </a:p>
        </p:txBody>
      </p:sp>
      <p:sp>
        <p:nvSpPr>
          <p:cNvPr id="4" name="Rectangle 3">
            <a:extLst>
              <a:ext uri="{FF2B5EF4-FFF2-40B4-BE49-F238E27FC236}">
                <a16:creationId xmlns:a16="http://schemas.microsoft.com/office/drawing/2014/main" id="{5B095DE1-B357-237E-FD5F-B6735A083743}"/>
              </a:ext>
            </a:extLst>
          </p:cNvPr>
          <p:cNvSpPr/>
          <p:nvPr/>
        </p:nvSpPr>
        <p:spPr>
          <a:xfrm>
            <a:off x="390521" y="715433"/>
            <a:ext cx="9058280" cy="579967"/>
          </a:xfrm>
          <a:prstGeom prst="rect">
            <a:avLst/>
          </a:prstGeom>
        </p:spPr>
        <p:txBody>
          <a:bodyPr wrap="square">
            <a:spAutoFit/>
          </a:bodyPr>
          <a:lstStyle/>
          <a:p>
            <a:pPr algn="just">
              <a:lnSpc>
                <a:spcPct val="150000"/>
              </a:lnSpc>
              <a:spcAft>
                <a:spcPts val="0"/>
              </a:spcAft>
            </a:pPr>
            <a:r>
              <a:rPr lang="en-US" sz="2400" b="1" dirty="0">
                <a:solidFill>
                  <a:srgbClr val="FF0000"/>
                </a:solidFill>
                <a:latin typeface="Times New Roman" panose="02020603050405020304" pitchFamily="18" charset="0"/>
                <a:cs typeface="Times New Roman" panose="02020603050405020304" pitchFamily="18" charset="0"/>
              </a:rPr>
              <a:t>Effect of temperature</a:t>
            </a:r>
          </a:p>
        </p:txBody>
      </p:sp>
      <p:sp>
        <p:nvSpPr>
          <p:cNvPr id="6" name="Rectangle 2">
            <a:extLst>
              <a:ext uri="{FF2B5EF4-FFF2-40B4-BE49-F238E27FC236}">
                <a16:creationId xmlns:a16="http://schemas.microsoft.com/office/drawing/2014/main" id="{818A8C61-B351-01DD-B3C0-AD8C158FBD4A}"/>
              </a:ext>
            </a:extLst>
          </p:cNvPr>
          <p:cNvSpPr>
            <a:spLocks noChangeArrowheads="1"/>
          </p:cNvSpPr>
          <p:nvPr/>
        </p:nvSpPr>
        <p:spPr bwMode="auto">
          <a:xfrm>
            <a:off x="685800" y="1168808"/>
            <a:ext cx="11277599" cy="1421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9pPr>
          </a:lstStyle>
          <a:p>
            <a:pPr algn="just">
              <a:lnSpc>
                <a:spcPct val="150000"/>
              </a:lnSpc>
              <a:spcBef>
                <a:spcPts val="0"/>
              </a:spcBef>
              <a:spcAft>
                <a:spcPts val="0"/>
              </a:spcAft>
              <a:buFont typeface="Wingdings" panose="05000000000000000000" pitchFamily="2" charset="2"/>
              <a:buChar char="§"/>
            </a:pPr>
            <a:r>
              <a:rPr lang="en-US" altLang="en-US" sz="2000" dirty="0">
                <a:latin typeface="Times New Roman" panose="02020603050405020304" pitchFamily="18" charset="0"/>
                <a:cs typeface="Times New Roman" panose="02020603050405020304" pitchFamily="18" charset="0"/>
              </a:rPr>
              <a:t>Low reaction temperatures, are preferred for producing longer chains.</a:t>
            </a:r>
          </a:p>
          <a:p>
            <a:pPr algn="just">
              <a:lnSpc>
                <a:spcPct val="150000"/>
              </a:lnSpc>
              <a:spcBef>
                <a:spcPts val="0"/>
              </a:spcBef>
              <a:spcAft>
                <a:spcPts val="0"/>
              </a:spcAft>
              <a:buFont typeface="Wingdings" panose="05000000000000000000" pitchFamily="2" charset="2"/>
              <a:buChar char="§"/>
            </a:pPr>
            <a:r>
              <a:rPr lang="en-US" sz="2000" dirty="0">
                <a:latin typeface="Times New Roman" panose="02020603050405020304" pitchFamily="18" charset="0"/>
                <a:cs typeface="Times New Roman" panose="02020603050405020304" pitchFamily="18" charset="0"/>
              </a:rPr>
              <a:t>Polymerizations are usually carried out at </a:t>
            </a:r>
            <a:r>
              <a:rPr lang="en-US" sz="2000" b="1" dirty="0">
                <a:solidFill>
                  <a:srgbClr val="002060"/>
                </a:solidFill>
                <a:latin typeface="Times New Roman" panose="02020603050405020304" pitchFamily="18" charset="0"/>
                <a:cs typeface="Times New Roman" panose="02020603050405020304" pitchFamily="18" charset="0"/>
              </a:rPr>
              <a:t>low temperatures </a:t>
            </a:r>
            <a:r>
              <a:rPr lang="en-US" sz="2000" dirty="0">
                <a:latin typeface="Times New Roman" panose="02020603050405020304" pitchFamily="18" charset="0"/>
                <a:cs typeface="Times New Roman" panose="02020603050405020304" pitchFamily="18" charset="0"/>
              </a:rPr>
              <a:t>to avoid </a:t>
            </a:r>
            <a:r>
              <a:rPr lang="en-US" sz="2000" i="1" dirty="0">
                <a:solidFill>
                  <a:srgbClr val="0070C0"/>
                </a:solidFill>
                <a:latin typeface="Times New Roman" panose="02020603050405020304" pitchFamily="18" charset="0"/>
                <a:cs typeface="Times New Roman" panose="02020603050405020304" pitchFamily="18" charset="0"/>
              </a:rPr>
              <a:t>undesirable side reactions, such as Friedel–Crafts reactions or deprotonation, at higher temperatures</a:t>
            </a:r>
            <a:r>
              <a:rPr lang="en-US" sz="2000" dirty="0">
                <a:latin typeface="Times New Roman" panose="02020603050405020304" pitchFamily="18" charset="0"/>
                <a:cs typeface="Times New Roman" panose="02020603050405020304" pitchFamily="18" charset="0"/>
              </a:rPr>
              <a:t>.</a:t>
            </a:r>
          </a:p>
        </p:txBody>
      </p:sp>
      <p:sp>
        <p:nvSpPr>
          <p:cNvPr id="10" name="Rectangle 9">
            <a:extLst>
              <a:ext uri="{FF2B5EF4-FFF2-40B4-BE49-F238E27FC236}">
                <a16:creationId xmlns:a16="http://schemas.microsoft.com/office/drawing/2014/main" id="{BC6E1C8E-0066-EC85-D8A2-C775368C01D5}"/>
              </a:ext>
            </a:extLst>
          </p:cNvPr>
          <p:cNvSpPr/>
          <p:nvPr/>
        </p:nvSpPr>
        <p:spPr>
          <a:xfrm>
            <a:off x="457201" y="2544233"/>
            <a:ext cx="8967788" cy="579967"/>
          </a:xfrm>
          <a:prstGeom prst="rect">
            <a:avLst/>
          </a:prstGeom>
        </p:spPr>
        <p:txBody>
          <a:bodyPr wrap="square">
            <a:spAutoFit/>
          </a:bodyPr>
          <a:lstStyle/>
          <a:p>
            <a:pPr algn="just">
              <a:lnSpc>
                <a:spcPct val="150000"/>
              </a:lnSpc>
              <a:spcAft>
                <a:spcPts val="0"/>
              </a:spcAft>
            </a:pPr>
            <a:r>
              <a:rPr lang="en-US" sz="2400" b="1" dirty="0">
                <a:solidFill>
                  <a:srgbClr val="FF0000"/>
                </a:solidFill>
                <a:latin typeface="Times New Roman" panose="02020603050405020304" pitchFamily="18" charset="0"/>
                <a:cs typeface="Times New Roman" panose="02020603050405020304" pitchFamily="18" charset="0"/>
              </a:rPr>
              <a:t>Effect of solvent and counter ion</a:t>
            </a:r>
          </a:p>
        </p:txBody>
      </p:sp>
      <p:sp>
        <p:nvSpPr>
          <p:cNvPr id="13" name="Rectangle 12">
            <a:extLst>
              <a:ext uri="{FF2B5EF4-FFF2-40B4-BE49-F238E27FC236}">
                <a16:creationId xmlns:a16="http://schemas.microsoft.com/office/drawing/2014/main" id="{78872523-391E-464E-BA6D-71A2DA5DFB3F}"/>
              </a:ext>
            </a:extLst>
          </p:cNvPr>
          <p:cNvSpPr/>
          <p:nvPr/>
        </p:nvSpPr>
        <p:spPr>
          <a:xfrm>
            <a:off x="685800" y="3006537"/>
            <a:ext cx="5076826" cy="498663"/>
          </a:xfrm>
          <a:prstGeom prst="rect">
            <a:avLst/>
          </a:prstGeom>
        </p:spPr>
        <p:txBody>
          <a:bodyPr wrap="square">
            <a:spAutoFit/>
          </a:bodyPr>
          <a:lstStyle/>
          <a:p>
            <a:pPr marL="285750" indent="-285750" algn="just">
              <a:lnSpc>
                <a:spcPct val="150000"/>
              </a:lnSpc>
              <a:spcAft>
                <a:spcPts val="0"/>
              </a:spcAft>
              <a:buFont typeface="Wingdings" panose="05000000000000000000" pitchFamily="2" charset="2"/>
              <a:buChar char="§"/>
            </a:pPr>
            <a:r>
              <a:rPr lang="en-US" sz="2000" b="1" dirty="0">
                <a:latin typeface="Times New Roman" panose="02020603050405020304" pitchFamily="18" charset="0"/>
                <a:cs typeface="Times New Roman" panose="02020603050405020304" pitchFamily="18" charset="0"/>
              </a:rPr>
              <a:t>The counterion can exist as </a:t>
            </a:r>
          </a:p>
        </p:txBody>
      </p:sp>
      <p:pic>
        <p:nvPicPr>
          <p:cNvPr id="14" name="Picture 13">
            <a:extLst>
              <a:ext uri="{FF2B5EF4-FFF2-40B4-BE49-F238E27FC236}">
                <a16:creationId xmlns:a16="http://schemas.microsoft.com/office/drawing/2014/main" id="{FABEF2A9-A528-4431-B660-3F452D3B9DDA}"/>
              </a:ext>
            </a:extLst>
          </p:cNvPr>
          <p:cNvPicPr>
            <a:picLocks noChangeAspect="1"/>
          </p:cNvPicPr>
          <p:nvPr/>
        </p:nvPicPr>
        <p:blipFill rotWithShape="1">
          <a:blip r:embed="rId3"/>
          <a:srcRect l="26250" t="47778" r="26797" b="36667"/>
          <a:stretch/>
        </p:blipFill>
        <p:spPr>
          <a:xfrm>
            <a:off x="5981700" y="3429000"/>
            <a:ext cx="5970712" cy="1081557"/>
          </a:xfrm>
          <a:prstGeom prst="rect">
            <a:avLst/>
          </a:prstGeom>
        </p:spPr>
      </p:pic>
      <p:sp>
        <p:nvSpPr>
          <p:cNvPr id="15" name="Rectangle 14">
            <a:extLst>
              <a:ext uri="{FF2B5EF4-FFF2-40B4-BE49-F238E27FC236}">
                <a16:creationId xmlns:a16="http://schemas.microsoft.com/office/drawing/2014/main" id="{B35A044B-E0D5-4FDE-A408-E732317A8FC0}"/>
              </a:ext>
            </a:extLst>
          </p:cNvPr>
          <p:cNvSpPr/>
          <p:nvPr/>
        </p:nvSpPr>
        <p:spPr>
          <a:xfrm>
            <a:off x="1057276" y="3454808"/>
            <a:ext cx="4848224" cy="1421992"/>
          </a:xfrm>
          <a:prstGeom prst="rect">
            <a:avLst/>
          </a:prstGeom>
        </p:spPr>
        <p:txBody>
          <a:bodyPr wrap="square">
            <a:spAutoFit/>
          </a:bodyPr>
          <a:lstStyle/>
          <a:p>
            <a:pPr marL="342900" indent="-342900" algn="just">
              <a:lnSpc>
                <a:spcPct val="150000"/>
              </a:lnSpc>
              <a:spcAft>
                <a:spcPts val="0"/>
              </a:spcAft>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an ion pair with the active chain end, or </a:t>
            </a:r>
          </a:p>
          <a:p>
            <a:pPr marL="342900" indent="-342900" algn="just">
              <a:lnSpc>
                <a:spcPct val="150000"/>
              </a:lnSpc>
              <a:spcAft>
                <a:spcPts val="0"/>
              </a:spcAft>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as a solvent separated ion pair, or </a:t>
            </a:r>
          </a:p>
          <a:p>
            <a:pPr marL="342900" indent="-342900" algn="just">
              <a:lnSpc>
                <a:spcPct val="150000"/>
              </a:lnSpc>
              <a:spcAft>
                <a:spcPts val="0"/>
              </a:spcAft>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as a free ion</a:t>
            </a:r>
          </a:p>
        </p:txBody>
      </p:sp>
      <p:sp>
        <p:nvSpPr>
          <p:cNvPr id="16" name="TextBox 15">
            <a:extLst>
              <a:ext uri="{FF2B5EF4-FFF2-40B4-BE49-F238E27FC236}">
                <a16:creationId xmlns:a16="http://schemas.microsoft.com/office/drawing/2014/main" id="{D5906E26-3897-E370-3D37-7FAD6F88B25C}"/>
              </a:ext>
            </a:extLst>
          </p:cNvPr>
          <p:cNvSpPr txBox="1"/>
          <p:nvPr/>
        </p:nvSpPr>
        <p:spPr>
          <a:xfrm>
            <a:off x="685799" y="4732308"/>
            <a:ext cx="11277599" cy="498663"/>
          </a:xfrm>
          <a:prstGeom prst="rect">
            <a:avLst/>
          </a:prstGeom>
          <a:noFill/>
        </p:spPr>
        <p:txBody>
          <a:bodyPr wrap="square">
            <a:spAutoFit/>
          </a:bodyPr>
          <a:lstStyle/>
          <a:p>
            <a:pPr marL="342900" indent="-342900" algn="just">
              <a:lnSpc>
                <a:spcPct val="150000"/>
              </a:lnSpc>
              <a:spcAft>
                <a:spcPts val="0"/>
              </a:spcAft>
              <a:buFont typeface="Wingdings" panose="05000000000000000000" pitchFamily="2" charset="2"/>
              <a:buChar char="§"/>
              <a:defRPr/>
            </a:pPr>
            <a:r>
              <a:rPr lang="en-US" sz="2000" dirty="0">
                <a:latin typeface="Times New Roman" panose="02020603050405020304" pitchFamily="18" charset="0"/>
                <a:cs typeface="Times New Roman" panose="02020603050405020304" pitchFamily="18" charset="0"/>
              </a:rPr>
              <a:t>The propagation rate increased with increased solvating capability of the solvent.</a:t>
            </a:r>
          </a:p>
        </p:txBody>
      </p:sp>
      <p:sp>
        <p:nvSpPr>
          <p:cNvPr id="17" name="TextBox 16">
            <a:extLst>
              <a:ext uri="{FF2B5EF4-FFF2-40B4-BE49-F238E27FC236}">
                <a16:creationId xmlns:a16="http://schemas.microsoft.com/office/drawing/2014/main" id="{76CF3AE7-4314-8119-2732-12174C637075}"/>
              </a:ext>
            </a:extLst>
          </p:cNvPr>
          <p:cNvSpPr txBox="1"/>
          <p:nvPr/>
        </p:nvSpPr>
        <p:spPr>
          <a:xfrm>
            <a:off x="685800" y="5204032"/>
            <a:ext cx="11430000" cy="498663"/>
          </a:xfrm>
          <a:prstGeom prst="rect">
            <a:avLst/>
          </a:prstGeom>
          <a:noFill/>
        </p:spPr>
        <p:txBody>
          <a:bodyPr wrap="square">
            <a:spAutoFit/>
          </a:bodyPr>
          <a:lstStyle/>
          <a:p>
            <a:pPr marL="342900" indent="-342900" algn="just">
              <a:lnSpc>
                <a:spcPct val="150000"/>
              </a:lnSpc>
              <a:spcAft>
                <a:spcPts val="0"/>
              </a:spcAft>
              <a:buFont typeface="Wingdings" panose="05000000000000000000" pitchFamily="2" charset="2"/>
              <a:buChar char="§"/>
              <a:defRPr/>
            </a:pPr>
            <a:r>
              <a:rPr lang="en-US" sz="2000" dirty="0">
                <a:latin typeface="Times New Roman" panose="02020603050405020304" pitchFamily="18" charset="0"/>
                <a:cs typeface="Times New Roman" panose="02020603050405020304" pitchFamily="18" charset="0"/>
              </a:rPr>
              <a:t>A smaller counter ion is more easily solvated by a polar solvent than a counter ion with low charge density.</a:t>
            </a:r>
          </a:p>
        </p:txBody>
      </p:sp>
      <p:sp>
        <p:nvSpPr>
          <p:cNvPr id="19" name="TextBox 18">
            <a:extLst>
              <a:ext uri="{FF2B5EF4-FFF2-40B4-BE49-F238E27FC236}">
                <a16:creationId xmlns:a16="http://schemas.microsoft.com/office/drawing/2014/main" id="{ED9F3BCF-3E7A-2872-49CD-2D3FC2588273}"/>
              </a:ext>
            </a:extLst>
          </p:cNvPr>
          <p:cNvSpPr txBox="1"/>
          <p:nvPr/>
        </p:nvSpPr>
        <p:spPr>
          <a:xfrm>
            <a:off x="685799" y="5757757"/>
            <a:ext cx="11277599" cy="960328"/>
          </a:xfrm>
          <a:prstGeom prst="rect">
            <a:avLst/>
          </a:prstGeom>
          <a:noFill/>
        </p:spPr>
        <p:txBody>
          <a:bodyPr wrap="square">
            <a:spAutoFit/>
          </a:bodyPr>
          <a:lstStyle/>
          <a:p>
            <a:pPr marL="342900" indent="-342900" algn="just">
              <a:lnSpc>
                <a:spcPct val="150000"/>
              </a:lnSpc>
              <a:spcAft>
                <a:spcPts val="0"/>
              </a:spcAft>
              <a:buFont typeface="Wingdings" panose="05000000000000000000" pitchFamily="2" charset="2"/>
              <a:buChar char="§"/>
              <a:defRPr/>
            </a:pPr>
            <a:r>
              <a:rPr lang="en-US" sz="2000" dirty="0">
                <a:latin typeface="Times New Roman" panose="02020603050405020304" pitchFamily="18" charset="0"/>
                <a:cs typeface="Times New Roman" panose="02020603050405020304" pitchFamily="18" charset="0"/>
              </a:rPr>
              <a:t>A smaller counter ion, with a higher charge density, will have stronger electrostatic interactions with the carbonium ion than will a larger counter ion which has a lower charge density.</a:t>
            </a:r>
          </a:p>
        </p:txBody>
      </p:sp>
    </p:spTree>
    <p:extLst>
      <p:ext uri="{BB962C8B-B14F-4D97-AF65-F5344CB8AC3E}">
        <p14:creationId xmlns:p14="http://schemas.microsoft.com/office/powerpoint/2010/main" val="236203293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36D5E1-BB44-1FF9-2CF9-ABC03BF57843}"/>
            </a:ext>
          </a:extLst>
        </p:cNvPr>
        <p:cNvGrpSpPr/>
        <p:nvPr/>
      </p:nvGrpSpPr>
      <p:grpSpPr>
        <a:xfrm>
          <a:off x="0" y="0"/>
          <a:ext cx="0" cy="0"/>
          <a:chOff x="0" y="0"/>
          <a:chExt cx="0" cy="0"/>
        </a:xfrm>
      </p:grpSpPr>
      <p:sp>
        <p:nvSpPr>
          <p:cNvPr id="35" name="Slide Number Placeholder 34">
            <a:extLst>
              <a:ext uri="{FF2B5EF4-FFF2-40B4-BE49-F238E27FC236}">
                <a16:creationId xmlns:a16="http://schemas.microsoft.com/office/drawing/2014/main" id="{F269B7F8-10E8-7525-7B25-FFDC1A487F1C}"/>
              </a:ext>
            </a:extLst>
          </p:cNvPr>
          <p:cNvSpPr>
            <a:spLocks noGrp="1"/>
          </p:cNvSpPr>
          <p:nvPr>
            <p:ph type="sldNum" sz="quarter" idx="12"/>
          </p:nvPr>
        </p:nvSpPr>
        <p:spPr/>
        <p:txBody>
          <a:bodyPr/>
          <a:lstStyle/>
          <a:p>
            <a:pPr marL="0" marR="0" lvl="0" indent="0" algn="r" defTabSz="914400" rtl="0" eaLnBrk="0" fontAlgn="base" latinLnBrk="0" hangingPunct="0">
              <a:lnSpc>
                <a:spcPct val="150000"/>
              </a:lnSpc>
              <a:spcBef>
                <a:spcPct val="0"/>
              </a:spcBef>
              <a:spcAft>
                <a:spcPct val="0"/>
              </a:spcAft>
              <a:buClrTx/>
              <a:buSzTx/>
              <a:buFontTx/>
              <a:buNone/>
              <a:tabLst/>
              <a:defRPr/>
            </a:pPr>
            <a:fld id="{EC3C12D4-1BB1-4CDC-88A6-B6E19B6BFEA8}"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pitchFamily="34" charset="0"/>
                <a:ea typeface="MS PGothic" panose="020B0600070205080204" pitchFamily="34" charset="-128"/>
                <a:cs typeface="+mn-cs"/>
              </a:rPr>
              <a:pPr marL="0" marR="0" lvl="0" indent="0" algn="r" defTabSz="914400" rtl="0" eaLnBrk="0" fontAlgn="base" latinLnBrk="0" hangingPunct="0">
                <a:lnSpc>
                  <a:spcPct val="150000"/>
                </a:lnSpc>
                <a:spcBef>
                  <a:spcPct val="0"/>
                </a:spcBef>
                <a:spcAft>
                  <a:spcPct val="0"/>
                </a:spcAft>
                <a:buClrTx/>
                <a:buSzTx/>
                <a:buFontTx/>
                <a:buNone/>
                <a:tabLst/>
                <a:defRPr/>
              </a:pPr>
              <a:t>35</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pitchFamily="34" charset="0"/>
              <a:ea typeface="MS PGothic" panose="020B0600070205080204" pitchFamily="34" charset="-128"/>
              <a:cs typeface="+mn-cs"/>
            </a:endParaRPr>
          </a:p>
        </p:txBody>
      </p:sp>
      <p:cxnSp>
        <p:nvCxnSpPr>
          <p:cNvPr id="8" name="Straight Connector 7">
            <a:extLst>
              <a:ext uri="{FF2B5EF4-FFF2-40B4-BE49-F238E27FC236}">
                <a16:creationId xmlns:a16="http://schemas.microsoft.com/office/drawing/2014/main" id="{DD907D9E-5E1F-DA35-2A7F-418ACE409B9D}"/>
              </a:ext>
            </a:extLst>
          </p:cNvPr>
          <p:cNvCxnSpPr/>
          <p:nvPr/>
        </p:nvCxnSpPr>
        <p:spPr>
          <a:xfrm flipV="1">
            <a:off x="113771" y="642086"/>
            <a:ext cx="10015008" cy="14805"/>
          </a:xfrm>
          <a:prstGeom prst="line">
            <a:avLst/>
          </a:prstGeom>
          <a:ln w="19050">
            <a:solidFill>
              <a:srgbClr val="00B050"/>
            </a:solidFill>
          </a:ln>
        </p:spPr>
        <p:style>
          <a:lnRef idx="1">
            <a:schemeClr val="accent6"/>
          </a:lnRef>
          <a:fillRef idx="0">
            <a:schemeClr val="accent6"/>
          </a:fillRef>
          <a:effectRef idx="0">
            <a:schemeClr val="accent6"/>
          </a:effectRef>
          <a:fontRef idx="minor">
            <a:schemeClr val="tx1"/>
          </a:fontRef>
        </p:style>
      </p:cxnSp>
      <p:sp>
        <p:nvSpPr>
          <p:cNvPr id="2" name="Rectangle 2">
            <a:extLst>
              <a:ext uri="{FF2B5EF4-FFF2-40B4-BE49-F238E27FC236}">
                <a16:creationId xmlns:a16="http://schemas.microsoft.com/office/drawing/2014/main" id="{ED7B1ADF-CB70-E421-F144-A1AD6B6F7462}"/>
              </a:ext>
            </a:extLst>
          </p:cNvPr>
          <p:cNvSpPr txBox="1">
            <a:spLocks noChangeArrowheads="1"/>
          </p:cNvSpPr>
          <p:nvPr/>
        </p:nvSpPr>
        <p:spPr bwMode="auto">
          <a:xfrm>
            <a:off x="0" y="198438"/>
            <a:ext cx="11811000" cy="639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3200" b="1" i="0" u="none" strike="noStrike" kern="1200" cap="none" spc="0" normalizeH="0" baseline="0" noProof="0" dirty="0">
                <a:ln>
                  <a:noFill/>
                </a:ln>
                <a:solidFill>
                  <a:srgbClr val="002060"/>
                </a:solidFill>
                <a:effectLst/>
                <a:uLnTx/>
                <a:uFillTx/>
                <a:latin typeface="Times New Roman" panose="02020603050405020304" pitchFamily="18" charset="0"/>
                <a:ea typeface="MS PGothic" panose="020B0600070205080204" pitchFamily="34" charset="-128"/>
                <a:cs typeface="Times New Roman" panose="02020603050405020304" pitchFamily="18" charset="0"/>
              </a:rPr>
              <a:t>Cationic Polymerization</a:t>
            </a:r>
          </a:p>
        </p:txBody>
      </p:sp>
      <p:sp>
        <p:nvSpPr>
          <p:cNvPr id="11" name="Rectangle 10">
            <a:extLst>
              <a:ext uri="{FF2B5EF4-FFF2-40B4-BE49-F238E27FC236}">
                <a16:creationId xmlns:a16="http://schemas.microsoft.com/office/drawing/2014/main" id="{CC537ABD-6BD8-94CF-27FF-85BB61B639AD}"/>
              </a:ext>
            </a:extLst>
          </p:cNvPr>
          <p:cNvSpPr/>
          <p:nvPr/>
        </p:nvSpPr>
        <p:spPr>
          <a:xfrm>
            <a:off x="414333" y="2777937"/>
            <a:ext cx="11685716" cy="498663"/>
          </a:xfrm>
          <a:prstGeom prst="rect">
            <a:avLst/>
          </a:prstGeom>
        </p:spPr>
        <p:txBody>
          <a:bodyPr wrap="square">
            <a:spAutoFit/>
          </a:bodyPr>
          <a:lstStyle/>
          <a:p>
            <a:pPr marL="342900" indent="-342900" algn="just">
              <a:lnSpc>
                <a:spcPct val="150000"/>
              </a:lnSpc>
              <a:spcAft>
                <a:spcPts val="0"/>
              </a:spcAft>
              <a:buFont typeface="Wingdings" panose="05000000000000000000" pitchFamily="2" charset="2"/>
              <a:buChar char="§"/>
              <a:defRPr/>
            </a:pPr>
            <a:r>
              <a:rPr lang="en-US" sz="2000" b="1" dirty="0">
                <a:solidFill>
                  <a:srgbClr val="002060"/>
                </a:solidFill>
                <a:latin typeface="Times New Roman" panose="02020603050405020304" pitchFamily="18" charset="0"/>
                <a:cs typeface="Times New Roman" panose="02020603050405020304" pitchFamily="18" charset="0"/>
              </a:rPr>
              <a:t>Preferred solvents</a:t>
            </a:r>
            <a:r>
              <a:rPr lang="en-US" sz="2000" dirty="0">
                <a:latin typeface="Times New Roman" panose="02020603050405020304" pitchFamily="18" charset="0"/>
                <a:cs typeface="Times New Roman" panose="02020603050405020304" pitchFamily="18" charset="0"/>
              </a:rPr>
              <a:t> are CH</a:t>
            </a:r>
            <a:r>
              <a:rPr lang="en-US" sz="2000" baseline="-25000" dirty="0">
                <a:latin typeface="Times New Roman" panose="02020603050405020304" pitchFamily="18" charset="0"/>
                <a:cs typeface="Times New Roman" panose="02020603050405020304" pitchFamily="18" charset="0"/>
              </a:rPr>
              <a:t>2</a:t>
            </a:r>
            <a:r>
              <a:rPr lang="en-US" sz="2000" dirty="0">
                <a:latin typeface="Times New Roman" panose="02020603050405020304" pitchFamily="18" charset="0"/>
                <a:cs typeface="Times New Roman" panose="02020603050405020304" pitchFamily="18" charset="0"/>
              </a:rPr>
              <a:t>Cl</a:t>
            </a:r>
            <a:r>
              <a:rPr lang="en-US" sz="2000" baseline="-25000" dirty="0">
                <a:latin typeface="Times New Roman" panose="02020603050405020304" pitchFamily="18" charset="0"/>
                <a:cs typeface="Times New Roman" panose="02020603050405020304" pitchFamily="18" charset="0"/>
              </a:rPr>
              <a:t>2</a:t>
            </a:r>
            <a:r>
              <a:rPr lang="en-US" sz="2000" dirty="0">
                <a:latin typeface="Times New Roman" panose="02020603050405020304" pitchFamily="18" charset="0"/>
                <a:cs typeface="Times New Roman" panose="02020603050405020304" pitchFamily="18" charset="0"/>
              </a:rPr>
              <a:t>, CH</a:t>
            </a:r>
            <a:r>
              <a:rPr lang="en-US" sz="2000" baseline="-25000" dirty="0">
                <a:latin typeface="Times New Roman" panose="02020603050405020304" pitchFamily="18" charset="0"/>
                <a:cs typeface="Times New Roman" panose="02020603050405020304" pitchFamily="18" charset="0"/>
              </a:rPr>
              <a:t>3</a:t>
            </a:r>
            <a:r>
              <a:rPr lang="en-US" sz="2000" dirty="0">
                <a:latin typeface="Times New Roman" panose="02020603050405020304" pitchFamily="18" charset="0"/>
                <a:cs typeface="Times New Roman" panose="02020603050405020304" pitchFamily="18" charset="0"/>
              </a:rPr>
              <a:t>Cl, CHCl</a:t>
            </a:r>
            <a:r>
              <a:rPr lang="en-US" sz="2000" baseline="-25000" dirty="0">
                <a:latin typeface="Times New Roman" panose="02020603050405020304" pitchFamily="18" charset="0"/>
                <a:cs typeface="Times New Roman" panose="02020603050405020304" pitchFamily="18" charset="0"/>
              </a:rPr>
              <a:t>3</a:t>
            </a:r>
            <a:r>
              <a:rPr lang="en-US" sz="2000" dirty="0">
                <a:latin typeface="Times New Roman" panose="02020603050405020304" pitchFamily="18" charset="0"/>
                <a:cs typeface="Times New Roman" panose="02020603050405020304" pitchFamily="18" charset="0"/>
              </a:rPr>
              <a:t>, benzene, and toluene. </a:t>
            </a:r>
          </a:p>
        </p:txBody>
      </p:sp>
      <p:pic>
        <p:nvPicPr>
          <p:cNvPr id="12" name="Picture 11">
            <a:extLst>
              <a:ext uri="{FF2B5EF4-FFF2-40B4-BE49-F238E27FC236}">
                <a16:creationId xmlns:a16="http://schemas.microsoft.com/office/drawing/2014/main" id="{2686A0F5-9666-3C28-1CD9-F310D71DD5FD}"/>
              </a:ext>
            </a:extLst>
          </p:cNvPr>
          <p:cNvPicPr>
            <a:picLocks noChangeAspect="1"/>
          </p:cNvPicPr>
          <p:nvPr/>
        </p:nvPicPr>
        <p:blipFill rotWithShape="1">
          <a:blip r:embed="rId3"/>
          <a:srcRect l="24375" t="60000" r="30625" b="27778"/>
          <a:stretch/>
        </p:blipFill>
        <p:spPr>
          <a:xfrm>
            <a:off x="2819400" y="1741342"/>
            <a:ext cx="5856412" cy="894729"/>
          </a:xfrm>
          <a:prstGeom prst="rect">
            <a:avLst/>
          </a:prstGeom>
        </p:spPr>
      </p:pic>
      <p:sp>
        <p:nvSpPr>
          <p:cNvPr id="13" name="TextBox 12">
            <a:extLst>
              <a:ext uri="{FF2B5EF4-FFF2-40B4-BE49-F238E27FC236}">
                <a16:creationId xmlns:a16="http://schemas.microsoft.com/office/drawing/2014/main" id="{B116F285-D8E7-7F6F-685A-223CFEA0E640}"/>
              </a:ext>
            </a:extLst>
          </p:cNvPr>
          <p:cNvSpPr txBox="1"/>
          <p:nvPr/>
        </p:nvSpPr>
        <p:spPr>
          <a:xfrm>
            <a:off x="414333" y="716072"/>
            <a:ext cx="11614277" cy="960328"/>
          </a:xfrm>
          <a:prstGeom prst="rect">
            <a:avLst/>
          </a:prstGeom>
          <a:noFill/>
        </p:spPr>
        <p:txBody>
          <a:bodyPr wrap="square">
            <a:spAutoFit/>
          </a:bodyPr>
          <a:lstStyle/>
          <a:p>
            <a:pPr marL="342900" indent="-342900" algn="just">
              <a:lnSpc>
                <a:spcPct val="150000"/>
              </a:lnSpc>
              <a:spcAft>
                <a:spcPts val="0"/>
              </a:spcAft>
              <a:buFont typeface="Wingdings" panose="05000000000000000000" pitchFamily="2" charset="2"/>
              <a:buChar char="§"/>
              <a:defRPr/>
            </a:pPr>
            <a:r>
              <a:rPr lang="en-US" sz="2000" dirty="0">
                <a:latin typeface="Times New Roman" panose="02020603050405020304" pitchFamily="18" charset="0"/>
                <a:cs typeface="Times New Roman" panose="02020603050405020304" pitchFamily="18" charset="0"/>
              </a:rPr>
              <a:t>If </a:t>
            </a:r>
            <a:r>
              <a:rPr lang="en-US" sz="2000" b="1" dirty="0">
                <a:solidFill>
                  <a:srgbClr val="002060"/>
                </a:solidFill>
                <a:latin typeface="Times New Roman" panose="02020603050405020304" pitchFamily="18" charset="0"/>
                <a:cs typeface="Times New Roman" panose="02020603050405020304" pitchFamily="18" charset="0"/>
              </a:rPr>
              <a:t>the anion is more nucleophilic than the monomer,</a:t>
            </a:r>
            <a:r>
              <a:rPr lang="en-US" sz="2000" dirty="0">
                <a:latin typeface="Times New Roman" panose="02020603050405020304" pitchFamily="18" charset="0"/>
                <a:cs typeface="Times New Roman" panose="02020603050405020304" pitchFamily="18" charset="0"/>
              </a:rPr>
              <a:t> a covalent bond forms between the anion and cation, for example, HCl.</a:t>
            </a:r>
          </a:p>
        </p:txBody>
      </p:sp>
    </p:spTree>
    <p:extLst>
      <p:ext uri="{BB962C8B-B14F-4D97-AF65-F5344CB8AC3E}">
        <p14:creationId xmlns:p14="http://schemas.microsoft.com/office/powerpoint/2010/main" val="236224427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632E00-C84B-A898-9858-DCD6E9A7D0A3}"/>
            </a:ext>
          </a:extLst>
        </p:cNvPr>
        <p:cNvGrpSpPr/>
        <p:nvPr/>
      </p:nvGrpSpPr>
      <p:grpSpPr>
        <a:xfrm>
          <a:off x="0" y="0"/>
          <a:ext cx="0" cy="0"/>
          <a:chOff x="0" y="0"/>
          <a:chExt cx="0" cy="0"/>
        </a:xfrm>
      </p:grpSpPr>
      <p:sp>
        <p:nvSpPr>
          <p:cNvPr id="35" name="Slide Number Placeholder 34">
            <a:extLst>
              <a:ext uri="{FF2B5EF4-FFF2-40B4-BE49-F238E27FC236}">
                <a16:creationId xmlns:a16="http://schemas.microsoft.com/office/drawing/2014/main" id="{66F7020A-303D-FD4E-2CE5-65A2C52E181A}"/>
              </a:ext>
            </a:extLst>
          </p:cNvPr>
          <p:cNvSpPr>
            <a:spLocks noGrp="1"/>
          </p:cNvSpPr>
          <p:nvPr>
            <p:ph type="sldNum" sz="quarter" idx="12"/>
          </p:nvPr>
        </p:nvSpPr>
        <p:spPr/>
        <p:txBody>
          <a:bodyPr/>
          <a:lstStyle/>
          <a:p>
            <a:pPr marL="0" marR="0" lvl="0" indent="0" algn="r" defTabSz="914400" rtl="0" eaLnBrk="0" fontAlgn="base" latinLnBrk="0" hangingPunct="0">
              <a:lnSpc>
                <a:spcPct val="150000"/>
              </a:lnSpc>
              <a:spcBef>
                <a:spcPct val="0"/>
              </a:spcBef>
              <a:spcAft>
                <a:spcPct val="0"/>
              </a:spcAft>
              <a:buClrTx/>
              <a:buSzTx/>
              <a:buFontTx/>
              <a:buNone/>
              <a:tabLst/>
              <a:defRPr/>
            </a:pPr>
            <a:fld id="{EC3C12D4-1BB1-4CDC-88A6-B6E19B6BFEA8}"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pitchFamily="34" charset="0"/>
                <a:ea typeface="MS PGothic" panose="020B0600070205080204" pitchFamily="34" charset="-128"/>
                <a:cs typeface="+mn-cs"/>
              </a:rPr>
              <a:pPr marL="0" marR="0" lvl="0" indent="0" algn="r" defTabSz="914400" rtl="0" eaLnBrk="0" fontAlgn="base" latinLnBrk="0" hangingPunct="0">
                <a:lnSpc>
                  <a:spcPct val="150000"/>
                </a:lnSpc>
                <a:spcBef>
                  <a:spcPct val="0"/>
                </a:spcBef>
                <a:spcAft>
                  <a:spcPct val="0"/>
                </a:spcAft>
                <a:buClrTx/>
                <a:buSzTx/>
                <a:buFontTx/>
                <a:buNone/>
                <a:tabLst/>
                <a:defRPr/>
              </a:pPr>
              <a:t>36</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pitchFamily="34" charset="0"/>
              <a:ea typeface="MS PGothic" panose="020B0600070205080204" pitchFamily="34" charset="-128"/>
              <a:cs typeface="+mn-cs"/>
            </a:endParaRPr>
          </a:p>
        </p:txBody>
      </p:sp>
      <p:cxnSp>
        <p:nvCxnSpPr>
          <p:cNvPr id="8" name="Straight Connector 7">
            <a:extLst>
              <a:ext uri="{FF2B5EF4-FFF2-40B4-BE49-F238E27FC236}">
                <a16:creationId xmlns:a16="http://schemas.microsoft.com/office/drawing/2014/main" id="{24862039-5836-CF0E-D76D-4C24B603322D}"/>
              </a:ext>
            </a:extLst>
          </p:cNvPr>
          <p:cNvCxnSpPr/>
          <p:nvPr/>
        </p:nvCxnSpPr>
        <p:spPr>
          <a:xfrm flipV="1">
            <a:off x="113771" y="642086"/>
            <a:ext cx="10015008" cy="14805"/>
          </a:xfrm>
          <a:prstGeom prst="line">
            <a:avLst/>
          </a:prstGeom>
          <a:ln w="19050">
            <a:solidFill>
              <a:srgbClr val="00B050"/>
            </a:solidFill>
          </a:ln>
        </p:spPr>
        <p:style>
          <a:lnRef idx="1">
            <a:schemeClr val="accent6"/>
          </a:lnRef>
          <a:fillRef idx="0">
            <a:schemeClr val="accent6"/>
          </a:fillRef>
          <a:effectRef idx="0">
            <a:schemeClr val="accent6"/>
          </a:effectRef>
          <a:fontRef idx="minor">
            <a:schemeClr val="tx1"/>
          </a:fontRef>
        </p:style>
      </p:cxnSp>
      <p:sp>
        <p:nvSpPr>
          <p:cNvPr id="2" name="Rectangle 2">
            <a:extLst>
              <a:ext uri="{FF2B5EF4-FFF2-40B4-BE49-F238E27FC236}">
                <a16:creationId xmlns:a16="http://schemas.microsoft.com/office/drawing/2014/main" id="{7A574AF1-8DE0-1948-4BD4-6DD088C2F6A2}"/>
              </a:ext>
            </a:extLst>
          </p:cNvPr>
          <p:cNvSpPr txBox="1">
            <a:spLocks noChangeArrowheads="1"/>
          </p:cNvSpPr>
          <p:nvPr/>
        </p:nvSpPr>
        <p:spPr bwMode="auto">
          <a:xfrm>
            <a:off x="0" y="198438"/>
            <a:ext cx="11811000" cy="639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lvl="0" eaLnBrk="1" hangingPunct="1">
              <a:lnSpc>
                <a:spcPct val="100000"/>
              </a:lnSpc>
              <a:spcBef>
                <a:spcPct val="0"/>
              </a:spcBef>
              <a:buNone/>
              <a:defRPr/>
            </a:pPr>
            <a:r>
              <a:rPr lang="en-US" altLang="en-US" sz="3200" b="1" dirty="0">
                <a:solidFill>
                  <a:srgbClr val="002060"/>
                </a:solidFill>
                <a:latin typeface="Times New Roman" panose="02020603050405020304" pitchFamily="18" charset="0"/>
                <a:cs typeface="Times New Roman" panose="02020603050405020304" pitchFamily="18" charset="0"/>
              </a:rPr>
              <a:t>Cationic Polymerization; </a:t>
            </a:r>
            <a:r>
              <a:rPr lang="en-US" altLang="en-US" sz="3200" b="1" dirty="0">
                <a:solidFill>
                  <a:srgbClr val="FF0000"/>
                </a:solidFill>
                <a:latin typeface="Times New Roman" panose="02020603050405020304" pitchFamily="18" charset="0"/>
                <a:cs typeface="Times New Roman" panose="02020603050405020304" pitchFamily="18" charset="0"/>
              </a:rPr>
              <a:t>Polymerization of Isobutylene </a:t>
            </a:r>
          </a:p>
        </p:txBody>
      </p:sp>
      <p:sp>
        <p:nvSpPr>
          <p:cNvPr id="4" name="Rectangle 10">
            <a:extLst>
              <a:ext uri="{FF2B5EF4-FFF2-40B4-BE49-F238E27FC236}">
                <a16:creationId xmlns:a16="http://schemas.microsoft.com/office/drawing/2014/main" id="{3C2356E1-5F20-43CD-993F-46DFAB8D7482}"/>
              </a:ext>
            </a:extLst>
          </p:cNvPr>
          <p:cNvSpPr>
            <a:spLocks noChangeArrowheads="1"/>
          </p:cNvSpPr>
          <p:nvPr/>
        </p:nvSpPr>
        <p:spPr bwMode="auto">
          <a:xfrm>
            <a:off x="390521" y="720537"/>
            <a:ext cx="3190879" cy="498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9pPr>
          </a:lstStyle>
          <a:p>
            <a:pPr algn="just">
              <a:lnSpc>
                <a:spcPct val="150000"/>
              </a:lnSpc>
              <a:spcBef>
                <a:spcPct val="0"/>
              </a:spcBef>
              <a:buFontTx/>
              <a:buNone/>
            </a:pPr>
            <a:r>
              <a:rPr lang="en-US" altLang="en-US" sz="2000" b="1" dirty="0">
                <a:solidFill>
                  <a:srgbClr val="0000FF"/>
                </a:solidFill>
                <a:latin typeface="Times New Roman" panose="02020603050405020304" pitchFamily="18" charset="0"/>
                <a:cs typeface="Times New Roman" panose="02020603050405020304" pitchFamily="18" charset="0"/>
              </a:rPr>
              <a:t>1. Chain initiation </a:t>
            </a:r>
          </a:p>
        </p:txBody>
      </p:sp>
      <p:sp>
        <p:nvSpPr>
          <p:cNvPr id="5" name="Rectangle 13">
            <a:extLst>
              <a:ext uri="{FF2B5EF4-FFF2-40B4-BE49-F238E27FC236}">
                <a16:creationId xmlns:a16="http://schemas.microsoft.com/office/drawing/2014/main" id="{8C81D065-ADEE-49E0-878E-444CD1CC6FD2}"/>
              </a:ext>
            </a:extLst>
          </p:cNvPr>
          <p:cNvSpPr>
            <a:spLocks noChangeArrowheads="1"/>
          </p:cNvSpPr>
          <p:nvPr/>
        </p:nvSpPr>
        <p:spPr bwMode="auto">
          <a:xfrm>
            <a:off x="390521" y="2667000"/>
            <a:ext cx="3876679" cy="498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9pPr>
          </a:lstStyle>
          <a:p>
            <a:pPr algn="just">
              <a:lnSpc>
                <a:spcPct val="150000"/>
              </a:lnSpc>
              <a:spcBef>
                <a:spcPct val="0"/>
              </a:spcBef>
              <a:buFontTx/>
              <a:buNone/>
            </a:pPr>
            <a:r>
              <a:rPr lang="en-US" altLang="en-US" sz="2000" b="1" dirty="0">
                <a:solidFill>
                  <a:srgbClr val="0000FF"/>
                </a:solidFill>
                <a:latin typeface="Times New Roman" panose="02020603050405020304" pitchFamily="18" charset="0"/>
                <a:cs typeface="Times New Roman" panose="02020603050405020304" pitchFamily="18" charset="0"/>
              </a:rPr>
              <a:t>2. Chain propagation</a:t>
            </a:r>
          </a:p>
        </p:txBody>
      </p:sp>
      <p:graphicFrame>
        <p:nvGraphicFramePr>
          <p:cNvPr id="6" name="Object 5">
            <a:extLst>
              <a:ext uri="{FF2B5EF4-FFF2-40B4-BE49-F238E27FC236}">
                <a16:creationId xmlns:a16="http://schemas.microsoft.com/office/drawing/2014/main" id="{E2D3BA20-1DD5-4E59-BF93-EB379CE5DBFD}"/>
              </a:ext>
            </a:extLst>
          </p:cNvPr>
          <p:cNvGraphicFramePr>
            <a:graphicFrameLocks noChangeAspect="1"/>
          </p:cNvGraphicFramePr>
          <p:nvPr>
            <p:extLst>
              <p:ext uri="{D42A27DB-BD31-4B8C-83A1-F6EECF244321}">
                <p14:modId xmlns:p14="http://schemas.microsoft.com/office/powerpoint/2010/main" val="144217195"/>
              </p:ext>
            </p:extLst>
          </p:nvPr>
        </p:nvGraphicFramePr>
        <p:xfrm>
          <a:off x="2647645" y="1743658"/>
          <a:ext cx="6515709" cy="876273"/>
        </p:xfrm>
        <a:graphic>
          <a:graphicData uri="http://schemas.openxmlformats.org/presentationml/2006/ole">
            <mc:AlternateContent xmlns:mc="http://schemas.openxmlformats.org/markup-compatibility/2006">
              <mc:Choice xmlns:v="urn:schemas-microsoft-com:vml" Requires="v">
                <p:oleObj name="CS ChemDraw Drawing" r:id="rId3" imgW="4296156" imgH="684276" progId="ChemDraw.Document.6.0">
                  <p:embed/>
                </p:oleObj>
              </mc:Choice>
              <mc:Fallback>
                <p:oleObj name="CS ChemDraw Drawing" r:id="rId3" imgW="4296156" imgH="684276" progId="ChemDraw.Document.6.0">
                  <p:embed/>
                  <p:pic>
                    <p:nvPicPr>
                      <p:cNvPr id="6" name="Object 5">
                        <a:extLst>
                          <a:ext uri="{FF2B5EF4-FFF2-40B4-BE49-F238E27FC236}">
                            <a16:creationId xmlns:a16="http://schemas.microsoft.com/office/drawing/2014/main" id="{E2D3BA20-1DD5-4E59-BF93-EB379CE5DBF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647645" y="1743658"/>
                        <a:ext cx="6515709" cy="876273"/>
                      </a:xfrm>
                      <a:prstGeom prst="rect">
                        <a:avLst/>
                      </a:prstGeom>
                      <a:solidFill>
                        <a:schemeClr val="bg1"/>
                      </a:solidFill>
                      <a:ln>
                        <a:noFill/>
                      </a:ln>
                    </p:spPr>
                  </p:pic>
                </p:oleObj>
              </mc:Fallback>
            </mc:AlternateContent>
          </a:graphicData>
        </a:graphic>
      </p:graphicFrame>
      <p:graphicFrame>
        <p:nvGraphicFramePr>
          <p:cNvPr id="7" name="Object 4">
            <a:extLst>
              <a:ext uri="{FF2B5EF4-FFF2-40B4-BE49-F238E27FC236}">
                <a16:creationId xmlns:a16="http://schemas.microsoft.com/office/drawing/2014/main" id="{90BB2F82-E327-4C3E-A106-084B4E7F6E69}"/>
              </a:ext>
            </a:extLst>
          </p:cNvPr>
          <p:cNvGraphicFramePr>
            <a:graphicFrameLocks noChangeAspect="1"/>
          </p:cNvGraphicFramePr>
          <p:nvPr>
            <p:extLst>
              <p:ext uri="{D42A27DB-BD31-4B8C-83A1-F6EECF244321}">
                <p14:modId xmlns:p14="http://schemas.microsoft.com/office/powerpoint/2010/main" val="4086635683"/>
              </p:ext>
            </p:extLst>
          </p:nvPr>
        </p:nvGraphicFramePr>
        <p:xfrm>
          <a:off x="3445327" y="1000160"/>
          <a:ext cx="4920343" cy="689596"/>
        </p:xfrm>
        <a:graphic>
          <a:graphicData uri="http://schemas.openxmlformats.org/presentationml/2006/ole">
            <mc:AlternateContent xmlns:mc="http://schemas.openxmlformats.org/markup-compatibility/2006">
              <mc:Choice xmlns:v="urn:schemas-microsoft-com:vml" Requires="v">
                <p:oleObj name="CS ChemDraw Drawing" r:id="rId5" imgW="3214116" imgH="499872" progId="ChemDraw.Document.6.0">
                  <p:embed/>
                </p:oleObj>
              </mc:Choice>
              <mc:Fallback>
                <p:oleObj name="CS ChemDraw Drawing" r:id="rId5" imgW="3214116" imgH="499872" progId="ChemDraw.Document.6.0">
                  <p:embed/>
                  <p:pic>
                    <p:nvPicPr>
                      <p:cNvPr id="7" name="Object 4">
                        <a:extLst>
                          <a:ext uri="{FF2B5EF4-FFF2-40B4-BE49-F238E27FC236}">
                            <a16:creationId xmlns:a16="http://schemas.microsoft.com/office/drawing/2014/main" id="{90BB2F82-E327-4C3E-A106-084B4E7F6E69}"/>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445327" y="1000160"/>
                        <a:ext cx="4920343" cy="689596"/>
                      </a:xfrm>
                      <a:prstGeom prst="rect">
                        <a:avLst/>
                      </a:prstGeom>
                      <a:solidFill>
                        <a:schemeClr val="bg1"/>
                      </a:solidFill>
                      <a:ln>
                        <a:noFill/>
                      </a:ln>
                    </p:spPr>
                  </p:pic>
                </p:oleObj>
              </mc:Fallback>
            </mc:AlternateContent>
          </a:graphicData>
        </a:graphic>
      </p:graphicFrame>
      <p:graphicFrame>
        <p:nvGraphicFramePr>
          <p:cNvPr id="3" name="Object 4">
            <a:extLst>
              <a:ext uri="{FF2B5EF4-FFF2-40B4-BE49-F238E27FC236}">
                <a16:creationId xmlns:a16="http://schemas.microsoft.com/office/drawing/2014/main" id="{72240841-05C5-464B-9DE3-C6EAFD07CFA7}"/>
              </a:ext>
            </a:extLst>
          </p:cNvPr>
          <p:cNvGraphicFramePr>
            <a:graphicFrameLocks noChangeAspect="1"/>
          </p:cNvGraphicFramePr>
          <p:nvPr>
            <p:extLst>
              <p:ext uri="{D42A27DB-BD31-4B8C-83A1-F6EECF244321}">
                <p14:modId xmlns:p14="http://schemas.microsoft.com/office/powerpoint/2010/main" val="1053952460"/>
              </p:ext>
            </p:extLst>
          </p:nvPr>
        </p:nvGraphicFramePr>
        <p:xfrm>
          <a:off x="2252661" y="3215278"/>
          <a:ext cx="8135315" cy="810513"/>
        </p:xfrm>
        <a:graphic>
          <a:graphicData uri="http://schemas.openxmlformats.org/presentationml/2006/ole">
            <mc:AlternateContent xmlns:mc="http://schemas.openxmlformats.org/markup-compatibility/2006">
              <mc:Choice xmlns:v="urn:schemas-microsoft-com:vml" Requires="v">
                <p:oleObj name="CS ChemDraw Drawing" r:id="rId7" imgW="5337048" imgH="633984" progId="ChemDraw.Document.6.0">
                  <p:embed/>
                </p:oleObj>
              </mc:Choice>
              <mc:Fallback>
                <p:oleObj name="CS ChemDraw Drawing" r:id="rId7" imgW="5337048" imgH="633984" progId="ChemDraw.Document.6.0">
                  <p:embed/>
                  <p:pic>
                    <p:nvPicPr>
                      <p:cNvPr id="8" name="Object 4">
                        <a:extLst>
                          <a:ext uri="{FF2B5EF4-FFF2-40B4-BE49-F238E27FC236}">
                            <a16:creationId xmlns:a16="http://schemas.microsoft.com/office/drawing/2014/main" id="{72240841-05C5-464B-9DE3-C6EAFD07CFA7}"/>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252661" y="3215278"/>
                        <a:ext cx="8135315" cy="810513"/>
                      </a:xfrm>
                      <a:prstGeom prst="rect">
                        <a:avLst/>
                      </a:prstGeom>
                      <a:solidFill>
                        <a:schemeClr val="bg1"/>
                      </a:solidFill>
                      <a:ln>
                        <a:noFill/>
                      </a:ln>
                    </p:spPr>
                  </p:pic>
                </p:oleObj>
              </mc:Fallback>
            </mc:AlternateContent>
          </a:graphicData>
        </a:graphic>
      </p:graphicFrame>
      <p:graphicFrame>
        <p:nvGraphicFramePr>
          <p:cNvPr id="9" name="Object 5">
            <a:extLst>
              <a:ext uri="{FF2B5EF4-FFF2-40B4-BE49-F238E27FC236}">
                <a16:creationId xmlns:a16="http://schemas.microsoft.com/office/drawing/2014/main" id="{A2F3CABC-2BF1-4F37-968E-E524294AFD90}"/>
              </a:ext>
            </a:extLst>
          </p:cNvPr>
          <p:cNvGraphicFramePr>
            <a:graphicFrameLocks noChangeAspect="1"/>
          </p:cNvGraphicFramePr>
          <p:nvPr>
            <p:extLst>
              <p:ext uri="{D42A27DB-BD31-4B8C-83A1-F6EECF244321}">
                <p14:modId xmlns:p14="http://schemas.microsoft.com/office/powerpoint/2010/main" val="101000372"/>
              </p:ext>
            </p:extLst>
          </p:nvPr>
        </p:nvGraphicFramePr>
        <p:xfrm>
          <a:off x="2133600" y="4315601"/>
          <a:ext cx="8135315" cy="1066024"/>
        </p:xfrm>
        <a:graphic>
          <a:graphicData uri="http://schemas.openxmlformats.org/presentationml/2006/ole">
            <mc:AlternateContent xmlns:mc="http://schemas.openxmlformats.org/markup-compatibility/2006">
              <mc:Choice xmlns:v="urn:schemas-microsoft-com:vml" Requires="v">
                <p:oleObj name="CS ChemDraw Drawing" r:id="rId9" imgW="5422392" imgH="844296" progId="ChemDraw.Document.6.0">
                  <p:embed/>
                </p:oleObj>
              </mc:Choice>
              <mc:Fallback>
                <p:oleObj name="CS ChemDraw Drawing" r:id="rId9" imgW="5422392" imgH="844296" progId="ChemDraw.Document.6.0">
                  <p:embed/>
                  <p:pic>
                    <p:nvPicPr>
                      <p:cNvPr id="9" name="Object 5">
                        <a:extLst>
                          <a:ext uri="{FF2B5EF4-FFF2-40B4-BE49-F238E27FC236}">
                            <a16:creationId xmlns:a16="http://schemas.microsoft.com/office/drawing/2014/main" id="{A2F3CABC-2BF1-4F37-968E-E524294AFD90}"/>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2133600" y="4315601"/>
                        <a:ext cx="8135315" cy="1066024"/>
                      </a:xfrm>
                      <a:prstGeom prst="rect">
                        <a:avLst/>
                      </a:prstGeom>
                      <a:solidFill>
                        <a:schemeClr val="bg1"/>
                      </a:solidFill>
                      <a:ln>
                        <a:noFill/>
                      </a:ln>
                    </p:spPr>
                  </p:pic>
                </p:oleObj>
              </mc:Fallback>
            </mc:AlternateContent>
          </a:graphicData>
        </a:graphic>
      </p:graphicFrame>
      <p:sp>
        <p:nvSpPr>
          <p:cNvPr id="10" name="Rectangle 15">
            <a:extLst>
              <a:ext uri="{FF2B5EF4-FFF2-40B4-BE49-F238E27FC236}">
                <a16:creationId xmlns:a16="http://schemas.microsoft.com/office/drawing/2014/main" id="{3A172157-D998-4878-907E-7D95E839ACC6}"/>
              </a:ext>
            </a:extLst>
          </p:cNvPr>
          <p:cNvSpPr>
            <a:spLocks noChangeArrowheads="1"/>
          </p:cNvSpPr>
          <p:nvPr/>
        </p:nvSpPr>
        <p:spPr bwMode="auto">
          <a:xfrm>
            <a:off x="390521" y="5410200"/>
            <a:ext cx="3724280" cy="498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9pPr>
          </a:lstStyle>
          <a:p>
            <a:pPr>
              <a:lnSpc>
                <a:spcPct val="150000"/>
              </a:lnSpc>
              <a:spcBef>
                <a:spcPct val="0"/>
              </a:spcBef>
              <a:buFontTx/>
              <a:buNone/>
            </a:pPr>
            <a:r>
              <a:rPr lang="en-US" altLang="en-US" sz="2000" b="1" dirty="0">
                <a:solidFill>
                  <a:srgbClr val="0000FF"/>
                </a:solidFill>
                <a:latin typeface="Times New Roman" panose="02020603050405020304" pitchFamily="18" charset="0"/>
                <a:cs typeface="Times New Roman" panose="02020603050405020304" pitchFamily="18" charset="0"/>
              </a:rPr>
              <a:t>3. Chain termination;</a:t>
            </a:r>
          </a:p>
        </p:txBody>
      </p:sp>
      <p:graphicFrame>
        <p:nvGraphicFramePr>
          <p:cNvPr id="13" name="Object 6">
            <a:extLst>
              <a:ext uri="{FF2B5EF4-FFF2-40B4-BE49-F238E27FC236}">
                <a16:creationId xmlns:a16="http://schemas.microsoft.com/office/drawing/2014/main" id="{F7B2CF12-0E3C-4D15-91D5-501C3117F824}"/>
              </a:ext>
            </a:extLst>
          </p:cNvPr>
          <p:cNvGraphicFramePr>
            <a:graphicFrameLocks noChangeAspect="1"/>
          </p:cNvGraphicFramePr>
          <p:nvPr>
            <p:extLst>
              <p:ext uri="{D42A27DB-BD31-4B8C-83A1-F6EECF244321}">
                <p14:modId xmlns:p14="http://schemas.microsoft.com/office/powerpoint/2010/main" val="2763195470"/>
              </p:ext>
            </p:extLst>
          </p:nvPr>
        </p:nvGraphicFramePr>
        <p:xfrm>
          <a:off x="2874961" y="5887155"/>
          <a:ext cx="6061076" cy="860461"/>
        </p:xfrm>
        <a:graphic>
          <a:graphicData uri="http://schemas.openxmlformats.org/presentationml/2006/ole">
            <mc:AlternateContent xmlns:mc="http://schemas.openxmlformats.org/markup-compatibility/2006">
              <mc:Choice xmlns:v="urn:schemas-microsoft-com:vml" Requires="v">
                <p:oleObj name="CS ChemDraw Drawing" r:id="rId11" imgW="4126992" imgH="694944" progId="ChemDraw.Document.6.0">
                  <p:embed/>
                </p:oleObj>
              </mc:Choice>
              <mc:Fallback>
                <p:oleObj name="CS ChemDraw Drawing" r:id="rId11" imgW="4126992" imgH="694944" progId="ChemDraw.Document.6.0">
                  <p:embed/>
                  <p:pic>
                    <p:nvPicPr>
                      <p:cNvPr id="13" name="Object 6">
                        <a:extLst>
                          <a:ext uri="{FF2B5EF4-FFF2-40B4-BE49-F238E27FC236}">
                            <a16:creationId xmlns:a16="http://schemas.microsoft.com/office/drawing/2014/main" id="{F7B2CF12-0E3C-4D15-91D5-501C3117F824}"/>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2874961" y="5887155"/>
                        <a:ext cx="6061076" cy="860461"/>
                      </a:xfrm>
                      <a:prstGeom prst="rect">
                        <a:avLst/>
                      </a:prstGeom>
                      <a:solidFill>
                        <a:schemeClr val="bg1"/>
                      </a:solidFill>
                      <a:ln>
                        <a:noFill/>
                      </a:ln>
                    </p:spPr>
                  </p:pic>
                </p:oleObj>
              </mc:Fallback>
            </mc:AlternateContent>
          </a:graphicData>
        </a:graphic>
      </p:graphicFrame>
    </p:spTree>
    <p:extLst>
      <p:ext uri="{BB962C8B-B14F-4D97-AF65-F5344CB8AC3E}">
        <p14:creationId xmlns:p14="http://schemas.microsoft.com/office/powerpoint/2010/main" val="29543274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16"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ox(in)">
                                      <p:cBhvr>
                                        <p:cTn id="7" dur="500"/>
                                        <p:tgtEl>
                                          <p:spTgt spid="3"/>
                                        </p:tgtEl>
                                      </p:cBhvr>
                                    </p:animEffect>
                                  </p:childTnLst>
                                </p:cTn>
                              </p:par>
                            </p:childTnLst>
                          </p:cTn>
                        </p:par>
                        <p:par>
                          <p:cTn id="8" fill="hold">
                            <p:stCondLst>
                              <p:cond delay="500"/>
                            </p:stCondLst>
                            <p:childTnLst>
                              <p:par>
                                <p:cTn id="9" presetID="4" presetClass="entr" presetSubtype="16" fill="hold" nodeType="after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box(in)">
                                      <p:cBhvr>
                                        <p:cTn id="11" dur="500"/>
                                        <p:tgtEl>
                                          <p:spTgt spid="9"/>
                                        </p:tgtEl>
                                      </p:cBhvr>
                                    </p:animEffect>
                                  </p:childTnLst>
                                </p:cTn>
                              </p:par>
                              <p:par>
                                <p:cTn id="12" presetID="4" presetClass="entr" presetSubtype="16" fill="hold" nodeType="withEffect">
                                  <p:stCondLst>
                                    <p:cond delay="0"/>
                                  </p:stCondLst>
                                  <p:childTnLst>
                                    <p:set>
                                      <p:cBhvr>
                                        <p:cTn id="13" dur="1" fill="hold">
                                          <p:stCondLst>
                                            <p:cond delay="0"/>
                                          </p:stCondLst>
                                        </p:cTn>
                                        <p:tgtEl>
                                          <p:spTgt spid="13"/>
                                        </p:tgtEl>
                                        <p:attrNameLst>
                                          <p:attrName>style.visibility</p:attrName>
                                        </p:attrNameLst>
                                      </p:cBhvr>
                                      <p:to>
                                        <p:strVal val="visible"/>
                                      </p:to>
                                    </p:set>
                                    <p:animEffect transition="in" filter="box(in)">
                                      <p:cBhvr>
                                        <p:cTn id="14"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75CEF6-0566-40C4-56CD-B0264BE55693}"/>
            </a:ext>
          </a:extLst>
        </p:cNvPr>
        <p:cNvGrpSpPr/>
        <p:nvPr/>
      </p:nvGrpSpPr>
      <p:grpSpPr>
        <a:xfrm>
          <a:off x="0" y="0"/>
          <a:ext cx="0" cy="0"/>
          <a:chOff x="0" y="0"/>
          <a:chExt cx="0" cy="0"/>
        </a:xfrm>
      </p:grpSpPr>
      <p:sp>
        <p:nvSpPr>
          <p:cNvPr id="35" name="Slide Number Placeholder 34">
            <a:extLst>
              <a:ext uri="{FF2B5EF4-FFF2-40B4-BE49-F238E27FC236}">
                <a16:creationId xmlns:a16="http://schemas.microsoft.com/office/drawing/2014/main" id="{8E596CA3-91B4-3381-739B-6366DCD31302}"/>
              </a:ext>
            </a:extLst>
          </p:cNvPr>
          <p:cNvSpPr>
            <a:spLocks noGrp="1"/>
          </p:cNvSpPr>
          <p:nvPr>
            <p:ph type="sldNum" sz="quarter" idx="12"/>
          </p:nvPr>
        </p:nvSpPr>
        <p:spPr/>
        <p:txBody>
          <a:bodyPr/>
          <a:lstStyle/>
          <a:p>
            <a:pPr>
              <a:lnSpc>
                <a:spcPct val="150000"/>
              </a:lnSpc>
              <a:defRPr/>
            </a:pPr>
            <a:fld id="{EC3C12D4-1BB1-4CDC-88A6-B6E19B6BFEA8}" type="slidenum">
              <a:rPr lang="en-US" smtClean="0"/>
              <a:pPr>
                <a:lnSpc>
                  <a:spcPct val="150000"/>
                </a:lnSpc>
                <a:defRPr/>
              </a:pPr>
              <a:t>37</a:t>
            </a:fld>
            <a:endParaRPr lang="en-US"/>
          </a:p>
        </p:txBody>
      </p:sp>
      <p:cxnSp>
        <p:nvCxnSpPr>
          <p:cNvPr id="8" name="Straight Connector 7">
            <a:extLst>
              <a:ext uri="{FF2B5EF4-FFF2-40B4-BE49-F238E27FC236}">
                <a16:creationId xmlns:a16="http://schemas.microsoft.com/office/drawing/2014/main" id="{7587FBD7-EC92-2D4E-2B68-0361DD5AFE3D}"/>
              </a:ext>
            </a:extLst>
          </p:cNvPr>
          <p:cNvCxnSpPr/>
          <p:nvPr/>
        </p:nvCxnSpPr>
        <p:spPr>
          <a:xfrm flipV="1">
            <a:off x="113771" y="642086"/>
            <a:ext cx="10015008" cy="14805"/>
          </a:xfrm>
          <a:prstGeom prst="line">
            <a:avLst/>
          </a:prstGeom>
          <a:ln w="19050">
            <a:solidFill>
              <a:srgbClr val="00B050"/>
            </a:solidFill>
          </a:ln>
        </p:spPr>
        <p:style>
          <a:lnRef idx="1">
            <a:schemeClr val="accent6"/>
          </a:lnRef>
          <a:fillRef idx="0">
            <a:schemeClr val="accent6"/>
          </a:fillRef>
          <a:effectRef idx="0">
            <a:schemeClr val="accent6"/>
          </a:effectRef>
          <a:fontRef idx="minor">
            <a:schemeClr val="tx1"/>
          </a:fontRef>
        </p:style>
      </p:cxnSp>
      <p:sp>
        <p:nvSpPr>
          <p:cNvPr id="13" name="Title 1">
            <a:extLst>
              <a:ext uri="{FF2B5EF4-FFF2-40B4-BE49-F238E27FC236}">
                <a16:creationId xmlns:a16="http://schemas.microsoft.com/office/drawing/2014/main" id="{B7040B94-DDDA-F18B-6D43-57A3F757D2EF}"/>
              </a:ext>
            </a:extLst>
          </p:cNvPr>
          <p:cNvSpPr txBox="1">
            <a:spLocks/>
          </p:cNvSpPr>
          <p:nvPr/>
        </p:nvSpPr>
        <p:spPr bwMode="auto">
          <a:xfrm>
            <a:off x="1600200" y="2247045"/>
            <a:ext cx="8686800" cy="152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lang="en-US" sz="4400" kern="1200" dirty="0">
                <a:solidFill>
                  <a:schemeClr val="tx1"/>
                </a:solidFill>
                <a:latin typeface="+mj-lt"/>
                <a:ea typeface="MS PGothic" panose="020B0600070205080204" pitchFamily="34" charset="-128"/>
                <a:cs typeface="+mj-cs"/>
              </a:defRPr>
            </a:lvl1pPr>
            <a:lvl2pPr algn="l" rtl="0" eaLnBrk="0" fontAlgn="base" hangingPunct="0">
              <a:spcBef>
                <a:spcPct val="0"/>
              </a:spcBef>
              <a:spcAft>
                <a:spcPct val="0"/>
              </a:spcAft>
              <a:defRPr sz="4400">
                <a:solidFill>
                  <a:schemeClr val="tx1"/>
                </a:solidFill>
                <a:latin typeface="Calibri" panose="020F0502020204030204" pitchFamily="34" charset="0"/>
                <a:ea typeface="MS PGothic" panose="020B0600070205080204" pitchFamily="34" charset="-128"/>
              </a:defRPr>
            </a:lvl2pPr>
            <a:lvl3pPr algn="l" rtl="0" eaLnBrk="0" fontAlgn="base" hangingPunct="0">
              <a:spcBef>
                <a:spcPct val="0"/>
              </a:spcBef>
              <a:spcAft>
                <a:spcPct val="0"/>
              </a:spcAft>
              <a:defRPr sz="4400">
                <a:solidFill>
                  <a:schemeClr val="tx1"/>
                </a:solidFill>
                <a:latin typeface="Calibri" panose="020F0502020204030204" pitchFamily="34" charset="0"/>
                <a:ea typeface="MS PGothic" panose="020B0600070205080204" pitchFamily="34" charset="-128"/>
              </a:defRPr>
            </a:lvl3pPr>
            <a:lvl4pPr algn="l" rtl="0" eaLnBrk="0" fontAlgn="base" hangingPunct="0">
              <a:spcBef>
                <a:spcPct val="0"/>
              </a:spcBef>
              <a:spcAft>
                <a:spcPct val="0"/>
              </a:spcAft>
              <a:defRPr sz="4400">
                <a:solidFill>
                  <a:schemeClr val="tx1"/>
                </a:solidFill>
                <a:latin typeface="Calibri" panose="020F0502020204030204" pitchFamily="34" charset="0"/>
                <a:ea typeface="MS PGothic" panose="020B0600070205080204" pitchFamily="34" charset="-128"/>
              </a:defRPr>
            </a:lvl4pPr>
            <a:lvl5pPr algn="l" rtl="0" eaLnBrk="0" fontAlgn="base" hangingPunct="0">
              <a:spcBef>
                <a:spcPct val="0"/>
              </a:spcBef>
              <a:spcAft>
                <a:spcPct val="0"/>
              </a:spcAft>
              <a:defRPr sz="4400">
                <a:solidFill>
                  <a:schemeClr val="tx1"/>
                </a:solidFill>
                <a:latin typeface="Calibri" panose="020F0502020204030204" pitchFamily="34" charset="0"/>
                <a:ea typeface="MS PGothic" panose="020B0600070205080204" pitchFamily="34" charset="-128"/>
              </a:defRPr>
            </a:lvl5pPr>
            <a:lvl6pPr marL="457200" algn="l" rtl="0" fontAlgn="base">
              <a:spcBef>
                <a:spcPct val="0"/>
              </a:spcBef>
              <a:spcAft>
                <a:spcPct val="0"/>
              </a:spcAft>
              <a:defRPr sz="4400">
                <a:solidFill>
                  <a:schemeClr val="tx1"/>
                </a:solidFill>
                <a:latin typeface="Calibri" panose="020F0502020204030204" pitchFamily="34" charset="0"/>
                <a:ea typeface="MS PGothic" panose="020B0600070205080204" pitchFamily="34" charset="-128"/>
              </a:defRPr>
            </a:lvl6pPr>
            <a:lvl7pPr marL="914400" algn="l" rtl="0" fontAlgn="base">
              <a:spcBef>
                <a:spcPct val="0"/>
              </a:spcBef>
              <a:spcAft>
                <a:spcPct val="0"/>
              </a:spcAft>
              <a:defRPr sz="4400">
                <a:solidFill>
                  <a:schemeClr val="tx1"/>
                </a:solidFill>
                <a:latin typeface="Calibri" panose="020F0502020204030204" pitchFamily="34" charset="0"/>
                <a:ea typeface="MS PGothic" panose="020B0600070205080204" pitchFamily="34" charset="-128"/>
              </a:defRPr>
            </a:lvl7pPr>
            <a:lvl8pPr marL="1371600" algn="l" rtl="0" fontAlgn="base">
              <a:spcBef>
                <a:spcPct val="0"/>
              </a:spcBef>
              <a:spcAft>
                <a:spcPct val="0"/>
              </a:spcAft>
              <a:defRPr sz="4400">
                <a:solidFill>
                  <a:schemeClr val="tx1"/>
                </a:solidFill>
                <a:latin typeface="Calibri" panose="020F0502020204030204" pitchFamily="34" charset="0"/>
                <a:ea typeface="MS PGothic" panose="020B0600070205080204" pitchFamily="34" charset="-128"/>
              </a:defRPr>
            </a:lvl8pPr>
            <a:lvl9pPr marL="1828800" algn="l" rtl="0" fontAlgn="base">
              <a:spcBef>
                <a:spcPct val="0"/>
              </a:spcBef>
              <a:spcAft>
                <a:spcPct val="0"/>
              </a:spcAft>
              <a:defRPr sz="4400">
                <a:solidFill>
                  <a:schemeClr val="tx1"/>
                </a:solidFill>
                <a:latin typeface="Calibri" panose="020F0502020204030204" pitchFamily="34" charset="0"/>
                <a:ea typeface="MS PGothic" panose="020B0600070205080204" pitchFamily="34" charset="-128"/>
              </a:defRPr>
            </a:lvl9pPr>
          </a:lstStyle>
          <a:p>
            <a:pPr algn="ctr"/>
            <a:r>
              <a:rPr lang="en-US" altLang="en-US" sz="4800" b="1" dirty="0">
                <a:solidFill>
                  <a:srgbClr val="FF0000"/>
                </a:solidFill>
                <a:latin typeface="Times New Roman" panose="02020603050405020304" pitchFamily="18" charset="0"/>
                <a:cs typeface="Times New Roman" panose="02020603050405020304" pitchFamily="18" charset="0"/>
              </a:rPr>
              <a:t>Chain-Growth Polymerization</a:t>
            </a:r>
          </a:p>
          <a:p>
            <a:pPr algn="ctr"/>
            <a:r>
              <a:rPr lang="en-US" altLang="en-US" sz="4000" b="1" dirty="0">
                <a:solidFill>
                  <a:srgbClr val="002060"/>
                </a:solidFill>
                <a:latin typeface="Times New Roman" panose="02020603050405020304" pitchFamily="18" charset="0"/>
                <a:cs typeface="Times New Roman" panose="02020603050405020304" pitchFamily="18" charset="0"/>
              </a:rPr>
              <a:t>Anionic Polymerization</a:t>
            </a:r>
          </a:p>
        </p:txBody>
      </p:sp>
    </p:spTree>
    <p:extLst>
      <p:ext uri="{BB962C8B-B14F-4D97-AF65-F5344CB8AC3E}">
        <p14:creationId xmlns:p14="http://schemas.microsoft.com/office/powerpoint/2010/main" val="261045980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FA5B9E-E089-8B6C-8357-F01D94FD5885}"/>
            </a:ext>
          </a:extLst>
        </p:cNvPr>
        <p:cNvGrpSpPr/>
        <p:nvPr/>
      </p:nvGrpSpPr>
      <p:grpSpPr>
        <a:xfrm>
          <a:off x="0" y="0"/>
          <a:ext cx="0" cy="0"/>
          <a:chOff x="0" y="0"/>
          <a:chExt cx="0" cy="0"/>
        </a:xfrm>
      </p:grpSpPr>
      <p:sp>
        <p:nvSpPr>
          <p:cNvPr id="35" name="Slide Number Placeholder 34">
            <a:extLst>
              <a:ext uri="{FF2B5EF4-FFF2-40B4-BE49-F238E27FC236}">
                <a16:creationId xmlns:a16="http://schemas.microsoft.com/office/drawing/2014/main" id="{722BAE88-98E9-32BB-7BF7-9625D3892A51}"/>
              </a:ext>
            </a:extLst>
          </p:cNvPr>
          <p:cNvSpPr>
            <a:spLocks noGrp="1"/>
          </p:cNvSpPr>
          <p:nvPr>
            <p:ph type="sldNum" sz="quarter" idx="12"/>
          </p:nvPr>
        </p:nvSpPr>
        <p:spPr/>
        <p:txBody>
          <a:bodyPr/>
          <a:lstStyle/>
          <a:p>
            <a:pPr marL="0" marR="0" lvl="0" indent="0" algn="r" defTabSz="914400" rtl="0" eaLnBrk="0" fontAlgn="base" latinLnBrk="0" hangingPunct="0">
              <a:lnSpc>
                <a:spcPct val="150000"/>
              </a:lnSpc>
              <a:spcBef>
                <a:spcPct val="0"/>
              </a:spcBef>
              <a:spcAft>
                <a:spcPct val="0"/>
              </a:spcAft>
              <a:buClrTx/>
              <a:buSzTx/>
              <a:buFontTx/>
              <a:buNone/>
              <a:tabLst/>
              <a:defRPr/>
            </a:pPr>
            <a:fld id="{EC3C12D4-1BB1-4CDC-88A6-B6E19B6BFEA8}"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pitchFamily="34" charset="0"/>
                <a:ea typeface="MS PGothic" panose="020B0600070205080204" pitchFamily="34" charset="-128"/>
                <a:cs typeface="+mn-cs"/>
              </a:rPr>
              <a:pPr marL="0" marR="0" lvl="0" indent="0" algn="r" defTabSz="914400" rtl="0" eaLnBrk="0" fontAlgn="base" latinLnBrk="0" hangingPunct="0">
                <a:lnSpc>
                  <a:spcPct val="150000"/>
                </a:lnSpc>
                <a:spcBef>
                  <a:spcPct val="0"/>
                </a:spcBef>
                <a:spcAft>
                  <a:spcPct val="0"/>
                </a:spcAft>
                <a:buClrTx/>
                <a:buSzTx/>
                <a:buFontTx/>
                <a:buNone/>
                <a:tabLst/>
                <a:defRPr/>
              </a:pPr>
              <a:t>38</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pitchFamily="34" charset="0"/>
              <a:ea typeface="MS PGothic" panose="020B0600070205080204" pitchFamily="34" charset="-128"/>
              <a:cs typeface="+mn-cs"/>
            </a:endParaRPr>
          </a:p>
        </p:txBody>
      </p:sp>
      <p:cxnSp>
        <p:nvCxnSpPr>
          <p:cNvPr id="8" name="Straight Connector 7">
            <a:extLst>
              <a:ext uri="{FF2B5EF4-FFF2-40B4-BE49-F238E27FC236}">
                <a16:creationId xmlns:a16="http://schemas.microsoft.com/office/drawing/2014/main" id="{C461C541-05D9-217A-72D1-6DE2B66EEBDB}"/>
              </a:ext>
            </a:extLst>
          </p:cNvPr>
          <p:cNvCxnSpPr/>
          <p:nvPr/>
        </p:nvCxnSpPr>
        <p:spPr>
          <a:xfrm flipV="1">
            <a:off x="113771" y="642086"/>
            <a:ext cx="10015008" cy="14805"/>
          </a:xfrm>
          <a:prstGeom prst="line">
            <a:avLst/>
          </a:prstGeom>
          <a:ln w="19050">
            <a:solidFill>
              <a:srgbClr val="00B050"/>
            </a:solidFill>
          </a:ln>
        </p:spPr>
        <p:style>
          <a:lnRef idx="1">
            <a:schemeClr val="accent6"/>
          </a:lnRef>
          <a:fillRef idx="0">
            <a:schemeClr val="accent6"/>
          </a:fillRef>
          <a:effectRef idx="0">
            <a:schemeClr val="accent6"/>
          </a:effectRef>
          <a:fontRef idx="minor">
            <a:schemeClr val="tx1"/>
          </a:fontRef>
        </p:style>
      </p:cxnSp>
      <p:sp>
        <p:nvSpPr>
          <p:cNvPr id="2" name="Rectangle 2">
            <a:extLst>
              <a:ext uri="{FF2B5EF4-FFF2-40B4-BE49-F238E27FC236}">
                <a16:creationId xmlns:a16="http://schemas.microsoft.com/office/drawing/2014/main" id="{E5E8F1D8-AF22-FDBD-3A7D-1216AC697405}"/>
              </a:ext>
            </a:extLst>
          </p:cNvPr>
          <p:cNvSpPr txBox="1">
            <a:spLocks noChangeArrowheads="1"/>
          </p:cNvSpPr>
          <p:nvPr/>
        </p:nvSpPr>
        <p:spPr bwMode="auto">
          <a:xfrm>
            <a:off x="0" y="198438"/>
            <a:ext cx="6553200" cy="639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lvl="0" eaLnBrk="1" hangingPunct="1">
              <a:lnSpc>
                <a:spcPct val="100000"/>
              </a:lnSpc>
              <a:spcBef>
                <a:spcPct val="0"/>
              </a:spcBef>
              <a:buNone/>
              <a:defRPr/>
            </a:pPr>
            <a:r>
              <a:rPr lang="en-US" altLang="en-US" sz="3200" b="1" dirty="0">
                <a:solidFill>
                  <a:srgbClr val="002060"/>
                </a:solidFill>
                <a:latin typeface="Times New Roman" panose="02020603050405020304" pitchFamily="18" charset="0"/>
                <a:cs typeface="Times New Roman" panose="02020603050405020304" pitchFamily="18" charset="0"/>
              </a:rPr>
              <a:t>Anionic Polymerization</a:t>
            </a:r>
          </a:p>
        </p:txBody>
      </p:sp>
      <p:pic>
        <p:nvPicPr>
          <p:cNvPr id="22" name="Picture 2">
            <a:extLst>
              <a:ext uri="{FF2B5EF4-FFF2-40B4-BE49-F238E27FC236}">
                <a16:creationId xmlns:a16="http://schemas.microsoft.com/office/drawing/2014/main" id="{3A25548E-F70A-1AE9-7830-BACD159F4B23}"/>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5597" t="8167" r="74627" b="22955"/>
          <a:stretch/>
        </p:blipFill>
        <p:spPr bwMode="auto">
          <a:xfrm>
            <a:off x="5319711" y="1219200"/>
            <a:ext cx="957263" cy="810042"/>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pic>
      <p:sp>
        <p:nvSpPr>
          <p:cNvPr id="12" name="Rectangle 11">
            <a:extLst>
              <a:ext uri="{FF2B5EF4-FFF2-40B4-BE49-F238E27FC236}">
                <a16:creationId xmlns:a16="http://schemas.microsoft.com/office/drawing/2014/main" id="{7DBE1A11-81CF-D91F-983D-31BC6A2C4C34}"/>
              </a:ext>
            </a:extLst>
          </p:cNvPr>
          <p:cNvSpPr/>
          <p:nvPr/>
        </p:nvSpPr>
        <p:spPr>
          <a:xfrm>
            <a:off x="390525" y="720537"/>
            <a:ext cx="7534275" cy="498663"/>
          </a:xfrm>
          <a:prstGeom prst="rect">
            <a:avLst/>
          </a:prstGeom>
        </p:spPr>
        <p:txBody>
          <a:bodyPr wrap="square">
            <a:spAutoFit/>
          </a:bodyPr>
          <a:lstStyle/>
          <a:p>
            <a:pPr marL="285750" indent="-285750" algn="just">
              <a:lnSpc>
                <a:spcPct val="150000"/>
              </a:lnSpc>
              <a:spcAft>
                <a:spcPts val="0"/>
              </a:spcAft>
              <a:buFont typeface="Courier New" panose="02070309020205020404" pitchFamily="49" charset="0"/>
              <a:buChar char="o"/>
            </a:pPr>
            <a:r>
              <a:rPr lang="en-US" sz="2000" b="1" dirty="0">
                <a:solidFill>
                  <a:srgbClr val="FF0000"/>
                </a:solidFill>
                <a:latin typeface="Times New Roman" panose="02020603050405020304" pitchFamily="18" charset="0"/>
                <a:cs typeface="Times New Roman" panose="02020603050405020304" pitchFamily="18" charset="0"/>
              </a:rPr>
              <a:t>A monomer can be polymerized depends on the substituents.</a:t>
            </a:r>
          </a:p>
        </p:txBody>
      </p:sp>
      <p:sp>
        <p:nvSpPr>
          <p:cNvPr id="17" name="Rectangle 16">
            <a:extLst>
              <a:ext uri="{FF2B5EF4-FFF2-40B4-BE49-F238E27FC236}">
                <a16:creationId xmlns:a16="http://schemas.microsoft.com/office/drawing/2014/main" id="{FC56D56D-4830-135F-DECF-7EAE1C2378B7}"/>
              </a:ext>
            </a:extLst>
          </p:cNvPr>
          <p:cNvSpPr/>
          <p:nvPr/>
        </p:nvSpPr>
        <p:spPr>
          <a:xfrm>
            <a:off x="390524" y="1863537"/>
            <a:ext cx="11039475" cy="498663"/>
          </a:xfrm>
          <a:prstGeom prst="rect">
            <a:avLst/>
          </a:prstGeom>
        </p:spPr>
        <p:txBody>
          <a:bodyPr wrap="square">
            <a:spAutoFit/>
          </a:bodyPr>
          <a:lstStyle/>
          <a:p>
            <a:pPr marL="285750" indent="-285750" algn="just">
              <a:lnSpc>
                <a:spcPct val="150000"/>
              </a:lnSpc>
              <a:spcAft>
                <a:spcPts val="0"/>
              </a:spcAft>
              <a:buFont typeface="Courier New" panose="02070309020205020404" pitchFamily="49" charset="0"/>
              <a:buChar char="o"/>
            </a:pPr>
            <a:r>
              <a:rPr lang="en-US" sz="2000" b="1" dirty="0">
                <a:solidFill>
                  <a:srgbClr val="FF0000"/>
                </a:solidFill>
                <a:latin typeface="Times New Roman" panose="02020603050405020304" pitchFamily="18" charset="0"/>
                <a:cs typeface="Times New Roman" panose="02020603050405020304" pitchFamily="18" charset="0"/>
              </a:rPr>
              <a:t>Anionic polymerization</a:t>
            </a:r>
          </a:p>
        </p:txBody>
      </p:sp>
      <p:sp>
        <p:nvSpPr>
          <p:cNvPr id="18" name="TextBox 17">
            <a:extLst>
              <a:ext uri="{FF2B5EF4-FFF2-40B4-BE49-F238E27FC236}">
                <a16:creationId xmlns:a16="http://schemas.microsoft.com/office/drawing/2014/main" id="{F65A0368-F5FB-7540-598D-5F71793BEBAB}"/>
              </a:ext>
            </a:extLst>
          </p:cNvPr>
          <p:cNvSpPr txBox="1"/>
          <p:nvPr/>
        </p:nvSpPr>
        <p:spPr>
          <a:xfrm>
            <a:off x="742949" y="2320208"/>
            <a:ext cx="11068051" cy="873572"/>
          </a:xfrm>
          <a:prstGeom prst="rect">
            <a:avLst/>
          </a:prstGeom>
          <a:noFill/>
        </p:spPr>
        <p:txBody>
          <a:bodyPr wrap="square">
            <a:spAutoFit/>
          </a:bodyPr>
          <a:lstStyle/>
          <a:p>
            <a:pPr marL="233363" indent="-233363" algn="just">
              <a:lnSpc>
                <a:spcPct val="150000"/>
              </a:lnSpc>
              <a:spcAft>
                <a:spcPts val="0"/>
              </a:spcAft>
              <a:buFont typeface="Wingdings" panose="05000000000000000000" pitchFamily="2" charset="2"/>
              <a:buChar char="§"/>
            </a:pPr>
            <a:r>
              <a:rPr lang="en-US" dirty="0">
                <a:latin typeface="Times New Roman" panose="02020603050405020304" pitchFamily="18" charset="0"/>
                <a:cs typeface="Times New Roman" panose="02020603050405020304" pitchFamily="18" charset="0"/>
              </a:rPr>
              <a:t>Monomers with an </a:t>
            </a:r>
            <a:r>
              <a:rPr lang="en-US" i="1" dirty="0">
                <a:solidFill>
                  <a:srgbClr val="009ED6"/>
                </a:solidFill>
                <a:latin typeface="Times New Roman" panose="02020603050405020304" pitchFamily="18" charset="0"/>
                <a:cs typeface="Times New Roman" panose="02020603050405020304" pitchFamily="18" charset="0"/>
              </a:rPr>
              <a:t>electron withdrawing group </a:t>
            </a:r>
            <a:r>
              <a:rPr lang="en-US" dirty="0">
                <a:latin typeface="Times New Roman" panose="02020603050405020304" pitchFamily="18" charset="0"/>
                <a:cs typeface="Times New Roman" panose="02020603050405020304" pitchFamily="18" charset="0"/>
              </a:rPr>
              <a:t>follow an </a:t>
            </a:r>
            <a:r>
              <a:rPr lang="en-US" i="1" dirty="0">
                <a:solidFill>
                  <a:srgbClr val="009ED6"/>
                </a:solidFill>
                <a:latin typeface="Times New Roman" panose="02020603050405020304" pitchFamily="18" charset="0"/>
                <a:cs typeface="Times New Roman" panose="02020603050405020304" pitchFamily="18" charset="0"/>
              </a:rPr>
              <a:t>anionic pathway </a:t>
            </a:r>
            <a:r>
              <a:rPr lang="en-US" dirty="0">
                <a:latin typeface="Times New Roman" panose="02020603050405020304" pitchFamily="18" charset="0"/>
                <a:cs typeface="Times New Roman" panose="02020603050405020304" pitchFamily="18" charset="0"/>
              </a:rPr>
              <a:t>(i.e., the substituents induce acceptor-substituents (CN, COOR, CONR</a:t>
            </a:r>
            <a:r>
              <a:rPr lang="en-US" baseline="-25000" dirty="0">
                <a:latin typeface="Times New Roman" panose="02020603050405020304" pitchFamily="18" charset="0"/>
                <a:cs typeface="Times New Roman" panose="02020603050405020304" pitchFamily="18" charset="0"/>
              </a:rPr>
              <a:t>2</a:t>
            </a:r>
            <a:r>
              <a:rPr lang="en-US" dirty="0">
                <a:latin typeface="Times New Roman" panose="02020603050405020304" pitchFamily="18" charset="0"/>
                <a:cs typeface="Times New Roman" panose="02020603050405020304" pitchFamily="18" charset="0"/>
              </a:rPr>
              <a:t>))</a:t>
            </a:r>
            <a:r>
              <a:rPr lang="en-US" sz="1800" dirty="0">
                <a:latin typeface="Times New Roman" panose="02020603050405020304" pitchFamily="18" charset="0"/>
                <a:cs typeface="Times New Roman" panose="02020603050405020304" pitchFamily="18" charset="0"/>
              </a:rPr>
              <a:t>. </a:t>
            </a:r>
          </a:p>
        </p:txBody>
      </p:sp>
      <p:sp>
        <p:nvSpPr>
          <p:cNvPr id="19" name="TextBox 18">
            <a:extLst>
              <a:ext uri="{FF2B5EF4-FFF2-40B4-BE49-F238E27FC236}">
                <a16:creationId xmlns:a16="http://schemas.microsoft.com/office/drawing/2014/main" id="{847938BA-CFEF-582F-D366-1647B9DC3A54}"/>
              </a:ext>
            </a:extLst>
          </p:cNvPr>
          <p:cNvSpPr txBox="1"/>
          <p:nvPr/>
        </p:nvSpPr>
        <p:spPr>
          <a:xfrm>
            <a:off x="742948" y="4368245"/>
            <a:ext cx="9908381" cy="458074"/>
          </a:xfrm>
          <a:prstGeom prst="rect">
            <a:avLst/>
          </a:prstGeom>
          <a:noFill/>
        </p:spPr>
        <p:txBody>
          <a:bodyPr wrap="square">
            <a:spAutoFit/>
          </a:bodyPr>
          <a:lstStyle/>
          <a:p>
            <a:pPr marL="233363" indent="-233363" algn="just">
              <a:lnSpc>
                <a:spcPct val="150000"/>
              </a:lnSpc>
              <a:spcAft>
                <a:spcPts val="0"/>
              </a:spcAft>
              <a:buFont typeface="Wingdings" panose="05000000000000000000" pitchFamily="2" charset="2"/>
              <a:buChar char="§"/>
            </a:pPr>
            <a:r>
              <a:rPr lang="en-US" i="1" dirty="0">
                <a:solidFill>
                  <a:srgbClr val="009ED6"/>
                </a:solidFill>
                <a:latin typeface="Times New Roman" panose="02020603050405020304" pitchFamily="18" charset="0"/>
                <a:cs typeface="Times New Roman" panose="02020603050405020304" pitchFamily="18" charset="0"/>
              </a:rPr>
              <a:t>Anionic polymerization</a:t>
            </a:r>
            <a:r>
              <a:rPr lang="en-US" dirty="0">
                <a:solidFill>
                  <a:srgbClr val="009ED6"/>
                </a:solidFill>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occurs by nucleophilic attacks </a:t>
            </a:r>
            <a:r>
              <a:rPr lang="en-US" i="1" dirty="0">
                <a:solidFill>
                  <a:srgbClr val="002060"/>
                </a:solidFill>
                <a:latin typeface="Times New Roman" panose="02020603050405020304" pitchFamily="18" charset="0"/>
                <a:cs typeface="Times New Roman" panose="02020603050405020304" pitchFamily="18" charset="0"/>
              </a:rPr>
              <a:t>of the initiators on the monomers.</a:t>
            </a:r>
            <a:r>
              <a:rPr lang="en-US" dirty="0">
                <a:latin typeface="Times New Roman" panose="02020603050405020304" pitchFamily="18" charset="0"/>
                <a:cs typeface="Times New Roman" panose="02020603050405020304" pitchFamily="18" charset="0"/>
              </a:rPr>
              <a:t> </a:t>
            </a:r>
          </a:p>
        </p:txBody>
      </p:sp>
      <p:grpSp>
        <p:nvGrpSpPr>
          <p:cNvPr id="26" name="Group 25">
            <a:extLst>
              <a:ext uri="{FF2B5EF4-FFF2-40B4-BE49-F238E27FC236}">
                <a16:creationId xmlns:a16="http://schemas.microsoft.com/office/drawing/2014/main" id="{9BB269AB-2C83-081F-622F-B45940C7AF9A}"/>
              </a:ext>
            </a:extLst>
          </p:cNvPr>
          <p:cNvGrpSpPr/>
          <p:nvPr/>
        </p:nvGrpSpPr>
        <p:grpSpPr>
          <a:xfrm>
            <a:off x="2194408" y="5003887"/>
            <a:ext cx="7431706" cy="1015913"/>
            <a:chOff x="1447800" y="6070687"/>
            <a:chExt cx="7431706" cy="1015913"/>
          </a:xfrm>
        </p:grpSpPr>
        <p:pic>
          <p:nvPicPr>
            <p:cNvPr id="24" name="Picture 23">
              <a:extLst>
                <a:ext uri="{FF2B5EF4-FFF2-40B4-BE49-F238E27FC236}">
                  <a16:creationId xmlns:a16="http://schemas.microsoft.com/office/drawing/2014/main" id="{F6219F0F-A6A3-F45C-3D02-2C8C706A48DF}"/>
                </a:ext>
              </a:extLst>
            </p:cNvPr>
            <p:cNvPicPr>
              <a:picLocks noChangeAspect="1"/>
            </p:cNvPicPr>
            <p:nvPr/>
          </p:nvPicPr>
          <p:blipFill rotWithShape="1">
            <a:blip r:embed="rId4"/>
            <a:srcRect l="23126" t="54444" r="26874" b="40507"/>
            <a:stretch>
              <a:fillRect/>
            </a:stretch>
          </p:blipFill>
          <p:spPr>
            <a:xfrm>
              <a:off x="1447800" y="6070687"/>
              <a:ext cx="7431706" cy="398502"/>
            </a:xfrm>
            <a:prstGeom prst="rect">
              <a:avLst/>
            </a:prstGeom>
            <a:ln>
              <a:solidFill>
                <a:schemeClr val="accent1"/>
              </a:solidFill>
            </a:ln>
          </p:spPr>
        </p:pic>
        <p:pic>
          <p:nvPicPr>
            <p:cNvPr id="25" name="Picture 24">
              <a:extLst>
                <a:ext uri="{FF2B5EF4-FFF2-40B4-BE49-F238E27FC236}">
                  <a16:creationId xmlns:a16="http://schemas.microsoft.com/office/drawing/2014/main" id="{F99ACC37-C1FD-696C-C1F1-04215FEA58F0}"/>
                </a:ext>
              </a:extLst>
            </p:cNvPr>
            <p:cNvPicPr>
              <a:picLocks noChangeAspect="1"/>
            </p:cNvPicPr>
            <p:nvPr/>
          </p:nvPicPr>
          <p:blipFill rotWithShape="1">
            <a:blip r:embed="rId4"/>
            <a:srcRect l="23126" t="67047" r="26874" b="24445"/>
            <a:stretch>
              <a:fillRect/>
            </a:stretch>
          </p:blipFill>
          <p:spPr>
            <a:xfrm>
              <a:off x="1447800" y="6415086"/>
              <a:ext cx="7431706" cy="671514"/>
            </a:xfrm>
            <a:prstGeom prst="rect">
              <a:avLst/>
            </a:prstGeom>
            <a:ln>
              <a:solidFill>
                <a:schemeClr val="accent1"/>
              </a:solidFill>
            </a:ln>
          </p:spPr>
        </p:pic>
      </p:grpSp>
      <p:pic>
        <p:nvPicPr>
          <p:cNvPr id="3" name="Picture 2">
            <a:extLst>
              <a:ext uri="{FF2B5EF4-FFF2-40B4-BE49-F238E27FC236}">
                <a16:creationId xmlns:a16="http://schemas.microsoft.com/office/drawing/2014/main" id="{046B5C75-D329-497C-ADD8-48E9BC69A4ED}"/>
              </a:ext>
            </a:extLst>
          </p:cNvPr>
          <p:cNvPicPr>
            <a:picLocks noChangeAspect="1"/>
          </p:cNvPicPr>
          <p:nvPr/>
        </p:nvPicPr>
        <p:blipFill rotWithShape="1">
          <a:blip r:embed="rId5"/>
          <a:srcRect l="43125" t="47778" r="26250" b="42721"/>
          <a:stretch/>
        </p:blipFill>
        <p:spPr>
          <a:xfrm>
            <a:off x="3048000" y="3298022"/>
            <a:ext cx="5013084" cy="826463"/>
          </a:xfrm>
          <a:prstGeom prst="rect">
            <a:avLst/>
          </a:prstGeom>
        </p:spPr>
      </p:pic>
      <p:sp>
        <p:nvSpPr>
          <p:cNvPr id="4" name="Rectangle 3">
            <a:extLst>
              <a:ext uri="{FF2B5EF4-FFF2-40B4-BE49-F238E27FC236}">
                <a16:creationId xmlns:a16="http://schemas.microsoft.com/office/drawing/2014/main" id="{BA059CA3-AF48-440C-8C11-BA627E71BDE1}"/>
              </a:ext>
            </a:extLst>
          </p:cNvPr>
          <p:cNvSpPr/>
          <p:nvPr/>
        </p:nvSpPr>
        <p:spPr>
          <a:xfrm>
            <a:off x="8153400" y="3388087"/>
            <a:ext cx="2836274" cy="646331"/>
          </a:xfrm>
          <a:prstGeom prst="rect">
            <a:avLst/>
          </a:prstGeom>
        </p:spPr>
        <p:txBody>
          <a:bodyPr wrap="square">
            <a:spAutoFit/>
          </a:bodyPr>
          <a:lstStyle/>
          <a:p>
            <a:pPr>
              <a:spcAft>
                <a:spcPts val="0"/>
              </a:spcAft>
            </a:pPr>
            <a:r>
              <a:rPr lang="en-US" dirty="0">
                <a:latin typeface="Times New Roman" panose="02020603050405020304" pitchFamily="18" charset="0"/>
                <a:cs typeface="Times New Roman" panose="02020603050405020304" pitchFamily="18" charset="0"/>
              </a:rPr>
              <a:t>Addition of a nucleophile to an electrophilic monomer</a:t>
            </a:r>
          </a:p>
        </p:txBody>
      </p:sp>
    </p:spTree>
    <p:extLst>
      <p:ext uri="{BB962C8B-B14F-4D97-AF65-F5344CB8AC3E}">
        <p14:creationId xmlns:p14="http://schemas.microsoft.com/office/powerpoint/2010/main" val="267194012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620A60-BF72-D291-0B80-0FA651759FD2}"/>
            </a:ext>
          </a:extLst>
        </p:cNvPr>
        <p:cNvGrpSpPr/>
        <p:nvPr/>
      </p:nvGrpSpPr>
      <p:grpSpPr>
        <a:xfrm>
          <a:off x="0" y="0"/>
          <a:ext cx="0" cy="0"/>
          <a:chOff x="0" y="0"/>
          <a:chExt cx="0" cy="0"/>
        </a:xfrm>
      </p:grpSpPr>
      <p:sp>
        <p:nvSpPr>
          <p:cNvPr id="35" name="Slide Number Placeholder 34">
            <a:extLst>
              <a:ext uri="{FF2B5EF4-FFF2-40B4-BE49-F238E27FC236}">
                <a16:creationId xmlns:a16="http://schemas.microsoft.com/office/drawing/2014/main" id="{F4590C19-19E9-1F6F-B2D9-013536F22FB4}"/>
              </a:ext>
            </a:extLst>
          </p:cNvPr>
          <p:cNvSpPr>
            <a:spLocks noGrp="1"/>
          </p:cNvSpPr>
          <p:nvPr>
            <p:ph type="sldNum" sz="quarter" idx="12"/>
          </p:nvPr>
        </p:nvSpPr>
        <p:spPr/>
        <p:txBody>
          <a:bodyPr/>
          <a:lstStyle/>
          <a:p>
            <a:pPr marL="0" marR="0" lvl="0" indent="0" algn="r" defTabSz="914400" rtl="0" eaLnBrk="0" fontAlgn="base" latinLnBrk="0" hangingPunct="0">
              <a:lnSpc>
                <a:spcPct val="150000"/>
              </a:lnSpc>
              <a:spcBef>
                <a:spcPct val="0"/>
              </a:spcBef>
              <a:spcAft>
                <a:spcPct val="0"/>
              </a:spcAft>
              <a:buClrTx/>
              <a:buSzTx/>
              <a:buFontTx/>
              <a:buNone/>
              <a:tabLst/>
              <a:defRPr/>
            </a:pPr>
            <a:fld id="{EC3C12D4-1BB1-4CDC-88A6-B6E19B6BFEA8}"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pitchFamily="34" charset="0"/>
                <a:ea typeface="MS PGothic" panose="020B0600070205080204" pitchFamily="34" charset="-128"/>
                <a:cs typeface="+mn-cs"/>
              </a:rPr>
              <a:pPr marL="0" marR="0" lvl="0" indent="0" algn="r" defTabSz="914400" rtl="0" eaLnBrk="0" fontAlgn="base" latinLnBrk="0" hangingPunct="0">
                <a:lnSpc>
                  <a:spcPct val="150000"/>
                </a:lnSpc>
                <a:spcBef>
                  <a:spcPct val="0"/>
                </a:spcBef>
                <a:spcAft>
                  <a:spcPct val="0"/>
                </a:spcAft>
                <a:buClrTx/>
                <a:buSzTx/>
                <a:buFontTx/>
                <a:buNone/>
                <a:tabLst/>
                <a:defRPr/>
              </a:pPr>
              <a:t>39</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pitchFamily="34" charset="0"/>
              <a:ea typeface="MS PGothic" panose="020B0600070205080204" pitchFamily="34" charset="-128"/>
              <a:cs typeface="+mn-cs"/>
            </a:endParaRPr>
          </a:p>
        </p:txBody>
      </p:sp>
      <p:cxnSp>
        <p:nvCxnSpPr>
          <p:cNvPr id="8" name="Straight Connector 7">
            <a:extLst>
              <a:ext uri="{FF2B5EF4-FFF2-40B4-BE49-F238E27FC236}">
                <a16:creationId xmlns:a16="http://schemas.microsoft.com/office/drawing/2014/main" id="{8D04272F-9FBF-3BEB-CF74-4A17CD94932F}"/>
              </a:ext>
            </a:extLst>
          </p:cNvPr>
          <p:cNvCxnSpPr/>
          <p:nvPr/>
        </p:nvCxnSpPr>
        <p:spPr>
          <a:xfrm flipV="1">
            <a:off x="113771" y="642086"/>
            <a:ext cx="10015008" cy="14805"/>
          </a:xfrm>
          <a:prstGeom prst="line">
            <a:avLst/>
          </a:prstGeom>
          <a:ln w="19050">
            <a:solidFill>
              <a:srgbClr val="00B050"/>
            </a:solidFill>
          </a:ln>
        </p:spPr>
        <p:style>
          <a:lnRef idx="1">
            <a:schemeClr val="accent6"/>
          </a:lnRef>
          <a:fillRef idx="0">
            <a:schemeClr val="accent6"/>
          </a:fillRef>
          <a:effectRef idx="0">
            <a:schemeClr val="accent6"/>
          </a:effectRef>
          <a:fontRef idx="minor">
            <a:schemeClr val="tx1"/>
          </a:fontRef>
        </p:style>
      </p:cxnSp>
      <p:sp>
        <p:nvSpPr>
          <p:cNvPr id="2" name="Rectangle 2">
            <a:extLst>
              <a:ext uri="{FF2B5EF4-FFF2-40B4-BE49-F238E27FC236}">
                <a16:creationId xmlns:a16="http://schemas.microsoft.com/office/drawing/2014/main" id="{EAD4EAFC-277A-2329-3B90-93F747FC8A68}"/>
              </a:ext>
            </a:extLst>
          </p:cNvPr>
          <p:cNvSpPr txBox="1">
            <a:spLocks noChangeArrowheads="1"/>
          </p:cNvSpPr>
          <p:nvPr/>
        </p:nvSpPr>
        <p:spPr bwMode="auto">
          <a:xfrm>
            <a:off x="0" y="198438"/>
            <a:ext cx="11811000" cy="639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lvl="0" eaLnBrk="1" hangingPunct="1">
              <a:lnSpc>
                <a:spcPct val="100000"/>
              </a:lnSpc>
              <a:spcBef>
                <a:spcPct val="0"/>
              </a:spcBef>
              <a:buNone/>
              <a:defRPr/>
            </a:pPr>
            <a:r>
              <a:rPr lang="en-US" altLang="en-US" sz="3200" b="1" dirty="0">
                <a:solidFill>
                  <a:srgbClr val="002060"/>
                </a:solidFill>
                <a:latin typeface="Times New Roman" panose="02020603050405020304" pitchFamily="18" charset="0"/>
                <a:cs typeface="Times New Roman" panose="02020603050405020304" pitchFamily="18" charset="0"/>
              </a:rPr>
              <a:t>Anionic Polymerization</a:t>
            </a:r>
          </a:p>
        </p:txBody>
      </p:sp>
      <p:sp>
        <p:nvSpPr>
          <p:cNvPr id="6" name="Rectangle 5">
            <a:extLst>
              <a:ext uri="{FF2B5EF4-FFF2-40B4-BE49-F238E27FC236}">
                <a16:creationId xmlns:a16="http://schemas.microsoft.com/office/drawing/2014/main" id="{683658CC-B178-4ABE-BA2D-DE2C9E97272D}"/>
              </a:ext>
            </a:extLst>
          </p:cNvPr>
          <p:cNvSpPr/>
          <p:nvPr/>
        </p:nvSpPr>
        <p:spPr>
          <a:xfrm>
            <a:off x="390521" y="704573"/>
            <a:ext cx="11420479" cy="2352952"/>
          </a:xfrm>
          <a:prstGeom prst="rect">
            <a:avLst/>
          </a:prstGeom>
        </p:spPr>
        <p:txBody>
          <a:bodyPr wrap="square">
            <a:spAutoFit/>
          </a:bodyPr>
          <a:lstStyle/>
          <a:p>
            <a:pPr marL="342900" indent="-342900" algn="just">
              <a:lnSpc>
                <a:spcPct val="150000"/>
              </a:lnSpc>
              <a:spcAft>
                <a:spcPts val="0"/>
              </a:spcAft>
              <a:buFont typeface="Courier New" panose="02070309020205020404" pitchFamily="49" charset="0"/>
              <a:buChar char="o"/>
            </a:pPr>
            <a:r>
              <a:rPr lang="en-US" sz="2000" b="1" dirty="0">
                <a:solidFill>
                  <a:srgbClr val="FF0000"/>
                </a:solidFill>
                <a:latin typeface="Times New Roman" panose="02020603050405020304" pitchFamily="18" charset="0"/>
                <a:cs typeface="Times New Roman" panose="02020603050405020304" pitchFamily="18" charset="0"/>
              </a:rPr>
              <a:t>Solvents </a:t>
            </a:r>
          </a:p>
          <a:p>
            <a:pPr marL="690563" indent="-342900" algn="just">
              <a:lnSpc>
                <a:spcPct val="150000"/>
              </a:lnSpc>
              <a:spcAft>
                <a:spcPts val="0"/>
              </a:spcAft>
              <a:buFont typeface="Wingdings" panose="05000000000000000000" pitchFamily="2" charset="2"/>
              <a:buChar char="§"/>
            </a:pPr>
            <a:r>
              <a:rPr lang="en-US" sz="2000" dirty="0">
                <a:latin typeface="Times New Roman" panose="02020603050405020304" pitchFamily="18" charset="0"/>
                <a:cs typeface="Times New Roman" panose="02020603050405020304" pitchFamily="18" charset="0"/>
              </a:rPr>
              <a:t>Example; tetrahydrofuran and aliphatic and aromatic hydrocarbons.</a:t>
            </a:r>
          </a:p>
          <a:p>
            <a:pPr marL="690563" indent="-342900" algn="just">
              <a:lnSpc>
                <a:spcPct val="150000"/>
              </a:lnSpc>
              <a:spcAft>
                <a:spcPts val="0"/>
              </a:spcAft>
              <a:buFont typeface="Wingdings" panose="05000000000000000000" pitchFamily="2" charset="2"/>
              <a:buChar char="§"/>
            </a:pPr>
            <a:r>
              <a:rPr lang="en-US" sz="2000" dirty="0">
                <a:latin typeface="Times New Roman" panose="02020603050405020304" pitchFamily="18" charset="0"/>
                <a:cs typeface="Times New Roman" panose="02020603050405020304" pitchFamily="18" charset="0"/>
              </a:rPr>
              <a:t>High purity</a:t>
            </a:r>
          </a:p>
          <a:p>
            <a:pPr marL="690563" indent="-342900" algn="just">
              <a:lnSpc>
                <a:spcPct val="150000"/>
              </a:lnSpc>
              <a:spcAft>
                <a:spcPts val="0"/>
              </a:spcAft>
              <a:buFont typeface="Wingdings" panose="05000000000000000000" pitchFamily="2" charset="2"/>
              <a:buChar char="§"/>
            </a:pPr>
            <a:r>
              <a:rPr lang="en-US" sz="2000" dirty="0">
                <a:latin typeface="Times New Roman" panose="02020603050405020304" pitchFamily="18" charset="0"/>
                <a:cs typeface="Times New Roman" panose="02020603050405020304" pitchFamily="18" charset="0"/>
              </a:rPr>
              <a:t>Traces of water and alcohols should be avoided as these deactivate the growing chains.</a:t>
            </a:r>
          </a:p>
          <a:p>
            <a:pPr marL="690563" indent="-342900" algn="just">
              <a:lnSpc>
                <a:spcPct val="150000"/>
              </a:lnSpc>
              <a:spcAft>
                <a:spcPts val="0"/>
              </a:spcAft>
              <a:buFont typeface="Wingdings" panose="05000000000000000000" pitchFamily="2" charset="2"/>
              <a:buChar char="§"/>
            </a:pPr>
            <a:r>
              <a:rPr lang="en-US" sz="2000" dirty="0">
                <a:latin typeface="Times New Roman" panose="02020603050405020304" pitchFamily="18" charset="0"/>
                <a:cs typeface="Times New Roman" panose="02020603050405020304" pitchFamily="18" charset="0"/>
              </a:rPr>
              <a:t>Solvents such as CH</a:t>
            </a:r>
            <a:r>
              <a:rPr lang="en-US" sz="2000" baseline="-25000" dirty="0">
                <a:latin typeface="Times New Roman" panose="02020603050405020304" pitchFamily="18" charset="0"/>
                <a:cs typeface="Times New Roman" panose="02020603050405020304" pitchFamily="18" charset="0"/>
              </a:rPr>
              <a:t>2</a:t>
            </a:r>
            <a:r>
              <a:rPr lang="en-US" sz="2000" dirty="0">
                <a:latin typeface="Times New Roman" panose="02020603050405020304" pitchFamily="18" charset="0"/>
                <a:cs typeface="Times New Roman" panose="02020603050405020304" pitchFamily="18" charset="0"/>
              </a:rPr>
              <a:t>Cl</a:t>
            </a:r>
            <a:r>
              <a:rPr lang="en-US" sz="2000" baseline="-25000" dirty="0">
                <a:latin typeface="Times New Roman" panose="02020603050405020304" pitchFamily="18" charset="0"/>
                <a:cs typeface="Times New Roman" panose="02020603050405020304" pitchFamily="18" charset="0"/>
              </a:rPr>
              <a:t>2</a:t>
            </a:r>
            <a:r>
              <a:rPr lang="en-US" sz="2000" dirty="0">
                <a:latin typeface="Times New Roman" panose="02020603050405020304" pitchFamily="18" charset="0"/>
                <a:cs typeface="Times New Roman" panose="02020603050405020304" pitchFamily="18" charset="0"/>
              </a:rPr>
              <a:t> and CHCl</a:t>
            </a:r>
            <a:r>
              <a:rPr lang="en-US" sz="2000" baseline="-25000" dirty="0">
                <a:latin typeface="Times New Roman" panose="02020603050405020304" pitchFamily="18" charset="0"/>
                <a:cs typeface="Times New Roman" panose="02020603050405020304" pitchFamily="18" charset="0"/>
              </a:rPr>
              <a:t>3</a:t>
            </a:r>
            <a:r>
              <a:rPr lang="en-US" sz="2000" dirty="0">
                <a:latin typeface="Times New Roman" panose="02020603050405020304" pitchFamily="18" charset="0"/>
                <a:cs typeface="Times New Roman" panose="02020603050405020304" pitchFamily="18" charset="0"/>
              </a:rPr>
              <a:t> also lead to chain termination</a:t>
            </a:r>
          </a:p>
        </p:txBody>
      </p:sp>
      <p:pic>
        <p:nvPicPr>
          <p:cNvPr id="3" name="Picture 2">
            <a:extLst>
              <a:ext uri="{FF2B5EF4-FFF2-40B4-BE49-F238E27FC236}">
                <a16:creationId xmlns:a16="http://schemas.microsoft.com/office/drawing/2014/main" id="{10D239C2-F404-445C-A549-3D85E7F5085D}"/>
              </a:ext>
            </a:extLst>
          </p:cNvPr>
          <p:cNvPicPr>
            <a:picLocks noChangeAspect="1"/>
          </p:cNvPicPr>
          <p:nvPr/>
        </p:nvPicPr>
        <p:blipFill rotWithShape="1">
          <a:blip r:embed="rId3"/>
          <a:srcRect l="43125" t="72222" r="26250" b="20582"/>
          <a:stretch/>
        </p:blipFill>
        <p:spPr>
          <a:xfrm>
            <a:off x="3006392" y="3287713"/>
            <a:ext cx="6179216" cy="771526"/>
          </a:xfrm>
          <a:prstGeom prst="rect">
            <a:avLst/>
          </a:prstGeom>
        </p:spPr>
      </p:pic>
      <p:sp>
        <p:nvSpPr>
          <p:cNvPr id="13" name="Rectangle 12">
            <a:extLst>
              <a:ext uri="{FF2B5EF4-FFF2-40B4-BE49-F238E27FC236}">
                <a16:creationId xmlns:a16="http://schemas.microsoft.com/office/drawing/2014/main" id="{D1374B45-4CAD-48DA-BFAF-97827C180CD3}"/>
              </a:ext>
            </a:extLst>
          </p:cNvPr>
          <p:cNvSpPr/>
          <p:nvPr/>
        </p:nvSpPr>
        <p:spPr>
          <a:xfrm>
            <a:off x="390521" y="4137443"/>
            <a:ext cx="11420479" cy="967957"/>
          </a:xfrm>
          <a:prstGeom prst="rect">
            <a:avLst/>
          </a:prstGeom>
        </p:spPr>
        <p:txBody>
          <a:bodyPr wrap="square">
            <a:spAutoFit/>
          </a:bodyPr>
          <a:lstStyle/>
          <a:p>
            <a:pPr marL="342900" indent="-342900" algn="just">
              <a:lnSpc>
                <a:spcPct val="150000"/>
              </a:lnSpc>
              <a:spcAft>
                <a:spcPts val="0"/>
              </a:spcAft>
              <a:buFont typeface="Courier New" panose="02070309020205020404" pitchFamily="49" charset="0"/>
              <a:buChar char="o"/>
            </a:pPr>
            <a:r>
              <a:rPr lang="en-US" sz="2000" dirty="0">
                <a:latin typeface="Times New Roman" panose="02020603050405020304" pitchFamily="18" charset="0"/>
                <a:cs typeface="Times New Roman" panose="02020603050405020304" pitchFamily="18" charset="0"/>
              </a:rPr>
              <a:t>The polymerizations are generally carried out </a:t>
            </a:r>
            <a:r>
              <a:rPr lang="en-US" sz="2000" b="1" dirty="0">
                <a:solidFill>
                  <a:srgbClr val="009ED6"/>
                </a:solidFill>
                <a:latin typeface="Times New Roman" panose="02020603050405020304" pitchFamily="18" charset="0"/>
                <a:cs typeface="Times New Roman" panose="02020603050405020304" pitchFamily="18" charset="0"/>
              </a:rPr>
              <a:t>at temperatures below room temperature </a:t>
            </a:r>
            <a:r>
              <a:rPr lang="en-US" sz="2000" dirty="0">
                <a:latin typeface="Times New Roman" panose="02020603050405020304" pitchFamily="18" charset="0"/>
                <a:cs typeface="Times New Roman" panose="02020603050405020304" pitchFamily="18" charset="0"/>
              </a:rPr>
              <a:t>to facilitate control of the otherwise rapid reactions and to suppress side reactions.</a:t>
            </a:r>
          </a:p>
        </p:txBody>
      </p:sp>
    </p:spTree>
    <p:extLst>
      <p:ext uri="{BB962C8B-B14F-4D97-AF65-F5344CB8AC3E}">
        <p14:creationId xmlns:p14="http://schemas.microsoft.com/office/powerpoint/2010/main" val="271324441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Slide Number Placeholder 34"/>
          <p:cNvSpPr>
            <a:spLocks noGrp="1"/>
          </p:cNvSpPr>
          <p:nvPr>
            <p:ph type="sldNum" sz="quarter" idx="12"/>
          </p:nvPr>
        </p:nvSpPr>
        <p:spPr/>
        <p:txBody>
          <a:bodyPr/>
          <a:lstStyle/>
          <a:p>
            <a:pPr marL="0" marR="0" lvl="0" indent="0" algn="r" defTabSz="914400" rtl="0" eaLnBrk="0" fontAlgn="base" latinLnBrk="0" hangingPunct="0">
              <a:lnSpc>
                <a:spcPct val="150000"/>
              </a:lnSpc>
              <a:spcBef>
                <a:spcPct val="0"/>
              </a:spcBef>
              <a:spcAft>
                <a:spcPct val="0"/>
              </a:spcAft>
              <a:buClrTx/>
              <a:buSzTx/>
              <a:buFontTx/>
              <a:buNone/>
              <a:tabLst/>
              <a:defRPr/>
            </a:pPr>
            <a:fld id="{EC3C12D4-1BB1-4CDC-88A6-B6E19B6BFEA8}"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pitchFamily="34" charset="0"/>
                <a:ea typeface="MS PGothic" panose="020B0600070205080204" pitchFamily="34" charset="-128"/>
                <a:cs typeface="+mn-cs"/>
              </a:rPr>
              <a:pPr marL="0" marR="0" lvl="0" indent="0" algn="r" defTabSz="914400" rtl="0" eaLnBrk="0" fontAlgn="base" latinLnBrk="0" hangingPunct="0">
                <a:lnSpc>
                  <a:spcPct val="150000"/>
                </a:lnSpc>
                <a:spcBef>
                  <a:spcPct val="0"/>
                </a:spcBef>
                <a:spcAft>
                  <a:spcPct val="0"/>
                </a:spcAft>
                <a:buClrTx/>
                <a:buSzTx/>
                <a:buFontTx/>
                <a:buNone/>
                <a:tabLst/>
                <a:defRPr/>
              </a:pPr>
              <a:t>4</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pitchFamily="34" charset="0"/>
              <a:ea typeface="MS PGothic" panose="020B0600070205080204" pitchFamily="34" charset="-128"/>
              <a:cs typeface="+mn-cs"/>
            </a:endParaRPr>
          </a:p>
        </p:txBody>
      </p:sp>
      <p:cxnSp>
        <p:nvCxnSpPr>
          <p:cNvPr id="8" name="Straight Connector 7"/>
          <p:cNvCxnSpPr/>
          <p:nvPr/>
        </p:nvCxnSpPr>
        <p:spPr>
          <a:xfrm flipV="1">
            <a:off x="113771" y="642086"/>
            <a:ext cx="10015008" cy="14805"/>
          </a:xfrm>
          <a:prstGeom prst="line">
            <a:avLst/>
          </a:prstGeom>
          <a:ln w="19050">
            <a:solidFill>
              <a:srgbClr val="00B050"/>
            </a:solidFill>
          </a:ln>
        </p:spPr>
        <p:style>
          <a:lnRef idx="1">
            <a:schemeClr val="accent6"/>
          </a:lnRef>
          <a:fillRef idx="0">
            <a:schemeClr val="accent6"/>
          </a:fillRef>
          <a:effectRef idx="0">
            <a:schemeClr val="accent6"/>
          </a:effectRef>
          <a:fontRef idx="minor">
            <a:schemeClr val="tx1"/>
          </a:fontRef>
        </p:style>
      </p:cxnSp>
      <p:sp>
        <p:nvSpPr>
          <p:cNvPr id="2" name="Rectangle 2">
            <a:extLst>
              <a:ext uri="{FF2B5EF4-FFF2-40B4-BE49-F238E27FC236}">
                <a16:creationId xmlns:a16="http://schemas.microsoft.com/office/drawing/2014/main" id="{3FE82027-F30B-8762-B445-E122EFE2C0F7}"/>
              </a:ext>
            </a:extLst>
          </p:cNvPr>
          <p:cNvSpPr txBox="1">
            <a:spLocks noChangeArrowheads="1"/>
          </p:cNvSpPr>
          <p:nvPr/>
        </p:nvSpPr>
        <p:spPr bwMode="auto">
          <a:xfrm>
            <a:off x="0" y="198438"/>
            <a:ext cx="6553200" cy="639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3200" b="1" i="0" u="none" strike="noStrike" kern="1200" cap="none" spc="0" normalizeH="0" baseline="0" noProof="0" dirty="0">
                <a:ln>
                  <a:noFill/>
                </a:ln>
                <a:solidFill>
                  <a:srgbClr val="002060"/>
                </a:solidFill>
                <a:effectLst/>
                <a:uLnTx/>
                <a:uFillTx/>
                <a:latin typeface="Times New Roman" panose="02020603050405020304" pitchFamily="18" charset="0"/>
                <a:ea typeface="MS PGothic" panose="020B0600070205080204" pitchFamily="34" charset="-128"/>
                <a:cs typeface="Times New Roman" panose="02020603050405020304" pitchFamily="18" charset="0"/>
              </a:rPr>
              <a:t>Chain-Growth Polymerization</a:t>
            </a:r>
          </a:p>
        </p:txBody>
      </p:sp>
      <p:sp>
        <p:nvSpPr>
          <p:cNvPr id="3" name="Rectangle 2">
            <a:extLst>
              <a:ext uri="{FF2B5EF4-FFF2-40B4-BE49-F238E27FC236}">
                <a16:creationId xmlns:a16="http://schemas.microsoft.com/office/drawing/2014/main" id="{6D41C41E-5A02-40C4-B773-D551376CEEF3}"/>
              </a:ext>
            </a:extLst>
          </p:cNvPr>
          <p:cNvSpPr/>
          <p:nvPr/>
        </p:nvSpPr>
        <p:spPr>
          <a:xfrm>
            <a:off x="752474" y="1295210"/>
            <a:ext cx="11058525" cy="498663"/>
          </a:xfrm>
          <a:prstGeom prst="rect">
            <a:avLst/>
          </a:prstGeom>
        </p:spPr>
        <p:txBody>
          <a:bodyPr wrap="square">
            <a:spAutoFit/>
          </a:bodyPr>
          <a:lstStyle/>
          <a:p>
            <a:pPr algn="just">
              <a:lnSpc>
                <a:spcPct val="150000"/>
              </a:lnSpc>
            </a:pPr>
            <a:r>
              <a:rPr lang="en-US" sz="2000" b="1" dirty="0">
                <a:solidFill>
                  <a:srgbClr val="0000FF"/>
                </a:solidFill>
                <a:latin typeface="Times New Roman" panose="02020603050405020304" pitchFamily="18" charset="0"/>
                <a:cs typeface="Times New Roman" panose="02020603050405020304" pitchFamily="18" charset="0"/>
              </a:rPr>
              <a:t>1) Initiation Step; </a:t>
            </a:r>
            <a:r>
              <a:rPr lang="en-US" sz="2000" i="1" dirty="0">
                <a:solidFill>
                  <a:srgbClr val="009ED6"/>
                </a:solidFill>
                <a:latin typeface="Times New Roman" panose="02020603050405020304" pitchFamily="18" charset="0"/>
                <a:cs typeface="Times New Roman" panose="02020603050405020304" pitchFamily="18" charset="0"/>
              </a:rPr>
              <a:t>Radicals </a:t>
            </a:r>
            <a:r>
              <a:rPr lang="en-US" sz="2000" i="1" dirty="0">
                <a:latin typeface="Times New Roman" panose="02020603050405020304" pitchFamily="18" charset="0"/>
                <a:cs typeface="Times New Roman" panose="02020603050405020304" pitchFamily="18" charset="0"/>
              </a:rPr>
              <a:t>via homolytic bond scission, or from </a:t>
            </a:r>
            <a:r>
              <a:rPr lang="en-US" sz="2000" i="1" dirty="0">
                <a:solidFill>
                  <a:srgbClr val="009ED6"/>
                </a:solidFill>
                <a:latin typeface="Times New Roman" panose="02020603050405020304" pitchFamily="18" charset="0"/>
                <a:cs typeface="Times New Roman" panose="02020603050405020304" pitchFamily="18" charset="0"/>
              </a:rPr>
              <a:t>ionic molecules</a:t>
            </a:r>
            <a:r>
              <a:rPr lang="en-US" sz="2000" i="1" dirty="0">
                <a:latin typeface="Times New Roman" panose="02020603050405020304" pitchFamily="18" charset="0"/>
                <a:cs typeface="Times New Roman" panose="02020603050405020304" pitchFamily="18" charset="0"/>
              </a:rPr>
              <a:t>.</a:t>
            </a:r>
          </a:p>
        </p:txBody>
      </p:sp>
      <p:sp>
        <p:nvSpPr>
          <p:cNvPr id="4" name="Rectangle 3">
            <a:extLst>
              <a:ext uri="{FF2B5EF4-FFF2-40B4-BE49-F238E27FC236}">
                <a16:creationId xmlns:a16="http://schemas.microsoft.com/office/drawing/2014/main" id="{945F50EB-35BA-4FD0-B03E-6945D8C614BD}"/>
              </a:ext>
            </a:extLst>
          </p:cNvPr>
          <p:cNvSpPr/>
          <p:nvPr/>
        </p:nvSpPr>
        <p:spPr>
          <a:xfrm>
            <a:off x="238125" y="757140"/>
            <a:ext cx="11201400" cy="498663"/>
          </a:xfrm>
          <a:prstGeom prst="rect">
            <a:avLst/>
          </a:prstGeom>
        </p:spPr>
        <p:txBody>
          <a:bodyPr wrap="square">
            <a:spAutoFit/>
          </a:bodyPr>
          <a:lstStyle/>
          <a:p>
            <a:pPr marL="285750" indent="-285750" algn="just">
              <a:lnSpc>
                <a:spcPct val="150000"/>
              </a:lnSpc>
              <a:buFont typeface="Courier New" panose="02070309020205020404" pitchFamily="49" charset="0"/>
              <a:buChar char="o"/>
              <a:tabLst>
                <a:tab pos="114300" algn="l"/>
              </a:tabLst>
            </a:pPr>
            <a:r>
              <a:rPr lang="en-US" sz="2000" b="1" dirty="0">
                <a:solidFill>
                  <a:srgbClr val="FF0000"/>
                </a:solidFill>
                <a:latin typeface="Times New Roman" panose="02020603050405020304" pitchFamily="18" charset="0"/>
                <a:cs typeface="Times New Roman" panose="02020603050405020304" pitchFamily="18" charset="0"/>
              </a:rPr>
              <a:t>Chain-growth polymerizations </a:t>
            </a:r>
            <a:r>
              <a:rPr lang="en-US" sz="2000" dirty="0">
                <a:solidFill>
                  <a:srgbClr val="FF0000"/>
                </a:solidFill>
                <a:latin typeface="Times New Roman" panose="02020603050405020304" pitchFamily="18" charset="0"/>
                <a:cs typeface="Times New Roman" panose="02020603050405020304" pitchFamily="18" charset="0"/>
              </a:rPr>
              <a:t>share three common steps:</a:t>
            </a:r>
          </a:p>
        </p:txBody>
      </p:sp>
      <p:grpSp>
        <p:nvGrpSpPr>
          <p:cNvPr id="7" name="Group 6">
            <a:extLst>
              <a:ext uri="{FF2B5EF4-FFF2-40B4-BE49-F238E27FC236}">
                <a16:creationId xmlns:a16="http://schemas.microsoft.com/office/drawing/2014/main" id="{46BF2465-EB9B-4FCC-9A65-5C61470A038D}"/>
              </a:ext>
            </a:extLst>
          </p:cNvPr>
          <p:cNvGrpSpPr/>
          <p:nvPr/>
        </p:nvGrpSpPr>
        <p:grpSpPr>
          <a:xfrm>
            <a:off x="4343400" y="1840265"/>
            <a:ext cx="2842310" cy="669475"/>
            <a:chOff x="4629150" y="4776564"/>
            <a:chExt cx="2743200" cy="597410"/>
          </a:xfrm>
        </p:grpSpPr>
        <p:pic>
          <p:nvPicPr>
            <p:cNvPr id="6" name="Picture 5">
              <a:extLst>
                <a:ext uri="{FF2B5EF4-FFF2-40B4-BE49-F238E27FC236}">
                  <a16:creationId xmlns:a16="http://schemas.microsoft.com/office/drawing/2014/main" id="{C449C2E2-A273-4827-A904-EFBD81DAC547}"/>
                </a:ext>
              </a:extLst>
            </p:cNvPr>
            <p:cNvPicPr>
              <a:picLocks noChangeAspect="1"/>
            </p:cNvPicPr>
            <p:nvPr/>
          </p:nvPicPr>
          <p:blipFill rotWithShape="1">
            <a:blip r:embed="rId3"/>
            <a:srcRect l="39674" t="22436" r="44439" b="74328"/>
            <a:stretch/>
          </p:blipFill>
          <p:spPr>
            <a:xfrm>
              <a:off x="4787623" y="4776564"/>
              <a:ext cx="2162519" cy="314326"/>
            </a:xfrm>
            <a:prstGeom prst="rect">
              <a:avLst/>
            </a:prstGeom>
          </p:spPr>
        </p:pic>
        <p:pic>
          <p:nvPicPr>
            <p:cNvPr id="20" name="Picture 19">
              <a:extLst>
                <a:ext uri="{FF2B5EF4-FFF2-40B4-BE49-F238E27FC236}">
                  <a16:creationId xmlns:a16="http://schemas.microsoft.com/office/drawing/2014/main" id="{7D850D79-5463-4D54-8E63-C9CCB3ABB9BD}"/>
                </a:ext>
              </a:extLst>
            </p:cNvPr>
            <p:cNvPicPr>
              <a:picLocks noChangeAspect="1"/>
            </p:cNvPicPr>
            <p:nvPr/>
          </p:nvPicPr>
          <p:blipFill rotWithShape="1">
            <a:blip r:embed="rId3"/>
            <a:srcRect l="39674" t="29928" r="44439" b="66718"/>
            <a:stretch/>
          </p:blipFill>
          <p:spPr>
            <a:xfrm>
              <a:off x="4629150" y="5048251"/>
              <a:ext cx="2743200" cy="325723"/>
            </a:xfrm>
            <a:prstGeom prst="rect">
              <a:avLst/>
            </a:prstGeom>
          </p:spPr>
        </p:pic>
      </p:grpSp>
      <p:sp>
        <p:nvSpPr>
          <p:cNvPr id="21" name="Rectangle 20">
            <a:extLst>
              <a:ext uri="{FF2B5EF4-FFF2-40B4-BE49-F238E27FC236}">
                <a16:creationId xmlns:a16="http://schemas.microsoft.com/office/drawing/2014/main" id="{DFF487F0-0AEB-49B6-9B73-DC2923F72F37}"/>
              </a:ext>
            </a:extLst>
          </p:cNvPr>
          <p:cNvSpPr/>
          <p:nvPr/>
        </p:nvSpPr>
        <p:spPr>
          <a:xfrm>
            <a:off x="752475" y="2662140"/>
            <a:ext cx="10687050" cy="498663"/>
          </a:xfrm>
          <a:prstGeom prst="rect">
            <a:avLst/>
          </a:prstGeom>
        </p:spPr>
        <p:txBody>
          <a:bodyPr wrap="square">
            <a:spAutoFit/>
          </a:bodyPr>
          <a:lstStyle/>
          <a:p>
            <a:pPr algn="just">
              <a:lnSpc>
                <a:spcPct val="150000"/>
              </a:lnSpc>
            </a:pPr>
            <a:r>
              <a:rPr lang="en-US" sz="2000" b="1" dirty="0">
                <a:solidFill>
                  <a:srgbClr val="0000FF"/>
                </a:solidFill>
                <a:latin typeface="Times New Roman" panose="02020603050405020304" pitchFamily="18" charset="0"/>
                <a:cs typeface="Times New Roman" panose="02020603050405020304" pitchFamily="18" charset="0"/>
              </a:rPr>
              <a:t>2) Propagation Step; </a:t>
            </a:r>
            <a:r>
              <a:rPr lang="en-US" sz="2000" i="1" dirty="0">
                <a:latin typeface="Times New Roman" panose="02020603050405020304" pitchFamily="18" charset="0"/>
                <a:cs typeface="Times New Roman" panose="02020603050405020304" pitchFamily="18" charset="0"/>
              </a:rPr>
              <a:t>From there the </a:t>
            </a:r>
            <a:r>
              <a:rPr lang="en-US" sz="2000" i="1" dirty="0">
                <a:solidFill>
                  <a:srgbClr val="009ED6"/>
                </a:solidFill>
                <a:latin typeface="Times New Roman" panose="02020603050405020304" pitchFamily="18" charset="0"/>
                <a:cs typeface="Times New Roman" panose="02020603050405020304" pitchFamily="18" charset="0"/>
              </a:rPr>
              <a:t>chain growth </a:t>
            </a:r>
            <a:r>
              <a:rPr lang="en-US" sz="2000" i="1" dirty="0">
                <a:latin typeface="Times New Roman" panose="02020603050405020304" pitchFamily="18" charset="0"/>
                <a:cs typeface="Times New Roman" panose="02020603050405020304" pitchFamily="18" charset="0"/>
              </a:rPr>
              <a:t>can start as a cascade reaction.</a:t>
            </a:r>
          </a:p>
        </p:txBody>
      </p:sp>
      <p:pic>
        <p:nvPicPr>
          <p:cNvPr id="23" name="Picture 22">
            <a:extLst>
              <a:ext uri="{FF2B5EF4-FFF2-40B4-BE49-F238E27FC236}">
                <a16:creationId xmlns:a16="http://schemas.microsoft.com/office/drawing/2014/main" id="{E62B39F8-3220-4150-A1A2-AC6C14148025}"/>
              </a:ext>
            </a:extLst>
          </p:cNvPr>
          <p:cNvPicPr>
            <a:picLocks noChangeAspect="1"/>
          </p:cNvPicPr>
          <p:nvPr/>
        </p:nvPicPr>
        <p:blipFill rotWithShape="1">
          <a:blip r:embed="rId3"/>
          <a:srcRect l="35000" t="38283" r="39375" b="56501"/>
          <a:stretch/>
        </p:blipFill>
        <p:spPr>
          <a:xfrm>
            <a:off x="3505200" y="3189378"/>
            <a:ext cx="5026264" cy="575532"/>
          </a:xfrm>
          <a:prstGeom prst="rect">
            <a:avLst/>
          </a:prstGeom>
        </p:spPr>
      </p:pic>
      <p:sp>
        <p:nvSpPr>
          <p:cNvPr id="27" name="Rectangle 26">
            <a:extLst>
              <a:ext uri="{FF2B5EF4-FFF2-40B4-BE49-F238E27FC236}">
                <a16:creationId xmlns:a16="http://schemas.microsoft.com/office/drawing/2014/main" id="{F8E1BF6A-F2B4-49AB-B89E-537367CEE55F}"/>
              </a:ext>
            </a:extLst>
          </p:cNvPr>
          <p:cNvSpPr/>
          <p:nvPr/>
        </p:nvSpPr>
        <p:spPr>
          <a:xfrm>
            <a:off x="752474" y="3957540"/>
            <a:ext cx="11058525" cy="960328"/>
          </a:xfrm>
          <a:prstGeom prst="rect">
            <a:avLst/>
          </a:prstGeom>
        </p:spPr>
        <p:txBody>
          <a:bodyPr wrap="square">
            <a:spAutoFit/>
          </a:bodyPr>
          <a:lstStyle/>
          <a:p>
            <a:pPr marL="2286000" indent="-2286000" algn="just">
              <a:lnSpc>
                <a:spcPct val="150000"/>
              </a:lnSpc>
            </a:pPr>
            <a:r>
              <a:rPr lang="en-US" sz="2000" b="1" dirty="0">
                <a:solidFill>
                  <a:srgbClr val="0000FF"/>
                </a:solidFill>
                <a:latin typeface="Times New Roman" panose="02020603050405020304" pitchFamily="18" charset="0"/>
                <a:cs typeface="Times New Roman" panose="02020603050405020304" pitchFamily="18" charset="0"/>
              </a:rPr>
              <a:t>3) Termination Step; </a:t>
            </a:r>
            <a:r>
              <a:rPr lang="en-US" sz="2000" i="1" dirty="0">
                <a:latin typeface="Times New Roman" panose="02020603050405020304" pitchFamily="18" charset="0"/>
                <a:cs typeface="Times New Roman" panose="02020603050405020304" pitchFamily="18" charset="0"/>
              </a:rPr>
              <a:t>Finally, growth of an individual macromolecule is arrested in either a </a:t>
            </a:r>
            <a:r>
              <a:rPr lang="en-US" sz="2000" i="1" dirty="0">
                <a:solidFill>
                  <a:srgbClr val="009ED6"/>
                </a:solidFill>
                <a:latin typeface="Times New Roman" panose="02020603050405020304" pitchFamily="18" charset="0"/>
                <a:cs typeface="Times New Roman" panose="02020603050405020304" pitchFamily="18" charset="0"/>
              </a:rPr>
              <a:t>termination or a transfer step.</a:t>
            </a:r>
          </a:p>
        </p:txBody>
      </p:sp>
      <p:pic>
        <p:nvPicPr>
          <p:cNvPr id="29" name="Picture 28">
            <a:extLst>
              <a:ext uri="{FF2B5EF4-FFF2-40B4-BE49-F238E27FC236}">
                <a16:creationId xmlns:a16="http://schemas.microsoft.com/office/drawing/2014/main" id="{FBD6F763-9C5B-40DB-B849-1D0D820B9250}"/>
              </a:ext>
            </a:extLst>
          </p:cNvPr>
          <p:cNvPicPr>
            <a:picLocks noChangeAspect="1"/>
          </p:cNvPicPr>
          <p:nvPr/>
        </p:nvPicPr>
        <p:blipFill rotWithShape="1">
          <a:blip r:embed="rId3"/>
          <a:srcRect l="26250" t="57778" r="33535" b="22221"/>
          <a:stretch/>
        </p:blipFill>
        <p:spPr>
          <a:xfrm>
            <a:off x="2776536" y="4939470"/>
            <a:ext cx="6858000" cy="1918530"/>
          </a:xfrm>
          <a:prstGeom prst="rect">
            <a:avLst/>
          </a:prstGeom>
        </p:spPr>
      </p:pic>
    </p:spTree>
    <p:extLst>
      <p:ext uri="{BB962C8B-B14F-4D97-AF65-F5344CB8AC3E}">
        <p14:creationId xmlns:p14="http://schemas.microsoft.com/office/powerpoint/2010/main" val="179902932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AE3A48-5A45-D0CC-F813-2E0D2DEFEE0E}"/>
            </a:ext>
          </a:extLst>
        </p:cNvPr>
        <p:cNvGrpSpPr/>
        <p:nvPr/>
      </p:nvGrpSpPr>
      <p:grpSpPr>
        <a:xfrm>
          <a:off x="0" y="0"/>
          <a:ext cx="0" cy="0"/>
          <a:chOff x="0" y="0"/>
          <a:chExt cx="0" cy="0"/>
        </a:xfrm>
      </p:grpSpPr>
      <p:sp>
        <p:nvSpPr>
          <p:cNvPr id="35" name="Slide Number Placeholder 34">
            <a:extLst>
              <a:ext uri="{FF2B5EF4-FFF2-40B4-BE49-F238E27FC236}">
                <a16:creationId xmlns:a16="http://schemas.microsoft.com/office/drawing/2014/main" id="{77233F4F-F00E-63BD-B724-975E128BE477}"/>
              </a:ext>
            </a:extLst>
          </p:cNvPr>
          <p:cNvSpPr>
            <a:spLocks noGrp="1"/>
          </p:cNvSpPr>
          <p:nvPr>
            <p:ph type="sldNum" sz="quarter" idx="12"/>
          </p:nvPr>
        </p:nvSpPr>
        <p:spPr/>
        <p:txBody>
          <a:bodyPr/>
          <a:lstStyle/>
          <a:p>
            <a:pPr marL="0" marR="0" lvl="0" indent="0" algn="r" defTabSz="914400" rtl="0" eaLnBrk="0" fontAlgn="base" latinLnBrk="0" hangingPunct="0">
              <a:lnSpc>
                <a:spcPct val="150000"/>
              </a:lnSpc>
              <a:spcBef>
                <a:spcPct val="0"/>
              </a:spcBef>
              <a:spcAft>
                <a:spcPct val="0"/>
              </a:spcAft>
              <a:buClrTx/>
              <a:buSzTx/>
              <a:buFontTx/>
              <a:buNone/>
              <a:tabLst/>
              <a:defRPr/>
            </a:pPr>
            <a:fld id="{EC3C12D4-1BB1-4CDC-88A6-B6E19B6BFEA8}"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pitchFamily="34" charset="0"/>
                <a:ea typeface="MS PGothic" panose="020B0600070205080204" pitchFamily="34" charset="-128"/>
                <a:cs typeface="+mn-cs"/>
              </a:rPr>
              <a:pPr marL="0" marR="0" lvl="0" indent="0" algn="r" defTabSz="914400" rtl="0" eaLnBrk="0" fontAlgn="base" latinLnBrk="0" hangingPunct="0">
                <a:lnSpc>
                  <a:spcPct val="150000"/>
                </a:lnSpc>
                <a:spcBef>
                  <a:spcPct val="0"/>
                </a:spcBef>
                <a:spcAft>
                  <a:spcPct val="0"/>
                </a:spcAft>
                <a:buClrTx/>
                <a:buSzTx/>
                <a:buFontTx/>
                <a:buNone/>
                <a:tabLst/>
                <a:defRPr/>
              </a:pPr>
              <a:t>40</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pitchFamily="34" charset="0"/>
              <a:ea typeface="MS PGothic" panose="020B0600070205080204" pitchFamily="34" charset="-128"/>
              <a:cs typeface="+mn-cs"/>
            </a:endParaRPr>
          </a:p>
        </p:txBody>
      </p:sp>
      <p:cxnSp>
        <p:nvCxnSpPr>
          <p:cNvPr id="8" name="Straight Connector 7">
            <a:extLst>
              <a:ext uri="{FF2B5EF4-FFF2-40B4-BE49-F238E27FC236}">
                <a16:creationId xmlns:a16="http://schemas.microsoft.com/office/drawing/2014/main" id="{EF69C9A9-2920-7B5A-2379-D26C1482C4C1}"/>
              </a:ext>
            </a:extLst>
          </p:cNvPr>
          <p:cNvCxnSpPr/>
          <p:nvPr/>
        </p:nvCxnSpPr>
        <p:spPr>
          <a:xfrm flipV="1">
            <a:off x="113771" y="642086"/>
            <a:ext cx="10015008" cy="14805"/>
          </a:xfrm>
          <a:prstGeom prst="line">
            <a:avLst/>
          </a:prstGeom>
          <a:ln w="19050">
            <a:solidFill>
              <a:srgbClr val="00B050"/>
            </a:solidFill>
          </a:ln>
        </p:spPr>
        <p:style>
          <a:lnRef idx="1">
            <a:schemeClr val="accent6"/>
          </a:lnRef>
          <a:fillRef idx="0">
            <a:schemeClr val="accent6"/>
          </a:fillRef>
          <a:effectRef idx="0">
            <a:schemeClr val="accent6"/>
          </a:effectRef>
          <a:fontRef idx="minor">
            <a:schemeClr val="tx1"/>
          </a:fontRef>
        </p:style>
      </p:cxnSp>
      <p:sp>
        <p:nvSpPr>
          <p:cNvPr id="2" name="Rectangle 2">
            <a:extLst>
              <a:ext uri="{FF2B5EF4-FFF2-40B4-BE49-F238E27FC236}">
                <a16:creationId xmlns:a16="http://schemas.microsoft.com/office/drawing/2014/main" id="{C6326E63-A528-CEDF-AA6E-ADC9525040B0}"/>
              </a:ext>
            </a:extLst>
          </p:cNvPr>
          <p:cNvSpPr txBox="1">
            <a:spLocks noChangeArrowheads="1"/>
          </p:cNvSpPr>
          <p:nvPr/>
        </p:nvSpPr>
        <p:spPr bwMode="auto">
          <a:xfrm>
            <a:off x="0" y="198438"/>
            <a:ext cx="11811000" cy="639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lvl="0" eaLnBrk="1" hangingPunct="1">
              <a:lnSpc>
                <a:spcPct val="100000"/>
              </a:lnSpc>
              <a:spcBef>
                <a:spcPct val="0"/>
              </a:spcBef>
              <a:buNone/>
              <a:defRPr/>
            </a:pPr>
            <a:r>
              <a:rPr lang="en-US" altLang="en-US" sz="3200" b="1" dirty="0">
                <a:solidFill>
                  <a:srgbClr val="002060"/>
                </a:solidFill>
                <a:latin typeface="Times New Roman" panose="02020603050405020304" pitchFamily="18" charset="0"/>
                <a:cs typeface="Times New Roman" panose="02020603050405020304" pitchFamily="18" charset="0"/>
              </a:rPr>
              <a:t>Anionic Polymerization</a:t>
            </a:r>
          </a:p>
        </p:txBody>
      </p:sp>
      <p:sp>
        <p:nvSpPr>
          <p:cNvPr id="4" name="Rectangle 3">
            <a:extLst>
              <a:ext uri="{FF2B5EF4-FFF2-40B4-BE49-F238E27FC236}">
                <a16:creationId xmlns:a16="http://schemas.microsoft.com/office/drawing/2014/main" id="{0A351C78-9E88-4E17-B79E-B6D11AFB5716}"/>
              </a:ext>
            </a:extLst>
          </p:cNvPr>
          <p:cNvSpPr/>
          <p:nvPr/>
        </p:nvSpPr>
        <p:spPr>
          <a:xfrm>
            <a:off x="390521" y="702678"/>
            <a:ext cx="11420479" cy="2345322"/>
          </a:xfrm>
          <a:prstGeom prst="rect">
            <a:avLst/>
          </a:prstGeom>
        </p:spPr>
        <p:txBody>
          <a:bodyPr wrap="square">
            <a:spAutoFit/>
          </a:bodyPr>
          <a:lstStyle/>
          <a:p>
            <a:pPr marL="342900" indent="-342900" algn="just">
              <a:lnSpc>
                <a:spcPct val="150000"/>
              </a:lnSpc>
              <a:spcAft>
                <a:spcPts val="0"/>
              </a:spcAft>
              <a:buFont typeface="Courier New" panose="02070309020205020404" pitchFamily="49" charset="0"/>
              <a:buChar char="o"/>
            </a:pPr>
            <a:r>
              <a:rPr lang="en-US" sz="2000" dirty="0">
                <a:solidFill>
                  <a:srgbClr val="FF0000"/>
                </a:solidFill>
                <a:latin typeface="Times New Roman" panose="02020603050405020304" pitchFamily="18" charset="0"/>
                <a:cs typeface="Times New Roman" panose="02020603050405020304" pitchFamily="18" charset="0"/>
              </a:rPr>
              <a:t>The absence of termination and transfer steps;</a:t>
            </a:r>
          </a:p>
          <a:p>
            <a:pPr marL="630238" indent="-284163" algn="just">
              <a:lnSpc>
                <a:spcPct val="150000"/>
              </a:lnSpc>
              <a:spcAft>
                <a:spcPts val="0"/>
              </a:spcAft>
              <a:buFont typeface="Wingdings" panose="05000000000000000000" pitchFamily="2" charset="2"/>
              <a:buChar char="§"/>
            </a:pPr>
            <a:r>
              <a:rPr lang="en-US" sz="2000" dirty="0">
                <a:solidFill>
                  <a:srgbClr val="002060"/>
                </a:solidFill>
                <a:latin typeface="Times New Roman" panose="02020603050405020304" pitchFamily="18" charset="0"/>
                <a:cs typeface="Times New Roman" panose="02020603050405020304" pitchFamily="18" charset="0"/>
              </a:rPr>
              <a:t>Allows living polymerization </a:t>
            </a:r>
          </a:p>
          <a:p>
            <a:pPr marL="630238" indent="-284163" algn="just">
              <a:lnSpc>
                <a:spcPct val="150000"/>
              </a:lnSpc>
              <a:spcAft>
                <a:spcPts val="0"/>
              </a:spcAft>
              <a:buFont typeface="Wingdings" panose="05000000000000000000" pitchFamily="2" charset="2"/>
              <a:buChar char="§"/>
            </a:pPr>
            <a:r>
              <a:rPr lang="en-US" sz="2000" dirty="0">
                <a:solidFill>
                  <a:srgbClr val="002060"/>
                </a:solidFill>
                <a:latin typeface="Times New Roman" panose="02020603050405020304" pitchFamily="18" charset="0"/>
                <a:cs typeface="Times New Roman" panose="02020603050405020304" pitchFamily="18" charset="0"/>
              </a:rPr>
              <a:t>Enables polymers with narrow molar mass distributions (</a:t>
            </a:r>
            <a:r>
              <a:rPr lang="en-US" sz="2000" i="1" dirty="0">
                <a:solidFill>
                  <a:srgbClr val="002060"/>
                </a:solidFill>
                <a:latin typeface="Times New Roman" panose="02020603050405020304" pitchFamily="18" charset="0"/>
                <a:cs typeface="Times New Roman" panose="02020603050405020304" pitchFamily="18" charset="0"/>
              </a:rPr>
              <a:t>M</a:t>
            </a:r>
            <a:r>
              <a:rPr lang="en-US" sz="2000" i="1" baseline="-25000" dirty="0">
                <a:solidFill>
                  <a:srgbClr val="002060"/>
                </a:solidFill>
                <a:latin typeface="Times New Roman" panose="02020603050405020304" pitchFamily="18" charset="0"/>
                <a:cs typeface="Times New Roman" panose="02020603050405020304" pitchFamily="18" charset="0"/>
              </a:rPr>
              <a:t>w</a:t>
            </a:r>
            <a:r>
              <a:rPr lang="en-US" sz="2000" dirty="0">
                <a:solidFill>
                  <a:srgbClr val="002060"/>
                </a:solidFill>
                <a:latin typeface="Times New Roman" panose="02020603050405020304" pitchFamily="18" charset="0"/>
                <a:cs typeface="Times New Roman" panose="02020603050405020304" pitchFamily="18" charset="0"/>
              </a:rPr>
              <a:t>/</a:t>
            </a:r>
            <a:r>
              <a:rPr lang="en-US" sz="2000" i="1" dirty="0">
                <a:solidFill>
                  <a:srgbClr val="002060"/>
                </a:solidFill>
                <a:latin typeface="Times New Roman" panose="02020603050405020304" pitchFamily="18" charset="0"/>
                <a:cs typeface="Times New Roman" panose="02020603050405020304" pitchFamily="18" charset="0"/>
              </a:rPr>
              <a:t>M</a:t>
            </a:r>
            <a:r>
              <a:rPr lang="en-US" sz="2000" i="1" baseline="-25000" dirty="0">
                <a:solidFill>
                  <a:srgbClr val="002060"/>
                </a:solidFill>
                <a:latin typeface="Times New Roman" panose="02020603050405020304" pitchFamily="18" charset="0"/>
                <a:cs typeface="Times New Roman" panose="02020603050405020304" pitchFamily="18" charset="0"/>
              </a:rPr>
              <a:t>n</a:t>
            </a:r>
            <a:r>
              <a:rPr lang="en-US" sz="2000" i="1" dirty="0">
                <a:solidFill>
                  <a:srgbClr val="002060"/>
                </a:solidFill>
                <a:latin typeface="Times New Roman" panose="02020603050405020304" pitchFamily="18" charset="0"/>
                <a:cs typeface="Times New Roman" panose="02020603050405020304" pitchFamily="18" charset="0"/>
              </a:rPr>
              <a:t> </a:t>
            </a:r>
            <a:r>
              <a:rPr lang="en-US" sz="2000" dirty="0">
                <a:solidFill>
                  <a:srgbClr val="002060"/>
                </a:solidFill>
                <a:latin typeface="Times New Roman" panose="02020603050405020304" pitchFamily="18" charset="0"/>
                <a:cs typeface="Times New Roman" panose="02020603050405020304" pitchFamily="18" charset="0"/>
              </a:rPr>
              <a:t>&lt; 1.1), well-defined functional end groups.</a:t>
            </a:r>
          </a:p>
          <a:p>
            <a:pPr marL="630238" indent="-284163" algn="just">
              <a:lnSpc>
                <a:spcPct val="150000"/>
              </a:lnSpc>
              <a:spcAft>
                <a:spcPts val="0"/>
              </a:spcAft>
              <a:buFont typeface="Wingdings" panose="05000000000000000000" pitchFamily="2" charset="2"/>
              <a:buChar char="§"/>
            </a:pPr>
            <a:r>
              <a:rPr lang="en-US" sz="2000" dirty="0">
                <a:solidFill>
                  <a:srgbClr val="002060"/>
                </a:solidFill>
                <a:latin typeface="Times New Roman" panose="02020603050405020304" pitchFamily="18" charset="0"/>
                <a:cs typeface="Times New Roman" panose="02020603050405020304" pitchFamily="18" charset="0"/>
              </a:rPr>
              <a:t>Block copolymers to be synthesized.</a:t>
            </a:r>
          </a:p>
        </p:txBody>
      </p:sp>
      <p:pic>
        <p:nvPicPr>
          <p:cNvPr id="5" name="Picture 4">
            <a:extLst>
              <a:ext uri="{FF2B5EF4-FFF2-40B4-BE49-F238E27FC236}">
                <a16:creationId xmlns:a16="http://schemas.microsoft.com/office/drawing/2014/main" id="{1E2CD5D5-77EC-4645-A5C5-51E2B5CEB244}"/>
              </a:ext>
            </a:extLst>
          </p:cNvPr>
          <p:cNvPicPr>
            <a:picLocks noChangeAspect="1"/>
          </p:cNvPicPr>
          <p:nvPr/>
        </p:nvPicPr>
        <p:blipFill rotWithShape="1">
          <a:blip r:embed="rId3"/>
          <a:srcRect l="39375" t="30000" r="28750" b="40000"/>
          <a:stretch/>
        </p:blipFill>
        <p:spPr>
          <a:xfrm>
            <a:off x="3285066" y="3200400"/>
            <a:ext cx="5240867" cy="2774577"/>
          </a:xfrm>
          <a:prstGeom prst="rect">
            <a:avLst/>
          </a:prstGeom>
        </p:spPr>
      </p:pic>
    </p:spTree>
    <p:extLst>
      <p:ext uri="{BB962C8B-B14F-4D97-AF65-F5344CB8AC3E}">
        <p14:creationId xmlns:p14="http://schemas.microsoft.com/office/powerpoint/2010/main" val="75537123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049628-5418-3933-3D2B-B46A3C70E6C3}"/>
            </a:ext>
          </a:extLst>
        </p:cNvPr>
        <p:cNvGrpSpPr/>
        <p:nvPr/>
      </p:nvGrpSpPr>
      <p:grpSpPr>
        <a:xfrm>
          <a:off x="0" y="0"/>
          <a:ext cx="0" cy="0"/>
          <a:chOff x="0" y="0"/>
          <a:chExt cx="0" cy="0"/>
        </a:xfrm>
      </p:grpSpPr>
      <p:sp>
        <p:nvSpPr>
          <p:cNvPr id="35" name="Slide Number Placeholder 34">
            <a:extLst>
              <a:ext uri="{FF2B5EF4-FFF2-40B4-BE49-F238E27FC236}">
                <a16:creationId xmlns:a16="http://schemas.microsoft.com/office/drawing/2014/main" id="{C42A0FB3-4480-63B9-5DA6-90C8F73CBB61}"/>
              </a:ext>
            </a:extLst>
          </p:cNvPr>
          <p:cNvSpPr>
            <a:spLocks noGrp="1"/>
          </p:cNvSpPr>
          <p:nvPr>
            <p:ph type="sldNum" sz="quarter" idx="12"/>
          </p:nvPr>
        </p:nvSpPr>
        <p:spPr/>
        <p:txBody>
          <a:bodyPr/>
          <a:lstStyle/>
          <a:p>
            <a:pPr marL="0" marR="0" lvl="0" indent="0" algn="r" defTabSz="914400" rtl="0" eaLnBrk="0" fontAlgn="base" latinLnBrk="0" hangingPunct="0">
              <a:lnSpc>
                <a:spcPct val="150000"/>
              </a:lnSpc>
              <a:spcBef>
                <a:spcPct val="0"/>
              </a:spcBef>
              <a:spcAft>
                <a:spcPct val="0"/>
              </a:spcAft>
              <a:buClrTx/>
              <a:buSzTx/>
              <a:buFontTx/>
              <a:buNone/>
              <a:tabLst/>
              <a:defRPr/>
            </a:pPr>
            <a:fld id="{EC3C12D4-1BB1-4CDC-88A6-B6E19B6BFEA8}"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pitchFamily="34" charset="0"/>
                <a:ea typeface="MS PGothic" panose="020B0600070205080204" pitchFamily="34" charset="-128"/>
                <a:cs typeface="+mn-cs"/>
              </a:rPr>
              <a:pPr marL="0" marR="0" lvl="0" indent="0" algn="r" defTabSz="914400" rtl="0" eaLnBrk="0" fontAlgn="base" latinLnBrk="0" hangingPunct="0">
                <a:lnSpc>
                  <a:spcPct val="150000"/>
                </a:lnSpc>
                <a:spcBef>
                  <a:spcPct val="0"/>
                </a:spcBef>
                <a:spcAft>
                  <a:spcPct val="0"/>
                </a:spcAft>
                <a:buClrTx/>
                <a:buSzTx/>
                <a:buFontTx/>
                <a:buNone/>
                <a:tabLst/>
                <a:defRPr/>
              </a:pPr>
              <a:t>41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pitchFamily="34" charset="0"/>
              <a:ea typeface="MS PGothic" panose="020B0600070205080204" pitchFamily="34" charset="-128"/>
              <a:cs typeface="+mn-cs"/>
            </a:endParaRPr>
          </a:p>
        </p:txBody>
      </p:sp>
      <p:cxnSp>
        <p:nvCxnSpPr>
          <p:cNvPr id="8" name="Straight Connector 7">
            <a:extLst>
              <a:ext uri="{FF2B5EF4-FFF2-40B4-BE49-F238E27FC236}">
                <a16:creationId xmlns:a16="http://schemas.microsoft.com/office/drawing/2014/main" id="{CA09C620-FCDF-F8F5-EF49-EBD46EA08270}"/>
              </a:ext>
            </a:extLst>
          </p:cNvPr>
          <p:cNvCxnSpPr/>
          <p:nvPr/>
        </p:nvCxnSpPr>
        <p:spPr>
          <a:xfrm flipV="1">
            <a:off x="113771" y="642086"/>
            <a:ext cx="10015008" cy="14805"/>
          </a:xfrm>
          <a:prstGeom prst="line">
            <a:avLst/>
          </a:prstGeom>
          <a:ln w="19050">
            <a:solidFill>
              <a:srgbClr val="00B050"/>
            </a:solidFill>
          </a:ln>
        </p:spPr>
        <p:style>
          <a:lnRef idx="1">
            <a:schemeClr val="accent6"/>
          </a:lnRef>
          <a:fillRef idx="0">
            <a:schemeClr val="accent6"/>
          </a:fillRef>
          <a:effectRef idx="0">
            <a:schemeClr val="accent6"/>
          </a:effectRef>
          <a:fontRef idx="minor">
            <a:schemeClr val="tx1"/>
          </a:fontRef>
        </p:style>
      </p:cxnSp>
      <p:sp>
        <p:nvSpPr>
          <p:cNvPr id="2" name="Rectangle 2">
            <a:extLst>
              <a:ext uri="{FF2B5EF4-FFF2-40B4-BE49-F238E27FC236}">
                <a16:creationId xmlns:a16="http://schemas.microsoft.com/office/drawing/2014/main" id="{CC6249D2-BF4E-4FA6-5BD6-3C265F0B0546}"/>
              </a:ext>
            </a:extLst>
          </p:cNvPr>
          <p:cNvSpPr txBox="1">
            <a:spLocks noChangeArrowheads="1"/>
          </p:cNvSpPr>
          <p:nvPr/>
        </p:nvSpPr>
        <p:spPr bwMode="auto">
          <a:xfrm>
            <a:off x="0" y="198438"/>
            <a:ext cx="11811000" cy="639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lvl="0" eaLnBrk="1" hangingPunct="1">
              <a:lnSpc>
                <a:spcPct val="100000"/>
              </a:lnSpc>
              <a:spcBef>
                <a:spcPct val="0"/>
              </a:spcBef>
              <a:buNone/>
              <a:defRPr/>
            </a:pPr>
            <a:r>
              <a:rPr lang="en-US" altLang="en-US" sz="3200" b="1" dirty="0">
                <a:solidFill>
                  <a:srgbClr val="002060"/>
                </a:solidFill>
                <a:latin typeface="Times New Roman" panose="02020603050405020304" pitchFamily="18" charset="0"/>
                <a:cs typeface="Times New Roman" panose="02020603050405020304" pitchFamily="18" charset="0"/>
              </a:rPr>
              <a:t>Anionic Polymerization; </a:t>
            </a:r>
            <a:r>
              <a:rPr lang="en-US" altLang="en-US" sz="3200" b="1" dirty="0">
                <a:solidFill>
                  <a:srgbClr val="FF0000"/>
                </a:solidFill>
                <a:latin typeface="Times New Roman" panose="02020603050405020304" pitchFamily="18" charset="0"/>
                <a:cs typeface="Times New Roman" panose="02020603050405020304" pitchFamily="18" charset="0"/>
              </a:rPr>
              <a:t>Mechanism</a:t>
            </a:r>
          </a:p>
        </p:txBody>
      </p:sp>
      <p:sp>
        <p:nvSpPr>
          <p:cNvPr id="5" name="Rectangle 4">
            <a:extLst>
              <a:ext uri="{FF2B5EF4-FFF2-40B4-BE49-F238E27FC236}">
                <a16:creationId xmlns:a16="http://schemas.microsoft.com/office/drawing/2014/main" id="{3E90EEAD-7B63-4042-A93B-B2FF530AAA50}"/>
              </a:ext>
            </a:extLst>
          </p:cNvPr>
          <p:cNvSpPr/>
          <p:nvPr/>
        </p:nvSpPr>
        <p:spPr>
          <a:xfrm>
            <a:off x="990600" y="1773943"/>
            <a:ext cx="10668000" cy="1883657"/>
          </a:xfrm>
          <a:prstGeom prst="rect">
            <a:avLst/>
          </a:prstGeom>
        </p:spPr>
        <p:txBody>
          <a:bodyPr wrap="square">
            <a:spAutoFit/>
          </a:bodyPr>
          <a:lstStyle/>
          <a:p>
            <a:pPr marL="342900" indent="-342900" algn="just">
              <a:lnSpc>
                <a:spcPct val="150000"/>
              </a:lnSpc>
              <a:spcAft>
                <a:spcPts val="0"/>
              </a:spcAft>
              <a:buFont typeface="Wingdings" panose="05000000000000000000" pitchFamily="2" charset="2"/>
              <a:buChar char="§"/>
            </a:pPr>
            <a:r>
              <a:rPr lang="en-US" sz="2000" dirty="0">
                <a:solidFill>
                  <a:srgbClr val="009ED6"/>
                </a:solidFill>
                <a:latin typeface="Times New Roman" panose="02020603050405020304" pitchFamily="18" charset="0"/>
                <a:cs typeface="Times New Roman" panose="02020603050405020304" pitchFamily="18" charset="0"/>
              </a:rPr>
              <a:t>Covalent or ionic metal amides </a:t>
            </a:r>
            <a:r>
              <a:rPr lang="en-US" sz="2000" dirty="0">
                <a:latin typeface="Times New Roman" panose="02020603050405020304" pitchFamily="18" charset="0"/>
                <a:cs typeface="Times New Roman" panose="02020603050405020304" pitchFamily="18" charset="0"/>
              </a:rPr>
              <a:t>such as NaNH</a:t>
            </a:r>
            <a:r>
              <a:rPr lang="en-US" sz="2000" baseline="-25000" dirty="0">
                <a:latin typeface="Times New Roman" panose="02020603050405020304" pitchFamily="18" charset="0"/>
                <a:cs typeface="Times New Roman" panose="02020603050405020304" pitchFamily="18" charset="0"/>
              </a:rPr>
              <a:t>2</a:t>
            </a:r>
            <a:r>
              <a:rPr lang="en-US" sz="2000" dirty="0">
                <a:latin typeface="Times New Roman" panose="02020603050405020304" pitchFamily="18" charset="0"/>
                <a:cs typeface="Times New Roman" panose="02020603050405020304" pitchFamily="18" charset="0"/>
              </a:rPr>
              <a:t> and </a:t>
            </a:r>
            <a:r>
              <a:rPr lang="en-US" sz="2000" dirty="0" err="1">
                <a:latin typeface="Times New Roman" panose="02020603050405020304" pitchFamily="18" charset="0"/>
                <a:cs typeface="Times New Roman" panose="02020603050405020304" pitchFamily="18" charset="0"/>
              </a:rPr>
              <a:t>LiN</a:t>
            </a:r>
            <a:r>
              <a:rPr lang="en-US" sz="2000" dirty="0">
                <a:latin typeface="Times New Roman" panose="02020603050405020304" pitchFamily="18" charset="0"/>
                <a:cs typeface="Times New Roman" panose="02020603050405020304" pitchFamily="18" charset="0"/>
              </a:rPr>
              <a:t>(C</a:t>
            </a:r>
            <a:r>
              <a:rPr lang="en-US" sz="2000" baseline="-25000" dirty="0">
                <a:latin typeface="Times New Roman" panose="02020603050405020304" pitchFamily="18" charset="0"/>
                <a:cs typeface="Times New Roman" panose="02020603050405020304" pitchFamily="18" charset="0"/>
              </a:rPr>
              <a:t>2</a:t>
            </a:r>
            <a:r>
              <a:rPr lang="en-US" sz="2000" dirty="0">
                <a:latin typeface="Times New Roman" panose="02020603050405020304" pitchFamily="18" charset="0"/>
                <a:cs typeface="Times New Roman" panose="02020603050405020304" pitchFamily="18" charset="0"/>
              </a:rPr>
              <a:t>H</a:t>
            </a:r>
            <a:r>
              <a:rPr lang="en-US" sz="2000" baseline="-25000" dirty="0">
                <a:latin typeface="Times New Roman" panose="02020603050405020304" pitchFamily="18" charset="0"/>
                <a:cs typeface="Times New Roman" panose="02020603050405020304" pitchFamily="18" charset="0"/>
              </a:rPr>
              <a:t>5</a:t>
            </a:r>
            <a:r>
              <a:rPr lang="en-US" sz="2000" dirty="0">
                <a:latin typeface="Times New Roman" panose="02020603050405020304" pitchFamily="18" charset="0"/>
                <a:cs typeface="Times New Roman" panose="02020603050405020304" pitchFamily="18" charset="0"/>
              </a:rPr>
              <a:t>)</a:t>
            </a:r>
            <a:r>
              <a:rPr lang="en-US" sz="2000" baseline="-25000" dirty="0">
                <a:latin typeface="Times New Roman" panose="02020603050405020304" pitchFamily="18" charset="0"/>
                <a:cs typeface="Times New Roman" panose="02020603050405020304" pitchFamily="18" charset="0"/>
              </a:rPr>
              <a:t>2</a:t>
            </a:r>
            <a:r>
              <a:rPr lang="en-US" sz="2000" dirty="0">
                <a:latin typeface="Times New Roman" panose="02020603050405020304" pitchFamily="18" charset="0"/>
                <a:cs typeface="Times New Roman" panose="02020603050405020304" pitchFamily="18" charset="0"/>
              </a:rPr>
              <a:t>, alkoxides, hydroxides, cyanides, phosphines, and amines. </a:t>
            </a:r>
          </a:p>
          <a:p>
            <a:pPr marL="342900" indent="-342900" algn="just">
              <a:lnSpc>
                <a:spcPct val="150000"/>
              </a:lnSpc>
              <a:spcAft>
                <a:spcPts val="0"/>
              </a:spcAft>
              <a:buFont typeface="Wingdings" panose="05000000000000000000" pitchFamily="2" charset="2"/>
              <a:buChar char="§"/>
            </a:pPr>
            <a:r>
              <a:rPr lang="en-US" sz="2000" dirty="0">
                <a:solidFill>
                  <a:srgbClr val="009ED6"/>
                </a:solidFill>
                <a:latin typeface="Times New Roman" panose="02020603050405020304" pitchFamily="18" charset="0"/>
                <a:cs typeface="Times New Roman" panose="02020603050405020304" pitchFamily="18" charset="0"/>
              </a:rPr>
              <a:t>Organic metal compounds </a:t>
            </a:r>
            <a:r>
              <a:rPr lang="en-US" sz="2000" dirty="0">
                <a:latin typeface="Times New Roman" panose="02020603050405020304" pitchFamily="18" charset="0"/>
                <a:cs typeface="Times New Roman" panose="02020603050405020304" pitchFamily="18" charset="0"/>
              </a:rPr>
              <a:t>such as </a:t>
            </a:r>
            <a:r>
              <a:rPr lang="en-US" sz="2000" i="1" dirty="0">
                <a:latin typeface="Times New Roman" panose="02020603050405020304" pitchFamily="18" charset="0"/>
                <a:cs typeface="Times New Roman" panose="02020603050405020304" pitchFamily="18" charset="0"/>
              </a:rPr>
              <a:t>n</a:t>
            </a:r>
            <a:r>
              <a:rPr lang="en-US" sz="2000" dirty="0">
                <a:latin typeface="Times New Roman" panose="02020603050405020304" pitchFamily="18" charset="0"/>
                <a:cs typeface="Times New Roman" panose="02020603050405020304" pitchFamily="18" charset="0"/>
              </a:rPr>
              <a:t>-C</a:t>
            </a:r>
            <a:r>
              <a:rPr lang="en-US" sz="2000" baseline="-25000" dirty="0">
                <a:latin typeface="Times New Roman" panose="02020603050405020304" pitchFamily="18" charset="0"/>
                <a:cs typeface="Times New Roman" panose="02020603050405020304" pitchFamily="18" charset="0"/>
              </a:rPr>
              <a:t>4</a:t>
            </a:r>
            <a:r>
              <a:rPr lang="en-US" sz="2000" dirty="0">
                <a:latin typeface="Times New Roman" panose="02020603050405020304" pitchFamily="18" charset="0"/>
                <a:cs typeface="Times New Roman" panose="02020603050405020304" pitchFamily="18" charset="0"/>
              </a:rPr>
              <a:t>H</a:t>
            </a:r>
            <a:r>
              <a:rPr lang="en-US" sz="2000" baseline="-25000" dirty="0">
                <a:latin typeface="Times New Roman" panose="02020603050405020304" pitchFamily="18" charset="0"/>
                <a:cs typeface="Times New Roman" panose="02020603050405020304" pitchFamily="18" charset="0"/>
              </a:rPr>
              <a:t>9</a:t>
            </a:r>
            <a:r>
              <a:rPr lang="en-US" sz="2000" dirty="0">
                <a:latin typeface="Times New Roman" panose="02020603050405020304" pitchFamily="18" charset="0"/>
                <a:cs typeface="Times New Roman" panose="02020603050405020304" pitchFamily="18" charset="0"/>
              </a:rPr>
              <a:t>Li (soluble in hydrocarbons) and Grignard compounds such as </a:t>
            </a:r>
            <a:r>
              <a:rPr lang="en-US" sz="2000" dirty="0" err="1">
                <a:latin typeface="Times New Roman" panose="02020603050405020304" pitchFamily="18" charset="0"/>
                <a:cs typeface="Times New Roman" panose="02020603050405020304" pitchFamily="18" charset="0"/>
              </a:rPr>
              <a:t>PhMgBr</a:t>
            </a:r>
            <a:r>
              <a:rPr lang="en-US" sz="2000" dirty="0">
                <a:latin typeface="Times New Roman" panose="02020603050405020304" pitchFamily="18" charset="0"/>
                <a:cs typeface="Times New Roman" panose="02020603050405020304" pitchFamily="18" charset="0"/>
              </a:rPr>
              <a:t> are especially popular.</a:t>
            </a:r>
          </a:p>
        </p:txBody>
      </p:sp>
      <p:sp>
        <p:nvSpPr>
          <p:cNvPr id="6" name="Rectangle 5">
            <a:extLst>
              <a:ext uri="{FF2B5EF4-FFF2-40B4-BE49-F238E27FC236}">
                <a16:creationId xmlns:a16="http://schemas.microsoft.com/office/drawing/2014/main" id="{7D7233DD-5DB7-434C-8E87-E4AF7A9484C0}"/>
              </a:ext>
            </a:extLst>
          </p:cNvPr>
          <p:cNvSpPr/>
          <p:nvPr/>
        </p:nvSpPr>
        <p:spPr>
          <a:xfrm>
            <a:off x="390521" y="715433"/>
            <a:ext cx="9058280" cy="579967"/>
          </a:xfrm>
          <a:prstGeom prst="rect">
            <a:avLst/>
          </a:prstGeom>
        </p:spPr>
        <p:txBody>
          <a:bodyPr wrap="square">
            <a:spAutoFit/>
          </a:bodyPr>
          <a:lstStyle/>
          <a:p>
            <a:pPr algn="just">
              <a:lnSpc>
                <a:spcPct val="150000"/>
              </a:lnSpc>
              <a:spcAft>
                <a:spcPts val="0"/>
              </a:spcAft>
            </a:pPr>
            <a:r>
              <a:rPr lang="en-US" sz="2400" b="1" dirty="0">
                <a:solidFill>
                  <a:srgbClr val="FF0000"/>
                </a:solidFill>
                <a:latin typeface="Times New Roman" panose="02020603050405020304" pitchFamily="18" charset="0"/>
                <a:cs typeface="Times New Roman" panose="02020603050405020304" pitchFamily="18" charset="0"/>
              </a:rPr>
              <a:t>Initiation </a:t>
            </a:r>
          </a:p>
        </p:txBody>
      </p:sp>
      <p:sp>
        <p:nvSpPr>
          <p:cNvPr id="7" name="Rectangle 6">
            <a:extLst>
              <a:ext uri="{FF2B5EF4-FFF2-40B4-BE49-F238E27FC236}">
                <a16:creationId xmlns:a16="http://schemas.microsoft.com/office/drawing/2014/main" id="{9388B986-8907-455E-A420-730860CF7792}"/>
              </a:ext>
            </a:extLst>
          </p:cNvPr>
          <p:cNvSpPr/>
          <p:nvPr/>
        </p:nvSpPr>
        <p:spPr>
          <a:xfrm>
            <a:off x="609600" y="1253937"/>
            <a:ext cx="11049000" cy="498663"/>
          </a:xfrm>
          <a:prstGeom prst="rect">
            <a:avLst/>
          </a:prstGeom>
        </p:spPr>
        <p:txBody>
          <a:bodyPr wrap="square">
            <a:spAutoFit/>
          </a:bodyPr>
          <a:lstStyle/>
          <a:p>
            <a:pPr marL="342900" indent="-342900" algn="just">
              <a:lnSpc>
                <a:spcPct val="150000"/>
              </a:lnSpc>
              <a:spcAft>
                <a:spcPts val="0"/>
              </a:spcAft>
              <a:buFont typeface="Courier New" panose="02070309020205020404" pitchFamily="49" charset="0"/>
              <a:buChar char="o"/>
            </a:pPr>
            <a:r>
              <a:rPr lang="en-US" sz="2000" b="1" dirty="0">
                <a:solidFill>
                  <a:srgbClr val="0070C0"/>
                </a:solidFill>
                <a:latin typeface="Times New Roman" panose="02020603050405020304" pitchFamily="18" charset="0"/>
                <a:cs typeface="Times New Roman" panose="02020603050405020304" pitchFamily="18" charset="0"/>
              </a:rPr>
              <a:t>Nucleophilic Initiators</a:t>
            </a:r>
          </a:p>
        </p:txBody>
      </p:sp>
      <p:pic>
        <p:nvPicPr>
          <p:cNvPr id="3" name="Picture 2">
            <a:extLst>
              <a:ext uri="{FF2B5EF4-FFF2-40B4-BE49-F238E27FC236}">
                <a16:creationId xmlns:a16="http://schemas.microsoft.com/office/drawing/2014/main" id="{68BD7752-B60B-41E4-8EBE-F6FBC5C3AF98}"/>
              </a:ext>
            </a:extLst>
          </p:cNvPr>
          <p:cNvPicPr>
            <a:picLocks noChangeAspect="1"/>
          </p:cNvPicPr>
          <p:nvPr/>
        </p:nvPicPr>
        <p:blipFill rotWithShape="1">
          <a:blip r:embed="rId3"/>
          <a:srcRect l="44375" t="27945" r="26934" b="66583"/>
          <a:stretch/>
        </p:blipFill>
        <p:spPr>
          <a:xfrm>
            <a:off x="3235539" y="3797163"/>
            <a:ext cx="5384586" cy="546237"/>
          </a:xfrm>
          <a:prstGeom prst="rect">
            <a:avLst/>
          </a:prstGeom>
        </p:spPr>
      </p:pic>
      <p:sp>
        <p:nvSpPr>
          <p:cNvPr id="9" name="Rectangle 8">
            <a:extLst>
              <a:ext uri="{FF2B5EF4-FFF2-40B4-BE49-F238E27FC236}">
                <a16:creationId xmlns:a16="http://schemas.microsoft.com/office/drawing/2014/main" id="{A5C5309D-D856-419B-A483-F2795A4B955C}"/>
              </a:ext>
            </a:extLst>
          </p:cNvPr>
          <p:cNvSpPr/>
          <p:nvPr/>
        </p:nvSpPr>
        <p:spPr>
          <a:xfrm>
            <a:off x="3528920" y="4266326"/>
            <a:ext cx="4713382" cy="458074"/>
          </a:xfrm>
          <a:prstGeom prst="rect">
            <a:avLst/>
          </a:prstGeom>
        </p:spPr>
        <p:txBody>
          <a:bodyPr wrap="square">
            <a:spAutoFit/>
          </a:bodyPr>
          <a:lstStyle/>
          <a:p>
            <a:pPr>
              <a:lnSpc>
                <a:spcPct val="150000"/>
              </a:lnSpc>
              <a:spcAft>
                <a:spcPts val="0"/>
              </a:spcAft>
            </a:pPr>
            <a:r>
              <a:rPr lang="en-US" dirty="0">
                <a:latin typeface="Times New Roman" panose="02020603050405020304" pitchFamily="18" charset="0"/>
                <a:cs typeface="Times New Roman" panose="02020603050405020304" pitchFamily="18" charset="0"/>
              </a:rPr>
              <a:t>Initiation of anionic polymerization with </a:t>
            </a:r>
            <a:r>
              <a:rPr lang="en-US" i="1" dirty="0">
                <a:latin typeface="Times New Roman" panose="02020603050405020304" pitchFamily="18" charset="0"/>
                <a:cs typeface="Times New Roman" panose="02020603050405020304" pitchFamily="18" charset="0"/>
              </a:rPr>
              <a:t>n</a:t>
            </a:r>
            <a:r>
              <a:rPr lang="en-US" dirty="0">
                <a:latin typeface="Times New Roman" panose="02020603050405020304" pitchFamily="18" charset="0"/>
                <a:cs typeface="Times New Roman" panose="02020603050405020304" pitchFamily="18" charset="0"/>
              </a:rPr>
              <a:t>-</a:t>
            </a:r>
            <a:r>
              <a:rPr lang="en-US" dirty="0" err="1">
                <a:latin typeface="Times New Roman" panose="02020603050405020304" pitchFamily="18" charset="0"/>
                <a:cs typeface="Times New Roman" panose="02020603050405020304" pitchFamily="18" charset="0"/>
              </a:rPr>
              <a:t>BuLi</a:t>
            </a:r>
            <a:endParaRPr lang="en-US" dirty="0">
              <a:latin typeface="Times New Roman" panose="02020603050405020304" pitchFamily="18" charset="0"/>
              <a:cs typeface="Times New Roman" panose="02020603050405020304" pitchFamily="18" charset="0"/>
            </a:endParaRPr>
          </a:p>
        </p:txBody>
      </p:sp>
      <p:pic>
        <p:nvPicPr>
          <p:cNvPr id="10" name="Picture 9">
            <a:extLst>
              <a:ext uri="{FF2B5EF4-FFF2-40B4-BE49-F238E27FC236}">
                <a16:creationId xmlns:a16="http://schemas.microsoft.com/office/drawing/2014/main" id="{6B4E60B0-219C-41FB-827F-A56F50C75E33}"/>
              </a:ext>
            </a:extLst>
          </p:cNvPr>
          <p:cNvPicPr>
            <a:picLocks noChangeAspect="1"/>
          </p:cNvPicPr>
          <p:nvPr/>
        </p:nvPicPr>
        <p:blipFill rotWithShape="1">
          <a:blip r:embed="rId3"/>
          <a:srcRect l="46828" t="43388" r="29422" b="51199"/>
          <a:stretch/>
        </p:blipFill>
        <p:spPr>
          <a:xfrm>
            <a:off x="3528921" y="5829308"/>
            <a:ext cx="4713382" cy="571492"/>
          </a:xfrm>
          <a:prstGeom prst="rect">
            <a:avLst/>
          </a:prstGeom>
        </p:spPr>
      </p:pic>
      <p:sp>
        <p:nvSpPr>
          <p:cNvPr id="13" name="Rectangle 12">
            <a:extLst>
              <a:ext uri="{FF2B5EF4-FFF2-40B4-BE49-F238E27FC236}">
                <a16:creationId xmlns:a16="http://schemas.microsoft.com/office/drawing/2014/main" id="{F7704F83-D10F-40BF-98AF-CF277FFD10A4}"/>
              </a:ext>
            </a:extLst>
          </p:cNvPr>
          <p:cNvSpPr/>
          <p:nvPr/>
        </p:nvSpPr>
        <p:spPr>
          <a:xfrm>
            <a:off x="4038600" y="6323726"/>
            <a:ext cx="3410636" cy="458074"/>
          </a:xfrm>
          <a:prstGeom prst="rect">
            <a:avLst/>
          </a:prstGeom>
        </p:spPr>
        <p:txBody>
          <a:bodyPr wrap="square">
            <a:spAutoFit/>
          </a:bodyPr>
          <a:lstStyle/>
          <a:p>
            <a:pPr>
              <a:lnSpc>
                <a:spcPct val="150000"/>
              </a:lnSpc>
              <a:spcAft>
                <a:spcPts val="0"/>
              </a:spcAft>
            </a:pPr>
            <a:r>
              <a:rPr lang="en-US" dirty="0">
                <a:latin typeface="Times New Roman" panose="02020603050405020304" pitchFamily="18" charset="0"/>
                <a:cs typeface="Times New Roman" panose="02020603050405020304" pitchFamily="18" charset="0"/>
              </a:rPr>
              <a:t>Initiation by a neutral nucleophile. </a:t>
            </a:r>
          </a:p>
        </p:txBody>
      </p:sp>
      <p:sp>
        <p:nvSpPr>
          <p:cNvPr id="14" name="Rectangle 13">
            <a:extLst>
              <a:ext uri="{FF2B5EF4-FFF2-40B4-BE49-F238E27FC236}">
                <a16:creationId xmlns:a16="http://schemas.microsoft.com/office/drawing/2014/main" id="{E34DED53-F846-4514-8E15-B1263A846995}"/>
              </a:ext>
            </a:extLst>
          </p:cNvPr>
          <p:cNvSpPr/>
          <p:nvPr/>
        </p:nvSpPr>
        <p:spPr>
          <a:xfrm>
            <a:off x="990600" y="4754672"/>
            <a:ext cx="10668000" cy="960328"/>
          </a:xfrm>
          <a:prstGeom prst="rect">
            <a:avLst/>
          </a:prstGeom>
        </p:spPr>
        <p:txBody>
          <a:bodyPr wrap="square">
            <a:spAutoFit/>
          </a:bodyPr>
          <a:lstStyle/>
          <a:p>
            <a:pPr marL="285750" indent="-285750" algn="just">
              <a:lnSpc>
                <a:spcPct val="150000"/>
              </a:lnSpc>
              <a:spcAft>
                <a:spcPts val="0"/>
              </a:spcAft>
              <a:buFont typeface="Wingdings" panose="05000000000000000000" pitchFamily="2" charset="2"/>
              <a:buChar char="§"/>
            </a:pPr>
            <a:r>
              <a:rPr lang="en-US" sz="2000" dirty="0">
                <a:solidFill>
                  <a:srgbClr val="009ED6"/>
                </a:solidFill>
                <a:latin typeface="Times New Roman" panose="02020603050405020304" pitchFamily="18" charset="0"/>
                <a:cs typeface="Times New Roman" panose="02020603050405020304" pitchFamily="18" charset="0"/>
              </a:rPr>
              <a:t>Neutral nucleophiles</a:t>
            </a:r>
            <a:r>
              <a:rPr lang="en-US" sz="2000" dirty="0">
                <a:latin typeface="Times New Roman" panose="02020603050405020304" pitchFamily="18" charset="0"/>
                <a:cs typeface="Times New Roman" panose="02020603050405020304" pitchFamily="18" charset="0"/>
              </a:rPr>
              <a:t>, which generate zwitterionic growing chain ends, are not so frequently used as initiators for anionic polymerization</a:t>
            </a:r>
          </a:p>
        </p:txBody>
      </p:sp>
    </p:spTree>
    <p:extLst>
      <p:ext uri="{BB962C8B-B14F-4D97-AF65-F5344CB8AC3E}">
        <p14:creationId xmlns:p14="http://schemas.microsoft.com/office/powerpoint/2010/main" val="227484948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30F025-A036-D60C-F68F-DB5E92193D68}"/>
            </a:ext>
          </a:extLst>
        </p:cNvPr>
        <p:cNvGrpSpPr/>
        <p:nvPr/>
      </p:nvGrpSpPr>
      <p:grpSpPr>
        <a:xfrm>
          <a:off x="0" y="0"/>
          <a:ext cx="0" cy="0"/>
          <a:chOff x="0" y="0"/>
          <a:chExt cx="0" cy="0"/>
        </a:xfrm>
      </p:grpSpPr>
      <p:sp>
        <p:nvSpPr>
          <p:cNvPr id="35" name="Slide Number Placeholder 34">
            <a:extLst>
              <a:ext uri="{FF2B5EF4-FFF2-40B4-BE49-F238E27FC236}">
                <a16:creationId xmlns:a16="http://schemas.microsoft.com/office/drawing/2014/main" id="{7A60A22D-1DDC-01FC-E453-73999EB241FA}"/>
              </a:ext>
            </a:extLst>
          </p:cNvPr>
          <p:cNvSpPr>
            <a:spLocks noGrp="1"/>
          </p:cNvSpPr>
          <p:nvPr>
            <p:ph type="sldNum" sz="quarter" idx="12"/>
          </p:nvPr>
        </p:nvSpPr>
        <p:spPr/>
        <p:txBody>
          <a:bodyPr/>
          <a:lstStyle/>
          <a:p>
            <a:pPr marL="0" marR="0" lvl="0" indent="0" algn="r" defTabSz="914400" rtl="0" eaLnBrk="0" fontAlgn="base" latinLnBrk="0" hangingPunct="0">
              <a:lnSpc>
                <a:spcPct val="150000"/>
              </a:lnSpc>
              <a:spcBef>
                <a:spcPct val="0"/>
              </a:spcBef>
              <a:spcAft>
                <a:spcPct val="0"/>
              </a:spcAft>
              <a:buClrTx/>
              <a:buSzTx/>
              <a:buFontTx/>
              <a:buNone/>
              <a:tabLst/>
              <a:defRPr/>
            </a:pPr>
            <a:fld id="{EC3C12D4-1BB1-4CDC-88A6-B6E19B6BFEA8}"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pitchFamily="34" charset="0"/>
                <a:ea typeface="MS PGothic" panose="020B0600070205080204" pitchFamily="34" charset="-128"/>
                <a:cs typeface="+mn-cs"/>
              </a:rPr>
              <a:pPr marL="0" marR="0" lvl="0" indent="0" algn="r" defTabSz="914400" rtl="0" eaLnBrk="0" fontAlgn="base" latinLnBrk="0" hangingPunct="0">
                <a:lnSpc>
                  <a:spcPct val="150000"/>
                </a:lnSpc>
                <a:spcBef>
                  <a:spcPct val="0"/>
                </a:spcBef>
                <a:spcAft>
                  <a:spcPct val="0"/>
                </a:spcAft>
                <a:buClrTx/>
                <a:buSzTx/>
                <a:buFontTx/>
                <a:buNone/>
                <a:tabLst/>
                <a:defRPr/>
              </a:pPr>
              <a:t>42</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pitchFamily="34" charset="0"/>
              <a:ea typeface="MS PGothic" panose="020B0600070205080204" pitchFamily="34" charset="-128"/>
              <a:cs typeface="+mn-cs"/>
            </a:endParaRPr>
          </a:p>
        </p:txBody>
      </p:sp>
      <p:cxnSp>
        <p:nvCxnSpPr>
          <p:cNvPr id="8" name="Straight Connector 7">
            <a:extLst>
              <a:ext uri="{FF2B5EF4-FFF2-40B4-BE49-F238E27FC236}">
                <a16:creationId xmlns:a16="http://schemas.microsoft.com/office/drawing/2014/main" id="{1B5DA18E-0494-8DCB-A943-C8F3532EC7A3}"/>
              </a:ext>
            </a:extLst>
          </p:cNvPr>
          <p:cNvCxnSpPr/>
          <p:nvPr/>
        </p:nvCxnSpPr>
        <p:spPr>
          <a:xfrm flipV="1">
            <a:off x="113771" y="642086"/>
            <a:ext cx="10015008" cy="14805"/>
          </a:xfrm>
          <a:prstGeom prst="line">
            <a:avLst/>
          </a:prstGeom>
          <a:ln w="19050">
            <a:solidFill>
              <a:srgbClr val="00B050"/>
            </a:solidFill>
          </a:ln>
        </p:spPr>
        <p:style>
          <a:lnRef idx="1">
            <a:schemeClr val="accent6"/>
          </a:lnRef>
          <a:fillRef idx="0">
            <a:schemeClr val="accent6"/>
          </a:fillRef>
          <a:effectRef idx="0">
            <a:schemeClr val="accent6"/>
          </a:effectRef>
          <a:fontRef idx="minor">
            <a:schemeClr val="tx1"/>
          </a:fontRef>
        </p:style>
      </p:cxnSp>
      <p:sp>
        <p:nvSpPr>
          <p:cNvPr id="2" name="Rectangle 2">
            <a:extLst>
              <a:ext uri="{FF2B5EF4-FFF2-40B4-BE49-F238E27FC236}">
                <a16:creationId xmlns:a16="http://schemas.microsoft.com/office/drawing/2014/main" id="{45CAB29A-945A-7B60-A55D-ECF9E3B0735A}"/>
              </a:ext>
            </a:extLst>
          </p:cNvPr>
          <p:cNvSpPr txBox="1">
            <a:spLocks noChangeArrowheads="1"/>
          </p:cNvSpPr>
          <p:nvPr/>
        </p:nvSpPr>
        <p:spPr bwMode="auto">
          <a:xfrm>
            <a:off x="0" y="198438"/>
            <a:ext cx="11811000" cy="639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lvl="0" eaLnBrk="1" hangingPunct="1">
              <a:lnSpc>
                <a:spcPct val="100000"/>
              </a:lnSpc>
              <a:spcBef>
                <a:spcPct val="0"/>
              </a:spcBef>
              <a:buNone/>
              <a:defRPr/>
            </a:pPr>
            <a:r>
              <a:rPr lang="en-US" altLang="en-US" sz="3200" b="1" dirty="0">
                <a:solidFill>
                  <a:srgbClr val="002060"/>
                </a:solidFill>
                <a:latin typeface="Times New Roman" panose="02020603050405020304" pitchFamily="18" charset="0"/>
                <a:cs typeface="Times New Roman" panose="02020603050405020304" pitchFamily="18" charset="0"/>
              </a:rPr>
              <a:t>Anionic Polymerization; </a:t>
            </a:r>
            <a:r>
              <a:rPr lang="en-US" altLang="en-US" sz="3200" b="1" dirty="0">
                <a:solidFill>
                  <a:srgbClr val="FF0000"/>
                </a:solidFill>
                <a:latin typeface="Times New Roman" panose="02020603050405020304" pitchFamily="18" charset="0"/>
                <a:cs typeface="Times New Roman" panose="02020603050405020304" pitchFamily="18" charset="0"/>
              </a:rPr>
              <a:t>Mechanism</a:t>
            </a:r>
          </a:p>
        </p:txBody>
      </p:sp>
      <p:pic>
        <p:nvPicPr>
          <p:cNvPr id="7" name="Picture 6">
            <a:extLst>
              <a:ext uri="{FF2B5EF4-FFF2-40B4-BE49-F238E27FC236}">
                <a16:creationId xmlns:a16="http://schemas.microsoft.com/office/drawing/2014/main" id="{54F11B64-E2EE-4FAD-AB6E-EC8CF6FDF3F3}"/>
              </a:ext>
            </a:extLst>
          </p:cNvPr>
          <p:cNvPicPr>
            <a:picLocks noChangeAspect="1"/>
          </p:cNvPicPr>
          <p:nvPr/>
        </p:nvPicPr>
        <p:blipFill rotWithShape="1">
          <a:blip r:embed="rId3"/>
          <a:srcRect l="24375" t="58450" r="25625" b="27778"/>
          <a:stretch/>
        </p:blipFill>
        <p:spPr>
          <a:xfrm>
            <a:off x="1751259" y="4572019"/>
            <a:ext cx="8933322" cy="1306514"/>
          </a:xfrm>
          <a:prstGeom prst="rect">
            <a:avLst/>
          </a:prstGeom>
        </p:spPr>
      </p:pic>
      <p:sp>
        <p:nvSpPr>
          <p:cNvPr id="3" name="Rectangle 2">
            <a:extLst>
              <a:ext uri="{FF2B5EF4-FFF2-40B4-BE49-F238E27FC236}">
                <a16:creationId xmlns:a16="http://schemas.microsoft.com/office/drawing/2014/main" id="{80CED145-B613-44E8-9888-9FC589FC35BC}"/>
              </a:ext>
            </a:extLst>
          </p:cNvPr>
          <p:cNvSpPr/>
          <p:nvPr/>
        </p:nvSpPr>
        <p:spPr>
          <a:xfrm>
            <a:off x="2209800" y="5955268"/>
            <a:ext cx="8101401" cy="369332"/>
          </a:xfrm>
          <a:prstGeom prst="rect">
            <a:avLst/>
          </a:prstGeom>
        </p:spPr>
        <p:txBody>
          <a:bodyPr wrap="square">
            <a:spAutoFit/>
          </a:bodyPr>
          <a:lstStyle/>
          <a:p>
            <a:pPr>
              <a:spcAft>
                <a:spcPts val="0"/>
              </a:spcAft>
            </a:pPr>
            <a:r>
              <a:rPr lang="en-US" dirty="0">
                <a:latin typeface="Times New Roman" panose="02020603050405020304" pitchFamily="18" charset="0"/>
                <a:cs typeface="Times New Roman" panose="02020603050405020304" pitchFamily="18" charset="0"/>
              </a:rPr>
              <a:t>Water as initiator for the anionic polymerization of 2-cyano-acrylic acid methyl ester</a:t>
            </a:r>
          </a:p>
        </p:txBody>
      </p:sp>
      <p:sp>
        <p:nvSpPr>
          <p:cNvPr id="9" name="Rectangle 8">
            <a:extLst>
              <a:ext uri="{FF2B5EF4-FFF2-40B4-BE49-F238E27FC236}">
                <a16:creationId xmlns:a16="http://schemas.microsoft.com/office/drawing/2014/main" id="{27CDA05F-8F0A-4F02-B70E-9A4734F855C8}"/>
              </a:ext>
            </a:extLst>
          </p:cNvPr>
          <p:cNvSpPr/>
          <p:nvPr/>
        </p:nvSpPr>
        <p:spPr>
          <a:xfrm>
            <a:off x="777240" y="1253937"/>
            <a:ext cx="10881360" cy="498663"/>
          </a:xfrm>
          <a:prstGeom prst="rect">
            <a:avLst/>
          </a:prstGeom>
        </p:spPr>
        <p:txBody>
          <a:bodyPr wrap="square">
            <a:spAutoFit/>
          </a:bodyPr>
          <a:lstStyle/>
          <a:p>
            <a:pPr marL="342900" indent="-342900" algn="just">
              <a:lnSpc>
                <a:spcPct val="150000"/>
              </a:lnSpc>
              <a:spcAft>
                <a:spcPts val="0"/>
              </a:spcAft>
              <a:buFont typeface="Wingdings" panose="05000000000000000000" pitchFamily="2" charset="2"/>
              <a:buChar char="§"/>
            </a:pPr>
            <a:r>
              <a:rPr lang="en-US" sz="2000" b="1" dirty="0">
                <a:solidFill>
                  <a:srgbClr val="002060"/>
                </a:solidFill>
                <a:latin typeface="Times New Roman" panose="02020603050405020304" pitchFamily="18" charset="0"/>
                <a:cs typeface="Times New Roman" panose="02020603050405020304" pitchFamily="18" charset="0"/>
              </a:rPr>
              <a:t>The choice of initiator depends on the monomer to be polymerized.</a:t>
            </a:r>
          </a:p>
        </p:txBody>
      </p:sp>
      <p:sp>
        <p:nvSpPr>
          <p:cNvPr id="10" name="Rectangle 9">
            <a:extLst>
              <a:ext uri="{FF2B5EF4-FFF2-40B4-BE49-F238E27FC236}">
                <a16:creationId xmlns:a16="http://schemas.microsoft.com/office/drawing/2014/main" id="{E0B38EE0-F683-4F0A-8CAC-A3D81ED06209}"/>
              </a:ext>
            </a:extLst>
          </p:cNvPr>
          <p:cNvSpPr/>
          <p:nvPr/>
        </p:nvSpPr>
        <p:spPr>
          <a:xfrm>
            <a:off x="1083985" y="1752600"/>
            <a:ext cx="10727015" cy="2535566"/>
          </a:xfrm>
          <a:prstGeom prst="rect">
            <a:avLst/>
          </a:prstGeom>
        </p:spPr>
        <p:txBody>
          <a:bodyPr wrap="square">
            <a:spAutoFit/>
          </a:bodyPr>
          <a:lstStyle/>
          <a:p>
            <a:pPr marL="342900" indent="-342900" algn="just">
              <a:lnSpc>
                <a:spcPct val="150000"/>
              </a:lnSpc>
              <a:spcAft>
                <a:spcPts val="0"/>
              </a:spcAft>
              <a:buFont typeface="Arial" panose="020B0604020202020204" pitchFamily="34" charset="0"/>
              <a:buChar char="•"/>
            </a:pPr>
            <a:r>
              <a:rPr lang="en-US" dirty="0">
                <a:solidFill>
                  <a:srgbClr val="009ED6"/>
                </a:solidFill>
                <a:latin typeface="Times New Roman" panose="02020603050405020304" pitchFamily="18" charset="0"/>
                <a:cs typeface="Times New Roman" panose="02020603050405020304" pitchFamily="18" charset="0"/>
              </a:rPr>
              <a:t>More nucleophilic initiators </a:t>
            </a:r>
            <a:r>
              <a:rPr lang="en-US" dirty="0">
                <a:latin typeface="Times New Roman" panose="02020603050405020304" pitchFamily="18" charset="0"/>
                <a:cs typeface="Times New Roman" panose="02020603050405020304" pitchFamily="18" charset="0"/>
              </a:rPr>
              <a:t>such as amide or alkyl carbonate ions can be used for the polymerization of </a:t>
            </a:r>
            <a:r>
              <a:rPr lang="en-US" i="1" dirty="0">
                <a:solidFill>
                  <a:srgbClr val="FF0000"/>
                </a:solidFill>
                <a:latin typeface="Times New Roman" panose="02020603050405020304" pitchFamily="18" charset="0"/>
                <a:cs typeface="Times New Roman" panose="02020603050405020304" pitchFamily="18" charset="0"/>
              </a:rPr>
              <a:t>styrene and 1,3-butadiene</a:t>
            </a:r>
            <a:r>
              <a:rPr lang="en-US" dirty="0">
                <a:latin typeface="Times New Roman" panose="02020603050405020304" pitchFamily="18" charset="0"/>
                <a:cs typeface="Times New Roman" panose="02020603050405020304" pitchFamily="18" charset="0"/>
              </a:rPr>
              <a:t>. </a:t>
            </a:r>
          </a:p>
          <a:p>
            <a:pPr marL="342900" indent="-342900" algn="just">
              <a:lnSpc>
                <a:spcPct val="150000"/>
              </a:lnSpc>
              <a:spcAft>
                <a:spcPts val="0"/>
              </a:spcAft>
              <a:buFont typeface="Arial" panose="020B0604020202020204" pitchFamily="34" charset="0"/>
              <a:buChar char="•"/>
            </a:pPr>
            <a:r>
              <a:rPr lang="en-US" dirty="0">
                <a:solidFill>
                  <a:srgbClr val="009ED6"/>
                </a:solidFill>
                <a:latin typeface="Times New Roman" panose="02020603050405020304" pitchFamily="18" charset="0"/>
                <a:cs typeface="Times New Roman" panose="02020603050405020304" pitchFamily="18" charset="0"/>
              </a:rPr>
              <a:t>Less nucleophilic initiators </a:t>
            </a:r>
            <a:r>
              <a:rPr lang="en-US" dirty="0">
                <a:latin typeface="Times New Roman" panose="02020603050405020304" pitchFamily="18" charset="0"/>
                <a:cs typeface="Times New Roman" panose="02020603050405020304" pitchFamily="18" charset="0"/>
              </a:rPr>
              <a:t>such as alkoxides can be used for the polymerization of </a:t>
            </a:r>
            <a:r>
              <a:rPr lang="en-US" i="1" dirty="0">
                <a:solidFill>
                  <a:srgbClr val="FF0000"/>
                </a:solidFill>
                <a:latin typeface="Times New Roman" panose="02020603050405020304" pitchFamily="18" charset="0"/>
                <a:cs typeface="Times New Roman" panose="02020603050405020304" pitchFamily="18" charset="0"/>
              </a:rPr>
              <a:t>acrylonitrile, methyl vinyl ketone, and methyl methacrylate. </a:t>
            </a:r>
          </a:p>
          <a:p>
            <a:pPr marL="342900" indent="-342900" algn="just">
              <a:lnSpc>
                <a:spcPct val="150000"/>
              </a:lnSpc>
              <a:spcAft>
                <a:spcPts val="0"/>
              </a:spcAft>
              <a:buFont typeface="Arial" panose="020B0604020202020204" pitchFamily="34" charset="0"/>
              <a:buChar char="•"/>
            </a:pPr>
            <a:r>
              <a:rPr lang="en-US" dirty="0">
                <a:solidFill>
                  <a:srgbClr val="009ED6"/>
                </a:solidFill>
                <a:latin typeface="Times New Roman" panose="02020603050405020304" pitchFamily="18" charset="0"/>
                <a:cs typeface="Times New Roman" panose="02020603050405020304" pitchFamily="18" charset="0"/>
              </a:rPr>
              <a:t>Very weak nucleophiles </a:t>
            </a:r>
            <a:r>
              <a:rPr lang="en-US" dirty="0">
                <a:latin typeface="Times New Roman" panose="02020603050405020304" pitchFamily="18" charset="0"/>
                <a:cs typeface="Times New Roman" panose="02020603050405020304" pitchFamily="18" charset="0"/>
              </a:rPr>
              <a:t>such as Br−, CN−, amines, phosphines, and even water (“Superglue”) can be used for the polymerization of a monomer with two electron-withdrawing substituents, e.g., </a:t>
            </a:r>
            <a:r>
              <a:rPr lang="en-US" i="1" dirty="0">
                <a:solidFill>
                  <a:srgbClr val="FF0000"/>
                </a:solidFill>
                <a:latin typeface="Times New Roman" panose="02020603050405020304" pitchFamily="18" charset="0"/>
                <a:cs typeface="Times New Roman" panose="02020603050405020304" pitchFamily="18" charset="0"/>
              </a:rPr>
              <a:t>methyl cyanoacrylate, </a:t>
            </a:r>
          </a:p>
        </p:txBody>
      </p:sp>
      <p:sp>
        <p:nvSpPr>
          <p:cNvPr id="4" name="Rectangle 3">
            <a:extLst>
              <a:ext uri="{FF2B5EF4-FFF2-40B4-BE49-F238E27FC236}">
                <a16:creationId xmlns:a16="http://schemas.microsoft.com/office/drawing/2014/main" id="{CA7440C5-9F63-9ECF-C5D7-0A5B38B1F832}"/>
              </a:ext>
            </a:extLst>
          </p:cNvPr>
          <p:cNvSpPr/>
          <p:nvPr/>
        </p:nvSpPr>
        <p:spPr>
          <a:xfrm>
            <a:off x="390521" y="715433"/>
            <a:ext cx="9058280" cy="579967"/>
          </a:xfrm>
          <a:prstGeom prst="rect">
            <a:avLst/>
          </a:prstGeom>
        </p:spPr>
        <p:txBody>
          <a:bodyPr wrap="square">
            <a:spAutoFit/>
          </a:bodyPr>
          <a:lstStyle/>
          <a:p>
            <a:pPr algn="just">
              <a:lnSpc>
                <a:spcPct val="150000"/>
              </a:lnSpc>
              <a:spcAft>
                <a:spcPts val="0"/>
              </a:spcAft>
            </a:pPr>
            <a:r>
              <a:rPr lang="en-US" sz="2400" b="1" dirty="0">
                <a:solidFill>
                  <a:srgbClr val="FF0000"/>
                </a:solidFill>
                <a:latin typeface="Times New Roman" panose="02020603050405020304" pitchFamily="18" charset="0"/>
                <a:cs typeface="Times New Roman" panose="02020603050405020304" pitchFamily="18" charset="0"/>
              </a:rPr>
              <a:t>Initiation </a:t>
            </a:r>
          </a:p>
        </p:txBody>
      </p:sp>
    </p:spTree>
    <p:extLst>
      <p:ext uri="{BB962C8B-B14F-4D97-AF65-F5344CB8AC3E}">
        <p14:creationId xmlns:p14="http://schemas.microsoft.com/office/powerpoint/2010/main" val="193371596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67D425-251B-42D2-6122-4F4A8BACC82D}"/>
            </a:ext>
          </a:extLst>
        </p:cNvPr>
        <p:cNvGrpSpPr/>
        <p:nvPr/>
      </p:nvGrpSpPr>
      <p:grpSpPr>
        <a:xfrm>
          <a:off x="0" y="0"/>
          <a:ext cx="0" cy="0"/>
          <a:chOff x="0" y="0"/>
          <a:chExt cx="0" cy="0"/>
        </a:xfrm>
      </p:grpSpPr>
      <p:sp>
        <p:nvSpPr>
          <p:cNvPr id="35" name="Slide Number Placeholder 34">
            <a:extLst>
              <a:ext uri="{FF2B5EF4-FFF2-40B4-BE49-F238E27FC236}">
                <a16:creationId xmlns:a16="http://schemas.microsoft.com/office/drawing/2014/main" id="{0319089C-DDE3-F5BE-48A8-733E4C06609C}"/>
              </a:ext>
            </a:extLst>
          </p:cNvPr>
          <p:cNvSpPr>
            <a:spLocks noGrp="1"/>
          </p:cNvSpPr>
          <p:nvPr>
            <p:ph type="sldNum" sz="quarter" idx="12"/>
          </p:nvPr>
        </p:nvSpPr>
        <p:spPr/>
        <p:txBody>
          <a:bodyPr/>
          <a:lstStyle/>
          <a:p>
            <a:pPr marL="0" marR="0" lvl="0" indent="0" algn="r" defTabSz="914400" rtl="0" eaLnBrk="0" fontAlgn="base" latinLnBrk="0" hangingPunct="0">
              <a:lnSpc>
                <a:spcPct val="150000"/>
              </a:lnSpc>
              <a:spcBef>
                <a:spcPct val="0"/>
              </a:spcBef>
              <a:spcAft>
                <a:spcPct val="0"/>
              </a:spcAft>
              <a:buClrTx/>
              <a:buSzTx/>
              <a:buFontTx/>
              <a:buNone/>
              <a:tabLst/>
              <a:defRPr/>
            </a:pPr>
            <a:fld id="{EC3C12D4-1BB1-4CDC-88A6-B6E19B6BFEA8}"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pitchFamily="34" charset="0"/>
                <a:ea typeface="MS PGothic" panose="020B0600070205080204" pitchFamily="34" charset="-128"/>
                <a:cs typeface="+mn-cs"/>
              </a:rPr>
              <a:pPr marL="0" marR="0" lvl="0" indent="0" algn="r" defTabSz="914400" rtl="0" eaLnBrk="0" fontAlgn="base" latinLnBrk="0" hangingPunct="0">
                <a:lnSpc>
                  <a:spcPct val="150000"/>
                </a:lnSpc>
                <a:spcBef>
                  <a:spcPct val="0"/>
                </a:spcBef>
                <a:spcAft>
                  <a:spcPct val="0"/>
                </a:spcAft>
                <a:buClrTx/>
                <a:buSzTx/>
                <a:buFontTx/>
                <a:buNone/>
                <a:tabLst/>
                <a:defRPr/>
              </a:pPr>
              <a:t>43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pitchFamily="34" charset="0"/>
              <a:ea typeface="MS PGothic" panose="020B0600070205080204" pitchFamily="34" charset="-128"/>
              <a:cs typeface="+mn-cs"/>
            </a:endParaRPr>
          </a:p>
        </p:txBody>
      </p:sp>
      <p:cxnSp>
        <p:nvCxnSpPr>
          <p:cNvPr id="8" name="Straight Connector 7">
            <a:extLst>
              <a:ext uri="{FF2B5EF4-FFF2-40B4-BE49-F238E27FC236}">
                <a16:creationId xmlns:a16="http://schemas.microsoft.com/office/drawing/2014/main" id="{CBEAAE45-D41B-E862-EDEB-F9EDDBA512C6}"/>
              </a:ext>
            </a:extLst>
          </p:cNvPr>
          <p:cNvCxnSpPr/>
          <p:nvPr/>
        </p:nvCxnSpPr>
        <p:spPr>
          <a:xfrm flipV="1">
            <a:off x="113771" y="642086"/>
            <a:ext cx="10015008" cy="14805"/>
          </a:xfrm>
          <a:prstGeom prst="line">
            <a:avLst/>
          </a:prstGeom>
          <a:ln w="19050">
            <a:solidFill>
              <a:srgbClr val="00B050"/>
            </a:solidFill>
          </a:ln>
        </p:spPr>
        <p:style>
          <a:lnRef idx="1">
            <a:schemeClr val="accent6"/>
          </a:lnRef>
          <a:fillRef idx="0">
            <a:schemeClr val="accent6"/>
          </a:fillRef>
          <a:effectRef idx="0">
            <a:schemeClr val="accent6"/>
          </a:effectRef>
          <a:fontRef idx="minor">
            <a:schemeClr val="tx1"/>
          </a:fontRef>
        </p:style>
      </p:cxnSp>
      <p:sp>
        <p:nvSpPr>
          <p:cNvPr id="2" name="Rectangle 2">
            <a:extLst>
              <a:ext uri="{FF2B5EF4-FFF2-40B4-BE49-F238E27FC236}">
                <a16:creationId xmlns:a16="http://schemas.microsoft.com/office/drawing/2014/main" id="{5ECFE61F-6F38-2F2D-0092-30EA4D8048A1}"/>
              </a:ext>
            </a:extLst>
          </p:cNvPr>
          <p:cNvSpPr txBox="1">
            <a:spLocks noChangeArrowheads="1"/>
          </p:cNvSpPr>
          <p:nvPr/>
        </p:nvSpPr>
        <p:spPr bwMode="auto">
          <a:xfrm>
            <a:off x="0" y="198438"/>
            <a:ext cx="11811000" cy="639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lvl="0" eaLnBrk="1" hangingPunct="1">
              <a:lnSpc>
                <a:spcPct val="100000"/>
              </a:lnSpc>
              <a:spcBef>
                <a:spcPct val="0"/>
              </a:spcBef>
              <a:buNone/>
              <a:defRPr/>
            </a:pPr>
            <a:r>
              <a:rPr lang="en-US" altLang="en-US" sz="3200" b="1" dirty="0">
                <a:solidFill>
                  <a:srgbClr val="002060"/>
                </a:solidFill>
                <a:latin typeface="Times New Roman" panose="02020603050405020304" pitchFamily="18" charset="0"/>
                <a:cs typeface="Times New Roman" panose="02020603050405020304" pitchFamily="18" charset="0"/>
              </a:rPr>
              <a:t>Anionic Polymerization; </a:t>
            </a:r>
            <a:r>
              <a:rPr lang="en-US" altLang="en-US" sz="3200" b="1" dirty="0">
                <a:solidFill>
                  <a:srgbClr val="FF0000"/>
                </a:solidFill>
                <a:latin typeface="Times New Roman" panose="02020603050405020304" pitchFamily="18" charset="0"/>
                <a:cs typeface="Times New Roman" panose="02020603050405020304" pitchFamily="18" charset="0"/>
              </a:rPr>
              <a:t>Mechanism</a:t>
            </a:r>
          </a:p>
        </p:txBody>
      </p:sp>
      <p:sp>
        <p:nvSpPr>
          <p:cNvPr id="6" name="Rectangle 5">
            <a:extLst>
              <a:ext uri="{FF2B5EF4-FFF2-40B4-BE49-F238E27FC236}">
                <a16:creationId xmlns:a16="http://schemas.microsoft.com/office/drawing/2014/main" id="{2A5807D0-54D8-480B-A4FC-442C2F41DC7E}"/>
              </a:ext>
            </a:extLst>
          </p:cNvPr>
          <p:cNvSpPr/>
          <p:nvPr/>
        </p:nvSpPr>
        <p:spPr>
          <a:xfrm>
            <a:off x="609600" y="1253937"/>
            <a:ext cx="11049000" cy="498663"/>
          </a:xfrm>
          <a:prstGeom prst="rect">
            <a:avLst/>
          </a:prstGeom>
        </p:spPr>
        <p:txBody>
          <a:bodyPr wrap="square">
            <a:spAutoFit/>
          </a:bodyPr>
          <a:lstStyle/>
          <a:p>
            <a:pPr marL="342900" indent="-342900" algn="just">
              <a:lnSpc>
                <a:spcPct val="150000"/>
              </a:lnSpc>
              <a:spcAft>
                <a:spcPts val="0"/>
              </a:spcAft>
              <a:buFont typeface="Courier New" panose="02070309020205020404" pitchFamily="49" charset="0"/>
              <a:buChar char="o"/>
            </a:pPr>
            <a:r>
              <a:rPr lang="en-US" sz="2000" dirty="0">
                <a:latin typeface="Times New Roman" panose="02020603050405020304" pitchFamily="18" charset="0"/>
                <a:cs typeface="Times New Roman" panose="02020603050405020304" pitchFamily="18" charset="0"/>
              </a:rPr>
              <a:t>Propagation during anionic polymerization. </a:t>
            </a:r>
            <a:r>
              <a:rPr lang="en-US" sz="2000" i="1" dirty="0">
                <a:latin typeface="Times New Roman" panose="02020603050405020304" pitchFamily="18" charset="0"/>
                <a:cs typeface="Times New Roman" panose="02020603050405020304" pitchFamily="18" charset="0"/>
              </a:rPr>
              <a:t>K</a:t>
            </a:r>
            <a:r>
              <a:rPr lang="en-US" sz="2000" i="1" baseline="30000" dirty="0">
                <a:latin typeface="Times New Roman" panose="02020603050405020304" pitchFamily="18" charset="0"/>
                <a:cs typeface="Times New Roman" panose="02020603050405020304" pitchFamily="18" charset="0"/>
              </a:rPr>
              <a:t>+</a:t>
            </a:r>
            <a:r>
              <a:rPr lang="en-US" sz="2000" i="1" dirty="0">
                <a:latin typeface="Times New Roman" panose="02020603050405020304" pitchFamily="18" charset="0"/>
                <a:cs typeface="Times New Roman" panose="02020603050405020304" pitchFamily="18" charset="0"/>
              </a:rPr>
              <a:t> counterion, cation</a:t>
            </a:r>
          </a:p>
        </p:txBody>
      </p:sp>
      <p:pic>
        <p:nvPicPr>
          <p:cNvPr id="7" name="Picture 6">
            <a:extLst>
              <a:ext uri="{FF2B5EF4-FFF2-40B4-BE49-F238E27FC236}">
                <a16:creationId xmlns:a16="http://schemas.microsoft.com/office/drawing/2014/main" id="{DCEDCB47-C0BB-416C-9806-8A8210FBE8F1}"/>
              </a:ext>
            </a:extLst>
          </p:cNvPr>
          <p:cNvPicPr>
            <a:picLocks noChangeAspect="1"/>
          </p:cNvPicPr>
          <p:nvPr/>
        </p:nvPicPr>
        <p:blipFill rotWithShape="1">
          <a:blip r:embed="rId3"/>
          <a:srcRect l="45000" t="54444" r="34375" b="41112"/>
          <a:stretch/>
        </p:blipFill>
        <p:spPr>
          <a:xfrm>
            <a:off x="3779575" y="1915392"/>
            <a:ext cx="4632850" cy="530997"/>
          </a:xfrm>
          <a:prstGeom prst="rect">
            <a:avLst/>
          </a:prstGeom>
        </p:spPr>
      </p:pic>
      <p:sp>
        <p:nvSpPr>
          <p:cNvPr id="3" name="Rectangle 2">
            <a:extLst>
              <a:ext uri="{FF2B5EF4-FFF2-40B4-BE49-F238E27FC236}">
                <a16:creationId xmlns:a16="http://schemas.microsoft.com/office/drawing/2014/main" id="{A213EB86-05BF-46BB-B0C6-88E005EBEA8A}"/>
              </a:ext>
            </a:extLst>
          </p:cNvPr>
          <p:cNvSpPr/>
          <p:nvPr/>
        </p:nvSpPr>
        <p:spPr>
          <a:xfrm>
            <a:off x="609600" y="2544872"/>
            <a:ext cx="11201400" cy="960328"/>
          </a:xfrm>
          <a:prstGeom prst="rect">
            <a:avLst/>
          </a:prstGeom>
        </p:spPr>
        <p:txBody>
          <a:bodyPr wrap="square">
            <a:spAutoFit/>
          </a:bodyPr>
          <a:lstStyle/>
          <a:p>
            <a:pPr marL="342900" indent="-342900" algn="just">
              <a:lnSpc>
                <a:spcPct val="150000"/>
              </a:lnSpc>
              <a:spcAft>
                <a:spcPts val="0"/>
              </a:spcAft>
              <a:buFont typeface="Courier New" panose="02070309020205020404" pitchFamily="49" charset="0"/>
              <a:buChar char="o"/>
            </a:pPr>
            <a:r>
              <a:rPr lang="en-US" sz="2000" dirty="0">
                <a:latin typeface="Times New Roman" panose="02020603050405020304" pitchFamily="18" charset="0"/>
                <a:cs typeface="Times New Roman" panose="02020603050405020304" pitchFamily="18" charset="0"/>
              </a:rPr>
              <a:t>Propagation in the anionic polymerization of vinyl compounds is the same steps in cationic or radical polymerizations.</a:t>
            </a:r>
          </a:p>
        </p:txBody>
      </p:sp>
      <p:sp>
        <p:nvSpPr>
          <p:cNvPr id="4" name="Rectangle 3">
            <a:extLst>
              <a:ext uri="{FF2B5EF4-FFF2-40B4-BE49-F238E27FC236}">
                <a16:creationId xmlns:a16="http://schemas.microsoft.com/office/drawing/2014/main" id="{1439EB1A-CC14-3725-580C-51A3802F37FB}"/>
              </a:ext>
            </a:extLst>
          </p:cNvPr>
          <p:cNvSpPr/>
          <p:nvPr/>
        </p:nvSpPr>
        <p:spPr>
          <a:xfrm>
            <a:off x="390521" y="715433"/>
            <a:ext cx="9058280" cy="579967"/>
          </a:xfrm>
          <a:prstGeom prst="rect">
            <a:avLst/>
          </a:prstGeom>
        </p:spPr>
        <p:txBody>
          <a:bodyPr wrap="square">
            <a:spAutoFit/>
          </a:bodyPr>
          <a:lstStyle/>
          <a:p>
            <a:pPr algn="just">
              <a:lnSpc>
                <a:spcPct val="150000"/>
              </a:lnSpc>
              <a:spcAft>
                <a:spcPts val="0"/>
              </a:spcAft>
            </a:pPr>
            <a:r>
              <a:rPr lang="en-US" sz="2400" b="1" dirty="0">
                <a:solidFill>
                  <a:srgbClr val="FF0000"/>
                </a:solidFill>
                <a:latin typeface="Times New Roman" panose="02020603050405020304" pitchFamily="18" charset="0"/>
                <a:cs typeface="Times New Roman" panose="02020603050405020304" pitchFamily="18" charset="0"/>
              </a:rPr>
              <a:t>Propagation in Anionic Polymerization </a:t>
            </a:r>
          </a:p>
        </p:txBody>
      </p:sp>
    </p:spTree>
    <p:extLst>
      <p:ext uri="{BB962C8B-B14F-4D97-AF65-F5344CB8AC3E}">
        <p14:creationId xmlns:p14="http://schemas.microsoft.com/office/powerpoint/2010/main" val="86041029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B0ABEF-D165-73C8-F0E6-FF6E7E0114FC}"/>
            </a:ext>
          </a:extLst>
        </p:cNvPr>
        <p:cNvGrpSpPr/>
        <p:nvPr/>
      </p:nvGrpSpPr>
      <p:grpSpPr>
        <a:xfrm>
          <a:off x="0" y="0"/>
          <a:ext cx="0" cy="0"/>
          <a:chOff x="0" y="0"/>
          <a:chExt cx="0" cy="0"/>
        </a:xfrm>
      </p:grpSpPr>
      <p:sp>
        <p:nvSpPr>
          <p:cNvPr id="35" name="Slide Number Placeholder 34">
            <a:extLst>
              <a:ext uri="{FF2B5EF4-FFF2-40B4-BE49-F238E27FC236}">
                <a16:creationId xmlns:a16="http://schemas.microsoft.com/office/drawing/2014/main" id="{74D80550-A5D6-C698-237F-E9F4B679CEF1}"/>
              </a:ext>
            </a:extLst>
          </p:cNvPr>
          <p:cNvSpPr>
            <a:spLocks noGrp="1"/>
          </p:cNvSpPr>
          <p:nvPr>
            <p:ph type="sldNum" sz="quarter" idx="12"/>
          </p:nvPr>
        </p:nvSpPr>
        <p:spPr/>
        <p:txBody>
          <a:bodyPr/>
          <a:lstStyle/>
          <a:p>
            <a:pPr marL="0" marR="0" lvl="0" indent="0" algn="r" defTabSz="914400" rtl="0" eaLnBrk="0" fontAlgn="base" latinLnBrk="0" hangingPunct="0">
              <a:lnSpc>
                <a:spcPct val="150000"/>
              </a:lnSpc>
              <a:spcBef>
                <a:spcPct val="0"/>
              </a:spcBef>
              <a:spcAft>
                <a:spcPct val="0"/>
              </a:spcAft>
              <a:buClrTx/>
              <a:buSzTx/>
              <a:buFontTx/>
              <a:buNone/>
              <a:tabLst/>
              <a:defRPr/>
            </a:pPr>
            <a:fld id="{EC3C12D4-1BB1-4CDC-88A6-B6E19B6BFEA8}"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pitchFamily="34" charset="0"/>
                <a:ea typeface="MS PGothic" panose="020B0600070205080204" pitchFamily="34" charset="-128"/>
                <a:cs typeface="+mn-cs"/>
              </a:rPr>
              <a:pPr marL="0" marR="0" lvl="0" indent="0" algn="r" defTabSz="914400" rtl="0" eaLnBrk="0" fontAlgn="base" latinLnBrk="0" hangingPunct="0">
                <a:lnSpc>
                  <a:spcPct val="150000"/>
                </a:lnSpc>
                <a:spcBef>
                  <a:spcPct val="0"/>
                </a:spcBef>
                <a:spcAft>
                  <a:spcPct val="0"/>
                </a:spcAft>
                <a:buClrTx/>
                <a:buSzTx/>
                <a:buFontTx/>
                <a:buNone/>
                <a:tabLst/>
                <a:defRPr/>
              </a:pPr>
              <a:t>44</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pitchFamily="34" charset="0"/>
              <a:ea typeface="MS PGothic" panose="020B0600070205080204" pitchFamily="34" charset="-128"/>
              <a:cs typeface="+mn-cs"/>
            </a:endParaRPr>
          </a:p>
        </p:txBody>
      </p:sp>
      <p:cxnSp>
        <p:nvCxnSpPr>
          <p:cNvPr id="8" name="Straight Connector 7">
            <a:extLst>
              <a:ext uri="{FF2B5EF4-FFF2-40B4-BE49-F238E27FC236}">
                <a16:creationId xmlns:a16="http://schemas.microsoft.com/office/drawing/2014/main" id="{B4E4D12D-122D-6298-21A6-0D23A3E1A115}"/>
              </a:ext>
            </a:extLst>
          </p:cNvPr>
          <p:cNvCxnSpPr/>
          <p:nvPr/>
        </p:nvCxnSpPr>
        <p:spPr>
          <a:xfrm flipV="1">
            <a:off x="113771" y="642086"/>
            <a:ext cx="10015008" cy="14805"/>
          </a:xfrm>
          <a:prstGeom prst="line">
            <a:avLst/>
          </a:prstGeom>
          <a:ln w="19050">
            <a:solidFill>
              <a:srgbClr val="00B050"/>
            </a:solidFill>
          </a:ln>
        </p:spPr>
        <p:style>
          <a:lnRef idx="1">
            <a:schemeClr val="accent6"/>
          </a:lnRef>
          <a:fillRef idx="0">
            <a:schemeClr val="accent6"/>
          </a:fillRef>
          <a:effectRef idx="0">
            <a:schemeClr val="accent6"/>
          </a:effectRef>
          <a:fontRef idx="minor">
            <a:schemeClr val="tx1"/>
          </a:fontRef>
        </p:style>
      </p:cxnSp>
      <p:sp>
        <p:nvSpPr>
          <p:cNvPr id="2" name="Rectangle 2">
            <a:extLst>
              <a:ext uri="{FF2B5EF4-FFF2-40B4-BE49-F238E27FC236}">
                <a16:creationId xmlns:a16="http://schemas.microsoft.com/office/drawing/2014/main" id="{5BAC1FB1-0848-DA9A-8F3E-2BAAB2A2B945}"/>
              </a:ext>
            </a:extLst>
          </p:cNvPr>
          <p:cNvSpPr txBox="1">
            <a:spLocks noChangeArrowheads="1"/>
          </p:cNvSpPr>
          <p:nvPr/>
        </p:nvSpPr>
        <p:spPr bwMode="auto">
          <a:xfrm>
            <a:off x="0" y="198438"/>
            <a:ext cx="11811000" cy="639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lvl="0" eaLnBrk="1" hangingPunct="1">
              <a:lnSpc>
                <a:spcPct val="100000"/>
              </a:lnSpc>
              <a:spcBef>
                <a:spcPct val="0"/>
              </a:spcBef>
              <a:buNone/>
              <a:defRPr/>
            </a:pPr>
            <a:r>
              <a:rPr lang="en-US" altLang="en-US" sz="3200" b="1" dirty="0">
                <a:solidFill>
                  <a:srgbClr val="002060"/>
                </a:solidFill>
                <a:latin typeface="Times New Roman" panose="02020603050405020304" pitchFamily="18" charset="0"/>
                <a:cs typeface="Times New Roman" panose="02020603050405020304" pitchFamily="18" charset="0"/>
              </a:rPr>
              <a:t>Anionic Polymerization; </a:t>
            </a:r>
            <a:r>
              <a:rPr lang="en-US" altLang="en-US" sz="3200" b="1" dirty="0">
                <a:solidFill>
                  <a:srgbClr val="FF0000"/>
                </a:solidFill>
                <a:latin typeface="Times New Roman" panose="02020603050405020304" pitchFamily="18" charset="0"/>
                <a:cs typeface="Times New Roman" panose="02020603050405020304" pitchFamily="18" charset="0"/>
              </a:rPr>
              <a:t>Mechanism</a:t>
            </a:r>
          </a:p>
        </p:txBody>
      </p:sp>
      <p:sp>
        <p:nvSpPr>
          <p:cNvPr id="11" name="Rectangle 10">
            <a:extLst>
              <a:ext uri="{FF2B5EF4-FFF2-40B4-BE49-F238E27FC236}">
                <a16:creationId xmlns:a16="http://schemas.microsoft.com/office/drawing/2014/main" id="{38810147-E504-4800-9227-4098C2548FCB}"/>
              </a:ext>
            </a:extLst>
          </p:cNvPr>
          <p:cNvSpPr/>
          <p:nvPr/>
        </p:nvSpPr>
        <p:spPr>
          <a:xfrm>
            <a:off x="685800" y="1253937"/>
            <a:ext cx="10972800" cy="498663"/>
          </a:xfrm>
          <a:prstGeom prst="rect">
            <a:avLst/>
          </a:prstGeom>
        </p:spPr>
        <p:txBody>
          <a:bodyPr wrap="square">
            <a:spAutoFit/>
          </a:bodyPr>
          <a:lstStyle/>
          <a:p>
            <a:pPr marL="342900" indent="-342900" algn="just">
              <a:lnSpc>
                <a:spcPct val="150000"/>
              </a:lnSpc>
              <a:spcAft>
                <a:spcPts val="0"/>
              </a:spcAft>
              <a:buFont typeface="Courier New" panose="02070309020205020404" pitchFamily="49" charset="0"/>
              <a:buChar char="o"/>
            </a:pPr>
            <a:r>
              <a:rPr lang="en-US" sz="2000" b="1" dirty="0">
                <a:solidFill>
                  <a:srgbClr val="009ED6"/>
                </a:solidFill>
                <a:latin typeface="Times New Roman" panose="02020603050405020304" pitchFamily="18" charset="0"/>
                <a:cs typeface="Times New Roman" panose="02020603050405020304" pitchFamily="18" charset="0"/>
              </a:rPr>
              <a:t>Polymerization Without Termination</a:t>
            </a:r>
          </a:p>
        </p:txBody>
      </p:sp>
      <p:sp>
        <p:nvSpPr>
          <p:cNvPr id="12" name="Rectangle 11">
            <a:extLst>
              <a:ext uri="{FF2B5EF4-FFF2-40B4-BE49-F238E27FC236}">
                <a16:creationId xmlns:a16="http://schemas.microsoft.com/office/drawing/2014/main" id="{9CD342F8-8891-4757-B3D5-715A51CA1837}"/>
              </a:ext>
            </a:extLst>
          </p:cNvPr>
          <p:cNvSpPr/>
          <p:nvPr/>
        </p:nvSpPr>
        <p:spPr>
          <a:xfrm>
            <a:off x="1066800" y="1709411"/>
            <a:ext cx="10744200" cy="2252989"/>
          </a:xfrm>
          <a:prstGeom prst="rect">
            <a:avLst/>
          </a:prstGeom>
        </p:spPr>
        <p:txBody>
          <a:bodyPr wrap="square">
            <a:spAutoFit/>
          </a:bodyPr>
          <a:lstStyle/>
          <a:p>
            <a:pPr marL="342900" indent="-342900" algn="just">
              <a:lnSpc>
                <a:spcPct val="150000"/>
              </a:lnSpc>
              <a:spcAft>
                <a:spcPts val="0"/>
              </a:spcAft>
              <a:buFont typeface="Wingdings" panose="05000000000000000000" pitchFamily="2" charset="2"/>
              <a:buChar char="§"/>
            </a:pPr>
            <a:r>
              <a:rPr lang="en-US" sz="2000" dirty="0">
                <a:latin typeface="Times New Roman" panose="02020603050405020304" pitchFamily="18" charset="0"/>
                <a:cs typeface="Times New Roman" panose="02020603050405020304" pitchFamily="18" charset="0"/>
              </a:rPr>
              <a:t>Anionic polymerization of non-polar monomers such as styrene and 1,3-butadiene takes place without termination.</a:t>
            </a:r>
          </a:p>
          <a:p>
            <a:pPr marL="346075" algn="just">
              <a:lnSpc>
                <a:spcPct val="150000"/>
              </a:lnSpc>
              <a:spcAft>
                <a:spcPts val="0"/>
              </a:spcAft>
            </a:pPr>
            <a:r>
              <a:rPr lang="en-US" i="1" dirty="0">
                <a:solidFill>
                  <a:srgbClr val="0070C0"/>
                </a:solidFill>
                <a:latin typeface="Times New Roman" panose="02020603050405020304" pitchFamily="18" charset="0"/>
                <a:cs typeface="Times New Roman" panose="02020603050405020304" pitchFamily="18" charset="0"/>
              </a:rPr>
              <a:t>Because the growing chain ends are relatively weak nucleophiles and rarely terminated by proton abstraction from the solvent or the formed polymers. </a:t>
            </a:r>
          </a:p>
          <a:p>
            <a:pPr marL="342900" indent="-342900" algn="just">
              <a:lnSpc>
                <a:spcPct val="150000"/>
              </a:lnSpc>
              <a:spcAft>
                <a:spcPts val="0"/>
              </a:spcAft>
              <a:buFont typeface="Wingdings" panose="05000000000000000000" pitchFamily="2" charset="2"/>
              <a:buChar char="§"/>
            </a:pPr>
            <a:r>
              <a:rPr lang="en-US" sz="2000" dirty="0">
                <a:latin typeface="Times New Roman" panose="02020603050405020304" pitchFamily="18" charset="0"/>
                <a:cs typeface="Times New Roman" panose="02020603050405020304" pitchFamily="18" charset="0"/>
              </a:rPr>
              <a:t>A simple collapse of the counter ions is also not observed</a:t>
            </a:r>
          </a:p>
        </p:txBody>
      </p:sp>
      <p:pic>
        <p:nvPicPr>
          <p:cNvPr id="14" name="Picture 13">
            <a:extLst>
              <a:ext uri="{FF2B5EF4-FFF2-40B4-BE49-F238E27FC236}">
                <a16:creationId xmlns:a16="http://schemas.microsoft.com/office/drawing/2014/main" id="{8A68F6FA-E6F6-40C3-AD41-5D6AE4F8B838}"/>
              </a:ext>
            </a:extLst>
          </p:cNvPr>
          <p:cNvPicPr>
            <a:picLocks noChangeAspect="1"/>
          </p:cNvPicPr>
          <p:nvPr/>
        </p:nvPicPr>
        <p:blipFill rotWithShape="1">
          <a:blip r:embed="rId3"/>
          <a:srcRect l="44375" t="38889" r="33125" b="49174"/>
          <a:stretch/>
        </p:blipFill>
        <p:spPr>
          <a:xfrm>
            <a:off x="4191000" y="4049513"/>
            <a:ext cx="3962400" cy="1118126"/>
          </a:xfrm>
          <a:prstGeom prst="rect">
            <a:avLst/>
          </a:prstGeom>
        </p:spPr>
      </p:pic>
      <p:sp>
        <p:nvSpPr>
          <p:cNvPr id="15" name="Rectangle 14">
            <a:extLst>
              <a:ext uri="{FF2B5EF4-FFF2-40B4-BE49-F238E27FC236}">
                <a16:creationId xmlns:a16="http://schemas.microsoft.com/office/drawing/2014/main" id="{99FD6EAD-7F0B-42CF-80C7-9B62CE019D0F}"/>
              </a:ext>
            </a:extLst>
          </p:cNvPr>
          <p:cNvSpPr/>
          <p:nvPr/>
        </p:nvSpPr>
        <p:spPr>
          <a:xfrm>
            <a:off x="1066800" y="5334000"/>
            <a:ext cx="10744200" cy="960328"/>
          </a:xfrm>
          <a:prstGeom prst="rect">
            <a:avLst/>
          </a:prstGeom>
        </p:spPr>
        <p:txBody>
          <a:bodyPr wrap="square">
            <a:spAutoFit/>
          </a:bodyPr>
          <a:lstStyle/>
          <a:p>
            <a:pPr marL="342900" indent="-342900" algn="just">
              <a:lnSpc>
                <a:spcPct val="150000"/>
              </a:lnSpc>
              <a:spcAft>
                <a:spcPts val="0"/>
              </a:spcAft>
              <a:buFont typeface="Wingdings" panose="05000000000000000000" pitchFamily="2" charset="2"/>
              <a:buChar char="§"/>
            </a:pPr>
            <a:r>
              <a:rPr lang="en-US" sz="2000" dirty="0">
                <a:solidFill>
                  <a:srgbClr val="009ED6"/>
                </a:solidFill>
                <a:latin typeface="Times New Roman" panose="02020603050405020304" pitchFamily="18" charset="0"/>
                <a:cs typeface="Times New Roman" panose="02020603050405020304" pitchFamily="18" charset="0"/>
              </a:rPr>
              <a:t>Living polymerization</a:t>
            </a:r>
            <a:r>
              <a:rPr lang="en-US" sz="2000" dirty="0">
                <a:latin typeface="Times New Roman" panose="02020603050405020304" pitchFamily="18" charset="0"/>
                <a:cs typeface="Times New Roman" panose="02020603050405020304" pitchFamily="18" charset="0"/>
              </a:rPr>
              <a:t>; If propagation continues until all the monomer has been consumed, the growing chain remains active provided no transfer takes place. </a:t>
            </a:r>
          </a:p>
        </p:txBody>
      </p:sp>
      <p:sp>
        <p:nvSpPr>
          <p:cNvPr id="16" name="Rectangle 15">
            <a:extLst>
              <a:ext uri="{FF2B5EF4-FFF2-40B4-BE49-F238E27FC236}">
                <a16:creationId xmlns:a16="http://schemas.microsoft.com/office/drawing/2014/main" id="{FA35D2A4-2DCC-ABEA-1D30-582A3D76FF9C}"/>
              </a:ext>
            </a:extLst>
          </p:cNvPr>
          <p:cNvSpPr/>
          <p:nvPr/>
        </p:nvSpPr>
        <p:spPr>
          <a:xfrm>
            <a:off x="390521" y="715433"/>
            <a:ext cx="10047444" cy="579967"/>
          </a:xfrm>
          <a:prstGeom prst="rect">
            <a:avLst/>
          </a:prstGeom>
        </p:spPr>
        <p:txBody>
          <a:bodyPr wrap="square">
            <a:spAutoFit/>
          </a:bodyPr>
          <a:lstStyle/>
          <a:p>
            <a:pPr algn="just">
              <a:lnSpc>
                <a:spcPct val="150000"/>
              </a:lnSpc>
              <a:spcAft>
                <a:spcPts val="0"/>
              </a:spcAft>
            </a:pPr>
            <a:r>
              <a:rPr lang="en-US" sz="2400" b="1" dirty="0">
                <a:solidFill>
                  <a:srgbClr val="FF0000"/>
                </a:solidFill>
                <a:latin typeface="Times New Roman" panose="02020603050405020304" pitchFamily="18" charset="0"/>
                <a:cs typeface="Times New Roman" panose="02020603050405020304" pitchFamily="18" charset="0"/>
              </a:rPr>
              <a:t>Role of Termination Reactions and Reagents in Anionic Polymerization </a:t>
            </a:r>
          </a:p>
        </p:txBody>
      </p:sp>
    </p:spTree>
    <p:extLst>
      <p:ext uri="{BB962C8B-B14F-4D97-AF65-F5344CB8AC3E}">
        <p14:creationId xmlns:p14="http://schemas.microsoft.com/office/powerpoint/2010/main" val="391890118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0D07CE-4A61-9F4E-56E5-5469AE23ADC3}"/>
            </a:ext>
          </a:extLst>
        </p:cNvPr>
        <p:cNvGrpSpPr/>
        <p:nvPr/>
      </p:nvGrpSpPr>
      <p:grpSpPr>
        <a:xfrm>
          <a:off x="0" y="0"/>
          <a:ext cx="0" cy="0"/>
          <a:chOff x="0" y="0"/>
          <a:chExt cx="0" cy="0"/>
        </a:xfrm>
      </p:grpSpPr>
      <p:sp>
        <p:nvSpPr>
          <p:cNvPr id="35" name="Slide Number Placeholder 34">
            <a:extLst>
              <a:ext uri="{FF2B5EF4-FFF2-40B4-BE49-F238E27FC236}">
                <a16:creationId xmlns:a16="http://schemas.microsoft.com/office/drawing/2014/main" id="{8E9AFC95-B822-87E6-7886-F671BFDE2895}"/>
              </a:ext>
            </a:extLst>
          </p:cNvPr>
          <p:cNvSpPr>
            <a:spLocks noGrp="1"/>
          </p:cNvSpPr>
          <p:nvPr>
            <p:ph type="sldNum" sz="quarter" idx="12"/>
          </p:nvPr>
        </p:nvSpPr>
        <p:spPr/>
        <p:txBody>
          <a:bodyPr/>
          <a:lstStyle/>
          <a:p>
            <a:pPr marL="0" marR="0" lvl="0" indent="0" algn="r" defTabSz="914400" rtl="0" eaLnBrk="0" fontAlgn="base" latinLnBrk="0" hangingPunct="0">
              <a:lnSpc>
                <a:spcPct val="150000"/>
              </a:lnSpc>
              <a:spcBef>
                <a:spcPct val="0"/>
              </a:spcBef>
              <a:spcAft>
                <a:spcPct val="0"/>
              </a:spcAft>
              <a:buClrTx/>
              <a:buSzTx/>
              <a:buFontTx/>
              <a:buNone/>
              <a:tabLst/>
              <a:defRPr/>
            </a:pPr>
            <a:fld id="{EC3C12D4-1BB1-4CDC-88A6-B6E19B6BFEA8}"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pitchFamily="34" charset="0"/>
                <a:ea typeface="MS PGothic" panose="020B0600070205080204" pitchFamily="34" charset="-128"/>
                <a:cs typeface="+mn-cs"/>
              </a:rPr>
              <a:pPr marL="0" marR="0" lvl="0" indent="0" algn="r" defTabSz="914400" rtl="0" eaLnBrk="0" fontAlgn="base" latinLnBrk="0" hangingPunct="0">
                <a:lnSpc>
                  <a:spcPct val="150000"/>
                </a:lnSpc>
                <a:spcBef>
                  <a:spcPct val="0"/>
                </a:spcBef>
                <a:spcAft>
                  <a:spcPct val="0"/>
                </a:spcAft>
                <a:buClrTx/>
                <a:buSzTx/>
                <a:buFontTx/>
                <a:buNone/>
                <a:tabLst/>
                <a:defRPr/>
              </a:pPr>
              <a:t>45</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pitchFamily="34" charset="0"/>
              <a:ea typeface="MS PGothic" panose="020B0600070205080204" pitchFamily="34" charset="-128"/>
              <a:cs typeface="+mn-cs"/>
            </a:endParaRPr>
          </a:p>
        </p:txBody>
      </p:sp>
      <p:cxnSp>
        <p:nvCxnSpPr>
          <p:cNvPr id="8" name="Straight Connector 7">
            <a:extLst>
              <a:ext uri="{FF2B5EF4-FFF2-40B4-BE49-F238E27FC236}">
                <a16:creationId xmlns:a16="http://schemas.microsoft.com/office/drawing/2014/main" id="{5652CA19-11BB-60C8-531F-6E5681698760}"/>
              </a:ext>
            </a:extLst>
          </p:cNvPr>
          <p:cNvCxnSpPr/>
          <p:nvPr/>
        </p:nvCxnSpPr>
        <p:spPr>
          <a:xfrm flipV="1">
            <a:off x="113771" y="642086"/>
            <a:ext cx="10015008" cy="14805"/>
          </a:xfrm>
          <a:prstGeom prst="line">
            <a:avLst/>
          </a:prstGeom>
          <a:ln w="19050">
            <a:solidFill>
              <a:srgbClr val="00B050"/>
            </a:solidFill>
          </a:ln>
        </p:spPr>
        <p:style>
          <a:lnRef idx="1">
            <a:schemeClr val="accent6"/>
          </a:lnRef>
          <a:fillRef idx="0">
            <a:schemeClr val="accent6"/>
          </a:fillRef>
          <a:effectRef idx="0">
            <a:schemeClr val="accent6"/>
          </a:effectRef>
          <a:fontRef idx="minor">
            <a:schemeClr val="tx1"/>
          </a:fontRef>
        </p:style>
      </p:cxnSp>
      <p:sp>
        <p:nvSpPr>
          <p:cNvPr id="2" name="Rectangle 2">
            <a:extLst>
              <a:ext uri="{FF2B5EF4-FFF2-40B4-BE49-F238E27FC236}">
                <a16:creationId xmlns:a16="http://schemas.microsoft.com/office/drawing/2014/main" id="{C1616880-58FE-B716-F4B2-CBD3212BE7F9}"/>
              </a:ext>
            </a:extLst>
          </p:cNvPr>
          <p:cNvSpPr txBox="1">
            <a:spLocks noChangeArrowheads="1"/>
          </p:cNvSpPr>
          <p:nvPr/>
        </p:nvSpPr>
        <p:spPr bwMode="auto">
          <a:xfrm>
            <a:off x="0" y="198438"/>
            <a:ext cx="11811000" cy="639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lvl="0" eaLnBrk="1" hangingPunct="1">
              <a:lnSpc>
                <a:spcPct val="100000"/>
              </a:lnSpc>
              <a:spcBef>
                <a:spcPct val="0"/>
              </a:spcBef>
              <a:buNone/>
              <a:defRPr/>
            </a:pPr>
            <a:r>
              <a:rPr lang="en-US" altLang="en-US" sz="3200" b="1" dirty="0">
                <a:solidFill>
                  <a:srgbClr val="002060"/>
                </a:solidFill>
                <a:latin typeface="Times New Roman" panose="02020603050405020304" pitchFamily="18" charset="0"/>
                <a:cs typeface="Times New Roman" panose="02020603050405020304" pitchFamily="18" charset="0"/>
              </a:rPr>
              <a:t>Anionic Polymerization; </a:t>
            </a:r>
            <a:r>
              <a:rPr lang="en-US" altLang="en-US" sz="3200" b="1" dirty="0">
                <a:solidFill>
                  <a:srgbClr val="FF0000"/>
                </a:solidFill>
                <a:latin typeface="Times New Roman" panose="02020603050405020304" pitchFamily="18" charset="0"/>
                <a:cs typeface="Times New Roman" panose="02020603050405020304" pitchFamily="18" charset="0"/>
              </a:rPr>
              <a:t>Mechanism</a:t>
            </a:r>
          </a:p>
        </p:txBody>
      </p:sp>
      <p:sp>
        <p:nvSpPr>
          <p:cNvPr id="6" name="Rectangle 5">
            <a:extLst>
              <a:ext uri="{FF2B5EF4-FFF2-40B4-BE49-F238E27FC236}">
                <a16:creationId xmlns:a16="http://schemas.microsoft.com/office/drawing/2014/main" id="{7800A82B-0FEF-4A0E-8FC8-FFDF190957B6}"/>
              </a:ext>
            </a:extLst>
          </p:cNvPr>
          <p:cNvSpPr/>
          <p:nvPr/>
        </p:nvSpPr>
        <p:spPr>
          <a:xfrm>
            <a:off x="605305" y="1253937"/>
            <a:ext cx="11053295" cy="498663"/>
          </a:xfrm>
          <a:prstGeom prst="rect">
            <a:avLst/>
          </a:prstGeom>
        </p:spPr>
        <p:txBody>
          <a:bodyPr wrap="square">
            <a:spAutoFit/>
          </a:bodyPr>
          <a:lstStyle/>
          <a:p>
            <a:pPr marL="342900" indent="-342900" algn="just">
              <a:lnSpc>
                <a:spcPct val="150000"/>
              </a:lnSpc>
              <a:spcAft>
                <a:spcPts val="0"/>
              </a:spcAft>
              <a:buFont typeface="Courier New" panose="02070309020205020404" pitchFamily="49" charset="0"/>
              <a:buChar char="o"/>
            </a:pPr>
            <a:r>
              <a:rPr lang="en-US" sz="2000" b="1" dirty="0">
                <a:solidFill>
                  <a:srgbClr val="009ED6"/>
                </a:solidFill>
                <a:latin typeface="Times New Roman" panose="02020603050405020304" pitchFamily="18" charset="0"/>
                <a:cs typeface="Times New Roman" panose="02020603050405020304" pitchFamily="18" charset="0"/>
              </a:rPr>
              <a:t>Termination by Contamination and Added Reagents</a:t>
            </a:r>
          </a:p>
        </p:txBody>
      </p:sp>
      <p:sp>
        <p:nvSpPr>
          <p:cNvPr id="7" name="Rectangle 6">
            <a:extLst>
              <a:ext uri="{FF2B5EF4-FFF2-40B4-BE49-F238E27FC236}">
                <a16:creationId xmlns:a16="http://schemas.microsoft.com/office/drawing/2014/main" id="{84C97A5C-E999-49D4-9530-FDA1BA642908}"/>
              </a:ext>
            </a:extLst>
          </p:cNvPr>
          <p:cNvSpPr/>
          <p:nvPr/>
        </p:nvSpPr>
        <p:spPr>
          <a:xfrm>
            <a:off x="990600" y="1711137"/>
            <a:ext cx="10651882" cy="498663"/>
          </a:xfrm>
          <a:prstGeom prst="rect">
            <a:avLst/>
          </a:prstGeom>
        </p:spPr>
        <p:txBody>
          <a:bodyPr wrap="square">
            <a:spAutoFit/>
          </a:bodyPr>
          <a:lstStyle/>
          <a:p>
            <a:pPr marL="342900" indent="-342900" algn="just">
              <a:lnSpc>
                <a:spcPct val="150000"/>
              </a:lnSpc>
              <a:spcAft>
                <a:spcPts val="0"/>
              </a:spcAft>
              <a:buFont typeface="Wingdings" panose="05000000000000000000" pitchFamily="2" charset="2"/>
              <a:buChar char="§"/>
            </a:pPr>
            <a:r>
              <a:rPr lang="en-US" sz="2000" dirty="0">
                <a:latin typeface="Times New Roman" panose="02020603050405020304" pitchFamily="18" charset="0"/>
                <a:cs typeface="Times New Roman" panose="02020603050405020304" pitchFamily="18" charset="0"/>
              </a:rPr>
              <a:t>The introduction of –COOH or –OH or –NH</a:t>
            </a:r>
            <a:r>
              <a:rPr lang="en-US" sz="2000" baseline="-25000" dirty="0">
                <a:latin typeface="Times New Roman" panose="02020603050405020304" pitchFamily="18" charset="0"/>
                <a:cs typeface="Times New Roman" panose="02020603050405020304" pitchFamily="18" charset="0"/>
              </a:rPr>
              <a:t>2</a:t>
            </a:r>
            <a:r>
              <a:rPr lang="en-US" sz="2000" dirty="0">
                <a:latin typeface="Times New Roman" panose="02020603050405020304" pitchFamily="18" charset="0"/>
                <a:cs typeface="Times New Roman" panose="02020603050405020304" pitchFamily="18" charset="0"/>
              </a:rPr>
              <a:t> end groups </a:t>
            </a:r>
            <a:r>
              <a:rPr lang="en-US" sz="2000" i="1" dirty="0">
                <a:latin typeface="Times New Roman" panose="02020603050405020304" pitchFamily="18" charset="0"/>
                <a:cs typeface="Times New Roman" panose="02020603050405020304" pitchFamily="18" charset="0"/>
              </a:rPr>
              <a:t>may be desired to terminate polystyrene</a:t>
            </a:r>
          </a:p>
        </p:txBody>
      </p:sp>
      <p:pic>
        <p:nvPicPr>
          <p:cNvPr id="3" name="Picture 2">
            <a:extLst>
              <a:ext uri="{FF2B5EF4-FFF2-40B4-BE49-F238E27FC236}">
                <a16:creationId xmlns:a16="http://schemas.microsoft.com/office/drawing/2014/main" id="{10727C1A-2A61-47D5-81DC-BF7FB42487B8}"/>
              </a:ext>
            </a:extLst>
          </p:cNvPr>
          <p:cNvPicPr>
            <a:picLocks noChangeAspect="1"/>
          </p:cNvPicPr>
          <p:nvPr/>
        </p:nvPicPr>
        <p:blipFill rotWithShape="1">
          <a:blip r:embed="rId3"/>
          <a:srcRect l="41875" t="20000" r="25625" b="63333"/>
          <a:stretch/>
        </p:blipFill>
        <p:spPr>
          <a:xfrm>
            <a:off x="3480519" y="2269760"/>
            <a:ext cx="5088082" cy="1387840"/>
          </a:xfrm>
          <a:prstGeom prst="rect">
            <a:avLst/>
          </a:prstGeom>
        </p:spPr>
      </p:pic>
      <p:sp>
        <p:nvSpPr>
          <p:cNvPr id="9" name="Rectangle 8">
            <a:extLst>
              <a:ext uri="{FF2B5EF4-FFF2-40B4-BE49-F238E27FC236}">
                <a16:creationId xmlns:a16="http://schemas.microsoft.com/office/drawing/2014/main" id="{91DD8154-CA61-4FCD-944E-32AF550FEB78}"/>
              </a:ext>
            </a:extLst>
          </p:cNvPr>
          <p:cNvSpPr/>
          <p:nvPr/>
        </p:nvSpPr>
        <p:spPr>
          <a:xfrm>
            <a:off x="3015591" y="3580526"/>
            <a:ext cx="5970462" cy="458074"/>
          </a:xfrm>
          <a:prstGeom prst="rect">
            <a:avLst/>
          </a:prstGeom>
        </p:spPr>
        <p:txBody>
          <a:bodyPr wrap="square">
            <a:spAutoFit/>
          </a:bodyPr>
          <a:lstStyle/>
          <a:p>
            <a:pPr>
              <a:lnSpc>
                <a:spcPct val="150000"/>
              </a:lnSpc>
              <a:spcAft>
                <a:spcPts val="0"/>
              </a:spcAft>
            </a:pPr>
            <a:r>
              <a:rPr lang="en-US" dirty="0">
                <a:latin typeface="Times New Roman" panose="02020603050405020304" pitchFamily="18" charset="0"/>
                <a:cs typeface="Times New Roman" panose="02020603050405020304" pitchFamily="18" charset="0"/>
              </a:rPr>
              <a:t>Termination of an anionic polymerization with 4-bromoaniline</a:t>
            </a:r>
          </a:p>
        </p:txBody>
      </p:sp>
      <p:sp>
        <p:nvSpPr>
          <p:cNvPr id="10" name="Rectangle 9">
            <a:extLst>
              <a:ext uri="{FF2B5EF4-FFF2-40B4-BE49-F238E27FC236}">
                <a16:creationId xmlns:a16="http://schemas.microsoft.com/office/drawing/2014/main" id="{63168FBE-C69A-4A6E-997D-777BF2FB0B42}"/>
              </a:ext>
            </a:extLst>
          </p:cNvPr>
          <p:cNvSpPr/>
          <p:nvPr/>
        </p:nvSpPr>
        <p:spPr>
          <a:xfrm>
            <a:off x="605305" y="3997137"/>
            <a:ext cx="11037177" cy="498663"/>
          </a:xfrm>
          <a:prstGeom prst="rect">
            <a:avLst/>
          </a:prstGeom>
        </p:spPr>
        <p:txBody>
          <a:bodyPr wrap="square">
            <a:spAutoFit/>
          </a:bodyPr>
          <a:lstStyle/>
          <a:p>
            <a:pPr marL="342900" indent="-342900" algn="just">
              <a:lnSpc>
                <a:spcPct val="150000"/>
              </a:lnSpc>
              <a:spcAft>
                <a:spcPts val="0"/>
              </a:spcAft>
              <a:buFont typeface="Courier New" panose="02070309020205020404" pitchFamily="49" charset="0"/>
              <a:buChar char="o"/>
            </a:pPr>
            <a:r>
              <a:rPr lang="en-US" sz="2000" b="1" dirty="0">
                <a:solidFill>
                  <a:srgbClr val="009ED6"/>
                </a:solidFill>
                <a:latin typeface="Times New Roman" panose="02020603050405020304" pitchFamily="18" charset="0"/>
                <a:cs typeface="Times New Roman" panose="02020603050405020304" pitchFamily="18" charset="0"/>
              </a:rPr>
              <a:t>Hydride Elimination</a:t>
            </a:r>
          </a:p>
        </p:txBody>
      </p:sp>
      <p:sp>
        <p:nvSpPr>
          <p:cNvPr id="13" name="Rectangle 12">
            <a:extLst>
              <a:ext uri="{FF2B5EF4-FFF2-40B4-BE49-F238E27FC236}">
                <a16:creationId xmlns:a16="http://schemas.microsoft.com/office/drawing/2014/main" id="{D2C5099D-BC29-4D24-A1C8-6A8DDB49B9DE}"/>
              </a:ext>
            </a:extLst>
          </p:cNvPr>
          <p:cNvSpPr/>
          <p:nvPr/>
        </p:nvSpPr>
        <p:spPr>
          <a:xfrm>
            <a:off x="990600" y="4449872"/>
            <a:ext cx="10842236" cy="960328"/>
          </a:xfrm>
          <a:prstGeom prst="rect">
            <a:avLst/>
          </a:prstGeom>
        </p:spPr>
        <p:txBody>
          <a:bodyPr wrap="square">
            <a:spAutoFit/>
          </a:bodyPr>
          <a:lstStyle/>
          <a:p>
            <a:pPr marL="342900" indent="-342900" algn="just">
              <a:lnSpc>
                <a:spcPct val="150000"/>
              </a:lnSpc>
              <a:spcAft>
                <a:spcPts val="0"/>
              </a:spcAft>
              <a:buFont typeface="Wingdings" panose="05000000000000000000" pitchFamily="2" charset="2"/>
              <a:buChar char="§"/>
            </a:pPr>
            <a:r>
              <a:rPr lang="en-US" sz="2000" dirty="0">
                <a:latin typeface="Times New Roman" panose="02020603050405020304" pitchFamily="18" charset="0"/>
                <a:cs typeface="Times New Roman" panose="02020603050405020304" pitchFamily="18" charset="0"/>
              </a:rPr>
              <a:t>Over a longer period (days or weeks), a decrease in the carbanion concentration in a solution of </a:t>
            </a:r>
            <a:r>
              <a:rPr lang="en-US" sz="2000" dirty="0" err="1">
                <a:latin typeface="Times New Roman" panose="02020603050405020304" pitchFamily="18" charset="0"/>
                <a:cs typeface="Times New Roman" panose="02020603050405020304" pitchFamily="18" charset="0"/>
              </a:rPr>
              <a:t>polystyryl</a:t>
            </a:r>
            <a:r>
              <a:rPr lang="en-US" sz="2000" dirty="0">
                <a:latin typeface="Times New Roman" panose="02020603050405020304" pitchFamily="18" charset="0"/>
                <a:cs typeface="Times New Roman" panose="02020603050405020304" pitchFamily="18" charset="0"/>
              </a:rPr>
              <a:t> anions in THF is often observed despite the absence of termination reagents.</a:t>
            </a:r>
          </a:p>
        </p:txBody>
      </p:sp>
      <p:pic>
        <p:nvPicPr>
          <p:cNvPr id="14" name="Picture 13">
            <a:extLst>
              <a:ext uri="{FF2B5EF4-FFF2-40B4-BE49-F238E27FC236}">
                <a16:creationId xmlns:a16="http://schemas.microsoft.com/office/drawing/2014/main" id="{7BCAB85B-6020-4DEF-BB61-589C700C49E7}"/>
              </a:ext>
            </a:extLst>
          </p:cNvPr>
          <p:cNvPicPr>
            <a:picLocks noChangeAspect="1"/>
          </p:cNvPicPr>
          <p:nvPr/>
        </p:nvPicPr>
        <p:blipFill rotWithShape="1">
          <a:blip r:embed="rId4"/>
          <a:srcRect l="29375" t="35167" r="30000" b="50853"/>
          <a:stretch/>
        </p:blipFill>
        <p:spPr>
          <a:xfrm>
            <a:off x="2895600" y="5410200"/>
            <a:ext cx="6226829" cy="1139776"/>
          </a:xfrm>
          <a:prstGeom prst="rect">
            <a:avLst/>
          </a:prstGeom>
        </p:spPr>
      </p:pic>
      <p:sp>
        <p:nvSpPr>
          <p:cNvPr id="4" name="Rectangle 3">
            <a:extLst>
              <a:ext uri="{FF2B5EF4-FFF2-40B4-BE49-F238E27FC236}">
                <a16:creationId xmlns:a16="http://schemas.microsoft.com/office/drawing/2014/main" id="{BB485124-09AB-D454-5274-FF3388E86651}"/>
              </a:ext>
            </a:extLst>
          </p:cNvPr>
          <p:cNvSpPr/>
          <p:nvPr/>
        </p:nvSpPr>
        <p:spPr>
          <a:xfrm>
            <a:off x="390521" y="715433"/>
            <a:ext cx="10047444" cy="579967"/>
          </a:xfrm>
          <a:prstGeom prst="rect">
            <a:avLst/>
          </a:prstGeom>
        </p:spPr>
        <p:txBody>
          <a:bodyPr wrap="square">
            <a:spAutoFit/>
          </a:bodyPr>
          <a:lstStyle/>
          <a:p>
            <a:pPr algn="just">
              <a:lnSpc>
                <a:spcPct val="150000"/>
              </a:lnSpc>
              <a:spcAft>
                <a:spcPts val="0"/>
              </a:spcAft>
            </a:pPr>
            <a:r>
              <a:rPr lang="en-US" sz="2400" b="1" dirty="0">
                <a:solidFill>
                  <a:srgbClr val="FF0000"/>
                </a:solidFill>
                <a:latin typeface="Times New Roman" panose="02020603050405020304" pitchFamily="18" charset="0"/>
                <a:cs typeface="Times New Roman" panose="02020603050405020304" pitchFamily="18" charset="0"/>
              </a:rPr>
              <a:t>Role of Termination Reactions and Reagents in Anionic Polymerization </a:t>
            </a:r>
          </a:p>
        </p:txBody>
      </p:sp>
    </p:spTree>
    <p:extLst>
      <p:ext uri="{BB962C8B-B14F-4D97-AF65-F5344CB8AC3E}">
        <p14:creationId xmlns:p14="http://schemas.microsoft.com/office/powerpoint/2010/main" val="147429717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63519C-5690-BF20-9EBB-1434829D93AF}"/>
            </a:ext>
          </a:extLst>
        </p:cNvPr>
        <p:cNvGrpSpPr/>
        <p:nvPr/>
      </p:nvGrpSpPr>
      <p:grpSpPr>
        <a:xfrm>
          <a:off x="0" y="0"/>
          <a:ext cx="0" cy="0"/>
          <a:chOff x="0" y="0"/>
          <a:chExt cx="0" cy="0"/>
        </a:xfrm>
      </p:grpSpPr>
      <p:sp>
        <p:nvSpPr>
          <p:cNvPr id="35" name="Slide Number Placeholder 34">
            <a:extLst>
              <a:ext uri="{FF2B5EF4-FFF2-40B4-BE49-F238E27FC236}">
                <a16:creationId xmlns:a16="http://schemas.microsoft.com/office/drawing/2014/main" id="{4D08EBFC-C7D8-E2BF-D07B-C641E881C15D}"/>
              </a:ext>
            </a:extLst>
          </p:cNvPr>
          <p:cNvSpPr>
            <a:spLocks noGrp="1"/>
          </p:cNvSpPr>
          <p:nvPr>
            <p:ph type="sldNum" sz="quarter" idx="12"/>
          </p:nvPr>
        </p:nvSpPr>
        <p:spPr/>
        <p:txBody>
          <a:bodyPr/>
          <a:lstStyle/>
          <a:p>
            <a:pPr marL="0" marR="0" lvl="0" indent="0" algn="r" defTabSz="914400" rtl="0" eaLnBrk="0" fontAlgn="base" latinLnBrk="0" hangingPunct="0">
              <a:lnSpc>
                <a:spcPct val="150000"/>
              </a:lnSpc>
              <a:spcBef>
                <a:spcPct val="0"/>
              </a:spcBef>
              <a:spcAft>
                <a:spcPct val="0"/>
              </a:spcAft>
              <a:buClrTx/>
              <a:buSzTx/>
              <a:buFontTx/>
              <a:buNone/>
              <a:tabLst/>
              <a:defRPr/>
            </a:pPr>
            <a:fld id="{EC3C12D4-1BB1-4CDC-88A6-B6E19B6BFEA8}"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pitchFamily="34" charset="0"/>
                <a:ea typeface="MS PGothic" panose="020B0600070205080204" pitchFamily="34" charset="-128"/>
                <a:cs typeface="+mn-cs"/>
              </a:rPr>
              <a:pPr marL="0" marR="0" lvl="0" indent="0" algn="r" defTabSz="914400" rtl="0" eaLnBrk="0" fontAlgn="base" latinLnBrk="0" hangingPunct="0">
                <a:lnSpc>
                  <a:spcPct val="150000"/>
                </a:lnSpc>
                <a:spcBef>
                  <a:spcPct val="0"/>
                </a:spcBef>
                <a:spcAft>
                  <a:spcPct val="0"/>
                </a:spcAft>
                <a:buClrTx/>
                <a:buSzTx/>
                <a:buFontTx/>
                <a:buNone/>
                <a:tabLst/>
                <a:defRPr/>
              </a:pPr>
              <a:t>46</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pitchFamily="34" charset="0"/>
              <a:ea typeface="MS PGothic" panose="020B0600070205080204" pitchFamily="34" charset="-128"/>
              <a:cs typeface="+mn-cs"/>
            </a:endParaRPr>
          </a:p>
        </p:txBody>
      </p:sp>
      <p:cxnSp>
        <p:nvCxnSpPr>
          <p:cNvPr id="8" name="Straight Connector 7">
            <a:extLst>
              <a:ext uri="{FF2B5EF4-FFF2-40B4-BE49-F238E27FC236}">
                <a16:creationId xmlns:a16="http://schemas.microsoft.com/office/drawing/2014/main" id="{466B9A4A-1F7D-5863-A03C-BB43C711FB03}"/>
              </a:ext>
            </a:extLst>
          </p:cNvPr>
          <p:cNvCxnSpPr/>
          <p:nvPr/>
        </p:nvCxnSpPr>
        <p:spPr>
          <a:xfrm flipV="1">
            <a:off x="113771" y="642086"/>
            <a:ext cx="10015008" cy="14805"/>
          </a:xfrm>
          <a:prstGeom prst="line">
            <a:avLst/>
          </a:prstGeom>
          <a:ln w="19050">
            <a:solidFill>
              <a:srgbClr val="00B050"/>
            </a:solidFill>
          </a:ln>
        </p:spPr>
        <p:style>
          <a:lnRef idx="1">
            <a:schemeClr val="accent6"/>
          </a:lnRef>
          <a:fillRef idx="0">
            <a:schemeClr val="accent6"/>
          </a:fillRef>
          <a:effectRef idx="0">
            <a:schemeClr val="accent6"/>
          </a:effectRef>
          <a:fontRef idx="minor">
            <a:schemeClr val="tx1"/>
          </a:fontRef>
        </p:style>
      </p:cxnSp>
      <p:sp>
        <p:nvSpPr>
          <p:cNvPr id="2" name="Rectangle 2">
            <a:extLst>
              <a:ext uri="{FF2B5EF4-FFF2-40B4-BE49-F238E27FC236}">
                <a16:creationId xmlns:a16="http://schemas.microsoft.com/office/drawing/2014/main" id="{E8DB1E57-1BC7-7A77-0892-66B997B090DA}"/>
              </a:ext>
            </a:extLst>
          </p:cNvPr>
          <p:cNvSpPr txBox="1">
            <a:spLocks noChangeArrowheads="1"/>
          </p:cNvSpPr>
          <p:nvPr/>
        </p:nvSpPr>
        <p:spPr bwMode="auto">
          <a:xfrm>
            <a:off x="0" y="198438"/>
            <a:ext cx="11811000" cy="639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lvl="0" eaLnBrk="1" hangingPunct="1">
              <a:lnSpc>
                <a:spcPct val="100000"/>
              </a:lnSpc>
              <a:spcBef>
                <a:spcPct val="0"/>
              </a:spcBef>
              <a:buNone/>
              <a:defRPr/>
            </a:pPr>
            <a:r>
              <a:rPr lang="en-US" altLang="en-US" sz="3200" b="1" dirty="0">
                <a:solidFill>
                  <a:srgbClr val="002060"/>
                </a:solidFill>
                <a:latin typeface="Times New Roman" panose="02020603050405020304" pitchFamily="18" charset="0"/>
                <a:cs typeface="Times New Roman" panose="02020603050405020304" pitchFamily="18" charset="0"/>
              </a:rPr>
              <a:t>Anionic Polymerization; </a:t>
            </a:r>
            <a:r>
              <a:rPr lang="en-US" altLang="en-US" sz="3200" b="1" dirty="0">
                <a:solidFill>
                  <a:srgbClr val="FF0000"/>
                </a:solidFill>
                <a:latin typeface="Times New Roman" panose="02020603050405020304" pitchFamily="18" charset="0"/>
                <a:cs typeface="Times New Roman" panose="02020603050405020304" pitchFamily="18" charset="0"/>
              </a:rPr>
              <a:t>Mechanism</a:t>
            </a:r>
          </a:p>
        </p:txBody>
      </p:sp>
      <p:sp>
        <p:nvSpPr>
          <p:cNvPr id="6" name="Rectangle 5">
            <a:extLst>
              <a:ext uri="{FF2B5EF4-FFF2-40B4-BE49-F238E27FC236}">
                <a16:creationId xmlns:a16="http://schemas.microsoft.com/office/drawing/2014/main" id="{221F132E-353A-4EF5-8ECC-897630C8A340}"/>
              </a:ext>
            </a:extLst>
          </p:cNvPr>
          <p:cNvSpPr/>
          <p:nvPr/>
        </p:nvSpPr>
        <p:spPr>
          <a:xfrm>
            <a:off x="685800" y="1253937"/>
            <a:ext cx="10972800" cy="498663"/>
          </a:xfrm>
          <a:prstGeom prst="rect">
            <a:avLst/>
          </a:prstGeom>
        </p:spPr>
        <p:txBody>
          <a:bodyPr wrap="square">
            <a:spAutoFit/>
          </a:bodyPr>
          <a:lstStyle/>
          <a:p>
            <a:pPr marL="342900" indent="-342900" algn="just">
              <a:lnSpc>
                <a:spcPct val="150000"/>
              </a:lnSpc>
              <a:spcAft>
                <a:spcPts val="0"/>
              </a:spcAft>
              <a:buFont typeface="Courier New" panose="02070309020205020404" pitchFamily="49" charset="0"/>
              <a:buChar char="o"/>
            </a:pPr>
            <a:r>
              <a:rPr lang="en-US" sz="2000" b="1" dirty="0">
                <a:solidFill>
                  <a:srgbClr val="009ED6"/>
                </a:solidFill>
                <a:latin typeface="Times New Roman" panose="02020603050405020304" pitchFamily="18" charset="0"/>
                <a:cs typeface="Times New Roman" panose="02020603050405020304" pitchFamily="18" charset="0"/>
              </a:rPr>
              <a:t>Termination Reactions During Anionic Polymerization of Methyl Methacrylate</a:t>
            </a:r>
          </a:p>
        </p:txBody>
      </p:sp>
      <p:sp>
        <p:nvSpPr>
          <p:cNvPr id="7" name="Rectangle 6">
            <a:extLst>
              <a:ext uri="{FF2B5EF4-FFF2-40B4-BE49-F238E27FC236}">
                <a16:creationId xmlns:a16="http://schemas.microsoft.com/office/drawing/2014/main" id="{8D029361-98DE-4181-ADA4-CCD7DDC83FF4}"/>
              </a:ext>
            </a:extLst>
          </p:cNvPr>
          <p:cNvSpPr/>
          <p:nvPr/>
        </p:nvSpPr>
        <p:spPr>
          <a:xfrm>
            <a:off x="1168108" y="1711137"/>
            <a:ext cx="10475252" cy="498663"/>
          </a:xfrm>
          <a:prstGeom prst="rect">
            <a:avLst/>
          </a:prstGeom>
        </p:spPr>
        <p:txBody>
          <a:bodyPr wrap="square">
            <a:spAutoFit/>
          </a:bodyPr>
          <a:lstStyle/>
          <a:p>
            <a:pPr marL="342900" indent="-342900" algn="just">
              <a:lnSpc>
                <a:spcPct val="150000"/>
              </a:lnSpc>
              <a:spcAft>
                <a:spcPts val="0"/>
              </a:spcAft>
              <a:buFont typeface="Wingdings" panose="05000000000000000000" pitchFamily="2" charset="2"/>
              <a:buChar char="§"/>
            </a:pPr>
            <a:r>
              <a:rPr lang="en-US" sz="2000" b="1" dirty="0">
                <a:latin typeface="Times New Roman" panose="02020603050405020304" pitchFamily="18" charset="0"/>
                <a:cs typeface="Times New Roman" panose="02020603050405020304" pitchFamily="18" charset="0"/>
              </a:rPr>
              <a:t>Different termination reactions can be observed :</a:t>
            </a:r>
          </a:p>
        </p:txBody>
      </p:sp>
      <p:sp>
        <p:nvSpPr>
          <p:cNvPr id="3" name="Rectangle 2">
            <a:extLst>
              <a:ext uri="{FF2B5EF4-FFF2-40B4-BE49-F238E27FC236}">
                <a16:creationId xmlns:a16="http://schemas.microsoft.com/office/drawing/2014/main" id="{04209758-E92F-4473-BB89-B4E449BC82A0}"/>
              </a:ext>
            </a:extLst>
          </p:cNvPr>
          <p:cNvSpPr/>
          <p:nvPr/>
        </p:nvSpPr>
        <p:spPr>
          <a:xfrm>
            <a:off x="1600200" y="2163872"/>
            <a:ext cx="10058400" cy="960328"/>
          </a:xfrm>
          <a:prstGeom prst="rect">
            <a:avLst/>
          </a:prstGeom>
        </p:spPr>
        <p:txBody>
          <a:bodyPr wrap="square">
            <a:spAutoFit/>
          </a:bodyPr>
          <a:lstStyle/>
          <a:p>
            <a:pPr marL="284163" indent="-284163" algn="just">
              <a:lnSpc>
                <a:spcPct val="150000"/>
              </a:lnSpc>
              <a:spcAft>
                <a:spcPts val="0"/>
              </a:spcAft>
            </a:pPr>
            <a:r>
              <a:rPr lang="en-US" sz="2000" dirty="0">
                <a:latin typeface="Times New Roman" panose="02020603050405020304" pitchFamily="18" charset="0"/>
                <a:cs typeface="Times New Roman" panose="02020603050405020304" pitchFamily="18" charset="0"/>
              </a:rPr>
              <a:t>1. A reaction of the initiator with the functional group of the monomer leading to the less reactive alkoxide.</a:t>
            </a:r>
          </a:p>
        </p:txBody>
      </p:sp>
      <p:pic>
        <p:nvPicPr>
          <p:cNvPr id="9" name="Picture 8">
            <a:extLst>
              <a:ext uri="{FF2B5EF4-FFF2-40B4-BE49-F238E27FC236}">
                <a16:creationId xmlns:a16="http://schemas.microsoft.com/office/drawing/2014/main" id="{4D93F343-3224-4248-80DB-7DEEF394EE8D}"/>
              </a:ext>
            </a:extLst>
          </p:cNvPr>
          <p:cNvPicPr>
            <a:picLocks noChangeAspect="1"/>
          </p:cNvPicPr>
          <p:nvPr/>
        </p:nvPicPr>
        <p:blipFill rotWithShape="1">
          <a:blip r:embed="rId3"/>
          <a:srcRect l="39375" t="20000" r="28750" b="68451"/>
          <a:stretch/>
        </p:blipFill>
        <p:spPr>
          <a:xfrm>
            <a:off x="3091264" y="3106495"/>
            <a:ext cx="5628471" cy="1084635"/>
          </a:xfrm>
          <a:prstGeom prst="rect">
            <a:avLst/>
          </a:prstGeom>
        </p:spPr>
      </p:pic>
      <p:pic>
        <p:nvPicPr>
          <p:cNvPr id="10" name="Picture 9">
            <a:extLst>
              <a:ext uri="{FF2B5EF4-FFF2-40B4-BE49-F238E27FC236}">
                <a16:creationId xmlns:a16="http://schemas.microsoft.com/office/drawing/2014/main" id="{5525A814-FC4B-47C6-AD91-F176A719EAB9}"/>
              </a:ext>
            </a:extLst>
          </p:cNvPr>
          <p:cNvPicPr>
            <a:picLocks noChangeAspect="1"/>
          </p:cNvPicPr>
          <p:nvPr/>
        </p:nvPicPr>
        <p:blipFill rotWithShape="1">
          <a:blip r:embed="rId3"/>
          <a:srcRect l="22959" t="40030" r="30166" b="44635"/>
          <a:stretch/>
        </p:blipFill>
        <p:spPr>
          <a:xfrm>
            <a:off x="2782384" y="5313686"/>
            <a:ext cx="7123616" cy="1239514"/>
          </a:xfrm>
          <a:prstGeom prst="rect">
            <a:avLst/>
          </a:prstGeom>
        </p:spPr>
      </p:pic>
      <p:sp>
        <p:nvSpPr>
          <p:cNvPr id="13" name="Rectangle 12">
            <a:extLst>
              <a:ext uri="{FF2B5EF4-FFF2-40B4-BE49-F238E27FC236}">
                <a16:creationId xmlns:a16="http://schemas.microsoft.com/office/drawing/2014/main" id="{146A5E3B-3D50-42D7-8C23-C80286AC62E0}"/>
              </a:ext>
            </a:extLst>
          </p:cNvPr>
          <p:cNvSpPr/>
          <p:nvPr/>
        </p:nvSpPr>
        <p:spPr>
          <a:xfrm>
            <a:off x="2782384" y="4177691"/>
            <a:ext cx="6416479" cy="458074"/>
          </a:xfrm>
          <a:prstGeom prst="rect">
            <a:avLst/>
          </a:prstGeom>
        </p:spPr>
        <p:txBody>
          <a:bodyPr wrap="square">
            <a:spAutoFit/>
          </a:bodyPr>
          <a:lstStyle/>
          <a:p>
            <a:pPr>
              <a:lnSpc>
                <a:spcPct val="150000"/>
              </a:lnSpc>
              <a:spcAft>
                <a:spcPts val="0"/>
              </a:spcAft>
            </a:pPr>
            <a:r>
              <a:rPr lang="en-US" dirty="0">
                <a:latin typeface="Times New Roman" panose="02020603050405020304" pitchFamily="18" charset="0"/>
                <a:cs typeface="Times New Roman" panose="02020603050405020304" pitchFamily="18" charset="0"/>
              </a:rPr>
              <a:t>Nucleophilic substitution of the OCH</a:t>
            </a:r>
            <a:r>
              <a:rPr lang="en-US" baseline="-25000" dirty="0">
                <a:latin typeface="Times New Roman" panose="02020603050405020304" pitchFamily="18" charset="0"/>
                <a:cs typeface="Times New Roman" panose="02020603050405020304" pitchFamily="18" charset="0"/>
              </a:rPr>
              <a:t>3</a:t>
            </a:r>
            <a:r>
              <a:rPr lang="en-US" dirty="0">
                <a:latin typeface="Times New Roman" panose="02020603050405020304" pitchFamily="18" charset="0"/>
                <a:cs typeface="Times New Roman" panose="02020603050405020304" pitchFamily="18" charset="0"/>
              </a:rPr>
              <a:t>-group of the monomer by R</a:t>
            </a:r>
          </a:p>
        </p:txBody>
      </p:sp>
      <p:sp>
        <p:nvSpPr>
          <p:cNvPr id="14" name="Rectangle 13">
            <a:extLst>
              <a:ext uri="{FF2B5EF4-FFF2-40B4-BE49-F238E27FC236}">
                <a16:creationId xmlns:a16="http://schemas.microsoft.com/office/drawing/2014/main" id="{146ECB1A-CF1F-447D-8DF0-D3FAD7FBE53E}"/>
              </a:ext>
            </a:extLst>
          </p:cNvPr>
          <p:cNvSpPr/>
          <p:nvPr/>
        </p:nvSpPr>
        <p:spPr>
          <a:xfrm>
            <a:off x="3593534" y="6408302"/>
            <a:ext cx="5017066" cy="458074"/>
          </a:xfrm>
          <a:prstGeom prst="rect">
            <a:avLst/>
          </a:prstGeom>
        </p:spPr>
        <p:txBody>
          <a:bodyPr wrap="square">
            <a:spAutoFit/>
          </a:bodyPr>
          <a:lstStyle/>
          <a:p>
            <a:pPr>
              <a:lnSpc>
                <a:spcPct val="150000"/>
              </a:lnSpc>
              <a:spcAft>
                <a:spcPts val="0"/>
              </a:spcAft>
            </a:pPr>
            <a:r>
              <a:rPr lang="en-US" dirty="0">
                <a:latin typeface="Times New Roman" panose="02020603050405020304" pitchFamily="18" charset="0"/>
                <a:cs typeface="Times New Roman" panose="02020603050405020304" pitchFamily="18" charset="0"/>
              </a:rPr>
              <a:t>Reaction of the polymeric anion with the monomer</a:t>
            </a:r>
          </a:p>
        </p:txBody>
      </p:sp>
      <p:sp>
        <p:nvSpPr>
          <p:cNvPr id="15" name="Rectangle 14">
            <a:extLst>
              <a:ext uri="{FF2B5EF4-FFF2-40B4-BE49-F238E27FC236}">
                <a16:creationId xmlns:a16="http://schemas.microsoft.com/office/drawing/2014/main" id="{683599B8-2086-44B8-BDDB-687ED2FC51B1}"/>
              </a:ext>
            </a:extLst>
          </p:cNvPr>
          <p:cNvSpPr/>
          <p:nvPr/>
        </p:nvSpPr>
        <p:spPr>
          <a:xfrm>
            <a:off x="1600200" y="4692648"/>
            <a:ext cx="10038080" cy="498663"/>
          </a:xfrm>
          <a:prstGeom prst="rect">
            <a:avLst/>
          </a:prstGeom>
        </p:spPr>
        <p:txBody>
          <a:bodyPr wrap="square">
            <a:spAutoFit/>
          </a:bodyPr>
          <a:lstStyle/>
          <a:p>
            <a:pPr marL="284163" indent="-284163" algn="just">
              <a:lnSpc>
                <a:spcPct val="150000"/>
              </a:lnSpc>
              <a:spcAft>
                <a:spcPts val="0"/>
              </a:spcAft>
            </a:pPr>
            <a:r>
              <a:rPr lang="en-US" sz="2000" dirty="0">
                <a:latin typeface="Times New Roman" panose="02020603050405020304" pitchFamily="18" charset="0"/>
                <a:cs typeface="Times New Roman" panose="02020603050405020304" pitchFamily="18" charset="0"/>
              </a:rPr>
              <a:t>2. A nucleophilic reaction of the polymeric anion with the monomer.</a:t>
            </a:r>
          </a:p>
        </p:txBody>
      </p:sp>
      <p:sp>
        <p:nvSpPr>
          <p:cNvPr id="4" name="Rectangle 3">
            <a:extLst>
              <a:ext uri="{FF2B5EF4-FFF2-40B4-BE49-F238E27FC236}">
                <a16:creationId xmlns:a16="http://schemas.microsoft.com/office/drawing/2014/main" id="{AA26E9F3-6958-6ACE-190E-140F8F28ECA8}"/>
              </a:ext>
            </a:extLst>
          </p:cNvPr>
          <p:cNvSpPr/>
          <p:nvPr/>
        </p:nvSpPr>
        <p:spPr>
          <a:xfrm>
            <a:off x="390521" y="715433"/>
            <a:ext cx="10047444" cy="579967"/>
          </a:xfrm>
          <a:prstGeom prst="rect">
            <a:avLst/>
          </a:prstGeom>
        </p:spPr>
        <p:txBody>
          <a:bodyPr wrap="square">
            <a:spAutoFit/>
          </a:bodyPr>
          <a:lstStyle/>
          <a:p>
            <a:pPr algn="just">
              <a:lnSpc>
                <a:spcPct val="150000"/>
              </a:lnSpc>
              <a:spcAft>
                <a:spcPts val="0"/>
              </a:spcAft>
            </a:pPr>
            <a:r>
              <a:rPr lang="en-US" sz="2400" b="1" dirty="0">
                <a:solidFill>
                  <a:srgbClr val="FF0000"/>
                </a:solidFill>
                <a:latin typeface="Times New Roman" panose="02020603050405020304" pitchFamily="18" charset="0"/>
                <a:cs typeface="Times New Roman" panose="02020603050405020304" pitchFamily="18" charset="0"/>
              </a:rPr>
              <a:t>Role of Termination Reactions and Reagents in Anionic Polymerization </a:t>
            </a:r>
          </a:p>
        </p:txBody>
      </p:sp>
      <p:sp>
        <p:nvSpPr>
          <p:cNvPr id="5" name="Rectangle 4">
            <a:extLst>
              <a:ext uri="{FF2B5EF4-FFF2-40B4-BE49-F238E27FC236}">
                <a16:creationId xmlns:a16="http://schemas.microsoft.com/office/drawing/2014/main" id="{AAFB17CF-C738-1DD0-501E-01670112062E}"/>
              </a:ext>
            </a:extLst>
          </p:cNvPr>
          <p:cNvSpPr/>
          <p:nvPr/>
        </p:nvSpPr>
        <p:spPr>
          <a:xfrm>
            <a:off x="3505200" y="3625848"/>
            <a:ext cx="838200" cy="494960"/>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noFill/>
            </a:endParaRPr>
          </a:p>
        </p:txBody>
      </p:sp>
      <p:sp>
        <p:nvSpPr>
          <p:cNvPr id="11" name="Rectangle 10">
            <a:extLst>
              <a:ext uri="{FF2B5EF4-FFF2-40B4-BE49-F238E27FC236}">
                <a16:creationId xmlns:a16="http://schemas.microsoft.com/office/drawing/2014/main" id="{61E179B7-68AB-E4AA-14B2-F0ECEBFE8946}"/>
              </a:ext>
            </a:extLst>
          </p:cNvPr>
          <p:cNvSpPr/>
          <p:nvPr/>
        </p:nvSpPr>
        <p:spPr>
          <a:xfrm>
            <a:off x="6553200" y="3645371"/>
            <a:ext cx="496278" cy="334390"/>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noFill/>
            </a:endParaRPr>
          </a:p>
        </p:txBody>
      </p:sp>
    </p:spTree>
    <p:extLst>
      <p:ext uri="{BB962C8B-B14F-4D97-AF65-F5344CB8AC3E}">
        <p14:creationId xmlns:p14="http://schemas.microsoft.com/office/powerpoint/2010/main" val="288342090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318D71-F64B-4604-84D7-CBF02B6FCEA6}"/>
            </a:ext>
          </a:extLst>
        </p:cNvPr>
        <p:cNvGrpSpPr/>
        <p:nvPr/>
      </p:nvGrpSpPr>
      <p:grpSpPr>
        <a:xfrm>
          <a:off x="0" y="0"/>
          <a:ext cx="0" cy="0"/>
          <a:chOff x="0" y="0"/>
          <a:chExt cx="0" cy="0"/>
        </a:xfrm>
      </p:grpSpPr>
      <p:sp>
        <p:nvSpPr>
          <p:cNvPr id="35" name="Slide Number Placeholder 34">
            <a:extLst>
              <a:ext uri="{FF2B5EF4-FFF2-40B4-BE49-F238E27FC236}">
                <a16:creationId xmlns:a16="http://schemas.microsoft.com/office/drawing/2014/main" id="{F52F9C86-AE29-673E-4167-F62660D108B2}"/>
              </a:ext>
            </a:extLst>
          </p:cNvPr>
          <p:cNvSpPr>
            <a:spLocks noGrp="1"/>
          </p:cNvSpPr>
          <p:nvPr>
            <p:ph type="sldNum" sz="quarter" idx="12"/>
          </p:nvPr>
        </p:nvSpPr>
        <p:spPr/>
        <p:txBody>
          <a:bodyPr/>
          <a:lstStyle/>
          <a:p>
            <a:pPr marL="0" marR="0" lvl="0" indent="0" algn="r" defTabSz="914400" rtl="0" eaLnBrk="0" fontAlgn="base" latinLnBrk="0" hangingPunct="0">
              <a:lnSpc>
                <a:spcPct val="150000"/>
              </a:lnSpc>
              <a:spcBef>
                <a:spcPct val="0"/>
              </a:spcBef>
              <a:spcAft>
                <a:spcPct val="0"/>
              </a:spcAft>
              <a:buClrTx/>
              <a:buSzTx/>
              <a:buFontTx/>
              <a:buNone/>
              <a:tabLst/>
              <a:defRPr/>
            </a:pPr>
            <a:fld id="{EC3C12D4-1BB1-4CDC-88A6-B6E19B6BFEA8}"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pitchFamily="34" charset="0"/>
                <a:ea typeface="MS PGothic" panose="020B0600070205080204" pitchFamily="34" charset="-128"/>
                <a:cs typeface="+mn-cs"/>
              </a:rPr>
              <a:pPr marL="0" marR="0" lvl="0" indent="0" algn="r" defTabSz="914400" rtl="0" eaLnBrk="0" fontAlgn="base" latinLnBrk="0" hangingPunct="0">
                <a:lnSpc>
                  <a:spcPct val="150000"/>
                </a:lnSpc>
                <a:spcBef>
                  <a:spcPct val="0"/>
                </a:spcBef>
                <a:spcAft>
                  <a:spcPct val="0"/>
                </a:spcAft>
                <a:buClrTx/>
                <a:buSzTx/>
                <a:buFontTx/>
                <a:buNone/>
                <a:tabLst/>
                <a:defRPr/>
              </a:pPr>
              <a:t>47</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pitchFamily="34" charset="0"/>
              <a:ea typeface="MS PGothic" panose="020B0600070205080204" pitchFamily="34" charset="-128"/>
              <a:cs typeface="+mn-cs"/>
            </a:endParaRPr>
          </a:p>
        </p:txBody>
      </p:sp>
      <p:cxnSp>
        <p:nvCxnSpPr>
          <p:cNvPr id="8" name="Straight Connector 7">
            <a:extLst>
              <a:ext uri="{FF2B5EF4-FFF2-40B4-BE49-F238E27FC236}">
                <a16:creationId xmlns:a16="http://schemas.microsoft.com/office/drawing/2014/main" id="{67C2DDA0-F04F-E96C-6F04-4CC12CB2FF6C}"/>
              </a:ext>
            </a:extLst>
          </p:cNvPr>
          <p:cNvCxnSpPr/>
          <p:nvPr/>
        </p:nvCxnSpPr>
        <p:spPr>
          <a:xfrm flipV="1">
            <a:off x="113771" y="642086"/>
            <a:ext cx="10015008" cy="14805"/>
          </a:xfrm>
          <a:prstGeom prst="line">
            <a:avLst/>
          </a:prstGeom>
          <a:ln w="19050">
            <a:solidFill>
              <a:srgbClr val="00B050"/>
            </a:solidFill>
          </a:ln>
        </p:spPr>
        <p:style>
          <a:lnRef idx="1">
            <a:schemeClr val="accent6"/>
          </a:lnRef>
          <a:fillRef idx="0">
            <a:schemeClr val="accent6"/>
          </a:fillRef>
          <a:effectRef idx="0">
            <a:schemeClr val="accent6"/>
          </a:effectRef>
          <a:fontRef idx="minor">
            <a:schemeClr val="tx1"/>
          </a:fontRef>
        </p:style>
      </p:cxnSp>
      <p:sp>
        <p:nvSpPr>
          <p:cNvPr id="2" name="Rectangle 2">
            <a:extLst>
              <a:ext uri="{FF2B5EF4-FFF2-40B4-BE49-F238E27FC236}">
                <a16:creationId xmlns:a16="http://schemas.microsoft.com/office/drawing/2014/main" id="{7CA23DED-7353-4F82-72B2-468A3E7554CC}"/>
              </a:ext>
            </a:extLst>
          </p:cNvPr>
          <p:cNvSpPr txBox="1">
            <a:spLocks noChangeArrowheads="1"/>
          </p:cNvSpPr>
          <p:nvPr/>
        </p:nvSpPr>
        <p:spPr bwMode="auto">
          <a:xfrm>
            <a:off x="0" y="198438"/>
            <a:ext cx="11811000" cy="639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lvl="0" eaLnBrk="1" hangingPunct="1">
              <a:lnSpc>
                <a:spcPct val="100000"/>
              </a:lnSpc>
              <a:spcBef>
                <a:spcPct val="0"/>
              </a:spcBef>
              <a:buNone/>
              <a:defRPr/>
            </a:pPr>
            <a:r>
              <a:rPr lang="en-US" altLang="en-US" sz="3200" b="1" dirty="0">
                <a:solidFill>
                  <a:srgbClr val="002060"/>
                </a:solidFill>
                <a:latin typeface="Times New Roman" panose="02020603050405020304" pitchFamily="18" charset="0"/>
                <a:cs typeface="Times New Roman" panose="02020603050405020304" pitchFamily="18" charset="0"/>
              </a:rPr>
              <a:t>Anionic Polymerization; </a:t>
            </a:r>
            <a:r>
              <a:rPr lang="en-US" altLang="en-US" sz="3200" b="1" dirty="0">
                <a:solidFill>
                  <a:srgbClr val="FF0000"/>
                </a:solidFill>
                <a:latin typeface="Times New Roman" panose="02020603050405020304" pitchFamily="18" charset="0"/>
                <a:cs typeface="Times New Roman" panose="02020603050405020304" pitchFamily="18" charset="0"/>
              </a:rPr>
              <a:t>Polymerization of Acrylonitrile </a:t>
            </a:r>
          </a:p>
        </p:txBody>
      </p:sp>
      <p:sp>
        <p:nvSpPr>
          <p:cNvPr id="4" name="Rectangle 10">
            <a:extLst>
              <a:ext uri="{FF2B5EF4-FFF2-40B4-BE49-F238E27FC236}">
                <a16:creationId xmlns:a16="http://schemas.microsoft.com/office/drawing/2014/main" id="{5B13B362-8DD5-4371-8BD0-B5D38F22BEE8}"/>
              </a:ext>
            </a:extLst>
          </p:cNvPr>
          <p:cNvSpPr>
            <a:spLocks noChangeArrowheads="1"/>
          </p:cNvSpPr>
          <p:nvPr/>
        </p:nvSpPr>
        <p:spPr bwMode="auto">
          <a:xfrm>
            <a:off x="457200" y="720537"/>
            <a:ext cx="3124200" cy="498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9pPr>
          </a:lstStyle>
          <a:p>
            <a:pPr algn="just">
              <a:lnSpc>
                <a:spcPct val="150000"/>
              </a:lnSpc>
              <a:spcBef>
                <a:spcPct val="0"/>
              </a:spcBef>
              <a:buFontTx/>
              <a:buNone/>
            </a:pPr>
            <a:r>
              <a:rPr lang="en-US" altLang="en-US" sz="2000" b="1" dirty="0">
                <a:solidFill>
                  <a:srgbClr val="0000FF"/>
                </a:solidFill>
                <a:latin typeface="Times New Roman" panose="02020603050405020304" pitchFamily="18" charset="0"/>
                <a:cs typeface="Times New Roman" panose="02020603050405020304" pitchFamily="18" charset="0"/>
              </a:rPr>
              <a:t>1. Chain initiation </a:t>
            </a:r>
          </a:p>
        </p:txBody>
      </p:sp>
      <p:sp>
        <p:nvSpPr>
          <p:cNvPr id="5" name="Rectangle 13">
            <a:extLst>
              <a:ext uri="{FF2B5EF4-FFF2-40B4-BE49-F238E27FC236}">
                <a16:creationId xmlns:a16="http://schemas.microsoft.com/office/drawing/2014/main" id="{FB54639B-229C-45AF-9390-1DC84033FE07}"/>
              </a:ext>
            </a:extLst>
          </p:cNvPr>
          <p:cNvSpPr>
            <a:spLocks noChangeArrowheads="1"/>
          </p:cNvSpPr>
          <p:nvPr/>
        </p:nvSpPr>
        <p:spPr bwMode="auto">
          <a:xfrm>
            <a:off x="457199" y="2586038"/>
            <a:ext cx="3810001" cy="498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9pPr>
          </a:lstStyle>
          <a:p>
            <a:pPr algn="just">
              <a:lnSpc>
                <a:spcPct val="150000"/>
              </a:lnSpc>
              <a:spcBef>
                <a:spcPct val="0"/>
              </a:spcBef>
              <a:buFontTx/>
              <a:buNone/>
            </a:pPr>
            <a:r>
              <a:rPr lang="en-US" altLang="en-US" sz="2000" b="1" dirty="0">
                <a:solidFill>
                  <a:srgbClr val="0000FF"/>
                </a:solidFill>
                <a:latin typeface="Times New Roman" panose="02020603050405020304" pitchFamily="18" charset="0"/>
                <a:cs typeface="Times New Roman" panose="02020603050405020304" pitchFamily="18" charset="0"/>
              </a:rPr>
              <a:t>2. Chain propagation</a:t>
            </a:r>
          </a:p>
        </p:txBody>
      </p:sp>
      <p:sp>
        <p:nvSpPr>
          <p:cNvPr id="6" name="Rectangle 15">
            <a:extLst>
              <a:ext uri="{FF2B5EF4-FFF2-40B4-BE49-F238E27FC236}">
                <a16:creationId xmlns:a16="http://schemas.microsoft.com/office/drawing/2014/main" id="{C9A3EDDC-483E-4614-8D40-D7D87279FB0C}"/>
              </a:ext>
            </a:extLst>
          </p:cNvPr>
          <p:cNvSpPr>
            <a:spLocks noChangeArrowheads="1"/>
          </p:cNvSpPr>
          <p:nvPr/>
        </p:nvSpPr>
        <p:spPr bwMode="auto">
          <a:xfrm>
            <a:off x="457199" y="4262437"/>
            <a:ext cx="3657601" cy="498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9pPr>
          </a:lstStyle>
          <a:p>
            <a:pPr>
              <a:lnSpc>
                <a:spcPct val="150000"/>
              </a:lnSpc>
              <a:spcBef>
                <a:spcPct val="0"/>
              </a:spcBef>
              <a:buFontTx/>
              <a:buNone/>
            </a:pPr>
            <a:r>
              <a:rPr lang="en-US" altLang="en-US" sz="2000" b="1" dirty="0">
                <a:solidFill>
                  <a:srgbClr val="0000FF"/>
                </a:solidFill>
                <a:latin typeface="Times New Roman" panose="02020603050405020304" pitchFamily="18" charset="0"/>
                <a:cs typeface="Times New Roman" panose="02020603050405020304" pitchFamily="18" charset="0"/>
              </a:rPr>
              <a:t>3. Chain termination;</a:t>
            </a:r>
          </a:p>
        </p:txBody>
      </p:sp>
      <p:graphicFrame>
        <p:nvGraphicFramePr>
          <p:cNvPr id="7" name="Object 2">
            <a:extLst>
              <a:ext uri="{FF2B5EF4-FFF2-40B4-BE49-F238E27FC236}">
                <a16:creationId xmlns:a16="http://schemas.microsoft.com/office/drawing/2014/main" id="{2362401D-3D0D-46B4-8DFB-839FC4C8413A}"/>
              </a:ext>
            </a:extLst>
          </p:cNvPr>
          <p:cNvGraphicFramePr>
            <a:graphicFrameLocks noChangeAspect="1"/>
          </p:cNvGraphicFramePr>
          <p:nvPr>
            <p:extLst>
              <p:ext uri="{D42A27DB-BD31-4B8C-83A1-F6EECF244321}">
                <p14:modId xmlns:p14="http://schemas.microsoft.com/office/powerpoint/2010/main" val="4199882233"/>
              </p:ext>
            </p:extLst>
          </p:nvPr>
        </p:nvGraphicFramePr>
        <p:xfrm>
          <a:off x="3741943" y="1165413"/>
          <a:ext cx="4906757" cy="439135"/>
        </p:xfrm>
        <a:graphic>
          <a:graphicData uri="http://schemas.openxmlformats.org/presentationml/2006/ole">
            <mc:AlternateContent xmlns:mc="http://schemas.openxmlformats.org/markup-compatibility/2006">
              <mc:Choice xmlns:v="urn:schemas-microsoft-com:vml" Requires="v">
                <p:oleObj name="CS ChemDraw Drawing" r:id="rId3" imgW="2940784" imgH="312458" progId="ChemDraw.Document.6.0">
                  <p:embed/>
                </p:oleObj>
              </mc:Choice>
              <mc:Fallback>
                <p:oleObj name="CS ChemDraw Drawing" r:id="rId3" imgW="2940784" imgH="312458" progId="ChemDraw.Document.6.0">
                  <p:embed/>
                  <p:pic>
                    <p:nvPicPr>
                      <p:cNvPr id="7" name="Object 2">
                        <a:extLst>
                          <a:ext uri="{FF2B5EF4-FFF2-40B4-BE49-F238E27FC236}">
                            <a16:creationId xmlns:a16="http://schemas.microsoft.com/office/drawing/2014/main" id="{2362401D-3D0D-46B4-8DFB-839FC4C8413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741943" y="1165413"/>
                        <a:ext cx="4906757" cy="439135"/>
                      </a:xfrm>
                      <a:prstGeom prst="rect">
                        <a:avLst/>
                      </a:prstGeom>
                      <a:solidFill>
                        <a:schemeClr val="bg1"/>
                      </a:solidFill>
                      <a:ln>
                        <a:noFill/>
                      </a:ln>
                    </p:spPr>
                  </p:pic>
                </p:oleObj>
              </mc:Fallback>
            </mc:AlternateContent>
          </a:graphicData>
        </a:graphic>
      </p:graphicFrame>
      <p:graphicFrame>
        <p:nvGraphicFramePr>
          <p:cNvPr id="3" name="Object 3">
            <a:extLst>
              <a:ext uri="{FF2B5EF4-FFF2-40B4-BE49-F238E27FC236}">
                <a16:creationId xmlns:a16="http://schemas.microsoft.com/office/drawing/2014/main" id="{78E934A4-2DF8-4C0D-BBF7-0C4280C342BB}"/>
              </a:ext>
            </a:extLst>
          </p:cNvPr>
          <p:cNvGraphicFramePr>
            <a:graphicFrameLocks noChangeAspect="1"/>
          </p:cNvGraphicFramePr>
          <p:nvPr>
            <p:extLst>
              <p:ext uri="{D42A27DB-BD31-4B8C-83A1-F6EECF244321}">
                <p14:modId xmlns:p14="http://schemas.microsoft.com/office/powerpoint/2010/main" val="431530848"/>
              </p:ext>
            </p:extLst>
          </p:nvPr>
        </p:nvGraphicFramePr>
        <p:xfrm>
          <a:off x="3246643" y="1834627"/>
          <a:ext cx="6309605" cy="788437"/>
        </p:xfrm>
        <a:graphic>
          <a:graphicData uri="http://schemas.openxmlformats.org/presentationml/2006/ole">
            <mc:AlternateContent xmlns:mc="http://schemas.openxmlformats.org/markup-compatibility/2006">
              <mc:Choice xmlns:v="urn:schemas-microsoft-com:vml" Requires="v">
                <p:oleObj name="CS ChemDraw Drawing" r:id="rId5" imgW="3781044" imgH="585216" progId="ChemDraw.Document.6.0">
                  <p:embed/>
                </p:oleObj>
              </mc:Choice>
              <mc:Fallback>
                <p:oleObj name="CS ChemDraw Drawing" r:id="rId5" imgW="3781044" imgH="585216" progId="ChemDraw.Document.6.0">
                  <p:embed/>
                  <p:pic>
                    <p:nvPicPr>
                      <p:cNvPr id="8" name="Object 3">
                        <a:extLst>
                          <a:ext uri="{FF2B5EF4-FFF2-40B4-BE49-F238E27FC236}">
                            <a16:creationId xmlns:a16="http://schemas.microsoft.com/office/drawing/2014/main" id="{78E934A4-2DF8-4C0D-BBF7-0C4280C342B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246643" y="1834627"/>
                        <a:ext cx="6309605" cy="788437"/>
                      </a:xfrm>
                      <a:prstGeom prst="rect">
                        <a:avLst/>
                      </a:prstGeom>
                      <a:solidFill>
                        <a:schemeClr val="bg1"/>
                      </a:solidFill>
                      <a:ln>
                        <a:noFill/>
                      </a:ln>
                    </p:spPr>
                  </p:pic>
                </p:oleObj>
              </mc:Fallback>
            </mc:AlternateContent>
          </a:graphicData>
        </a:graphic>
      </p:graphicFrame>
      <p:graphicFrame>
        <p:nvGraphicFramePr>
          <p:cNvPr id="9" name="Object 4">
            <a:extLst>
              <a:ext uri="{FF2B5EF4-FFF2-40B4-BE49-F238E27FC236}">
                <a16:creationId xmlns:a16="http://schemas.microsoft.com/office/drawing/2014/main" id="{9FDF8454-F51F-437F-A2B8-5FA8E691F0CC}"/>
              </a:ext>
            </a:extLst>
          </p:cNvPr>
          <p:cNvGraphicFramePr>
            <a:graphicFrameLocks noChangeAspect="1"/>
          </p:cNvGraphicFramePr>
          <p:nvPr>
            <p:extLst>
              <p:ext uri="{D42A27DB-BD31-4B8C-83A1-F6EECF244321}">
                <p14:modId xmlns:p14="http://schemas.microsoft.com/office/powerpoint/2010/main" val="193841044"/>
              </p:ext>
            </p:extLst>
          </p:nvPr>
        </p:nvGraphicFramePr>
        <p:xfrm>
          <a:off x="3063980" y="3245063"/>
          <a:ext cx="8229600" cy="895111"/>
        </p:xfrm>
        <a:graphic>
          <a:graphicData uri="http://schemas.openxmlformats.org/presentationml/2006/ole">
            <mc:AlternateContent xmlns:mc="http://schemas.openxmlformats.org/markup-compatibility/2006">
              <mc:Choice xmlns:v="urn:schemas-microsoft-com:vml" Requires="v">
                <p:oleObj name="CS ChemDraw Drawing" r:id="rId7" imgW="4485132" imgH="605028" progId="ChemDraw.Document.6.0">
                  <p:embed/>
                </p:oleObj>
              </mc:Choice>
              <mc:Fallback>
                <p:oleObj name="CS ChemDraw Drawing" r:id="rId7" imgW="4485132" imgH="605028" progId="ChemDraw.Document.6.0">
                  <p:embed/>
                  <p:pic>
                    <p:nvPicPr>
                      <p:cNvPr id="9" name="Object 4">
                        <a:extLst>
                          <a:ext uri="{FF2B5EF4-FFF2-40B4-BE49-F238E27FC236}">
                            <a16:creationId xmlns:a16="http://schemas.microsoft.com/office/drawing/2014/main" id="{9FDF8454-F51F-437F-A2B8-5FA8E691F0CC}"/>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063980" y="3245063"/>
                        <a:ext cx="8229600" cy="895111"/>
                      </a:xfrm>
                      <a:prstGeom prst="rect">
                        <a:avLst/>
                      </a:prstGeom>
                      <a:solidFill>
                        <a:schemeClr val="bg1"/>
                      </a:solidFill>
                      <a:ln>
                        <a:noFill/>
                      </a:ln>
                    </p:spPr>
                  </p:pic>
                </p:oleObj>
              </mc:Fallback>
            </mc:AlternateContent>
          </a:graphicData>
        </a:graphic>
      </p:graphicFrame>
      <p:graphicFrame>
        <p:nvGraphicFramePr>
          <p:cNvPr id="10" name="Object 5">
            <a:extLst>
              <a:ext uri="{FF2B5EF4-FFF2-40B4-BE49-F238E27FC236}">
                <a16:creationId xmlns:a16="http://schemas.microsoft.com/office/drawing/2014/main" id="{86C89FD2-0151-4DE2-BFBD-5D8CD9E0F243}"/>
              </a:ext>
            </a:extLst>
          </p:cNvPr>
          <p:cNvGraphicFramePr>
            <a:graphicFrameLocks noChangeAspect="1"/>
          </p:cNvGraphicFramePr>
          <p:nvPr>
            <p:extLst>
              <p:ext uri="{D42A27DB-BD31-4B8C-83A1-F6EECF244321}">
                <p14:modId xmlns:p14="http://schemas.microsoft.com/office/powerpoint/2010/main" val="4267602414"/>
              </p:ext>
            </p:extLst>
          </p:nvPr>
        </p:nvGraphicFramePr>
        <p:xfrm>
          <a:off x="2622761" y="4817532"/>
          <a:ext cx="9112039" cy="990174"/>
        </p:xfrm>
        <a:graphic>
          <a:graphicData uri="http://schemas.openxmlformats.org/presentationml/2006/ole">
            <mc:AlternateContent xmlns:mc="http://schemas.openxmlformats.org/markup-compatibility/2006">
              <mc:Choice xmlns:v="urn:schemas-microsoft-com:vml" Requires="v">
                <p:oleObj name="CS ChemDraw Drawing" r:id="rId9" imgW="4690872" imgH="633984" progId="ChemDraw.Document.6.0">
                  <p:embed/>
                </p:oleObj>
              </mc:Choice>
              <mc:Fallback>
                <p:oleObj name="CS ChemDraw Drawing" r:id="rId9" imgW="4690872" imgH="633984" progId="ChemDraw.Document.6.0">
                  <p:embed/>
                  <p:pic>
                    <p:nvPicPr>
                      <p:cNvPr id="10" name="Object 5">
                        <a:extLst>
                          <a:ext uri="{FF2B5EF4-FFF2-40B4-BE49-F238E27FC236}">
                            <a16:creationId xmlns:a16="http://schemas.microsoft.com/office/drawing/2014/main" id="{86C89FD2-0151-4DE2-BFBD-5D8CD9E0F243}"/>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2622761" y="4817532"/>
                        <a:ext cx="9112039" cy="990174"/>
                      </a:xfrm>
                      <a:prstGeom prst="rect">
                        <a:avLst/>
                      </a:prstGeom>
                      <a:solidFill>
                        <a:schemeClr val="bg1"/>
                      </a:solidFill>
                      <a:ln>
                        <a:noFill/>
                      </a:ln>
                    </p:spPr>
                  </p:pic>
                </p:oleObj>
              </mc:Fallback>
            </mc:AlternateContent>
          </a:graphicData>
        </a:graphic>
      </p:graphicFrame>
      <p:sp>
        <p:nvSpPr>
          <p:cNvPr id="13" name="Rectangle 2">
            <a:extLst>
              <a:ext uri="{FF2B5EF4-FFF2-40B4-BE49-F238E27FC236}">
                <a16:creationId xmlns:a16="http://schemas.microsoft.com/office/drawing/2014/main" id="{D8F9C206-1B70-4A42-BF74-6B71259A76BD}"/>
              </a:ext>
            </a:extLst>
          </p:cNvPr>
          <p:cNvSpPr>
            <a:spLocks noChangeArrowheads="1"/>
          </p:cNvSpPr>
          <p:nvPr/>
        </p:nvSpPr>
        <p:spPr bwMode="auto">
          <a:xfrm>
            <a:off x="2362199" y="6122771"/>
            <a:ext cx="739140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9pPr>
          </a:lstStyle>
          <a:p>
            <a:pPr algn="just">
              <a:spcBef>
                <a:spcPct val="0"/>
              </a:spcBef>
              <a:buFontTx/>
              <a:buNone/>
            </a:pPr>
            <a:r>
              <a:rPr lang="en-US" altLang="en-US" sz="1800" dirty="0">
                <a:latin typeface="Times New Roman" panose="02020603050405020304" pitchFamily="18" charset="0"/>
                <a:cs typeface="Times New Roman" panose="02020603050405020304" pitchFamily="18" charset="0"/>
              </a:rPr>
              <a:t>Anionic addition polymerizations have no formal termination pathways because proton transfer from solvent or other positive species does not occur. </a:t>
            </a:r>
          </a:p>
        </p:txBody>
      </p:sp>
    </p:spTree>
    <p:extLst>
      <p:ext uri="{BB962C8B-B14F-4D97-AF65-F5344CB8AC3E}">
        <p14:creationId xmlns:p14="http://schemas.microsoft.com/office/powerpoint/2010/main" val="42174133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16" fill="hold"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ox(in)">
                                      <p:cBhvr>
                                        <p:cTn id="7" dur="500"/>
                                        <p:tgtEl>
                                          <p:spTgt spid="9"/>
                                        </p:tgtEl>
                                      </p:cBhvr>
                                    </p:animEffect>
                                  </p:childTnLst>
                                </p:cTn>
                              </p:par>
                              <p:par>
                                <p:cTn id="8" presetID="4" presetClass="entr" presetSubtype="16" fill="hold"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box(in)">
                                      <p:cBhvr>
                                        <p:cTn id="10"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05871F-4D57-D6A2-7949-A0AAFE9AC6CB}"/>
            </a:ext>
          </a:extLst>
        </p:cNvPr>
        <p:cNvGrpSpPr/>
        <p:nvPr/>
      </p:nvGrpSpPr>
      <p:grpSpPr>
        <a:xfrm>
          <a:off x="0" y="0"/>
          <a:ext cx="0" cy="0"/>
          <a:chOff x="0" y="0"/>
          <a:chExt cx="0" cy="0"/>
        </a:xfrm>
      </p:grpSpPr>
      <p:sp>
        <p:nvSpPr>
          <p:cNvPr id="35" name="Slide Number Placeholder 34">
            <a:extLst>
              <a:ext uri="{FF2B5EF4-FFF2-40B4-BE49-F238E27FC236}">
                <a16:creationId xmlns:a16="http://schemas.microsoft.com/office/drawing/2014/main" id="{11513881-2857-D4F5-7835-3C164548C71B}"/>
              </a:ext>
            </a:extLst>
          </p:cNvPr>
          <p:cNvSpPr>
            <a:spLocks noGrp="1"/>
          </p:cNvSpPr>
          <p:nvPr>
            <p:ph type="sldNum" sz="quarter" idx="12"/>
          </p:nvPr>
        </p:nvSpPr>
        <p:spPr/>
        <p:txBody>
          <a:bodyPr/>
          <a:lstStyle/>
          <a:p>
            <a:pPr marL="0" marR="0" lvl="0" indent="0" algn="r" defTabSz="914400" rtl="0" eaLnBrk="0" fontAlgn="base" latinLnBrk="0" hangingPunct="0">
              <a:lnSpc>
                <a:spcPct val="150000"/>
              </a:lnSpc>
              <a:spcBef>
                <a:spcPct val="0"/>
              </a:spcBef>
              <a:spcAft>
                <a:spcPct val="0"/>
              </a:spcAft>
              <a:buClrTx/>
              <a:buSzTx/>
              <a:buFontTx/>
              <a:buNone/>
              <a:tabLst/>
              <a:defRPr/>
            </a:pPr>
            <a:fld id="{EC3C12D4-1BB1-4CDC-88A6-B6E19B6BFEA8}"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pitchFamily="34" charset="0"/>
                <a:ea typeface="MS PGothic" panose="020B0600070205080204" pitchFamily="34" charset="-128"/>
                <a:cs typeface="+mn-cs"/>
              </a:rPr>
              <a:pPr marL="0" marR="0" lvl="0" indent="0" algn="r" defTabSz="914400" rtl="0" eaLnBrk="0" fontAlgn="base" latinLnBrk="0" hangingPunct="0">
                <a:lnSpc>
                  <a:spcPct val="150000"/>
                </a:lnSpc>
                <a:spcBef>
                  <a:spcPct val="0"/>
                </a:spcBef>
                <a:spcAft>
                  <a:spcPct val="0"/>
                </a:spcAft>
                <a:buClrTx/>
                <a:buSzTx/>
                <a:buFontTx/>
                <a:buNone/>
                <a:tabLst/>
                <a:defRPr/>
              </a:pPr>
              <a:t>48</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pitchFamily="34" charset="0"/>
              <a:ea typeface="MS PGothic" panose="020B0600070205080204" pitchFamily="34" charset="-128"/>
              <a:cs typeface="+mn-cs"/>
            </a:endParaRPr>
          </a:p>
        </p:txBody>
      </p:sp>
      <p:cxnSp>
        <p:nvCxnSpPr>
          <p:cNvPr id="8" name="Straight Connector 7">
            <a:extLst>
              <a:ext uri="{FF2B5EF4-FFF2-40B4-BE49-F238E27FC236}">
                <a16:creationId xmlns:a16="http://schemas.microsoft.com/office/drawing/2014/main" id="{C4DA9A10-15DB-78CC-4AC1-9B8C772AABD3}"/>
              </a:ext>
            </a:extLst>
          </p:cNvPr>
          <p:cNvCxnSpPr/>
          <p:nvPr/>
        </p:nvCxnSpPr>
        <p:spPr>
          <a:xfrm flipV="1">
            <a:off x="113771" y="642086"/>
            <a:ext cx="10015008" cy="14805"/>
          </a:xfrm>
          <a:prstGeom prst="line">
            <a:avLst/>
          </a:prstGeom>
          <a:ln w="19050">
            <a:solidFill>
              <a:srgbClr val="00B050"/>
            </a:solidFill>
          </a:ln>
        </p:spPr>
        <p:style>
          <a:lnRef idx="1">
            <a:schemeClr val="accent6"/>
          </a:lnRef>
          <a:fillRef idx="0">
            <a:schemeClr val="accent6"/>
          </a:fillRef>
          <a:effectRef idx="0">
            <a:schemeClr val="accent6"/>
          </a:effectRef>
          <a:fontRef idx="minor">
            <a:schemeClr val="tx1"/>
          </a:fontRef>
        </p:style>
      </p:cxnSp>
      <p:sp>
        <p:nvSpPr>
          <p:cNvPr id="2" name="Rectangle 2">
            <a:extLst>
              <a:ext uri="{FF2B5EF4-FFF2-40B4-BE49-F238E27FC236}">
                <a16:creationId xmlns:a16="http://schemas.microsoft.com/office/drawing/2014/main" id="{0A5C2367-D948-2446-9CE6-E7398FEB6577}"/>
              </a:ext>
            </a:extLst>
          </p:cNvPr>
          <p:cNvSpPr txBox="1">
            <a:spLocks noChangeArrowheads="1"/>
          </p:cNvSpPr>
          <p:nvPr/>
        </p:nvSpPr>
        <p:spPr bwMode="auto">
          <a:xfrm>
            <a:off x="0" y="198438"/>
            <a:ext cx="11811000" cy="639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lvl="0" eaLnBrk="1" hangingPunct="1">
              <a:lnSpc>
                <a:spcPct val="100000"/>
              </a:lnSpc>
              <a:spcBef>
                <a:spcPct val="0"/>
              </a:spcBef>
              <a:buNone/>
              <a:defRPr/>
            </a:pPr>
            <a:r>
              <a:rPr lang="en-US" altLang="en-US" sz="3200" b="1" dirty="0">
                <a:solidFill>
                  <a:srgbClr val="002060"/>
                </a:solidFill>
                <a:latin typeface="Times New Roman" panose="02020603050405020304" pitchFamily="18" charset="0"/>
                <a:cs typeface="Times New Roman" panose="02020603050405020304" pitchFamily="18" charset="0"/>
              </a:rPr>
              <a:t>Anionic Polymerization; </a:t>
            </a:r>
            <a:r>
              <a:rPr lang="en-US" altLang="en-US" sz="3200" b="1" dirty="0">
                <a:solidFill>
                  <a:srgbClr val="FF0000"/>
                </a:solidFill>
                <a:latin typeface="Times New Roman" panose="02020603050405020304" pitchFamily="18" charset="0"/>
                <a:cs typeface="Times New Roman" panose="02020603050405020304" pitchFamily="18" charset="0"/>
              </a:rPr>
              <a:t>Living Polymer</a:t>
            </a:r>
          </a:p>
        </p:txBody>
      </p:sp>
      <p:sp>
        <p:nvSpPr>
          <p:cNvPr id="4" name="Rectangle 3">
            <a:extLst>
              <a:ext uri="{FF2B5EF4-FFF2-40B4-BE49-F238E27FC236}">
                <a16:creationId xmlns:a16="http://schemas.microsoft.com/office/drawing/2014/main" id="{2FE4E575-1EE0-49A1-B50F-8D3847DF3F5D}"/>
              </a:ext>
            </a:extLst>
          </p:cNvPr>
          <p:cNvSpPr/>
          <p:nvPr/>
        </p:nvSpPr>
        <p:spPr>
          <a:xfrm>
            <a:off x="390521" y="716072"/>
            <a:ext cx="11268079" cy="960328"/>
          </a:xfrm>
          <a:prstGeom prst="rect">
            <a:avLst/>
          </a:prstGeom>
        </p:spPr>
        <p:txBody>
          <a:bodyPr wrap="square">
            <a:spAutoFit/>
          </a:bodyPr>
          <a:lstStyle/>
          <a:p>
            <a:pPr algn="just">
              <a:lnSpc>
                <a:spcPct val="150000"/>
              </a:lnSpc>
              <a:spcAft>
                <a:spcPts val="0"/>
              </a:spcAft>
            </a:pPr>
            <a:r>
              <a:rPr lang="en-US" sz="2000" dirty="0">
                <a:solidFill>
                  <a:srgbClr val="FF0000"/>
                </a:solidFill>
                <a:latin typeface="Times New Roman" panose="02020603050405020304" pitchFamily="18" charset="0"/>
                <a:cs typeface="Times New Roman" panose="02020603050405020304" pitchFamily="18" charset="0"/>
              </a:rPr>
              <a:t>Living polymerization</a:t>
            </a:r>
            <a:r>
              <a:rPr lang="en-US" sz="2000" dirty="0">
                <a:latin typeface="Times New Roman" panose="02020603050405020304" pitchFamily="18" charset="0"/>
                <a:cs typeface="Times New Roman" panose="02020603050405020304" pitchFamily="18" charset="0"/>
              </a:rPr>
              <a:t>; If propagation continues until all the monomer has been consumed, the growing chain remains active provided no transfer takes place. </a:t>
            </a:r>
          </a:p>
        </p:txBody>
      </p:sp>
      <p:sp>
        <p:nvSpPr>
          <p:cNvPr id="5" name="Rectangle 2">
            <a:extLst>
              <a:ext uri="{FF2B5EF4-FFF2-40B4-BE49-F238E27FC236}">
                <a16:creationId xmlns:a16="http://schemas.microsoft.com/office/drawing/2014/main" id="{FA06C827-0C44-4387-8F67-3E04A268DB31}"/>
              </a:ext>
            </a:extLst>
          </p:cNvPr>
          <p:cNvSpPr>
            <a:spLocks noChangeArrowheads="1"/>
          </p:cNvSpPr>
          <p:nvPr/>
        </p:nvSpPr>
        <p:spPr bwMode="auto">
          <a:xfrm>
            <a:off x="609600" y="1697743"/>
            <a:ext cx="11049000" cy="18836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9pPr>
          </a:lstStyle>
          <a:p>
            <a:pPr algn="just">
              <a:lnSpc>
                <a:spcPct val="150000"/>
              </a:lnSpc>
              <a:spcBef>
                <a:spcPct val="0"/>
              </a:spcBef>
              <a:spcAft>
                <a:spcPts val="0"/>
              </a:spcAft>
              <a:buFont typeface="Courier New" panose="02070309020205020404" pitchFamily="49" charset="0"/>
              <a:buChar char="o"/>
            </a:pPr>
            <a:r>
              <a:rPr lang="en-US" altLang="en-US" sz="2000" dirty="0">
                <a:solidFill>
                  <a:srgbClr val="009ED6"/>
                </a:solidFill>
                <a:latin typeface="Times New Roman" panose="02020603050405020304" pitchFamily="18" charset="0"/>
                <a:cs typeface="Times New Roman" panose="02020603050405020304" pitchFamily="18" charset="0"/>
              </a:rPr>
              <a:t>Living polymerization </a:t>
            </a:r>
            <a:r>
              <a:rPr lang="en-US" altLang="en-US" sz="2000" dirty="0">
                <a:latin typeface="Times New Roman" panose="02020603050405020304" pitchFamily="18" charset="0"/>
                <a:cs typeface="Times New Roman" panose="02020603050405020304" pitchFamily="18" charset="0"/>
              </a:rPr>
              <a:t>was demonstrated by </a:t>
            </a:r>
            <a:r>
              <a:rPr lang="en-US" altLang="en-US" sz="2000" dirty="0" err="1">
                <a:latin typeface="Times New Roman" panose="02020603050405020304" pitchFamily="18" charset="0"/>
                <a:cs typeface="Times New Roman" panose="02020603050405020304" pitchFamily="18" charset="0"/>
              </a:rPr>
              <a:t>Szwarc</a:t>
            </a:r>
            <a:r>
              <a:rPr lang="en-US" altLang="en-US" sz="2000" dirty="0">
                <a:latin typeface="Times New Roman" panose="02020603050405020304" pitchFamily="18" charset="0"/>
                <a:cs typeface="Times New Roman" panose="02020603050405020304" pitchFamily="18" charset="0"/>
              </a:rPr>
              <a:t> and co workers in 1956. </a:t>
            </a:r>
          </a:p>
          <a:p>
            <a:pPr algn="just">
              <a:lnSpc>
                <a:spcPct val="150000"/>
              </a:lnSpc>
              <a:spcBef>
                <a:spcPct val="0"/>
              </a:spcBef>
              <a:spcAft>
                <a:spcPts val="0"/>
              </a:spcAft>
              <a:buFont typeface="Courier New" panose="02070309020205020404" pitchFamily="49" charset="0"/>
              <a:buChar char="o"/>
            </a:pPr>
            <a:r>
              <a:rPr lang="en-US" altLang="en-US" sz="2000" dirty="0">
                <a:latin typeface="Times New Roman" panose="02020603050405020304" pitchFamily="18" charset="0"/>
                <a:cs typeface="Times New Roman" panose="02020603050405020304" pitchFamily="18" charset="0"/>
              </a:rPr>
              <a:t>In the absence of impurities, the carbanion would still be active and capable of adding another monomer. </a:t>
            </a:r>
          </a:p>
          <a:p>
            <a:pPr algn="just">
              <a:lnSpc>
                <a:spcPct val="150000"/>
              </a:lnSpc>
              <a:spcBef>
                <a:spcPct val="0"/>
              </a:spcBef>
              <a:spcAft>
                <a:spcPts val="0"/>
              </a:spcAft>
              <a:buFont typeface="Courier New" panose="02070309020205020404" pitchFamily="49" charset="0"/>
              <a:buChar char="o"/>
            </a:pPr>
            <a:r>
              <a:rPr lang="en-US" altLang="en-US" sz="2000" dirty="0">
                <a:latin typeface="Times New Roman" panose="02020603050405020304" pitchFamily="18" charset="0"/>
                <a:cs typeface="Times New Roman" panose="02020603050405020304" pitchFamily="18" charset="0"/>
              </a:rPr>
              <a:t>The chains will remain active indefinitely unless there is deliberate termination or chain transfer.</a:t>
            </a:r>
          </a:p>
        </p:txBody>
      </p:sp>
      <p:sp>
        <p:nvSpPr>
          <p:cNvPr id="6" name="Rectangle 10">
            <a:extLst>
              <a:ext uri="{FF2B5EF4-FFF2-40B4-BE49-F238E27FC236}">
                <a16:creationId xmlns:a16="http://schemas.microsoft.com/office/drawing/2014/main" id="{76496642-7A69-4792-984D-7CCEF6533FAF}"/>
              </a:ext>
            </a:extLst>
          </p:cNvPr>
          <p:cNvSpPr>
            <a:spLocks noChangeArrowheads="1"/>
          </p:cNvSpPr>
          <p:nvPr/>
        </p:nvSpPr>
        <p:spPr bwMode="auto">
          <a:xfrm>
            <a:off x="762000" y="3616137"/>
            <a:ext cx="3276600" cy="498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9pPr>
          </a:lstStyle>
          <a:p>
            <a:pPr algn="just">
              <a:lnSpc>
                <a:spcPct val="150000"/>
              </a:lnSpc>
              <a:spcBef>
                <a:spcPct val="0"/>
              </a:spcBef>
              <a:spcAft>
                <a:spcPts val="0"/>
              </a:spcAft>
              <a:buFontTx/>
              <a:buNone/>
            </a:pPr>
            <a:r>
              <a:rPr lang="en-US" altLang="en-US" sz="2000" b="1" dirty="0">
                <a:solidFill>
                  <a:srgbClr val="009ED6"/>
                </a:solidFill>
                <a:latin typeface="Times New Roman" panose="02020603050405020304" pitchFamily="18" charset="0"/>
                <a:cs typeface="Times New Roman" panose="02020603050405020304" pitchFamily="18" charset="0"/>
              </a:rPr>
              <a:t>Chain initiation </a:t>
            </a:r>
          </a:p>
        </p:txBody>
      </p:sp>
      <p:graphicFrame>
        <p:nvGraphicFramePr>
          <p:cNvPr id="7" name="Object 1">
            <a:extLst>
              <a:ext uri="{FF2B5EF4-FFF2-40B4-BE49-F238E27FC236}">
                <a16:creationId xmlns:a16="http://schemas.microsoft.com/office/drawing/2014/main" id="{DF38ABD4-883B-403F-9FF4-BB8AFA805C64}"/>
              </a:ext>
            </a:extLst>
          </p:cNvPr>
          <p:cNvGraphicFramePr>
            <a:graphicFrameLocks noChangeAspect="1"/>
          </p:cNvGraphicFramePr>
          <p:nvPr>
            <p:extLst>
              <p:ext uri="{D42A27DB-BD31-4B8C-83A1-F6EECF244321}">
                <p14:modId xmlns:p14="http://schemas.microsoft.com/office/powerpoint/2010/main" val="2431576016"/>
              </p:ext>
            </p:extLst>
          </p:nvPr>
        </p:nvGraphicFramePr>
        <p:xfrm>
          <a:off x="3004693" y="4118054"/>
          <a:ext cx="5801613" cy="987346"/>
        </p:xfrm>
        <a:graphic>
          <a:graphicData uri="http://schemas.openxmlformats.org/presentationml/2006/ole">
            <mc:AlternateContent xmlns:mc="http://schemas.openxmlformats.org/markup-compatibility/2006">
              <mc:Choice xmlns:v="urn:schemas-microsoft-com:vml" Requires="v">
                <p:oleObj name="CS ChemDraw Drawing" r:id="rId3" imgW="3336036" imgH="566928" progId="ChemDraw.Document.6.0">
                  <p:embed/>
                </p:oleObj>
              </mc:Choice>
              <mc:Fallback>
                <p:oleObj name="CS ChemDraw Drawing" r:id="rId3" imgW="3336036" imgH="566928" progId="ChemDraw.Document.6.0">
                  <p:embed/>
                  <p:pic>
                    <p:nvPicPr>
                      <p:cNvPr id="7" name="Object 1">
                        <a:extLst>
                          <a:ext uri="{FF2B5EF4-FFF2-40B4-BE49-F238E27FC236}">
                            <a16:creationId xmlns:a16="http://schemas.microsoft.com/office/drawing/2014/main" id="{DF38ABD4-883B-403F-9FF4-BB8AFA805C6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04693" y="4118054"/>
                        <a:ext cx="5801613" cy="987346"/>
                      </a:xfrm>
                      <a:prstGeom prst="rect">
                        <a:avLst/>
                      </a:prstGeom>
                      <a:solidFill>
                        <a:schemeClr val="bg1"/>
                      </a:solidFill>
                      <a:ln>
                        <a:noFill/>
                      </a:ln>
                    </p:spPr>
                  </p:pic>
                </p:oleObj>
              </mc:Fallback>
            </mc:AlternateContent>
          </a:graphicData>
        </a:graphic>
      </p:graphicFrame>
      <p:graphicFrame>
        <p:nvGraphicFramePr>
          <p:cNvPr id="3" name="Object 1">
            <a:extLst>
              <a:ext uri="{FF2B5EF4-FFF2-40B4-BE49-F238E27FC236}">
                <a16:creationId xmlns:a16="http://schemas.microsoft.com/office/drawing/2014/main" id="{14264762-7CEA-40B0-B80F-D4F8269481E8}"/>
              </a:ext>
            </a:extLst>
          </p:cNvPr>
          <p:cNvGraphicFramePr>
            <a:graphicFrameLocks noChangeAspect="1"/>
          </p:cNvGraphicFramePr>
          <p:nvPr>
            <p:extLst>
              <p:ext uri="{D42A27DB-BD31-4B8C-83A1-F6EECF244321}">
                <p14:modId xmlns:p14="http://schemas.microsoft.com/office/powerpoint/2010/main" val="2859177473"/>
              </p:ext>
            </p:extLst>
          </p:nvPr>
        </p:nvGraphicFramePr>
        <p:xfrm>
          <a:off x="2346930" y="5592220"/>
          <a:ext cx="7355260" cy="852301"/>
        </p:xfrm>
        <a:graphic>
          <a:graphicData uri="http://schemas.openxmlformats.org/presentationml/2006/ole">
            <mc:AlternateContent xmlns:mc="http://schemas.openxmlformats.org/markup-compatibility/2006">
              <mc:Choice xmlns:v="urn:schemas-microsoft-com:vml" Requires="v">
                <p:oleObj name="CS ChemDraw Drawing" r:id="rId5" imgW="4652772" imgH="537972" progId="ChemDraw.Document.6.0">
                  <p:embed/>
                </p:oleObj>
              </mc:Choice>
              <mc:Fallback>
                <p:oleObj name="CS ChemDraw Drawing" r:id="rId5" imgW="4652772" imgH="537972" progId="ChemDraw.Document.6.0">
                  <p:embed/>
                  <p:pic>
                    <p:nvPicPr>
                      <p:cNvPr id="8" name="Object 1">
                        <a:extLst>
                          <a:ext uri="{FF2B5EF4-FFF2-40B4-BE49-F238E27FC236}">
                            <a16:creationId xmlns:a16="http://schemas.microsoft.com/office/drawing/2014/main" id="{14264762-7CEA-40B0-B80F-D4F8269481E8}"/>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346930" y="5592220"/>
                        <a:ext cx="7355260" cy="852301"/>
                      </a:xfrm>
                      <a:prstGeom prst="rect">
                        <a:avLst/>
                      </a:prstGeom>
                      <a:solidFill>
                        <a:schemeClr val="bg1"/>
                      </a:solidFill>
                      <a:ln>
                        <a:noFill/>
                      </a:ln>
                    </p:spPr>
                  </p:pic>
                </p:oleObj>
              </mc:Fallback>
            </mc:AlternateContent>
          </a:graphicData>
        </a:graphic>
      </p:graphicFrame>
      <p:sp>
        <p:nvSpPr>
          <p:cNvPr id="9" name="Rectangle 13">
            <a:extLst>
              <a:ext uri="{FF2B5EF4-FFF2-40B4-BE49-F238E27FC236}">
                <a16:creationId xmlns:a16="http://schemas.microsoft.com/office/drawing/2014/main" id="{5C2C52F1-F033-4F0E-A453-2E018A94AEE2}"/>
              </a:ext>
            </a:extLst>
          </p:cNvPr>
          <p:cNvSpPr>
            <a:spLocks noChangeArrowheads="1"/>
          </p:cNvSpPr>
          <p:nvPr/>
        </p:nvSpPr>
        <p:spPr bwMode="auto">
          <a:xfrm>
            <a:off x="762001" y="5063937"/>
            <a:ext cx="3886200" cy="498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9pPr>
          </a:lstStyle>
          <a:p>
            <a:pPr algn="just">
              <a:lnSpc>
                <a:spcPct val="150000"/>
              </a:lnSpc>
              <a:spcBef>
                <a:spcPct val="0"/>
              </a:spcBef>
              <a:spcAft>
                <a:spcPts val="0"/>
              </a:spcAft>
              <a:buFontTx/>
              <a:buNone/>
            </a:pPr>
            <a:r>
              <a:rPr lang="en-US" altLang="en-US" sz="2000" b="1" dirty="0">
                <a:solidFill>
                  <a:srgbClr val="009ED6"/>
                </a:solidFill>
                <a:latin typeface="Times New Roman" panose="02020603050405020304" pitchFamily="18" charset="0"/>
                <a:cs typeface="Times New Roman" panose="02020603050405020304" pitchFamily="18" charset="0"/>
              </a:rPr>
              <a:t>Chain propagation</a:t>
            </a:r>
          </a:p>
        </p:txBody>
      </p:sp>
    </p:spTree>
    <p:extLst>
      <p:ext uri="{BB962C8B-B14F-4D97-AF65-F5344CB8AC3E}">
        <p14:creationId xmlns:p14="http://schemas.microsoft.com/office/powerpoint/2010/main" val="29019823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ox(in)">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box(in)">
                                      <p:cBhvr>
                                        <p:cTn id="1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4279D2-BA8F-D48F-AF44-B9D55E6B35EB}"/>
            </a:ext>
          </a:extLst>
        </p:cNvPr>
        <p:cNvGrpSpPr/>
        <p:nvPr/>
      </p:nvGrpSpPr>
      <p:grpSpPr>
        <a:xfrm>
          <a:off x="0" y="0"/>
          <a:ext cx="0" cy="0"/>
          <a:chOff x="0" y="0"/>
          <a:chExt cx="0" cy="0"/>
        </a:xfrm>
      </p:grpSpPr>
      <p:sp>
        <p:nvSpPr>
          <p:cNvPr id="35" name="Slide Number Placeholder 34">
            <a:extLst>
              <a:ext uri="{FF2B5EF4-FFF2-40B4-BE49-F238E27FC236}">
                <a16:creationId xmlns:a16="http://schemas.microsoft.com/office/drawing/2014/main" id="{84BFFC30-D25F-9276-773A-5D81ECC0DE85}"/>
              </a:ext>
            </a:extLst>
          </p:cNvPr>
          <p:cNvSpPr>
            <a:spLocks noGrp="1"/>
          </p:cNvSpPr>
          <p:nvPr>
            <p:ph type="sldNum" sz="quarter" idx="12"/>
          </p:nvPr>
        </p:nvSpPr>
        <p:spPr/>
        <p:txBody>
          <a:bodyPr/>
          <a:lstStyle/>
          <a:p>
            <a:pPr marL="0" marR="0" lvl="0" indent="0" algn="r" defTabSz="914400" rtl="0" eaLnBrk="0" fontAlgn="base" latinLnBrk="0" hangingPunct="0">
              <a:lnSpc>
                <a:spcPct val="150000"/>
              </a:lnSpc>
              <a:spcBef>
                <a:spcPct val="0"/>
              </a:spcBef>
              <a:spcAft>
                <a:spcPct val="0"/>
              </a:spcAft>
              <a:buClrTx/>
              <a:buSzTx/>
              <a:buFontTx/>
              <a:buNone/>
              <a:tabLst/>
              <a:defRPr/>
            </a:pPr>
            <a:fld id="{EC3C12D4-1BB1-4CDC-88A6-B6E19B6BFEA8}"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pitchFamily="34" charset="0"/>
                <a:ea typeface="MS PGothic" panose="020B0600070205080204" pitchFamily="34" charset="-128"/>
                <a:cs typeface="+mn-cs"/>
              </a:rPr>
              <a:pPr marL="0" marR="0" lvl="0" indent="0" algn="r" defTabSz="914400" rtl="0" eaLnBrk="0" fontAlgn="base" latinLnBrk="0" hangingPunct="0">
                <a:lnSpc>
                  <a:spcPct val="150000"/>
                </a:lnSpc>
                <a:spcBef>
                  <a:spcPct val="0"/>
                </a:spcBef>
                <a:spcAft>
                  <a:spcPct val="0"/>
                </a:spcAft>
                <a:buClrTx/>
                <a:buSzTx/>
                <a:buFontTx/>
                <a:buNone/>
                <a:tabLst/>
                <a:defRPr/>
              </a:pPr>
              <a:t>49</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pitchFamily="34" charset="0"/>
              <a:ea typeface="MS PGothic" panose="020B0600070205080204" pitchFamily="34" charset="-128"/>
              <a:cs typeface="+mn-cs"/>
            </a:endParaRPr>
          </a:p>
        </p:txBody>
      </p:sp>
      <p:cxnSp>
        <p:nvCxnSpPr>
          <p:cNvPr id="8" name="Straight Connector 7">
            <a:extLst>
              <a:ext uri="{FF2B5EF4-FFF2-40B4-BE49-F238E27FC236}">
                <a16:creationId xmlns:a16="http://schemas.microsoft.com/office/drawing/2014/main" id="{A9C46846-061A-486E-73C3-14C377927980}"/>
              </a:ext>
            </a:extLst>
          </p:cNvPr>
          <p:cNvCxnSpPr/>
          <p:nvPr/>
        </p:nvCxnSpPr>
        <p:spPr>
          <a:xfrm flipV="1">
            <a:off x="113771" y="642086"/>
            <a:ext cx="10015008" cy="14805"/>
          </a:xfrm>
          <a:prstGeom prst="line">
            <a:avLst/>
          </a:prstGeom>
          <a:ln w="19050">
            <a:solidFill>
              <a:srgbClr val="00B050"/>
            </a:solidFill>
          </a:ln>
        </p:spPr>
        <p:style>
          <a:lnRef idx="1">
            <a:schemeClr val="accent6"/>
          </a:lnRef>
          <a:fillRef idx="0">
            <a:schemeClr val="accent6"/>
          </a:fillRef>
          <a:effectRef idx="0">
            <a:schemeClr val="accent6"/>
          </a:effectRef>
          <a:fontRef idx="minor">
            <a:schemeClr val="tx1"/>
          </a:fontRef>
        </p:style>
      </p:cxnSp>
      <p:sp>
        <p:nvSpPr>
          <p:cNvPr id="2" name="Rectangle 2">
            <a:extLst>
              <a:ext uri="{FF2B5EF4-FFF2-40B4-BE49-F238E27FC236}">
                <a16:creationId xmlns:a16="http://schemas.microsoft.com/office/drawing/2014/main" id="{B300DD37-C7CE-0666-C785-6A4B4259874E}"/>
              </a:ext>
            </a:extLst>
          </p:cNvPr>
          <p:cNvSpPr txBox="1">
            <a:spLocks noChangeArrowheads="1"/>
          </p:cNvSpPr>
          <p:nvPr/>
        </p:nvSpPr>
        <p:spPr bwMode="auto">
          <a:xfrm>
            <a:off x="0" y="198438"/>
            <a:ext cx="11811000" cy="639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lvl="0" eaLnBrk="1" hangingPunct="1">
              <a:lnSpc>
                <a:spcPct val="100000"/>
              </a:lnSpc>
              <a:spcBef>
                <a:spcPct val="0"/>
              </a:spcBef>
              <a:buNone/>
              <a:defRPr/>
            </a:pPr>
            <a:r>
              <a:rPr lang="en-US" altLang="en-US" sz="3200" b="1" dirty="0">
                <a:solidFill>
                  <a:srgbClr val="002060"/>
                </a:solidFill>
                <a:latin typeface="Times New Roman" panose="02020603050405020304" pitchFamily="18" charset="0"/>
                <a:cs typeface="Times New Roman" panose="02020603050405020304" pitchFamily="18" charset="0"/>
              </a:rPr>
              <a:t>Anionic Polymerization; </a:t>
            </a:r>
            <a:r>
              <a:rPr lang="en-US" altLang="en-US" sz="3200" b="1" dirty="0">
                <a:solidFill>
                  <a:srgbClr val="FF0000"/>
                </a:solidFill>
                <a:latin typeface="Times New Roman" panose="02020603050405020304" pitchFamily="18" charset="0"/>
                <a:cs typeface="Times New Roman" panose="02020603050405020304" pitchFamily="18" charset="0"/>
              </a:rPr>
              <a:t>Living Polymer</a:t>
            </a:r>
          </a:p>
        </p:txBody>
      </p:sp>
      <p:sp>
        <p:nvSpPr>
          <p:cNvPr id="4" name="Rectangle 10">
            <a:extLst>
              <a:ext uri="{FF2B5EF4-FFF2-40B4-BE49-F238E27FC236}">
                <a16:creationId xmlns:a16="http://schemas.microsoft.com/office/drawing/2014/main" id="{6E69F8E1-489D-41FF-86D8-D7D19764D81B}"/>
              </a:ext>
            </a:extLst>
          </p:cNvPr>
          <p:cNvSpPr>
            <a:spLocks noChangeArrowheads="1"/>
          </p:cNvSpPr>
          <p:nvPr/>
        </p:nvSpPr>
        <p:spPr bwMode="auto">
          <a:xfrm>
            <a:off x="390521" y="715433"/>
            <a:ext cx="3981450" cy="5799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9pPr>
          </a:lstStyle>
          <a:p>
            <a:pPr algn="just">
              <a:lnSpc>
                <a:spcPct val="150000"/>
              </a:lnSpc>
              <a:spcBef>
                <a:spcPct val="0"/>
              </a:spcBef>
              <a:buFontTx/>
              <a:buNone/>
            </a:pPr>
            <a:r>
              <a:rPr lang="en-US" altLang="en-US" sz="2400" b="1" dirty="0">
                <a:solidFill>
                  <a:srgbClr val="FF0000"/>
                </a:solidFill>
                <a:latin typeface="Times New Roman" panose="02020603050405020304" pitchFamily="18" charset="0"/>
                <a:cs typeface="Times New Roman" panose="02020603050405020304" pitchFamily="18" charset="0"/>
              </a:rPr>
              <a:t>Block copolymers</a:t>
            </a:r>
          </a:p>
        </p:txBody>
      </p:sp>
      <p:pic>
        <p:nvPicPr>
          <p:cNvPr id="5" name="Picture 5" descr="https://upload.wikimedia.org/wikipedia/commons/2/29/Triblock_copolymer_-_reaction_scheme.png">
            <a:extLst>
              <a:ext uri="{FF2B5EF4-FFF2-40B4-BE49-F238E27FC236}">
                <a16:creationId xmlns:a16="http://schemas.microsoft.com/office/drawing/2014/main" id="{96992D49-502D-45C4-A776-EA018F51183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53124" y="1100539"/>
            <a:ext cx="6164974" cy="5639988"/>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179226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A6F870-3608-24DF-5933-D7E5104FD6FD}"/>
            </a:ext>
          </a:extLst>
        </p:cNvPr>
        <p:cNvGrpSpPr/>
        <p:nvPr/>
      </p:nvGrpSpPr>
      <p:grpSpPr>
        <a:xfrm>
          <a:off x="0" y="0"/>
          <a:ext cx="0" cy="0"/>
          <a:chOff x="0" y="0"/>
          <a:chExt cx="0" cy="0"/>
        </a:xfrm>
      </p:grpSpPr>
      <p:sp>
        <p:nvSpPr>
          <p:cNvPr id="35" name="Slide Number Placeholder 34">
            <a:extLst>
              <a:ext uri="{FF2B5EF4-FFF2-40B4-BE49-F238E27FC236}">
                <a16:creationId xmlns:a16="http://schemas.microsoft.com/office/drawing/2014/main" id="{959EAC53-5B98-9F1A-FE60-E4BC7A5D020F}"/>
              </a:ext>
            </a:extLst>
          </p:cNvPr>
          <p:cNvSpPr>
            <a:spLocks noGrp="1"/>
          </p:cNvSpPr>
          <p:nvPr>
            <p:ph type="sldNum" sz="quarter" idx="12"/>
          </p:nvPr>
        </p:nvSpPr>
        <p:spPr/>
        <p:txBody>
          <a:bodyPr/>
          <a:lstStyle/>
          <a:p>
            <a:pPr>
              <a:lnSpc>
                <a:spcPct val="150000"/>
              </a:lnSpc>
              <a:defRPr/>
            </a:pPr>
            <a:fld id="{EC3C12D4-1BB1-4CDC-88A6-B6E19B6BFEA8}" type="slidenum">
              <a:rPr lang="en-US" smtClean="0"/>
              <a:pPr>
                <a:lnSpc>
                  <a:spcPct val="150000"/>
                </a:lnSpc>
                <a:defRPr/>
              </a:pPr>
              <a:t>5</a:t>
            </a:fld>
            <a:endParaRPr lang="en-US"/>
          </a:p>
        </p:txBody>
      </p:sp>
      <p:cxnSp>
        <p:nvCxnSpPr>
          <p:cNvPr id="8" name="Straight Connector 7">
            <a:extLst>
              <a:ext uri="{FF2B5EF4-FFF2-40B4-BE49-F238E27FC236}">
                <a16:creationId xmlns:a16="http://schemas.microsoft.com/office/drawing/2014/main" id="{D4B05E7B-1430-2CDE-63BE-E691F802870E}"/>
              </a:ext>
            </a:extLst>
          </p:cNvPr>
          <p:cNvCxnSpPr/>
          <p:nvPr/>
        </p:nvCxnSpPr>
        <p:spPr>
          <a:xfrm flipV="1">
            <a:off x="113771" y="642086"/>
            <a:ext cx="10015008" cy="14805"/>
          </a:xfrm>
          <a:prstGeom prst="line">
            <a:avLst/>
          </a:prstGeom>
          <a:ln w="19050">
            <a:solidFill>
              <a:srgbClr val="00B050"/>
            </a:solidFill>
          </a:ln>
        </p:spPr>
        <p:style>
          <a:lnRef idx="1">
            <a:schemeClr val="accent6"/>
          </a:lnRef>
          <a:fillRef idx="0">
            <a:schemeClr val="accent6"/>
          </a:fillRef>
          <a:effectRef idx="0">
            <a:schemeClr val="accent6"/>
          </a:effectRef>
          <a:fontRef idx="minor">
            <a:schemeClr val="tx1"/>
          </a:fontRef>
        </p:style>
      </p:cxnSp>
      <p:sp>
        <p:nvSpPr>
          <p:cNvPr id="13" name="Title 1">
            <a:extLst>
              <a:ext uri="{FF2B5EF4-FFF2-40B4-BE49-F238E27FC236}">
                <a16:creationId xmlns:a16="http://schemas.microsoft.com/office/drawing/2014/main" id="{7FA9270F-F169-BAEA-C513-4B9E3254BAC5}"/>
              </a:ext>
            </a:extLst>
          </p:cNvPr>
          <p:cNvSpPr txBox="1">
            <a:spLocks/>
          </p:cNvSpPr>
          <p:nvPr/>
        </p:nvSpPr>
        <p:spPr bwMode="auto">
          <a:xfrm>
            <a:off x="1600200" y="2247045"/>
            <a:ext cx="8686800" cy="152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lang="en-US" sz="4400" kern="1200" dirty="0">
                <a:solidFill>
                  <a:schemeClr val="tx1"/>
                </a:solidFill>
                <a:latin typeface="+mj-lt"/>
                <a:ea typeface="MS PGothic" panose="020B0600070205080204" pitchFamily="34" charset="-128"/>
                <a:cs typeface="+mj-cs"/>
              </a:defRPr>
            </a:lvl1pPr>
            <a:lvl2pPr algn="l" rtl="0" eaLnBrk="0" fontAlgn="base" hangingPunct="0">
              <a:spcBef>
                <a:spcPct val="0"/>
              </a:spcBef>
              <a:spcAft>
                <a:spcPct val="0"/>
              </a:spcAft>
              <a:defRPr sz="4400">
                <a:solidFill>
                  <a:schemeClr val="tx1"/>
                </a:solidFill>
                <a:latin typeface="Calibri" panose="020F0502020204030204" pitchFamily="34" charset="0"/>
                <a:ea typeface="MS PGothic" panose="020B0600070205080204" pitchFamily="34" charset="-128"/>
              </a:defRPr>
            </a:lvl2pPr>
            <a:lvl3pPr algn="l" rtl="0" eaLnBrk="0" fontAlgn="base" hangingPunct="0">
              <a:spcBef>
                <a:spcPct val="0"/>
              </a:spcBef>
              <a:spcAft>
                <a:spcPct val="0"/>
              </a:spcAft>
              <a:defRPr sz="4400">
                <a:solidFill>
                  <a:schemeClr val="tx1"/>
                </a:solidFill>
                <a:latin typeface="Calibri" panose="020F0502020204030204" pitchFamily="34" charset="0"/>
                <a:ea typeface="MS PGothic" panose="020B0600070205080204" pitchFamily="34" charset="-128"/>
              </a:defRPr>
            </a:lvl3pPr>
            <a:lvl4pPr algn="l" rtl="0" eaLnBrk="0" fontAlgn="base" hangingPunct="0">
              <a:spcBef>
                <a:spcPct val="0"/>
              </a:spcBef>
              <a:spcAft>
                <a:spcPct val="0"/>
              </a:spcAft>
              <a:defRPr sz="4400">
                <a:solidFill>
                  <a:schemeClr val="tx1"/>
                </a:solidFill>
                <a:latin typeface="Calibri" panose="020F0502020204030204" pitchFamily="34" charset="0"/>
                <a:ea typeface="MS PGothic" panose="020B0600070205080204" pitchFamily="34" charset="-128"/>
              </a:defRPr>
            </a:lvl4pPr>
            <a:lvl5pPr algn="l" rtl="0" eaLnBrk="0" fontAlgn="base" hangingPunct="0">
              <a:spcBef>
                <a:spcPct val="0"/>
              </a:spcBef>
              <a:spcAft>
                <a:spcPct val="0"/>
              </a:spcAft>
              <a:defRPr sz="4400">
                <a:solidFill>
                  <a:schemeClr val="tx1"/>
                </a:solidFill>
                <a:latin typeface="Calibri" panose="020F0502020204030204" pitchFamily="34" charset="0"/>
                <a:ea typeface="MS PGothic" panose="020B0600070205080204" pitchFamily="34" charset="-128"/>
              </a:defRPr>
            </a:lvl5pPr>
            <a:lvl6pPr marL="457200" algn="l" rtl="0" fontAlgn="base">
              <a:spcBef>
                <a:spcPct val="0"/>
              </a:spcBef>
              <a:spcAft>
                <a:spcPct val="0"/>
              </a:spcAft>
              <a:defRPr sz="4400">
                <a:solidFill>
                  <a:schemeClr val="tx1"/>
                </a:solidFill>
                <a:latin typeface="Calibri" panose="020F0502020204030204" pitchFamily="34" charset="0"/>
                <a:ea typeface="MS PGothic" panose="020B0600070205080204" pitchFamily="34" charset="-128"/>
              </a:defRPr>
            </a:lvl6pPr>
            <a:lvl7pPr marL="914400" algn="l" rtl="0" fontAlgn="base">
              <a:spcBef>
                <a:spcPct val="0"/>
              </a:spcBef>
              <a:spcAft>
                <a:spcPct val="0"/>
              </a:spcAft>
              <a:defRPr sz="4400">
                <a:solidFill>
                  <a:schemeClr val="tx1"/>
                </a:solidFill>
                <a:latin typeface="Calibri" panose="020F0502020204030204" pitchFamily="34" charset="0"/>
                <a:ea typeface="MS PGothic" panose="020B0600070205080204" pitchFamily="34" charset="-128"/>
              </a:defRPr>
            </a:lvl7pPr>
            <a:lvl8pPr marL="1371600" algn="l" rtl="0" fontAlgn="base">
              <a:spcBef>
                <a:spcPct val="0"/>
              </a:spcBef>
              <a:spcAft>
                <a:spcPct val="0"/>
              </a:spcAft>
              <a:defRPr sz="4400">
                <a:solidFill>
                  <a:schemeClr val="tx1"/>
                </a:solidFill>
                <a:latin typeface="Calibri" panose="020F0502020204030204" pitchFamily="34" charset="0"/>
                <a:ea typeface="MS PGothic" panose="020B0600070205080204" pitchFamily="34" charset="-128"/>
              </a:defRPr>
            </a:lvl8pPr>
            <a:lvl9pPr marL="1828800" algn="l" rtl="0" fontAlgn="base">
              <a:spcBef>
                <a:spcPct val="0"/>
              </a:spcBef>
              <a:spcAft>
                <a:spcPct val="0"/>
              </a:spcAft>
              <a:defRPr sz="4400">
                <a:solidFill>
                  <a:schemeClr val="tx1"/>
                </a:solidFill>
                <a:latin typeface="Calibri" panose="020F0502020204030204" pitchFamily="34" charset="0"/>
                <a:ea typeface="MS PGothic" panose="020B0600070205080204" pitchFamily="34" charset="-128"/>
              </a:defRPr>
            </a:lvl9pPr>
          </a:lstStyle>
          <a:p>
            <a:pPr algn="ctr"/>
            <a:r>
              <a:rPr lang="en-US" altLang="en-US" sz="4800" b="1" dirty="0">
                <a:solidFill>
                  <a:srgbClr val="FF0000"/>
                </a:solidFill>
                <a:latin typeface="Times New Roman" panose="02020603050405020304" pitchFamily="18" charset="0"/>
                <a:cs typeface="Times New Roman" panose="02020603050405020304" pitchFamily="18" charset="0"/>
              </a:rPr>
              <a:t>Chain-Growth Polymerization</a:t>
            </a:r>
          </a:p>
          <a:p>
            <a:pPr algn="ctr"/>
            <a:r>
              <a:rPr lang="en-US" altLang="en-US" sz="4000" b="1" dirty="0">
                <a:solidFill>
                  <a:srgbClr val="002060"/>
                </a:solidFill>
                <a:latin typeface="Times New Roman" panose="02020603050405020304" pitchFamily="18" charset="0"/>
                <a:cs typeface="Times New Roman" panose="02020603050405020304" pitchFamily="18" charset="0"/>
              </a:rPr>
              <a:t>Free Radical Polymerization</a:t>
            </a:r>
          </a:p>
        </p:txBody>
      </p:sp>
    </p:spTree>
    <p:extLst>
      <p:ext uri="{BB962C8B-B14F-4D97-AF65-F5344CB8AC3E}">
        <p14:creationId xmlns:p14="http://schemas.microsoft.com/office/powerpoint/2010/main" val="223791714"/>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8810FE-30A7-2CEB-149E-7FF3F8B87C20}"/>
            </a:ext>
          </a:extLst>
        </p:cNvPr>
        <p:cNvGrpSpPr/>
        <p:nvPr/>
      </p:nvGrpSpPr>
      <p:grpSpPr>
        <a:xfrm>
          <a:off x="0" y="0"/>
          <a:ext cx="0" cy="0"/>
          <a:chOff x="0" y="0"/>
          <a:chExt cx="0" cy="0"/>
        </a:xfrm>
      </p:grpSpPr>
      <p:sp>
        <p:nvSpPr>
          <p:cNvPr id="35" name="Slide Number Placeholder 34">
            <a:extLst>
              <a:ext uri="{FF2B5EF4-FFF2-40B4-BE49-F238E27FC236}">
                <a16:creationId xmlns:a16="http://schemas.microsoft.com/office/drawing/2014/main" id="{8520821D-DD21-5B15-7FF2-8E899EF63AF0}"/>
              </a:ext>
            </a:extLst>
          </p:cNvPr>
          <p:cNvSpPr>
            <a:spLocks noGrp="1"/>
          </p:cNvSpPr>
          <p:nvPr>
            <p:ph type="sldNum" sz="quarter" idx="12"/>
          </p:nvPr>
        </p:nvSpPr>
        <p:spPr/>
        <p:txBody>
          <a:bodyPr/>
          <a:lstStyle/>
          <a:p>
            <a:pPr marL="0" marR="0" lvl="0" indent="0" algn="r" defTabSz="914400" rtl="0" eaLnBrk="0" fontAlgn="base" latinLnBrk="0" hangingPunct="0">
              <a:lnSpc>
                <a:spcPct val="150000"/>
              </a:lnSpc>
              <a:spcBef>
                <a:spcPct val="0"/>
              </a:spcBef>
              <a:spcAft>
                <a:spcPct val="0"/>
              </a:spcAft>
              <a:buClrTx/>
              <a:buSzTx/>
              <a:buFontTx/>
              <a:buNone/>
              <a:tabLst/>
              <a:defRPr/>
            </a:pPr>
            <a:fld id="{EC3C12D4-1BB1-4CDC-88A6-B6E19B6BFEA8}"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pitchFamily="34" charset="0"/>
                <a:ea typeface="MS PGothic" panose="020B0600070205080204" pitchFamily="34" charset="-128"/>
                <a:cs typeface="+mn-cs"/>
              </a:rPr>
              <a:pPr marL="0" marR="0" lvl="0" indent="0" algn="r" defTabSz="914400" rtl="0" eaLnBrk="0" fontAlgn="base" latinLnBrk="0" hangingPunct="0">
                <a:lnSpc>
                  <a:spcPct val="150000"/>
                </a:lnSpc>
                <a:spcBef>
                  <a:spcPct val="0"/>
                </a:spcBef>
                <a:spcAft>
                  <a:spcPct val="0"/>
                </a:spcAft>
                <a:buClrTx/>
                <a:buSzTx/>
                <a:buFontTx/>
                <a:buNone/>
                <a:tabLst/>
                <a:defRPr/>
              </a:pPr>
              <a:t>50</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pitchFamily="34" charset="0"/>
              <a:ea typeface="MS PGothic" panose="020B0600070205080204" pitchFamily="34" charset="-128"/>
              <a:cs typeface="+mn-cs"/>
            </a:endParaRPr>
          </a:p>
        </p:txBody>
      </p:sp>
      <p:cxnSp>
        <p:nvCxnSpPr>
          <p:cNvPr id="8" name="Straight Connector 7">
            <a:extLst>
              <a:ext uri="{FF2B5EF4-FFF2-40B4-BE49-F238E27FC236}">
                <a16:creationId xmlns:a16="http://schemas.microsoft.com/office/drawing/2014/main" id="{FB8283CF-4E8E-3C4B-27BB-CA3E4ED716B3}"/>
              </a:ext>
            </a:extLst>
          </p:cNvPr>
          <p:cNvCxnSpPr/>
          <p:nvPr/>
        </p:nvCxnSpPr>
        <p:spPr>
          <a:xfrm flipV="1">
            <a:off x="113771" y="642086"/>
            <a:ext cx="10015008" cy="14805"/>
          </a:xfrm>
          <a:prstGeom prst="line">
            <a:avLst/>
          </a:prstGeom>
          <a:ln w="19050">
            <a:solidFill>
              <a:srgbClr val="00B050"/>
            </a:solidFill>
          </a:ln>
        </p:spPr>
        <p:style>
          <a:lnRef idx="1">
            <a:schemeClr val="accent6"/>
          </a:lnRef>
          <a:fillRef idx="0">
            <a:schemeClr val="accent6"/>
          </a:fillRef>
          <a:effectRef idx="0">
            <a:schemeClr val="accent6"/>
          </a:effectRef>
          <a:fontRef idx="minor">
            <a:schemeClr val="tx1"/>
          </a:fontRef>
        </p:style>
      </p:cxnSp>
      <p:sp>
        <p:nvSpPr>
          <p:cNvPr id="2" name="Rectangle 2">
            <a:extLst>
              <a:ext uri="{FF2B5EF4-FFF2-40B4-BE49-F238E27FC236}">
                <a16:creationId xmlns:a16="http://schemas.microsoft.com/office/drawing/2014/main" id="{DC2FAC7C-2417-BB9F-A2B5-D8BA1A44193D}"/>
              </a:ext>
            </a:extLst>
          </p:cNvPr>
          <p:cNvSpPr txBox="1">
            <a:spLocks noChangeArrowheads="1"/>
          </p:cNvSpPr>
          <p:nvPr/>
        </p:nvSpPr>
        <p:spPr bwMode="auto">
          <a:xfrm>
            <a:off x="0" y="198438"/>
            <a:ext cx="11811000" cy="639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lvl="0" eaLnBrk="1" hangingPunct="1">
              <a:lnSpc>
                <a:spcPct val="100000"/>
              </a:lnSpc>
              <a:spcBef>
                <a:spcPct val="0"/>
              </a:spcBef>
              <a:buNone/>
              <a:defRPr/>
            </a:pPr>
            <a:r>
              <a:rPr lang="en-US" altLang="en-US" sz="3200" b="1" dirty="0">
                <a:solidFill>
                  <a:srgbClr val="002060"/>
                </a:solidFill>
                <a:latin typeface="Times New Roman" panose="02020603050405020304" pitchFamily="18" charset="0"/>
                <a:cs typeface="Times New Roman" panose="02020603050405020304" pitchFamily="18" charset="0"/>
              </a:rPr>
              <a:t>Anionic Polymerization; </a:t>
            </a:r>
            <a:r>
              <a:rPr lang="en-US" altLang="en-US" sz="3200" b="1" dirty="0">
                <a:solidFill>
                  <a:srgbClr val="FF0000"/>
                </a:solidFill>
                <a:latin typeface="Times New Roman" panose="02020603050405020304" pitchFamily="18" charset="0"/>
                <a:cs typeface="Times New Roman" panose="02020603050405020304" pitchFamily="18" charset="0"/>
              </a:rPr>
              <a:t>Living Polymer</a:t>
            </a:r>
          </a:p>
        </p:txBody>
      </p:sp>
      <p:sp>
        <p:nvSpPr>
          <p:cNvPr id="4" name="Rectangle 10">
            <a:extLst>
              <a:ext uri="{FF2B5EF4-FFF2-40B4-BE49-F238E27FC236}">
                <a16:creationId xmlns:a16="http://schemas.microsoft.com/office/drawing/2014/main" id="{375F2509-C5C8-492B-A470-693F2AA1D73D}"/>
              </a:ext>
            </a:extLst>
          </p:cNvPr>
          <p:cNvSpPr>
            <a:spLocks noChangeArrowheads="1"/>
          </p:cNvSpPr>
          <p:nvPr/>
        </p:nvSpPr>
        <p:spPr bwMode="auto">
          <a:xfrm>
            <a:off x="390520" y="715433"/>
            <a:ext cx="5019679" cy="5799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9pPr>
          </a:lstStyle>
          <a:p>
            <a:pPr algn="just">
              <a:lnSpc>
                <a:spcPct val="150000"/>
              </a:lnSpc>
              <a:spcBef>
                <a:spcPct val="0"/>
              </a:spcBef>
              <a:spcAft>
                <a:spcPts val="0"/>
              </a:spcAft>
              <a:buFontTx/>
              <a:buNone/>
            </a:pPr>
            <a:r>
              <a:rPr lang="en-US" altLang="en-US" sz="2400" b="1" dirty="0">
                <a:solidFill>
                  <a:srgbClr val="FF0000"/>
                </a:solidFill>
                <a:latin typeface="Times New Roman" panose="02020603050405020304" pitchFamily="18" charset="0"/>
                <a:cs typeface="Times New Roman" panose="02020603050405020304" pitchFamily="18" charset="0"/>
              </a:rPr>
              <a:t>End-group functionalization</a:t>
            </a:r>
          </a:p>
        </p:txBody>
      </p:sp>
      <p:sp>
        <p:nvSpPr>
          <p:cNvPr id="5" name="Rectangle 2">
            <a:extLst>
              <a:ext uri="{FF2B5EF4-FFF2-40B4-BE49-F238E27FC236}">
                <a16:creationId xmlns:a16="http://schemas.microsoft.com/office/drawing/2014/main" id="{D85AEAB7-A122-403C-97C5-71ADFF4A1A63}"/>
              </a:ext>
            </a:extLst>
          </p:cNvPr>
          <p:cNvSpPr>
            <a:spLocks noChangeArrowheads="1"/>
          </p:cNvSpPr>
          <p:nvPr/>
        </p:nvSpPr>
        <p:spPr bwMode="auto">
          <a:xfrm>
            <a:off x="685800" y="1316743"/>
            <a:ext cx="11201400" cy="18836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9pPr>
          </a:lstStyle>
          <a:p>
            <a:pPr algn="just">
              <a:lnSpc>
                <a:spcPct val="150000"/>
              </a:lnSpc>
              <a:spcBef>
                <a:spcPct val="0"/>
              </a:spcBef>
              <a:spcAft>
                <a:spcPts val="0"/>
              </a:spcAft>
              <a:buFont typeface="Courier New" panose="02070309020205020404" pitchFamily="49" charset="0"/>
              <a:buChar char="o"/>
            </a:pPr>
            <a:r>
              <a:rPr lang="en-US" altLang="en-US" sz="2000" dirty="0">
                <a:latin typeface="Times New Roman" panose="02020603050405020304" pitchFamily="18" charset="0"/>
                <a:cs typeface="Times New Roman" panose="02020603050405020304" pitchFamily="18" charset="0"/>
              </a:rPr>
              <a:t>Living anionic polymerization can also be used to </a:t>
            </a:r>
            <a:r>
              <a:rPr lang="en-US" altLang="en-US" sz="2000" dirty="0">
                <a:solidFill>
                  <a:srgbClr val="FF0000"/>
                </a:solidFill>
                <a:latin typeface="Times New Roman" panose="02020603050405020304" pitchFamily="18" charset="0"/>
                <a:cs typeface="Times New Roman" panose="02020603050405020304" pitchFamily="18" charset="0"/>
              </a:rPr>
              <a:t>incorporate functional groups</a:t>
            </a:r>
            <a:r>
              <a:rPr lang="en-US" altLang="en-US" sz="2000" dirty="0">
                <a:latin typeface="Times New Roman" panose="02020603050405020304" pitchFamily="18" charset="0"/>
                <a:cs typeface="Times New Roman" panose="02020603050405020304" pitchFamily="18" charset="0"/>
              </a:rPr>
              <a:t>.</a:t>
            </a:r>
          </a:p>
          <a:p>
            <a:pPr algn="just">
              <a:lnSpc>
                <a:spcPct val="150000"/>
              </a:lnSpc>
              <a:spcBef>
                <a:spcPct val="0"/>
              </a:spcBef>
              <a:spcAft>
                <a:spcPts val="0"/>
              </a:spcAft>
              <a:buFont typeface="Courier New" panose="02070309020205020404" pitchFamily="49" charset="0"/>
              <a:buChar char="o"/>
            </a:pPr>
            <a:r>
              <a:rPr lang="en-US" altLang="en-US" sz="2000" dirty="0">
                <a:latin typeface="Times New Roman" panose="02020603050405020304" pitchFamily="18" charset="0"/>
                <a:cs typeface="Times New Roman" panose="02020603050405020304" pitchFamily="18" charset="0"/>
              </a:rPr>
              <a:t>These end-groups are usually added post-polymerization.</a:t>
            </a:r>
          </a:p>
          <a:p>
            <a:pPr algn="just">
              <a:lnSpc>
                <a:spcPct val="150000"/>
              </a:lnSpc>
              <a:spcBef>
                <a:spcPct val="0"/>
              </a:spcBef>
              <a:spcAft>
                <a:spcPts val="0"/>
              </a:spcAft>
              <a:buFont typeface="Courier New" panose="02070309020205020404" pitchFamily="49" charset="0"/>
              <a:buChar char="o"/>
            </a:pPr>
            <a:r>
              <a:rPr lang="en-US" altLang="en-US" sz="2000" dirty="0">
                <a:latin typeface="Times New Roman" panose="02020603050405020304" pitchFamily="18" charset="0"/>
                <a:cs typeface="Times New Roman" panose="02020603050405020304" pitchFamily="18" charset="0"/>
              </a:rPr>
              <a:t>End-groups that have been used in the functionalization of α-haloalkanes include hydroxide, -NH</a:t>
            </a:r>
            <a:r>
              <a:rPr lang="en-US" altLang="en-US" sz="2000" baseline="-25000" dirty="0">
                <a:latin typeface="Times New Roman" panose="02020603050405020304" pitchFamily="18" charset="0"/>
                <a:cs typeface="Times New Roman" panose="02020603050405020304" pitchFamily="18" charset="0"/>
              </a:rPr>
              <a:t>2</a:t>
            </a:r>
            <a:r>
              <a:rPr lang="en-US" altLang="en-US" sz="2000" dirty="0">
                <a:latin typeface="Times New Roman" panose="02020603050405020304" pitchFamily="18" charset="0"/>
                <a:cs typeface="Times New Roman" panose="02020603050405020304" pitchFamily="18" charset="0"/>
              </a:rPr>
              <a:t>, -OH, -SH, -CHO,-COCH</a:t>
            </a:r>
            <a:r>
              <a:rPr lang="en-US" altLang="en-US" sz="2000" baseline="-25000" dirty="0">
                <a:latin typeface="Times New Roman" panose="02020603050405020304" pitchFamily="18" charset="0"/>
                <a:cs typeface="Times New Roman" panose="02020603050405020304" pitchFamily="18" charset="0"/>
              </a:rPr>
              <a:t>3</a:t>
            </a:r>
            <a:r>
              <a:rPr lang="en-US" altLang="en-US" sz="2000" dirty="0">
                <a:latin typeface="Times New Roman" panose="02020603050405020304" pitchFamily="18" charset="0"/>
                <a:cs typeface="Times New Roman" panose="02020603050405020304" pitchFamily="18" charset="0"/>
              </a:rPr>
              <a:t>, -COOH, and epoxides.</a:t>
            </a:r>
          </a:p>
        </p:txBody>
      </p:sp>
      <p:grpSp>
        <p:nvGrpSpPr>
          <p:cNvPr id="6" name="Group 3">
            <a:extLst>
              <a:ext uri="{FF2B5EF4-FFF2-40B4-BE49-F238E27FC236}">
                <a16:creationId xmlns:a16="http://schemas.microsoft.com/office/drawing/2014/main" id="{C1350386-32A6-43F2-AC86-4739A796BD38}"/>
              </a:ext>
            </a:extLst>
          </p:cNvPr>
          <p:cNvGrpSpPr>
            <a:grpSpLocks/>
          </p:cNvGrpSpPr>
          <p:nvPr/>
        </p:nvGrpSpPr>
        <p:grpSpPr bwMode="auto">
          <a:xfrm>
            <a:off x="2796781" y="3489270"/>
            <a:ext cx="6598437" cy="2439988"/>
            <a:chOff x="3352799" y="2057400"/>
            <a:chExt cx="6858000" cy="2746097"/>
          </a:xfrm>
        </p:grpSpPr>
        <p:pic>
          <p:nvPicPr>
            <p:cNvPr id="7" name="Picture 2" descr="https://upload.wikimedia.org/wikipedia/commons/c/c7/AAP_End_Group_Add.png">
              <a:extLst>
                <a:ext uri="{FF2B5EF4-FFF2-40B4-BE49-F238E27FC236}">
                  <a16:creationId xmlns:a16="http://schemas.microsoft.com/office/drawing/2014/main" id="{03876994-82CD-466F-8FD3-FE887E71C3E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t="68738"/>
            <a:stretch>
              <a:fillRect/>
            </a:stretch>
          </p:blipFill>
          <p:spPr bwMode="auto">
            <a:xfrm>
              <a:off x="3352799" y="3625216"/>
              <a:ext cx="6857999" cy="1178281"/>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pic>
        <p:pic>
          <p:nvPicPr>
            <p:cNvPr id="3" name="Picture 2" descr="https://upload.wikimedia.org/wikipedia/commons/c/c7/AAP_End_Group_Add.png">
              <a:extLst>
                <a:ext uri="{FF2B5EF4-FFF2-40B4-BE49-F238E27FC236}">
                  <a16:creationId xmlns:a16="http://schemas.microsoft.com/office/drawing/2014/main" id="{BA51F89B-2138-43FF-98E8-F84C5973A24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b="58047"/>
            <a:stretch>
              <a:fillRect/>
            </a:stretch>
          </p:blipFill>
          <p:spPr bwMode="auto">
            <a:xfrm>
              <a:off x="3352800" y="2057400"/>
              <a:ext cx="6857999" cy="1581227"/>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404000731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56E687-9B48-28AC-C879-5BB7A0736164}"/>
            </a:ext>
          </a:extLst>
        </p:cNvPr>
        <p:cNvGrpSpPr/>
        <p:nvPr/>
      </p:nvGrpSpPr>
      <p:grpSpPr>
        <a:xfrm>
          <a:off x="0" y="0"/>
          <a:ext cx="0" cy="0"/>
          <a:chOff x="0" y="0"/>
          <a:chExt cx="0" cy="0"/>
        </a:xfrm>
      </p:grpSpPr>
      <p:sp>
        <p:nvSpPr>
          <p:cNvPr id="35" name="Slide Number Placeholder 34">
            <a:extLst>
              <a:ext uri="{FF2B5EF4-FFF2-40B4-BE49-F238E27FC236}">
                <a16:creationId xmlns:a16="http://schemas.microsoft.com/office/drawing/2014/main" id="{6BC9FB13-492C-22DB-7F97-43FFBC5DCD21}"/>
              </a:ext>
            </a:extLst>
          </p:cNvPr>
          <p:cNvSpPr>
            <a:spLocks noGrp="1"/>
          </p:cNvSpPr>
          <p:nvPr>
            <p:ph type="sldNum" sz="quarter" idx="12"/>
          </p:nvPr>
        </p:nvSpPr>
        <p:spPr/>
        <p:txBody>
          <a:bodyPr/>
          <a:lstStyle/>
          <a:p>
            <a:pPr>
              <a:lnSpc>
                <a:spcPct val="150000"/>
              </a:lnSpc>
              <a:defRPr/>
            </a:pPr>
            <a:fld id="{EC3C12D4-1BB1-4CDC-88A6-B6E19B6BFEA8}" type="slidenum">
              <a:rPr lang="en-US" smtClean="0"/>
              <a:pPr>
                <a:lnSpc>
                  <a:spcPct val="150000"/>
                </a:lnSpc>
                <a:defRPr/>
              </a:pPr>
              <a:t>51</a:t>
            </a:fld>
            <a:endParaRPr lang="en-US"/>
          </a:p>
        </p:txBody>
      </p:sp>
      <p:cxnSp>
        <p:nvCxnSpPr>
          <p:cNvPr id="8" name="Straight Connector 7">
            <a:extLst>
              <a:ext uri="{FF2B5EF4-FFF2-40B4-BE49-F238E27FC236}">
                <a16:creationId xmlns:a16="http://schemas.microsoft.com/office/drawing/2014/main" id="{5851F5F6-7482-6E5E-A3D7-A3A85348B33F}"/>
              </a:ext>
            </a:extLst>
          </p:cNvPr>
          <p:cNvCxnSpPr/>
          <p:nvPr/>
        </p:nvCxnSpPr>
        <p:spPr>
          <a:xfrm flipV="1">
            <a:off x="113771" y="642086"/>
            <a:ext cx="10015008" cy="14805"/>
          </a:xfrm>
          <a:prstGeom prst="line">
            <a:avLst/>
          </a:prstGeom>
          <a:ln w="19050">
            <a:solidFill>
              <a:srgbClr val="00B050"/>
            </a:solidFill>
          </a:ln>
        </p:spPr>
        <p:style>
          <a:lnRef idx="1">
            <a:schemeClr val="accent6"/>
          </a:lnRef>
          <a:fillRef idx="0">
            <a:schemeClr val="accent6"/>
          </a:fillRef>
          <a:effectRef idx="0">
            <a:schemeClr val="accent6"/>
          </a:effectRef>
          <a:fontRef idx="minor">
            <a:schemeClr val="tx1"/>
          </a:fontRef>
        </p:style>
      </p:cxnSp>
      <p:sp>
        <p:nvSpPr>
          <p:cNvPr id="13" name="Title 1">
            <a:extLst>
              <a:ext uri="{FF2B5EF4-FFF2-40B4-BE49-F238E27FC236}">
                <a16:creationId xmlns:a16="http://schemas.microsoft.com/office/drawing/2014/main" id="{B9D72B3F-254B-2C26-FAAE-EB61A6D2BB7F}"/>
              </a:ext>
            </a:extLst>
          </p:cNvPr>
          <p:cNvSpPr txBox="1">
            <a:spLocks/>
          </p:cNvSpPr>
          <p:nvPr/>
        </p:nvSpPr>
        <p:spPr bwMode="auto">
          <a:xfrm>
            <a:off x="1600200" y="2247045"/>
            <a:ext cx="8686800" cy="152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lang="en-US" sz="4400" kern="1200" dirty="0">
                <a:solidFill>
                  <a:schemeClr val="tx1"/>
                </a:solidFill>
                <a:latin typeface="+mj-lt"/>
                <a:ea typeface="MS PGothic" panose="020B0600070205080204" pitchFamily="34" charset="-128"/>
                <a:cs typeface="+mj-cs"/>
              </a:defRPr>
            </a:lvl1pPr>
            <a:lvl2pPr algn="l" rtl="0" eaLnBrk="0" fontAlgn="base" hangingPunct="0">
              <a:spcBef>
                <a:spcPct val="0"/>
              </a:spcBef>
              <a:spcAft>
                <a:spcPct val="0"/>
              </a:spcAft>
              <a:defRPr sz="4400">
                <a:solidFill>
                  <a:schemeClr val="tx1"/>
                </a:solidFill>
                <a:latin typeface="Calibri" panose="020F0502020204030204" pitchFamily="34" charset="0"/>
                <a:ea typeface="MS PGothic" panose="020B0600070205080204" pitchFamily="34" charset="-128"/>
              </a:defRPr>
            </a:lvl2pPr>
            <a:lvl3pPr algn="l" rtl="0" eaLnBrk="0" fontAlgn="base" hangingPunct="0">
              <a:spcBef>
                <a:spcPct val="0"/>
              </a:spcBef>
              <a:spcAft>
                <a:spcPct val="0"/>
              </a:spcAft>
              <a:defRPr sz="4400">
                <a:solidFill>
                  <a:schemeClr val="tx1"/>
                </a:solidFill>
                <a:latin typeface="Calibri" panose="020F0502020204030204" pitchFamily="34" charset="0"/>
                <a:ea typeface="MS PGothic" panose="020B0600070205080204" pitchFamily="34" charset="-128"/>
              </a:defRPr>
            </a:lvl3pPr>
            <a:lvl4pPr algn="l" rtl="0" eaLnBrk="0" fontAlgn="base" hangingPunct="0">
              <a:spcBef>
                <a:spcPct val="0"/>
              </a:spcBef>
              <a:spcAft>
                <a:spcPct val="0"/>
              </a:spcAft>
              <a:defRPr sz="4400">
                <a:solidFill>
                  <a:schemeClr val="tx1"/>
                </a:solidFill>
                <a:latin typeface="Calibri" panose="020F0502020204030204" pitchFamily="34" charset="0"/>
                <a:ea typeface="MS PGothic" panose="020B0600070205080204" pitchFamily="34" charset="-128"/>
              </a:defRPr>
            </a:lvl4pPr>
            <a:lvl5pPr algn="l" rtl="0" eaLnBrk="0" fontAlgn="base" hangingPunct="0">
              <a:spcBef>
                <a:spcPct val="0"/>
              </a:spcBef>
              <a:spcAft>
                <a:spcPct val="0"/>
              </a:spcAft>
              <a:defRPr sz="4400">
                <a:solidFill>
                  <a:schemeClr val="tx1"/>
                </a:solidFill>
                <a:latin typeface="Calibri" panose="020F0502020204030204" pitchFamily="34" charset="0"/>
                <a:ea typeface="MS PGothic" panose="020B0600070205080204" pitchFamily="34" charset="-128"/>
              </a:defRPr>
            </a:lvl5pPr>
            <a:lvl6pPr marL="457200" algn="l" rtl="0" fontAlgn="base">
              <a:spcBef>
                <a:spcPct val="0"/>
              </a:spcBef>
              <a:spcAft>
                <a:spcPct val="0"/>
              </a:spcAft>
              <a:defRPr sz="4400">
                <a:solidFill>
                  <a:schemeClr val="tx1"/>
                </a:solidFill>
                <a:latin typeface="Calibri" panose="020F0502020204030204" pitchFamily="34" charset="0"/>
                <a:ea typeface="MS PGothic" panose="020B0600070205080204" pitchFamily="34" charset="-128"/>
              </a:defRPr>
            </a:lvl6pPr>
            <a:lvl7pPr marL="914400" algn="l" rtl="0" fontAlgn="base">
              <a:spcBef>
                <a:spcPct val="0"/>
              </a:spcBef>
              <a:spcAft>
                <a:spcPct val="0"/>
              </a:spcAft>
              <a:defRPr sz="4400">
                <a:solidFill>
                  <a:schemeClr val="tx1"/>
                </a:solidFill>
                <a:latin typeface="Calibri" panose="020F0502020204030204" pitchFamily="34" charset="0"/>
                <a:ea typeface="MS PGothic" panose="020B0600070205080204" pitchFamily="34" charset="-128"/>
              </a:defRPr>
            </a:lvl7pPr>
            <a:lvl8pPr marL="1371600" algn="l" rtl="0" fontAlgn="base">
              <a:spcBef>
                <a:spcPct val="0"/>
              </a:spcBef>
              <a:spcAft>
                <a:spcPct val="0"/>
              </a:spcAft>
              <a:defRPr sz="4400">
                <a:solidFill>
                  <a:schemeClr val="tx1"/>
                </a:solidFill>
                <a:latin typeface="Calibri" panose="020F0502020204030204" pitchFamily="34" charset="0"/>
                <a:ea typeface="MS PGothic" panose="020B0600070205080204" pitchFamily="34" charset="-128"/>
              </a:defRPr>
            </a:lvl8pPr>
            <a:lvl9pPr marL="1828800" algn="l" rtl="0" fontAlgn="base">
              <a:spcBef>
                <a:spcPct val="0"/>
              </a:spcBef>
              <a:spcAft>
                <a:spcPct val="0"/>
              </a:spcAft>
              <a:defRPr sz="4400">
                <a:solidFill>
                  <a:schemeClr val="tx1"/>
                </a:solidFill>
                <a:latin typeface="Calibri" panose="020F0502020204030204" pitchFamily="34" charset="0"/>
                <a:ea typeface="MS PGothic" panose="020B0600070205080204" pitchFamily="34" charset="-128"/>
              </a:defRPr>
            </a:lvl9pPr>
          </a:lstStyle>
          <a:p>
            <a:pPr algn="ctr"/>
            <a:r>
              <a:rPr lang="en-US" altLang="en-US" sz="4800" b="1" dirty="0">
                <a:solidFill>
                  <a:srgbClr val="FF0000"/>
                </a:solidFill>
                <a:latin typeface="Times New Roman" panose="02020603050405020304" pitchFamily="18" charset="0"/>
                <a:cs typeface="Times New Roman" panose="02020603050405020304" pitchFamily="18" charset="0"/>
              </a:rPr>
              <a:t>Chain-Growth Polymerization</a:t>
            </a:r>
          </a:p>
          <a:p>
            <a:pPr algn="ctr"/>
            <a:r>
              <a:rPr lang="en-US" altLang="en-US" sz="4000" b="1" dirty="0">
                <a:solidFill>
                  <a:srgbClr val="002060"/>
                </a:solidFill>
                <a:latin typeface="Times New Roman" panose="02020603050405020304" pitchFamily="18" charset="0"/>
                <a:cs typeface="Times New Roman" panose="02020603050405020304" pitchFamily="18" charset="0"/>
              </a:rPr>
              <a:t>Coordination Polymerization</a:t>
            </a:r>
          </a:p>
        </p:txBody>
      </p:sp>
    </p:spTree>
    <p:extLst>
      <p:ext uri="{BB962C8B-B14F-4D97-AF65-F5344CB8AC3E}">
        <p14:creationId xmlns:p14="http://schemas.microsoft.com/office/powerpoint/2010/main" val="1905756098"/>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1F71C2-2350-124E-A33E-98FE8156B9D8}"/>
            </a:ext>
          </a:extLst>
        </p:cNvPr>
        <p:cNvGrpSpPr/>
        <p:nvPr/>
      </p:nvGrpSpPr>
      <p:grpSpPr>
        <a:xfrm>
          <a:off x="0" y="0"/>
          <a:ext cx="0" cy="0"/>
          <a:chOff x="0" y="0"/>
          <a:chExt cx="0" cy="0"/>
        </a:xfrm>
      </p:grpSpPr>
      <p:sp>
        <p:nvSpPr>
          <p:cNvPr id="35" name="Slide Number Placeholder 34">
            <a:extLst>
              <a:ext uri="{FF2B5EF4-FFF2-40B4-BE49-F238E27FC236}">
                <a16:creationId xmlns:a16="http://schemas.microsoft.com/office/drawing/2014/main" id="{F3EE528D-4AC2-6E2D-1032-4C37EF615DEB}"/>
              </a:ext>
            </a:extLst>
          </p:cNvPr>
          <p:cNvSpPr>
            <a:spLocks noGrp="1"/>
          </p:cNvSpPr>
          <p:nvPr>
            <p:ph type="sldNum" sz="quarter" idx="12"/>
          </p:nvPr>
        </p:nvSpPr>
        <p:spPr/>
        <p:txBody>
          <a:bodyPr/>
          <a:lstStyle/>
          <a:p>
            <a:pPr marL="0" marR="0" lvl="0" indent="0" algn="r" defTabSz="914400" rtl="0" eaLnBrk="0" fontAlgn="base" latinLnBrk="0" hangingPunct="0">
              <a:lnSpc>
                <a:spcPct val="150000"/>
              </a:lnSpc>
              <a:spcBef>
                <a:spcPct val="0"/>
              </a:spcBef>
              <a:spcAft>
                <a:spcPct val="0"/>
              </a:spcAft>
              <a:buClrTx/>
              <a:buSzTx/>
              <a:buFontTx/>
              <a:buNone/>
              <a:tabLst/>
              <a:defRPr/>
            </a:pPr>
            <a:fld id="{EC3C12D4-1BB1-4CDC-88A6-B6E19B6BFEA8}"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pitchFamily="34" charset="0"/>
                <a:ea typeface="MS PGothic" panose="020B0600070205080204" pitchFamily="34" charset="-128"/>
                <a:cs typeface="+mn-cs"/>
              </a:rPr>
              <a:pPr marL="0" marR="0" lvl="0" indent="0" algn="r" defTabSz="914400" rtl="0" eaLnBrk="0" fontAlgn="base" latinLnBrk="0" hangingPunct="0">
                <a:lnSpc>
                  <a:spcPct val="150000"/>
                </a:lnSpc>
                <a:spcBef>
                  <a:spcPct val="0"/>
                </a:spcBef>
                <a:spcAft>
                  <a:spcPct val="0"/>
                </a:spcAft>
                <a:buClrTx/>
                <a:buSzTx/>
                <a:buFontTx/>
                <a:buNone/>
                <a:tabLst/>
                <a:defRPr/>
              </a:pPr>
              <a:t>52</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pitchFamily="34" charset="0"/>
              <a:ea typeface="MS PGothic" panose="020B0600070205080204" pitchFamily="34" charset="-128"/>
              <a:cs typeface="+mn-cs"/>
            </a:endParaRPr>
          </a:p>
        </p:txBody>
      </p:sp>
      <p:cxnSp>
        <p:nvCxnSpPr>
          <p:cNvPr id="8" name="Straight Connector 7">
            <a:extLst>
              <a:ext uri="{FF2B5EF4-FFF2-40B4-BE49-F238E27FC236}">
                <a16:creationId xmlns:a16="http://schemas.microsoft.com/office/drawing/2014/main" id="{11C40C90-1E3F-56DC-01F1-4CFB5D289154}"/>
              </a:ext>
            </a:extLst>
          </p:cNvPr>
          <p:cNvCxnSpPr/>
          <p:nvPr/>
        </p:nvCxnSpPr>
        <p:spPr>
          <a:xfrm flipV="1">
            <a:off x="113771" y="642086"/>
            <a:ext cx="10015008" cy="14805"/>
          </a:xfrm>
          <a:prstGeom prst="line">
            <a:avLst/>
          </a:prstGeom>
          <a:ln w="19050">
            <a:solidFill>
              <a:srgbClr val="00B050"/>
            </a:solidFill>
          </a:ln>
        </p:spPr>
        <p:style>
          <a:lnRef idx="1">
            <a:schemeClr val="accent6"/>
          </a:lnRef>
          <a:fillRef idx="0">
            <a:schemeClr val="accent6"/>
          </a:fillRef>
          <a:effectRef idx="0">
            <a:schemeClr val="accent6"/>
          </a:effectRef>
          <a:fontRef idx="minor">
            <a:schemeClr val="tx1"/>
          </a:fontRef>
        </p:style>
      </p:cxnSp>
      <p:sp>
        <p:nvSpPr>
          <p:cNvPr id="2" name="Rectangle 2">
            <a:extLst>
              <a:ext uri="{FF2B5EF4-FFF2-40B4-BE49-F238E27FC236}">
                <a16:creationId xmlns:a16="http://schemas.microsoft.com/office/drawing/2014/main" id="{216B9145-37AD-C942-0E8D-B6E3976E9497}"/>
              </a:ext>
            </a:extLst>
          </p:cNvPr>
          <p:cNvSpPr txBox="1">
            <a:spLocks noChangeArrowheads="1"/>
          </p:cNvSpPr>
          <p:nvPr/>
        </p:nvSpPr>
        <p:spPr bwMode="auto">
          <a:xfrm>
            <a:off x="0" y="198438"/>
            <a:ext cx="11811000" cy="639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lvl="0" eaLnBrk="1" hangingPunct="1">
              <a:lnSpc>
                <a:spcPct val="100000"/>
              </a:lnSpc>
              <a:spcBef>
                <a:spcPct val="0"/>
              </a:spcBef>
              <a:buNone/>
              <a:defRPr/>
            </a:pPr>
            <a:r>
              <a:rPr lang="en-US" altLang="en-US" sz="3200" b="1" dirty="0">
                <a:solidFill>
                  <a:srgbClr val="002060"/>
                </a:solidFill>
                <a:latin typeface="Times New Roman" panose="02020603050405020304" pitchFamily="18" charset="0"/>
                <a:cs typeface="Times New Roman" panose="02020603050405020304" pitchFamily="18" charset="0"/>
              </a:rPr>
              <a:t>Coordination Polymerization</a:t>
            </a:r>
          </a:p>
        </p:txBody>
      </p:sp>
      <p:sp>
        <p:nvSpPr>
          <p:cNvPr id="4" name="Rectangle 3">
            <a:extLst>
              <a:ext uri="{FF2B5EF4-FFF2-40B4-BE49-F238E27FC236}">
                <a16:creationId xmlns:a16="http://schemas.microsoft.com/office/drawing/2014/main" id="{1A664AF9-F200-4DED-BB6C-7082AF949AAB}"/>
              </a:ext>
            </a:extLst>
          </p:cNvPr>
          <p:cNvSpPr/>
          <p:nvPr/>
        </p:nvSpPr>
        <p:spPr>
          <a:xfrm>
            <a:off x="390521" y="716072"/>
            <a:ext cx="11534250" cy="960328"/>
          </a:xfrm>
          <a:prstGeom prst="rect">
            <a:avLst/>
          </a:prstGeom>
        </p:spPr>
        <p:txBody>
          <a:bodyPr wrap="square">
            <a:spAutoFit/>
          </a:bodyPr>
          <a:lstStyle/>
          <a:p>
            <a:pPr marL="342900" indent="-342900" algn="just">
              <a:lnSpc>
                <a:spcPct val="150000"/>
              </a:lnSpc>
              <a:spcAft>
                <a:spcPts val="0"/>
              </a:spcAft>
              <a:buFont typeface="Courier New" panose="02070309020205020404" pitchFamily="49" charset="0"/>
              <a:buChar char="o"/>
            </a:pPr>
            <a:r>
              <a:rPr lang="en-US" sz="2000" dirty="0">
                <a:latin typeface="Times New Roman" panose="02020603050405020304" pitchFamily="18" charset="0"/>
                <a:cs typeface="Times New Roman" panose="02020603050405020304" pitchFamily="18" charset="0"/>
              </a:rPr>
              <a:t>Nearly half of all polymers are produced worldwide by catalytic polymerization reactions carried out in the presence of transition metal compounds.</a:t>
            </a:r>
          </a:p>
        </p:txBody>
      </p:sp>
      <p:sp>
        <p:nvSpPr>
          <p:cNvPr id="5" name="Rectangle 4">
            <a:extLst>
              <a:ext uri="{FF2B5EF4-FFF2-40B4-BE49-F238E27FC236}">
                <a16:creationId xmlns:a16="http://schemas.microsoft.com/office/drawing/2014/main" id="{0CE45E8E-EF57-48EA-9C13-EF9D40B5A01C}"/>
              </a:ext>
            </a:extLst>
          </p:cNvPr>
          <p:cNvSpPr/>
          <p:nvPr/>
        </p:nvSpPr>
        <p:spPr>
          <a:xfrm>
            <a:off x="385441" y="1688813"/>
            <a:ext cx="11534250" cy="2806987"/>
          </a:xfrm>
          <a:prstGeom prst="rect">
            <a:avLst/>
          </a:prstGeom>
        </p:spPr>
        <p:txBody>
          <a:bodyPr wrap="square">
            <a:spAutoFit/>
          </a:bodyPr>
          <a:lstStyle/>
          <a:p>
            <a:pPr marL="342900" indent="-342900" algn="just">
              <a:lnSpc>
                <a:spcPct val="150000"/>
              </a:lnSpc>
              <a:spcAft>
                <a:spcPts val="0"/>
              </a:spcAft>
              <a:buFont typeface="Courier New" panose="02070309020205020404" pitchFamily="49" charset="0"/>
              <a:buChar char="o"/>
            </a:pPr>
            <a:r>
              <a:rPr lang="en-US" sz="2000" dirty="0">
                <a:solidFill>
                  <a:srgbClr val="000000"/>
                </a:solidFill>
                <a:latin typeface="Times New Roman" panose="02020603050405020304" pitchFamily="18" charset="0"/>
                <a:cs typeface="Times New Roman" panose="02020603050405020304" pitchFamily="18" charset="0"/>
              </a:rPr>
              <a:t>Simple </a:t>
            </a:r>
            <a:r>
              <a:rPr lang="en-US" sz="2000" i="1" dirty="0">
                <a:solidFill>
                  <a:srgbClr val="000000"/>
                </a:solidFill>
                <a:latin typeface="Times New Roman" panose="02020603050405020304" pitchFamily="18" charset="0"/>
                <a:cs typeface="Times New Roman" panose="02020603050405020304" pitchFamily="18" charset="0"/>
              </a:rPr>
              <a:t>α</a:t>
            </a:r>
            <a:r>
              <a:rPr lang="en-US" sz="2000" dirty="0">
                <a:solidFill>
                  <a:srgbClr val="000000"/>
                </a:solidFill>
                <a:latin typeface="Times New Roman" panose="02020603050405020304" pitchFamily="18" charset="0"/>
                <a:cs typeface="Times New Roman" panose="02020603050405020304" pitchFamily="18" charset="0"/>
              </a:rPr>
              <a:t>-olefins (terminated alkenes) cannot be polymerized (except for ethene) </a:t>
            </a:r>
            <a:r>
              <a:rPr lang="en-US" sz="2000" i="1" dirty="0">
                <a:solidFill>
                  <a:srgbClr val="000000"/>
                </a:solidFill>
                <a:latin typeface="Times New Roman" panose="02020603050405020304" pitchFamily="18" charset="0"/>
                <a:cs typeface="Times New Roman" panose="02020603050405020304" pitchFamily="18" charset="0"/>
              </a:rPr>
              <a:t>via </a:t>
            </a:r>
            <a:r>
              <a:rPr lang="en-US" sz="2000" dirty="0">
                <a:solidFill>
                  <a:srgbClr val="000000"/>
                </a:solidFill>
                <a:latin typeface="Times New Roman" panose="02020603050405020304" pitchFamily="18" charset="0"/>
                <a:cs typeface="Times New Roman" panose="02020603050405020304" pitchFamily="18" charset="0"/>
              </a:rPr>
              <a:t>the radical or ionic polymerizations.</a:t>
            </a:r>
          </a:p>
          <a:p>
            <a:pPr marL="463550" algn="just">
              <a:lnSpc>
                <a:spcPct val="150000"/>
              </a:lnSpc>
              <a:spcAft>
                <a:spcPts val="0"/>
              </a:spcAft>
            </a:pPr>
            <a:r>
              <a:rPr lang="en-US" sz="2000" dirty="0">
                <a:solidFill>
                  <a:srgbClr val="000000"/>
                </a:solidFill>
                <a:latin typeface="Times New Roman" panose="02020603050405020304" pitchFamily="18" charset="0"/>
                <a:cs typeface="Times New Roman" panose="02020603050405020304" pitchFamily="18" charset="0"/>
              </a:rPr>
              <a:t>This chain carrying the active center, a radical, referring to abstract a hydrogen atom or an ion from the carbon atom adjacent to the double bond results in an allyl species (stable that no other monomer can be added).</a:t>
            </a:r>
          </a:p>
          <a:p>
            <a:pPr marL="342900" indent="-342900" algn="just">
              <a:lnSpc>
                <a:spcPct val="150000"/>
              </a:lnSpc>
              <a:spcAft>
                <a:spcPts val="0"/>
              </a:spcAft>
              <a:buFont typeface="Courier New" panose="02070309020205020404" pitchFamily="49" charset="0"/>
              <a:buChar char="o"/>
            </a:pPr>
            <a:r>
              <a:rPr lang="en-US" sz="2000" dirty="0">
                <a:solidFill>
                  <a:srgbClr val="000000"/>
                </a:solidFill>
                <a:latin typeface="Times New Roman" panose="02020603050405020304" pitchFamily="18" charset="0"/>
                <a:cs typeface="Times New Roman" panose="02020603050405020304" pitchFamily="18" charset="0"/>
              </a:rPr>
              <a:t>The reaction with corresponding anions or cations takes place in an analogous manner.</a:t>
            </a:r>
            <a:endParaRPr lang="en-US" sz="2000" dirty="0">
              <a:latin typeface="Times New Roman" panose="02020603050405020304" pitchFamily="18" charset="0"/>
              <a:cs typeface="Times New Roman" panose="02020603050405020304" pitchFamily="18" charset="0"/>
            </a:endParaRPr>
          </a:p>
        </p:txBody>
      </p:sp>
      <p:pic>
        <p:nvPicPr>
          <p:cNvPr id="6" name="Picture 5">
            <a:extLst>
              <a:ext uri="{FF2B5EF4-FFF2-40B4-BE49-F238E27FC236}">
                <a16:creationId xmlns:a16="http://schemas.microsoft.com/office/drawing/2014/main" id="{CAD83087-2FC0-4828-B563-55642F116BC9}"/>
              </a:ext>
            </a:extLst>
          </p:cNvPr>
          <p:cNvPicPr>
            <a:picLocks noChangeAspect="1"/>
          </p:cNvPicPr>
          <p:nvPr/>
        </p:nvPicPr>
        <p:blipFill rotWithShape="1">
          <a:blip r:embed="rId3"/>
          <a:srcRect l="41875" t="53334" r="25625" b="35555"/>
          <a:stretch/>
        </p:blipFill>
        <p:spPr>
          <a:xfrm>
            <a:off x="2590800" y="4727268"/>
            <a:ext cx="6806617" cy="1238290"/>
          </a:xfrm>
          <a:prstGeom prst="rect">
            <a:avLst/>
          </a:prstGeom>
        </p:spPr>
      </p:pic>
      <p:sp>
        <p:nvSpPr>
          <p:cNvPr id="7" name="Rectangle 6">
            <a:extLst>
              <a:ext uri="{FF2B5EF4-FFF2-40B4-BE49-F238E27FC236}">
                <a16:creationId xmlns:a16="http://schemas.microsoft.com/office/drawing/2014/main" id="{516A0FA8-B623-49E0-B685-89CAA0F22637}"/>
              </a:ext>
            </a:extLst>
          </p:cNvPr>
          <p:cNvSpPr/>
          <p:nvPr/>
        </p:nvSpPr>
        <p:spPr>
          <a:xfrm>
            <a:off x="3733800" y="5898278"/>
            <a:ext cx="4108002" cy="458074"/>
          </a:xfrm>
          <a:prstGeom prst="rect">
            <a:avLst/>
          </a:prstGeom>
        </p:spPr>
        <p:txBody>
          <a:bodyPr wrap="square">
            <a:spAutoFit/>
          </a:bodyPr>
          <a:lstStyle/>
          <a:p>
            <a:pPr algn="ctr">
              <a:lnSpc>
                <a:spcPct val="150000"/>
              </a:lnSpc>
              <a:spcAft>
                <a:spcPts val="0"/>
              </a:spcAft>
            </a:pPr>
            <a:r>
              <a:rPr lang="en-US" dirty="0">
                <a:latin typeface="Times New Roman" panose="02020603050405020304" pitchFamily="18" charset="0"/>
                <a:cs typeface="Times New Roman" panose="02020603050405020304" pitchFamily="18" charset="0"/>
              </a:rPr>
              <a:t>Reaction of propene with a radical</a:t>
            </a:r>
          </a:p>
        </p:txBody>
      </p:sp>
    </p:spTree>
    <p:extLst>
      <p:ext uri="{BB962C8B-B14F-4D97-AF65-F5344CB8AC3E}">
        <p14:creationId xmlns:p14="http://schemas.microsoft.com/office/powerpoint/2010/main" val="1511246459"/>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7089C3-D5BD-2FBC-3B6C-29DEF3E946FB}"/>
            </a:ext>
          </a:extLst>
        </p:cNvPr>
        <p:cNvGrpSpPr/>
        <p:nvPr/>
      </p:nvGrpSpPr>
      <p:grpSpPr>
        <a:xfrm>
          <a:off x="0" y="0"/>
          <a:ext cx="0" cy="0"/>
          <a:chOff x="0" y="0"/>
          <a:chExt cx="0" cy="0"/>
        </a:xfrm>
      </p:grpSpPr>
      <p:sp>
        <p:nvSpPr>
          <p:cNvPr id="35" name="Slide Number Placeholder 34">
            <a:extLst>
              <a:ext uri="{FF2B5EF4-FFF2-40B4-BE49-F238E27FC236}">
                <a16:creationId xmlns:a16="http://schemas.microsoft.com/office/drawing/2014/main" id="{DC932AB8-CC36-25DF-40BC-2E21DDAF7A94}"/>
              </a:ext>
            </a:extLst>
          </p:cNvPr>
          <p:cNvSpPr>
            <a:spLocks noGrp="1"/>
          </p:cNvSpPr>
          <p:nvPr>
            <p:ph type="sldNum" sz="quarter" idx="12"/>
          </p:nvPr>
        </p:nvSpPr>
        <p:spPr/>
        <p:txBody>
          <a:bodyPr/>
          <a:lstStyle/>
          <a:p>
            <a:pPr marL="0" marR="0" lvl="0" indent="0" algn="r" defTabSz="914400" rtl="0" eaLnBrk="0" fontAlgn="base" latinLnBrk="0" hangingPunct="0">
              <a:lnSpc>
                <a:spcPct val="150000"/>
              </a:lnSpc>
              <a:spcBef>
                <a:spcPct val="0"/>
              </a:spcBef>
              <a:spcAft>
                <a:spcPct val="0"/>
              </a:spcAft>
              <a:buClrTx/>
              <a:buSzTx/>
              <a:buFontTx/>
              <a:buNone/>
              <a:tabLst/>
              <a:defRPr/>
            </a:pPr>
            <a:fld id="{EC3C12D4-1BB1-4CDC-88A6-B6E19B6BFEA8}"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pitchFamily="34" charset="0"/>
                <a:ea typeface="MS PGothic" panose="020B0600070205080204" pitchFamily="34" charset="-128"/>
                <a:cs typeface="+mn-cs"/>
              </a:rPr>
              <a:pPr marL="0" marR="0" lvl="0" indent="0" algn="r" defTabSz="914400" rtl="0" eaLnBrk="0" fontAlgn="base" latinLnBrk="0" hangingPunct="0">
                <a:lnSpc>
                  <a:spcPct val="150000"/>
                </a:lnSpc>
                <a:spcBef>
                  <a:spcPct val="0"/>
                </a:spcBef>
                <a:spcAft>
                  <a:spcPct val="0"/>
                </a:spcAft>
                <a:buClrTx/>
                <a:buSzTx/>
                <a:buFontTx/>
                <a:buNone/>
                <a:tabLst/>
                <a:defRPr/>
              </a:pPr>
              <a:t>53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pitchFamily="34" charset="0"/>
              <a:ea typeface="MS PGothic" panose="020B0600070205080204" pitchFamily="34" charset="-128"/>
              <a:cs typeface="+mn-cs"/>
            </a:endParaRPr>
          </a:p>
        </p:txBody>
      </p:sp>
      <p:cxnSp>
        <p:nvCxnSpPr>
          <p:cNvPr id="8" name="Straight Connector 7">
            <a:extLst>
              <a:ext uri="{FF2B5EF4-FFF2-40B4-BE49-F238E27FC236}">
                <a16:creationId xmlns:a16="http://schemas.microsoft.com/office/drawing/2014/main" id="{1DE3BA6E-2AC1-435A-19D1-00EFEC407F5D}"/>
              </a:ext>
            </a:extLst>
          </p:cNvPr>
          <p:cNvCxnSpPr/>
          <p:nvPr/>
        </p:nvCxnSpPr>
        <p:spPr>
          <a:xfrm flipV="1">
            <a:off x="113771" y="642086"/>
            <a:ext cx="10015008" cy="14805"/>
          </a:xfrm>
          <a:prstGeom prst="line">
            <a:avLst/>
          </a:prstGeom>
          <a:ln w="19050">
            <a:solidFill>
              <a:srgbClr val="00B050"/>
            </a:solidFill>
          </a:ln>
        </p:spPr>
        <p:style>
          <a:lnRef idx="1">
            <a:schemeClr val="accent6"/>
          </a:lnRef>
          <a:fillRef idx="0">
            <a:schemeClr val="accent6"/>
          </a:fillRef>
          <a:effectRef idx="0">
            <a:schemeClr val="accent6"/>
          </a:effectRef>
          <a:fontRef idx="minor">
            <a:schemeClr val="tx1"/>
          </a:fontRef>
        </p:style>
      </p:cxnSp>
      <p:sp>
        <p:nvSpPr>
          <p:cNvPr id="2" name="Rectangle 2">
            <a:extLst>
              <a:ext uri="{FF2B5EF4-FFF2-40B4-BE49-F238E27FC236}">
                <a16:creationId xmlns:a16="http://schemas.microsoft.com/office/drawing/2014/main" id="{697D3FD9-3E40-A61B-F138-25B132E64E3B}"/>
              </a:ext>
            </a:extLst>
          </p:cNvPr>
          <p:cNvSpPr txBox="1">
            <a:spLocks noChangeArrowheads="1"/>
          </p:cNvSpPr>
          <p:nvPr/>
        </p:nvSpPr>
        <p:spPr bwMode="auto">
          <a:xfrm>
            <a:off x="0" y="198438"/>
            <a:ext cx="11811000" cy="639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lvl="0" eaLnBrk="1" hangingPunct="1">
              <a:lnSpc>
                <a:spcPct val="100000"/>
              </a:lnSpc>
              <a:spcBef>
                <a:spcPct val="0"/>
              </a:spcBef>
              <a:buNone/>
              <a:defRPr/>
            </a:pPr>
            <a:r>
              <a:rPr lang="en-US" altLang="en-US" sz="3200" b="1" dirty="0">
                <a:solidFill>
                  <a:srgbClr val="002060"/>
                </a:solidFill>
                <a:latin typeface="Times New Roman" panose="02020603050405020304" pitchFamily="18" charset="0"/>
                <a:cs typeface="Times New Roman" panose="02020603050405020304" pitchFamily="18" charset="0"/>
              </a:rPr>
              <a:t>Coordination Polymerization; </a:t>
            </a:r>
            <a:r>
              <a:rPr lang="en-US" altLang="en-US" b="1" dirty="0">
                <a:solidFill>
                  <a:srgbClr val="FF0000"/>
                </a:solidFill>
                <a:latin typeface="Times New Roman" panose="02020603050405020304" pitchFamily="18" charset="0"/>
                <a:cs typeface="Times New Roman" panose="02020603050405020304" pitchFamily="18" charset="0"/>
              </a:rPr>
              <a:t>Heterogeneous Ziegler–Natta Catalysts</a:t>
            </a:r>
            <a:endParaRPr lang="en-US" altLang="en-US" sz="3200" b="1" dirty="0">
              <a:solidFill>
                <a:srgbClr val="FF0000"/>
              </a:solidFill>
              <a:latin typeface="Times New Roman" panose="02020603050405020304" pitchFamily="18" charset="0"/>
              <a:cs typeface="Times New Roman" panose="02020603050405020304" pitchFamily="18" charset="0"/>
            </a:endParaRPr>
          </a:p>
        </p:txBody>
      </p:sp>
      <p:sp>
        <p:nvSpPr>
          <p:cNvPr id="4" name="Rectangle 3">
            <a:extLst>
              <a:ext uri="{FF2B5EF4-FFF2-40B4-BE49-F238E27FC236}">
                <a16:creationId xmlns:a16="http://schemas.microsoft.com/office/drawing/2014/main" id="{870D43CC-FABD-40C9-880C-2F3A58A205FD}"/>
              </a:ext>
            </a:extLst>
          </p:cNvPr>
          <p:cNvSpPr/>
          <p:nvPr/>
        </p:nvSpPr>
        <p:spPr>
          <a:xfrm>
            <a:off x="390521" y="716072"/>
            <a:ext cx="11534250" cy="960328"/>
          </a:xfrm>
          <a:prstGeom prst="rect">
            <a:avLst/>
          </a:prstGeom>
        </p:spPr>
        <p:txBody>
          <a:bodyPr wrap="square">
            <a:spAutoFit/>
          </a:bodyPr>
          <a:lstStyle/>
          <a:p>
            <a:pPr marL="342900" indent="-342900" algn="just">
              <a:lnSpc>
                <a:spcPct val="150000"/>
              </a:lnSpc>
              <a:spcAft>
                <a:spcPts val="0"/>
              </a:spcAft>
              <a:buFont typeface="Courier New" panose="02070309020205020404" pitchFamily="49" charset="0"/>
              <a:buChar char="o"/>
            </a:pPr>
            <a:r>
              <a:rPr lang="en-US" sz="2000" b="1" dirty="0">
                <a:solidFill>
                  <a:srgbClr val="009ED6"/>
                </a:solidFill>
                <a:latin typeface="Times New Roman" panose="02020603050405020304" pitchFamily="18" charset="0"/>
                <a:cs typeface="Times New Roman" panose="02020603050405020304" pitchFamily="18" charset="0"/>
              </a:rPr>
              <a:t>Ziegler, </a:t>
            </a:r>
            <a:r>
              <a:rPr lang="en-US" sz="2000" dirty="0">
                <a:latin typeface="Times New Roman" panose="02020603050405020304" pitchFamily="18" charset="0"/>
                <a:cs typeface="Times New Roman" panose="02020603050405020304" pitchFamily="18" charset="0"/>
              </a:rPr>
              <a:t>was conducting research on the </a:t>
            </a:r>
            <a:r>
              <a:rPr lang="en-US" sz="2000" dirty="0">
                <a:solidFill>
                  <a:srgbClr val="FF0000"/>
                </a:solidFill>
                <a:latin typeface="Times New Roman" panose="02020603050405020304" pitchFamily="18" charset="0"/>
                <a:cs typeface="Times New Roman" panose="02020603050405020304" pitchFamily="18" charset="0"/>
              </a:rPr>
              <a:t>oligomerization of ethene by Aluminum Alkyls</a:t>
            </a:r>
            <a:r>
              <a:rPr lang="en-US" sz="2000" dirty="0">
                <a:latin typeface="Times New Roman" panose="02020603050405020304" pitchFamily="18" charset="0"/>
                <a:cs typeface="Times New Roman" panose="02020603050405020304" pitchFamily="18" charset="0"/>
              </a:rPr>
              <a:t>, discovered by accident that transition metals could massively influence this reaction.</a:t>
            </a:r>
          </a:p>
        </p:txBody>
      </p:sp>
      <p:sp>
        <p:nvSpPr>
          <p:cNvPr id="5" name="Rectangle 4">
            <a:extLst>
              <a:ext uri="{FF2B5EF4-FFF2-40B4-BE49-F238E27FC236}">
                <a16:creationId xmlns:a16="http://schemas.microsoft.com/office/drawing/2014/main" id="{491B1A97-0FD7-4582-93DA-9769B28948A4}"/>
              </a:ext>
            </a:extLst>
          </p:cNvPr>
          <p:cNvSpPr/>
          <p:nvPr/>
        </p:nvSpPr>
        <p:spPr>
          <a:xfrm>
            <a:off x="4724400" y="6154531"/>
            <a:ext cx="2255374" cy="458074"/>
          </a:xfrm>
          <a:prstGeom prst="rect">
            <a:avLst/>
          </a:prstGeom>
        </p:spPr>
        <p:txBody>
          <a:bodyPr wrap="square">
            <a:spAutoFit/>
          </a:bodyPr>
          <a:lstStyle/>
          <a:p>
            <a:pPr algn="ctr">
              <a:lnSpc>
                <a:spcPct val="150000"/>
              </a:lnSpc>
              <a:spcAft>
                <a:spcPts val="0"/>
              </a:spcAft>
            </a:pPr>
            <a:r>
              <a:rPr lang="en-US" dirty="0">
                <a:latin typeface="Times New Roman" panose="02020603050405020304" pitchFamily="18" charset="0"/>
                <a:cs typeface="Times New Roman" panose="02020603050405020304" pitchFamily="18" charset="0"/>
              </a:rPr>
              <a:t>The nickel effect</a:t>
            </a:r>
          </a:p>
        </p:txBody>
      </p:sp>
      <p:pic>
        <p:nvPicPr>
          <p:cNvPr id="6" name="Picture 5">
            <a:extLst>
              <a:ext uri="{FF2B5EF4-FFF2-40B4-BE49-F238E27FC236}">
                <a16:creationId xmlns:a16="http://schemas.microsoft.com/office/drawing/2014/main" id="{A467FD36-C94E-401B-9FA2-465A15D7DF33}"/>
              </a:ext>
            </a:extLst>
          </p:cNvPr>
          <p:cNvPicPr>
            <a:picLocks noChangeAspect="1"/>
          </p:cNvPicPr>
          <p:nvPr/>
        </p:nvPicPr>
        <p:blipFill rotWithShape="1">
          <a:blip r:embed="rId3"/>
          <a:srcRect l="29375" t="47778" r="28125" b="38889"/>
          <a:stretch/>
        </p:blipFill>
        <p:spPr>
          <a:xfrm>
            <a:off x="1969191" y="1789255"/>
            <a:ext cx="8253616" cy="1377879"/>
          </a:xfrm>
          <a:prstGeom prst="rect">
            <a:avLst/>
          </a:prstGeom>
        </p:spPr>
      </p:pic>
      <p:sp>
        <p:nvSpPr>
          <p:cNvPr id="7" name="Rectangle 6">
            <a:extLst>
              <a:ext uri="{FF2B5EF4-FFF2-40B4-BE49-F238E27FC236}">
                <a16:creationId xmlns:a16="http://schemas.microsoft.com/office/drawing/2014/main" id="{0847661E-B901-4607-B68E-8D8394C9D0F4}"/>
              </a:ext>
            </a:extLst>
          </p:cNvPr>
          <p:cNvSpPr/>
          <p:nvPr/>
        </p:nvSpPr>
        <p:spPr>
          <a:xfrm>
            <a:off x="2398261" y="3094417"/>
            <a:ext cx="7395476" cy="458074"/>
          </a:xfrm>
          <a:prstGeom prst="rect">
            <a:avLst/>
          </a:prstGeom>
        </p:spPr>
        <p:txBody>
          <a:bodyPr wrap="square">
            <a:spAutoFit/>
          </a:bodyPr>
          <a:lstStyle/>
          <a:p>
            <a:pPr>
              <a:lnSpc>
                <a:spcPct val="150000"/>
              </a:lnSpc>
              <a:spcAft>
                <a:spcPts val="0"/>
              </a:spcAft>
            </a:pPr>
            <a:r>
              <a:rPr lang="en-US" dirty="0">
                <a:latin typeface="Times New Roman" panose="02020603050405020304" pitchFamily="18" charset="0"/>
                <a:cs typeface="Times New Roman" panose="02020603050405020304" pitchFamily="18" charset="0"/>
              </a:rPr>
              <a:t>Ziegler’s "</a:t>
            </a:r>
            <a:r>
              <a:rPr lang="en-US" b="1" dirty="0" err="1">
                <a:solidFill>
                  <a:srgbClr val="FF0000"/>
                </a:solidFill>
                <a:latin typeface="Times New Roman" panose="02020603050405020304" pitchFamily="18" charset="0"/>
                <a:cs typeface="Times New Roman" panose="02020603050405020304" pitchFamily="18" charset="0"/>
              </a:rPr>
              <a:t>Aufbaureaktion</a:t>
            </a:r>
            <a:r>
              <a:rPr lang="en-US" dirty="0">
                <a:latin typeface="Times New Roman" panose="02020603050405020304" pitchFamily="18" charset="0"/>
                <a:cs typeface="Times New Roman" panose="02020603050405020304" pitchFamily="18" charset="0"/>
              </a:rPr>
              <a:t>" (Chain extension reaction or Build-up reaction)</a:t>
            </a:r>
          </a:p>
        </p:txBody>
      </p:sp>
      <p:sp>
        <p:nvSpPr>
          <p:cNvPr id="3" name="Rectangle 2">
            <a:extLst>
              <a:ext uri="{FF2B5EF4-FFF2-40B4-BE49-F238E27FC236}">
                <a16:creationId xmlns:a16="http://schemas.microsoft.com/office/drawing/2014/main" id="{0C75C3AB-F0FE-487C-959B-F300A0C0CA08}"/>
              </a:ext>
            </a:extLst>
          </p:cNvPr>
          <p:cNvSpPr/>
          <p:nvPr/>
        </p:nvSpPr>
        <p:spPr>
          <a:xfrm>
            <a:off x="385441" y="3733800"/>
            <a:ext cx="11534250" cy="960328"/>
          </a:xfrm>
          <a:prstGeom prst="rect">
            <a:avLst/>
          </a:prstGeom>
        </p:spPr>
        <p:txBody>
          <a:bodyPr wrap="square">
            <a:spAutoFit/>
          </a:bodyPr>
          <a:lstStyle/>
          <a:p>
            <a:pPr marL="342900" indent="-342900" algn="just">
              <a:lnSpc>
                <a:spcPct val="150000"/>
              </a:lnSpc>
              <a:spcAft>
                <a:spcPts val="0"/>
              </a:spcAft>
              <a:buFont typeface="Courier New" panose="02070309020205020404" pitchFamily="49" charset="0"/>
              <a:buChar char="o"/>
            </a:pPr>
            <a:r>
              <a:rPr lang="en-US" sz="2000" b="1" dirty="0">
                <a:solidFill>
                  <a:srgbClr val="009ED6"/>
                </a:solidFill>
                <a:latin typeface="Times New Roman" panose="02020603050405020304" pitchFamily="18" charset="0"/>
                <a:cs typeface="Times New Roman" panose="02020603050405020304" pitchFamily="18" charset="0"/>
              </a:rPr>
              <a:t>The nickel effect;</a:t>
            </a:r>
            <a:r>
              <a:rPr lang="en-US" sz="2000" b="1" dirty="0">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elimination taking place very quickly in the presence of nickel and therefore only a dimerization of the ethene takes place</a:t>
            </a:r>
          </a:p>
        </p:txBody>
      </p:sp>
      <p:pic>
        <p:nvPicPr>
          <p:cNvPr id="9" name="Picture 8">
            <a:extLst>
              <a:ext uri="{FF2B5EF4-FFF2-40B4-BE49-F238E27FC236}">
                <a16:creationId xmlns:a16="http://schemas.microsoft.com/office/drawing/2014/main" id="{06ACF4D6-B6F7-4F1E-92B8-1C53C020ACE7}"/>
              </a:ext>
            </a:extLst>
          </p:cNvPr>
          <p:cNvPicPr>
            <a:picLocks noChangeAspect="1"/>
          </p:cNvPicPr>
          <p:nvPr/>
        </p:nvPicPr>
        <p:blipFill rotWithShape="1">
          <a:blip r:embed="rId4"/>
          <a:srcRect l="28750" t="60814" r="34375" b="23654"/>
          <a:stretch/>
        </p:blipFill>
        <p:spPr>
          <a:xfrm>
            <a:off x="2861074" y="4797458"/>
            <a:ext cx="6469851" cy="1450081"/>
          </a:xfrm>
          <a:prstGeom prst="rect">
            <a:avLst/>
          </a:prstGeom>
        </p:spPr>
      </p:pic>
    </p:spTree>
    <p:extLst>
      <p:ext uri="{BB962C8B-B14F-4D97-AF65-F5344CB8AC3E}">
        <p14:creationId xmlns:p14="http://schemas.microsoft.com/office/powerpoint/2010/main" val="4111921955"/>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CC2E12-36AE-7104-E92B-546EF6345A73}"/>
            </a:ext>
          </a:extLst>
        </p:cNvPr>
        <p:cNvGrpSpPr/>
        <p:nvPr/>
      </p:nvGrpSpPr>
      <p:grpSpPr>
        <a:xfrm>
          <a:off x="0" y="0"/>
          <a:ext cx="0" cy="0"/>
          <a:chOff x="0" y="0"/>
          <a:chExt cx="0" cy="0"/>
        </a:xfrm>
      </p:grpSpPr>
      <p:sp>
        <p:nvSpPr>
          <p:cNvPr id="35" name="Slide Number Placeholder 34">
            <a:extLst>
              <a:ext uri="{FF2B5EF4-FFF2-40B4-BE49-F238E27FC236}">
                <a16:creationId xmlns:a16="http://schemas.microsoft.com/office/drawing/2014/main" id="{BFFBE266-7522-6987-0EAA-2065672194B4}"/>
              </a:ext>
            </a:extLst>
          </p:cNvPr>
          <p:cNvSpPr>
            <a:spLocks noGrp="1"/>
          </p:cNvSpPr>
          <p:nvPr>
            <p:ph type="sldNum" sz="quarter" idx="12"/>
          </p:nvPr>
        </p:nvSpPr>
        <p:spPr/>
        <p:txBody>
          <a:bodyPr/>
          <a:lstStyle/>
          <a:p>
            <a:pPr marL="0" marR="0" lvl="0" indent="0" algn="r" defTabSz="914400" rtl="0" eaLnBrk="0" fontAlgn="base" latinLnBrk="0" hangingPunct="0">
              <a:lnSpc>
                <a:spcPct val="150000"/>
              </a:lnSpc>
              <a:spcBef>
                <a:spcPct val="0"/>
              </a:spcBef>
              <a:spcAft>
                <a:spcPct val="0"/>
              </a:spcAft>
              <a:buClrTx/>
              <a:buSzTx/>
              <a:buFontTx/>
              <a:buNone/>
              <a:tabLst/>
              <a:defRPr/>
            </a:pPr>
            <a:fld id="{EC3C12D4-1BB1-4CDC-88A6-B6E19B6BFEA8}"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pitchFamily="34" charset="0"/>
                <a:ea typeface="MS PGothic" panose="020B0600070205080204" pitchFamily="34" charset="-128"/>
                <a:cs typeface="+mn-cs"/>
              </a:rPr>
              <a:pPr marL="0" marR="0" lvl="0" indent="0" algn="r" defTabSz="914400" rtl="0" eaLnBrk="0" fontAlgn="base" latinLnBrk="0" hangingPunct="0">
                <a:lnSpc>
                  <a:spcPct val="150000"/>
                </a:lnSpc>
                <a:spcBef>
                  <a:spcPct val="0"/>
                </a:spcBef>
                <a:spcAft>
                  <a:spcPct val="0"/>
                </a:spcAft>
                <a:buClrTx/>
                <a:buSzTx/>
                <a:buFontTx/>
                <a:buNone/>
                <a:tabLst/>
                <a:defRPr/>
              </a:pPr>
              <a:t>54</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pitchFamily="34" charset="0"/>
              <a:ea typeface="MS PGothic" panose="020B0600070205080204" pitchFamily="34" charset="-128"/>
              <a:cs typeface="+mn-cs"/>
            </a:endParaRPr>
          </a:p>
        </p:txBody>
      </p:sp>
      <p:cxnSp>
        <p:nvCxnSpPr>
          <p:cNvPr id="8" name="Straight Connector 7">
            <a:extLst>
              <a:ext uri="{FF2B5EF4-FFF2-40B4-BE49-F238E27FC236}">
                <a16:creationId xmlns:a16="http://schemas.microsoft.com/office/drawing/2014/main" id="{3FF4D361-7952-B7D5-A1EF-A5EAD262588D}"/>
              </a:ext>
            </a:extLst>
          </p:cNvPr>
          <p:cNvCxnSpPr/>
          <p:nvPr/>
        </p:nvCxnSpPr>
        <p:spPr>
          <a:xfrm flipV="1">
            <a:off x="113771" y="642086"/>
            <a:ext cx="10015008" cy="14805"/>
          </a:xfrm>
          <a:prstGeom prst="line">
            <a:avLst/>
          </a:prstGeom>
          <a:ln w="19050">
            <a:solidFill>
              <a:srgbClr val="00B050"/>
            </a:solidFill>
          </a:ln>
        </p:spPr>
        <p:style>
          <a:lnRef idx="1">
            <a:schemeClr val="accent6"/>
          </a:lnRef>
          <a:fillRef idx="0">
            <a:schemeClr val="accent6"/>
          </a:fillRef>
          <a:effectRef idx="0">
            <a:schemeClr val="accent6"/>
          </a:effectRef>
          <a:fontRef idx="minor">
            <a:schemeClr val="tx1"/>
          </a:fontRef>
        </p:style>
      </p:cxnSp>
      <p:sp>
        <p:nvSpPr>
          <p:cNvPr id="2" name="Rectangle 2">
            <a:extLst>
              <a:ext uri="{FF2B5EF4-FFF2-40B4-BE49-F238E27FC236}">
                <a16:creationId xmlns:a16="http://schemas.microsoft.com/office/drawing/2014/main" id="{ECF60E73-66C0-7114-188E-B62B67BF432E}"/>
              </a:ext>
            </a:extLst>
          </p:cNvPr>
          <p:cNvSpPr txBox="1">
            <a:spLocks noChangeArrowheads="1"/>
          </p:cNvSpPr>
          <p:nvPr/>
        </p:nvSpPr>
        <p:spPr bwMode="auto">
          <a:xfrm>
            <a:off x="0" y="198438"/>
            <a:ext cx="11811000" cy="639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lvl="0" eaLnBrk="1" hangingPunct="1">
              <a:lnSpc>
                <a:spcPct val="100000"/>
              </a:lnSpc>
              <a:spcBef>
                <a:spcPct val="0"/>
              </a:spcBef>
              <a:buNone/>
              <a:defRPr/>
            </a:pPr>
            <a:r>
              <a:rPr lang="en-US" altLang="en-US" sz="3200" b="1" dirty="0">
                <a:solidFill>
                  <a:srgbClr val="002060"/>
                </a:solidFill>
                <a:latin typeface="Times New Roman" panose="02020603050405020304" pitchFamily="18" charset="0"/>
                <a:cs typeface="Times New Roman" panose="02020603050405020304" pitchFamily="18" charset="0"/>
              </a:rPr>
              <a:t>Coordination Polymerization; </a:t>
            </a:r>
            <a:r>
              <a:rPr lang="en-US" altLang="en-US" b="1" dirty="0">
                <a:solidFill>
                  <a:srgbClr val="FF0000"/>
                </a:solidFill>
                <a:latin typeface="Times New Roman" panose="02020603050405020304" pitchFamily="18" charset="0"/>
                <a:cs typeface="Times New Roman" panose="02020603050405020304" pitchFamily="18" charset="0"/>
              </a:rPr>
              <a:t>Heterogeneous Ziegler–Natta Catalysts</a:t>
            </a:r>
            <a:endParaRPr lang="en-US" altLang="en-US" sz="3200" b="1" dirty="0">
              <a:solidFill>
                <a:srgbClr val="FF0000"/>
              </a:solidFill>
              <a:latin typeface="Times New Roman" panose="02020603050405020304" pitchFamily="18" charset="0"/>
              <a:cs typeface="Times New Roman" panose="02020603050405020304" pitchFamily="18" charset="0"/>
            </a:endParaRPr>
          </a:p>
        </p:txBody>
      </p:sp>
      <p:sp>
        <p:nvSpPr>
          <p:cNvPr id="4" name="Rectangle 3">
            <a:extLst>
              <a:ext uri="{FF2B5EF4-FFF2-40B4-BE49-F238E27FC236}">
                <a16:creationId xmlns:a16="http://schemas.microsoft.com/office/drawing/2014/main" id="{816D4628-CB92-48B9-9CEC-585B622A16BE}"/>
              </a:ext>
            </a:extLst>
          </p:cNvPr>
          <p:cNvSpPr/>
          <p:nvPr/>
        </p:nvSpPr>
        <p:spPr>
          <a:xfrm>
            <a:off x="390521" y="716072"/>
            <a:ext cx="11534250" cy="960328"/>
          </a:xfrm>
          <a:prstGeom prst="rect">
            <a:avLst/>
          </a:prstGeom>
        </p:spPr>
        <p:txBody>
          <a:bodyPr wrap="square">
            <a:spAutoFit/>
          </a:bodyPr>
          <a:lstStyle/>
          <a:p>
            <a:pPr marL="285750" indent="-285750" algn="just">
              <a:lnSpc>
                <a:spcPct val="150000"/>
              </a:lnSpc>
              <a:spcAft>
                <a:spcPts val="0"/>
              </a:spcAft>
              <a:buFont typeface="Courier New" panose="02070309020205020404" pitchFamily="49" charset="0"/>
              <a:buChar char="o"/>
            </a:pPr>
            <a:r>
              <a:rPr lang="en-US" sz="2000" b="1" dirty="0">
                <a:solidFill>
                  <a:srgbClr val="009ED6"/>
                </a:solidFill>
                <a:latin typeface="Times New Roman" panose="02020603050405020304" pitchFamily="18" charset="0"/>
                <a:cs typeface="Times New Roman" panose="02020603050405020304" pitchFamily="18" charset="0"/>
              </a:rPr>
              <a:t>Ziegler</a:t>
            </a:r>
            <a:r>
              <a:rPr lang="en-US" sz="2000" dirty="0">
                <a:latin typeface="Times New Roman" panose="02020603050405020304" pitchFamily="18" charset="0"/>
                <a:cs typeface="Times New Roman" panose="02020603050405020304" pitchFamily="18" charset="0"/>
              </a:rPr>
              <a:t> showed that some transition metal halides, upon reaction with aluminum alkyls, can initiate polymerizations of </a:t>
            </a:r>
            <a:r>
              <a:rPr lang="en-US" sz="2000" dirty="0">
                <a:solidFill>
                  <a:srgbClr val="009ED6"/>
                </a:solidFill>
                <a:latin typeface="Times New Roman" panose="02020603050405020304" pitchFamily="18" charset="0"/>
                <a:cs typeface="Times New Roman" panose="02020603050405020304" pitchFamily="18" charset="0"/>
              </a:rPr>
              <a:t>ethylene</a:t>
            </a:r>
            <a:r>
              <a:rPr lang="en-US" sz="2000" dirty="0">
                <a:latin typeface="Times New Roman" panose="02020603050405020304" pitchFamily="18" charset="0"/>
                <a:cs typeface="Times New Roman" panose="02020603050405020304" pitchFamily="18" charset="0"/>
              </a:rPr>
              <a:t>.</a:t>
            </a:r>
          </a:p>
        </p:txBody>
      </p:sp>
      <p:sp>
        <p:nvSpPr>
          <p:cNvPr id="5" name="Rectangle 4">
            <a:extLst>
              <a:ext uri="{FF2B5EF4-FFF2-40B4-BE49-F238E27FC236}">
                <a16:creationId xmlns:a16="http://schemas.microsoft.com/office/drawing/2014/main" id="{2AE1B267-ADBC-4203-88CB-916B74F670E1}"/>
              </a:ext>
            </a:extLst>
          </p:cNvPr>
          <p:cNvSpPr/>
          <p:nvPr/>
        </p:nvSpPr>
        <p:spPr>
          <a:xfrm>
            <a:off x="390521" y="1630472"/>
            <a:ext cx="11534250" cy="960328"/>
          </a:xfrm>
          <a:prstGeom prst="rect">
            <a:avLst/>
          </a:prstGeom>
        </p:spPr>
        <p:txBody>
          <a:bodyPr wrap="square">
            <a:spAutoFit/>
          </a:bodyPr>
          <a:lstStyle/>
          <a:p>
            <a:pPr marL="342900" indent="-342900" algn="just">
              <a:lnSpc>
                <a:spcPct val="150000"/>
              </a:lnSpc>
              <a:spcAft>
                <a:spcPts val="0"/>
              </a:spcAft>
              <a:buFont typeface="Courier New" panose="02070309020205020404" pitchFamily="49" charset="0"/>
              <a:buChar char="o"/>
            </a:pPr>
            <a:r>
              <a:rPr lang="en-US" sz="2000" b="1" dirty="0">
                <a:solidFill>
                  <a:srgbClr val="009ED6"/>
                </a:solidFill>
                <a:latin typeface="Times New Roman" panose="02020603050405020304" pitchFamily="18" charset="0"/>
                <a:cs typeface="Times New Roman" panose="02020603050405020304" pitchFamily="18" charset="0"/>
              </a:rPr>
              <a:t>Natta</a:t>
            </a:r>
            <a:r>
              <a:rPr lang="en-US" sz="2000" dirty="0">
                <a:solidFill>
                  <a:srgbClr val="000000"/>
                </a:solidFill>
                <a:latin typeface="Times New Roman" panose="02020603050405020304" pitchFamily="18" charset="0"/>
                <a:cs typeface="Times New Roman" panose="02020603050405020304" pitchFamily="18" charset="0"/>
              </a:rPr>
              <a:t> demonstrated that similar catalysts could polymerize various other olefins like </a:t>
            </a:r>
            <a:r>
              <a:rPr lang="en-US" sz="2000" dirty="0">
                <a:solidFill>
                  <a:srgbClr val="009ED6"/>
                </a:solidFill>
                <a:latin typeface="Times New Roman" panose="02020603050405020304" pitchFamily="18" charset="0"/>
                <a:cs typeface="Times New Roman" panose="02020603050405020304" pitchFamily="18" charset="0"/>
              </a:rPr>
              <a:t>propylene</a:t>
            </a:r>
            <a:r>
              <a:rPr lang="en-US" sz="2000" dirty="0">
                <a:solidFill>
                  <a:srgbClr val="000000"/>
                </a:solidFill>
                <a:latin typeface="Times New Roman" panose="02020603050405020304" pitchFamily="18" charset="0"/>
                <a:cs typeface="Times New Roman" panose="02020603050405020304" pitchFamily="18" charset="0"/>
              </a:rPr>
              <a:t>, </a:t>
            </a:r>
            <a:r>
              <a:rPr lang="en-US" sz="2000" dirty="0">
                <a:solidFill>
                  <a:srgbClr val="009ED6"/>
                </a:solidFill>
                <a:latin typeface="Times New Roman" panose="02020603050405020304" pitchFamily="18" charset="0"/>
                <a:cs typeface="Times New Roman" panose="02020603050405020304" pitchFamily="18" charset="0"/>
              </a:rPr>
              <a:t>butylene</a:t>
            </a:r>
            <a:r>
              <a:rPr lang="en-US" sz="2000" dirty="0">
                <a:solidFill>
                  <a:srgbClr val="000000"/>
                </a:solidFill>
                <a:latin typeface="Times New Roman" panose="02020603050405020304" pitchFamily="18" charset="0"/>
                <a:cs typeface="Times New Roman" panose="02020603050405020304" pitchFamily="18" charset="0"/>
              </a:rPr>
              <a:t>, and </a:t>
            </a:r>
            <a:r>
              <a:rPr lang="en-US" sz="2000" dirty="0">
                <a:solidFill>
                  <a:srgbClr val="009ED6"/>
                </a:solidFill>
                <a:latin typeface="Times New Roman" panose="02020603050405020304" pitchFamily="18" charset="0"/>
                <a:cs typeface="Times New Roman" panose="02020603050405020304" pitchFamily="18" charset="0"/>
              </a:rPr>
              <a:t>higher </a:t>
            </a:r>
            <a:r>
              <a:rPr lang="el-GR" sz="2000" dirty="0">
                <a:solidFill>
                  <a:srgbClr val="009ED6"/>
                </a:solidFill>
                <a:latin typeface="Times New Roman" panose="02020603050405020304" pitchFamily="18" charset="0"/>
                <a:cs typeface="Times New Roman" panose="02020603050405020304" pitchFamily="18" charset="0"/>
              </a:rPr>
              <a:t>α</a:t>
            </a:r>
            <a:r>
              <a:rPr lang="en-US" sz="2000" dirty="0">
                <a:solidFill>
                  <a:srgbClr val="009ED6"/>
                </a:solidFill>
                <a:latin typeface="Times New Roman" panose="02020603050405020304" pitchFamily="18" charset="0"/>
                <a:cs typeface="Times New Roman" panose="02020603050405020304" pitchFamily="18" charset="0"/>
              </a:rPr>
              <a:t>-olefins</a:t>
            </a:r>
            <a:r>
              <a:rPr lang="en-US" sz="2000" dirty="0">
                <a:solidFill>
                  <a:srgbClr val="000000"/>
                </a:solidFill>
                <a:latin typeface="Times New Roman" panose="02020603050405020304" pitchFamily="18" charset="0"/>
                <a:cs typeface="Times New Roman" panose="02020603050405020304" pitchFamily="18" charset="0"/>
              </a:rPr>
              <a:t>. </a:t>
            </a:r>
          </a:p>
        </p:txBody>
      </p:sp>
      <p:sp>
        <p:nvSpPr>
          <p:cNvPr id="6" name="Rectangle 5">
            <a:extLst>
              <a:ext uri="{FF2B5EF4-FFF2-40B4-BE49-F238E27FC236}">
                <a16:creationId xmlns:a16="http://schemas.microsoft.com/office/drawing/2014/main" id="{58E68C4C-98BA-4EC9-B248-10DD3A1EC1C3}"/>
              </a:ext>
            </a:extLst>
          </p:cNvPr>
          <p:cNvSpPr/>
          <p:nvPr/>
        </p:nvSpPr>
        <p:spPr>
          <a:xfrm>
            <a:off x="390521" y="2549337"/>
            <a:ext cx="11534250" cy="498663"/>
          </a:xfrm>
          <a:prstGeom prst="rect">
            <a:avLst/>
          </a:prstGeom>
        </p:spPr>
        <p:txBody>
          <a:bodyPr wrap="square">
            <a:spAutoFit/>
          </a:bodyPr>
          <a:lstStyle/>
          <a:p>
            <a:pPr marL="342900" indent="-342900" algn="just">
              <a:lnSpc>
                <a:spcPct val="150000"/>
              </a:lnSpc>
              <a:spcAft>
                <a:spcPts val="0"/>
              </a:spcAft>
              <a:buFont typeface="Courier New" panose="02070309020205020404" pitchFamily="49" charset="0"/>
              <a:buChar char="o"/>
            </a:pPr>
            <a:r>
              <a:rPr lang="en-US" sz="2000" dirty="0">
                <a:latin typeface="Times New Roman" panose="02020603050405020304" pitchFamily="18" charset="0"/>
                <a:cs typeface="Times New Roman" panose="02020603050405020304" pitchFamily="18" charset="0"/>
              </a:rPr>
              <a:t>High molecular weight linear polymers form, as well, highly stereospecific ones.</a:t>
            </a:r>
          </a:p>
        </p:txBody>
      </p:sp>
      <p:sp>
        <p:nvSpPr>
          <p:cNvPr id="7" name="Rectangle 6">
            <a:extLst>
              <a:ext uri="{FF2B5EF4-FFF2-40B4-BE49-F238E27FC236}">
                <a16:creationId xmlns:a16="http://schemas.microsoft.com/office/drawing/2014/main" id="{57017FE0-226A-473D-931B-F6846BC6F921}"/>
              </a:ext>
            </a:extLst>
          </p:cNvPr>
          <p:cNvSpPr/>
          <p:nvPr/>
        </p:nvSpPr>
        <p:spPr>
          <a:xfrm>
            <a:off x="390521" y="3141078"/>
            <a:ext cx="4562479" cy="2345322"/>
          </a:xfrm>
          <a:prstGeom prst="rect">
            <a:avLst/>
          </a:prstGeom>
        </p:spPr>
        <p:txBody>
          <a:bodyPr wrap="square">
            <a:spAutoFit/>
          </a:bodyPr>
          <a:lstStyle/>
          <a:p>
            <a:pPr marL="342900" indent="-342900" algn="just">
              <a:lnSpc>
                <a:spcPct val="150000"/>
              </a:lnSpc>
              <a:spcAft>
                <a:spcPts val="0"/>
              </a:spcAft>
              <a:buFont typeface="Courier New" panose="02070309020205020404" pitchFamily="49" charset="0"/>
              <a:buChar char="o"/>
            </a:pPr>
            <a:r>
              <a:rPr lang="en-US" sz="2000" dirty="0">
                <a:latin typeface="Times New Roman" panose="02020603050405020304" pitchFamily="18" charset="0"/>
                <a:cs typeface="Times New Roman" panose="02020603050405020304" pitchFamily="18" charset="0"/>
              </a:rPr>
              <a:t>The reaction takes place with organometallic compounds, formally transition metals, and requires a second component, an aluminum alkyl, as a so-called cocatalyst.</a:t>
            </a:r>
          </a:p>
        </p:txBody>
      </p:sp>
      <p:pic>
        <p:nvPicPr>
          <p:cNvPr id="3" name="Picture 2">
            <a:extLst>
              <a:ext uri="{FF2B5EF4-FFF2-40B4-BE49-F238E27FC236}">
                <a16:creationId xmlns:a16="http://schemas.microsoft.com/office/drawing/2014/main" id="{B7EFB24F-523B-48AB-A3B3-0A4CB5398976}"/>
              </a:ext>
            </a:extLst>
          </p:cNvPr>
          <p:cNvPicPr>
            <a:picLocks noChangeAspect="1"/>
          </p:cNvPicPr>
          <p:nvPr/>
        </p:nvPicPr>
        <p:blipFill rotWithShape="1">
          <a:blip r:embed="rId3"/>
          <a:srcRect l="21642" t="22308" r="29013" b="55646"/>
          <a:stretch>
            <a:fillRect/>
          </a:stretch>
        </p:blipFill>
        <p:spPr>
          <a:xfrm>
            <a:off x="5078818" y="3232243"/>
            <a:ext cx="7063563" cy="1679294"/>
          </a:xfrm>
          <a:prstGeom prst="rect">
            <a:avLst/>
          </a:prstGeom>
        </p:spPr>
      </p:pic>
      <p:sp>
        <p:nvSpPr>
          <p:cNvPr id="9" name="Rectangle 8">
            <a:extLst>
              <a:ext uri="{FF2B5EF4-FFF2-40B4-BE49-F238E27FC236}">
                <a16:creationId xmlns:a16="http://schemas.microsoft.com/office/drawing/2014/main" id="{A35491B4-9E8C-49B8-A3FD-22A06E7E6B1B}"/>
              </a:ext>
            </a:extLst>
          </p:cNvPr>
          <p:cNvSpPr/>
          <p:nvPr/>
        </p:nvSpPr>
        <p:spPr>
          <a:xfrm>
            <a:off x="390521" y="5334000"/>
            <a:ext cx="11534250" cy="1421992"/>
          </a:xfrm>
          <a:prstGeom prst="rect">
            <a:avLst/>
          </a:prstGeom>
        </p:spPr>
        <p:txBody>
          <a:bodyPr wrap="square">
            <a:spAutoFit/>
          </a:bodyPr>
          <a:lstStyle/>
          <a:p>
            <a:pPr marL="342900" indent="-342900" algn="just">
              <a:lnSpc>
                <a:spcPct val="150000"/>
              </a:lnSpc>
              <a:spcAft>
                <a:spcPts val="0"/>
              </a:spcAft>
              <a:buFont typeface="Courier New" panose="02070309020205020404" pitchFamily="49" charset="0"/>
              <a:buChar char="o"/>
            </a:pPr>
            <a:r>
              <a:rPr lang="en-US" sz="2000" dirty="0">
                <a:latin typeface="Times New Roman" panose="02020603050405020304" pitchFamily="18" charset="0"/>
                <a:cs typeface="Times New Roman" panose="02020603050405020304" pitchFamily="18" charset="0"/>
              </a:rPr>
              <a:t>Heptane or toluene is used as a solvent.</a:t>
            </a:r>
          </a:p>
          <a:p>
            <a:pPr marL="342900" indent="-342900" algn="just">
              <a:lnSpc>
                <a:spcPct val="150000"/>
              </a:lnSpc>
              <a:spcAft>
                <a:spcPts val="0"/>
              </a:spcAft>
              <a:buFont typeface="Courier New" panose="02070309020205020404" pitchFamily="49" charset="0"/>
              <a:buChar char="o"/>
            </a:pPr>
            <a:r>
              <a:rPr lang="en-US" sz="2000" dirty="0">
                <a:latin typeface="Times New Roman" panose="02020603050405020304" pitchFamily="18" charset="0"/>
                <a:cs typeface="Times New Roman" panose="02020603050405020304" pitchFamily="18" charset="0"/>
              </a:rPr>
              <a:t>The active catalysts are insoluble in hydrocarbon solvents and can thus be described as </a:t>
            </a:r>
            <a:r>
              <a:rPr lang="en-US" sz="2000" b="1" i="1" dirty="0">
                <a:solidFill>
                  <a:srgbClr val="FF0000"/>
                </a:solidFill>
                <a:latin typeface="Times New Roman" panose="02020603050405020304" pitchFamily="18" charset="0"/>
                <a:cs typeface="Times New Roman" panose="02020603050405020304" pitchFamily="18" charset="0"/>
              </a:rPr>
              <a:t>heterogeneous catalysts</a:t>
            </a:r>
            <a:r>
              <a:rPr lang="en-US" sz="2000" b="1" dirty="0">
                <a:solidFill>
                  <a:srgbClr val="FF0000"/>
                </a:solidFill>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4036855219"/>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61B6C1-4334-4CE9-2B4B-F6D387832BAE}"/>
            </a:ext>
          </a:extLst>
        </p:cNvPr>
        <p:cNvGrpSpPr/>
        <p:nvPr/>
      </p:nvGrpSpPr>
      <p:grpSpPr>
        <a:xfrm>
          <a:off x="0" y="0"/>
          <a:ext cx="0" cy="0"/>
          <a:chOff x="0" y="0"/>
          <a:chExt cx="0" cy="0"/>
        </a:xfrm>
      </p:grpSpPr>
      <p:sp>
        <p:nvSpPr>
          <p:cNvPr id="35" name="Slide Number Placeholder 34">
            <a:extLst>
              <a:ext uri="{FF2B5EF4-FFF2-40B4-BE49-F238E27FC236}">
                <a16:creationId xmlns:a16="http://schemas.microsoft.com/office/drawing/2014/main" id="{894BFDB3-88F9-A918-9F75-C0798915E4ED}"/>
              </a:ext>
            </a:extLst>
          </p:cNvPr>
          <p:cNvSpPr>
            <a:spLocks noGrp="1"/>
          </p:cNvSpPr>
          <p:nvPr>
            <p:ph type="sldNum" sz="quarter" idx="12"/>
          </p:nvPr>
        </p:nvSpPr>
        <p:spPr/>
        <p:txBody>
          <a:bodyPr/>
          <a:lstStyle/>
          <a:p>
            <a:pPr marL="0" marR="0" lvl="0" indent="0" algn="r" defTabSz="914400" rtl="0" eaLnBrk="0" fontAlgn="base" latinLnBrk="0" hangingPunct="0">
              <a:lnSpc>
                <a:spcPct val="150000"/>
              </a:lnSpc>
              <a:spcBef>
                <a:spcPct val="0"/>
              </a:spcBef>
              <a:spcAft>
                <a:spcPct val="0"/>
              </a:spcAft>
              <a:buClrTx/>
              <a:buSzTx/>
              <a:buFontTx/>
              <a:buNone/>
              <a:tabLst/>
              <a:defRPr/>
            </a:pPr>
            <a:fld id="{EC3C12D4-1BB1-4CDC-88A6-B6E19B6BFEA8}"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pitchFamily="34" charset="0"/>
                <a:ea typeface="MS PGothic" panose="020B0600070205080204" pitchFamily="34" charset="-128"/>
                <a:cs typeface="+mn-cs"/>
              </a:rPr>
              <a:pPr marL="0" marR="0" lvl="0" indent="0" algn="r" defTabSz="914400" rtl="0" eaLnBrk="0" fontAlgn="base" latinLnBrk="0" hangingPunct="0">
                <a:lnSpc>
                  <a:spcPct val="150000"/>
                </a:lnSpc>
                <a:spcBef>
                  <a:spcPct val="0"/>
                </a:spcBef>
                <a:spcAft>
                  <a:spcPct val="0"/>
                </a:spcAft>
                <a:buClrTx/>
                <a:buSzTx/>
                <a:buFontTx/>
                <a:buNone/>
                <a:tabLst/>
                <a:defRPr/>
              </a:pPr>
              <a:t>55</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pitchFamily="34" charset="0"/>
              <a:ea typeface="MS PGothic" panose="020B0600070205080204" pitchFamily="34" charset="-128"/>
              <a:cs typeface="+mn-cs"/>
            </a:endParaRPr>
          </a:p>
        </p:txBody>
      </p:sp>
      <p:cxnSp>
        <p:nvCxnSpPr>
          <p:cNvPr id="8" name="Straight Connector 7">
            <a:extLst>
              <a:ext uri="{FF2B5EF4-FFF2-40B4-BE49-F238E27FC236}">
                <a16:creationId xmlns:a16="http://schemas.microsoft.com/office/drawing/2014/main" id="{625E473D-93EB-C3C7-4569-E0C1D27C038B}"/>
              </a:ext>
            </a:extLst>
          </p:cNvPr>
          <p:cNvCxnSpPr/>
          <p:nvPr/>
        </p:nvCxnSpPr>
        <p:spPr>
          <a:xfrm flipV="1">
            <a:off x="113771" y="642086"/>
            <a:ext cx="10015008" cy="14805"/>
          </a:xfrm>
          <a:prstGeom prst="line">
            <a:avLst/>
          </a:prstGeom>
          <a:ln w="19050">
            <a:solidFill>
              <a:srgbClr val="00B050"/>
            </a:solidFill>
          </a:ln>
        </p:spPr>
        <p:style>
          <a:lnRef idx="1">
            <a:schemeClr val="accent6"/>
          </a:lnRef>
          <a:fillRef idx="0">
            <a:schemeClr val="accent6"/>
          </a:fillRef>
          <a:effectRef idx="0">
            <a:schemeClr val="accent6"/>
          </a:effectRef>
          <a:fontRef idx="minor">
            <a:schemeClr val="tx1"/>
          </a:fontRef>
        </p:style>
      </p:cxnSp>
      <p:sp>
        <p:nvSpPr>
          <p:cNvPr id="2" name="Rectangle 2">
            <a:extLst>
              <a:ext uri="{FF2B5EF4-FFF2-40B4-BE49-F238E27FC236}">
                <a16:creationId xmlns:a16="http://schemas.microsoft.com/office/drawing/2014/main" id="{43596E1C-E9F1-2F32-2CA1-1AC3D2B76085}"/>
              </a:ext>
            </a:extLst>
          </p:cNvPr>
          <p:cNvSpPr txBox="1">
            <a:spLocks noChangeArrowheads="1"/>
          </p:cNvSpPr>
          <p:nvPr/>
        </p:nvSpPr>
        <p:spPr bwMode="auto">
          <a:xfrm>
            <a:off x="0" y="198438"/>
            <a:ext cx="11811000" cy="639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lvl="0" eaLnBrk="1" hangingPunct="1">
              <a:lnSpc>
                <a:spcPct val="100000"/>
              </a:lnSpc>
              <a:spcBef>
                <a:spcPct val="0"/>
              </a:spcBef>
              <a:buNone/>
              <a:defRPr/>
            </a:pPr>
            <a:r>
              <a:rPr lang="en-US" altLang="en-US" sz="3200" b="1" dirty="0">
                <a:solidFill>
                  <a:srgbClr val="002060"/>
                </a:solidFill>
                <a:latin typeface="Times New Roman" panose="02020603050405020304" pitchFamily="18" charset="0"/>
                <a:cs typeface="Times New Roman" panose="02020603050405020304" pitchFamily="18" charset="0"/>
              </a:rPr>
              <a:t>Coordination Polymerization; </a:t>
            </a:r>
            <a:r>
              <a:rPr lang="en-US" altLang="en-US" b="1" dirty="0">
                <a:solidFill>
                  <a:srgbClr val="FF0000"/>
                </a:solidFill>
                <a:latin typeface="Times New Roman" panose="02020603050405020304" pitchFamily="18" charset="0"/>
                <a:cs typeface="Times New Roman" panose="02020603050405020304" pitchFamily="18" charset="0"/>
              </a:rPr>
              <a:t>Heterogeneous Ziegler–Natta Catalysts</a:t>
            </a:r>
            <a:endParaRPr lang="en-US" altLang="en-US" sz="3200" b="1" dirty="0">
              <a:solidFill>
                <a:srgbClr val="FF0000"/>
              </a:solidFill>
              <a:latin typeface="Times New Roman" panose="02020603050405020304" pitchFamily="18" charset="0"/>
              <a:cs typeface="Times New Roman" panose="02020603050405020304" pitchFamily="18" charset="0"/>
            </a:endParaRPr>
          </a:p>
        </p:txBody>
      </p:sp>
      <p:sp>
        <p:nvSpPr>
          <p:cNvPr id="5" name="Rectangle 4">
            <a:extLst>
              <a:ext uri="{FF2B5EF4-FFF2-40B4-BE49-F238E27FC236}">
                <a16:creationId xmlns:a16="http://schemas.microsoft.com/office/drawing/2014/main" id="{583E75A4-D4DF-4B59-B688-7369C1D9051E}"/>
              </a:ext>
            </a:extLst>
          </p:cNvPr>
          <p:cNvSpPr/>
          <p:nvPr/>
        </p:nvSpPr>
        <p:spPr>
          <a:xfrm>
            <a:off x="609600" y="1245008"/>
            <a:ext cx="11344490" cy="1421992"/>
          </a:xfrm>
          <a:prstGeom prst="rect">
            <a:avLst/>
          </a:prstGeom>
        </p:spPr>
        <p:txBody>
          <a:bodyPr wrap="square">
            <a:spAutoFit/>
          </a:bodyPr>
          <a:lstStyle/>
          <a:p>
            <a:pPr marL="342900" indent="-342900" algn="just">
              <a:lnSpc>
                <a:spcPct val="150000"/>
              </a:lnSpc>
              <a:spcAft>
                <a:spcPts val="0"/>
              </a:spcAft>
              <a:buFont typeface="Courier New" panose="02070309020205020404" pitchFamily="49" charset="0"/>
              <a:buChar char="o"/>
            </a:pPr>
            <a:r>
              <a:rPr lang="en-US" sz="2000" dirty="0">
                <a:solidFill>
                  <a:srgbClr val="FF0000"/>
                </a:solidFill>
                <a:latin typeface="Times New Roman" panose="02020603050405020304" pitchFamily="18" charset="0"/>
                <a:cs typeface="Times New Roman" panose="02020603050405020304" pitchFamily="18" charset="0"/>
              </a:rPr>
              <a:t>Titanium (IV) chloride is reduced to Titanium (III) chloride </a:t>
            </a:r>
            <a:r>
              <a:rPr lang="en-US" sz="2000" dirty="0">
                <a:latin typeface="Times New Roman" panose="02020603050405020304" pitchFamily="18" charset="0"/>
                <a:cs typeface="Times New Roman" panose="02020603050405020304" pitchFamily="18" charset="0"/>
              </a:rPr>
              <a:t>by aluminum compounds.</a:t>
            </a:r>
          </a:p>
          <a:p>
            <a:pPr marL="342900" indent="-342900" algn="just">
              <a:lnSpc>
                <a:spcPct val="150000"/>
              </a:lnSpc>
              <a:spcAft>
                <a:spcPts val="0"/>
              </a:spcAft>
              <a:buFont typeface="Courier New" panose="02070309020205020404" pitchFamily="49" charset="0"/>
              <a:buChar char="o"/>
            </a:pPr>
            <a:r>
              <a:rPr lang="en-US" sz="2000" dirty="0">
                <a:solidFill>
                  <a:srgbClr val="FF0000"/>
                </a:solidFill>
                <a:latin typeface="Times New Roman" panose="02020603050405020304" pitchFamily="18" charset="0"/>
                <a:cs typeface="Times New Roman" panose="02020603050405020304" pitchFamily="18" charset="0"/>
              </a:rPr>
              <a:t>Alkylation of the titanium centers by the aluminum alkyl</a:t>
            </a:r>
            <a:r>
              <a:rPr lang="en-US" sz="2000" dirty="0">
                <a:latin typeface="Times New Roman" panose="02020603050405020304" pitchFamily="18" charset="0"/>
                <a:cs typeface="Times New Roman" panose="02020603050405020304" pitchFamily="18" charset="0"/>
              </a:rPr>
              <a:t> on the surface of the formed solid titanium-containing particles.</a:t>
            </a:r>
          </a:p>
        </p:txBody>
      </p:sp>
      <p:sp>
        <p:nvSpPr>
          <p:cNvPr id="6" name="Title 1">
            <a:extLst>
              <a:ext uri="{FF2B5EF4-FFF2-40B4-BE49-F238E27FC236}">
                <a16:creationId xmlns:a16="http://schemas.microsoft.com/office/drawing/2014/main" id="{6FF36823-D1BD-46C8-BE72-C3031D91925E}"/>
              </a:ext>
            </a:extLst>
          </p:cNvPr>
          <p:cNvSpPr txBox="1">
            <a:spLocks/>
          </p:cNvSpPr>
          <p:nvPr/>
        </p:nvSpPr>
        <p:spPr bwMode="auto">
          <a:xfrm>
            <a:off x="390520" y="685800"/>
            <a:ext cx="2276479"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lang="en-US" sz="4400" kern="1200" dirty="0">
                <a:solidFill>
                  <a:schemeClr val="tx1"/>
                </a:solidFill>
                <a:latin typeface="+mj-lt"/>
                <a:ea typeface="MS PGothic" panose="020B0600070205080204" pitchFamily="34" charset="-128"/>
                <a:cs typeface="+mj-cs"/>
              </a:defRPr>
            </a:lvl1pPr>
            <a:lvl2pPr algn="l" rtl="0" eaLnBrk="0" fontAlgn="base" hangingPunct="0">
              <a:spcBef>
                <a:spcPct val="0"/>
              </a:spcBef>
              <a:spcAft>
                <a:spcPct val="0"/>
              </a:spcAft>
              <a:defRPr sz="4400">
                <a:solidFill>
                  <a:schemeClr val="tx1"/>
                </a:solidFill>
                <a:latin typeface="Calibri" panose="020F0502020204030204" pitchFamily="34" charset="0"/>
                <a:ea typeface="MS PGothic" panose="020B0600070205080204" pitchFamily="34" charset="-128"/>
              </a:defRPr>
            </a:lvl2pPr>
            <a:lvl3pPr algn="l" rtl="0" eaLnBrk="0" fontAlgn="base" hangingPunct="0">
              <a:spcBef>
                <a:spcPct val="0"/>
              </a:spcBef>
              <a:spcAft>
                <a:spcPct val="0"/>
              </a:spcAft>
              <a:defRPr sz="4400">
                <a:solidFill>
                  <a:schemeClr val="tx1"/>
                </a:solidFill>
                <a:latin typeface="Calibri" panose="020F0502020204030204" pitchFamily="34" charset="0"/>
                <a:ea typeface="MS PGothic" panose="020B0600070205080204" pitchFamily="34" charset="-128"/>
              </a:defRPr>
            </a:lvl3pPr>
            <a:lvl4pPr algn="l" rtl="0" eaLnBrk="0" fontAlgn="base" hangingPunct="0">
              <a:spcBef>
                <a:spcPct val="0"/>
              </a:spcBef>
              <a:spcAft>
                <a:spcPct val="0"/>
              </a:spcAft>
              <a:defRPr sz="4400">
                <a:solidFill>
                  <a:schemeClr val="tx1"/>
                </a:solidFill>
                <a:latin typeface="Calibri" panose="020F0502020204030204" pitchFamily="34" charset="0"/>
                <a:ea typeface="MS PGothic" panose="020B0600070205080204" pitchFamily="34" charset="-128"/>
              </a:defRPr>
            </a:lvl4pPr>
            <a:lvl5pPr algn="l" rtl="0" eaLnBrk="0" fontAlgn="base" hangingPunct="0">
              <a:spcBef>
                <a:spcPct val="0"/>
              </a:spcBef>
              <a:spcAft>
                <a:spcPct val="0"/>
              </a:spcAft>
              <a:defRPr sz="4400">
                <a:solidFill>
                  <a:schemeClr val="tx1"/>
                </a:solidFill>
                <a:latin typeface="Calibri" panose="020F0502020204030204" pitchFamily="34" charset="0"/>
                <a:ea typeface="MS PGothic" panose="020B0600070205080204" pitchFamily="34" charset="-128"/>
              </a:defRPr>
            </a:lvl5pPr>
            <a:lvl6pPr marL="457200" algn="l" rtl="0" fontAlgn="base">
              <a:spcBef>
                <a:spcPct val="0"/>
              </a:spcBef>
              <a:spcAft>
                <a:spcPct val="0"/>
              </a:spcAft>
              <a:defRPr sz="4400">
                <a:solidFill>
                  <a:schemeClr val="tx1"/>
                </a:solidFill>
                <a:latin typeface="Calibri" panose="020F0502020204030204" pitchFamily="34" charset="0"/>
                <a:ea typeface="MS PGothic" panose="020B0600070205080204" pitchFamily="34" charset="-128"/>
              </a:defRPr>
            </a:lvl6pPr>
            <a:lvl7pPr marL="914400" algn="l" rtl="0" fontAlgn="base">
              <a:spcBef>
                <a:spcPct val="0"/>
              </a:spcBef>
              <a:spcAft>
                <a:spcPct val="0"/>
              </a:spcAft>
              <a:defRPr sz="4400">
                <a:solidFill>
                  <a:schemeClr val="tx1"/>
                </a:solidFill>
                <a:latin typeface="Calibri" panose="020F0502020204030204" pitchFamily="34" charset="0"/>
                <a:ea typeface="MS PGothic" panose="020B0600070205080204" pitchFamily="34" charset="-128"/>
              </a:defRPr>
            </a:lvl7pPr>
            <a:lvl8pPr marL="1371600" algn="l" rtl="0" fontAlgn="base">
              <a:spcBef>
                <a:spcPct val="0"/>
              </a:spcBef>
              <a:spcAft>
                <a:spcPct val="0"/>
              </a:spcAft>
              <a:defRPr sz="4400">
                <a:solidFill>
                  <a:schemeClr val="tx1"/>
                </a:solidFill>
                <a:latin typeface="Calibri" panose="020F0502020204030204" pitchFamily="34" charset="0"/>
                <a:ea typeface="MS PGothic" panose="020B0600070205080204" pitchFamily="34" charset="-128"/>
              </a:defRPr>
            </a:lvl8pPr>
            <a:lvl9pPr marL="1828800" algn="l" rtl="0" fontAlgn="base">
              <a:spcBef>
                <a:spcPct val="0"/>
              </a:spcBef>
              <a:spcAft>
                <a:spcPct val="0"/>
              </a:spcAft>
              <a:defRPr sz="4400">
                <a:solidFill>
                  <a:schemeClr val="tx1"/>
                </a:solidFill>
                <a:latin typeface="Calibri" panose="020F0502020204030204" pitchFamily="34" charset="0"/>
                <a:ea typeface="MS PGothic" panose="020B0600070205080204" pitchFamily="34" charset="-128"/>
              </a:defRPr>
            </a:lvl9pPr>
          </a:lstStyle>
          <a:p>
            <a:pPr>
              <a:lnSpc>
                <a:spcPct val="150000"/>
              </a:lnSpc>
              <a:spcAft>
                <a:spcPts val="0"/>
              </a:spcAft>
            </a:pPr>
            <a:r>
              <a:rPr lang="en-US" altLang="en-US" sz="2400" b="1" dirty="0">
                <a:solidFill>
                  <a:srgbClr val="FF0000"/>
                </a:solidFill>
                <a:latin typeface="Times New Roman" panose="02020603050405020304" pitchFamily="18" charset="0"/>
                <a:cs typeface="Times New Roman" panose="02020603050405020304" pitchFamily="18" charset="0"/>
              </a:rPr>
              <a:t>Initiation</a:t>
            </a:r>
          </a:p>
        </p:txBody>
      </p:sp>
      <p:pic>
        <p:nvPicPr>
          <p:cNvPr id="7" name="Picture 6">
            <a:extLst>
              <a:ext uri="{FF2B5EF4-FFF2-40B4-BE49-F238E27FC236}">
                <a16:creationId xmlns:a16="http://schemas.microsoft.com/office/drawing/2014/main" id="{A9ABA6DB-F74D-4165-AA02-03FD13556D39}"/>
              </a:ext>
            </a:extLst>
          </p:cNvPr>
          <p:cNvPicPr>
            <a:picLocks noChangeAspect="1"/>
          </p:cNvPicPr>
          <p:nvPr/>
        </p:nvPicPr>
        <p:blipFill rotWithShape="1">
          <a:blip r:embed="rId3"/>
          <a:srcRect l="43125" t="29259" r="26250" b="55185"/>
          <a:stretch/>
        </p:blipFill>
        <p:spPr>
          <a:xfrm>
            <a:off x="2971799" y="2812321"/>
            <a:ext cx="6018418" cy="1614269"/>
          </a:xfrm>
          <a:prstGeom prst="rect">
            <a:avLst/>
          </a:prstGeom>
        </p:spPr>
      </p:pic>
      <p:sp>
        <p:nvSpPr>
          <p:cNvPr id="3" name="Rectangle 2">
            <a:extLst>
              <a:ext uri="{FF2B5EF4-FFF2-40B4-BE49-F238E27FC236}">
                <a16:creationId xmlns:a16="http://schemas.microsoft.com/office/drawing/2014/main" id="{99F3FA43-14E2-4760-BCB5-B9C4A4613977}"/>
              </a:ext>
            </a:extLst>
          </p:cNvPr>
          <p:cNvSpPr/>
          <p:nvPr/>
        </p:nvSpPr>
        <p:spPr>
          <a:xfrm>
            <a:off x="4000154" y="4315893"/>
            <a:ext cx="3810691" cy="458074"/>
          </a:xfrm>
          <a:prstGeom prst="rect">
            <a:avLst/>
          </a:prstGeom>
        </p:spPr>
        <p:txBody>
          <a:bodyPr wrap="square">
            <a:spAutoFit/>
          </a:bodyPr>
          <a:lstStyle/>
          <a:p>
            <a:pPr algn="ctr">
              <a:lnSpc>
                <a:spcPct val="150000"/>
              </a:lnSpc>
              <a:spcAft>
                <a:spcPts val="0"/>
              </a:spcAft>
            </a:pPr>
            <a:r>
              <a:rPr lang="en-US" dirty="0">
                <a:latin typeface="Times New Roman" panose="02020603050405020304" pitchFamily="18" charset="0"/>
                <a:cs typeface="Times New Roman" panose="02020603050405020304" pitchFamily="18" charset="0"/>
              </a:rPr>
              <a:t>Initiation process for Ziegler catalysts</a:t>
            </a:r>
          </a:p>
        </p:txBody>
      </p:sp>
      <p:sp>
        <p:nvSpPr>
          <p:cNvPr id="9" name="Rectangle 8">
            <a:extLst>
              <a:ext uri="{FF2B5EF4-FFF2-40B4-BE49-F238E27FC236}">
                <a16:creationId xmlns:a16="http://schemas.microsoft.com/office/drawing/2014/main" id="{9359BC1D-B909-4F9C-BA93-0E95EF1D4566}"/>
              </a:ext>
            </a:extLst>
          </p:cNvPr>
          <p:cNvSpPr/>
          <p:nvPr/>
        </p:nvSpPr>
        <p:spPr>
          <a:xfrm>
            <a:off x="609600" y="4841671"/>
            <a:ext cx="11344490" cy="960328"/>
          </a:xfrm>
          <a:prstGeom prst="rect">
            <a:avLst/>
          </a:prstGeom>
        </p:spPr>
        <p:txBody>
          <a:bodyPr wrap="square">
            <a:spAutoFit/>
          </a:bodyPr>
          <a:lstStyle/>
          <a:p>
            <a:pPr marL="342900" indent="-342900" algn="just">
              <a:lnSpc>
                <a:spcPct val="150000"/>
              </a:lnSpc>
              <a:spcAft>
                <a:spcPts val="0"/>
              </a:spcAft>
              <a:buFont typeface="Courier New" panose="02070309020205020404" pitchFamily="49" charset="0"/>
              <a:buChar char="o"/>
            </a:pPr>
            <a:r>
              <a:rPr lang="en-US" sz="2000" dirty="0">
                <a:latin typeface="Times New Roman" panose="02020603050405020304" pitchFamily="18" charset="0"/>
                <a:cs typeface="Times New Roman" panose="02020603050405020304" pitchFamily="18" charset="0"/>
              </a:rPr>
              <a:t>Some of the metal centers on the surface are coordinatively unsaturated and have a free coordination point. </a:t>
            </a:r>
          </a:p>
        </p:txBody>
      </p:sp>
    </p:spTree>
    <p:extLst>
      <p:ext uri="{BB962C8B-B14F-4D97-AF65-F5344CB8AC3E}">
        <p14:creationId xmlns:p14="http://schemas.microsoft.com/office/powerpoint/2010/main" val="298824310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83F548-29C0-5A20-FDBD-E67894AE36F7}"/>
            </a:ext>
          </a:extLst>
        </p:cNvPr>
        <p:cNvGrpSpPr/>
        <p:nvPr/>
      </p:nvGrpSpPr>
      <p:grpSpPr>
        <a:xfrm>
          <a:off x="0" y="0"/>
          <a:ext cx="0" cy="0"/>
          <a:chOff x="0" y="0"/>
          <a:chExt cx="0" cy="0"/>
        </a:xfrm>
      </p:grpSpPr>
      <p:sp>
        <p:nvSpPr>
          <p:cNvPr id="35" name="Slide Number Placeholder 34">
            <a:extLst>
              <a:ext uri="{FF2B5EF4-FFF2-40B4-BE49-F238E27FC236}">
                <a16:creationId xmlns:a16="http://schemas.microsoft.com/office/drawing/2014/main" id="{FBACDF15-BD80-0234-ADA2-11EB170281D5}"/>
              </a:ext>
            </a:extLst>
          </p:cNvPr>
          <p:cNvSpPr>
            <a:spLocks noGrp="1"/>
          </p:cNvSpPr>
          <p:nvPr>
            <p:ph type="sldNum" sz="quarter" idx="12"/>
          </p:nvPr>
        </p:nvSpPr>
        <p:spPr/>
        <p:txBody>
          <a:bodyPr/>
          <a:lstStyle/>
          <a:p>
            <a:pPr marL="0" marR="0" lvl="0" indent="0" algn="r" defTabSz="914400" rtl="0" eaLnBrk="0" fontAlgn="base" latinLnBrk="0" hangingPunct="0">
              <a:lnSpc>
                <a:spcPct val="150000"/>
              </a:lnSpc>
              <a:spcBef>
                <a:spcPct val="0"/>
              </a:spcBef>
              <a:spcAft>
                <a:spcPct val="0"/>
              </a:spcAft>
              <a:buClrTx/>
              <a:buSzTx/>
              <a:buFontTx/>
              <a:buNone/>
              <a:tabLst/>
              <a:defRPr/>
            </a:pPr>
            <a:fld id="{EC3C12D4-1BB1-4CDC-88A6-B6E19B6BFEA8}"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pitchFamily="34" charset="0"/>
                <a:ea typeface="MS PGothic" panose="020B0600070205080204" pitchFamily="34" charset="-128"/>
                <a:cs typeface="+mn-cs"/>
              </a:rPr>
              <a:pPr marL="0" marR="0" lvl="0" indent="0" algn="r" defTabSz="914400" rtl="0" eaLnBrk="0" fontAlgn="base" latinLnBrk="0" hangingPunct="0">
                <a:lnSpc>
                  <a:spcPct val="150000"/>
                </a:lnSpc>
                <a:spcBef>
                  <a:spcPct val="0"/>
                </a:spcBef>
                <a:spcAft>
                  <a:spcPct val="0"/>
                </a:spcAft>
                <a:buClrTx/>
                <a:buSzTx/>
                <a:buFontTx/>
                <a:buNone/>
                <a:tabLst/>
                <a:defRPr/>
              </a:pPr>
              <a:t>56</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pitchFamily="34" charset="0"/>
              <a:ea typeface="MS PGothic" panose="020B0600070205080204" pitchFamily="34" charset="-128"/>
              <a:cs typeface="+mn-cs"/>
            </a:endParaRPr>
          </a:p>
        </p:txBody>
      </p:sp>
      <p:cxnSp>
        <p:nvCxnSpPr>
          <p:cNvPr id="8" name="Straight Connector 7">
            <a:extLst>
              <a:ext uri="{FF2B5EF4-FFF2-40B4-BE49-F238E27FC236}">
                <a16:creationId xmlns:a16="http://schemas.microsoft.com/office/drawing/2014/main" id="{21FC4C59-00B2-53B2-3DF1-681D90110E6B}"/>
              </a:ext>
            </a:extLst>
          </p:cNvPr>
          <p:cNvCxnSpPr/>
          <p:nvPr/>
        </p:nvCxnSpPr>
        <p:spPr>
          <a:xfrm flipV="1">
            <a:off x="113771" y="642086"/>
            <a:ext cx="10015008" cy="14805"/>
          </a:xfrm>
          <a:prstGeom prst="line">
            <a:avLst/>
          </a:prstGeom>
          <a:ln w="19050">
            <a:solidFill>
              <a:srgbClr val="00B050"/>
            </a:solidFill>
          </a:ln>
        </p:spPr>
        <p:style>
          <a:lnRef idx="1">
            <a:schemeClr val="accent6"/>
          </a:lnRef>
          <a:fillRef idx="0">
            <a:schemeClr val="accent6"/>
          </a:fillRef>
          <a:effectRef idx="0">
            <a:schemeClr val="accent6"/>
          </a:effectRef>
          <a:fontRef idx="minor">
            <a:schemeClr val="tx1"/>
          </a:fontRef>
        </p:style>
      </p:cxnSp>
      <p:sp>
        <p:nvSpPr>
          <p:cNvPr id="2" name="Rectangle 2">
            <a:extLst>
              <a:ext uri="{FF2B5EF4-FFF2-40B4-BE49-F238E27FC236}">
                <a16:creationId xmlns:a16="http://schemas.microsoft.com/office/drawing/2014/main" id="{7CE08EF8-5553-7474-0807-B5248D92668F}"/>
              </a:ext>
            </a:extLst>
          </p:cNvPr>
          <p:cNvSpPr txBox="1">
            <a:spLocks noChangeArrowheads="1"/>
          </p:cNvSpPr>
          <p:nvPr/>
        </p:nvSpPr>
        <p:spPr bwMode="auto">
          <a:xfrm>
            <a:off x="0" y="198438"/>
            <a:ext cx="11811000" cy="639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lvl="0" eaLnBrk="1" hangingPunct="1">
              <a:lnSpc>
                <a:spcPct val="100000"/>
              </a:lnSpc>
              <a:spcBef>
                <a:spcPct val="0"/>
              </a:spcBef>
              <a:buNone/>
              <a:defRPr/>
            </a:pPr>
            <a:r>
              <a:rPr lang="en-US" altLang="en-US" sz="3200" b="1" dirty="0">
                <a:solidFill>
                  <a:srgbClr val="002060"/>
                </a:solidFill>
                <a:latin typeface="Times New Roman" panose="02020603050405020304" pitchFamily="18" charset="0"/>
                <a:cs typeface="Times New Roman" panose="02020603050405020304" pitchFamily="18" charset="0"/>
              </a:rPr>
              <a:t>Coordination Polymerization; </a:t>
            </a:r>
            <a:r>
              <a:rPr lang="en-US" altLang="en-US" b="1" dirty="0">
                <a:solidFill>
                  <a:srgbClr val="FF0000"/>
                </a:solidFill>
                <a:latin typeface="Times New Roman" panose="02020603050405020304" pitchFamily="18" charset="0"/>
                <a:cs typeface="Times New Roman" panose="02020603050405020304" pitchFamily="18" charset="0"/>
              </a:rPr>
              <a:t>Heterogeneous Ziegler–Natta Catalysts</a:t>
            </a:r>
            <a:endParaRPr lang="en-US" altLang="en-US" sz="3200" b="1" dirty="0">
              <a:solidFill>
                <a:srgbClr val="FF0000"/>
              </a:solidFill>
              <a:latin typeface="Times New Roman" panose="02020603050405020304" pitchFamily="18" charset="0"/>
              <a:cs typeface="Times New Roman" panose="02020603050405020304" pitchFamily="18" charset="0"/>
            </a:endParaRPr>
          </a:p>
        </p:txBody>
      </p:sp>
      <p:sp>
        <p:nvSpPr>
          <p:cNvPr id="4" name="Title 1">
            <a:extLst>
              <a:ext uri="{FF2B5EF4-FFF2-40B4-BE49-F238E27FC236}">
                <a16:creationId xmlns:a16="http://schemas.microsoft.com/office/drawing/2014/main" id="{AA9B994D-E25D-4BEB-B9BB-DADFDABD3E45}"/>
              </a:ext>
            </a:extLst>
          </p:cNvPr>
          <p:cNvSpPr txBox="1">
            <a:spLocks/>
          </p:cNvSpPr>
          <p:nvPr/>
        </p:nvSpPr>
        <p:spPr bwMode="auto">
          <a:xfrm>
            <a:off x="390520" y="685800"/>
            <a:ext cx="2276479"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lang="en-US" sz="4400" kern="1200" dirty="0">
                <a:solidFill>
                  <a:schemeClr val="tx1"/>
                </a:solidFill>
                <a:latin typeface="+mj-lt"/>
                <a:ea typeface="MS PGothic" panose="020B0600070205080204" pitchFamily="34" charset="-128"/>
                <a:cs typeface="+mj-cs"/>
              </a:defRPr>
            </a:lvl1pPr>
            <a:lvl2pPr algn="l" rtl="0" eaLnBrk="0" fontAlgn="base" hangingPunct="0">
              <a:spcBef>
                <a:spcPct val="0"/>
              </a:spcBef>
              <a:spcAft>
                <a:spcPct val="0"/>
              </a:spcAft>
              <a:defRPr sz="4400">
                <a:solidFill>
                  <a:schemeClr val="tx1"/>
                </a:solidFill>
                <a:latin typeface="Calibri" panose="020F0502020204030204" pitchFamily="34" charset="0"/>
                <a:ea typeface="MS PGothic" panose="020B0600070205080204" pitchFamily="34" charset="-128"/>
              </a:defRPr>
            </a:lvl2pPr>
            <a:lvl3pPr algn="l" rtl="0" eaLnBrk="0" fontAlgn="base" hangingPunct="0">
              <a:spcBef>
                <a:spcPct val="0"/>
              </a:spcBef>
              <a:spcAft>
                <a:spcPct val="0"/>
              </a:spcAft>
              <a:defRPr sz="4400">
                <a:solidFill>
                  <a:schemeClr val="tx1"/>
                </a:solidFill>
                <a:latin typeface="Calibri" panose="020F0502020204030204" pitchFamily="34" charset="0"/>
                <a:ea typeface="MS PGothic" panose="020B0600070205080204" pitchFamily="34" charset="-128"/>
              </a:defRPr>
            </a:lvl3pPr>
            <a:lvl4pPr algn="l" rtl="0" eaLnBrk="0" fontAlgn="base" hangingPunct="0">
              <a:spcBef>
                <a:spcPct val="0"/>
              </a:spcBef>
              <a:spcAft>
                <a:spcPct val="0"/>
              </a:spcAft>
              <a:defRPr sz="4400">
                <a:solidFill>
                  <a:schemeClr val="tx1"/>
                </a:solidFill>
                <a:latin typeface="Calibri" panose="020F0502020204030204" pitchFamily="34" charset="0"/>
                <a:ea typeface="MS PGothic" panose="020B0600070205080204" pitchFamily="34" charset="-128"/>
              </a:defRPr>
            </a:lvl4pPr>
            <a:lvl5pPr algn="l" rtl="0" eaLnBrk="0" fontAlgn="base" hangingPunct="0">
              <a:spcBef>
                <a:spcPct val="0"/>
              </a:spcBef>
              <a:spcAft>
                <a:spcPct val="0"/>
              </a:spcAft>
              <a:defRPr sz="4400">
                <a:solidFill>
                  <a:schemeClr val="tx1"/>
                </a:solidFill>
                <a:latin typeface="Calibri" panose="020F0502020204030204" pitchFamily="34" charset="0"/>
                <a:ea typeface="MS PGothic" panose="020B0600070205080204" pitchFamily="34" charset="-128"/>
              </a:defRPr>
            </a:lvl5pPr>
            <a:lvl6pPr marL="457200" algn="l" rtl="0" fontAlgn="base">
              <a:spcBef>
                <a:spcPct val="0"/>
              </a:spcBef>
              <a:spcAft>
                <a:spcPct val="0"/>
              </a:spcAft>
              <a:defRPr sz="4400">
                <a:solidFill>
                  <a:schemeClr val="tx1"/>
                </a:solidFill>
                <a:latin typeface="Calibri" panose="020F0502020204030204" pitchFamily="34" charset="0"/>
                <a:ea typeface="MS PGothic" panose="020B0600070205080204" pitchFamily="34" charset="-128"/>
              </a:defRPr>
            </a:lvl6pPr>
            <a:lvl7pPr marL="914400" algn="l" rtl="0" fontAlgn="base">
              <a:spcBef>
                <a:spcPct val="0"/>
              </a:spcBef>
              <a:spcAft>
                <a:spcPct val="0"/>
              </a:spcAft>
              <a:defRPr sz="4400">
                <a:solidFill>
                  <a:schemeClr val="tx1"/>
                </a:solidFill>
                <a:latin typeface="Calibri" panose="020F0502020204030204" pitchFamily="34" charset="0"/>
                <a:ea typeface="MS PGothic" panose="020B0600070205080204" pitchFamily="34" charset="-128"/>
              </a:defRPr>
            </a:lvl7pPr>
            <a:lvl8pPr marL="1371600" algn="l" rtl="0" fontAlgn="base">
              <a:spcBef>
                <a:spcPct val="0"/>
              </a:spcBef>
              <a:spcAft>
                <a:spcPct val="0"/>
              </a:spcAft>
              <a:defRPr sz="4400">
                <a:solidFill>
                  <a:schemeClr val="tx1"/>
                </a:solidFill>
                <a:latin typeface="Calibri" panose="020F0502020204030204" pitchFamily="34" charset="0"/>
                <a:ea typeface="MS PGothic" panose="020B0600070205080204" pitchFamily="34" charset="-128"/>
              </a:defRPr>
            </a:lvl8pPr>
            <a:lvl9pPr marL="1828800" algn="l" rtl="0" fontAlgn="base">
              <a:spcBef>
                <a:spcPct val="0"/>
              </a:spcBef>
              <a:spcAft>
                <a:spcPct val="0"/>
              </a:spcAft>
              <a:defRPr sz="4400">
                <a:solidFill>
                  <a:schemeClr val="tx1"/>
                </a:solidFill>
                <a:latin typeface="Calibri" panose="020F0502020204030204" pitchFamily="34" charset="0"/>
                <a:ea typeface="MS PGothic" panose="020B0600070205080204" pitchFamily="34" charset="-128"/>
              </a:defRPr>
            </a:lvl9pPr>
          </a:lstStyle>
          <a:p>
            <a:pPr>
              <a:lnSpc>
                <a:spcPct val="150000"/>
              </a:lnSpc>
              <a:spcAft>
                <a:spcPts val="0"/>
              </a:spcAft>
            </a:pPr>
            <a:r>
              <a:rPr lang="en-US" altLang="en-US" sz="2400" b="1" dirty="0">
                <a:solidFill>
                  <a:srgbClr val="FF0000"/>
                </a:solidFill>
                <a:latin typeface="Times New Roman" panose="02020603050405020304" pitchFamily="18" charset="0"/>
                <a:cs typeface="Times New Roman" panose="02020603050405020304" pitchFamily="18" charset="0"/>
              </a:rPr>
              <a:t>Growth</a:t>
            </a:r>
          </a:p>
        </p:txBody>
      </p:sp>
      <p:sp>
        <p:nvSpPr>
          <p:cNvPr id="5" name="Rectangle 4">
            <a:extLst>
              <a:ext uri="{FF2B5EF4-FFF2-40B4-BE49-F238E27FC236}">
                <a16:creationId xmlns:a16="http://schemas.microsoft.com/office/drawing/2014/main" id="{5011F6AA-44D9-4AF6-AA51-B6A7DC815D02}"/>
              </a:ext>
            </a:extLst>
          </p:cNvPr>
          <p:cNvSpPr/>
          <p:nvPr/>
        </p:nvSpPr>
        <p:spPr>
          <a:xfrm>
            <a:off x="685800" y="1168808"/>
            <a:ext cx="11125200" cy="1421992"/>
          </a:xfrm>
          <a:prstGeom prst="rect">
            <a:avLst/>
          </a:prstGeom>
        </p:spPr>
        <p:txBody>
          <a:bodyPr wrap="square">
            <a:spAutoFit/>
          </a:bodyPr>
          <a:lstStyle/>
          <a:p>
            <a:pPr marL="342900" indent="-342900" algn="just">
              <a:lnSpc>
                <a:spcPct val="150000"/>
              </a:lnSpc>
              <a:spcAft>
                <a:spcPts val="0"/>
              </a:spcAft>
              <a:buFont typeface="Courier New" panose="02070309020205020404" pitchFamily="49" charset="0"/>
              <a:buChar char="o"/>
            </a:pPr>
            <a:r>
              <a:rPr lang="en-US" sz="2000" b="1" dirty="0">
                <a:solidFill>
                  <a:srgbClr val="009ED6"/>
                </a:solidFill>
                <a:latin typeface="Times New Roman" panose="02020603050405020304" pitchFamily="18" charset="0"/>
                <a:cs typeface="Times New Roman" panose="02020603050405020304" pitchFamily="18" charset="0"/>
              </a:rPr>
              <a:t>Step 1; </a:t>
            </a:r>
            <a:r>
              <a:rPr lang="en-US" sz="2000" dirty="0">
                <a:latin typeface="Times New Roman" panose="02020603050405020304" pitchFamily="18" charset="0"/>
                <a:cs typeface="Times New Roman" panose="02020603050405020304" pitchFamily="18" charset="0"/>
              </a:rPr>
              <a:t>coordination of ethene molecule with the metal atom </a:t>
            </a:r>
            <a:r>
              <a:rPr lang="en-US" sz="2000" i="1" dirty="0">
                <a:latin typeface="Times New Roman" panose="02020603050405020304" pitchFamily="18" charset="0"/>
                <a:cs typeface="Times New Roman" panose="02020603050405020304" pitchFamily="18" charset="0"/>
              </a:rPr>
              <a:t>via</a:t>
            </a:r>
            <a:r>
              <a:rPr lang="en-US" sz="2000" dirty="0">
                <a:latin typeface="Times New Roman" panose="02020603050405020304" pitchFamily="18" charset="0"/>
                <a:cs typeface="Times New Roman" panose="02020603050405020304" pitchFamily="18" charset="0"/>
              </a:rPr>
              <a:t> the π-electrons of the double bond. </a:t>
            </a:r>
          </a:p>
          <a:p>
            <a:pPr marL="342900" indent="-342900" algn="just">
              <a:lnSpc>
                <a:spcPct val="150000"/>
              </a:lnSpc>
              <a:spcAft>
                <a:spcPts val="0"/>
              </a:spcAft>
              <a:buFont typeface="Courier New" panose="02070309020205020404" pitchFamily="49" charset="0"/>
              <a:buChar char="o"/>
            </a:pPr>
            <a:r>
              <a:rPr lang="en-US" sz="2000" b="1" dirty="0">
                <a:solidFill>
                  <a:srgbClr val="009ED6"/>
                </a:solidFill>
                <a:latin typeface="Times New Roman" panose="02020603050405020304" pitchFamily="18" charset="0"/>
                <a:cs typeface="Times New Roman" panose="02020603050405020304" pitchFamily="18" charset="0"/>
              </a:rPr>
              <a:t>Step 2; </a:t>
            </a:r>
            <a:r>
              <a:rPr lang="en-US" sz="2000" dirty="0">
                <a:latin typeface="Times New Roman" panose="02020603050405020304" pitchFamily="18" charset="0"/>
                <a:cs typeface="Times New Roman" panose="02020603050405020304" pitchFamily="18" charset="0"/>
              </a:rPr>
              <a:t>insertion of the ethene molecule over a four-center-four-electron-transition state involving the metal carbon bond already existing takes place.</a:t>
            </a:r>
          </a:p>
        </p:txBody>
      </p:sp>
      <p:grpSp>
        <p:nvGrpSpPr>
          <p:cNvPr id="6" name="Group 5">
            <a:extLst>
              <a:ext uri="{FF2B5EF4-FFF2-40B4-BE49-F238E27FC236}">
                <a16:creationId xmlns:a16="http://schemas.microsoft.com/office/drawing/2014/main" id="{1F7FECA5-D569-48DD-870E-2623DEDB8C2A}"/>
              </a:ext>
            </a:extLst>
          </p:cNvPr>
          <p:cNvGrpSpPr/>
          <p:nvPr/>
        </p:nvGrpSpPr>
        <p:grpSpPr>
          <a:xfrm>
            <a:off x="1275486" y="2721155"/>
            <a:ext cx="10060593" cy="1676402"/>
            <a:chOff x="1371600" y="2362199"/>
            <a:chExt cx="9448800" cy="1676402"/>
          </a:xfrm>
          <a:solidFill>
            <a:schemeClr val="tx2">
              <a:lumMod val="20000"/>
              <a:lumOff val="80000"/>
            </a:schemeClr>
          </a:solidFill>
        </p:grpSpPr>
        <p:pic>
          <p:nvPicPr>
            <p:cNvPr id="7" name="Picture 6">
              <a:extLst>
                <a:ext uri="{FF2B5EF4-FFF2-40B4-BE49-F238E27FC236}">
                  <a16:creationId xmlns:a16="http://schemas.microsoft.com/office/drawing/2014/main" id="{141DCE06-7CEA-428B-84FA-8AFAB4D04F82}"/>
                </a:ext>
              </a:extLst>
            </p:cNvPr>
            <p:cNvPicPr>
              <a:picLocks noChangeAspect="1"/>
            </p:cNvPicPr>
            <p:nvPr/>
          </p:nvPicPr>
          <p:blipFill rotWithShape="1">
            <a:blip r:embed="rId3"/>
            <a:srcRect l="40625" t="26381" r="31875" b="58686"/>
            <a:stretch>
              <a:fillRect/>
            </a:stretch>
          </p:blipFill>
          <p:spPr>
            <a:xfrm>
              <a:off x="1371600" y="2362199"/>
              <a:ext cx="4876800" cy="1676402"/>
            </a:xfrm>
            <a:prstGeom prst="rect">
              <a:avLst/>
            </a:prstGeom>
            <a:grpFill/>
          </p:spPr>
        </p:pic>
        <p:pic>
          <p:nvPicPr>
            <p:cNvPr id="3" name="Picture 2">
              <a:extLst>
                <a:ext uri="{FF2B5EF4-FFF2-40B4-BE49-F238E27FC236}">
                  <a16:creationId xmlns:a16="http://schemas.microsoft.com/office/drawing/2014/main" id="{13692C03-85A9-45A2-AD9E-DB64D4C7209C}"/>
                </a:ext>
              </a:extLst>
            </p:cNvPr>
            <p:cNvPicPr>
              <a:picLocks noChangeAspect="1"/>
            </p:cNvPicPr>
            <p:nvPr/>
          </p:nvPicPr>
          <p:blipFill rotWithShape="1">
            <a:blip r:embed="rId3"/>
            <a:srcRect l="40625" t="41875" r="33565" b="41319"/>
            <a:stretch/>
          </p:blipFill>
          <p:spPr>
            <a:xfrm>
              <a:off x="6243320" y="2362199"/>
              <a:ext cx="4577080" cy="1676401"/>
            </a:xfrm>
            <a:prstGeom prst="rect">
              <a:avLst/>
            </a:prstGeom>
            <a:grpFill/>
          </p:spPr>
        </p:pic>
      </p:grpSp>
      <p:sp>
        <p:nvSpPr>
          <p:cNvPr id="9" name="Rectangle 8">
            <a:extLst>
              <a:ext uri="{FF2B5EF4-FFF2-40B4-BE49-F238E27FC236}">
                <a16:creationId xmlns:a16="http://schemas.microsoft.com/office/drawing/2014/main" id="{71873950-A479-40C4-95EF-CFA93A5E1AE0}"/>
              </a:ext>
            </a:extLst>
          </p:cNvPr>
          <p:cNvSpPr/>
          <p:nvPr/>
        </p:nvSpPr>
        <p:spPr>
          <a:xfrm>
            <a:off x="4110754" y="4424910"/>
            <a:ext cx="3656778" cy="458074"/>
          </a:xfrm>
          <a:prstGeom prst="rect">
            <a:avLst/>
          </a:prstGeom>
        </p:spPr>
        <p:txBody>
          <a:bodyPr wrap="square">
            <a:spAutoFit/>
          </a:bodyPr>
          <a:lstStyle/>
          <a:p>
            <a:pPr>
              <a:lnSpc>
                <a:spcPct val="150000"/>
              </a:lnSpc>
              <a:spcAft>
                <a:spcPts val="0"/>
              </a:spcAft>
            </a:pPr>
            <a:r>
              <a:rPr lang="en-US" dirty="0">
                <a:latin typeface="Times New Roman" panose="02020603050405020304" pitchFamily="18" charset="0"/>
                <a:cs typeface="Times New Roman" panose="02020603050405020304" pitchFamily="18" charset="0"/>
              </a:rPr>
              <a:t>Chain growth with Ziegler catalysts</a:t>
            </a:r>
          </a:p>
        </p:txBody>
      </p:sp>
      <p:sp>
        <p:nvSpPr>
          <p:cNvPr id="10" name="Rectangle 9">
            <a:extLst>
              <a:ext uri="{FF2B5EF4-FFF2-40B4-BE49-F238E27FC236}">
                <a16:creationId xmlns:a16="http://schemas.microsoft.com/office/drawing/2014/main" id="{5B0FF38D-3FC6-AC0D-2F68-E8E30A1C86AF}"/>
              </a:ext>
            </a:extLst>
          </p:cNvPr>
          <p:cNvSpPr/>
          <p:nvPr/>
        </p:nvSpPr>
        <p:spPr>
          <a:xfrm>
            <a:off x="1275486" y="5061841"/>
            <a:ext cx="10535514" cy="1421992"/>
          </a:xfrm>
          <a:prstGeom prst="rect">
            <a:avLst/>
          </a:prstGeom>
        </p:spPr>
        <p:txBody>
          <a:bodyPr wrap="square">
            <a:spAutoFit/>
          </a:bodyPr>
          <a:lstStyle/>
          <a:p>
            <a:pPr marL="342900" indent="-342900" algn="just">
              <a:lnSpc>
                <a:spcPct val="150000"/>
              </a:lnSpc>
              <a:spcAft>
                <a:spcPts val="0"/>
              </a:spcAft>
              <a:buFont typeface="Wingdings" panose="05000000000000000000" pitchFamily="2" charset="2"/>
              <a:buChar char="§"/>
            </a:pPr>
            <a:r>
              <a:rPr lang="en-US" sz="2000" dirty="0">
                <a:latin typeface="Times New Roman" panose="02020603050405020304" pitchFamily="18" charset="0"/>
                <a:cs typeface="Times New Roman" panose="02020603050405020304" pitchFamily="18" charset="0"/>
              </a:rPr>
              <a:t>The coordination site that was occupied by the ethyl group becomes available again and so the center is ready for another insertion step.</a:t>
            </a:r>
          </a:p>
          <a:p>
            <a:pPr marL="342900" indent="-342900" algn="just">
              <a:lnSpc>
                <a:spcPct val="150000"/>
              </a:lnSpc>
              <a:spcAft>
                <a:spcPts val="0"/>
              </a:spcAft>
              <a:buFont typeface="Wingdings" panose="05000000000000000000" pitchFamily="2" charset="2"/>
              <a:buChar char="§"/>
            </a:pPr>
            <a:r>
              <a:rPr lang="en-US" sz="2000" dirty="0">
                <a:latin typeface="Times New Roman" panose="02020603050405020304" pitchFamily="18" charset="0"/>
                <a:cs typeface="Times New Roman" panose="02020603050405020304" pitchFamily="18" charset="0"/>
              </a:rPr>
              <a:t>The chain migration during the insertion step leads to a </a:t>
            </a:r>
            <a:r>
              <a:rPr lang="en-US" sz="2000" i="1" dirty="0">
                <a:latin typeface="Times New Roman" panose="02020603050405020304" pitchFamily="18" charset="0"/>
                <a:cs typeface="Times New Roman" panose="02020603050405020304" pitchFamily="18" charset="0"/>
              </a:rPr>
              <a:t>cis</a:t>
            </a:r>
            <a:r>
              <a:rPr lang="en-US" sz="2000" dirty="0">
                <a:latin typeface="Times New Roman" panose="02020603050405020304" pitchFamily="18" charset="0"/>
                <a:cs typeface="Times New Roman" panose="02020603050405020304" pitchFamily="18" charset="0"/>
              </a:rPr>
              <a:t>-addition (</a:t>
            </a:r>
            <a:r>
              <a:rPr lang="en-US" sz="2000" i="1" dirty="0">
                <a:latin typeface="Times New Roman" panose="02020603050405020304" pitchFamily="18" charset="0"/>
                <a:cs typeface="Times New Roman" panose="02020603050405020304" pitchFamily="18" charset="0"/>
              </a:rPr>
              <a:t>chain migratory mechanism</a:t>
            </a:r>
            <a:r>
              <a:rPr lang="en-US" sz="2000" dirty="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2160388519"/>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A3134C-BD66-4CF7-4CBC-F710383391AF}"/>
            </a:ext>
          </a:extLst>
        </p:cNvPr>
        <p:cNvGrpSpPr/>
        <p:nvPr/>
      </p:nvGrpSpPr>
      <p:grpSpPr>
        <a:xfrm>
          <a:off x="0" y="0"/>
          <a:ext cx="0" cy="0"/>
          <a:chOff x="0" y="0"/>
          <a:chExt cx="0" cy="0"/>
        </a:xfrm>
      </p:grpSpPr>
      <p:sp>
        <p:nvSpPr>
          <p:cNvPr id="35" name="Slide Number Placeholder 34">
            <a:extLst>
              <a:ext uri="{FF2B5EF4-FFF2-40B4-BE49-F238E27FC236}">
                <a16:creationId xmlns:a16="http://schemas.microsoft.com/office/drawing/2014/main" id="{D143A686-40AD-FE1C-8B47-562BED0BA3C0}"/>
              </a:ext>
            </a:extLst>
          </p:cNvPr>
          <p:cNvSpPr>
            <a:spLocks noGrp="1"/>
          </p:cNvSpPr>
          <p:nvPr>
            <p:ph type="sldNum" sz="quarter" idx="12"/>
          </p:nvPr>
        </p:nvSpPr>
        <p:spPr/>
        <p:txBody>
          <a:bodyPr/>
          <a:lstStyle/>
          <a:p>
            <a:pPr marL="0" marR="0" lvl="0" indent="0" algn="r" defTabSz="914400" rtl="0" eaLnBrk="0" fontAlgn="base" latinLnBrk="0" hangingPunct="0">
              <a:lnSpc>
                <a:spcPct val="150000"/>
              </a:lnSpc>
              <a:spcBef>
                <a:spcPct val="0"/>
              </a:spcBef>
              <a:spcAft>
                <a:spcPct val="0"/>
              </a:spcAft>
              <a:buClrTx/>
              <a:buSzTx/>
              <a:buFontTx/>
              <a:buNone/>
              <a:tabLst/>
              <a:defRPr/>
            </a:pPr>
            <a:fld id="{EC3C12D4-1BB1-4CDC-88A6-B6E19B6BFEA8}"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pitchFamily="34" charset="0"/>
                <a:ea typeface="MS PGothic" panose="020B0600070205080204" pitchFamily="34" charset="-128"/>
                <a:cs typeface="+mn-cs"/>
              </a:rPr>
              <a:pPr marL="0" marR="0" lvl="0" indent="0" algn="r" defTabSz="914400" rtl="0" eaLnBrk="0" fontAlgn="base" latinLnBrk="0" hangingPunct="0">
                <a:lnSpc>
                  <a:spcPct val="150000"/>
                </a:lnSpc>
                <a:spcBef>
                  <a:spcPct val="0"/>
                </a:spcBef>
                <a:spcAft>
                  <a:spcPct val="0"/>
                </a:spcAft>
                <a:buClrTx/>
                <a:buSzTx/>
                <a:buFontTx/>
                <a:buNone/>
                <a:tabLst/>
                <a:defRPr/>
              </a:pPr>
              <a:t>57</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pitchFamily="34" charset="0"/>
              <a:ea typeface="MS PGothic" panose="020B0600070205080204" pitchFamily="34" charset="-128"/>
              <a:cs typeface="+mn-cs"/>
            </a:endParaRPr>
          </a:p>
        </p:txBody>
      </p:sp>
      <p:cxnSp>
        <p:nvCxnSpPr>
          <p:cNvPr id="8" name="Straight Connector 7">
            <a:extLst>
              <a:ext uri="{FF2B5EF4-FFF2-40B4-BE49-F238E27FC236}">
                <a16:creationId xmlns:a16="http://schemas.microsoft.com/office/drawing/2014/main" id="{2865BDB6-4960-F8F9-2361-CC9ACAEA2B40}"/>
              </a:ext>
            </a:extLst>
          </p:cNvPr>
          <p:cNvCxnSpPr/>
          <p:nvPr/>
        </p:nvCxnSpPr>
        <p:spPr>
          <a:xfrm flipV="1">
            <a:off x="113771" y="642086"/>
            <a:ext cx="10015008" cy="14805"/>
          </a:xfrm>
          <a:prstGeom prst="line">
            <a:avLst/>
          </a:prstGeom>
          <a:ln w="19050">
            <a:solidFill>
              <a:srgbClr val="00B050"/>
            </a:solidFill>
          </a:ln>
        </p:spPr>
        <p:style>
          <a:lnRef idx="1">
            <a:schemeClr val="accent6"/>
          </a:lnRef>
          <a:fillRef idx="0">
            <a:schemeClr val="accent6"/>
          </a:fillRef>
          <a:effectRef idx="0">
            <a:schemeClr val="accent6"/>
          </a:effectRef>
          <a:fontRef idx="minor">
            <a:schemeClr val="tx1"/>
          </a:fontRef>
        </p:style>
      </p:cxnSp>
      <p:sp>
        <p:nvSpPr>
          <p:cNvPr id="2" name="Rectangle 2">
            <a:extLst>
              <a:ext uri="{FF2B5EF4-FFF2-40B4-BE49-F238E27FC236}">
                <a16:creationId xmlns:a16="http://schemas.microsoft.com/office/drawing/2014/main" id="{5978A6E7-E703-DBBF-53D0-730ABB0F531C}"/>
              </a:ext>
            </a:extLst>
          </p:cNvPr>
          <p:cNvSpPr txBox="1">
            <a:spLocks noChangeArrowheads="1"/>
          </p:cNvSpPr>
          <p:nvPr/>
        </p:nvSpPr>
        <p:spPr bwMode="auto">
          <a:xfrm>
            <a:off x="0" y="198438"/>
            <a:ext cx="11811000" cy="639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lvl="0" eaLnBrk="1" hangingPunct="1">
              <a:lnSpc>
                <a:spcPct val="100000"/>
              </a:lnSpc>
              <a:spcBef>
                <a:spcPct val="0"/>
              </a:spcBef>
              <a:buNone/>
              <a:defRPr/>
            </a:pPr>
            <a:r>
              <a:rPr lang="en-US" altLang="en-US" sz="3200" b="1" dirty="0">
                <a:solidFill>
                  <a:srgbClr val="002060"/>
                </a:solidFill>
                <a:latin typeface="Times New Roman" panose="02020603050405020304" pitchFamily="18" charset="0"/>
                <a:cs typeface="Times New Roman" panose="02020603050405020304" pitchFamily="18" charset="0"/>
              </a:rPr>
              <a:t>Coordination Polymerization; </a:t>
            </a:r>
            <a:r>
              <a:rPr lang="en-US" altLang="en-US" b="1" dirty="0">
                <a:solidFill>
                  <a:srgbClr val="FF0000"/>
                </a:solidFill>
                <a:latin typeface="Times New Roman" panose="02020603050405020304" pitchFamily="18" charset="0"/>
                <a:cs typeface="Times New Roman" panose="02020603050405020304" pitchFamily="18" charset="0"/>
              </a:rPr>
              <a:t>Heterogeneous Ziegler–Natta Catalysts</a:t>
            </a:r>
            <a:endParaRPr lang="en-US" altLang="en-US" sz="3200" b="1" dirty="0">
              <a:solidFill>
                <a:srgbClr val="FF0000"/>
              </a:solidFill>
              <a:latin typeface="Times New Roman" panose="02020603050405020304" pitchFamily="18" charset="0"/>
              <a:cs typeface="Times New Roman" panose="02020603050405020304" pitchFamily="18" charset="0"/>
            </a:endParaRPr>
          </a:p>
        </p:txBody>
      </p:sp>
      <p:sp>
        <p:nvSpPr>
          <p:cNvPr id="4" name="Title 1">
            <a:extLst>
              <a:ext uri="{FF2B5EF4-FFF2-40B4-BE49-F238E27FC236}">
                <a16:creationId xmlns:a16="http://schemas.microsoft.com/office/drawing/2014/main" id="{D9A5D8C2-73EB-484B-A824-012B4870B04A}"/>
              </a:ext>
            </a:extLst>
          </p:cNvPr>
          <p:cNvSpPr txBox="1">
            <a:spLocks/>
          </p:cNvSpPr>
          <p:nvPr/>
        </p:nvSpPr>
        <p:spPr bwMode="auto">
          <a:xfrm>
            <a:off x="390520" y="691806"/>
            <a:ext cx="4333879" cy="597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lang="en-US" sz="4400" kern="1200" dirty="0">
                <a:solidFill>
                  <a:schemeClr val="tx1"/>
                </a:solidFill>
                <a:latin typeface="+mj-lt"/>
                <a:ea typeface="MS PGothic" panose="020B0600070205080204" pitchFamily="34" charset="-128"/>
                <a:cs typeface="+mj-cs"/>
              </a:defRPr>
            </a:lvl1pPr>
            <a:lvl2pPr algn="l" rtl="0" eaLnBrk="0" fontAlgn="base" hangingPunct="0">
              <a:spcBef>
                <a:spcPct val="0"/>
              </a:spcBef>
              <a:spcAft>
                <a:spcPct val="0"/>
              </a:spcAft>
              <a:defRPr sz="4400">
                <a:solidFill>
                  <a:schemeClr val="tx1"/>
                </a:solidFill>
                <a:latin typeface="Calibri" panose="020F0502020204030204" pitchFamily="34" charset="0"/>
                <a:ea typeface="MS PGothic" panose="020B0600070205080204" pitchFamily="34" charset="-128"/>
              </a:defRPr>
            </a:lvl2pPr>
            <a:lvl3pPr algn="l" rtl="0" eaLnBrk="0" fontAlgn="base" hangingPunct="0">
              <a:spcBef>
                <a:spcPct val="0"/>
              </a:spcBef>
              <a:spcAft>
                <a:spcPct val="0"/>
              </a:spcAft>
              <a:defRPr sz="4400">
                <a:solidFill>
                  <a:schemeClr val="tx1"/>
                </a:solidFill>
                <a:latin typeface="Calibri" panose="020F0502020204030204" pitchFamily="34" charset="0"/>
                <a:ea typeface="MS PGothic" panose="020B0600070205080204" pitchFamily="34" charset="-128"/>
              </a:defRPr>
            </a:lvl3pPr>
            <a:lvl4pPr algn="l" rtl="0" eaLnBrk="0" fontAlgn="base" hangingPunct="0">
              <a:spcBef>
                <a:spcPct val="0"/>
              </a:spcBef>
              <a:spcAft>
                <a:spcPct val="0"/>
              </a:spcAft>
              <a:defRPr sz="4400">
                <a:solidFill>
                  <a:schemeClr val="tx1"/>
                </a:solidFill>
                <a:latin typeface="Calibri" panose="020F0502020204030204" pitchFamily="34" charset="0"/>
                <a:ea typeface="MS PGothic" panose="020B0600070205080204" pitchFamily="34" charset="-128"/>
              </a:defRPr>
            </a:lvl4pPr>
            <a:lvl5pPr algn="l" rtl="0" eaLnBrk="0" fontAlgn="base" hangingPunct="0">
              <a:spcBef>
                <a:spcPct val="0"/>
              </a:spcBef>
              <a:spcAft>
                <a:spcPct val="0"/>
              </a:spcAft>
              <a:defRPr sz="4400">
                <a:solidFill>
                  <a:schemeClr val="tx1"/>
                </a:solidFill>
                <a:latin typeface="Calibri" panose="020F0502020204030204" pitchFamily="34" charset="0"/>
                <a:ea typeface="MS PGothic" panose="020B0600070205080204" pitchFamily="34" charset="-128"/>
              </a:defRPr>
            </a:lvl5pPr>
            <a:lvl6pPr marL="457200" algn="l" rtl="0" fontAlgn="base">
              <a:spcBef>
                <a:spcPct val="0"/>
              </a:spcBef>
              <a:spcAft>
                <a:spcPct val="0"/>
              </a:spcAft>
              <a:defRPr sz="4400">
                <a:solidFill>
                  <a:schemeClr val="tx1"/>
                </a:solidFill>
                <a:latin typeface="Calibri" panose="020F0502020204030204" pitchFamily="34" charset="0"/>
                <a:ea typeface="MS PGothic" panose="020B0600070205080204" pitchFamily="34" charset="-128"/>
              </a:defRPr>
            </a:lvl6pPr>
            <a:lvl7pPr marL="914400" algn="l" rtl="0" fontAlgn="base">
              <a:spcBef>
                <a:spcPct val="0"/>
              </a:spcBef>
              <a:spcAft>
                <a:spcPct val="0"/>
              </a:spcAft>
              <a:defRPr sz="4400">
                <a:solidFill>
                  <a:schemeClr val="tx1"/>
                </a:solidFill>
                <a:latin typeface="Calibri" panose="020F0502020204030204" pitchFamily="34" charset="0"/>
                <a:ea typeface="MS PGothic" panose="020B0600070205080204" pitchFamily="34" charset="-128"/>
              </a:defRPr>
            </a:lvl7pPr>
            <a:lvl8pPr marL="1371600" algn="l" rtl="0" fontAlgn="base">
              <a:spcBef>
                <a:spcPct val="0"/>
              </a:spcBef>
              <a:spcAft>
                <a:spcPct val="0"/>
              </a:spcAft>
              <a:defRPr sz="4400">
                <a:solidFill>
                  <a:schemeClr val="tx1"/>
                </a:solidFill>
                <a:latin typeface="Calibri" panose="020F0502020204030204" pitchFamily="34" charset="0"/>
                <a:ea typeface="MS PGothic" panose="020B0600070205080204" pitchFamily="34" charset="-128"/>
              </a:defRPr>
            </a:lvl8pPr>
            <a:lvl9pPr marL="1828800" algn="l" rtl="0" fontAlgn="base">
              <a:spcBef>
                <a:spcPct val="0"/>
              </a:spcBef>
              <a:spcAft>
                <a:spcPct val="0"/>
              </a:spcAft>
              <a:defRPr sz="4400">
                <a:solidFill>
                  <a:schemeClr val="tx1"/>
                </a:solidFill>
                <a:latin typeface="Calibri" panose="020F0502020204030204" pitchFamily="34" charset="0"/>
                <a:ea typeface="MS PGothic" panose="020B0600070205080204" pitchFamily="34" charset="-128"/>
              </a:defRPr>
            </a:lvl9pPr>
          </a:lstStyle>
          <a:p>
            <a:pPr>
              <a:lnSpc>
                <a:spcPct val="150000"/>
              </a:lnSpc>
              <a:spcAft>
                <a:spcPts val="0"/>
              </a:spcAft>
            </a:pPr>
            <a:r>
              <a:rPr lang="en-US" altLang="en-US" sz="2400" b="1" dirty="0">
                <a:solidFill>
                  <a:srgbClr val="FF0000"/>
                </a:solidFill>
                <a:latin typeface="Times New Roman" panose="02020603050405020304" pitchFamily="18" charset="0"/>
                <a:cs typeface="Times New Roman" panose="02020603050405020304" pitchFamily="18" charset="0"/>
              </a:rPr>
              <a:t>Termination/Chain Transfer</a:t>
            </a:r>
          </a:p>
        </p:txBody>
      </p:sp>
      <p:pic>
        <p:nvPicPr>
          <p:cNvPr id="6" name="Picture 5">
            <a:extLst>
              <a:ext uri="{FF2B5EF4-FFF2-40B4-BE49-F238E27FC236}">
                <a16:creationId xmlns:a16="http://schemas.microsoft.com/office/drawing/2014/main" id="{209AB5E0-1BE8-41A6-95C3-F4A261AD1C03}"/>
              </a:ext>
            </a:extLst>
          </p:cNvPr>
          <p:cNvPicPr>
            <a:picLocks noChangeAspect="1"/>
          </p:cNvPicPr>
          <p:nvPr/>
        </p:nvPicPr>
        <p:blipFill rotWithShape="1">
          <a:blip r:embed="rId3"/>
          <a:srcRect l="40000" t="39510" r="30000" b="23940"/>
          <a:stretch/>
        </p:blipFill>
        <p:spPr>
          <a:xfrm>
            <a:off x="6906290" y="2357574"/>
            <a:ext cx="5163881" cy="3309801"/>
          </a:xfrm>
          <a:prstGeom prst="rect">
            <a:avLst/>
          </a:prstGeom>
        </p:spPr>
      </p:pic>
      <p:sp>
        <p:nvSpPr>
          <p:cNvPr id="7" name="Rectangle 6">
            <a:extLst>
              <a:ext uri="{FF2B5EF4-FFF2-40B4-BE49-F238E27FC236}">
                <a16:creationId xmlns:a16="http://schemas.microsoft.com/office/drawing/2014/main" id="{414EDEC0-B992-434B-AFD2-7A107BA1E679}"/>
              </a:ext>
            </a:extLst>
          </p:cNvPr>
          <p:cNvSpPr/>
          <p:nvPr/>
        </p:nvSpPr>
        <p:spPr>
          <a:xfrm>
            <a:off x="685800" y="1271595"/>
            <a:ext cx="11277600" cy="960328"/>
          </a:xfrm>
          <a:prstGeom prst="rect">
            <a:avLst/>
          </a:prstGeom>
        </p:spPr>
        <p:txBody>
          <a:bodyPr wrap="square">
            <a:spAutoFit/>
          </a:bodyPr>
          <a:lstStyle/>
          <a:p>
            <a:pPr marL="342900" indent="-342900" algn="just">
              <a:lnSpc>
                <a:spcPct val="150000"/>
              </a:lnSpc>
              <a:spcAft>
                <a:spcPts val="0"/>
              </a:spcAft>
              <a:buFont typeface="Courier New" panose="02070309020205020404" pitchFamily="49" charset="0"/>
              <a:buChar char="o"/>
            </a:pPr>
            <a:r>
              <a:rPr lang="en-US" sz="2000" dirty="0">
                <a:latin typeface="Times New Roman" panose="02020603050405020304" pitchFamily="18" charset="0"/>
                <a:cs typeface="Times New Roman" panose="02020603050405020304" pitchFamily="18" charset="0"/>
              </a:rPr>
              <a:t>Instead of insertion; the ß-carbon of the hydrocarbon chain can be transferred in the form of a hydride ion to</a:t>
            </a:r>
          </a:p>
        </p:txBody>
      </p:sp>
      <p:sp>
        <p:nvSpPr>
          <p:cNvPr id="3" name="Rectangle 2">
            <a:extLst>
              <a:ext uri="{FF2B5EF4-FFF2-40B4-BE49-F238E27FC236}">
                <a16:creationId xmlns:a16="http://schemas.microsoft.com/office/drawing/2014/main" id="{FD66CC5E-9B8A-071F-F35C-1EF717D5492C}"/>
              </a:ext>
            </a:extLst>
          </p:cNvPr>
          <p:cNvSpPr/>
          <p:nvPr/>
        </p:nvSpPr>
        <p:spPr>
          <a:xfrm>
            <a:off x="990600" y="2209938"/>
            <a:ext cx="5715000" cy="3505062"/>
          </a:xfrm>
          <a:prstGeom prst="rect">
            <a:avLst/>
          </a:prstGeom>
        </p:spPr>
        <p:txBody>
          <a:bodyPr wrap="square">
            <a:spAutoFit/>
          </a:bodyPr>
          <a:lstStyle/>
          <a:p>
            <a:pPr marL="344488" indent="-344488" algn="just">
              <a:lnSpc>
                <a:spcPct val="150000"/>
              </a:lnSpc>
              <a:spcAft>
                <a:spcPts val="0"/>
              </a:spcAft>
              <a:buAutoNum type="alphaLcParenR"/>
            </a:pPr>
            <a:r>
              <a:rPr lang="en-US" sz="2000" dirty="0">
                <a:solidFill>
                  <a:srgbClr val="009ED6"/>
                </a:solidFill>
                <a:latin typeface="Times New Roman" panose="02020603050405020304" pitchFamily="18" charset="0"/>
                <a:cs typeface="Times New Roman" panose="02020603050405020304" pitchFamily="18" charset="0"/>
              </a:rPr>
              <a:t>Free coordination center (ß-hydride-elimination) </a:t>
            </a:r>
          </a:p>
          <a:p>
            <a:pPr marL="339725" algn="just">
              <a:lnSpc>
                <a:spcPct val="150000"/>
              </a:lnSpc>
              <a:spcAft>
                <a:spcPts val="0"/>
              </a:spcAft>
            </a:pPr>
            <a:r>
              <a:rPr lang="en-US" dirty="0">
                <a:latin typeface="Times New Roman" panose="02020603050405020304" pitchFamily="18" charset="0"/>
                <a:cs typeface="Times New Roman" panose="02020603050405020304" pitchFamily="18" charset="0"/>
              </a:rPr>
              <a:t>As the ethene concentration increases, the rate of chain growth and the rate of termination remains the same and the molar mass increases.</a:t>
            </a:r>
          </a:p>
          <a:p>
            <a:pPr marL="344488" indent="-344488" algn="just">
              <a:lnSpc>
                <a:spcPct val="150000"/>
              </a:lnSpc>
              <a:spcAft>
                <a:spcPts val="0"/>
              </a:spcAft>
            </a:pPr>
            <a:r>
              <a:rPr lang="en-US" sz="2000" dirty="0">
                <a:solidFill>
                  <a:srgbClr val="009ED6"/>
                </a:solidFill>
                <a:latin typeface="Times New Roman" panose="02020603050405020304" pitchFamily="18" charset="0"/>
                <a:cs typeface="Times New Roman" panose="02020603050405020304" pitchFamily="18" charset="0"/>
              </a:rPr>
              <a:t>b) A coordinated monomer molecule (ß-hydride-transfer).</a:t>
            </a:r>
          </a:p>
          <a:p>
            <a:pPr marL="339725" algn="just">
              <a:lnSpc>
                <a:spcPct val="150000"/>
              </a:lnSpc>
              <a:spcAft>
                <a:spcPts val="0"/>
              </a:spcAft>
            </a:pPr>
            <a:r>
              <a:rPr lang="en-US" dirty="0">
                <a:latin typeface="Times New Roman" panose="02020603050405020304" pitchFamily="18" charset="0"/>
                <a:cs typeface="Times New Roman" panose="02020603050405020304" pitchFamily="18" charset="0"/>
              </a:rPr>
              <a:t>The chain growth and the molar mass is independent of the ethene pressure</a:t>
            </a:r>
          </a:p>
        </p:txBody>
      </p:sp>
      <p:sp>
        <p:nvSpPr>
          <p:cNvPr id="10" name="TextBox 9">
            <a:extLst>
              <a:ext uri="{FF2B5EF4-FFF2-40B4-BE49-F238E27FC236}">
                <a16:creationId xmlns:a16="http://schemas.microsoft.com/office/drawing/2014/main" id="{CB450D1C-5257-8268-D9AE-8512DEB78972}"/>
              </a:ext>
            </a:extLst>
          </p:cNvPr>
          <p:cNvSpPr txBox="1"/>
          <p:nvPr/>
        </p:nvSpPr>
        <p:spPr>
          <a:xfrm>
            <a:off x="685800" y="5714126"/>
            <a:ext cx="6172200" cy="458074"/>
          </a:xfrm>
          <a:prstGeom prst="rect">
            <a:avLst/>
          </a:prstGeom>
          <a:noFill/>
        </p:spPr>
        <p:txBody>
          <a:bodyPr wrap="square">
            <a:spAutoFit/>
          </a:bodyPr>
          <a:lstStyle/>
          <a:p>
            <a:pPr marL="342900" indent="-342900" algn="just">
              <a:lnSpc>
                <a:spcPct val="150000"/>
              </a:lnSpc>
              <a:spcAft>
                <a:spcPts val="0"/>
              </a:spcAft>
              <a:buFont typeface="Courier New" panose="02070309020205020404" pitchFamily="49" charset="0"/>
              <a:buChar char="o"/>
            </a:pPr>
            <a:r>
              <a:rPr lang="en-US" sz="1800" dirty="0">
                <a:latin typeface="Times New Roman" panose="02020603050405020304" pitchFamily="18" charset="0"/>
                <a:cs typeface="Times New Roman" panose="02020603050405020304" pitchFamily="18" charset="0"/>
              </a:rPr>
              <a:t>An unsaturated polymer is formed. </a:t>
            </a:r>
          </a:p>
        </p:txBody>
      </p:sp>
    </p:spTree>
    <p:extLst>
      <p:ext uri="{BB962C8B-B14F-4D97-AF65-F5344CB8AC3E}">
        <p14:creationId xmlns:p14="http://schemas.microsoft.com/office/powerpoint/2010/main" val="3551858812"/>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40E752-0A17-1698-85DE-5C591379B520}"/>
            </a:ext>
          </a:extLst>
        </p:cNvPr>
        <p:cNvGrpSpPr/>
        <p:nvPr/>
      </p:nvGrpSpPr>
      <p:grpSpPr>
        <a:xfrm>
          <a:off x="0" y="0"/>
          <a:ext cx="0" cy="0"/>
          <a:chOff x="0" y="0"/>
          <a:chExt cx="0" cy="0"/>
        </a:xfrm>
      </p:grpSpPr>
      <p:sp>
        <p:nvSpPr>
          <p:cNvPr id="35" name="Slide Number Placeholder 34">
            <a:extLst>
              <a:ext uri="{FF2B5EF4-FFF2-40B4-BE49-F238E27FC236}">
                <a16:creationId xmlns:a16="http://schemas.microsoft.com/office/drawing/2014/main" id="{6E8498DC-D865-E36C-C379-F59A4344AB32}"/>
              </a:ext>
            </a:extLst>
          </p:cNvPr>
          <p:cNvSpPr>
            <a:spLocks noGrp="1"/>
          </p:cNvSpPr>
          <p:nvPr>
            <p:ph type="sldNum" sz="quarter" idx="12"/>
          </p:nvPr>
        </p:nvSpPr>
        <p:spPr/>
        <p:txBody>
          <a:bodyPr/>
          <a:lstStyle/>
          <a:p>
            <a:pPr marL="0" marR="0" lvl="0" indent="0" algn="r" defTabSz="914400" rtl="0" eaLnBrk="0" fontAlgn="base" latinLnBrk="0" hangingPunct="0">
              <a:lnSpc>
                <a:spcPct val="150000"/>
              </a:lnSpc>
              <a:spcBef>
                <a:spcPct val="0"/>
              </a:spcBef>
              <a:spcAft>
                <a:spcPct val="0"/>
              </a:spcAft>
              <a:buClrTx/>
              <a:buSzTx/>
              <a:buFontTx/>
              <a:buNone/>
              <a:tabLst/>
              <a:defRPr/>
            </a:pPr>
            <a:fld id="{EC3C12D4-1BB1-4CDC-88A6-B6E19B6BFEA8}"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pitchFamily="34" charset="0"/>
                <a:ea typeface="MS PGothic" panose="020B0600070205080204" pitchFamily="34" charset="-128"/>
                <a:cs typeface="+mn-cs"/>
              </a:rPr>
              <a:pPr marL="0" marR="0" lvl="0" indent="0" algn="r" defTabSz="914400" rtl="0" eaLnBrk="0" fontAlgn="base" latinLnBrk="0" hangingPunct="0">
                <a:lnSpc>
                  <a:spcPct val="150000"/>
                </a:lnSpc>
                <a:spcBef>
                  <a:spcPct val="0"/>
                </a:spcBef>
                <a:spcAft>
                  <a:spcPct val="0"/>
                </a:spcAft>
                <a:buClrTx/>
                <a:buSzTx/>
                <a:buFontTx/>
                <a:buNone/>
                <a:tabLst/>
                <a:defRPr/>
              </a:pPr>
              <a:t>58</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pitchFamily="34" charset="0"/>
              <a:ea typeface="MS PGothic" panose="020B0600070205080204" pitchFamily="34" charset="-128"/>
              <a:cs typeface="+mn-cs"/>
            </a:endParaRPr>
          </a:p>
        </p:txBody>
      </p:sp>
      <p:cxnSp>
        <p:nvCxnSpPr>
          <p:cNvPr id="8" name="Straight Connector 7">
            <a:extLst>
              <a:ext uri="{FF2B5EF4-FFF2-40B4-BE49-F238E27FC236}">
                <a16:creationId xmlns:a16="http://schemas.microsoft.com/office/drawing/2014/main" id="{7E264C20-FC38-93B1-C9EA-323D3D80FFAC}"/>
              </a:ext>
            </a:extLst>
          </p:cNvPr>
          <p:cNvCxnSpPr/>
          <p:nvPr/>
        </p:nvCxnSpPr>
        <p:spPr>
          <a:xfrm flipV="1">
            <a:off x="113771" y="642086"/>
            <a:ext cx="10015008" cy="14805"/>
          </a:xfrm>
          <a:prstGeom prst="line">
            <a:avLst/>
          </a:prstGeom>
          <a:ln w="19050">
            <a:solidFill>
              <a:srgbClr val="00B050"/>
            </a:solidFill>
          </a:ln>
        </p:spPr>
        <p:style>
          <a:lnRef idx="1">
            <a:schemeClr val="accent6"/>
          </a:lnRef>
          <a:fillRef idx="0">
            <a:schemeClr val="accent6"/>
          </a:fillRef>
          <a:effectRef idx="0">
            <a:schemeClr val="accent6"/>
          </a:effectRef>
          <a:fontRef idx="minor">
            <a:schemeClr val="tx1"/>
          </a:fontRef>
        </p:style>
      </p:cxnSp>
      <p:sp>
        <p:nvSpPr>
          <p:cNvPr id="2" name="Rectangle 2">
            <a:extLst>
              <a:ext uri="{FF2B5EF4-FFF2-40B4-BE49-F238E27FC236}">
                <a16:creationId xmlns:a16="http://schemas.microsoft.com/office/drawing/2014/main" id="{B5F32DFD-1EB1-C9DB-DA23-DD42BFC5BE47}"/>
              </a:ext>
            </a:extLst>
          </p:cNvPr>
          <p:cNvSpPr txBox="1">
            <a:spLocks noChangeArrowheads="1"/>
          </p:cNvSpPr>
          <p:nvPr/>
        </p:nvSpPr>
        <p:spPr bwMode="auto">
          <a:xfrm>
            <a:off x="0" y="198438"/>
            <a:ext cx="11811000" cy="639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lvl="0" eaLnBrk="1" hangingPunct="1">
              <a:lnSpc>
                <a:spcPct val="100000"/>
              </a:lnSpc>
              <a:spcBef>
                <a:spcPct val="0"/>
              </a:spcBef>
              <a:buNone/>
              <a:defRPr/>
            </a:pPr>
            <a:r>
              <a:rPr lang="en-US" altLang="en-US" sz="3200" b="1" dirty="0">
                <a:solidFill>
                  <a:srgbClr val="002060"/>
                </a:solidFill>
                <a:latin typeface="Times New Roman" panose="02020603050405020304" pitchFamily="18" charset="0"/>
                <a:cs typeface="Times New Roman" panose="02020603050405020304" pitchFamily="18" charset="0"/>
              </a:rPr>
              <a:t>Coordination Polymerization; </a:t>
            </a:r>
            <a:r>
              <a:rPr lang="en-US" altLang="en-US" b="1" dirty="0">
                <a:solidFill>
                  <a:srgbClr val="FF0000"/>
                </a:solidFill>
                <a:latin typeface="Times New Roman" panose="02020603050405020304" pitchFamily="18" charset="0"/>
                <a:cs typeface="Times New Roman" panose="02020603050405020304" pitchFamily="18" charset="0"/>
              </a:rPr>
              <a:t>Heterogeneous Ziegler–Natta Catalysts</a:t>
            </a:r>
            <a:endParaRPr lang="en-US" altLang="en-US" sz="3200" b="1" dirty="0">
              <a:solidFill>
                <a:srgbClr val="FF0000"/>
              </a:solidFill>
              <a:latin typeface="Times New Roman" panose="02020603050405020304" pitchFamily="18" charset="0"/>
              <a:cs typeface="Times New Roman" panose="02020603050405020304" pitchFamily="18" charset="0"/>
            </a:endParaRPr>
          </a:p>
        </p:txBody>
      </p:sp>
      <p:sp>
        <p:nvSpPr>
          <p:cNvPr id="3" name="Rectangle 2">
            <a:extLst>
              <a:ext uri="{FF2B5EF4-FFF2-40B4-BE49-F238E27FC236}">
                <a16:creationId xmlns:a16="http://schemas.microsoft.com/office/drawing/2014/main" id="{751D60B0-B922-4369-AEDB-B01A51E4E597}"/>
              </a:ext>
            </a:extLst>
          </p:cNvPr>
          <p:cNvSpPr/>
          <p:nvPr/>
        </p:nvSpPr>
        <p:spPr>
          <a:xfrm>
            <a:off x="762000" y="1253937"/>
            <a:ext cx="10896600" cy="498663"/>
          </a:xfrm>
          <a:prstGeom prst="rect">
            <a:avLst/>
          </a:prstGeom>
        </p:spPr>
        <p:txBody>
          <a:bodyPr wrap="square">
            <a:spAutoFit/>
          </a:bodyPr>
          <a:lstStyle/>
          <a:p>
            <a:pPr marL="342900" indent="-342900" algn="just">
              <a:lnSpc>
                <a:spcPct val="150000"/>
              </a:lnSpc>
              <a:spcAft>
                <a:spcPts val="0"/>
              </a:spcAft>
              <a:buFont typeface="Courier New" panose="02070309020205020404" pitchFamily="49" charset="0"/>
              <a:buChar char="o"/>
            </a:pPr>
            <a:r>
              <a:rPr lang="en-US" sz="2000" dirty="0">
                <a:solidFill>
                  <a:srgbClr val="009ED6"/>
                </a:solidFill>
                <a:latin typeface="Times New Roman" panose="02020603050405020304" pitchFamily="18" charset="0"/>
                <a:cs typeface="Times New Roman" panose="02020603050405020304" pitchFamily="18" charset="0"/>
              </a:rPr>
              <a:t>The molar mass can be regulated by the addition of hydrogen. </a:t>
            </a:r>
          </a:p>
        </p:txBody>
      </p:sp>
      <p:pic>
        <p:nvPicPr>
          <p:cNvPr id="9" name="Picture 8">
            <a:extLst>
              <a:ext uri="{FF2B5EF4-FFF2-40B4-BE49-F238E27FC236}">
                <a16:creationId xmlns:a16="http://schemas.microsoft.com/office/drawing/2014/main" id="{84F08C45-BEB9-4E89-BC4A-4F034E81090A}"/>
              </a:ext>
            </a:extLst>
          </p:cNvPr>
          <p:cNvPicPr>
            <a:picLocks noChangeAspect="1"/>
          </p:cNvPicPr>
          <p:nvPr/>
        </p:nvPicPr>
        <p:blipFill rotWithShape="1">
          <a:blip r:embed="rId3"/>
          <a:srcRect l="41875" t="56476" r="28125" b="32304"/>
          <a:stretch/>
        </p:blipFill>
        <p:spPr>
          <a:xfrm>
            <a:off x="2895600" y="3419475"/>
            <a:ext cx="5930847" cy="1179761"/>
          </a:xfrm>
          <a:prstGeom prst="rect">
            <a:avLst/>
          </a:prstGeom>
        </p:spPr>
      </p:pic>
      <p:sp>
        <p:nvSpPr>
          <p:cNvPr id="10" name="Rectangle 9">
            <a:extLst>
              <a:ext uri="{FF2B5EF4-FFF2-40B4-BE49-F238E27FC236}">
                <a16:creationId xmlns:a16="http://schemas.microsoft.com/office/drawing/2014/main" id="{7925EF0B-AB55-4924-A48E-E1807A43D3FA}"/>
              </a:ext>
            </a:extLst>
          </p:cNvPr>
          <p:cNvSpPr/>
          <p:nvPr/>
        </p:nvSpPr>
        <p:spPr>
          <a:xfrm>
            <a:off x="3747499" y="4504769"/>
            <a:ext cx="4697002" cy="498663"/>
          </a:xfrm>
          <a:prstGeom prst="rect">
            <a:avLst/>
          </a:prstGeom>
        </p:spPr>
        <p:txBody>
          <a:bodyPr wrap="square">
            <a:spAutoFit/>
          </a:bodyPr>
          <a:lstStyle/>
          <a:p>
            <a:pPr>
              <a:lnSpc>
                <a:spcPct val="150000"/>
              </a:lnSpc>
              <a:spcAft>
                <a:spcPts val="0"/>
              </a:spcAft>
            </a:pPr>
            <a:r>
              <a:rPr lang="en-US" sz="2000" dirty="0">
                <a:latin typeface="Times New Roman" panose="02020603050405020304" pitchFamily="18" charset="0"/>
                <a:cs typeface="Times New Roman" panose="02020603050405020304" pitchFamily="18" charset="0"/>
              </a:rPr>
              <a:t>Regulation of molar mass with hydrogen</a:t>
            </a:r>
          </a:p>
        </p:txBody>
      </p:sp>
      <p:sp>
        <p:nvSpPr>
          <p:cNvPr id="7" name="Title 1">
            <a:extLst>
              <a:ext uri="{FF2B5EF4-FFF2-40B4-BE49-F238E27FC236}">
                <a16:creationId xmlns:a16="http://schemas.microsoft.com/office/drawing/2014/main" id="{7D44B782-3E77-6AC3-4177-61D20E19BA07}"/>
              </a:ext>
            </a:extLst>
          </p:cNvPr>
          <p:cNvSpPr txBox="1">
            <a:spLocks/>
          </p:cNvSpPr>
          <p:nvPr/>
        </p:nvSpPr>
        <p:spPr bwMode="auto">
          <a:xfrm>
            <a:off x="390520" y="685800"/>
            <a:ext cx="4333879"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lang="en-US" sz="4400" kern="1200" dirty="0">
                <a:solidFill>
                  <a:schemeClr val="tx1"/>
                </a:solidFill>
                <a:latin typeface="+mj-lt"/>
                <a:ea typeface="MS PGothic" panose="020B0600070205080204" pitchFamily="34" charset="-128"/>
                <a:cs typeface="+mj-cs"/>
              </a:defRPr>
            </a:lvl1pPr>
            <a:lvl2pPr algn="l" rtl="0" eaLnBrk="0" fontAlgn="base" hangingPunct="0">
              <a:spcBef>
                <a:spcPct val="0"/>
              </a:spcBef>
              <a:spcAft>
                <a:spcPct val="0"/>
              </a:spcAft>
              <a:defRPr sz="4400">
                <a:solidFill>
                  <a:schemeClr val="tx1"/>
                </a:solidFill>
                <a:latin typeface="Calibri" panose="020F0502020204030204" pitchFamily="34" charset="0"/>
                <a:ea typeface="MS PGothic" panose="020B0600070205080204" pitchFamily="34" charset="-128"/>
              </a:defRPr>
            </a:lvl2pPr>
            <a:lvl3pPr algn="l" rtl="0" eaLnBrk="0" fontAlgn="base" hangingPunct="0">
              <a:spcBef>
                <a:spcPct val="0"/>
              </a:spcBef>
              <a:spcAft>
                <a:spcPct val="0"/>
              </a:spcAft>
              <a:defRPr sz="4400">
                <a:solidFill>
                  <a:schemeClr val="tx1"/>
                </a:solidFill>
                <a:latin typeface="Calibri" panose="020F0502020204030204" pitchFamily="34" charset="0"/>
                <a:ea typeface="MS PGothic" panose="020B0600070205080204" pitchFamily="34" charset="-128"/>
              </a:defRPr>
            </a:lvl3pPr>
            <a:lvl4pPr algn="l" rtl="0" eaLnBrk="0" fontAlgn="base" hangingPunct="0">
              <a:spcBef>
                <a:spcPct val="0"/>
              </a:spcBef>
              <a:spcAft>
                <a:spcPct val="0"/>
              </a:spcAft>
              <a:defRPr sz="4400">
                <a:solidFill>
                  <a:schemeClr val="tx1"/>
                </a:solidFill>
                <a:latin typeface="Calibri" panose="020F0502020204030204" pitchFamily="34" charset="0"/>
                <a:ea typeface="MS PGothic" panose="020B0600070205080204" pitchFamily="34" charset="-128"/>
              </a:defRPr>
            </a:lvl4pPr>
            <a:lvl5pPr algn="l" rtl="0" eaLnBrk="0" fontAlgn="base" hangingPunct="0">
              <a:spcBef>
                <a:spcPct val="0"/>
              </a:spcBef>
              <a:spcAft>
                <a:spcPct val="0"/>
              </a:spcAft>
              <a:defRPr sz="4400">
                <a:solidFill>
                  <a:schemeClr val="tx1"/>
                </a:solidFill>
                <a:latin typeface="Calibri" panose="020F0502020204030204" pitchFamily="34" charset="0"/>
                <a:ea typeface="MS PGothic" panose="020B0600070205080204" pitchFamily="34" charset="-128"/>
              </a:defRPr>
            </a:lvl5pPr>
            <a:lvl6pPr marL="457200" algn="l" rtl="0" fontAlgn="base">
              <a:spcBef>
                <a:spcPct val="0"/>
              </a:spcBef>
              <a:spcAft>
                <a:spcPct val="0"/>
              </a:spcAft>
              <a:defRPr sz="4400">
                <a:solidFill>
                  <a:schemeClr val="tx1"/>
                </a:solidFill>
                <a:latin typeface="Calibri" panose="020F0502020204030204" pitchFamily="34" charset="0"/>
                <a:ea typeface="MS PGothic" panose="020B0600070205080204" pitchFamily="34" charset="-128"/>
              </a:defRPr>
            </a:lvl6pPr>
            <a:lvl7pPr marL="914400" algn="l" rtl="0" fontAlgn="base">
              <a:spcBef>
                <a:spcPct val="0"/>
              </a:spcBef>
              <a:spcAft>
                <a:spcPct val="0"/>
              </a:spcAft>
              <a:defRPr sz="4400">
                <a:solidFill>
                  <a:schemeClr val="tx1"/>
                </a:solidFill>
                <a:latin typeface="Calibri" panose="020F0502020204030204" pitchFamily="34" charset="0"/>
                <a:ea typeface="MS PGothic" panose="020B0600070205080204" pitchFamily="34" charset="-128"/>
              </a:defRPr>
            </a:lvl7pPr>
            <a:lvl8pPr marL="1371600" algn="l" rtl="0" fontAlgn="base">
              <a:spcBef>
                <a:spcPct val="0"/>
              </a:spcBef>
              <a:spcAft>
                <a:spcPct val="0"/>
              </a:spcAft>
              <a:defRPr sz="4400">
                <a:solidFill>
                  <a:schemeClr val="tx1"/>
                </a:solidFill>
                <a:latin typeface="Calibri" panose="020F0502020204030204" pitchFamily="34" charset="0"/>
                <a:ea typeface="MS PGothic" panose="020B0600070205080204" pitchFamily="34" charset="-128"/>
              </a:defRPr>
            </a:lvl8pPr>
            <a:lvl9pPr marL="1828800" algn="l" rtl="0" fontAlgn="base">
              <a:spcBef>
                <a:spcPct val="0"/>
              </a:spcBef>
              <a:spcAft>
                <a:spcPct val="0"/>
              </a:spcAft>
              <a:defRPr sz="4400">
                <a:solidFill>
                  <a:schemeClr val="tx1"/>
                </a:solidFill>
                <a:latin typeface="Calibri" panose="020F0502020204030204" pitchFamily="34" charset="0"/>
                <a:ea typeface="MS PGothic" panose="020B0600070205080204" pitchFamily="34" charset="-128"/>
              </a:defRPr>
            </a:lvl9pPr>
          </a:lstStyle>
          <a:p>
            <a:pPr>
              <a:lnSpc>
                <a:spcPct val="150000"/>
              </a:lnSpc>
              <a:spcAft>
                <a:spcPts val="0"/>
              </a:spcAft>
            </a:pPr>
            <a:r>
              <a:rPr lang="en-US" altLang="en-US" sz="2400" b="1" dirty="0">
                <a:solidFill>
                  <a:srgbClr val="FF0000"/>
                </a:solidFill>
                <a:latin typeface="Times New Roman" panose="02020603050405020304" pitchFamily="18" charset="0"/>
                <a:cs typeface="Times New Roman" panose="02020603050405020304" pitchFamily="18" charset="0"/>
              </a:rPr>
              <a:t>Termination/Chain Transfer</a:t>
            </a:r>
          </a:p>
        </p:txBody>
      </p:sp>
      <p:sp>
        <p:nvSpPr>
          <p:cNvPr id="4" name="Rectangle 3">
            <a:extLst>
              <a:ext uri="{FF2B5EF4-FFF2-40B4-BE49-F238E27FC236}">
                <a16:creationId xmlns:a16="http://schemas.microsoft.com/office/drawing/2014/main" id="{798BD3B6-05C4-42D5-AFEF-1916EF5F4668}"/>
              </a:ext>
            </a:extLst>
          </p:cNvPr>
          <p:cNvSpPr/>
          <p:nvPr/>
        </p:nvSpPr>
        <p:spPr>
          <a:xfrm>
            <a:off x="762000" y="5086295"/>
            <a:ext cx="11049000" cy="960328"/>
          </a:xfrm>
          <a:prstGeom prst="rect">
            <a:avLst/>
          </a:prstGeom>
        </p:spPr>
        <p:txBody>
          <a:bodyPr wrap="square">
            <a:spAutoFit/>
          </a:bodyPr>
          <a:lstStyle/>
          <a:p>
            <a:pPr marL="342900" indent="-342900" algn="just">
              <a:lnSpc>
                <a:spcPct val="150000"/>
              </a:lnSpc>
              <a:spcAft>
                <a:spcPts val="0"/>
              </a:spcAft>
              <a:buFont typeface="Courier New" panose="02070309020205020404" pitchFamily="49" charset="0"/>
              <a:buChar char="o"/>
            </a:pPr>
            <a:r>
              <a:rPr lang="en-US" sz="2000" dirty="0">
                <a:solidFill>
                  <a:srgbClr val="00B0F0"/>
                </a:solidFill>
                <a:latin typeface="Times New Roman" panose="02020603050405020304" pitchFamily="18" charset="0"/>
                <a:cs typeface="Times New Roman" panose="02020603050405020304" pitchFamily="18" charset="0"/>
              </a:rPr>
              <a:t>The titanium alkyl or titanium hydride species formed during these processes are still active polymerization catalysts and can initiate new polymer chains.</a:t>
            </a:r>
          </a:p>
        </p:txBody>
      </p:sp>
      <p:sp>
        <p:nvSpPr>
          <p:cNvPr id="6" name="Rectangle 5">
            <a:extLst>
              <a:ext uri="{FF2B5EF4-FFF2-40B4-BE49-F238E27FC236}">
                <a16:creationId xmlns:a16="http://schemas.microsoft.com/office/drawing/2014/main" id="{91A6D7A8-0E3D-B5BF-8944-9176B6344D82}"/>
              </a:ext>
            </a:extLst>
          </p:cNvPr>
          <p:cNvSpPr/>
          <p:nvPr/>
        </p:nvSpPr>
        <p:spPr>
          <a:xfrm>
            <a:off x="1219200" y="1778408"/>
            <a:ext cx="10287000" cy="1421992"/>
          </a:xfrm>
          <a:prstGeom prst="rect">
            <a:avLst/>
          </a:prstGeom>
        </p:spPr>
        <p:txBody>
          <a:bodyPr wrap="square">
            <a:spAutoFit/>
          </a:bodyPr>
          <a:lstStyle/>
          <a:p>
            <a:pPr marL="342900" indent="-342900" algn="just">
              <a:lnSpc>
                <a:spcPct val="150000"/>
              </a:lnSpc>
              <a:spcAft>
                <a:spcPts val="0"/>
              </a:spcAft>
              <a:buFont typeface="Wingdings" panose="05000000000000000000" pitchFamily="2" charset="2"/>
              <a:buChar char="§"/>
            </a:pPr>
            <a:r>
              <a:rPr lang="en-US" sz="2000" dirty="0">
                <a:latin typeface="Times New Roman" panose="02020603050405020304" pitchFamily="18" charset="0"/>
                <a:cs typeface="Times New Roman" panose="02020603050405020304" pitchFamily="18" charset="0"/>
              </a:rPr>
              <a:t>Molecular hydrogen splits the titanium–alkyl bond (hydrogenolysis). </a:t>
            </a:r>
          </a:p>
          <a:p>
            <a:pPr marL="342900" indent="-342900" algn="just">
              <a:lnSpc>
                <a:spcPct val="150000"/>
              </a:lnSpc>
              <a:spcAft>
                <a:spcPts val="0"/>
              </a:spcAft>
              <a:buFont typeface="Wingdings" panose="05000000000000000000" pitchFamily="2" charset="2"/>
              <a:buChar char="§"/>
            </a:pPr>
            <a:r>
              <a:rPr lang="en-US" sz="2000" dirty="0">
                <a:latin typeface="Times New Roman" panose="02020603050405020304" pitchFamily="18" charset="0"/>
                <a:cs typeface="Times New Roman" panose="02020603050405020304" pitchFamily="18" charset="0"/>
              </a:rPr>
              <a:t>The resulting hydride species can add further monomers so that the rate of polymerization stays the same but shorter polymer chains are formed</a:t>
            </a:r>
          </a:p>
        </p:txBody>
      </p:sp>
    </p:spTree>
    <p:extLst>
      <p:ext uri="{BB962C8B-B14F-4D97-AF65-F5344CB8AC3E}">
        <p14:creationId xmlns:p14="http://schemas.microsoft.com/office/powerpoint/2010/main" val="4294474763"/>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1D80D7-75B4-1EDE-C7E9-86E4C477904A}"/>
            </a:ext>
          </a:extLst>
        </p:cNvPr>
        <p:cNvGrpSpPr/>
        <p:nvPr/>
      </p:nvGrpSpPr>
      <p:grpSpPr>
        <a:xfrm>
          <a:off x="0" y="0"/>
          <a:ext cx="0" cy="0"/>
          <a:chOff x="0" y="0"/>
          <a:chExt cx="0" cy="0"/>
        </a:xfrm>
      </p:grpSpPr>
      <p:sp>
        <p:nvSpPr>
          <p:cNvPr id="35" name="Slide Number Placeholder 34">
            <a:extLst>
              <a:ext uri="{FF2B5EF4-FFF2-40B4-BE49-F238E27FC236}">
                <a16:creationId xmlns:a16="http://schemas.microsoft.com/office/drawing/2014/main" id="{9A03BE99-06A6-FFF9-F743-3CC58134BDB6}"/>
              </a:ext>
            </a:extLst>
          </p:cNvPr>
          <p:cNvSpPr>
            <a:spLocks noGrp="1"/>
          </p:cNvSpPr>
          <p:nvPr>
            <p:ph type="sldNum" sz="quarter" idx="12"/>
          </p:nvPr>
        </p:nvSpPr>
        <p:spPr/>
        <p:txBody>
          <a:bodyPr/>
          <a:lstStyle/>
          <a:p>
            <a:pPr marL="0" marR="0" lvl="0" indent="0" algn="r" defTabSz="914400" rtl="0" eaLnBrk="0" fontAlgn="base" latinLnBrk="0" hangingPunct="0">
              <a:lnSpc>
                <a:spcPct val="150000"/>
              </a:lnSpc>
              <a:spcBef>
                <a:spcPct val="0"/>
              </a:spcBef>
              <a:spcAft>
                <a:spcPct val="0"/>
              </a:spcAft>
              <a:buClrTx/>
              <a:buSzTx/>
              <a:buFontTx/>
              <a:buNone/>
              <a:tabLst/>
              <a:defRPr/>
            </a:pPr>
            <a:fld id="{EC3C12D4-1BB1-4CDC-88A6-B6E19B6BFEA8}"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pitchFamily="34" charset="0"/>
                <a:ea typeface="MS PGothic" panose="020B0600070205080204" pitchFamily="34" charset="-128"/>
                <a:cs typeface="+mn-cs"/>
              </a:rPr>
              <a:pPr marL="0" marR="0" lvl="0" indent="0" algn="r" defTabSz="914400" rtl="0" eaLnBrk="0" fontAlgn="base" latinLnBrk="0" hangingPunct="0">
                <a:lnSpc>
                  <a:spcPct val="150000"/>
                </a:lnSpc>
                <a:spcBef>
                  <a:spcPct val="0"/>
                </a:spcBef>
                <a:spcAft>
                  <a:spcPct val="0"/>
                </a:spcAft>
                <a:buClrTx/>
                <a:buSzTx/>
                <a:buFontTx/>
                <a:buNone/>
                <a:tabLst/>
                <a:defRPr/>
              </a:pPr>
              <a:t>59</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pitchFamily="34" charset="0"/>
              <a:ea typeface="MS PGothic" panose="020B0600070205080204" pitchFamily="34" charset="-128"/>
              <a:cs typeface="+mn-cs"/>
            </a:endParaRPr>
          </a:p>
        </p:txBody>
      </p:sp>
      <p:cxnSp>
        <p:nvCxnSpPr>
          <p:cNvPr id="8" name="Straight Connector 7">
            <a:extLst>
              <a:ext uri="{FF2B5EF4-FFF2-40B4-BE49-F238E27FC236}">
                <a16:creationId xmlns:a16="http://schemas.microsoft.com/office/drawing/2014/main" id="{56E1F23B-518F-D05C-E9ED-A5087564C4EB}"/>
              </a:ext>
            </a:extLst>
          </p:cNvPr>
          <p:cNvCxnSpPr/>
          <p:nvPr/>
        </p:nvCxnSpPr>
        <p:spPr>
          <a:xfrm flipV="1">
            <a:off x="113771" y="642086"/>
            <a:ext cx="10015008" cy="14805"/>
          </a:xfrm>
          <a:prstGeom prst="line">
            <a:avLst/>
          </a:prstGeom>
          <a:ln w="19050">
            <a:solidFill>
              <a:srgbClr val="00B050"/>
            </a:solidFill>
          </a:ln>
        </p:spPr>
        <p:style>
          <a:lnRef idx="1">
            <a:schemeClr val="accent6"/>
          </a:lnRef>
          <a:fillRef idx="0">
            <a:schemeClr val="accent6"/>
          </a:fillRef>
          <a:effectRef idx="0">
            <a:schemeClr val="accent6"/>
          </a:effectRef>
          <a:fontRef idx="minor">
            <a:schemeClr val="tx1"/>
          </a:fontRef>
        </p:style>
      </p:cxnSp>
      <p:sp>
        <p:nvSpPr>
          <p:cNvPr id="2" name="Rectangle 2">
            <a:extLst>
              <a:ext uri="{FF2B5EF4-FFF2-40B4-BE49-F238E27FC236}">
                <a16:creationId xmlns:a16="http://schemas.microsoft.com/office/drawing/2014/main" id="{6D11EF15-6827-A55F-9C63-617EBC3310D9}"/>
              </a:ext>
            </a:extLst>
          </p:cNvPr>
          <p:cNvSpPr txBox="1">
            <a:spLocks noChangeArrowheads="1"/>
          </p:cNvSpPr>
          <p:nvPr/>
        </p:nvSpPr>
        <p:spPr bwMode="auto">
          <a:xfrm>
            <a:off x="0" y="198438"/>
            <a:ext cx="11811000" cy="639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lvl="0" eaLnBrk="1" hangingPunct="1">
              <a:lnSpc>
                <a:spcPct val="100000"/>
              </a:lnSpc>
              <a:spcBef>
                <a:spcPct val="0"/>
              </a:spcBef>
              <a:buNone/>
              <a:defRPr/>
            </a:pPr>
            <a:r>
              <a:rPr lang="en-US" altLang="en-US" sz="3200" b="1" dirty="0">
                <a:solidFill>
                  <a:srgbClr val="002060"/>
                </a:solidFill>
                <a:latin typeface="Times New Roman" panose="02020603050405020304" pitchFamily="18" charset="0"/>
                <a:cs typeface="Times New Roman" panose="02020603050405020304" pitchFamily="18" charset="0"/>
              </a:rPr>
              <a:t>Coordination Polymerization; </a:t>
            </a:r>
            <a:r>
              <a:rPr lang="en-US" altLang="en-US" b="1" dirty="0">
                <a:solidFill>
                  <a:srgbClr val="FF0000"/>
                </a:solidFill>
                <a:latin typeface="Times New Roman" panose="02020603050405020304" pitchFamily="18" charset="0"/>
                <a:cs typeface="Times New Roman" panose="02020603050405020304" pitchFamily="18" charset="0"/>
              </a:rPr>
              <a:t>Heterogeneous Ziegler–Natta Catalysts</a:t>
            </a:r>
            <a:endParaRPr lang="en-US" altLang="en-US" sz="3000" b="1" dirty="0">
              <a:solidFill>
                <a:srgbClr val="FF0000"/>
              </a:solidFill>
              <a:latin typeface="Times New Roman" panose="02020603050405020304" pitchFamily="18" charset="0"/>
              <a:cs typeface="Times New Roman" panose="02020603050405020304" pitchFamily="18" charset="0"/>
            </a:endParaRPr>
          </a:p>
        </p:txBody>
      </p:sp>
      <p:sp>
        <p:nvSpPr>
          <p:cNvPr id="14" name="Rectangle 13">
            <a:extLst>
              <a:ext uri="{FF2B5EF4-FFF2-40B4-BE49-F238E27FC236}">
                <a16:creationId xmlns:a16="http://schemas.microsoft.com/office/drawing/2014/main" id="{F81E84E4-B8CA-43F5-9083-195E7E83C633}"/>
              </a:ext>
            </a:extLst>
          </p:cNvPr>
          <p:cNvSpPr/>
          <p:nvPr/>
        </p:nvSpPr>
        <p:spPr>
          <a:xfrm>
            <a:off x="762000" y="1379548"/>
            <a:ext cx="4572000" cy="3268652"/>
          </a:xfrm>
          <a:prstGeom prst="rect">
            <a:avLst/>
          </a:prstGeom>
        </p:spPr>
        <p:txBody>
          <a:bodyPr wrap="square">
            <a:spAutoFit/>
          </a:bodyPr>
          <a:lstStyle/>
          <a:p>
            <a:pPr marL="285750" indent="-285750" algn="just">
              <a:lnSpc>
                <a:spcPct val="150000"/>
              </a:lnSpc>
              <a:spcAft>
                <a:spcPts val="0"/>
              </a:spcAft>
              <a:buFont typeface="Wingdings" panose="05000000000000000000" pitchFamily="2" charset="2"/>
              <a:buChar char="§"/>
            </a:pPr>
            <a:r>
              <a:rPr lang="en-US" sz="2000" b="1" dirty="0">
                <a:solidFill>
                  <a:srgbClr val="009ED6"/>
                </a:solidFill>
                <a:latin typeface="Times New Roman" panose="02020603050405020304" pitchFamily="18" charset="0"/>
                <a:cs typeface="Times New Roman" panose="02020603050405020304" pitchFamily="18" charset="0"/>
              </a:rPr>
              <a:t>Oligomerization</a:t>
            </a:r>
            <a:r>
              <a:rPr lang="en-US" sz="2000" dirty="0">
                <a:solidFill>
                  <a:srgbClr val="000000"/>
                </a:solidFill>
                <a:latin typeface="Times New Roman" panose="02020603050405020304" pitchFamily="18" charset="0"/>
                <a:cs typeface="Times New Roman" panose="02020603050405020304" pitchFamily="18" charset="0"/>
              </a:rPr>
              <a:t> of ethene through the “</a:t>
            </a:r>
            <a:r>
              <a:rPr lang="en-US" sz="2000" dirty="0" err="1">
                <a:solidFill>
                  <a:srgbClr val="FF0000"/>
                </a:solidFill>
                <a:latin typeface="Times New Roman" panose="02020603050405020304" pitchFamily="18" charset="0"/>
                <a:cs typeface="Times New Roman" panose="02020603050405020304" pitchFamily="18" charset="0"/>
              </a:rPr>
              <a:t>Aufbaureaktion</a:t>
            </a:r>
            <a:r>
              <a:rPr lang="en-US" sz="2000" dirty="0">
                <a:solidFill>
                  <a:srgbClr val="000000"/>
                </a:solidFill>
                <a:latin typeface="Times New Roman" panose="02020603050405020304" pitchFamily="18" charset="0"/>
                <a:cs typeface="Times New Roman" panose="02020603050405020304" pitchFamily="18" charset="0"/>
              </a:rPr>
              <a:t>”</a:t>
            </a:r>
          </a:p>
          <a:p>
            <a:pPr marL="285750" indent="-285750" algn="just">
              <a:lnSpc>
                <a:spcPct val="150000"/>
              </a:lnSpc>
              <a:spcAft>
                <a:spcPts val="0"/>
              </a:spcAft>
              <a:buFont typeface="Wingdings" panose="05000000000000000000" pitchFamily="2" charset="2"/>
              <a:buChar char="§"/>
            </a:pPr>
            <a:r>
              <a:rPr lang="en-US" sz="2000" b="1" dirty="0">
                <a:solidFill>
                  <a:srgbClr val="009ED6"/>
                </a:solidFill>
                <a:latin typeface="Times New Roman" panose="02020603050405020304" pitchFamily="18" charset="0"/>
                <a:cs typeface="Times New Roman" panose="02020603050405020304" pitchFamily="18" charset="0"/>
              </a:rPr>
              <a:t>Dimerization</a:t>
            </a:r>
            <a:r>
              <a:rPr lang="en-US" sz="2000" dirty="0">
                <a:solidFill>
                  <a:srgbClr val="000000"/>
                </a:solidFill>
                <a:latin typeface="Times New Roman" panose="02020603050405020304" pitchFamily="18" charset="0"/>
                <a:cs typeface="Times New Roman" panose="02020603050405020304" pitchFamily="18" charset="0"/>
              </a:rPr>
              <a:t> of ethene through the </a:t>
            </a:r>
            <a:r>
              <a:rPr lang="en-US" sz="2000" i="1" dirty="0">
                <a:solidFill>
                  <a:srgbClr val="FF0000"/>
                </a:solidFill>
                <a:latin typeface="Times New Roman" panose="02020603050405020304" pitchFamily="18" charset="0"/>
                <a:cs typeface="Times New Roman" panose="02020603050405020304" pitchFamily="18" charset="0"/>
              </a:rPr>
              <a:t>nickel effect.</a:t>
            </a:r>
          </a:p>
          <a:p>
            <a:pPr marL="285750" indent="-285750" algn="just">
              <a:lnSpc>
                <a:spcPct val="150000"/>
              </a:lnSpc>
              <a:spcAft>
                <a:spcPts val="0"/>
              </a:spcAft>
              <a:buFont typeface="Wingdings" panose="05000000000000000000" pitchFamily="2" charset="2"/>
              <a:buChar char="§"/>
            </a:pPr>
            <a:r>
              <a:rPr lang="en-US" sz="2000" b="1" dirty="0">
                <a:solidFill>
                  <a:srgbClr val="009ED6"/>
                </a:solidFill>
                <a:latin typeface="Times New Roman" panose="02020603050405020304" pitchFamily="18" charset="0"/>
                <a:cs typeface="Times New Roman" panose="02020603050405020304" pitchFamily="18" charset="0"/>
              </a:rPr>
              <a:t>Polymerization</a:t>
            </a:r>
            <a:r>
              <a:rPr lang="en-US" sz="2000" dirty="0">
                <a:solidFill>
                  <a:srgbClr val="000000"/>
                </a:solidFill>
                <a:latin typeface="Times New Roman" panose="02020603050405020304" pitchFamily="18" charset="0"/>
                <a:cs typeface="Times New Roman" panose="02020603050405020304" pitchFamily="18" charset="0"/>
              </a:rPr>
              <a:t> of ethene to polyethylene (</a:t>
            </a:r>
            <a:r>
              <a:rPr lang="en-US" sz="2000" i="1" dirty="0" err="1">
                <a:solidFill>
                  <a:srgbClr val="000000"/>
                </a:solidFill>
                <a:latin typeface="Times New Roman" panose="02020603050405020304" pitchFamily="18" charset="0"/>
                <a:cs typeface="Times New Roman" panose="02020603050405020304" pitchFamily="18" charset="0"/>
              </a:rPr>
              <a:t>Muelheim</a:t>
            </a:r>
            <a:r>
              <a:rPr lang="en-US" sz="2000" i="1" dirty="0">
                <a:solidFill>
                  <a:srgbClr val="000000"/>
                </a:solidFill>
                <a:latin typeface="Times New Roman" panose="02020603050405020304" pitchFamily="18" charset="0"/>
                <a:cs typeface="Times New Roman" panose="02020603050405020304" pitchFamily="18" charset="0"/>
              </a:rPr>
              <a:t> polyethylene low-pressure process</a:t>
            </a:r>
            <a:r>
              <a:rPr lang="en-US" sz="2000" dirty="0">
                <a:solidFill>
                  <a:srgbClr val="000000"/>
                </a:solidFill>
                <a:latin typeface="Times New Roman" panose="02020603050405020304" pitchFamily="18" charset="0"/>
                <a:cs typeface="Times New Roman" panose="02020603050405020304" pitchFamily="18" charset="0"/>
              </a:rPr>
              <a:t>)</a:t>
            </a:r>
            <a:endParaRPr lang="en-US" sz="2000" dirty="0">
              <a:latin typeface="Times New Roman" panose="02020603050405020304" pitchFamily="18" charset="0"/>
              <a:cs typeface="Times New Roman" panose="02020603050405020304" pitchFamily="18" charset="0"/>
            </a:endParaRPr>
          </a:p>
        </p:txBody>
      </p:sp>
      <p:sp>
        <p:nvSpPr>
          <p:cNvPr id="3" name="Title 1">
            <a:extLst>
              <a:ext uri="{FF2B5EF4-FFF2-40B4-BE49-F238E27FC236}">
                <a16:creationId xmlns:a16="http://schemas.microsoft.com/office/drawing/2014/main" id="{E72986CA-4183-DFC6-8CA6-EE0AE8A2C11B}"/>
              </a:ext>
            </a:extLst>
          </p:cNvPr>
          <p:cNvSpPr txBox="1">
            <a:spLocks/>
          </p:cNvSpPr>
          <p:nvPr/>
        </p:nvSpPr>
        <p:spPr bwMode="auto">
          <a:xfrm>
            <a:off x="390520" y="685800"/>
            <a:ext cx="1096328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lang="en-US" sz="4400" kern="1200" dirty="0">
                <a:solidFill>
                  <a:schemeClr val="tx1"/>
                </a:solidFill>
                <a:latin typeface="+mj-lt"/>
                <a:ea typeface="MS PGothic" panose="020B0600070205080204" pitchFamily="34" charset="-128"/>
                <a:cs typeface="+mj-cs"/>
              </a:defRPr>
            </a:lvl1pPr>
            <a:lvl2pPr algn="l" rtl="0" eaLnBrk="0" fontAlgn="base" hangingPunct="0">
              <a:spcBef>
                <a:spcPct val="0"/>
              </a:spcBef>
              <a:spcAft>
                <a:spcPct val="0"/>
              </a:spcAft>
              <a:defRPr sz="4400">
                <a:solidFill>
                  <a:schemeClr val="tx1"/>
                </a:solidFill>
                <a:latin typeface="Calibri" panose="020F0502020204030204" pitchFamily="34" charset="0"/>
                <a:ea typeface="MS PGothic" panose="020B0600070205080204" pitchFamily="34" charset="-128"/>
              </a:defRPr>
            </a:lvl2pPr>
            <a:lvl3pPr algn="l" rtl="0" eaLnBrk="0" fontAlgn="base" hangingPunct="0">
              <a:spcBef>
                <a:spcPct val="0"/>
              </a:spcBef>
              <a:spcAft>
                <a:spcPct val="0"/>
              </a:spcAft>
              <a:defRPr sz="4400">
                <a:solidFill>
                  <a:schemeClr val="tx1"/>
                </a:solidFill>
                <a:latin typeface="Calibri" panose="020F0502020204030204" pitchFamily="34" charset="0"/>
                <a:ea typeface="MS PGothic" panose="020B0600070205080204" pitchFamily="34" charset="-128"/>
              </a:defRPr>
            </a:lvl3pPr>
            <a:lvl4pPr algn="l" rtl="0" eaLnBrk="0" fontAlgn="base" hangingPunct="0">
              <a:spcBef>
                <a:spcPct val="0"/>
              </a:spcBef>
              <a:spcAft>
                <a:spcPct val="0"/>
              </a:spcAft>
              <a:defRPr sz="4400">
                <a:solidFill>
                  <a:schemeClr val="tx1"/>
                </a:solidFill>
                <a:latin typeface="Calibri" panose="020F0502020204030204" pitchFamily="34" charset="0"/>
                <a:ea typeface="MS PGothic" panose="020B0600070205080204" pitchFamily="34" charset="-128"/>
              </a:defRPr>
            </a:lvl4pPr>
            <a:lvl5pPr algn="l" rtl="0" eaLnBrk="0" fontAlgn="base" hangingPunct="0">
              <a:spcBef>
                <a:spcPct val="0"/>
              </a:spcBef>
              <a:spcAft>
                <a:spcPct val="0"/>
              </a:spcAft>
              <a:defRPr sz="4400">
                <a:solidFill>
                  <a:schemeClr val="tx1"/>
                </a:solidFill>
                <a:latin typeface="Calibri" panose="020F0502020204030204" pitchFamily="34" charset="0"/>
                <a:ea typeface="MS PGothic" panose="020B0600070205080204" pitchFamily="34" charset="-128"/>
              </a:defRPr>
            </a:lvl5pPr>
            <a:lvl6pPr marL="457200" algn="l" rtl="0" fontAlgn="base">
              <a:spcBef>
                <a:spcPct val="0"/>
              </a:spcBef>
              <a:spcAft>
                <a:spcPct val="0"/>
              </a:spcAft>
              <a:defRPr sz="4400">
                <a:solidFill>
                  <a:schemeClr val="tx1"/>
                </a:solidFill>
                <a:latin typeface="Calibri" panose="020F0502020204030204" pitchFamily="34" charset="0"/>
                <a:ea typeface="MS PGothic" panose="020B0600070205080204" pitchFamily="34" charset="-128"/>
              </a:defRPr>
            </a:lvl6pPr>
            <a:lvl7pPr marL="914400" algn="l" rtl="0" fontAlgn="base">
              <a:spcBef>
                <a:spcPct val="0"/>
              </a:spcBef>
              <a:spcAft>
                <a:spcPct val="0"/>
              </a:spcAft>
              <a:defRPr sz="4400">
                <a:solidFill>
                  <a:schemeClr val="tx1"/>
                </a:solidFill>
                <a:latin typeface="Calibri" panose="020F0502020204030204" pitchFamily="34" charset="0"/>
                <a:ea typeface="MS PGothic" panose="020B0600070205080204" pitchFamily="34" charset="-128"/>
              </a:defRPr>
            </a:lvl7pPr>
            <a:lvl8pPr marL="1371600" algn="l" rtl="0" fontAlgn="base">
              <a:spcBef>
                <a:spcPct val="0"/>
              </a:spcBef>
              <a:spcAft>
                <a:spcPct val="0"/>
              </a:spcAft>
              <a:defRPr sz="4400">
                <a:solidFill>
                  <a:schemeClr val="tx1"/>
                </a:solidFill>
                <a:latin typeface="Calibri" panose="020F0502020204030204" pitchFamily="34" charset="0"/>
                <a:ea typeface="MS PGothic" panose="020B0600070205080204" pitchFamily="34" charset="-128"/>
              </a:defRPr>
            </a:lvl8pPr>
            <a:lvl9pPr marL="1828800" algn="l" rtl="0" fontAlgn="base">
              <a:spcBef>
                <a:spcPct val="0"/>
              </a:spcBef>
              <a:spcAft>
                <a:spcPct val="0"/>
              </a:spcAft>
              <a:defRPr sz="4400">
                <a:solidFill>
                  <a:schemeClr val="tx1"/>
                </a:solidFill>
                <a:latin typeface="Calibri" panose="020F0502020204030204" pitchFamily="34" charset="0"/>
                <a:ea typeface="MS PGothic" panose="020B0600070205080204" pitchFamily="34" charset="-128"/>
              </a:defRPr>
            </a:lvl9pPr>
          </a:lstStyle>
          <a:p>
            <a:pPr>
              <a:lnSpc>
                <a:spcPct val="150000"/>
              </a:lnSpc>
              <a:spcAft>
                <a:spcPts val="0"/>
              </a:spcAft>
            </a:pPr>
            <a:r>
              <a:rPr lang="en-US" altLang="en-US" sz="2400" b="1" dirty="0">
                <a:solidFill>
                  <a:srgbClr val="FF0000"/>
                </a:solidFill>
                <a:latin typeface="Times New Roman" panose="02020603050405020304" pitchFamily="18" charset="0"/>
                <a:cs typeface="Times New Roman" panose="02020603050405020304" pitchFamily="18" charset="0"/>
              </a:rPr>
              <a:t>Reactions of Aluminum Alkyls with Ethene; High Density Polyethylene (HDPE)</a:t>
            </a:r>
          </a:p>
        </p:txBody>
      </p:sp>
      <p:grpSp>
        <p:nvGrpSpPr>
          <p:cNvPr id="5" name="Group 4">
            <a:extLst>
              <a:ext uri="{FF2B5EF4-FFF2-40B4-BE49-F238E27FC236}">
                <a16:creationId xmlns:a16="http://schemas.microsoft.com/office/drawing/2014/main" id="{FA7326FE-4612-632C-A397-F6C165A10FCD}"/>
              </a:ext>
            </a:extLst>
          </p:cNvPr>
          <p:cNvGrpSpPr/>
          <p:nvPr/>
        </p:nvGrpSpPr>
        <p:grpSpPr>
          <a:xfrm>
            <a:off x="5562600" y="1471230"/>
            <a:ext cx="6491367" cy="4648200"/>
            <a:chOff x="5257800" y="1534726"/>
            <a:chExt cx="6491367" cy="4648200"/>
          </a:xfrm>
        </p:grpSpPr>
        <p:pic>
          <p:nvPicPr>
            <p:cNvPr id="13" name="Picture 12">
              <a:extLst>
                <a:ext uri="{FF2B5EF4-FFF2-40B4-BE49-F238E27FC236}">
                  <a16:creationId xmlns:a16="http://schemas.microsoft.com/office/drawing/2014/main" id="{85F94DFB-AE36-49CE-B8D8-B46033196BF6}"/>
                </a:ext>
              </a:extLst>
            </p:cNvPr>
            <p:cNvPicPr>
              <a:picLocks noChangeAspect="1"/>
            </p:cNvPicPr>
            <p:nvPr/>
          </p:nvPicPr>
          <p:blipFill rotWithShape="1">
            <a:blip r:embed="rId3"/>
            <a:srcRect l="24375" t="23333" r="26250" b="17778"/>
            <a:stretch/>
          </p:blipFill>
          <p:spPr>
            <a:xfrm>
              <a:off x="5257800" y="1534726"/>
              <a:ext cx="6491367" cy="4648200"/>
            </a:xfrm>
            <a:prstGeom prst="rect">
              <a:avLst/>
            </a:prstGeom>
          </p:spPr>
        </p:pic>
        <p:sp>
          <p:nvSpPr>
            <p:cNvPr id="4" name="Rectangle 3">
              <a:extLst>
                <a:ext uri="{FF2B5EF4-FFF2-40B4-BE49-F238E27FC236}">
                  <a16:creationId xmlns:a16="http://schemas.microsoft.com/office/drawing/2014/main" id="{F46D387F-DC1C-0018-6408-3598C2BA4074}"/>
                </a:ext>
              </a:extLst>
            </p:cNvPr>
            <p:cNvSpPr/>
            <p:nvPr/>
          </p:nvSpPr>
          <p:spPr>
            <a:xfrm>
              <a:off x="6248400" y="3429000"/>
              <a:ext cx="1981200" cy="533400"/>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309899032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F97FCC-F03A-957F-5F71-971294E33CDE}"/>
            </a:ext>
          </a:extLst>
        </p:cNvPr>
        <p:cNvGrpSpPr/>
        <p:nvPr/>
      </p:nvGrpSpPr>
      <p:grpSpPr>
        <a:xfrm>
          <a:off x="0" y="0"/>
          <a:ext cx="0" cy="0"/>
          <a:chOff x="0" y="0"/>
          <a:chExt cx="0" cy="0"/>
        </a:xfrm>
      </p:grpSpPr>
      <p:sp>
        <p:nvSpPr>
          <p:cNvPr id="35" name="Slide Number Placeholder 34">
            <a:extLst>
              <a:ext uri="{FF2B5EF4-FFF2-40B4-BE49-F238E27FC236}">
                <a16:creationId xmlns:a16="http://schemas.microsoft.com/office/drawing/2014/main" id="{E6A7B1DF-603E-37F6-C436-CD7FF066E9F3}"/>
              </a:ext>
            </a:extLst>
          </p:cNvPr>
          <p:cNvSpPr>
            <a:spLocks noGrp="1"/>
          </p:cNvSpPr>
          <p:nvPr>
            <p:ph type="sldNum" sz="quarter" idx="12"/>
          </p:nvPr>
        </p:nvSpPr>
        <p:spPr/>
        <p:txBody>
          <a:bodyPr/>
          <a:lstStyle/>
          <a:p>
            <a:pPr marL="0" marR="0" lvl="0" indent="0" algn="r" defTabSz="914400" rtl="0" eaLnBrk="0" fontAlgn="base" latinLnBrk="0" hangingPunct="0">
              <a:lnSpc>
                <a:spcPct val="150000"/>
              </a:lnSpc>
              <a:spcBef>
                <a:spcPct val="0"/>
              </a:spcBef>
              <a:spcAft>
                <a:spcPct val="0"/>
              </a:spcAft>
              <a:buClrTx/>
              <a:buSzTx/>
              <a:buFontTx/>
              <a:buNone/>
              <a:tabLst/>
              <a:defRPr/>
            </a:pPr>
            <a:fld id="{EC3C12D4-1BB1-4CDC-88A6-B6E19B6BFEA8}"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pitchFamily="34" charset="0"/>
                <a:ea typeface="MS PGothic" panose="020B0600070205080204" pitchFamily="34" charset="-128"/>
                <a:cs typeface="+mn-cs"/>
              </a:rPr>
              <a:pPr marL="0" marR="0" lvl="0" indent="0" algn="r" defTabSz="914400" rtl="0" eaLnBrk="0" fontAlgn="base" latinLnBrk="0" hangingPunct="0">
                <a:lnSpc>
                  <a:spcPct val="150000"/>
                </a:lnSpc>
                <a:spcBef>
                  <a:spcPct val="0"/>
                </a:spcBef>
                <a:spcAft>
                  <a:spcPct val="0"/>
                </a:spcAft>
                <a:buClrTx/>
                <a:buSzTx/>
                <a:buFontTx/>
                <a:buNone/>
                <a:tabLst/>
                <a:defRPr/>
              </a:pPr>
              <a:t>6</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pitchFamily="34" charset="0"/>
              <a:ea typeface="MS PGothic" panose="020B0600070205080204" pitchFamily="34" charset="-128"/>
              <a:cs typeface="+mn-cs"/>
            </a:endParaRPr>
          </a:p>
        </p:txBody>
      </p:sp>
      <p:cxnSp>
        <p:nvCxnSpPr>
          <p:cNvPr id="8" name="Straight Connector 7">
            <a:extLst>
              <a:ext uri="{FF2B5EF4-FFF2-40B4-BE49-F238E27FC236}">
                <a16:creationId xmlns:a16="http://schemas.microsoft.com/office/drawing/2014/main" id="{933B1A6F-8F36-B79B-1A2E-461DEC1E90B3}"/>
              </a:ext>
            </a:extLst>
          </p:cNvPr>
          <p:cNvCxnSpPr/>
          <p:nvPr/>
        </p:nvCxnSpPr>
        <p:spPr>
          <a:xfrm flipV="1">
            <a:off x="113771" y="642086"/>
            <a:ext cx="10015008" cy="14805"/>
          </a:xfrm>
          <a:prstGeom prst="line">
            <a:avLst/>
          </a:prstGeom>
          <a:ln w="19050">
            <a:solidFill>
              <a:srgbClr val="00B050"/>
            </a:solidFill>
          </a:ln>
        </p:spPr>
        <p:style>
          <a:lnRef idx="1">
            <a:schemeClr val="accent6"/>
          </a:lnRef>
          <a:fillRef idx="0">
            <a:schemeClr val="accent6"/>
          </a:fillRef>
          <a:effectRef idx="0">
            <a:schemeClr val="accent6"/>
          </a:effectRef>
          <a:fontRef idx="minor">
            <a:schemeClr val="tx1"/>
          </a:fontRef>
        </p:style>
      </p:cxnSp>
      <p:sp>
        <p:nvSpPr>
          <p:cNvPr id="2" name="Rectangle 2">
            <a:extLst>
              <a:ext uri="{FF2B5EF4-FFF2-40B4-BE49-F238E27FC236}">
                <a16:creationId xmlns:a16="http://schemas.microsoft.com/office/drawing/2014/main" id="{D1C32F94-1DBE-BABA-1A43-8CB24871B26F}"/>
              </a:ext>
            </a:extLst>
          </p:cNvPr>
          <p:cNvSpPr txBox="1">
            <a:spLocks noChangeArrowheads="1"/>
          </p:cNvSpPr>
          <p:nvPr/>
        </p:nvSpPr>
        <p:spPr bwMode="auto">
          <a:xfrm>
            <a:off x="0" y="198438"/>
            <a:ext cx="8001000" cy="639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3200" b="1" i="0" u="none" strike="noStrike" kern="1200" cap="none" spc="0" normalizeH="0" baseline="0" noProof="0" dirty="0">
                <a:ln>
                  <a:noFill/>
                </a:ln>
                <a:solidFill>
                  <a:srgbClr val="002060"/>
                </a:solidFill>
                <a:effectLst/>
                <a:uLnTx/>
                <a:uFillTx/>
                <a:latin typeface="Times New Roman" panose="02020603050405020304" pitchFamily="18" charset="0"/>
                <a:ea typeface="MS PGothic" panose="020B0600070205080204" pitchFamily="34" charset="-128"/>
                <a:cs typeface="Times New Roman" panose="02020603050405020304" pitchFamily="18" charset="0"/>
              </a:rPr>
              <a:t>Free Radical Polymerization; </a:t>
            </a:r>
            <a:r>
              <a:rPr kumimoji="0" lang="en-US" altLang="en-US" sz="3200" b="1" i="0" u="none" strike="noStrike" kern="1200" cap="none" spc="0" normalizeH="0" baseline="0" noProof="0" dirty="0">
                <a:ln>
                  <a:noFill/>
                </a:ln>
                <a:solidFill>
                  <a:srgbClr val="FF0000"/>
                </a:solidFill>
                <a:effectLst/>
                <a:uLnTx/>
                <a:uFillTx/>
                <a:latin typeface="Times New Roman" panose="02020603050405020304" pitchFamily="18" charset="0"/>
                <a:ea typeface="MS PGothic" panose="020B0600070205080204" pitchFamily="34" charset="-128"/>
                <a:cs typeface="Times New Roman" panose="02020603050405020304" pitchFamily="18" charset="0"/>
              </a:rPr>
              <a:t>Mechanism</a:t>
            </a:r>
          </a:p>
        </p:txBody>
      </p:sp>
      <p:sp>
        <p:nvSpPr>
          <p:cNvPr id="4" name="Rectangle 3">
            <a:extLst>
              <a:ext uri="{FF2B5EF4-FFF2-40B4-BE49-F238E27FC236}">
                <a16:creationId xmlns:a16="http://schemas.microsoft.com/office/drawing/2014/main" id="{F93FC34E-8852-A122-70C1-5D93CD3AABE5}"/>
              </a:ext>
            </a:extLst>
          </p:cNvPr>
          <p:cNvSpPr/>
          <p:nvPr/>
        </p:nvSpPr>
        <p:spPr>
          <a:xfrm>
            <a:off x="390525" y="715867"/>
            <a:ext cx="11049000" cy="579967"/>
          </a:xfrm>
          <a:prstGeom prst="rect">
            <a:avLst/>
          </a:prstGeom>
        </p:spPr>
        <p:txBody>
          <a:bodyPr wrap="square">
            <a:spAutoFit/>
          </a:bodyPr>
          <a:lstStyle/>
          <a:p>
            <a:pPr marL="285750" indent="-285750" algn="just">
              <a:lnSpc>
                <a:spcPct val="150000"/>
              </a:lnSpc>
              <a:buFont typeface="Courier New" panose="02070309020205020404" pitchFamily="49" charset="0"/>
              <a:buChar char="o"/>
              <a:tabLst>
                <a:tab pos="114300" algn="l"/>
              </a:tabLst>
            </a:pPr>
            <a:r>
              <a:rPr lang="en-US" sz="2400" b="1" dirty="0">
                <a:solidFill>
                  <a:srgbClr val="FF0000"/>
                </a:solidFill>
                <a:latin typeface="Times New Roman" panose="02020603050405020304" pitchFamily="18" charset="0"/>
                <a:cs typeface="Times New Roman" panose="02020603050405020304" pitchFamily="18" charset="0"/>
              </a:rPr>
              <a:t>A Free-Radical Polymerization has three principal steps:</a:t>
            </a:r>
          </a:p>
        </p:txBody>
      </p:sp>
      <p:sp>
        <p:nvSpPr>
          <p:cNvPr id="13" name="Rectangle 12">
            <a:extLst>
              <a:ext uri="{FF2B5EF4-FFF2-40B4-BE49-F238E27FC236}">
                <a16:creationId xmlns:a16="http://schemas.microsoft.com/office/drawing/2014/main" id="{F8CCE52C-D520-4F10-B902-79CFB3AE88F1}"/>
              </a:ext>
            </a:extLst>
          </p:cNvPr>
          <p:cNvSpPr/>
          <p:nvPr/>
        </p:nvSpPr>
        <p:spPr>
          <a:xfrm>
            <a:off x="752475" y="1297425"/>
            <a:ext cx="11201399" cy="498663"/>
          </a:xfrm>
          <a:prstGeom prst="rect">
            <a:avLst/>
          </a:prstGeom>
        </p:spPr>
        <p:txBody>
          <a:bodyPr wrap="square">
            <a:spAutoFit/>
          </a:bodyPr>
          <a:lstStyle/>
          <a:p>
            <a:pPr algn="just">
              <a:lnSpc>
                <a:spcPct val="150000"/>
              </a:lnSpc>
            </a:pPr>
            <a:r>
              <a:rPr lang="en-US" sz="2000" b="1" dirty="0">
                <a:solidFill>
                  <a:srgbClr val="0000FF"/>
                </a:solidFill>
                <a:latin typeface="Times New Roman" panose="02020603050405020304" pitchFamily="18" charset="0"/>
                <a:cs typeface="Times New Roman" panose="02020603050405020304" pitchFamily="18" charset="0"/>
              </a:rPr>
              <a:t>1) The Initiation Step; </a:t>
            </a:r>
            <a:r>
              <a:rPr lang="en-US" sz="2000" i="1" dirty="0">
                <a:latin typeface="Times New Roman" panose="02020603050405020304" pitchFamily="18" charset="0"/>
                <a:cs typeface="Times New Roman" panose="02020603050405020304" pitchFamily="18" charset="0"/>
              </a:rPr>
              <a:t>Initiation in a free-radical polymerization consists of two steps.</a:t>
            </a:r>
            <a:r>
              <a:rPr lang="en-US" sz="2000" b="1" i="1" dirty="0">
                <a:solidFill>
                  <a:srgbClr val="002060"/>
                </a:solidFill>
                <a:latin typeface="Times New Roman" panose="02020603050405020304" pitchFamily="18" charset="0"/>
                <a:cs typeface="Times New Roman" panose="02020603050405020304" pitchFamily="18" charset="0"/>
              </a:rPr>
              <a:t> </a:t>
            </a:r>
            <a:endParaRPr lang="en-US" sz="2000" i="1" dirty="0">
              <a:solidFill>
                <a:srgbClr val="002060"/>
              </a:solidFill>
              <a:latin typeface="Times New Roman" panose="02020603050405020304" pitchFamily="18" charset="0"/>
              <a:cs typeface="Times New Roman" panose="02020603050405020304" pitchFamily="18" charset="0"/>
            </a:endParaRPr>
          </a:p>
        </p:txBody>
      </p:sp>
      <p:sp>
        <p:nvSpPr>
          <p:cNvPr id="14" name="Rectangle 13">
            <a:extLst>
              <a:ext uri="{FF2B5EF4-FFF2-40B4-BE49-F238E27FC236}">
                <a16:creationId xmlns:a16="http://schemas.microsoft.com/office/drawing/2014/main" id="{C2A430AC-967F-4483-93FA-76ECB9743614}"/>
              </a:ext>
            </a:extLst>
          </p:cNvPr>
          <p:cNvSpPr/>
          <p:nvPr/>
        </p:nvSpPr>
        <p:spPr>
          <a:xfrm>
            <a:off x="1219199" y="2873190"/>
            <a:ext cx="10591800" cy="498663"/>
          </a:xfrm>
          <a:prstGeom prst="rect">
            <a:avLst/>
          </a:prstGeom>
        </p:spPr>
        <p:txBody>
          <a:bodyPr wrap="square">
            <a:spAutoFit/>
          </a:bodyPr>
          <a:lstStyle/>
          <a:p>
            <a:pPr marL="342900" indent="-342900" algn="just">
              <a:lnSpc>
                <a:spcPct val="150000"/>
              </a:lnSpc>
              <a:buFont typeface="Courier New" panose="02070309020205020404" pitchFamily="49" charset="0"/>
              <a:buChar char="o"/>
            </a:pPr>
            <a:r>
              <a:rPr lang="en-US" sz="2000" i="1" dirty="0">
                <a:solidFill>
                  <a:srgbClr val="009ED6"/>
                </a:solidFill>
                <a:latin typeface="Times New Roman" panose="02020603050405020304" pitchFamily="18" charset="0"/>
                <a:cs typeface="Times New Roman" panose="02020603050405020304" pitchFamily="18" charset="0"/>
              </a:rPr>
              <a:t>Association step</a:t>
            </a:r>
            <a:r>
              <a:rPr lang="en-US" sz="2000" dirty="0">
                <a:latin typeface="Times New Roman" panose="02020603050405020304" pitchFamily="18" charset="0"/>
                <a:cs typeface="Times New Roman" panose="02020603050405020304" pitchFamily="18" charset="0"/>
              </a:rPr>
              <a:t>; </a:t>
            </a:r>
            <a:r>
              <a:rPr lang="en-US" sz="2000" i="1" dirty="0">
                <a:latin typeface="Times New Roman" panose="02020603050405020304" pitchFamily="18" charset="0"/>
                <a:cs typeface="Times New Roman" panose="02020603050405020304" pitchFamily="18" charset="0"/>
              </a:rPr>
              <a:t>a monomer molecule (M) is attached to the initiator radical</a:t>
            </a:r>
            <a:endParaRPr lang="en-US" sz="2000" dirty="0">
              <a:latin typeface="Times New Roman" panose="02020603050405020304" pitchFamily="18" charset="0"/>
              <a:cs typeface="Times New Roman" panose="02020603050405020304" pitchFamily="18" charset="0"/>
            </a:endParaRPr>
          </a:p>
        </p:txBody>
      </p:sp>
      <p:sp>
        <p:nvSpPr>
          <p:cNvPr id="15" name="Rectangle 14">
            <a:extLst>
              <a:ext uri="{FF2B5EF4-FFF2-40B4-BE49-F238E27FC236}">
                <a16:creationId xmlns:a16="http://schemas.microsoft.com/office/drawing/2014/main" id="{A62A4EDB-622D-4889-BD94-4DAB589D0E75}"/>
              </a:ext>
            </a:extLst>
          </p:cNvPr>
          <p:cNvSpPr/>
          <p:nvPr/>
        </p:nvSpPr>
        <p:spPr>
          <a:xfrm>
            <a:off x="1219199" y="1739325"/>
            <a:ext cx="10591800" cy="498663"/>
          </a:xfrm>
          <a:prstGeom prst="rect">
            <a:avLst/>
          </a:prstGeom>
        </p:spPr>
        <p:txBody>
          <a:bodyPr wrap="square">
            <a:spAutoFit/>
          </a:bodyPr>
          <a:lstStyle/>
          <a:p>
            <a:pPr marL="342900" indent="-342900" algn="just">
              <a:lnSpc>
                <a:spcPct val="150000"/>
              </a:lnSpc>
              <a:buFont typeface="Courier New" panose="02070309020205020404" pitchFamily="49" charset="0"/>
              <a:buChar char="o"/>
            </a:pPr>
            <a:r>
              <a:rPr lang="en-US" sz="2000" i="1" dirty="0">
                <a:solidFill>
                  <a:srgbClr val="009ED6"/>
                </a:solidFill>
                <a:latin typeface="Times New Roman" panose="02020603050405020304" pitchFamily="18" charset="0"/>
                <a:cs typeface="Times New Roman" panose="02020603050405020304" pitchFamily="18" charset="0"/>
              </a:rPr>
              <a:t>Dissociation</a:t>
            </a:r>
            <a:r>
              <a:rPr lang="en-US" sz="2000" dirty="0">
                <a:solidFill>
                  <a:srgbClr val="009ED6"/>
                </a:solidFill>
                <a:latin typeface="Times New Roman" panose="02020603050405020304" pitchFamily="18" charset="0"/>
                <a:cs typeface="Times New Roman" panose="02020603050405020304" pitchFamily="18" charset="0"/>
              </a:rPr>
              <a:t> </a:t>
            </a:r>
            <a:r>
              <a:rPr lang="en-US" sz="2000" i="1" dirty="0">
                <a:latin typeface="Times New Roman" panose="02020603050405020304" pitchFamily="18" charset="0"/>
                <a:cs typeface="Times New Roman" panose="02020603050405020304" pitchFamily="18" charset="0"/>
              </a:rPr>
              <a:t>of the initiator to form two radical species, </a:t>
            </a:r>
          </a:p>
        </p:txBody>
      </p:sp>
      <p:sp>
        <p:nvSpPr>
          <p:cNvPr id="17" name="Rectangle 16">
            <a:extLst>
              <a:ext uri="{FF2B5EF4-FFF2-40B4-BE49-F238E27FC236}">
                <a16:creationId xmlns:a16="http://schemas.microsoft.com/office/drawing/2014/main" id="{EBD3E647-AD67-49E3-8E5E-8E603F71FE11}"/>
              </a:ext>
            </a:extLst>
          </p:cNvPr>
          <p:cNvSpPr/>
          <p:nvPr/>
        </p:nvSpPr>
        <p:spPr>
          <a:xfrm>
            <a:off x="752475" y="4330125"/>
            <a:ext cx="11058524" cy="498663"/>
          </a:xfrm>
          <a:prstGeom prst="rect">
            <a:avLst/>
          </a:prstGeom>
        </p:spPr>
        <p:txBody>
          <a:bodyPr wrap="square">
            <a:spAutoFit/>
          </a:bodyPr>
          <a:lstStyle/>
          <a:p>
            <a:pPr marL="3252788" indent="-3252788" algn="just">
              <a:lnSpc>
                <a:spcPct val="150000"/>
              </a:lnSpc>
            </a:pPr>
            <a:r>
              <a:rPr lang="en-US" sz="2000" b="1" dirty="0">
                <a:solidFill>
                  <a:srgbClr val="0000FF"/>
                </a:solidFill>
                <a:latin typeface="Times New Roman" panose="02020603050405020304" pitchFamily="18" charset="0"/>
                <a:cs typeface="Times New Roman" panose="02020603050405020304" pitchFamily="18" charset="0"/>
              </a:rPr>
              <a:t>2) The Propagation Step; </a:t>
            </a:r>
            <a:r>
              <a:rPr lang="en-US" sz="2000" i="1" dirty="0">
                <a:latin typeface="Times New Roman" panose="02020603050405020304" pitchFamily="18" charset="0"/>
                <a:cs typeface="Times New Roman" panose="02020603050405020304" pitchFamily="18" charset="0"/>
              </a:rPr>
              <a:t>Additional monomer units are added to the initiated monomer species as</a:t>
            </a:r>
          </a:p>
        </p:txBody>
      </p:sp>
      <p:pic>
        <p:nvPicPr>
          <p:cNvPr id="19" name="Picture 2">
            <a:extLst>
              <a:ext uri="{FF2B5EF4-FFF2-40B4-BE49-F238E27FC236}">
                <a16:creationId xmlns:a16="http://schemas.microsoft.com/office/drawing/2014/main" id="{6509C47A-B2BD-4785-9E95-8201FE3CFC19}"/>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1" r="61823" b="67586"/>
          <a:stretch/>
        </p:blipFill>
        <p:spPr bwMode="auto">
          <a:xfrm>
            <a:off x="5264193" y="2255698"/>
            <a:ext cx="2113768" cy="43467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pic>
      <p:grpSp>
        <p:nvGrpSpPr>
          <p:cNvPr id="20" name="Group 2">
            <a:extLst>
              <a:ext uri="{FF2B5EF4-FFF2-40B4-BE49-F238E27FC236}">
                <a16:creationId xmlns:a16="http://schemas.microsoft.com/office/drawing/2014/main" id="{25860B84-176C-4666-A76D-7A932447CE78}"/>
              </a:ext>
            </a:extLst>
          </p:cNvPr>
          <p:cNvGrpSpPr>
            <a:grpSpLocks/>
          </p:cNvGrpSpPr>
          <p:nvPr/>
        </p:nvGrpSpPr>
        <p:grpSpPr bwMode="auto">
          <a:xfrm>
            <a:off x="1371600" y="5001709"/>
            <a:ext cx="9721502" cy="1018091"/>
            <a:chOff x="1860962" y="3234510"/>
            <a:chExt cx="8643294" cy="882451"/>
          </a:xfrm>
        </p:grpSpPr>
        <p:pic>
          <p:nvPicPr>
            <p:cNvPr id="26" name="Picture 3">
              <a:extLst>
                <a:ext uri="{FF2B5EF4-FFF2-40B4-BE49-F238E27FC236}">
                  <a16:creationId xmlns:a16="http://schemas.microsoft.com/office/drawing/2014/main" id="{5C08BE7F-D0A2-4E02-8103-158465508868}"/>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9554" b="53947"/>
            <a:stretch/>
          </p:blipFill>
          <p:spPr bwMode="auto">
            <a:xfrm>
              <a:off x="1860962" y="3234510"/>
              <a:ext cx="4949262" cy="8382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pic>
        <p:pic>
          <p:nvPicPr>
            <p:cNvPr id="27" name="Picture 3">
              <a:extLst>
                <a:ext uri="{FF2B5EF4-FFF2-40B4-BE49-F238E27FC236}">
                  <a16:creationId xmlns:a16="http://schemas.microsoft.com/office/drawing/2014/main" id="{ED2B6578-5296-49C1-829E-F8E07A824E41}"/>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5785" t="56619" r="25888"/>
            <a:stretch/>
          </p:blipFill>
          <p:spPr bwMode="auto">
            <a:xfrm>
              <a:off x="6765384" y="3295036"/>
              <a:ext cx="3738872" cy="82192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pic>
      </p:grpSp>
      <p:pic>
        <p:nvPicPr>
          <p:cNvPr id="28" name="Picture 2">
            <a:extLst>
              <a:ext uri="{FF2B5EF4-FFF2-40B4-BE49-F238E27FC236}">
                <a16:creationId xmlns:a16="http://schemas.microsoft.com/office/drawing/2014/main" id="{22E0AB70-24CB-4A48-A289-E6A68BE76010}"/>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31306" b="3518"/>
          <a:stretch/>
        </p:blipFill>
        <p:spPr bwMode="auto">
          <a:xfrm>
            <a:off x="3473104" y="3422632"/>
            <a:ext cx="5245792" cy="82808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150909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16" fill="hold" nodeType="after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box(in)">
                                      <p:cBhvr>
                                        <p:cTn id="7" dur="500"/>
                                        <p:tgtEl>
                                          <p:spTgt spid="19"/>
                                        </p:tgtEl>
                                      </p:cBhvr>
                                    </p:animEffect>
                                  </p:childTnLst>
                                </p:cTn>
                              </p:par>
                            </p:childTnLst>
                          </p:cTn>
                        </p:par>
                        <p:par>
                          <p:cTn id="8" fill="hold">
                            <p:stCondLst>
                              <p:cond delay="500"/>
                            </p:stCondLst>
                            <p:childTnLst>
                              <p:par>
                                <p:cTn id="9" presetID="4" presetClass="entr" presetSubtype="16" fill="hold" nodeType="afterEffect">
                                  <p:stCondLst>
                                    <p:cond delay="0"/>
                                  </p:stCondLst>
                                  <p:childTnLst>
                                    <p:set>
                                      <p:cBhvr>
                                        <p:cTn id="10" dur="1" fill="hold">
                                          <p:stCondLst>
                                            <p:cond delay="0"/>
                                          </p:stCondLst>
                                        </p:cTn>
                                        <p:tgtEl>
                                          <p:spTgt spid="28"/>
                                        </p:tgtEl>
                                        <p:attrNameLst>
                                          <p:attrName>style.visibility</p:attrName>
                                        </p:attrNameLst>
                                      </p:cBhvr>
                                      <p:to>
                                        <p:strVal val="visible"/>
                                      </p:to>
                                    </p:set>
                                    <p:animEffect transition="in" filter="box(in)">
                                      <p:cBhvr>
                                        <p:cTn id="11"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F3A342-C77A-A2A5-59A5-F3FFD51BE5D3}"/>
            </a:ext>
          </a:extLst>
        </p:cNvPr>
        <p:cNvGrpSpPr/>
        <p:nvPr/>
      </p:nvGrpSpPr>
      <p:grpSpPr>
        <a:xfrm>
          <a:off x="0" y="0"/>
          <a:ext cx="0" cy="0"/>
          <a:chOff x="0" y="0"/>
          <a:chExt cx="0" cy="0"/>
        </a:xfrm>
      </p:grpSpPr>
      <p:sp>
        <p:nvSpPr>
          <p:cNvPr id="35" name="Slide Number Placeholder 34">
            <a:extLst>
              <a:ext uri="{FF2B5EF4-FFF2-40B4-BE49-F238E27FC236}">
                <a16:creationId xmlns:a16="http://schemas.microsoft.com/office/drawing/2014/main" id="{E6E396AA-50E9-CB11-E7B2-A1A63D0D0ED4}"/>
              </a:ext>
            </a:extLst>
          </p:cNvPr>
          <p:cNvSpPr>
            <a:spLocks noGrp="1"/>
          </p:cNvSpPr>
          <p:nvPr>
            <p:ph type="sldNum" sz="quarter" idx="12"/>
          </p:nvPr>
        </p:nvSpPr>
        <p:spPr/>
        <p:txBody>
          <a:bodyPr/>
          <a:lstStyle/>
          <a:p>
            <a:pPr marL="0" marR="0" lvl="0" indent="0" algn="r" defTabSz="914400" rtl="0" eaLnBrk="0" fontAlgn="base" latinLnBrk="0" hangingPunct="0">
              <a:lnSpc>
                <a:spcPct val="150000"/>
              </a:lnSpc>
              <a:spcBef>
                <a:spcPct val="0"/>
              </a:spcBef>
              <a:spcAft>
                <a:spcPct val="0"/>
              </a:spcAft>
              <a:buClrTx/>
              <a:buSzTx/>
              <a:buFontTx/>
              <a:buNone/>
              <a:tabLst/>
              <a:defRPr/>
            </a:pPr>
            <a:fld id="{EC3C12D4-1BB1-4CDC-88A6-B6E19B6BFEA8}"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pitchFamily="34" charset="0"/>
                <a:ea typeface="MS PGothic" panose="020B0600070205080204" pitchFamily="34" charset="-128"/>
                <a:cs typeface="+mn-cs"/>
              </a:rPr>
              <a:pPr marL="0" marR="0" lvl="0" indent="0" algn="r" defTabSz="914400" rtl="0" eaLnBrk="0" fontAlgn="base" latinLnBrk="0" hangingPunct="0">
                <a:lnSpc>
                  <a:spcPct val="150000"/>
                </a:lnSpc>
                <a:spcBef>
                  <a:spcPct val="0"/>
                </a:spcBef>
                <a:spcAft>
                  <a:spcPct val="0"/>
                </a:spcAft>
                <a:buClrTx/>
                <a:buSzTx/>
                <a:buFontTx/>
                <a:buNone/>
                <a:tabLst/>
                <a:defRPr/>
              </a:pPr>
              <a:t>60</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pitchFamily="34" charset="0"/>
              <a:ea typeface="MS PGothic" panose="020B0600070205080204" pitchFamily="34" charset="-128"/>
              <a:cs typeface="+mn-cs"/>
            </a:endParaRPr>
          </a:p>
        </p:txBody>
      </p:sp>
      <p:cxnSp>
        <p:nvCxnSpPr>
          <p:cNvPr id="8" name="Straight Connector 7">
            <a:extLst>
              <a:ext uri="{FF2B5EF4-FFF2-40B4-BE49-F238E27FC236}">
                <a16:creationId xmlns:a16="http://schemas.microsoft.com/office/drawing/2014/main" id="{DB8F0073-1547-8C29-9567-DDEB892413FE}"/>
              </a:ext>
            </a:extLst>
          </p:cNvPr>
          <p:cNvCxnSpPr/>
          <p:nvPr/>
        </p:nvCxnSpPr>
        <p:spPr>
          <a:xfrm flipV="1">
            <a:off x="113771" y="642086"/>
            <a:ext cx="10015008" cy="14805"/>
          </a:xfrm>
          <a:prstGeom prst="line">
            <a:avLst/>
          </a:prstGeom>
          <a:ln w="19050">
            <a:solidFill>
              <a:srgbClr val="00B050"/>
            </a:solidFill>
          </a:ln>
        </p:spPr>
        <p:style>
          <a:lnRef idx="1">
            <a:schemeClr val="accent6"/>
          </a:lnRef>
          <a:fillRef idx="0">
            <a:schemeClr val="accent6"/>
          </a:fillRef>
          <a:effectRef idx="0">
            <a:schemeClr val="accent6"/>
          </a:effectRef>
          <a:fontRef idx="minor">
            <a:schemeClr val="tx1"/>
          </a:fontRef>
        </p:style>
      </p:cxnSp>
      <p:sp>
        <p:nvSpPr>
          <p:cNvPr id="2" name="Rectangle 2">
            <a:extLst>
              <a:ext uri="{FF2B5EF4-FFF2-40B4-BE49-F238E27FC236}">
                <a16:creationId xmlns:a16="http://schemas.microsoft.com/office/drawing/2014/main" id="{F74C1F39-7CA8-5150-5434-FC78F38B1B2D}"/>
              </a:ext>
            </a:extLst>
          </p:cNvPr>
          <p:cNvSpPr txBox="1">
            <a:spLocks noChangeArrowheads="1"/>
          </p:cNvSpPr>
          <p:nvPr/>
        </p:nvSpPr>
        <p:spPr bwMode="auto">
          <a:xfrm>
            <a:off x="0" y="198438"/>
            <a:ext cx="12420600" cy="639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lvl="0" eaLnBrk="1" hangingPunct="1">
              <a:lnSpc>
                <a:spcPct val="100000"/>
              </a:lnSpc>
              <a:spcBef>
                <a:spcPct val="0"/>
              </a:spcBef>
              <a:buNone/>
              <a:defRPr/>
            </a:pPr>
            <a:r>
              <a:rPr lang="en-US" altLang="en-US" sz="3200" b="1" dirty="0">
                <a:solidFill>
                  <a:srgbClr val="002060"/>
                </a:solidFill>
                <a:latin typeface="Times New Roman" panose="02020603050405020304" pitchFamily="18" charset="0"/>
                <a:cs typeface="Times New Roman" panose="02020603050405020304" pitchFamily="18" charset="0"/>
              </a:rPr>
              <a:t>Coordination Polymerization; </a:t>
            </a:r>
            <a:r>
              <a:rPr lang="en-US" altLang="en-US" sz="3000" b="1" dirty="0">
                <a:solidFill>
                  <a:srgbClr val="FF0000"/>
                </a:solidFill>
                <a:latin typeface="Times New Roman" panose="02020603050405020304" pitchFamily="18" charset="0"/>
                <a:cs typeface="Times New Roman" panose="02020603050405020304" pitchFamily="18" charset="0"/>
              </a:rPr>
              <a:t>Homogeneous Metallocene Catalysts</a:t>
            </a:r>
          </a:p>
        </p:txBody>
      </p:sp>
      <p:sp>
        <p:nvSpPr>
          <p:cNvPr id="3" name="Rectangle 2">
            <a:extLst>
              <a:ext uri="{FF2B5EF4-FFF2-40B4-BE49-F238E27FC236}">
                <a16:creationId xmlns:a16="http://schemas.microsoft.com/office/drawing/2014/main" id="{DAA035B8-A6EC-456B-B8D2-86C920AB88AE}"/>
              </a:ext>
            </a:extLst>
          </p:cNvPr>
          <p:cNvSpPr/>
          <p:nvPr/>
        </p:nvSpPr>
        <p:spPr>
          <a:xfrm>
            <a:off x="390520" y="702678"/>
            <a:ext cx="11572880" cy="2345322"/>
          </a:xfrm>
          <a:prstGeom prst="rect">
            <a:avLst/>
          </a:prstGeom>
        </p:spPr>
        <p:txBody>
          <a:bodyPr wrap="square">
            <a:spAutoFit/>
          </a:bodyPr>
          <a:lstStyle/>
          <a:p>
            <a:pPr marL="285750" indent="-285750" algn="just">
              <a:lnSpc>
                <a:spcPct val="150000"/>
              </a:lnSpc>
              <a:spcAft>
                <a:spcPts val="0"/>
              </a:spcAft>
              <a:buFont typeface="Courier New" panose="02070309020205020404" pitchFamily="49" charset="0"/>
              <a:buChar char="o"/>
            </a:pPr>
            <a:r>
              <a:rPr lang="en-US" sz="2000" dirty="0">
                <a:latin typeface="Times New Roman" panose="02020603050405020304" pitchFamily="18" charset="0"/>
                <a:cs typeface="Times New Roman" panose="02020603050405020304" pitchFamily="18" charset="0"/>
              </a:rPr>
              <a:t>Highly active and stereoselective </a:t>
            </a:r>
            <a:r>
              <a:rPr lang="en-US" sz="2000" b="1" dirty="0">
                <a:solidFill>
                  <a:srgbClr val="FF0000"/>
                </a:solidFill>
                <a:latin typeface="Times New Roman" panose="02020603050405020304" pitchFamily="18" charset="0"/>
                <a:cs typeface="Times New Roman" panose="02020603050405020304" pitchFamily="18" charset="0"/>
              </a:rPr>
              <a:t>metallocene catalysts </a:t>
            </a:r>
            <a:r>
              <a:rPr lang="en-US" sz="2000" dirty="0">
                <a:latin typeface="Times New Roman" panose="02020603050405020304" pitchFamily="18" charset="0"/>
                <a:cs typeface="Times New Roman" panose="02020603050405020304" pitchFamily="18" charset="0"/>
              </a:rPr>
              <a:t>was discovered by </a:t>
            </a:r>
            <a:r>
              <a:rPr lang="en-US" sz="2000" dirty="0" err="1">
                <a:latin typeface="Times New Roman" panose="02020603050405020304" pitchFamily="18" charset="0"/>
                <a:cs typeface="Times New Roman" panose="02020603050405020304" pitchFamily="18" charset="0"/>
              </a:rPr>
              <a:t>Brintzinger</a:t>
            </a:r>
            <a:r>
              <a:rPr lang="en-US" sz="2000" dirty="0">
                <a:latin typeface="Times New Roman" panose="02020603050405020304" pitchFamily="18" charset="0"/>
                <a:cs typeface="Times New Roman" panose="02020603050405020304" pitchFamily="18" charset="0"/>
              </a:rPr>
              <a:t> in 1995. </a:t>
            </a:r>
          </a:p>
          <a:p>
            <a:pPr marL="285750" indent="-285750" algn="just">
              <a:lnSpc>
                <a:spcPct val="150000"/>
              </a:lnSpc>
              <a:spcAft>
                <a:spcPts val="0"/>
              </a:spcAft>
              <a:buFont typeface="Courier New" panose="02070309020205020404" pitchFamily="49" charset="0"/>
              <a:buChar char="o"/>
            </a:pPr>
            <a:r>
              <a:rPr lang="en-US" sz="2000" dirty="0">
                <a:latin typeface="Times New Roman" panose="02020603050405020304" pitchFamily="18" charset="0"/>
                <a:cs typeface="Times New Roman" panose="02020603050405020304" pitchFamily="18" charset="0"/>
              </a:rPr>
              <a:t>These transition metal compounds are soluble in the reaction medium and are therefore referred to as </a:t>
            </a:r>
            <a:r>
              <a:rPr lang="en-US" sz="2000" b="1" i="1" dirty="0">
                <a:solidFill>
                  <a:srgbClr val="FF0000"/>
                </a:solidFill>
                <a:latin typeface="Times New Roman" panose="02020603050405020304" pitchFamily="18" charset="0"/>
                <a:cs typeface="Times New Roman" panose="02020603050405020304" pitchFamily="18" charset="0"/>
              </a:rPr>
              <a:t>homogeneous catalysts</a:t>
            </a:r>
            <a:r>
              <a:rPr lang="en-US" sz="2000" dirty="0">
                <a:latin typeface="Times New Roman" panose="02020603050405020304" pitchFamily="18" charset="0"/>
                <a:cs typeface="Times New Roman" panose="02020603050405020304" pitchFamily="18" charset="0"/>
              </a:rPr>
              <a:t>. </a:t>
            </a:r>
          </a:p>
          <a:p>
            <a:pPr marL="285750" indent="-285750" algn="just">
              <a:lnSpc>
                <a:spcPct val="150000"/>
              </a:lnSpc>
              <a:spcAft>
                <a:spcPts val="0"/>
              </a:spcAft>
              <a:buFont typeface="Courier New" panose="02070309020205020404" pitchFamily="49" charset="0"/>
              <a:buChar char="o"/>
            </a:pPr>
            <a:r>
              <a:rPr lang="en-US" sz="2000" dirty="0">
                <a:latin typeface="Times New Roman" panose="02020603050405020304" pitchFamily="18" charset="0"/>
                <a:cs typeface="Times New Roman" panose="02020603050405020304" pitchFamily="18" charset="0"/>
              </a:rPr>
              <a:t>Many of the mechanistic details of </a:t>
            </a:r>
            <a:r>
              <a:rPr lang="en-US" sz="2000" dirty="0" err="1">
                <a:latin typeface="Times New Roman" panose="02020603050405020304" pitchFamily="18" charset="0"/>
                <a:cs typeface="Times New Roman" panose="02020603050405020304" pitchFamily="18" charset="0"/>
              </a:rPr>
              <a:t>polyinsertion</a:t>
            </a:r>
            <a:r>
              <a:rPr lang="en-US" sz="2000" dirty="0">
                <a:latin typeface="Times New Roman" panose="02020603050405020304" pitchFamily="18" charset="0"/>
                <a:cs typeface="Times New Roman" panose="02020603050405020304" pitchFamily="18" charset="0"/>
              </a:rPr>
              <a:t> have been clarified with the aid of these well-defined systems.</a:t>
            </a:r>
          </a:p>
        </p:txBody>
      </p:sp>
      <p:sp>
        <p:nvSpPr>
          <p:cNvPr id="9" name="Rectangle 8">
            <a:extLst>
              <a:ext uri="{FF2B5EF4-FFF2-40B4-BE49-F238E27FC236}">
                <a16:creationId xmlns:a16="http://schemas.microsoft.com/office/drawing/2014/main" id="{3A82998C-53E0-4C52-935D-8E2C1CD23734}"/>
              </a:ext>
            </a:extLst>
          </p:cNvPr>
          <p:cNvSpPr/>
          <p:nvPr/>
        </p:nvSpPr>
        <p:spPr>
          <a:xfrm>
            <a:off x="390520" y="3078272"/>
            <a:ext cx="11572880" cy="960328"/>
          </a:xfrm>
          <a:prstGeom prst="rect">
            <a:avLst/>
          </a:prstGeom>
        </p:spPr>
        <p:txBody>
          <a:bodyPr wrap="square">
            <a:spAutoFit/>
          </a:bodyPr>
          <a:lstStyle/>
          <a:p>
            <a:pPr marL="342900" indent="-342900" algn="just">
              <a:lnSpc>
                <a:spcPct val="150000"/>
              </a:lnSpc>
              <a:spcAft>
                <a:spcPts val="0"/>
              </a:spcAft>
              <a:buFont typeface="Courier New" panose="02070309020205020404" pitchFamily="49" charset="0"/>
              <a:buChar char="o"/>
            </a:pPr>
            <a:r>
              <a:rPr lang="en-US" sz="2000" dirty="0">
                <a:latin typeface="Times New Roman" panose="02020603050405020304" pitchFamily="18" charset="0"/>
                <a:cs typeface="Times New Roman" panose="02020603050405020304" pitchFamily="18" charset="0"/>
              </a:rPr>
              <a:t>Homogeneous catalysts are </a:t>
            </a:r>
            <a:r>
              <a:rPr lang="en-US" sz="2000" dirty="0" err="1">
                <a:latin typeface="Times New Roman" panose="02020603050405020304" pitchFamily="18" charset="0"/>
                <a:cs typeface="Times New Roman" panose="02020603050405020304" pitchFamily="18" charset="0"/>
              </a:rPr>
              <a:t>metallocenes</a:t>
            </a:r>
            <a:r>
              <a:rPr lang="en-US" sz="2000" dirty="0">
                <a:latin typeface="Times New Roman" panose="02020603050405020304" pitchFamily="18" charset="0"/>
                <a:cs typeface="Times New Roman" panose="02020603050405020304" pitchFamily="18" charset="0"/>
              </a:rPr>
              <a:t> or half sandwich compounds of the early transition metals titanium and zirconium.</a:t>
            </a:r>
          </a:p>
        </p:txBody>
      </p:sp>
      <p:pic>
        <p:nvPicPr>
          <p:cNvPr id="10" name="Picture 9">
            <a:extLst>
              <a:ext uri="{FF2B5EF4-FFF2-40B4-BE49-F238E27FC236}">
                <a16:creationId xmlns:a16="http://schemas.microsoft.com/office/drawing/2014/main" id="{51050E05-503B-4547-9F8B-CF703E7A31BC}"/>
              </a:ext>
            </a:extLst>
          </p:cNvPr>
          <p:cNvPicPr>
            <a:picLocks noChangeAspect="1"/>
          </p:cNvPicPr>
          <p:nvPr/>
        </p:nvPicPr>
        <p:blipFill rotWithShape="1">
          <a:blip r:embed="rId3"/>
          <a:srcRect l="26250" t="45556" r="27500" b="18889"/>
          <a:stretch/>
        </p:blipFill>
        <p:spPr>
          <a:xfrm>
            <a:off x="3276600" y="4011145"/>
            <a:ext cx="5486400" cy="2244458"/>
          </a:xfrm>
          <a:prstGeom prst="rect">
            <a:avLst/>
          </a:prstGeom>
        </p:spPr>
      </p:pic>
      <p:sp>
        <p:nvSpPr>
          <p:cNvPr id="11" name="Rectangle 10">
            <a:extLst>
              <a:ext uri="{FF2B5EF4-FFF2-40B4-BE49-F238E27FC236}">
                <a16:creationId xmlns:a16="http://schemas.microsoft.com/office/drawing/2014/main" id="{3DEFC0DB-2359-4B10-966E-D7FEFD750BFC}"/>
              </a:ext>
            </a:extLst>
          </p:cNvPr>
          <p:cNvSpPr/>
          <p:nvPr/>
        </p:nvSpPr>
        <p:spPr>
          <a:xfrm>
            <a:off x="3187988" y="6255603"/>
            <a:ext cx="6293414" cy="646331"/>
          </a:xfrm>
          <a:prstGeom prst="rect">
            <a:avLst/>
          </a:prstGeom>
        </p:spPr>
        <p:txBody>
          <a:bodyPr wrap="square">
            <a:spAutoFit/>
          </a:bodyPr>
          <a:lstStyle/>
          <a:p>
            <a:pPr>
              <a:spcAft>
                <a:spcPts val="0"/>
              </a:spcAft>
            </a:pPr>
            <a:r>
              <a:rPr lang="en-US" dirty="0">
                <a:latin typeface="Times New Roman" panose="02020603050405020304" pitchFamily="18" charset="0"/>
                <a:cs typeface="Times New Roman" panose="02020603050405020304" pitchFamily="18" charset="0"/>
              </a:rPr>
              <a:t>Examples of (</a:t>
            </a:r>
            <a:r>
              <a:rPr lang="en-US" b="1" dirty="0">
                <a:latin typeface="Times New Roman" panose="02020603050405020304" pitchFamily="18" charset="0"/>
                <a:cs typeface="Times New Roman" panose="02020603050405020304" pitchFamily="18" charset="0"/>
              </a:rPr>
              <a:t>a</a:t>
            </a:r>
            <a:r>
              <a:rPr lang="en-US" dirty="0">
                <a:latin typeface="Times New Roman" panose="02020603050405020304" pitchFamily="18" charset="0"/>
                <a:cs typeface="Times New Roman" panose="02020603050405020304" pitchFamily="18" charset="0"/>
              </a:rPr>
              <a:t>, </a:t>
            </a:r>
            <a:r>
              <a:rPr lang="en-US" b="1" dirty="0">
                <a:latin typeface="Times New Roman" panose="02020603050405020304" pitchFamily="18" charset="0"/>
                <a:cs typeface="Times New Roman" panose="02020603050405020304" pitchFamily="18" charset="0"/>
              </a:rPr>
              <a:t>b</a:t>
            </a:r>
            <a:r>
              <a:rPr lang="en-US" dirty="0">
                <a:latin typeface="Times New Roman" panose="02020603050405020304" pitchFamily="18" charset="0"/>
                <a:cs typeface="Times New Roman" panose="02020603050405020304" pitchFamily="18" charset="0"/>
              </a:rPr>
              <a:t>) homogeneous metallocene catalysts and (</a:t>
            </a:r>
            <a:r>
              <a:rPr lang="en-US" b="1" dirty="0">
                <a:latin typeface="Times New Roman" panose="02020603050405020304" pitchFamily="18" charset="0"/>
                <a:cs typeface="Times New Roman" panose="02020603050405020304" pitchFamily="18" charset="0"/>
              </a:rPr>
              <a:t>c</a:t>
            </a:r>
            <a:r>
              <a:rPr lang="en-US" dirty="0">
                <a:latin typeface="Times New Roman" panose="02020603050405020304" pitchFamily="18" charset="0"/>
                <a:cs typeface="Times New Roman" panose="02020603050405020304" pitchFamily="18" charset="0"/>
              </a:rPr>
              <a:t>) half-sandwich complexes for the polymerization of olefins</a:t>
            </a:r>
          </a:p>
        </p:txBody>
      </p:sp>
    </p:spTree>
    <p:extLst>
      <p:ext uri="{BB962C8B-B14F-4D97-AF65-F5344CB8AC3E}">
        <p14:creationId xmlns:p14="http://schemas.microsoft.com/office/powerpoint/2010/main" val="2753818454"/>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029277-B098-21DD-3F94-12B6E0FB8BCC}"/>
            </a:ext>
          </a:extLst>
        </p:cNvPr>
        <p:cNvGrpSpPr/>
        <p:nvPr/>
      </p:nvGrpSpPr>
      <p:grpSpPr>
        <a:xfrm>
          <a:off x="0" y="0"/>
          <a:ext cx="0" cy="0"/>
          <a:chOff x="0" y="0"/>
          <a:chExt cx="0" cy="0"/>
        </a:xfrm>
      </p:grpSpPr>
      <p:sp>
        <p:nvSpPr>
          <p:cNvPr id="35" name="Slide Number Placeholder 34">
            <a:extLst>
              <a:ext uri="{FF2B5EF4-FFF2-40B4-BE49-F238E27FC236}">
                <a16:creationId xmlns:a16="http://schemas.microsoft.com/office/drawing/2014/main" id="{F48EAAE3-98D6-E6E3-9D1D-A42AD5C26142}"/>
              </a:ext>
            </a:extLst>
          </p:cNvPr>
          <p:cNvSpPr>
            <a:spLocks noGrp="1"/>
          </p:cNvSpPr>
          <p:nvPr>
            <p:ph type="sldNum" sz="quarter" idx="12"/>
          </p:nvPr>
        </p:nvSpPr>
        <p:spPr/>
        <p:txBody>
          <a:bodyPr/>
          <a:lstStyle/>
          <a:p>
            <a:pPr marL="0" marR="0" lvl="0" indent="0" algn="r" defTabSz="914400" rtl="0" eaLnBrk="0" fontAlgn="base" latinLnBrk="0" hangingPunct="0">
              <a:lnSpc>
                <a:spcPct val="150000"/>
              </a:lnSpc>
              <a:spcBef>
                <a:spcPct val="0"/>
              </a:spcBef>
              <a:spcAft>
                <a:spcPct val="0"/>
              </a:spcAft>
              <a:buClrTx/>
              <a:buSzTx/>
              <a:buFontTx/>
              <a:buNone/>
              <a:tabLst/>
              <a:defRPr/>
            </a:pPr>
            <a:fld id="{EC3C12D4-1BB1-4CDC-88A6-B6E19B6BFEA8}"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pitchFamily="34" charset="0"/>
                <a:ea typeface="MS PGothic" panose="020B0600070205080204" pitchFamily="34" charset="-128"/>
                <a:cs typeface="+mn-cs"/>
              </a:rPr>
              <a:pPr marL="0" marR="0" lvl="0" indent="0" algn="r" defTabSz="914400" rtl="0" eaLnBrk="0" fontAlgn="base" latinLnBrk="0" hangingPunct="0">
                <a:lnSpc>
                  <a:spcPct val="150000"/>
                </a:lnSpc>
                <a:spcBef>
                  <a:spcPct val="0"/>
                </a:spcBef>
                <a:spcAft>
                  <a:spcPct val="0"/>
                </a:spcAft>
                <a:buClrTx/>
                <a:buSzTx/>
                <a:buFontTx/>
                <a:buNone/>
                <a:tabLst/>
                <a:defRPr/>
              </a:pPr>
              <a:t>61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pitchFamily="34" charset="0"/>
              <a:ea typeface="MS PGothic" panose="020B0600070205080204" pitchFamily="34" charset="-128"/>
              <a:cs typeface="+mn-cs"/>
            </a:endParaRPr>
          </a:p>
        </p:txBody>
      </p:sp>
      <p:cxnSp>
        <p:nvCxnSpPr>
          <p:cNvPr id="8" name="Straight Connector 7">
            <a:extLst>
              <a:ext uri="{FF2B5EF4-FFF2-40B4-BE49-F238E27FC236}">
                <a16:creationId xmlns:a16="http://schemas.microsoft.com/office/drawing/2014/main" id="{B13DB138-E6B4-1EB8-AC0F-8B162CE97581}"/>
              </a:ext>
            </a:extLst>
          </p:cNvPr>
          <p:cNvCxnSpPr/>
          <p:nvPr/>
        </p:nvCxnSpPr>
        <p:spPr>
          <a:xfrm flipV="1">
            <a:off x="113771" y="642086"/>
            <a:ext cx="10015008" cy="14805"/>
          </a:xfrm>
          <a:prstGeom prst="line">
            <a:avLst/>
          </a:prstGeom>
          <a:ln w="19050">
            <a:solidFill>
              <a:srgbClr val="00B050"/>
            </a:solidFill>
          </a:ln>
        </p:spPr>
        <p:style>
          <a:lnRef idx="1">
            <a:schemeClr val="accent6"/>
          </a:lnRef>
          <a:fillRef idx="0">
            <a:schemeClr val="accent6"/>
          </a:fillRef>
          <a:effectRef idx="0">
            <a:schemeClr val="accent6"/>
          </a:effectRef>
          <a:fontRef idx="minor">
            <a:schemeClr val="tx1"/>
          </a:fontRef>
        </p:style>
      </p:cxnSp>
      <p:sp>
        <p:nvSpPr>
          <p:cNvPr id="2" name="Rectangle 2">
            <a:extLst>
              <a:ext uri="{FF2B5EF4-FFF2-40B4-BE49-F238E27FC236}">
                <a16:creationId xmlns:a16="http://schemas.microsoft.com/office/drawing/2014/main" id="{F38224C1-5E92-C3AF-882B-EDDFA304BB37}"/>
              </a:ext>
            </a:extLst>
          </p:cNvPr>
          <p:cNvSpPr txBox="1">
            <a:spLocks noChangeArrowheads="1"/>
          </p:cNvSpPr>
          <p:nvPr/>
        </p:nvSpPr>
        <p:spPr bwMode="auto">
          <a:xfrm>
            <a:off x="0" y="198438"/>
            <a:ext cx="11811000" cy="639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lvl="0" eaLnBrk="1" hangingPunct="1">
              <a:lnSpc>
                <a:spcPct val="100000"/>
              </a:lnSpc>
              <a:spcBef>
                <a:spcPct val="0"/>
              </a:spcBef>
              <a:buNone/>
              <a:defRPr/>
            </a:pPr>
            <a:r>
              <a:rPr lang="en-US" altLang="en-US" sz="3200" b="1" dirty="0">
                <a:solidFill>
                  <a:srgbClr val="002060"/>
                </a:solidFill>
                <a:latin typeface="Times New Roman" panose="02020603050405020304" pitchFamily="18" charset="0"/>
                <a:cs typeface="Times New Roman" panose="02020603050405020304" pitchFamily="18" charset="0"/>
              </a:rPr>
              <a:t>Coordination Polymerization; </a:t>
            </a:r>
            <a:r>
              <a:rPr lang="en-US" altLang="en-US" sz="3000" b="1" dirty="0">
                <a:solidFill>
                  <a:srgbClr val="FF0000"/>
                </a:solidFill>
                <a:latin typeface="Times New Roman" panose="02020603050405020304" pitchFamily="18" charset="0"/>
                <a:cs typeface="Times New Roman" panose="02020603050405020304" pitchFamily="18" charset="0"/>
              </a:rPr>
              <a:t>Homogeneous Metallocene Catalysts</a:t>
            </a:r>
          </a:p>
        </p:txBody>
      </p:sp>
      <p:sp>
        <p:nvSpPr>
          <p:cNvPr id="4" name="Rectangle 3">
            <a:extLst>
              <a:ext uri="{FF2B5EF4-FFF2-40B4-BE49-F238E27FC236}">
                <a16:creationId xmlns:a16="http://schemas.microsoft.com/office/drawing/2014/main" id="{0DE33208-8C0F-4600-A48A-CC4D82AF9110}"/>
              </a:ext>
            </a:extLst>
          </p:cNvPr>
          <p:cNvSpPr/>
          <p:nvPr/>
        </p:nvSpPr>
        <p:spPr>
          <a:xfrm>
            <a:off x="390520" y="720537"/>
            <a:ext cx="11268080" cy="498663"/>
          </a:xfrm>
          <a:prstGeom prst="rect">
            <a:avLst/>
          </a:prstGeom>
        </p:spPr>
        <p:txBody>
          <a:bodyPr wrap="square">
            <a:spAutoFit/>
          </a:bodyPr>
          <a:lstStyle/>
          <a:p>
            <a:pPr marL="285750" indent="-285750" algn="just">
              <a:lnSpc>
                <a:spcPct val="150000"/>
              </a:lnSpc>
              <a:spcAft>
                <a:spcPts val="0"/>
              </a:spcAft>
              <a:buFont typeface="Courier New" panose="02070309020205020404" pitchFamily="49" charset="0"/>
              <a:buChar char="o"/>
            </a:pPr>
            <a:r>
              <a:rPr lang="en-US" sz="2000" dirty="0">
                <a:solidFill>
                  <a:srgbClr val="0070C0"/>
                </a:solidFill>
                <a:latin typeface="Times New Roman" panose="02020603050405020304" pitchFamily="18" charset="0"/>
                <a:cs typeface="Times New Roman" panose="02020603050405020304" pitchFamily="18" charset="0"/>
              </a:rPr>
              <a:t>Like the heterogeneous Ziegler catalysts, most of the </a:t>
            </a:r>
            <a:r>
              <a:rPr lang="en-US" sz="2000" dirty="0" err="1">
                <a:solidFill>
                  <a:srgbClr val="0070C0"/>
                </a:solidFill>
                <a:latin typeface="Times New Roman" panose="02020603050405020304" pitchFamily="18" charset="0"/>
                <a:cs typeface="Times New Roman" panose="02020603050405020304" pitchFamily="18" charset="0"/>
              </a:rPr>
              <a:t>metallocenes</a:t>
            </a:r>
            <a:r>
              <a:rPr lang="en-US" sz="2000" dirty="0">
                <a:solidFill>
                  <a:srgbClr val="0070C0"/>
                </a:solidFill>
                <a:latin typeface="Times New Roman" panose="02020603050405020304" pitchFamily="18" charset="0"/>
                <a:cs typeface="Times New Roman" panose="02020603050405020304" pitchFamily="18" charset="0"/>
              </a:rPr>
              <a:t> are only active with a cocatalyst.</a:t>
            </a:r>
          </a:p>
        </p:txBody>
      </p:sp>
      <p:sp>
        <p:nvSpPr>
          <p:cNvPr id="10" name="Rectangle 9">
            <a:extLst>
              <a:ext uri="{FF2B5EF4-FFF2-40B4-BE49-F238E27FC236}">
                <a16:creationId xmlns:a16="http://schemas.microsoft.com/office/drawing/2014/main" id="{E079F9CF-7362-435A-89A6-9AEB59F6CECF}"/>
              </a:ext>
            </a:extLst>
          </p:cNvPr>
          <p:cNvSpPr/>
          <p:nvPr/>
        </p:nvSpPr>
        <p:spPr>
          <a:xfrm>
            <a:off x="390520" y="1219200"/>
            <a:ext cx="11220450" cy="498663"/>
          </a:xfrm>
          <a:prstGeom prst="rect">
            <a:avLst/>
          </a:prstGeom>
        </p:spPr>
        <p:txBody>
          <a:bodyPr wrap="square">
            <a:spAutoFit/>
          </a:bodyPr>
          <a:lstStyle/>
          <a:p>
            <a:pPr marL="342900" indent="-342900" algn="just">
              <a:lnSpc>
                <a:spcPct val="150000"/>
              </a:lnSpc>
              <a:spcAft>
                <a:spcPts val="0"/>
              </a:spcAft>
              <a:buFont typeface="Courier New" panose="02070309020205020404" pitchFamily="49" charset="0"/>
              <a:buChar char="o"/>
            </a:pPr>
            <a:r>
              <a:rPr lang="en-US" sz="2000" b="1" dirty="0">
                <a:solidFill>
                  <a:srgbClr val="009ED6"/>
                </a:solidFill>
                <a:latin typeface="Times New Roman" panose="02020603050405020304" pitchFamily="18" charset="0"/>
                <a:cs typeface="Times New Roman" panose="02020603050405020304" pitchFamily="18" charset="0"/>
              </a:rPr>
              <a:t>Examples for Cocatalyst;</a:t>
            </a:r>
          </a:p>
        </p:txBody>
      </p:sp>
      <p:pic>
        <p:nvPicPr>
          <p:cNvPr id="12" name="Picture 11">
            <a:extLst>
              <a:ext uri="{FF2B5EF4-FFF2-40B4-BE49-F238E27FC236}">
                <a16:creationId xmlns:a16="http://schemas.microsoft.com/office/drawing/2014/main" id="{C4B0B665-3D2A-493A-B239-E5D00F0789A9}"/>
              </a:ext>
            </a:extLst>
          </p:cNvPr>
          <p:cNvPicPr>
            <a:picLocks noChangeAspect="1"/>
          </p:cNvPicPr>
          <p:nvPr/>
        </p:nvPicPr>
        <p:blipFill rotWithShape="1">
          <a:blip r:embed="rId3"/>
          <a:srcRect l="44376" t="72222" r="27499" b="17370"/>
          <a:stretch/>
        </p:blipFill>
        <p:spPr>
          <a:xfrm>
            <a:off x="3186252" y="3429000"/>
            <a:ext cx="5676615" cy="1117855"/>
          </a:xfrm>
          <a:prstGeom prst="rect">
            <a:avLst/>
          </a:prstGeom>
        </p:spPr>
      </p:pic>
      <p:sp>
        <p:nvSpPr>
          <p:cNvPr id="13" name="Rectangle 12">
            <a:extLst>
              <a:ext uri="{FF2B5EF4-FFF2-40B4-BE49-F238E27FC236}">
                <a16:creationId xmlns:a16="http://schemas.microsoft.com/office/drawing/2014/main" id="{9D787755-0B10-4BEB-878C-DE0445EE55FD}"/>
              </a:ext>
            </a:extLst>
          </p:cNvPr>
          <p:cNvSpPr/>
          <p:nvPr/>
        </p:nvSpPr>
        <p:spPr>
          <a:xfrm>
            <a:off x="2315722" y="4460742"/>
            <a:ext cx="7813057" cy="458074"/>
          </a:xfrm>
          <a:prstGeom prst="rect">
            <a:avLst/>
          </a:prstGeom>
        </p:spPr>
        <p:txBody>
          <a:bodyPr wrap="square">
            <a:spAutoFit/>
          </a:bodyPr>
          <a:lstStyle/>
          <a:p>
            <a:pPr algn="ctr">
              <a:lnSpc>
                <a:spcPct val="150000"/>
              </a:lnSpc>
              <a:spcAft>
                <a:spcPts val="0"/>
              </a:spcAft>
            </a:pPr>
            <a:r>
              <a:rPr lang="en-US" dirty="0">
                <a:latin typeface="Times New Roman" panose="02020603050405020304" pitchFamily="18" charset="0"/>
                <a:cs typeface="Times New Roman" panose="02020603050405020304" pitchFamily="18" charset="0"/>
              </a:rPr>
              <a:t>Synthesis of methyl aluminoxane via partial hydrolysis of trimethyl aluminum</a:t>
            </a:r>
          </a:p>
        </p:txBody>
      </p:sp>
      <p:sp>
        <p:nvSpPr>
          <p:cNvPr id="14" name="Rectangle 13">
            <a:extLst>
              <a:ext uri="{FF2B5EF4-FFF2-40B4-BE49-F238E27FC236}">
                <a16:creationId xmlns:a16="http://schemas.microsoft.com/office/drawing/2014/main" id="{3B615885-121A-4F50-AA3D-A15F19BCB491}"/>
              </a:ext>
            </a:extLst>
          </p:cNvPr>
          <p:cNvSpPr/>
          <p:nvPr/>
        </p:nvSpPr>
        <p:spPr>
          <a:xfrm>
            <a:off x="685800" y="1752600"/>
            <a:ext cx="10229466" cy="1421992"/>
          </a:xfrm>
          <a:prstGeom prst="rect">
            <a:avLst/>
          </a:prstGeom>
        </p:spPr>
        <p:txBody>
          <a:bodyPr wrap="square">
            <a:spAutoFit/>
          </a:bodyPr>
          <a:lstStyle/>
          <a:p>
            <a:pPr marL="342900" indent="-342900">
              <a:lnSpc>
                <a:spcPct val="150000"/>
              </a:lnSpc>
              <a:spcAft>
                <a:spcPts val="0"/>
              </a:spcAft>
              <a:buFont typeface="Wingdings" panose="05000000000000000000" pitchFamily="2" charset="2"/>
              <a:buChar char="§"/>
            </a:pPr>
            <a:r>
              <a:rPr lang="en-US" sz="2000" dirty="0">
                <a:latin typeface="Times New Roman" panose="02020603050405020304" pitchFamily="18" charset="0"/>
                <a:cs typeface="Times New Roman" panose="02020603050405020304" pitchFamily="18" charset="0"/>
              </a:rPr>
              <a:t>Aluminum organic compounds (methyl aluminoxane (MAO))</a:t>
            </a:r>
          </a:p>
          <a:p>
            <a:pPr marL="342900" indent="-342900">
              <a:lnSpc>
                <a:spcPct val="150000"/>
              </a:lnSpc>
              <a:spcAft>
                <a:spcPts val="0"/>
              </a:spcAft>
              <a:buFont typeface="Wingdings" panose="05000000000000000000" pitchFamily="2" charset="2"/>
              <a:buChar char="§"/>
            </a:pPr>
            <a:r>
              <a:rPr lang="en-US" sz="2000" dirty="0">
                <a:latin typeface="Times New Roman" panose="02020603050405020304" pitchFamily="18" charset="0"/>
                <a:cs typeface="Times New Roman" panose="02020603050405020304" pitchFamily="18" charset="0"/>
              </a:rPr>
              <a:t>High Lewis acidity (triphenyl methyl cations [C(C</a:t>
            </a:r>
            <a:r>
              <a:rPr lang="en-US" sz="2000" baseline="-25000" dirty="0">
                <a:latin typeface="Times New Roman" panose="02020603050405020304" pitchFamily="18" charset="0"/>
                <a:cs typeface="Times New Roman" panose="02020603050405020304" pitchFamily="18" charset="0"/>
              </a:rPr>
              <a:t>6</a:t>
            </a:r>
            <a:r>
              <a:rPr lang="en-US" sz="2000" dirty="0">
                <a:latin typeface="Times New Roman" panose="02020603050405020304" pitchFamily="18" charset="0"/>
                <a:cs typeface="Times New Roman" panose="02020603050405020304" pitchFamily="18" charset="0"/>
              </a:rPr>
              <a:t>H</a:t>
            </a:r>
            <a:r>
              <a:rPr lang="en-US" sz="2000" baseline="-25000" dirty="0">
                <a:latin typeface="Times New Roman" panose="02020603050405020304" pitchFamily="18" charset="0"/>
                <a:cs typeface="Times New Roman" panose="02020603050405020304" pitchFamily="18" charset="0"/>
              </a:rPr>
              <a:t>5</a:t>
            </a:r>
            <a:r>
              <a:rPr lang="en-US" sz="2000" dirty="0">
                <a:latin typeface="Times New Roman" panose="02020603050405020304" pitchFamily="18" charset="0"/>
                <a:cs typeface="Times New Roman" panose="02020603050405020304" pitchFamily="18" charset="0"/>
              </a:rPr>
              <a:t>)</a:t>
            </a:r>
            <a:r>
              <a:rPr lang="en-US" sz="2000" baseline="-25000" dirty="0">
                <a:latin typeface="Times New Roman" panose="02020603050405020304" pitchFamily="18" charset="0"/>
                <a:cs typeface="Times New Roman" panose="02020603050405020304" pitchFamily="18" charset="0"/>
              </a:rPr>
              <a:t>3</a:t>
            </a:r>
            <a:r>
              <a:rPr lang="en-US" sz="2000" dirty="0">
                <a:latin typeface="Times New Roman" panose="02020603050405020304" pitchFamily="18" charset="0"/>
                <a:cs typeface="Times New Roman" panose="02020603050405020304" pitchFamily="18" charset="0"/>
              </a:rPr>
              <a:t>]</a:t>
            </a:r>
            <a:r>
              <a:rPr lang="en-US" sz="2000" baseline="30000" dirty="0">
                <a:latin typeface="Times New Roman" panose="02020603050405020304" pitchFamily="18" charset="0"/>
                <a:cs typeface="Times New Roman" panose="02020603050405020304" pitchFamily="18" charset="0"/>
              </a:rPr>
              <a:t>+</a:t>
            </a:r>
            <a:r>
              <a:rPr lang="en-US" sz="2000" dirty="0">
                <a:latin typeface="Times New Roman" panose="02020603050405020304" pitchFamily="18" charset="0"/>
                <a:cs typeface="Times New Roman" panose="02020603050405020304" pitchFamily="18" charset="0"/>
              </a:rPr>
              <a:t> with weakly coordinated anions such as </a:t>
            </a:r>
            <a:r>
              <a:rPr lang="en-US" sz="2000" dirty="0" err="1">
                <a:latin typeface="Times New Roman" panose="02020603050405020304" pitchFamily="18" charset="0"/>
                <a:cs typeface="Times New Roman" panose="02020603050405020304" pitchFamily="18" charset="0"/>
              </a:rPr>
              <a:t>tetrakis</a:t>
            </a:r>
            <a:r>
              <a:rPr lang="en-US" sz="2000" dirty="0">
                <a:latin typeface="Times New Roman" panose="02020603050405020304" pitchFamily="18" charset="0"/>
                <a:cs typeface="Times New Roman" panose="02020603050405020304" pitchFamily="18" charset="0"/>
              </a:rPr>
              <a:t>(</a:t>
            </a:r>
            <a:r>
              <a:rPr lang="en-US" sz="2000" dirty="0" err="1">
                <a:latin typeface="Times New Roman" panose="02020603050405020304" pitchFamily="18" charset="0"/>
                <a:cs typeface="Times New Roman" panose="02020603050405020304" pitchFamily="18" charset="0"/>
              </a:rPr>
              <a:t>pentafluorophenyl</a:t>
            </a:r>
            <a:r>
              <a:rPr lang="en-US" sz="2000" dirty="0">
                <a:latin typeface="Times New Roman" panose="02020603050405020304" pitchFamily="18" charset="0"/>
                <a:cs typeface="Times New Roman" panose="02020603050405020304" pitchFamily="18" charset="0"/>
              </a:rPr>
              <a:t> borane) [B(C</a:t>
            </a:r>
            <a:r>
              <a:rPr lang="en-US" sz="2000" baseline="-25000" dirty="0">
                <a:latin typeface="Times New Roman" panose="02020603050405020304" pitchFamily="18" charset="0"/>
                <a:cs typeface="Times New Roman" panose="02020603050405020304" pitchFamily="18" charset="0"/>
              </a:rPr>
              <a:t>6</a:t>
            </a:r>
            <a:r>
              <a:rPr lang="en-US" sz="2000" dirty="0">
                <a:latin typeface="Times New Roman" panose="02020603050405020304" pitchFamily="18" charset="0"/>
                <a:cs typeface="Times New Roman" panose="02020603050405020304" pitchFamily="18" charset="0"/>
              </a:rPr>
              <a:t>F</a:t>
            </a:r>
            <a:r>
              <a:rPr lang="en-US" sz="2000" baseline="-25000" dirty="0">
                <a:latin typeface="Times New Roman" panose="02020603050405020304" pitchFamily="18" charset="0"/>
                <a:cs typeface="Times New Roman" panose="02020603050405020304" pitchFamily="18" charset="0"/>
              </a:rPr>
              <a:t>5</a:t>
            </a:r>
            <a:r>
              <a:rPr lang="en-US" sz="2000" dirty="0">
                <a:latin typeface="Times New Roman" panose="02020603050405020304" pitchFamily="18" charset="0"/>
                <a:cs typeface="Times New Roman" panose="02020603050405020304" pitchFamily="18" charset="0"/>
              </a:rPr>
              <a:t>)</a:t>
            </a:r>
            <a:r>
              <a:rPr lang="en-US" sz="2000" baseline="-25000" dirty="0">
                <a:latin typeface="Times New Roman" panose="02020603050405020304" pitchFamily="18" charset="0"/>
                <a:cs typeface="Times New Roman" panose="02020603050405020304" pitchFamily="18" charset="0"/>
              </a:rPr>
              <a:t>4</a:t>
            </a:r>
            <a:r>
              <a:rPr lang="en-US" sz="2000" dirty="0">
                <a:latin typeface="Times New Roman" panose="02020603050405020304" pitchFamily="18" charset="0"/>
                <a:cs typeface="Times New Roman" panose="02020603050405020304" pitchFamily="18" charset="0"/>
              </a:rPr>
              <a:t>]</a:t>
            </a:r>
            <a:r>
              <a:rPr lang="en-US" sz="2000" baseline="30000" dirty="0">
                <a:latin typeface="Times New Roman" panose="02020603050405020304" pitchFamily="18" charset="0"/>
                <a:cs typeface="Times New Roman" panose="02020603050405020304" pitchFamily="18" charset="0"/>
              </a:rPr>
              <a:t>−</a:t>
            </a:r>
            <a:endParaRPr lang="en-US"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50124290"/>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BA9A1E-C134-86DB-A4B1-D6670DEA0297}"/>
            </a:ext>
          </a:extLst>
        </p:cNvPr>
        <p:cNvGrpSpPr/>
        <p:nvPr/>
      </p:nvGrpSpPr>
      <p:grpSpPr>
        <a:xfrm>
          <a:off x="0" y="0"/>
          <a:ext cx="0" cy="0"/>
          <a:chOff x="0" y="0"/>
          <a:chExt cx="0" cy="0"/>
        </a:xfrm>
      </p:grpSpPr>
      <p:sp>
        <p:nvSpPr>
          <p:cNvPr id="35" name="Slide Number Placeholder 34">
            <a:extLst>
              <a:ext uri="{FF2B5EF4-FFF2-40B4-BE49-F238E27FC236}">
                <a16:creationId xmlns:a16="http://schemas.microsoft.com/office/drawing/2014/main" id="{3EEA4BEA-D92E-6980-DD25-0183432EF9F8}"/>
              </a:ext>
            </a:extLst>
          </p:cNvPr>
          <p:cNvSpPr>
            <a:spLocks noGrp="1"/>
          </p:cNvSpPr>
          <p:nvPr>
            <p:ph type="sldNum" sz="quarter" idx="12"/>
          </p:nvPr>
        </p:nvSpPr>
        <p:spPr/>
        <p:txBody>
          <a:bodyPr/>
          <a:lstStyle/>
          <a:p>
            <a:pPr marL="0" marR="0" lvl="0" indent="0" algn="r" defTabSz="914400" rtl="0" eaLnBrk="0" fontAlgn="base" latinLnBrk="0" hangingPunct="0">
              <a:lnSpc>
                <a:spcPct val="150000"/>
              </a:lnSpc>
              <a:spcBef>
                <a:spcPct val="0"/>
              </a:spcBef>
              <a:spcAft>
                <a:spcPct val="0"/>
              </a:spcAft>
              <a:buClrTx/>
              <a:buSzTx/>
              <a:buFontTx/>
              <a:buNone/>
              <a:tabLst/>
              <a:defRPr/>
            </a:pPr>
            <a:fld id="{EC3C12D4-1BB1-4CDC-88A6-B6E19B6BFEA8}"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pitchFamily="34" charset="0"/>
                <a:ea typeface="MS PGothic" panose="020B0600070205080204" pitchFamily="34" charset="-128"/>
                <a:cs typeface="+mn-cs"/>
              </a:rPr>
              <a:pPr marL="0" marR="0" lvl="0" indent="0" algn="r" defTabSz="914400" rtl="0" eaLnBrk="0" fontAlgn="base" latinLnBrk="0" hangingPunct="0">
                <a:lnSpc>
                  <a:spcPct val="150000"/>
                </a:lnSpc>
                <a:spcBef>
                  <a:spcPct val="0"/>
                </a:spcBef>
                <a:spcAft>
                  <a:spcPct val="0"/>
                </a:spcAft>
                <a:buClrTx/>
                <a:buSzTx/>
                <a:buFontTx/>
                <a:buNone/>
                <a:tabLst/>
                <a:defRPr/>
              </a:pPr>
              <a:t>62</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pitchFamily="34" charset="0"/>
              <a:ea typeface="MS PGothic" panose="020B0600070205080204" pitchFamily="34" charset="-128"/>
              <a:cs typeface="+mn-cs"/>
            </a:endParaRPr>
          </a:p>
        </p:txBody>
      </p:sp>
      <p:cxnSp>
        <p:nvCxnSpPr>
          <p:cNvPr id="8" name="Straight Connector 7">
            <a:extLst>
              <a:ext uri="{FF2B5EF4-FFF2-40B4-BE49-F238E27FC236}">
                <a16:creationId xmlns:a16="http://schemas.microsoft.com/office/drawing/2014/main" id="{C53135FE-7B24-49A1-9F4B-38C008AC0A9C}"/>
              </a:ext>
            </a:extLst>
          </p:cNvPr>
          <p:cNvCxnSpPr/>
          <p:nvPr/>
        </p:nvCxnSpPr>
        <p:spPr>
          <a:xfrm flipV="1">
            <a:off x="113771" y="642086"/>
            <a:ext cx="10015008" cy="14805"/>
          </a:xfrm>
          <a:prstGeom prst="line">
            <a:avLst/>
          </a:prstGeom>
          <a:ln w="19050">
            <a:solidFill>
              <a:srgbClr val="00B050"/>
            </a:solidFill>
          </a:ln>
        </p:spPr>
        <p:style>
          <a:lnRef idx="1">
            <a:schemeClr val="accent6"/>
          </a:lnRef>
          <a:fillRef idx="0">
            <a:schemeClr val="accent6"/>
          </a:fillRef>
          <a:effectRef idx="0">
            <a:schemeClr val="accent6"/>
          </a:effectRef>
          <a:fontRef idx="minor">
            <a:schemeClr val="tx1"/>
          </a:fontRef>
        </p:style>
      </p:cxnSp>
      <p:sp>
        <p:nvSpPr>
          <p:cNvPr id="2" name="Rectangle 2">
            <a:extLst>
              <a:ext uri="{FF2B5EF4-FFF2-40B4-BE49-F238E27FC236}">
                <a16:creationId xmlns:a16="http://schemas.microsoft.com/office/drawing/2014/main" id="{1D2645A7-EC28-FB7C-7C74-6A3B831EE695}"/>
              </a:ext>
            </a:extLst>
          </p:cNvPr>
          <p:cNvSpPr txBox="1">
            <a:spLocks noChangeArrowheads="1"/>
          </p:cNvSpPr>
          <p:nvPr/>
        </p:nvSpPr>
        <p:spPr bwMode="auto">
          <a:xfrm>
            <a:off x="0" y="198438"/>
            <a:ext cx="11811000" cy="639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lvl="0" eaLnBrk="1" hangingPunct="1">
              <a:lnSpc>
                <a:spcPct val="100000"/>
              </a:lnSpc>
              <a:spcBef>
                <a:spcPct val="0"/>
              </a:spcBef>
              <a:buNone/>
              <a:defRPr/>
            </a:pPr>
            <a:r>
              <a:rPr lang="en-US" altLang="en-US" sz="3200" b="1" dirty="0">
                <a:solidFill>
                  <a:srgbClr val="002060"/>
                </a:solidFill>
                <a:latin typeface="Times New Roman" panose="02020603050405020304" pitchFamily="18" charset="0"/>
                <a:cs typeface="Times New Roman" panose="02020603050405020304" pitchFamily="18" charset="0"/>
              </a:rPr>
              <a:t>Coordination Polymerization; </a:t>
            </a:r>
            <a:r>
              <a:rPr lang="en-US" altLang="en-US" sz="3200" b="1" dirty="0">
                <a:solidFill>
                  <a:srgbClr val="FF0000"/>
                </a:solidFill>
                <a:latin typeface="Times New Roman" panose="02020603050405020304" pitchFamily="18" charset="0"/>
                <a:cs typeface="Times New Roman" panose="02020603050405020304" pitchFamily="18" charset="0"/>
              </a:rPr>
              <a:t>Examples</a:t>
            </a:r>
          </a:p>
        </p:txBody>
      </p:sp>
      <p:sp>
        <p:nvSpPr>
          <p:cNvPr id="4" name="Rectangle 3">
            <a:extLst>
              <a:ext uri="{FF2B5EF4-FFF2-40B4-BE49-F238E27FC236}">
                <a16:creationId xmlns:a16="http://schemas.microsoft.com/office/drawing/2014/main" id="{D767C3AF-96C4-48FE-AE99-5DD97B6C6DE9}"/>
              </a:ext>
            </a:extLst>
          </p:cNvPr>
          <p:cNvSpPr/>
          <p:nvPr/>
        </p:nvSpPr>
        <p:spPr>
          <a:xfrm>
            <a:off x="390520" y="715433"/>
            <a:ext cx="11191880" cy="579967"/>
          </a:xfrm>
          <a:prstGeom prst="rect">
            <a:avLst/>
          </a:prstGeom>
        </p:spPr>
        <p:txBody>
          <a:bodyPr wrap="square">
            <a:spAutoFit/>
          </a:bodyPr>
          <a:lstStyle/>
          <a:p>
            <a:pPr algn="just">
              <a:lnSpc>
                <a:spcPct val="150000"/>
              </a:lnSpc>
              <a:spcAft>
                <a:spcPts val="0"/>
              </a:spcAft>
              <a:defRPr/>
            </a:pPr>
            <a:r>
              <a:rPr lang="en-US" sz="2400" b="1" dirty="0">
                <a:solidFill>
                  <a:srgbClr val="FF0000"/>
                </a:solidFill>
                <a:latin typeface="Times New Roman" panose="02020603050405020304" pitchFamily="18" charset="0"/>
                <a:cs typeface="Times New Roman" panose="02020603050405020304" pitchFamily="18" charset="0"/>
              </a:rPr>
              <a:t>Polyethylene (PE) </a:t>
            </a:r>
            <a:endParaRPr lang="en-US" sz="2400" dirty="0">
              <a:solidFill>
                <a:srgbClr val="FF0000"/>
              </a:solidFill>
              <a:latin typeface="Times New Roman" panose="02020603050405020304" pitchFamily="18" charset="0"/>
              <a:cs typeface="Times New Roman" panose="02020603050405020304" pitchFamily="18" charset="0"/>
            </a:endParaRPr>
          </a:p>
        </p:txBody>
      </p:sp>
      <p:sp>
        <p:nvSpPr>
          <p:cNvPr id="5" name="Rectangle 4">
            <a:extLst>
              <a:ext uri="{FF2B5EF4-FFF2-40B4-BE49-F238E27FC236}">
                <a16:creationId xmlns:a16="http://schemas.microsoft.com/office/drawing/2014/main" id="{645C4C44-A2A4-4CC1-B62C-E7B91B030CC0}"/>
              </a:ext>
            </a:extLst>
          </p:cNvPr>
          <p:cNvSpPr/>
          <p:nvPr/>
        </p:nvSpPr>
        <p:spPr>
          <a:xfrm>
            <a:off x="685800" y="1218219"/>
            <a:ext cx="11125200" cy="4191981"/>
          </a:xfrm>
          <a:prstGeom prst="rect">
            <a:avLst/>
          </a:prstGeom>
        </p:spPr>
        <p:txBody>
          <a:bodyPr wrap="square">
            <a:spAutoFit/>
          </a:bodyPr>
          <a:lstStyle/>
          <a:p>
            <a:pPr marL="342900" indent="-342900" algn="just">
              <a:lnSpc>
                <a:spcPct val="150000"/>
              </a:lnSpc>
              <a:spcAft>
                <a:spcPts val="0"/>
              </a:spcAft>
              <a:buFont typeface="Courier New" panose="02070309020205020404" pitchFamily="49" charset="0"/>
              <a:buChar char="o"/>
              <a:defRPr/>
            </a:pPr>
            <a:r>
              <a:rPr lang="en-US" sz="2000" b="1" dirty="0">
                <a:latin typeface="Times New Roman" panose="02020603050405020304" pitchFamily="18" charset="0"/>
                <a:cs typeface="Times New Roman" panose="02020603050405020304" pitchFamily="18" charset="0"/>
              </a:rPr>
              <a:t>Based on the structure of the molecule of the polyethylene, There are three main types of PE:</a:t>
            </a:r>
          </a:p>
          <a:p>
            <a:pPr marL="800100" indent="-344488" algn="just">
              <a:lnSpc>
                <a:spcPct val="150000"/>
              </a:lnSpc>
              <a:spcAft>
                <a:spcPts val="0"/>
              </a:spcAft>
              <a:buFont typeface="Arial" panose="020B0604020202020204" pitchFamily="34" charset="0"/>
              <a:buChar char="•"/>
              <a:defRPr/>
            </a:pPr>
            <a:r>
              <a:rPr lang="en-US" sz="2000" b="1" dirty="0">
                <a:solidFill>
                  <a:srgbClr val="FF0000"/>
                </a:solidFill>
                <a:latin typeface="Times New Roman" panose="02020603050405020304" pitchFamily="18" charset="0"/>
                <a:cs typeface="Times New Roman" panose="02020603050405020304" pitchFamily="18" charset="0"/>
              </a:rPr>
              <a:t>High density polyethylene (HDPE), </a:t>
            </a:r>
          </a:p>
          <a:p>
            <a:pPr marL="800100" algn="just">
              <a:lnSpc>
                <a:spcPct val="150000"/>
              </a:lnSpc>
              <a:spcAft>
                <a:spcPts val="0"/>
              </a:spcAft>
              <a:defRPr/>
            </a:pPr>
            <a:r>
              <a:rPr lang="en-US" sz="2000" dirty="0">
                <a:latin typeface="Times New Roman" panose="02020603050405020304" pitchFamily="18" charset="0"/>
                <a:cs typeface="Times New Roman" panose="02020603050405020304" pitchFamily="18" charset="0"/>
              </a:rPr>
              <a:t>HDPE is a more linear molecule where there are very few side chains caused by branching, and these side chains are usually very short compared to LDPE.</a:t>
            </a:r>
          </a:p>
          <a:p>
            <a:pPr marL="800100" indent="-344488" algn="just">
              <a:lnSpc>
                <a:spcPct val="150000"/>
              </a:lnSpc>
              <a:spcAft>
                <a:spcPts val="0"/>
              </a:spcAft>
              <a:buFont typeface="Arial" panose="020B0604020202020204" pitchFamily="34" charset="0"/>
              <a:buChar char="•"/>
              <a:defRPr/>
            </a:pPr>
            <a:r>
              <a:rPr lang="en-US" sz="2000" b="1" dirty="0">
                <a:solidFill>
                  <a:srgbClr val="FF0000"/>
                </a:solidFill>
                <a:latin typeface="Times New Roman" panose="02020603050405020304" pitchFamily="18" charset="0"/>
                <a:cs typeface="Times New Roman" panose="02020603050405020304" pitchFamily="18" charset="0"/>
              </a:rPr>
              <a:t>Low density polyethylene (LDPE),</a:t>
            </a:r>
          </a:p>
          <a:p>
            <a:pPr marL="800100" algn="just">
              <a:lnSpc>
                <a:spcPct val="150000"/>
              </a:lnSpc>
              <a:spcAft>
                <a:spcPts val="0"/>
              </a:spcAft>
              <a:defRPr/>
            </a:pPr>
            <a:r>
              <a:rPr lang="en-US" sz="2000" dirty="0">
                <a:latin typeface="Times New Roman" panose="02020603050405020304" pitchFamily="18" charset="0"/>
                <a:cs typeface="Times New Roman" panose="02020603050405020304" pitchFamily="18" charset="0"/>
              </a:rPr>
              <a:t>Branches are relatively long and intertwine and link with other polyethylene molecules</a:t>
            </a:r>
          </a:p>
          <a:p>
            <a:pPr marL="800100" indent="-344488" algn="just">
              <a:lnSpc>
                <a:spcPct val="150000"/>
              </a:lnSpc>
              <a:spcAft>
                <a:spcPts val="0"/>
              </a:spcAft>
              <a:buFont typeface="Arial" panose="020B0604020202020204" pitchFamily="34" charset="0"/>
              <a:buChar char="•"/>
              <a:defRPr/>
            </a:pPr>
            <a:r>
              <a:rPr lang="en-US" sz="2000" b="1" dirty="0">
                <a:solidFill>
                  <a:srgbClr val="FF0000"/>
                </a:solidFill>
                <a:latin typeface="Times New Roman" panose="02020603050405020304" pitchFamily="18" charset="0"/>
                <a:cs typeface="Times New Roman" panose="02020603050405020304" pitchFamily="18" charset="0"/>
              </a:rPr>
              <a:t>Linear low-density polyethylene (LLDPE) </a:t>
            </a:r>
          </a:p>
          <a:p>
            <a:pPr marL="800100" algn="just">
              <a:lnSpc>
                <a:spcPct val="150000"/>
              </a:lnSpc>
              <a:spcAft>
                <a:spcPts val="0"/>
              </a:spcAft>
              <a:defRPr/>
            </a:pPr>
            <a:r>
              <a:rPr lang="en-US" sz="2000" dirty="0">
                <a:latin typeface="Times New Roman" panose="02020603050405020304" pitchFamily="18" charset="0"/>
                <a:cs typeface="Times New Roman" panose="02020603050405020304" pitchFamily="18" charset="0"/>
              </a:rPr>
              <a:t>LLDPE as the name suggests is a more linear, low density polyethylene molecule. It still has many side branches; however, these branches are shorter.</a:t>
            </a:r>
          </a:p>
        </p:txBody>
      </p:sp>
      <p:sp>
        <p:nvSpPr>
          <p:cNvPr id="6" name="Rectangle 5">
            <a:extLst>
              <a:ext uri="{FF2B5EF4-FFF2-40B4-BE49-F238E27FC236}">
                <a16:creationId xmlns:a16="http://schemas.microsoft.com/office/drawing/2014/main" id="{1207848F-E83A-4CF8-8571-37EED82DC76E}"/>
              </a:ext>
            </a:extLst>
          </p:cNvPr>
          <p:cNvSpPr/>
          <p:nvPr/>
        </p:nvSpPr>
        <p:spPr>
          <a:xfrm>
            <a:off x="685800" y="5359808"/>
            <a:ext cx="11125200" cy="1421992"/>
          </a:xfrm>
          <a:prstGeom prst="rect">
            <a:avLst/>
          </a:prstGeom>
        </p:spPr>
        <p:txBody>
          <a:bodyPr wrap="square">
            <a:spAutoFit/>
          </a:bodyPr>
          <a:lstStyle/>
          <a:p>
            <a:pPr marL="342900" indent="-342900" algn="just">
              <a:lnSpc>
                <a:spcPct val="150000"/>
              </a:lnSpc>
              <a:spcAft>
                <a:spcPts val="0"/>
              </a:spcAft>
              <a:buFont typeface="Courier New" panose="02070309020205020404" pitchFamily="49" charset="0"/>
              <a:buChar char="o"/>
              <a:defRPr/>
            </a:pPr>
            <a:r>
              <a:rPr lang="en-US" sz="2000" b="1" dirty="0">
                <a:latin typeface="Times New Roman" panose="02020603050405020304" pitchFamily="18" charset="0"/>
                <a:cs typeface="Times New Roman" panose="02020603050405020304" pitchFamily="18" charset="0"/>
              </a:rPr>
              <a:t>Due to the differences in structure, </a:t>
            </a:r>
          </a:p>
          <a:p>
            <a:pPr marL="800100" indent="-344488" algn="just">
              <a:lnSpc>
                <a:spcPct val="150000"/>
              </a:lnSpc>
              <a:spcAft>
                <a:spcPts val="0"/>
              </a:spcAft>
              <a:buFont typeface="Arial" panose="020B0604020202020204" pitchFamily="34" charset="0"/>
              <a:buChar char="•"/>
              <a:defRPr/>
            </a:pPr>
            <a:r>
              <a:rPr lang="en-US" sz="2000" dirty="0">
                <a:latin typeface="Times New Roman" panose="02020603050405020304" pitchFamily="18" charset="0"/>
                <a:cs typeface="Times New Roman" panose="02020603050405020304" pitchFamily="18" charset="0"/>
              </a:rPr>
              <a:t>HDPE is stronger and has a higher melting point than LDPE,</a:t>
            </a:r>
          </a:p>
          <a:p>
            <a:pPr marL="800100" indent="-344488" algn="just">
              <a:lnSpc>
                <a:spcPct val="150000"/>
              </a:lnSpc>
              <a:spcAft>
                <a:spcPts val="0"/>
              </a:spcAft>
              <a:buFont typeface="Arial" panose="020B0604020202020204" pitchFamily="34" charset="0"/>
              <a:buChar char="•"/>
              <a:defRPr/>
            </a:pPr>
            <a:r>
              <a:rPr lang="en-US" sz="2000" dirty="0">
                <a:latin typeface="Times New Roman" panose="02020603050405020304" pitchFamily="18" charset="0"/>
                <a:cs typeface="Times New Roman" panose="02020603050405020304" pitchFamily="18" charset="0"/>
              </a:rPr>
              <a:t>with LLDPE generally between the two.</a:t>
            </a:r>
          </a:p>
        </p:txBody>
      </p:sp>
    </p:spTree>
    <p:extLst>
      <p:ext uri="{BB962C8B-B14F-4D97-AF65-F5344CB8AC3E}">
        <p14:creationId xmlns:p14="http://schemas.microsoft.com/office/powerpoint/2010/main" val="3883124600"/>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E12AE0-D7C0-2E72-5222-A64C1510C82A}"/>
            </a:ext>
          </a:extLst>
        </p:cNvPr>
        <p:cNvGrpSpPr/>
        <p:nvPr/>
      </p:nvGrpSpPr>
      <p:grpSpPr>
        <a:xfrm>
          <a:off x="0" y="0"/>
          <a:ext cx="0" cy="0"/>
          <a:chOff x="0" y="0"/>
          <a:chExt cx="0" cy="0"/>
        </a:xfrm>
      </p:grpSpPr>
      <p:sp>
        <p:nvSpPr>
          <p:cNvPr id="35" name="Slide Number Placeholder 34">
            <a:extLst>
              <a:ext uri="{FF2B5EF4-FFF2-40B4-BE49-F238E27FC236}">
                <a16:creationId xmlns:a16="http://schemas.microsoft.com/office/drawing/2014/main" id="{53D87D0F-13EC-1267-E52A-5DE142E39871}"/>
              </a:ext>
            </a:extLst>
          </p:cNvPr>
          <p:cNvSpPr>
            <a:spLocks noGrp="1"/>
          </p:cNvSpPr>
          <p:nvPr>
            <p:ph type="sldNum" sz="quarter" idx="12"/>
          </p:nvPr>
        </p:nvSpPr>
        <p:spPr/>
        <p:txBody>
          <a:bodyPr/>
          <a:lstStyle/>
          <a:p>
            <a:pPr marL="0" marR="0" lvl="0" indent="0" algn="r" defTabSz="914400" rtl="0" eaLnBrk="0" fontAlgn="base" latinLnBrk="0" hangingPunct="0">
              <a:lnSpc>
                <a:spcPct val="150000"/>
              </a:lnSpc>
              <a:spcBef>
                <a:spcPct val="0"/>
              </a:spcBef>
              <a:spcAft>
                <a:spcPct val="0"/>
              </a:spcAft>
              <a:buClrTx/>
              <a:buSzTx/>
              <a:buFontTx/>
              <a:buNone/>
              <a:tabLst/>
              <a:defRPr/>
            </a:pPr>
            <a:fld id="{EC3C12D4-1BB1-4CDC-88A6-B6E19B6BFEA8}"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pitchFamily="34" charset="0"/>
                <a:ea typeface="MS PGothic" panose="020B0600070205080204" pitchFamily="34" charset="-128"/>
                <a:cs typeface="+mn-cs"/>
              </a:rPr>
              <a:pPr marL="0" marR="0" lvl="0" indent="0" algn="r" defTabSz="914400" rtl="0" eaLnBrk="0" fontAlgn="base" latinLnBrk="0" hangingPunct="0">
                <a:lnSpc>
                  <a:spcPct val="150000"/>
                </a:lnSpc>
                <a:spcBef>
                  <a:spcPct val="0"/>
                </a:spcBef>
                <a:spcAft>
                  <a:spcPct val="0"/>
                </a:spcAft>
                <a:buClrTx/>
                <a:buSzTx/>
                <a:buFontTx/>
                <a:buNone/>
                <a:tabLst/>
                <a:defRPr/>
              </a:pPr>
              <a:t>63</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pitchFamily="34" charset="0"/>
              <a:ea typeface="MS PGothic" panose="020B0600070205080204" pitchFamily="34" charset="-128"/>
              <a:cs typeface="+mn-cs"/>
            </a:endParaRPr>
          </a:p>
        </p:txBody>
      </p:sp>
      <p:cxnSp>
        <p:nvCxnSpPr>
          <p:cNvPr id="8" name="Straight Connector 7">
            <a:extLst>
              <a:ext uri="{FF2B5EF4-FFF2-40B4-BE49-F238E27FC236}">
                <a16:creationId xmlns:a16="http://schemas.microsoft.com/office/drawing/2014/main" id="{22D05BC0-585B-2508-BDA5-500EA562B53B}"/>
              </a:ext>
            </a:extLst>
          </p:cNvPr>
          <p:cNvCxnSpPr/>
          <p:nvPr/>
        </p:nvCxnSpPr>
        <p:spPr>
          <a:xfrm flipV="1">
            <a:off x="113771" y="642086"/>
            <a:ext cx="10015008" cy="14805"/>
          </a:xfrm>
          <a:prstGeom prst="line">
            <a:avLst/>
          </a:prstGeom>
          <a:ln w="19050">
            <a:solidFill>
              <a:srgbClr val="00B050"/>
            </a:solidFill>
          </a:ln>
        </p:spPr>
        <p:style>
          <a:lnRef idx="1">
            <a:schemeClr val="accent6"/>
          </a:lnRef>
          <a:fillRef idx="0">
            <a:schemeClr val="accent6"/>
          </a:fillRef>
          <a:effectRef idx="0">
            <a:schemeClr val="accent6"/>
          </a:effectRef>
          <a:fontRef idx="minor">
            <a:schemeClr val="tx1"/>
          </a:fontRef>
        </p:style>
      </p:cxnSp>
      <p:sp>
        <p:nvSpPr>
          <p:cNvPr id="2" name="Rectangle 2">
            <a:extLst>
              <a:ext uri="{FF2B5EF4-FFF2-40B4-BE49-F238E27FC236}">
                <a16:creationId xmlns:a16="http://schemas.microsoft.com/office/drawing/2014/main" id="{51D048FF-4595-1E5B-B587-EB8E677E21F3}"/>
              </a:ext>
            </a:extLst>
          </p:cNvPr>
          <p:cNvSpPr txBox="1">
            <a:spLocks noChangeArrowheads="1"/>
          </p:cNvSpPr>
          <p:nvPr/>
        </p:nvSpPr>
        <p:spPr bwMode="auto">
          <a:xfrm>
            <a:off x="0" y="198438"/>
            <a:ext cx="11811000" cy="639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lvl="0" eaLnBrk="1" hangingPunct="1">
              <a:lnSpc>
                <a:spcPct val="100000"/>
              </a:lnSpc>
              <a:spcBef>
                <a:spcPct val="0"/>
              </a:spcBef>
              <a:buNone/>
              <a:defRPr/>
            </a:pPr>
            <a:r>
              <a:rPr lang="en-US" altLang="en-US" sz="3200" b="1" dirty="0">
                <a:solidFill>
                  <a:srgbClr val="002060"/>
                </a:solidFill>
                <a:latin typeface="Times New Roman" panose="02020603050405020304" pitchFamily="18" charset="0"/>
                <a:cs typeface="Times New Roman" panose="02020603050405020304" pitchFamily="18" charset="0"/>
              </a:rPr>
              <a:t>Coordination Polymerization; </a:t>
            </a:r>
            <a:r>
              <a:rPr lang="en-US" altLang="en-US" sz="3200" b="1" dirty="0">
                <a:solidFill>
                  <a:srgbClr val="FF0000"/>
                </a:solidFill>
                <a:latin typeface="Times New Roman" panose="02020603050405020304" pitchFamily="18" charset="0"/>
                <a:cs typeface="Times New Roman" panose="02020603050405020304" pitchFamily="18" charset="0"/>
              </a:rPr>
              <a:t>Examples</a:t>
            </a:r>
          </a:p>
        </p:txBody>
      </p:sp>
      <p:sp>
        <p:nvSpPr>
          <p:cNvPr id="6" name="Rectangle 5">
            <a:extLst>
              <a:ext uri="{FF2B5EF4-FFF2-40B4-BE49-F238E27FC236}">
                <a16:creationId xmlns:a16="http://schemas.microsoft.com/office/drawing/2014/main" id="{64ACED8E-D8FB-45A9-8F84-A47EFD38F311}"/>
              </a:ext>
            </a:extLst>
          </p:cNvPr>
          <p:cNvSpPr/>
          <p:nvPr/>
        </p:nvSpPr>
        <p:spPr>
          <a:xfrm>
            <a:off x="695320" y="1213754"/>
            <a:ext cx="11191880" cy="5207644"/>
          </a:xfrm>
          <a:prstGeom prst="rect">
            <a:avLst/>
          </a:prstGeom>
        </p:spPr>
        <p:txBody>
          <a:bodyPr wrap="square">
            <a:spAutoFit/>
          </a:bodyPr>
          <a:lstStyle/>
          <a:p>
            <a:pPr algn="just">
              <a:lnSpc>
                <a:spcPct val="150000"/>
              </a:lnSpc>
              <a:spcAft>
                <a:spcPts val="0"/>
              </a:spcAft>
              <a:defRPr/>
            </a:pPr>
            <a:r>
              <a:rPr lang="en-US" sz="2400" b="1" dirty="0">
                <a:solidFill>
                  <a:srgbClr val="00B050"/>
                </a:solidFill>
                <a:latin typeface="Times New Roman" panose="02020603050405020304" pitchFamily="18" charset="0"/>
                <a:cs typeface="Times New Roman" panose="02020603050405020304" pitchFamily="18" charset="0"/>
              </a:rPr>
              <a:t>There are three main polymerization reactions used to make polyethylene:</a:t>
            </a:r>
          </a:p>
          <a:p>
            <a:pPr marL="568325" indent="-342900" algn="just">
              <a:lnSpc>
                <a:spcPct val="150000"/>
              </a:lnSpc>
              <a:spcAft>
                <a:spcPts val="0"/>
              </a:spcAft>
              <a:buFont typeface="Courier New" panose="02070309020205020404" pitchFamily="49" charset="0"/>
              <a:buChar char="o"/>
              <a:defRPr/>
            </a:pPr>
            <a:r>
              <a:rPr lang="en-US" sz="2000" b="1" dirty="0">
                <a:solidFill>
                  <a:srgbClr val="FF0000"/>
                </a:solidFill>
                <a:latin typeface="Times New Roman" panose="02020603050405020304" pitchFamily="18" charset="0"/>
                <a:cs typeface="Times New Roman" panose="02020603050405020304" pitchFamily="18" charset="0"/>
              </a:rPr>
              <a:t>Free radical polymerization;</a:t>
            </a:r>
          </a:p>
          <a:p>
            <a:pPr marL="568325" algn="just">
              <a:lnSpc>
                <a:spcPct val="150000"/>
              </a:lnSpc>
              <a:spcAft>
                <a:spcPts val="0"/>
              </a:spcAft>
              <a:defRPr/>
            </a:pPr>
            <a:r>
              <a:rPr lang="en-US" sz="2000" dirty="0">
                <a:latin typeface="Times New Roman" panose="02020603050405020304" pitchFamily="18" charset="0"/>
                <a:cs typeface="Times New Roman" panose="02020603050405020304" pitchFamily="18" charset="0"/>
              </a:rPr>
              <a:t>This type of polymerization is used to make the </a:t>
            </a:r>
            <a:r>
              <a:rPr lang="en-US" sz="2000" dirty="0">
                <a:solidFill>
                  <a:srgbClr val="00B0F0"/>
                </a:solidFill>
                <a:latin typeface="Times New Roman" panose="02020603050405020304" pitchFamily="18" charset="0"/>
                <a:cs typeface="Times New Roman" panose="02020603050405020304" pitchFamily="18" charset="0"/>
              </a:rPr>
              <a:t>highly branched LDPE </a:t>
            </a:r>
            <a:r>
              <a:rPr lang="en-US" sz="2000" dirty="0">
                <a:latin typeface="Times New Roman" panose="02020603050405020304" pitchFamily="18" charset="0"/>
                <a:cs typeface="Times New Roman" panose="02020603050405020304" pitchFamily="18" charset="0"/>
              </a:rPr>
              <a:t>at high pressures (1000-3000 atm), and 150-300ºC.</a:t>
            </a:r>
          </a:p>
          <a:p>
            <a:pPr marL="568325" indent="-342900" algn="just">
              <a:lnSpc>
                <a:spcPct val="150000"/>
              </a:lnSpc>
              <a:spcAft>
                <a:spcPts val="0"/>
              </a:spcAft>
              <a:buFont typeface="Courier New" panose="02070309020205020404" pitchFamily="49" charset="0"/>
              <a:buChar char="o"/>
              <a:defRPr/>
            </a:pPr>
            <a:r>
              <a:rPr lang="en-US" sz="2000" b="1" dirty="0">
                <a:solidFill>
                  <a:srgbClr val="FF0000"/>
                </a:solidFill>
                <a:latin typeface="Times New Roman" panose="02020603050405020304" pitchFamily="18" charset="0"/>
                <a:cs typeface="Times New Roman" panose="02020603050405020304" pitchFamily="18" charset="0"/>
              </a:rPr>
              <a:t>Ziegler-Natta polymerization;</a:t>
            </a:r>
          </a:p>
          <a:p>
            <a:pPr marL="568325" algn="just">
              <a:lnSpc>
                <a:spcPct val="150000"/>
              </a:lnSpc>
              <a:spcAft>
                <a:spcPts val="0"/>
              </a:spcAft>
              <a:defRPr/>
            </a:pPr>
            <a:r>
              <a:rPr lang="en-US" sz="2000" dirty="0">
                <a:latin typeface="Times New Roman" panose="02020603050405020304" pitchFamily="18" charset="0"/>
                <a:cs typeface="Times New Roman" panose="02020603050405020304" pitchFamily="18" charset="0"/>
              </a:rPr>
              <a:t>It is used to make </a:t>
            </a:r>
            <a:r>
              <a:rPr lang="en-US" sz="2000" dirty="0">
                <a:solidFill>
                  <a:srgbClr val="00B0F0"/>
                </a:solidFill>
                <a:latin typeface="Times New Roman" panose="02020603050405020304" pitchFamily="18" charset="0"/>
                <a:cs typeface="Times New Roman" panose="02020603050405020304" pitchFamily="18" charset="0"/>
              </a:rPr>
              <a:t>HDPE and LLDPE</a:t>
            </a:r>
            <a:r>
              <a:rPr lang="en-US" sz="2000" dirty="0">
                <a:latin typeface="Times New Roman" panose="02020603050405020304" pitchFamily="18" charset="0"/>
                <a:cs typeface="Times New Roman" panose="02020603050405020304" pitchFamily="18" charset="0"/>
              </a:rPr>
              <a:t>; uses transition metal catalysts at temperatures of around 70-50ºC and pressures less than 10 atm.</a:t>
            </a:r>
          </a:p>
          <a:p>
            <a:pPr marL="568325" indent="-342900" algn="just">
              <a:lnSpc>
                <a:spcPct val="150000"/>
              </a:lnSpc>
              <a:spcAft>
                <a:spcPts val="0"/>
              </a:spcAft>
              <a:buFont typeface="Courier New" panose="02070309020205020404" pitchFamily="49" charset="0"/>
              <a:buChar char="o"/>
              <a:defRPr/>
            </a:pPr>
            <a:r>
              <a:rPr lang="en-US" sz="2000" b="1" dirty="0">
                <a:solidFill>
                  <a:srgbClr val="FF0000"/>
                </a:solidFill>
                <a:latin typeface="Times New Roman" panose="02020603050405020304" pitchFamily="18" charset="0"/>
                <a:cs typeface="Times New Roman" panose="02020603050405020304" pitchFamily="18" charset="0"/>
              </a:rPr>
              <a:t>Metallocene catalyst polymerization;</a:t>
            </a:r>
          </a:p>
          <a:p>
            <a:pPr marL="568325" algn="just">
              <a:lnSpc>
                <a:spcPct val="150000"/>
              </a:lnSpc>
              <a:spcAft>
                <a:spcPts val="0"/>
              </a:spcAft>
              <a:defRPr/>
            </a:pPr>
            <a:r>
              <a:rPr lang="en-US" sz="2000" dirty="0">
                <a:latin typeface="Times New Roman" panose="02020603050405020304" pitchFamily="18" charset="0"/>
                <a:cs typeface="Times New Roman" panose="02020603050405020304" pitchFamily="18" charset="0"/>
              </a:rPr>
              <a:t>They are very good at allowing the manufacturer to control the exact structure of the polyethylene. </a:t>
            </a:r>
          </a:p>
          <a:p>
            <a:pPr marL="1082675" indent="-288925" algn="just">
              <a:lnSpc>
                <a:spcPct val="150000"/>
              </a:lnSpc>
              <a:spcAft>
                <a:spcPts val="0"/>
              </a:spcAft>
              <a:buFont typeface="Arial" panose="020B0604020202020204" pitchFamily="34" charset="0"/>
              <a:buChar char="•"/>
              <a:defRPr/>
            </a:pPr>
            <a:r>
              <a:rPr lang="en-US" sz="2000" dirty="0">
                <a:latin typeface="Times New Roman" panose="02020603050405020304" pitchFamily="18" charset="0"/>
                <a:cs typeface="Times New Roman" panose="02020603050405020304" pitchFamily="18" charset="0"/>
              </a:rPr>
              <a:t>They are commonly used to </a:t>
            </a:r>
            <a:r>
              <a:rPr lang="en-US" sz="2000" dirty="0">
                <a:solidFill>
                  <a:srgbClr val="0070C0"/>
                </a:solidFill>
                <a:latin typeface="Times New Roman" panose="02020603050405020304" pitchFamily="18" charset="0"/>
                <a:cs typeface="Times New Roman" panose="02020603050405020304" pitchFamily="18" charset="0"/>
              </a:rPr>
              <a:t>increase the strength of LDPE and HDPE</a:t>
            </a:r>
            <a:r>
              <a:rPr lang="en-US" sz="2000" dirty="0">
                <a:latin typeface="Times New Roman" panose="02020603050405020304" pitchFamily="18" charset="0"/>
                <a:cs typeface="Times New Roman" panose="02020603050405020304" pitchFamily="18" charset="0"/>
              </a:rPr>
              <a:t>, </a:t>
            </a:r>
          </a:p>
          <a:p>
            <a:pPr marL="1082675" indent="-288925" algn="just">
              <a:lnSpc>
                <a:spcPct val="150000"/>
              </a:lnSpc>
              <a:spcAft>
                <a:spcPts val="0"/>
              </a:spcAft>
              <a:buFont typeface="Arial" panose="020B0604020202020204" pitchFamily="34" charset="0"/>
              <a:buChar char="•"/>
              <a:defRPr/>
            </a:pPr>
            <a:r>
              <a:rPr lang="en-US" sz="2000" dirty="0">
                <a:latin typeface="Times New Roman" panose="02020603050405020304" pitchFamily="18" charset="0"/>
                <a:cs typeface="Times New Roman" panose="02020603050405020304" pitchFamily="18" charset="0"/>
              </a:rPr>
              <a:t>They are also able to make </a:t>
            </a:r>
            <a:r>
              <a:rPr lang="en-US" sz="2000" dirty="0">
                <a:solidFill>
                  <a:srgbClr val="0070C0"/>
                </a:solidFill>
                <a:latin typeface="Times New Roman" panose="02020603050405020304" pitchFamily="18" charset="0"/>
                <a:cs typeface="Times New Roman" panose="02020603050405020304" pitchFamily="18" charset="0"/>
              </a:rPr>
              <a:t>Ultra High-Density Polyethylene (UHDPE) </a:t>
            </a:r>
            <a:r>
              <a:rPr lang="en-US" sz="2000" dirty="0">
                <a:latin typeface="Times New Roman" panose="02020603050405020304" pitchFamily="18" charset="0"/>
                <a:cs typeface="Times New Roman" panose="02020603050405020304" pitchFamily="18" charset="0"/>
              </a:rPr>
              <a:t>that is very strong.</a:t>
            </a:r>
          </a:p>
        </p:txBody>
      </p:sp>
      <p:sp>
        <p:nvSpPr>
          <p:cNvPr id="3" name="Rectangle 2">
            <a:extLst>
              <a:ext uri="{FF2B5EF4-FFF2-40B4-BE49-F238E27FC236}">
                <a16:creationId xmlns:a16="http://schemas.microsoft.com/office/drawing/2014/main" id="{69AD5A62-ADAC-8ACA-AE9A-1CB983F2FDC0}"/>
              </a:ext>
            </a:extLst>
          </p:cNvPr>
          <p:cNvSpPr/>
          <p:nvPr/>
        </p:nvSpPr>
        <p:spPr>
          <a:xfrm>
            <a:off x="390520" y="715433"/>
            <a:ext cx="11191880" cy="579967"/>
          </a:xfrm>
          <a:prstGeom prst="rect">
            <a:avLst/>
          </a:prstGeom>
        </p:spPr>
        <p:txBody>
          <a:bodyPr wrap="square">
            <a:spAutoFit/>
          </a:bodyPr>
          <a:lstStyle/>
          <a:p>
            <a:pPr algn="just">
              <a:lnSpc>
                <a:spcPct val="150000"/>
              </a:lnSpc>
              <a:spcAft>
                <a:spcPts val="0"/>
              </a:spcAft>
              <a:defRPr/>
            </a:pPr>
            <a:r>
              <a:rPr lang="en-US" sz="2400" b="1" dirty="0">
                <a:solidFill>
                  <a:srgbClr val="FF0000"/>
                </a:solidFill>
                <a:latin typeface="Times New Roman" panose="02020603050405020304" pitchFamily="18" charset="0"/>
                <a:cs typeface="Times New Roman" panose="02020603050405020304" pitchFamily="18" charset="0"/>
              </a:rPr>
              <a:t>Polyethylene (PE) </a:t>
            </a:r>
            <a:endParaRPr lang="en-US" sz="2400"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74111774"/>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E253E9-9224-6CDA-4BD9-C7656543ED9D}"/>
            </a:ext>
          </a:extLst>
        </p:cNvPr>
        <p:cNvGrpSpPr/>
        <p:nvPr/>
      </p:nvGrpSpPr>
      <p:grpSpPr>
        <a:xfrm>
          <a:off x="0" y="0"/>
          <a:ext cx="0" cy="0"/>
          <a:chOff x="0" y="0"/>
          <a:chExt cx="0" cy="0"/>
        </a:xfrm>
      </p:grpSpPr>
      <p:sp>
        <p:nvSpPr>
          <p:cNvPr id="35" name="Slide Number Placeholder 34">
            <a:extLst>
              <a:ext uri="{FF2B5EF4-FFF2-40B4-BE49-F238E27FC236}">
                <a16:creationId xmlns:a16="http://schemas.microsoft.com/office/drawing/2014/main" id="{FD84926B-846F-7931-9AF4-BA20AE77BD1C}"/>
              </a:ext>
            </a:extLst>
          </p:cNvPr>
          <p:cNvSpPr>
            <a:spLocks noGrp="1"/>
          </p:cNvSpPr>
          <p:nvPr>
            <p:ph type="sldNum" sz="quarter" idx="12"/>
          </p:nvPr>
        </p:nvSpPr>
        <p:spPr/>
        <p:txBody>
          <a:bodyPr/>
          <a:lstStyle/>
          <a:p>
            <a:pPr marL="0" marR="0" lvl="0" indent="0" algn="r" defTabSz="914400" rtl="0" eaLnBrk="0" fontAlgn="base" latinLnBrk="0" hangingPunct="0">
              <a:lnSpc>
                <a:spcPct val="150000"/>
              </a:lnSpc>
              <a:spcBef>
                <a:spcPct val="0"/>
              </a:spcBef>
              <a:spcAft>
                <a:spcPct val="0"/>
              </a:spcAft>
              <a:buClrTx/>
              <a:buSzTx/>
              <a:buFontTx/>
              <a:buNone/>
              <a:tabLst/>
              <a:defRPr/>
            </a:pPr>
            <a:fld id="{EC3C12D4-1BB1-4CDC-88A6-B6E19B6BFEA8}"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pitchFamily="34" charset="0"/>
                <a:ea typeface="MS PGothic" panose="020B0600070205080204" pitchFamily="34" charset="-128"/>
                <a:cs typeface="+mn-cs"/>
              </a:rPr>
              <a:pPr marL="0" marR="0" lvl="0" indent="0" algn="r" defTabSz="914400" rtl="0" eaLnBrk="0" fontAlgn="base" latinLnBrk="0" hangingPunct="0">
                <a:lnSpc>
                  <a:spcPct val="150000"/>
                </a:lnSpc>
                <a:spcBef>
                  <a:spcPct val="0"/>
                </a:spcBef>
                <a:spcAft>
                  <a:spcPct val="0"/>
                </a:spcAft>
                <a:buClrTx/>
                <a:buSzTx/>
                <a:buFontTx/>
                <a:buNone/>
                <a:tabLst/>
                <a:defRPr/>
              </a:pPr>
              <a:t>64</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pitchFamily="34" charset="0"/>
              <a:ea typeface="MS PGothic" panose="020B0600070205080204" pitchFamily="34" charset="-128"/>
              <a:cs typeface="+mn-cs"/>
            </a:endParaRPr>
          </a:p>
        </p:txBody>
      </p:sp>
      <p:cxnSp>
        <p:nvCxnSpPr>
          <p:cNvPr id="8" name="Straight Connector 7">
            <a:extLst>
              <a:ext uri="{FF2B5EF4-FFF2-40B4-BE49-F238E27FC236}">
                <a16:creationId xmlns:a16="http://schemas.microsoft.com/office/drawing/2014/main" id="{8B2057BA-3683-86B8-FDBD-811536388A39}"/>
              </a:ext>
            </a:extLst>
          </p:cNvPr>
          <p:cNvCxnSpPr/>
          <p:nvPr/>
        </p:nvCxnSpPr>
        <p:spPr>
          <a:xfrm flipV="1">
            <a:off x="113771" y="642086"/>
            <a:ext cx="10015008" cy="14805"/>
          </a:xfrm>
          <a:prstGeom prst="line">
            <a:avLst/>
          </a:prstGeom>
          <a:ln w="19050">
            <a:solidFill>
              <a:srgbClr val="00B050"/>
            </a:solidFill>
          </a:ln>
        </p:spPr>
        <p:style>
          <a:lnRef idx="1">
            <a:schemeClr val="accent6"/>
          </a:lnRef>
          <a:fillRef idx="0">
            <a:schemeClr val="accent6"/>
          </a:fillRef>
          <a:effectRef idx="0">
            <a:schemeClr val="accent6"/>
          </a:effectRef>
          <a:fontRef idx="minor">
            <a:schemeClr val="tx1"/>
          </a:fontRef>
        </p:style>
      </p:cxnSp>
      <p:sp>
        <p:nvSpPr>
          <p:cNvPr id="2" name="Rectangle 2">
            <a:extLst>
              <a:ext uri="{FF2B5EF4-FFF2-40B4-BE49-F238E27FC236}">
                <a16:creationId xmlns:a16="http://schemas.microsoft.com/office/drawing/2014/main" id="{6E2C3ADF-FBD7-BFAF-2C3A-658818F612AD}"/>
              </a:ext>
            </a:extLst>
          </p:cNvPr>
          <p:cNvSpPr txBox="1">
            <a:spLocks noChangeArrowheads="1"/>
          </p:cNvSpPr>
          <p:nvPr/>
        </p:nvSpPr>
        <p:spPr bwMode="auto">
          <a:xfrm>
            <a:off x="0" y="198438"/>
            <a:ext cx="11811000" cy="639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lvl="0" eaLnBrk="1" hangingPunct="1">
              <a:lnSpc>
                <a:spcPct val="100000"/>
              </a:lnSpc>
              <a:spcBef>
                <a:spcPct val="0"/>
              </a:spcBef>
              <a:buNone/>
              <a:defRPr/>
            </a:pPr>
            <a:r>
              <a:rPr lang="en-US" altLang="en-US" sz="3200" b="1" dirty="0">
                <a:solidFill>
                  <a:srgbClr val="002060"/>
                </a:solidFill>
                <a:latin typeface="Times New Roman" panose="02020603050405020304" pitchFamily="18" charset="0"/>
                <a:cs typeface="Times New Roman" panose="02020603050405020304" pitchFamily="18" charset="0"/>
              </a:rPr>
              <a:t>Coordination Polymerization; </a:t>
            </a:r>
            <a:r>
              <a:rPr lang="en-US" altLang="en-US" sz="3200" b="1" dirty="0">
                <a:solidFill>
                  <a:srgbClr val="FF0000"/>
                </a:solidFill>
                <a:latin typeface="Times New Roman" panose="02020603050405020304" pitchFamily="18" charset="0"/>
                <a:cs typeface="Times New Roman" panose="02020603050405020304" pitchFamily="18" charset="0"/>
              </a:rPr>
              <a:t>Examples</a:t>
            </a:r>
          </a:p>
        </p:txBody>
      </p:sp>
      <p:sp>
        <p:nvSpPr>
          <p:cNvPr id="5" name="Rectangle 4">
            <a:extLst>
              <a:ext uri="{FF2B5EF4-FFF2-40B4-BE49-F238E27FC236}">
                <a16:creationId xmlns:a16="http://schemas.microsoft.com/office/drawing/2014/main" id="{67EB3AB4-7584-477D-9352-EE2A842644F3}"/>
              </a:ext>
            </a:extLst>
          </p:cNvPr>
          <p:cNvSpPr/>
          <p:nvPr/>
        </p:nvSpPr>
        <p:spPr>
          <a:xfrm>
            <a:off x="390520" y="715433"/>
            <a:ext cx="11191880" cy="579967"/>
          </a:xfrm>
          <a:prstGeom prst="rect">
            <a:avLst/>
          </a:prstGeom>
        </p:spPr>
        <p:txBody>
          <a:bodyPr wrap="square">
            <a:spAutoFit/>
          </a:bodyPr>
          <a:lstStyle/>
          <a:p>
            <a:pPr algn="just">
              <a:lnSpc>
                <a:spcPct val="150000"/>
              </a:lnSpc>
              <a:spcAft>
                <a:spcPts val="0"/>
              </a:spcAft>
              <a:defRPr/>
            </a:pPr>
            <a:r>
              <a:rPr lang="en-US" sz="2400" b="1" dirty="0">
                <a:solidFill>
                  <a:srgbClr val="FF0000"/>
                </a:solidFill>
                <a:latin typeface="Times New Roman" panose="02020603050405020304" pitchFamily="18" charset="0"/>
                <a:cs typeface="Times New Roman" panose="02020603050405020304" pitchFamily="18" charset="0"/>
              </a:rPr>
              <a:t>Polypropylene (PP) </a:t>
            </a:r>
            <a:endParaRPr lang="en-US" sz="2400" dirty="0">
              <a:solidFill>
                <a:srgbClr val="FF0000"/>
              </a:solidFill>
              <a:latin typeface="Times New Roman" panose="02020603050405020304" pitchFamily="18" charset="0"/>
              <a:cs typeface="Times New Roman" panose="02020603050405020304" pitchFamily="18" charset="0"/>
            </a:endParaRPr>
          </a:p>
        </p:txBody>
      </p:sp>
      <p:sp>
        <p:nvSpPr>
          <p:cNvPr id="6" name="Rectangle 2">
            <a:extLst>
              <a:ext uri="{FF2B5EF4-FFF2-40B4-BE49-F238E27FC236}">
                <a16:creationId xmlns:a16="http://schemas.microsoft.com/office/drawing/2014/main" id="{EB1EF147-2E93-4960-A3FE-9DE15C073158}"/>
              </a:ext>
            </a:extLst>
          </p:cNvPr>
          <p:cNvSpPr>
            <a:spLocks noChangeArrowheads="1"/>
          </p:cNvSpPr>
          <p:nvPr/>
        </p:nvSpPr>
        <p:spPr bwMode="auto">
          <a:xfrm>
            <a:off x="685800" y="1361689"/>
            <a:ext cx="6019800" cy="51153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9pPr>
          </a:lstStyle>
          <a:p>
            <a:pPr algn="just">
              <a:lnSpc>
                <a:spcPct val="150000"/>
              </a:lnSpc>
              <a:spcBef>
                <a:spcPct val="0"/>
              </a:spcBef>
              <a:spcAft>
                <a:spcPts val="0"/>
              </a:spcAft>
              <a:buFont typeface="Courier New" panose="02070309020205020404" pitchFamily="49" charset="0"/>
              <a:buChar char="o"/>
            </a:pPr>
            <a:r>
              <a:rPr lang="en-US" altLang="en-US" sz="2000" b="1" dirty="0">
                <a:solidFill>
                  <a:srgbClr val="FF0000"/>
                </a:solidFill>
                <a:latin typeface="Times New Roman" panose="02020603050405020304" pitchFamily="18" charset="0"/>
                <a:cs typeface="Times New Roman" panose="02020603050405020304" pitchFamily="18" charset="0"/>
              </a:rPr>
              <a:t>Polypropylene</a:t>
            </a:r>
            <a:r>
              <a:rPr lang="en-US" altLang="en-US" sz="2000" dirty="0">
                <a:latin typeface="Times New Roman" panose="02020603050405020304" pitchFamily="18" charset="0"/>
                <a:cs typeface="Times New Roman" panose="02020603050405020304" pitchFamily="18" charset="0"/>
              </a:rPr>
              <a:t> has very similar mechanical and chemical properties to its PE cousin.</a:t>
            </a:r>
          </a:p>
          <a:p>
            <a:pPr algn="just">
              <a:lnSpc>
                <a:spcPct val="150000"/>
              </a:lnSpc>
              <a:spcBef>
                <a:spcPct val="0"/>
              </a:spcBef>
              <a:spcAft>
                <a:spcPts val="0"/>
              </a:spcAft>
              <a:buFont typeface="Courier New" panose="02070309020205020404" pitchFamily="49" charset="0"/>
              <a:buChar char="o"/>
            </a:pPr>
            <a:r>
              <a:rPr lang="en-US" altLang="en-US" sz="2000" b="1" dirty="0">
                <a:latin typeface="Times New Roman" panose="02020603050405020304" pitchFamily="18" charset="0"/>
                <a:cs typeface="Times New Roman" panose="02020603050405020304" pitchFamily="18" charset="0"/>
              </a:rPr>
              <a:t>The different structure also gives PP </a:t>
            </a:r>
          </a:p>
          <a:p>
            <a:pPr marL="682625" algn="just">
              <a:lnSpc>
                <a:spcPct val="150000"/>
              </a:lnSpc>
              <a:spcBef>
                <a:spcPct val="0"/>
              </a:spcBef>
              <a:spcAft>
                <a:spcPts val="0"/>
              </a:spcAft>
              <a:buFont typeface="Wingdings" panose="05000000000000000000" pitchFamily="2" charset="2"/>
              <a:buChar char="§"/>
            </a:pPr>
            <a:r>
              <a:rPr lang="en-US" altLang="en-US" sz="2000" dirty="0">
                <a:latin typeface="Times New Roman" panose="02020603050405020304" pitchFamily="18" charset="0"/>
                <a:cs typeface="Times New Roman" panose="02020603050405020304" pitchFamily="18" charset="0"/>
              </a:rPr>
              <a:t>It has a higher melting point, around 160ºC. </a:t>
            </a:r>
          </a:p>
          <a:p>
            <a:pPr marL="682625" algn="just">
              <a:lnSpc>
                <a:spcPct val="150000"/>
              </a:lnSpc>
              <a:spcBef>
                <a:spcPct val="0"/>
              </a:spcBef>
              <a:spcAft>
                <a:spcPts val="0"/>
              </a:spcAft>
              <a:buFont typeface="Wingdings" panose="05000000000000000000" pitchFamily="2" charset="2"/>
              <a:buChar char="§"/>
            </a:pPr>
            <a:r>
              <a:rPr lang="en-US" altLang="en-US" sz="2000" dirty="0">
                <a:latin typeface="Times New Roman" panose="02020603050405020304" pitchFamily="18" charset="0"/>
                <a:cs typeface="Times New Roman" panose="02020603050405020304" pitchFamily="18" charset="0"/>
              </a:rPr>
              <a:t>Structurally PP forms many crystals, making it stronger than polyethylene. </a:t>
            </a:r>
          </a:p>
          <a:p>
            <a:pPr marL="682625" algn="just">
              <a:lnSpc>
                <a:spcPct val="150000"/>
              </a:lnSpc>
              <a:spcBef>
                <a:spcPct val="0"/>
              </a:spcBef>
              <a:spcAft>
                <a:spcPts val="0"/>
              </a:spcAft>
              <a:buFont typeface="Wingdings" panose="05000000000000000000" pitchFamily="2" charset="2"/>
              <a:buChar char="§"/>
            </a:pPr>
            <a:r>
              <a:rPr lang="en-US" altLang="en-US" sz="2000" dirty="0">
                <a:latin typeface="Times New Roman" panose="02020603050405020304" pitchFamily="18" charset="0"/>
                <a:cs typeface="Times New Roman" panose="02020603050405020304" pitchFamily="18" charset="0"/>
              </a:rPr>
              <a:t>It is also relatively chemically inert and resistant to chemical attack from most solvents, bases and acids.</a:t>
            </a:r>
          </a:p>
          <a:p>
            <a:pPr marL="682625" algn="just">
              <a:lnSpc>
                <a:spcPct val="150000"/>
              </a:lnSpc>
              <a:spcBef>
                <a:spcPct val="0"/>
              </a:spcBef>
              <a:spcAft>
                <a:spcPts val="0"/>
              </a:spcAft>
              <a:buFont typeface="Wingdings" panose="05000000000000000000" pitchFamily="2" charset="2"/>
              <a:buChar char="§"/>
            </a:pPr>
            <a:r>
              <a:rPr lang="en-US" altLang="en-US" sz="2000" dirty="0">
                <a:latin typeface="Times New Roman" panose="02020603050405020304" pitchFamily="18" charset="0"/>
                <a:cs typeface="Times New Roman" panose="02020603050405020304" pitchFamily="18" charset="0"/>
              </a:rPr>
              <a:t>Like PE, PP also has high electrical resistance, making it a good insulator.</a:t>
            </a:r>
          </a:p>
        </p:txBody>
      </p:sp>
      <p:pic>
        <p:nvPicPr>
          <p:cNvPr id="7" name="Picture 2" descr="Image result for Polypropylene is manufactured by metallocene catalysis">
            <a:extLst>
              <a:ext uri="{FF2B5EF4-FFF2-40B4-BE49-F238E27FC236}">
                <a16:creationId xmlns:a16="http://schemas.microsoft.com/office/drawing/2014/main" id="{E8CFDCE0-4BDA-4D56-870D-216DC917582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2538" t="4303" b="4485"/>
          <a:stretch>
            <a:fillRect/>
          </a:stretch>
        </p:blipFill>
        <p:spPr bwMode="auto">
          <a:xfrm>
            <a:off x="7010400" y="1295400"/>
            <a:ext cx="4982810" cy="4080061"/>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pic>
      <p:sp>
        <p:nvSpPr>
          <p:cNvPr id="3" name="Rectangle 3">
            <a:extLst>
              <a:ext uri="{FF2B5EF4-FFF2-40B4-BE49-F238E27FC236}">
                <a16:creationId xmlns:a16="http://schemas.microsoft.com/office/drawing/2014/main" id="{4FF83DB6-5E3C-4FDF-BE03-F0CF23DB5DAF}"/>
              </a:ext>
            </a:extLst>
          </p:cNvPr>
          <p:cNvSpPr>
            <a:spLocks noChangeArrowheads="1"/>
          </p:cNvSpPr>
          <p:nvPr/>
        </p:nvSpPr>
        <p:spPr bwMode="auto">
          <a:xfrm>
            <a:off x="6807193" y="5408422"/>
            <a:ext cx="5384807" cy="4580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9pPr>
          </a:lstStyle>
          <a:p>
            <a:pPr>
              <a:lnSpc>
                <a:spcPct val="150000"/>
              </a:lnSpc>
              <a:spcBef>
                <a:spcPct val="0"/>
              </a:spcBef>
              <a:spcAft>
                <a:spcPts val="0"/>
              </a:spcAft>
              <a:buFontTx/>
              <a:buNone/>
            </a:pPr>
            <a:r>
              <a:rPr lang="en-US" altLang="en-US" sz="1800" dirty="0">
                <a:latin typeface="Times New Roman" panose="02020603050405020304" pitchFamily="18" charset="0"/>
                <a:cs typeface="Times New Roman" panose="02020603050405020304" pitchFamily="18" charset="0"/>
              </a:rPr>
              <a:t>Polypropylene is manufactured by metallocene catalysis</a:t>
            </a:r>
          </a:p>
        </p:txBody>
      </p:sp>
    </p:spTree>
    <p:extLst>
      <p:ext uri="{BB962C8B-B14F-4D97-AF65-F5344CB8AC3E}">
        <p14:creationId xmlns:p14="http://schemas.microsoft.com/office/powerpoint/2010/main" val="2618339870"/>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58DFB3-CCD2-9196-C11D-DEE0E9A53F9A}"/>
            </a:ext>
          </a:extLst>
        </p:cNvPr>
        <p:cNvGrpSpPr/>
        <p:nvPr/>
      </p:nvGrpSpPr>
      <p:grpSpPr>
        <a:xfrm>
          <a:off x="0" y="0"/>
          <a:ext cx="0" cy="0"/>
          <a:chOff x="0" y="0"/>
          <a:chExt cx="0" cy="0"/>
        </a:xfrm>
      </p:grpSpPr>
      <p:graphicFrame>
        <p:nvGraphicFramePr>
          <p:cNvPr id="9" name="Object 4">
            <a:extLst>
              <a:ext uri="{FF2B5EF4-FFF2-40B4-BE49-F238E27FC236}">
                <a16:creationId xmlns:a16="http://schemas.microsoft.com/office/drawing/2014/main" id="{84717362-4F4C-4902-908F-CCF31691D203}"/>
              </a:ext>
            </a:extLst>
          </p:cNvPr>
          <p:cNvGraphicFramePr>
            <a:graphicFrameLocks noChangeAspect="1"/>
          </p:cNvGraphicFramePr>
          <p:nvPr>
            <p:extLst>
              <p:ext uri="{D42A27DB-BD31-4B8C-83A1-F6EECF244321}">
                <p14:modId xmlns:p14="http://schemas.microsoft.com/office/powerpoint/2010/main" val="2843044641"/>
              </p:ext>
            </p:extLst>
          </p:nvPr>
        </p:nvGraphicFramePr>
        <p:xfrm>
          <a:off x="5659821" y="5011539"/>
          <a:ext cx="6069065" cy="1648023"/>
        </p:xfrm>
        <a:graphic>
          <a:graphicData uri="http://schemas.openxmlformats.org/presentationml/2006/ole">
            <mc:AlternateContent xmlns:mc="http://schemas.openxmlformats.org/markup-compatibility/2006">
              <mc:Choice xmlns:v="urn:schemas-microsoft-com:vml" Requires="v">
                <p:oleObj name="CS ChemDraw Drawing" r:id="rId3" imgW="5088636" imgH="1380744" progId="ChemDraw.Document.6.0">
                  <p:embed/>
                </p:oleObj>
              </mc:Choice>
              <mc:Fallback>
                <p:oleObj name="CS ChemDraw Drawing" r:id="rId3" imgW="5088636" imgH="1380744" progId="ChemDraw.Document.6.0">
                  <p:embed/>
                  <p:pic>
                    <p:nvPicPr>
                      <p:cNvPr id="9" name="Object 4">
                        <a:extLst>
                          <a:ext uri="{FF2B5EF4-FFF2-40B4-BE49-F238E27FC236}">
                            <a16:creationId xmlns:a16="http://schemas.microsoft.com/office/drawing/2014/main" id="{84717362-4F4C-4902-908F-CCF31691D20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659821" y="5011539"/>
                        <a:ext cx="6069065" cy="1648023"/>
                      </a:xfrm>
                      <a:prstGeom prst="rect">
                        <a:avLst/>
                      </a:prstGeom>
                      <a:solidFill>
                        <a:schemeClr val="bg1"/>
                      </a:solidFill>
                      <a:ln>
                        <a:noFill/>
                      </a:ln>
                    </p:spPr>
                  </p:pic>
                </p:oleObj>
              </mc:Fallback>
            </mc:AlternateContent>
          </a:graphicData>
        </a:graphic>
      </p:graphicFrame>
      <p:sp>
        <p:nvSpPr>
          <p:cNvPr id="35" name="Slide Number Placeholder 34">
            <a:extLst>
              <a:ext uri="{FF2B5EF4-FFF2-40B4-BE49-F238E27FC236}">
                <a16:creationId xmlns:a16="http://schemas.microsoft.com/office/drawing/2014/main" id="{BEA7A420-BC98-0348-A33F-8DE967AB5CAE}"/>
              </a:ext>
            </a:extLst>
          </p:cNvPr>
          <p:cNvSpPr>
            <a:spLocks noGrp="1"/>
          </p:cNvSpPr>
          <p:nvPr>
            <p:ph type="sldNum" sz="quarter" idx="12"/>
          </p:nvPr>
        </p:nvSpPr>
        <p:spPr/>
        <p:txBody>
          <a:bodyPr/>
          <a:lstStyle/>
          <a:p>
            <a:pPr marL="0" marR="0" lvl="0" indent="0" algn="r" defTabSz="914400" rtl="0" eaLnBrk="0" fontAlgn="base" latinLnBrk="0" hangingPunct="0">
              <a:lnSpc>
                <a:spcPct val="150000"/>
              </a:lnSpc>
              <a:spcBef>
                <a:spcPct val="0"/>
              </a:spcBef>
              <a:spcAft>
                <a:spcPct val="0"/>
              </a:spcAft>
              <a:buClrTx/>
              <a:buSzTx/>
              <a:buFontTx/>
              <a:buNone/>
              <a:tabLst/>
              <a:defRPr/>
            </a:pPr>
            <a:fld id="{EC3C12D4-1BB1-4CDC-88A6-B6E19B6BFEA8}"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pitchFamily="34" charset="0"/>
                <a:ea typeface="MS PGothic" panose="020B0600070205080204" pitchFamily="34" charset="-128"/>
                <a:cs typeface="+mn-cs"/>
              </a:rPr>
              <a:pPr marL="0" marR="0" lvl="0" indent="0" algn="r" defTabSz="914400" rtl="0" eaLnBrk="0" fontAlgn="base" latinLnBrk="0" hangingPunct="0">
                <a:lnSpc>
                  <a:spcPct val="150000"/>
                </a:lnSpc>
                <a:spcBef>
                  <a:spcPct val="0"/>
                </a:spcBef>
                <a:spcAft>
                  <a:spcPct val="0"/>
                </a:spcAft>
                <a:buClrTx/>
                <a:buSzTx/>
                <a:buFontTx/>
                <a:buNone/>
                <a:tabLst/>
                <a:defRPr/>
              </a:pPr>
              <a:t>65</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pitchFamily="34" charset="0"/>
              <a:ea typeface="MS PGothic" panose="020B0600070205080204" pitchFamily="34" charset="-128"/>
              <a:cs typeface="+mn-cs"/>
            </a:endParaRPr>
          </a:p>
        </p:txBody>
      </p:sp>
      <p:cxnSp>
        <p:nvCxnSpPr>
          <p:cNvPr id="8" name="Straight Connector 7">
            <a:extLst>
              <a:ext uri="{FF2B5EF4-FFF2-40B4-BE49-F238E27FC236}">
                <a16:creationId xmlns:a16="http://schemas.microsoft.com/office/drawing/2014/main" id="{8F3FE130-DF25-0B0D-F478-2BB42C0BE147}"/>
              </a:ext>
            </a:extLst>
          </p:cNvPr>
          <p:cNvCxnSpPr/>
          <p:nvPr/>
        </p:nvCxnSpPr>
        <p:spPr>
          <a:xfrm flipV="1">
            <a:off x="113771" y="642086"/>
            <a:ext cx="10015008" cy="14805"/>
          </a:xfrm>
          <a:prstGeom prst="line">
            <a:avLst/>
          </a:prstGeom>
          <a:ln w="19050">
            <a:solidFill>
              <a:srgbClr val="00B050"/>
            </a:solidFill>
          </a:ln>
        </p:spPr>
        <p:style>
          <a:lnRef idx="1">
            <a:schemeClr val="accent6"/>
          </a:lnRef>
          <a:fillRef idx="0">
            <a:schemeClr val="accent6"/>
          </a:fillRef>
          <a:effectRef idx="0">
            <a:schemeClr val="accent6"/>
          </a:effectRef>
          <a:fontRef idx="minor">
            <a:schemeClr val="tx1"/>
          </a:fontRef>
        </p:style>
      </p:cxnSp>
      <p:sp>
        <p:nvSpPr>
          <p:cNvPr id="2" name="Rectangle 2">
            <a:extLst>
              <a:ext uri="{FF2B5EF4-FFF2-40B4-BE49-F238E27FC236}">
                <a16:creationId xmlns:a16="http://schemas.microsoft.com/office/drawing/2014/main" id="{0508B8F0-D7CB-C1FB-D3A7-B78C310B438B}"/>
              </a:ext>
            </a:extLst>
          </p:cNvPr>
          <p:cNvSpPr txBox="1">
            <a:spLocks noChangeArrowheads="1"/>
          </p:cNvSpPr>
          <p:nvPr/>
        </p:nvSpPr>
        <p:spPr bwMode="auto">
          <a:xfrm>
            <a:off x="0" y="198438"/>
            <a:ext cx="11811000" cy="639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lvl="0" eaLnBrk="1" hangingPunct="1">
              <a:lnSpc>
                <a:spcPct val="100000"/>
              </a:lnSpc>
              <a:spcBef>
                <a:spcPct val="0"/>
              </a:spcBef>
              <a:buNone/>
              <a:defRPr/>
            </a:pPr>
            <a:r>
              <a:rPr lang="en-US" altLang="en-US" sz="3200" b="1" dirty="0">
                <a:solidFill>
                  <a:srgbClr val="002060"/>
                </a:solidFill>
                <a:latin typeface="Times New Roman" panose="02020603050405020304" pitchFamily="18" charset="0"/>
                <a:cs typeface="Times New Roman" panose="02020603050405020304" pitchFamily="18" charset="0"/>
              </a:rPr>
              <a:t>Coordination Polymerization; </a:t>
            </a:r>
            <a:r>
              <a:rPr lang="en-US" altLang="en-US" sz="3200" b="1" dirty="0">
                <a:solidFill>
                  <a:srgbClr val="FF0000"/>
                </a:solidFill>
                <a:latin typeface="Times New Roman" panose="02020603050405020304" pitchFamily="18" charset="0"/>
                <a:cs typeface="Times New Roman" panose="02020603050405020304" pitchFamily="18" charset="0"/>
              </a:rPr>
              <a:t>Examples</a:t>
            </a:r>
          </a:p>
        </p:txBody>
      </p:sp>
      <p:graphicFrame>
        <p:nvGraphicFramePr>
          <p:cNvPr id="6" name="Object 2">
            <a:extLst>
              <a:ext uri="{FF2B5EF4-FFF2-40B4-BE49-F238E27FC236}">
                <a16:creationId xmlns:a16="http://schemas.microsoft.com/office/drawing/2014/main" id="{DD55C610-0B17-4195-927F-DE6F03DEDAA3}"/>
              </a:ext>
            </a:extLst>
          </p:cNvPr>
          <p:cNvGraphicFramePr>
            <a:graphicFrameLocks noChangeAspect="1"/>
          </p:cNvGraphicFramePr>
          <p:nvPr>
            <p:extLst>
              <p:ext uri="{D42A27DB-BD31-4B8C-83A1-F6EECF244321}">
                <p14:modId xmlns:p14="http://schemas.microsoft.com/office/powerpoint/2010/main" val="828791967"/>
              </p:ext>
            </p:extLst>
          </p:nvPr>
        </p:nvGraphicFramePr>
        <p:xfrm>
          <a:off x="3657600" y="1171132"/>
          <a:ext cx="4466277" cy="1298559"/>
        </p:xfrm>
        <a:graphic>
          <a:graphicData uri="http://schemas.openxmlformats.org/presentationml/2006/ole">
            <mc:AlternateContent xmlns:mc="http://schemas.openxmlformats.org/markup-compatibility/2006">
              <mc:Choice xmlns:v="urn:schemas-microsoft-com:vml" Requires="v">
                <p:oleObj name="CS ChemDraw Drawing" r:id="rId5" imgW="3381756" imgH="982980" progId="ChemDraw.Document.6.0">
                  <p:embed/>
                </p:oleObj>
              </mc:Choice>
              <mc:Fallback>
                <p:oleObj name="CS ChemDraw Drawing" r:id="rId5" imgW="3381756" imgH="982980" progId="ChemDraw.Document.6.0">
                  <p:embed/>
                  <p:pic>
                    <p:nvPicPr>
                      <p:cNvPr id="6" name="Object 2">
                        <a:extLst>
                          <a:ext uri="{FF2B5EF4-FFF2-40B4-BE49-F238E27FC236}">
                            <a16:creationId xmlns:a16="http://schemas.microsoft.com/office/drawing/2014/main" id="{DD55C610-0B17-4195-927F-DE6F03DEDAA3}"/>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657600" y="1171132"/>
                        <a:ext cx="4466277" cy="1298559"/>
                      </a:xfrm>
                      <a:prstGeom prst="rect">
                        <a:avLst/>
                      </a:prstGeom>
                      <a:noFill/>
                      <a:ln>
                        <a:noFill/>
                      </a:ln>
                    </p:spPr>
                  </p:pic>
                </p:oleObj>
              </mc:Fallback>
            </mc:AlternateContent>
          </a:graphicData>
        </a:graphic>
      </p:graphicFrame>
      <p:graphicFrame>
        <p:nvGraphicFramePr>
          <p:cNvPr id="7" name="Object 2">
            <a:extLst>
              <a:ext uri="{FF2B5EF4-FFF2-40B4-BE49-F238E27FC236}">
                <a16:creationId xmlns:a16="http://schemas.microsoft.com/office/drawing/2014/main" id="{7CEC85FA-28A2-47D3-B2F4-B0D5CD8C1981}"/>
              </a:ext>
            </a:extLst>
          </p:cNvPr>
          <p:cNvGraphicFramePr>
            <a:graphicFrameLocks noChangeAspect="1"/>
          </p:cNvGraphicFramePr>
          <p:nvPr>
            <p:extLst>
              <p:ext uri="{D42A27DB-BD31-4B8C-83A1-F6EECF244321}">
                <p14:modId xmlns:p14="http://schemas.microsoft.com/office/powerpoint/2010/main" val="2018156782"/>
              </p:ext>
            </p:extLst>
          </p:nvPr>
        </p:nvGraphicFramePr>
        <p:xfrm>
          <a:off x="306469" y="3219160"/>
          <a:ext cx="4770054" cy="1403260"/>
        </p:xfrm>
        <a:graphic>
          <a:graphicData uri="http://schemas.openxmlformats.org/presentationml/2006/ole">
            <mc:AlternateContent xmlns:mc="http://schemas.openxmlformats.org/markup-compatibility/2006">
              <mc:Choice xmlns:v="urn:schemas-microsoft-com:vml" Requires="v">
                <p:oleObj name="CS ChemDraw Drawing" r:id="rId7" imgW="5512308" imgH="1420368" progId="ChemDraw.Document.6.0">
                  <p:embed/>
                </p:oleObj>
              </mc:Choice>
              <mc:Fallback>
                <p:oleObj name="CS ChemDraw Drawing" r:id="rId7" imgW="5512308" imgH="1420368" progId="ChemDraw.Document.6.0">
                  <p:embed/>
                  <p:pic>
                    <p:nvPicPr>
                      <p:cNvPr id="7" name="Object 2">
                        <a:extLst>
                          <a:ext uri="{FF2B5EF4-FFF2-40B4-BE49-F238E27FC236}">
                            <a16:creationId xmlns:a16="http://schemas.microsoft.com/office/drawing/2014/main" id="{7CEC85FA-28A2-47D3-B2F4-B0D5CD8C1981}"/>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06469" y="3219160"/>
                        <a:ext cx="4770054" cy="1403260"/>
                      </a:xfrm>
                      <a:prstGeom prst="rect">
                        <a:avLst/>
                      </a:prstGeom>
                      <a:solidFill>
                        <a:schemeClr val="bg1"/>
                      </a:solidFill>
                      <a:ln>
                        <a:noFill/>
                      </a:ln>
                    </p:spPr>
                  </p:pic>
                </p:oleObj>
              </mc:Fallback>
            </mc:AlternateContent>
          </a:graphicData>
        </a:graphic>
      </p:graphicFrame>
      <p:graphicFrame>
        <p:nvGraphicFramePr>
          <p:cNvPr id="3" name="Object 3">
            <a:extLst>
              <a:ext uri="{FF2B5EF4-FFF2-40B4-BE49-F238E27FC236}">
                <a16:creationId xmlns:a16="http://schemas.microsoft.com/office/drawing/2014/main" id="{60337470-34F9-4E3D-8F6B-DD386AE9EE48}"/>
              </a:ext>
            </a:extLst>
          </p:cNvPr>
          <p:cNvGraphicFramePr>
            <a:graphicFrameLocks noChangeAspect="1"/>
          </p:cNvGraphicFramePr>
          <p:nvPr>
            <p:extLst>
              <p:ext uri="{D42A27DB-BD31-4B8C-83A1-F6EECF244321}">
                <p14:modId xmlns:p14="http://schemas.microsoft.com/office/powerpoint/2010/main" val="1037389071"/>
              </p:ext>
            </p:extLst>
          </p:nvPr>
        </p:nvGraphicFramePr>
        <p:xfrm>
          <a:off x="5638800" y="3154102"/>
          <a:ext cx="6426117" cy="1146199"/>
        </p:xfrm>
        <a:graphic>
          <a:graphicData uri="http://schemas.openxmlformats.org/presentationml/2006/ole">
            <mc:AlternateContent xmlns:mc="http://schemas.openxmlformats.org/markup-compatibility/2006">
              <mc:Choice xmlns:v="urn:schemas-microsoft-com:vml" Requires="v">
                <p:oleObj name="CS ChemDraw Drawing" r:id="rId9" imgW="6106668" imgH="1088136" progId="ChemDraw.Document.6.0">
                  <p:embed/>
                </p:oleObj>
              </mc:Choice>
              <mc:Fallback>
                <p:oleObj name="CS ChemDraw Drawing" r:id="rId9" imgW="6106668" imgH="1088136" progId="ChemDraw.Document.6.0">
                  <p:embed/>
                  <p:pic>
                    <p:nvPicPr>
                      <p:cNvPr id="8" name="Object 3">
                        <a:extLst>
                          <a:ext uri="{FF2B5EF4-FFF2-40B4-BE49-F238E27FC236}">
                            <a16:creationId xmlns:a16="http://schemas.microsoft.com/office/drawing/2014/main" id="{60337470-34F9-4E3D-8F6B-DD386AE9EE48}"/>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5638800" y="3154102"/>
                        <a:ext cx="6426117" cy="1146199"/>
                      </a:xfrm>
                      <a:prstGeom prst="rect">
                        <a:avLst/>
                      </a:prstGeom>
                      <a:solidFill>
                        <a:schemeClr val="bg1"/>
                      </a:solidFill>
                      <a:ln>
                        <a:noFill/>
                      </a:ln>
                    </p:spPr>
                  </p:pic>
                </p:oleObj>
              </mc:Fallback>
            </mc:AlternateContent>
          </a:graphicData>
        </a:graphic>
      </p:graphicFrame>
      <p:sp>
        <p:nvSpPr>
          <p:cNvPr id="10" name="TextBox 9">
            <a:extLst>
              <a:ext uri="{FF2B5EF4-FFF2-40B4-BE49-F238E27FC236}">
                <a16:creationId xmlns:a16="http://schemas.microsoft.com/office/drawing/2014/main" id="{1F4071C9-37FA-443C-BBF8-FBF36D959C7B}"/>
              </a:ext>
            </a:extLst>
          </p:cNvPr>
          <p:cNvSpPr txBox="1">
            <a:spLocks noChangeArrowheads="1"/>
          </p:cNvSpPr>
          <p:nvPr/>
        </p:nvSpPr>
        <p:spPr bwMode="auto">
          <a:xfrm>
            <a:off x="5557286" y="2537489"/>
            <a:ext cx="2382520" cy="498663"/>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9pPr>
          </a:lstStyle>
          <a:p>
            <a:pPr algn="just" eaLnBrk="1" hangingPunct="1">
              <a:lnSpc>
                <a:spcPct val="150000"/>
              </a:lnSpc>
              <a:spcBef>
                <a:spcPct val="0"/>
              </a:spcBef>
              <a:buFontTx/>
              <a:buNone/>
            </a:pPr>
            <a:r>
              <a:rPr lang="en-US" altLang="en-US" sz="2000" b="1" i="1" dirty="0">
                <a:solidFill>
                  <a:srgbClr val="FF0000"/>
                </a:solidFill>
                <a:latin typeface="Times New Roman" panose="02020603050405020304" pitchFamily="18" charset="0"/>
                <a:cs typeface="Times New Roman" panose="02020603050405020304" pitchFamily="18" charset="0"/>
                <a:sym typeface="Symbol" panose="05050102010706020507" pitchFamily="18" charset="2"/>
              </a:rPr>
              <a:t>Initiation Step;</a:t>
            </a:r>
          </a:p>
        </p:txBody>
      </p:sp>
      <p:sp>
        <p:nvSpPr>
          <p:cNvPr id="13" name="TextBox 10">
            <a:extLst>
              <a:ext uri="{FF2B5EF4-FFF2-40B4-BE49-F238E27FC236}">
                <a16:creationId xmlns:a16="http://schemas.microsoft.com/office/drawing/2014/main" id="{A90993EA-335A-4752-8BBC-0280642D63D7}"/>
              </a:ext>
            </a:extLst>
          </p:cNvPr>
          <p:cNvSpPr txBox="1">
            <a:spLocks noChangeArrowheads="1"/>
          </p:cNvSpPr>
          <p:nvPr/>
        </p:nvSpPr>
        <p:spPr bwMode="auto">
          <a:xfrm>
            <a:off x="5599194" y="4406601"/>
            <a:ext cx="2803442" cy="498663"/>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9pPr>
          </a:lstStyle>
          <a:p>
            <a:pPr algn="just" eaLnBrk="1" hangingPunct="1">
              <a:lnSpc>
                <a:spcPct val="150000"/>
              </a:lnSpc>
              <a:spcBef>
                <a:spcPct val="0"/>
              </a:spcBef>
              <a:buFontTx/>
              <a:buNone/>
            </a:pPr>
            <a:r>
              <a:rPr lang="en-US" altLang="en-US" sz="2000" b="1" i="1" dirty="0">
                <a:solidFill>
                  <a:srgbClr val="FF0000"/>
                </a:solidFill>
                <a:latin typeface="Times New Roman" panose="02020603050405020304" pitchFamily="18" charset="0"/>
                <a:cs typeface="Times New Roman" panose="02020603050405020304" pitchFamily="18" charset="0"/>
                <a:sym typeface="Symbol" panose="05050102010706020507" pitchFamily="18" charset="2"/>
              </a:rPr>
              <a:t>Propagation Step;</a:t>
            </a:r>
          </a:p>
        </p:txBody>
      </p:sp>
      <p:sp>
        <p:nvSpPr>
          <p:cNvPr id="14" name="Rectangle 11">
            <a:extLst>
              <a:ext uri="{FF2B5EF4-FFF2-40B4-BE49-F238E27FC236}">
                <a16:creationId xmlns:a16="http://schemas.microsoft.com/office/drawing/2014/main" id="{464565F3-EC25-4295-8205-E5B659C7C214}"/>
              </a:ext>
            </a:extLst>
          </p:cNvPr>
          <p:cNvSpPr>
            <a:spLocks noChangeArrowheads="1"/>
          </p:cNvSpPr>
          <p:nvPr/>
        </p:nvSpPr>
        <p:spPr bwMode="auto">
          <a:xfrm>
            <a:off x="188994" y="2539188"/>
            <a:ext cx="5410200" cy="498663"/>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9pPr>
          </a:lstStyle>
          <a:p>
            <a:pPr eaLnBrk="1" hangingPunct="1">
              <a:lnSpc>
                <a:spcPct val="150000"/>
              </a:lnSpc>
              <a:spcBef>
                <a:spcPct val="0"/>
              </a:spcBef>
              <a:buFontTx/>
              <a:buNone/>
            </a:pPr>
            <a:r>
              <a:rPr lang="en-US" altLang="en-US" sz="2000" b="1" dirty="0">
                <a:solidFill>
                  <a:srgbClr val="FF0000"/>
                </a:solidFill>
                <a:latin typeface="Times New Roman" panose="02020603050405020304" pitchFamily="18" charset="0"/>
                <a:cs typeface="Times New Roman" panose="02020603050405020304" pitchFamily="18" charset="0"/>
                <a:sym typeface="Symbol" panose="05050102010706020507" pitchFamily="18" charset="2"/>
              </a:rPr>
              <a:t>Alkylation of Ti</a:t>
            </a:r>
            <a:r>
              <a:rPr lang="en-US" altLang="en-US" sz="2000" b="1" baseline="30000" dirty="0">
                <a:solidFill>
                  <a:srgbClr val="FF0000"/>
                </a:solidFill>
                <a:latin typeface="Times New Roman" panose="02020603050405020304" pitchFamily="18" charset="0"/>
                <a:cs typeface="Times New Roman" panose="02020603050405020304" pitchFamily="18" charset="0"/>
                <a:sym typeface="Symbol" panose="05050102010706020507" pitchFamily="18" charset="2"/>
              </a:rPr>
              <a:t>3+</a:t>
            </a:r>
            <a:r>
              <a:rPr lang="en-US" altLang="en-US" sz="2000" b="1" dirty="0">
                <a:solidFill>
                  <a:srgbClr val="FF0000"/>
                </a:solidFill>
                <a:latin typeface="Times New Roman" panose="02020603050405020304" pitchFamily="18" charset="0"/>
                <a:cs typeface="Times New Roman" panose="02020603050405020304" pitchFamily="18" charset="0"/>
                <a:sym typeface="Symbol" panose="05050102010706020507" pitchFamily="18" charset="2"/>
              </a:rPr>
              <a:t> </a:t>
            </a:r>
            <a:r>
              <a:rPr lang="en-US" altLang="en-US" sz="2000" b="1" dirty="0">
                <a:solidFill>
                  <a:srgbClr val="00B050"/>
                </a:solidFill>
                <a:latin typeface="Times New Roman" panose="02020603050405020304" pitchFamily="18" charset="0"/>
                <a:cs typeface="Times New Roman" panose="02020603050405020304" pitchFamily="18" charset="0"/>
                <a:sym typeface="Symbol" panose="05050102010706020507" pitchFamily="18" charset="2"/>
              </a:rPr>
              <a:t>with a vacant orbital </a:t>
            </a:r>
            <a:endParaRPr lang="en-US" altLang="en-US" sz="2000" dirty="0">
              <a:latin typeface="Times New Roman" panose="02020603050405020304" pitchFamily="18" charset="0"/>
              <a:cs typeface="Times New Roman" panose="02020603050405020304" pitchFamily="18" charset="0"/>
            </a:endParaRPr>
          </a:p>
        </p:txBody>
      </p:sp>
      <p:sp>
        <p:nvSpPr>
          <p:cNvPr id="11" name="Rectangle 10">
            <a:extLst>
              <a:ext uri="{FF2B5EF4-FFF2-40B4-BE49-F238E27FC236}">
                <a16:creationId xmlns:a16="http://schemas.microsoft.com/office/drawing/2014/main" id="{70F3731F-7681-E4BC-24BD-EA86FCD04AB0}"/>
              </a:ext>
            </a:extLst>
          </p:cNvPr>
          <p:cNvSpPr/>
          <p:nvPr/>
        </p:nvSpPr>
        <p:spPr>
          <a:xfrm>
            <a:off x="390520" y="715433"/>
            <a:ext cx="11191880" cy="579967"/>
          </a:xfrm>
          <a:prstGeom prst="rect">
            <a:avLst/>
          </a:prstGeom>
        </p:spPr>
        <p:txBody>
          <a:bodyPr wrap="square">
            <a:spAutoFit/>
          </a:bodyPr>
          <a:lstStyle/>
          <a:p>
            <a:pPr algn="just">
              <a:lnSpc>
                <a:spcPct val="150000"/>
              </a:lnSpc>
              <a:spcAft>
                <a:spcPts val="0"/>
              </a:spcAft>
              <a:defRPr/>
            </a:pPr>
            <a:r>
              <a:rPr lang="en-US" sz="2400" b="1" dirty="0">
                <a:solidFill>
                  <a:srgbClr val="FF0000"/>
                </a:solidFill>
                <a:latin typeface="Times New Roman" panose="02020603050405020304" pitchFamily="18" charset="0"/>
                <a:cs typeface="Times New Roman" panose="02020603050405020304" pitchFamily="18" charset="0"/>
              </a:rPr>
              <a:t>Polypropylene (PP) </a:t>
            </a:r>
            <a:endParaRPr lang="en-US" sz="2400"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6664413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17971A-A929-8330-FED2-2174FBD89553}"/>
            </a:ext>
          </a:extLst>
        </p:cNvPr>
        <p:cNvGrpSpPr/>
        <p:nvPr/>
      </p:nvGrpSpPr>
      <p:grpSpPr>
        <a:xfrm>
          <a:off x="0" y="0"/>
          <a:ext cx="0" cy="0"/>
          <a:chOff x="0" y="0"/>
          <a:chExt cx="0" cy="0"/>
        </a:xfrm>
      </p:grpSpPr>
      <p:sp>
        <p:nvSpPr>
          <p:cNvPr id="35" name="Slide Number Placeholder 34">
            <a:extLst>
              <a:ext uri="{FF2B5EF4-FFF2-40B4-BE49-F238E27FC236}">
                <a16:creationId xmlns:a16="http://schemas.microsoft.com/office/drawing/2014/main" id="{8C575EF8-B690-DF8D-17F5-64EDFB4E2A87}"/>
              </a:ext>
            </a:extLst>
          </p:cNvPr>
          <p:cNvSpPr>
            <a:spLocks noGrp="1"/>
          </p:cNvSpPr>
          <p:nvPr>
            <p:ph type="sldNum" sz="quarter" idx="12"/>
          </p:nvPr>
        </p:nvSpPr>
        <p:spPr/>
        <p:txBody>
          <a:bodyPr/>
          <a:lstStyle/>
          <a:p>
            <a:pPr marL="0" marR="0" lvl="0" indent="0" algn="r" defTabSz="914400" rtl="0" eaLnBrk="0" fontAlgn="base" latinLnBrk="0" hangingPunct="0">
              <a:lnSpc>
                <a:spcPct val="150000"/>
              </a:lnSpc>
              <a:spcBef>
                <a:spcPct val="0"/>
              </a:spcBef>
              <a:spcAft>
                <a:spcPct val="0"/>
              </a:spcAft>
              <a:buClrTx/>
              <a:buSzTx/>
              <a:buFontTx/>
              <a:buNone/>
              <a:tabLst/>
              <a:defRPr/>
            </a:pPr>
            <a:fld id="{EC3C12D4-1BB1-4CDC-88A6-B6E19B6BFEA8}"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pitchFamily="34" charset="0"/>
                <a:ea typeface="MS PGothic" panose="020B0600070205080204" pitchFamily="34" charset="-128"/>
                <a:cs typeface="+mn-cs"/>
              </a:rPr>
              <a:pPr marL="0" marR="0" lvl="0" indent="0" algn="r" defTabSz="914400" rtl="0" eaLnBrk="0" fontAlgn="base" latinLnBrk="0" hangingPunct="0">
                <a:lnSpc>
                  <a:spcPct val="150000"/>
                </a:lnSpc>
                <a:spcBef>
                  <a:spcPct val="0"/>
                </a:spcBef>
                <a:spcAft>
                  <a:spcPct val="0"/>
                </a:spcAft>
                <a:buClrTx/>
                <a:buSzTx/>
                <a:buFontTx/>
                <a:buNone/>
                <a:tabLst/>
                <a:defRPr/>
              </a:pPr>
              <a:t>7</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pitchFamily="34" charset="0"/>
              <a:ea typeface="MS PGothic" panose="020B0600070205080204" pitchFamily="34" charset="-128"/>
              <a:cs typeface="+mn-cs"/>
            </a:endParaRPr>
          </a:p>
        </p:txBody>
      </p:sp>
      <p:cxnSp>
        <p:nvCxnSpPr>
          <p:cNvPr id="8" name="Straight Connector 7">
            <a:extLst>
              <a:ext uri="{FF2B5EF4-FFF2-40B4-BE49-F238E27FC236}">
                <a16:creationId xmlns:a16="http://schemas.microsoft.com/office/drawing/2014/main" id="{771F08C7-A1BA-3CFE-9DCB-184666ED4DB0}"/>
              </a:ext>
            </a:extLst>
          </p:cNvPr>
          <p:cNvCxnSpPr/>
          <p:nvPr/>
        </p:nvCxnSpPr>
        <p:spPr>
          <a:xfrm flipV="1">
            <a:off x="113771" y="642086"/>
            <a:ext cx="10015008" cy="14805"/>
          </a:xfrm>
          <a:prstGeom prst="line">
            <a:avLst/>
          </a:prstGeom>
          <a:ln w="19050">
            <a:solidFill>
              <a:srgbClr val="00B050"/>
            </a:solidFill>
          </a:ln>
        </p:spPr>
        <p:style>
          <a:lnRef idx="1">
            <a:schemeClr val="accent6"/>
          </a:lnRef>
          <a:fillRef idx="0">
            <a:schemeClr val="accent6"/>
          </a:fillRef>
          <a:effectRef idx="0">
            <a:schemeClr val="accent6"/>
          </a:effectRef>
          <a:fontRef idx="minor">
            <a:schemeClr val="tx1"/>
          </a:fontRef>
        </p:style>
      </p:cxnSp>
      <p:sp>
        <p:nvSpPr>
          <p:cNvPr id="2" name="Rectangle 2">
            <a:extLst>
              <a:ext uri="{FF2B5EF4-FFF2-40B4-BE49-F238E27FC236}">
                <a16:creationId xmlns:a16="http://schemas.microsoft.com/office/drawing/2014/main" id="{17E8E0EB-BBC9-7A96-1808-CE932A2D4FFA}"/>
              </a:ext>
            </a:extLst>
          </p:cNvPr>
          <p:cNvSpPr txBox="1">
            <a:spLocks noChangeArrowheads="1"/>
          </p:cNvSpPr>
          <p:nvPr/>
        </p:nvSpPr>
        <p:spPr bwMode="auto">
          <a:xfrm>
            <a:off x="0" y="198438"/>
            <a:ext cx="8001000" cy="639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3200" b="1" i="0" u="none" strike="noStrike" kern="1200" cap="none" spc="0" normalizeH="0" baseline="0" noProof="0" dirty="0">
                <a:ln>
                  <a:noFill/>
                </a:ln>
                <a:solidFill>
                  <a:srgbClr val="002060"/>
                </a:solidFill>
                <a:effectLst/>
                <a:uLnTx/>
                <a:uFillTx/>
                <a:latin typeface="Times New Roman" panose="02020603050405020304" pitchFamily="18" charset="0"/>
                <a:ea typeface="MS PGothic" panose="020B0600070205080204" pitchFamily="34" charset="-128"/>
                <a:cs typeface="Times New Roman" panose="02020603050405020304" pitchFamily="18" charset="0"/>
              </a:rPr>
              <a:t>Free Radical Polymerization; </a:t>
            </a:r>
            <a:r>
              <a:rPr kumimoji="0" lang="en-US" altLang="en-US" sz="3200" b="1" i="0" u="none" strike="noStrike" kern="1200" cap="none" spc="0" normalizeH="0" baseline="0" noProof="0" dirty="0">
                <a:ln>
                  <a:noFill/>
                </a:ln>
                <a:solidFill>
                  <a:srgbClr val="FF0000"/>
                </a:solidFill>
                <a:effectLst/>
                <a:uLnTx/>
                <a:uFillTx/>
                <a:latin typeface="Times New Roman" panose="02020603050405020304" pitchFamily="18" charset="0"/>
                <a:ea typeface="MS PGothic" panose="020B0600070205080204" pitchFamily="34" charset="-128"/>
                <a:cs typeface="Times New Roman" panose="02020603050405020304" pitchFamily="18" charset="0"/>
              </a:rPr>
              <a:t>Mechanism</a:t>
            </a:r>
          </a:p>
        </p:txBody>
      </p:sp>
      <p:sp>
        <p:nvSpPr>
          <p:cNvPr id="13" name="Rectangle 12">
            <a:extLst>
              <a:ext uri="{FF2B5EF4-FFF2-40B4-BE49-F238E27FC236}">
                <a16:creationId xmlns:a16="http://schemas.microsoft.com/office/drawing/2014/main" id="{DE2535F3-6770-F81B-CC2A-AC29C6B58BA6}"/>
              </a:ext>
            </a:extLst>
          </p:cNvPr>
          <p:cNvSpPr/>
          <p:nvPr/>
        </p:nvSpPr>
        <p:spPr>
          <a:xfrm>
            <a:off x="609600" y="761126"/>
            <a:ext cx="11201399" cy="498663"/>
          </a:xfrm>
          <a:prstGeom prst="rect">
            <a:avLst/>
          </a:prstGeom>
        </p:spPr>
        <p:txBody>
          <a:bodyPr wrap="square">
            <a:spAutoFit/>
          </a:bodyPr>
          <a:lstStyle/>
          <a:p>
            <a:pPr algn="just">
              <a:lnSpc>
                <a:spcPct val="150000"/>
              </a:lnSpc>
            </a:pPr>
            <a:r>
              <a:rPr lang="en-US" sz="2000" b="1" dirty="0">
                <a:solidFill>
                  <a:srgbClr val="0000FF"/>
                </a:solidFill>
                <a:latin typeface="Times New Roman" panose="02020603050405020304" pitchFamily="18" charset="0"/>
                <a:cs typeface="Times New Roman" panose="02020603050405020304" pitchFamily="18" charset="0"/>
              </a:rPr>
              <a:t>3) The Termination Step</a:t>
            </a:r>
            <a:endParaRPr lang="en-US" sz="2000" i="1" dirty="0">
              <a:solidFill>
                <a:srgbClr val="002060"/>
              </a:solidFill>
              <a:latin typeface="Times New Roman" panose="02020603050405020304" pitchFamily="18" charset="0"/>
              <a:cs typeface="Times New Roman" panose="02020603050405020304" pitchFamily="18" charset="0"/>
            </a:endParaRPr>
          </a:p>
        </p:txBody>
      </p:sp>
      <p:sp>
        <p:nvSpPr>
          <p:cNvPr id="21" name="Rectangle 20">
            <a:extLst>
              <a:ext uri="{FF2B5EF4-FFF2-40B4-BE49-F238E27FC236}">
                <a16:creationId xmlns:a16="http://schemas.microsoft.com/office/drawing/2014/main" id="{EA20FECA-9926-4A51-88C1-93EBAD9E2729}"/>
              </a:ext>
            </a:extLst>
          </p:cNvPr>
          <p:cNvSpPr/>
          <p:nvPr/>
        </p:nvSpPr>
        <p:spPr>
          <a:xfrm>
            <a:off x="993477" y="1204440"/>
            <a:ext cx="10798472" cy="960328"/>
          </a:xfrm>
          <a:prstGeom prst="rect">
            <a:avLst/>
          </a:prstGeom>
        </p:spPr>
        <p:txBody>
          <a:bodyPr wrap="square">
            <a:spAutoFit/>
          </a:bodyPr>
          <a:lstStyle/>
          <a:p>
            <a:pPr marL="914400" indent="-914400" algn="just">
              <a:lnSpc>
                <a:spcPct val="150000"/>
              </a:lnSpc>
            </a:pPr>
            <a:r>
              <a:rPr lang="en-US" sz="2000" b="1" i="1" dirty="0">
                <a:solidFill>
                  <a:srgbClr val="009ED6"/>
                </a:solidFill>
                <a:latin typeface="Times New Roman" panose="02020603050405020304" pitchFamily="18" charset="0"/>
                <a:cs typeface="Times New Roman" panose="02020603050405020304" pitchFamily="18" charset="0"/>
              </a:rPr>
              <a:t>Termination by combination </a:t>
            </a:r>
            <a:r>
              <a:rPr lang="en-US" sz="2000" dirty="0">
                <a:latin typeface="Times New Roman" panose="02020603050405020304" pitchFamily="18" charset="0"/>
                <a:cs typeface="Times New Roman" panose="02020603050405020304" pitchFamily="18" charset="0"/>
              </a:rPr>
              <a:t>to give a single terminated chain of degree of polymerization </a:t>
            </a:r>
            <a:r>
              <a:rPr lang="en-US" sz="2000" dirty="0" err="1">
                <a:latin typeface="Times New Roman" panose="02020603050405020304" pitchFamily="18" charset="0"/>
                <a:cs typeface="Times New Roman" panose="02020603050405020304" pitchFamily="18" charset="0"/>
              </a:rPr>
              <a:t>x+y</a:t>
            </a:r>
            <a:r>
              <a:rPr lang="en-US" sz="2000" dirty="0">
                <a:latin typeface="Times New Roman" panose="02020603050405020304" pitchFamily="18" charset="0"/>
                <a:cs typeface="Times New Roman" panose="02020603050405020304" pitchFamily="18" charset="0"/>
              </a:rPr>
              <a:t> through the formation of a covalent bond between the two combining radical chains</a:t>
            </a:r>
          </a:p>
        </p:txBody>
      </p:sp>
      <p:sp>
        <p:nvSpPr>
          <p:cNvPr id="22" name="Rectangle 21">
            <a:extLst>
              <a:ext uri="{FF2B5EF4-FFF2-40B4-BE49-F238E27FC236}">
                <a16:creationId xmlns:a16="http://schemas.microsoft.com/office/drawing/2014/main" id="{CBDB6106-DD46-4FA9-8CC3-E2412EF0C14C}"/>
              </a:ext>
            </a:extLst>
          </p:cNvPr>
          <p:cNvSpPr/>
          <p:nvPr/>
        </p:nvSpPr>
        <p:spPr>
          <a:xfrm>
            <a:off x="993477" y="3132776"/>
            <a:ext cx="10798472" cy="960328"/>
          </a:xfrm>
          <a:prstGeom prst="rect">
            <a:avLst/>
          </a:prstGeom>
        </p:spPr>
        <p:txBody>
          <a:bodyPr wrap="square">
            <a:spAutoFit/>
          </a:bodyPr>
          <a:lstStyle/>
          <a:p>
            <a:pPr marL="857250" indent="-857250" algn="just">
              <a:lnSpc>
                <a:spcPct val="150000"/>
              </a:lnSpc>
            </a:pPr>
            <a:r>
              <a:rPr lang="en-US" sz="2000" b="1" dirty="0">
                <a:solidFill>
                  <a:srgbClr val="009ED6"/>
                </a:solidFill>
                <a:latin typeface="Times New Roman" panose="02020603050405020304" pitchFamily="18" charset="0"/>
                <a:cs typeface="Times New Roman" panose="02020603050405020304" pitchFamily="18" charset="0"/>
              </a:rPr>
              <a:t>Termination by a </a:t>
            </a:r>
            <a:r>
              <a:rPr lang="en-US" sz="2000" b="1" i="1" dirty="0">
                <a:solidFill>
                  <a:srgbClr val="009ED6"/>
                </a:solidFill>
                <a:latin typeface="Times New Roman" panose="02020603050405020304" pitchFamily="18" charset="0"/>
                <a:cs typeface="Times New Roman" panose="02020603050405020304" pitchFamily="18" charset="0"/>
              </a:rPr>
              <a:t>disproportionation </a:t>
            </a:r>
            <a:r>
              <a:rPr lang="en-US" sz="2000" dirty="0">
                <a:latin typeface="Times New Roman" panose="02020603050405020304" pitchFamily="18" charset="0"/>
                <a:cs typeface="Times New Roman" panose="02020603050405020304" pitchFamily="18" charset="0"/>
              </a:rPr>
              <a:t>to give two terminated chains,  (1) one terminated chain will have an unsaturated carbon group and (2) the other terminated end is fully saturated. </a:t>
            </a:r>
          </a:p>
        </p:txBody>
      </p:sp>
      <p:sp>
        <p:nvSpPr>
          <p:cNvPr id="23" name="Rectangle 22">
            <a:extLst>
              <a:ext uri="{FF2B5EF4-FFF2-40B4-BE49-F238E27FC236}">
                <a16:creationId xmlns:a16="http://schemas.microsoft.com/office/drawing/2014/main" id="{FC38F6F7-2E2E-4037-BA60-E8F3253A49FB}"/>
              </a:ext>
            </a:extLst>
          </p:cNvPr>
          <p:cNvSpPr/>
          <p:nvPr/>
        </p:nvSpPr>
        <p:spPr>
          <a:xfrm>
            <a:off x="993476" y="5191893"/>
            <a:ext cx="10893723" cy="960328"/>
          </a:xfrm>
          <a:prstGeom prst="rect">
            <a:avLst/>
          </a:prstGeom>
        </p:spPr>
        <p:txBody>
          <a:bodyPr wrap="square">
            <a:spAutoFit/>
          </a:bodyPr>
          <a:lstStyle/>
          <a:p>
            <a:pPr marL="914400" indent="-914400" algn="just">
              <a:lnSpc>
                <a:spcPct val="150000"/>
              </a:lnSpc>
            </a:pPr>
            <a:r>
              <a:rPr lang="en-US" sz="2000" b="1" dirty="0">
                <a:solidFill>
                  <a:srgbClr val="009ED6"/>
                </a:solidFill>
                <a:latin typeface="Times New Roman" panose="02020603050405020304" pitchFamily="18" charset="0"/>
                <a:cs typeface="Times New Roman" panose="02020603050405020304" pitchFamily="18" charset="0"/>
              </a:rPr>
              <a:t>Termination is </a:t>
            </a:r>
            <a:r>
              <a:rPr lang="en-US" sz="2000" b="1" i="1" dirty="0">
                <a:solidFill>
                  <a:srgbClr val="009ED6"/>
                </a:solidFill>
                <a:latin typeface="Times New Roman" panose="02020603050405020304" pitchFamily="18" charset="0"/>
                <a:cs typeface="Times New Roman" panose="02020603050405020304" pitchFamily="18" charset="0"/>
              </a:rPr>
              <a:t>chain transfer </a:t>
            </a:r>
            <a:r>
              <a:rPr lang="en-US" sz="2000" i="1" dirty="0">
                <a:latin typeface="Times New Roman" panose="02020603050405020304" pitchFamily="18" charset="0"/>
                <a:cs typeface="Times New Roman" panose="02020603050405020304" pitchFamily="18" charset="0"/>
              </a:rPr>
              <a:t>by hydrogen abstraction from an initiator, monomer, polymer, or solvent molecule.</a:t>
            </a:r>
          </a:p>
        </p:txBody>
      </p:sp>
      <p:sp>
        <p:nvSpPr>
          <p:cNvPr id="24" name="Rectangle 23">
            <a:extLst>
              <a:ext uri="{FF2B5EF4-FFF2-40B4-BE49-F238E27FC236}">
                <a16:creationId xmlns:a16="http://schemas.microsoft.com/office/drawing/2014/main" id="{9B4CF577-A1FB-40CC-81F0-9A4F6AD19263}"/>
              </a:ext>
            </a:extLst>
          </p:cNvPr>
          <p:cNvSpPr/>
          <p:nvPr/>
        </p:nvSpPr>
        <p:spPr>
          <a:xfrm>
            <a:off x="2286000" y="6323726"/>
            <a:ext cx="8839200" cy="458074"/>
          </a:xfrm>
          <a:prstGeom prst="rect">
            <a:avLst/>
          </a:prstGeom>
        </p:spPr>
        <p:txBody>
          <a:bodyPr wrap="square">
            <a:spAutoFit/>
          </a:bodyPr>
          <a:lstStyle/>
          <a:p>
            <a:pPr algn="ctr">
              <a:lnSpc>
                <a:spcPct val="150000"/>
              </a:lnSpc>
            </a:pPr>
            <a:r>
              <a:rPr lang="en-US" dirty="0">
                <a:latin typeface="Times New Roman" panose="02020603050405020304" pitchFamily="18" charset="0"/>
                <a:cs typeface="Times New Roman" panose="02020603050405020304" pitchFamily="18" charset="0"/>
              </a:rPr>
              <a:t>where SH represents a solvent or any other molecule with an abstractable hydrogen atom.</a:t>
            </a:r>
          </a:p>
        </p:txBody>
      </p:sp>
      <p:pic>
        <p:nvPicPr>
          <p:cNvPr id="25" name="Picture 2">
            <a:extLst>
              <a:ext uri="{FF2B5EF4-FFF2-40B4-BE49-F238E27FC236}">
                <a16:creationId xmlns:a16="http://schemas.microsoft.com/office/drawing/2014/main" id="{29EDAE7B-8983-4312-9383-98C6A79D3FE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t="17804" b="7472"/>
          <a:stretch>
            <a:fillRect/>
          </a:stretch>
        </p:blipFill>
        <p:spPr bwMode="auto">
          <a:xfrm>
            <a:off x="3048001" y="2142261"/>
            <a:ext cx="6934200" cy="8639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9" name="صورة 9">
            <a:extLst>
              <a:ext uri="{FF2B5EF4-FFF2-40B4-BE49-F238E27FC236}">
                <a16:creationId xmlns:a16="http://schemas.microsoft.com/office/drawing/2014/main" id="{127C9CDB-570F-4E00-81ED-2255B0F9D7F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t="13333"/>
          <a:stretch>
            <a:fillRect/>
          </a:stretch>
        </p:blipFill>
        <p:spPr bwMode="auto">
          <a:xfrm>
            <a:off x="2921759" y="4174558"/>
            <a:ext cx="7136641" cy="10173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Picture 29">
            <a:extLst>
              <a:ext uri="{FF2B5EF4-FFF2-40B4-BE49-F238E27FC236}">
                <a16:creationId xmlns:a16="http://schemas.microsoft.com/office/drawing/2014/main" id="{2069ED80-087E-4121-85F5-60B17BE31308}"/>
              </a:ext>
            </a:extLst>
          </p:cNvPr>
          <p:cNvPicPr>
            <a:picLocks noChangeAspect="1"/>
          </p:cNvPicPr>
          <p:nvPr/>
        </p:nvPicPr>
        <p:blipFill rotWithShape="1">
          <a:blip r:embed="rId5"/>
          <a:srcRect l="33750" t="57733" r="38125" b="36986"/>
          <a:stretch/>
        </p:blipFill>
        <p:spPr>
          <a:xfrm>
            <a:off x="4303670" y="5882404"/>
            <a:ext cx="4418197" cy="441322"/>
          </a:xfrm>
          <a:prstGeom prst="rect">
            <a:avLst/>
          </a:prstGeom>
        </p:spPr>
      </p:pic>
    </p:spTree>
    <p:extLst>
      <p:ext uri="{BB962C8B-B14F-4D97-AF65-F5344CB8AC3E}">
        <p14:creationId xmlns:p14="http://schemas.microsoft.com/office/powerpoint/2010/main" val="15730681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box(in)">
                                      <p:cBhvr>
                                        <p:cTn id="7" dur="500"/>
                                        <p:tgtEl>
                                          <p:spTgt spid="25"/>
                                        </p:tgtEl>
                                      </p:cBhvr>
                                    </p:animEffect>
                                  </p:childTnLst>
                                </p:cTn>
                              </p:par>
                              <p:par>
                                <p:cTn id="8" presetID="5" presetClass="entr" presetSubtype="10" fill="hold" nodeType="withEffect">
                                  <p:stCondLst>
                                    <p:cond delay="0"/>
                                  </p:stCondLst>
                                  <p:childTnLst>
                                    <p:set>
                                      <p:cBhvr>
                                        <p:cTn id="9" dur="1" fill="hold">
                                          <p:stCondLst>
                                            <p:cond delay="0"/>
                                          </p:stCondLst>
                                        </p:cTn>
                                        <p:tgtEl>
                                          <p:spTgt spid="29"/>
                                        </p:tgtEl>
                                        <p:attrNameLst>
                                          <p:attrName>style.visibility</p:attrName>
                                        </p:attrNameLst>
                                      </p:cBhvr>
                                      <p:to>
                                        <p:strVal val="visible"/>
                                      </p:to>
                                    </p:set>
                                    <p:animEffect transition="in" filter="checkerboard(across)">
                                      <p:cBhvr>
                                        <p:cTn id="10"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C2B495-8090-BF77-BF42-C25A829E3ED8}"/>
            </a:ext>
          </a:extLst>
        </p:cNvPr>
        <p:cNvGrpSpPr/>
        <p:nvPr/>
      </p:nvGrpSpPr>
      <p:grpSpPr>
        <a:xfrm>
          <a:off x="0" y="0"/>
          <a:ext cx="0" cy="0"/>
          <a:chOff x="0" y="0"/>
          <a:chExt cx="0" cy="0"/>
        </a:xfrm>
      </p:grpSpPr>
      <p:sp>
        <p:nvSpPr>
          <p:cNvPr id="35" name="Slide Number Placeholder 34">
            <a:extLst>
              <a:ext uri="{FF2B5EF4-FFF2-40B4-BE49-F238E27FC236}">
                <a16:creationId xmlns:a16="http://schemas.microsoft.com/office/drawing/2014/main" id="{218D024D-03DC-90DD-5002-69E87D768F46}"/>
              </a:ext>
            </a:extLst>
          </p:cNvPr>
          <p:cNvSpPr>
            <a:spLocks noGrp="1"/>
          </p:cNvSpPr>
          <p:nvPr>
            <p:ph type="sldNum" sz="quarter" idx="12"/>
          </p:nvPr>
        </p:nvSpPr>
        <p:spPr/>
        <p:txBody>
          <a:bodyPr/>
          <a:lstStyle/>
          <a:p>
            <a:pPr marL="0" marR="0" lvl="0" indent="0" algn="r" defTabSz="914400" rtl="0" eaLnBrk="0" fontAlgn="base" latinLnBrk="0" hangingPunct="0">
              <a:lnSpc>
                <a:spcPct val="150000"/>
              </a:lnSpc>
              <a:spcBef>
                <a:spcPct val="0"/>
              </a:spcBef>
              <a:spcAft>
                <a:spcPct val="0"/>
              </a:spcAft>
              <a:buClrTx/>
              <a:buSzTx/>
              <a:buFontTx/>
              <a:buNone/>
              <a:tabLst/>
              <a:defRPr/>
            </a:pPr>
            <a:fld id="{EC3C12D4-1BB1-4CDC-88A6-B6E19B6BFEA8}"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pitchFamily="34" charset="0"/>
                <a:ea typeface="MS PGothic" panose="020B0600070205080204" pitchFamily="34" charset="-128"/>
                <a:cs typeface="+mn-cs"/>
              </a:rPr>
              <a:pPr marL="0" marR="0" lvl="0" indent="0" algn="r" defTabSz="914400" rtl="0" eaLnBrk="0" fontAlgn="base" latinLnBrk="0" hangingPunct="0">
                <a:lnSpc>
                  <a:spcPct val="150000"/>
                </a:lnSpc>
                <a:spcBef>
                  <a:spcPct val="0"/>
                </a:spcBef>
                <a:spcAft>
                  <a:spcPct val="0"/>
                </a:spcAft>
                <a:buClrTx/>
                <a:buSzTx/>
                <a:buFontTx/>
                <a:buNone/>
                <a:tabLst/>
                <a:defRPr/>
              </a:pPr>
              <a:t>8</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pitchFamily="34" charset="0"/>
              <a:ea typeface="MS PGothic" panose="020B0600070205080204" pitchFamily="34" charset="-128"/>
              <a:cs typeface="+mn-cs"/>
            </a:endParaRPr>
          </a:p>
        </p:txBody>
      </p:sp>
      <p:cxnSp>
        <p:nvCxnSpPr>
          <p:cNvPr id="8" name="Straight Connector 7">
            <a:extLst>
              <a:ext uri="{FF2B5EF4-FFF2-40B4-BE49-F238E27FC236}">
                <a16:creationId xmlns:a16="http://schemas.microsoft.com/office/drawing/2014/main" id="{8E3DFDDC-823D-1AE4-11E1-ED54FD9990D6}"/>
              </a:ext>
            </a:extLst>
          </p:cNvPr>
          <p:cNvCxnSpPr/>
          <p:nvPr/>
        </p:nvCxnSpPr>
        <p:spPr>
          <a:xfrm flipV="1">
            <a:off x="113771" y="642086"/>
            <a:ext cx="10015008" cy="14805"/>
          </a:xfrm>
          <a:prstGeom prst="line">
            <a:avLst/>
          </a:prstGeom>
          <a:ln w="19050">
            <a:solidFill>
              <a:srgbClr val="00B050"/>
            </a:solidFill>
          </a:ln>
        </p:spPr>
        <p:style>
          <a:lnRef idx="1">
            <a:schemeClr val="accent6"/>
          </a:lnRef>
          <a:fillRef idx="0">
            <a:schemeClr val="accent6"/>
          </a:fillRef>
          <a:effectRef idx="0">
            <a:schemeClr val="accent6"/>
          </a:effectRef>
          <a:fontRef idx="minor">
            <a:schemeClr val="tx1"/>
          </a:fontRef>
        </p:style>
      </p:cxnSp>
      <p:sp>
        <p:nvSpPr>
          <p:cNvPr id="2" name="Rectangle 2">
            <a:extLst>
              <a:ext uri="{FF2B5EF4-FFF2-40B4-BE49-F238E27FC236}">
                <a16:creationId xmlns:a16="http://schemas.microsoft.com/office/drawing/2014/main" id="{224070B6-29BA-50BD-1CC3-20047B64EBDF}"/>
              </a:ext>
            </a:extLst>
          </p:cNvPr>
          <p:cNvSpPr txBox="1">
            <a:spLocks noChangeArrowheads="1"/>
          </p:cNvSpPr>
          <p:nvPr/>
        </p:nvSpPr>
        <p:spPr bwMode="auto">
          <a:xfrm>
            <a:off x="0" y="198438"/>
            <a:ext cx="8382000" cy="639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lvl="0" eaLnBrk="1" hangingPunct="1">
              <a:lnSpc>
                <a:spcPct val="100000"/>
              </a:lnSpc>
              <a:spcBef>
                <a:spcPct val="0"/>
              </a:spcBef>
              <a:buNone/>
              <a:defRPr/>
            </a:pPr>
            <a:r>
              <a:rPr lang="en-US" altLang="en-US" sz="3200" b="1" dirty="0">
                <a:solidFill>
                  <a:srgbClr val="002060"/>
                </a:solidFill>
                <a:latin typeface="Times New Roman" panose="02020603050405020304" pitchFamily="18" charset="0"/>
                <a:cs typeface="Times New Roman" panose="02020603050405020304" pitchFamily="18" charset="0"/>
              </a:rPr>
              <a:t>Free Radical Polymerization; </a:t>
            </a:r>
            <a:r>
              <a:rPr lang="en-US" altLang="en-US" sz="3200" b="1" dirty="0">
                <a:solidFill>
                  <a:srgbClr val="FF0000"/>
                </a:solidFill>
                <a:latin typeface="Times New Roman" panose="02020603050405020304" pitchFamily="18" charset="0"/>
                <a:cs typeface="Times New Roman" panose="02020603050405020304" pitchFamily="18" charset="0"/>
              </a:rPr>
              <a:t>Mechanism</a:t>
            </a:r>
          </a:p>
        </p:txBody>
      </p:sp>
      <p:sp>
        <p:nvSpPr>
          <p:cNvPr id="4" name="Rectangle 3">
            <a:extLst>
              <a:ext uri="{FF2B5EF4-FFF2-40B4-BE49-F238E27FC236}">
                <a16:creationId xmlns:a16="http://schemas.microsoft.com/office/drawing/2014/main" id="{E31B8F1F-6775-3D89-9227-12CCAF5AFF1C}"/>
              </a:ext>
            </a:extLst>
          </p:cNvPr>
          <p:cNvSpPr/>
          <p:nvPr/>
        </p:nvSpPr>
        <p:spPr>
          <a:xfrm>
            <a:off x="390525" y="720537"/>
            <a:ext cx="11049000" cy="498663"/>
          </a:xfrm>
          <a:prstGeom prst="rect">
            <a:avLst/>
          </a:prstGeom>
        </p:spPr>
        <p:txBody>
          <a:bodyPr wrap="square">
            <a:spAutoFit/>
          </a:bodyPr>
          <a:lstStyle/>
          <a:p>
            <a:pPr marL="285750" indent="-285750" algn="just">
              <a:lnSpc>
                <a:spcPct val="150000"/>
              </a:lnSpc>
              <a:buFont typeface="Courier New" panose="02070309020205020404" pitchFamily="49" charset="0"/>
              <a:buChar char="o"/>
              <a:tabLst>
                <a:tab pos="114300" algn="l"/>
              </a:tabLst>
            </a:pPr>
            <a:r>
              <a:rPr lang="en-US" sz="2000" b="1" dirty="0">
                <a:solidFill>
                  <a:srgbClr val="FF0000"/>
                </a:solidFill>
                <a:latin typeface="Times New Roman" panose="02020603050405020304" pitchFamily="18" charset="0"/>
                <a:cs typeface="Times New Roman" panose="02020603050405020304" pitchFamily="18" charset="0"/>
              </a:rPr>
              <a:t>Typical examples for radically polymerizable monomers of the structure H</a:t>
            </a:r>
            <a:r>
              <a:rPr lang="en-US" sz="2000" b="1" baseline="-25000" dirty="0">
                <a:solidFill>
                  <a:srgbClr val="FF0000"/>
                </a:solidFill>
                <a:latin typeface="Times New Roman" panose="02020603050405020304" pitchFamily="18" charset="0"/>
                <a:cs typeface="Times New Roman" panose="02020603050405020304" pitchFamily="18" charset="0"/>
              </a:rPr>
              <a:t>2</a:t>
            </a:r>
            <a:r>
              <a:rPr lang="en-US" sz="2000" b="1" dirty="0">
                <a:solidFill>
                  <a:srgbClr val="FF0000"/>
                </a:solidFill>
                <a:latin typeface="Times New Roman" panose="02020603050405020304" pitchFamily="18" charset="0"/>
                <a:cs typeface="Times New Roman" panose="02020603050405020304" pitchFamily="18" charset="0"/>
              </a:rPr>
              <a:t>C=CHR</a:t>
            </a:r>
            <a:r>
              <a:rPr lang="en-US" sz="2000" b="1" baseline="30000" dirty="0">
                <a:solidFill>
                  <a:srgbClr val="FF0000"/>
                </a:solidFill>
                <a:latin typeface="Times New Roman" panose="02020603050405020304" pitchFamily="18" charset="0"/>
                <a:cs typeface="Times New Roman" panose="02020603050405020304" pitchFamily="18" charset="0"/>
              </a:rPr>
              <a:t>′</a:t>
            </a:r>
          </a:p>
        </p:txBody>
      </p:sp>
      <p:pic>
        <p:nvPicPr>
          <p:cNvPr id="5" name="Picture 4">
            <a:extLst>
              <a:ext uri="{FF2B5EF4-FFF2-40B4-BE49-F238E27FC236}">
                <a16:creationId xmlns:a16="http://schemas.microsoft.com/office/drawing/2014/main" id="{6D85E9CC-55BB-8810-5683-3C6B8052D0FA}"/>
              </a:ext>
            </a:extLst>
          </p:cNvPr>
          <p:cNvPicPr>
            <a:picLocks noChangeAspect="1"/>
          </p:cNvPicPr>
          <p:nvPr/>
        </p:nvPicPr>
        <p:blipFill rotWithShape="1">
          <a:blip r:embed="rId3"/>
          <a:srcRect l="31250" t="15555" r="33125" b="21111"/>
          <a:stretch/>
        </p:blipFill>
        <p:spPr>
          <a:xfrm>
            <a:off x="3238501" y="1371600"/>
            <a:ext cx="5486408" cy="5486400"/>
          </a:xfrm>
          <a:prstGeom prst="rect">
            <a:avLst/>
          </a:prstGeom>
        </p:spPr>
      </p:pic>
      <p:pic>
        <p:nvPicPr>
          <p:cNvPr id="3" name="Picture 2">
            <a:extLst>
              <a:ext uri="{FF2B5EF4-FFF2-40B4-BE49-F238E27FC236}">
                <a16:creationId xmlns:a16="http://schemas.microsoft.com/office/drawing/2014/main" id="{CC6A14D2-C9B4-1862-6B2C-AF09570D2E2C}"/>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5597" t="8167" r="74627" b="22955"/>
          <a:stretch/>
        </p:blipFill>
        <p:spPr bwMode="auto">
          <a:xfrm>
            <a:off x="1752600" y="1279429"/>
            <a:ext cx="1080588" cy="9144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68340113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8D299D-28FB-D2E2-AF7F-DA871201D34D}"/>
            </a:ext>
          </a:extLst>
        </p:cNvPr>
        <p:cNvGrpSpPr/>
        <p:nvPr/>
      </p:nvGrpSpPr>
      <p:grpSpPr>
        <a:xfrm>
          <a:off x="0" y="0"/>
          <a:ext cx="0" cy="0"/>
          <a:chOff x="0" y="0"/>
          <a:chExt cx="0" cy="0"/>
        </a:xfrm>
      </p:grpSpPr>
      <p:sp>
        <p:nvSpPr>
          <p:cNvPr id="35" name="Slide Number Placeholder 34">
            <a:extLst>
              <a:ext uri="{FF2B5EF4-FFF2-40B4-BE49-F238E27FC236}">
                <a16:creationId xmlns:a16="http://schemas.microsoft.com/office/drawing/2014/main" id="{D29B1B34-6535-76A8-230F-5B57AFF5ACE2}"/>
              </a:ext>
            </a:extLst>
          </p:cNvPr>
          <p:cNvSpPr>
            <a:spLocks noGrp="1"/>
          </p:cNvSpPr>
          <p:nvPr>
            <p:ph type="sldNum" sz="quarter" idx="12"/>
          </p:nvPr>
        </p:nvSpPr>
        <p:spPr/>
        <p:txBody>
          <a:bodyPr/>
          <a:lstStyle/>
          <a:p>
            <a:pPr marL="0" marR="0" lvl="0" indent="0" algn="r" defTabSz="914400" rtl="0" eaLnBrk="0" fontAlgn="base" latinLnBrk="0" hangingPunct="0">
              <a:lnSpc>
                <a:spcPct val="150000"/>
              </a:lnSpc>
              <a:spcBef>
                <a:spcPct val="0"/>
              </a:spcBef>
              <a:spcAft>
                <a:spcPct val="0"/>
              </a:spcAft>
              <a:buClrTx/>
              <a:buSzTx/>
              <a:buFontTx/>
              <a:buNone/>
              <a:tabLst/>
              <a:defRPr/>
            </a:pPr>
            <a:fld id="{EC3C12D4-1BB1-4CDC-88A6-B6E19B6BFEA8}"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pitchFamily="34" charset="0"/>
                <a:ea typeface="MS PGothic" panose="020B0600070205080204" pitchFamily="34" charset="-128"/>
                <a:cs typeface="+mn-cs"/>
              </a:rPr>
              <a:pPr marL="0" marR="0" lvl="0" indent="0" algn="r" defTabSz="914400" rtl="0" eaLnBrk="0" fontAlgn="base" latinLnBrk="0" hangingPunct="0">
                <a:lnSpc>
                  <a:spcPct val="150000"/>
                </a:lnSpc>
                <a:spcBef>
                  <a:spcPct val="0"/>
                </a:spcBef>
                <a:spcAft>
                  <a:spcPct val="0"/>
                </a:spcAft>
                <a:buClrTx/>
                <a:buSzTx/>
                <a:buFontTx/>
                <a:buNone/>
                <a:tabLst/>
                <a:defRPr/>
              </a:pPr>
              <a:t>9</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pitchFamily="34" charset="0"/>
              <a:ea typeface="MS PGothic" panose="020B0600070205080204" pitchFamily="34" charset="-128"/>
              <a:cs typeface="+mn-cs"/>
            </a:endParaRPr>
          </a:p>
        </p:txBody>
      </p:sp>
      <p:cxnSp>
        <p:nvCxnSpPr>
          <p:cNvPr id="8" name="Straight Connector 7">
            <a:extLst>
              <a:ext uri="{FF2B5EF4-FFF2-40B4-BE49-F238E27FC236}">
                <a16:creationId xmlns:a16="http://schemas.microsoft.com/office/drawing/2014/main" id="{45058E5B-19D5-92C8-EE1C-C0849442893B}"/>
              </a:ext>
            </a:extLst>
          </p:cNvPr>
          <p:cNvCxnSpPr/>
          <p:nvPr/>
        </p:nvCxnSpPr>
        <p:spPr>
          <a:xfrm flipV="1">
            <a:off x="113771" y="642086"/>
            <a:ext cx="10015008" cy="14805"/>
          </a:xfrm>
          <a:prstGeom prst="line">
            <a:avLst/>
          </a:prstGeom>
          <a:ln w="19050">
            <a:solidFill>
              <a:srgbClr val="00B050"/>
            </a:solidFill>
          </a:ln>
        </p:spPr>
        <p:style>
          <a:lnRef idx="1">
            <a:schemeClr val="accent6"/>
          </a:lnRef>
          <a:fillRef idx="0">
            <a:schemeClr val="accent6"/>
          </a:fillRef>
          <a:effectRef idx="0">
            <a:schemeClr val="accent6"/>
          </a:effectRef>
          <a:fontRef idx="minor">
            <a:schemeClr val="tx1"/>
          </a:fontRef>
        </p:style>
      </p:cxnSp>
      <p:sp>
        <p:nvSpPr>
          <p:cNvPr id="2" name="Rectangle 2">
            <a:extLst>
              <a:ext uri="{FF2B5EF4-FFF2-40B4-BE49-F238E27FC236}">
                <a16:creationId xmlns:a16="http://schemas.microsoft.com/office/drawing/2014/main" id="{E47AD269-9DBC-27CD-BAFA-AB6E4003D51A}"/>
              </a:ext>
            </a:extLst>
          </p:cNvPr>
          <p:cNvSpPr txBox="1">
            <a:spLocks noChangeArrowheads="1"/>
          </p:cNvSpPr>
          <p:nvPr/>
        </p:nvSpPr>
        <p:spPr bwMode="auto">
          <a:xfrm>
            <a:off x="0" y="198438"/>
            <a:ext cx="12192000" cy="639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lvl="0" eaLnBrk="1" hangingPunct="1">
              <a:lnSpc>
                <a:spcPct val="100000"/>
              </a:lnSpc>
              <a:spcBef>
                <a:spcPct val="0"/>
              </a:spcBef>
              <a:buNone/>
            </a:pPr>
            <a:r>
              <a:rPr kumimoji="0" lang="en-US" altLang="en-US" sz="3200" b="1" i="0" u="none" strike="noStrike" kern="1200" cap="none" spc="0" normalizeH="0" baseline="0" noProof="0" dirty="0">
                <a:ln>
                  <a:noFill/>
                </a:ln>
                <a:solidFill>
                  <a:srgbClr val="002060"/>
                </a:solidFill>
                <a:effectLst/>
                <a:uLnTx/>
                <a:uFillTx/>
                <a:latin typeface="Times New Roman" panose="02020603050405020304" pitchFamily="18" charset="0"/>
                <a:ea typeface="MS PGothic" panose="020B0600070205080204" pitchFamily="34" charset="-128"/>
                <a:cs typeface="Times New Roman" panose="02020603050405020304" pitchFamily="18" charset="0"/>
              </a:rPr>
              <a:t>Free Radical Polymerization; </a:t>
            </a:r>
            <a:r>
              <a:rPr lang="en-US" sz="3200" b="1" dirty="0">
                <a:solidFill>
                  <a:srgbClr val="FF0000"/>
                </a:solidFill>
                <a:latin typeface="Times New Roman" panose="02020603050405020304" pitchFamily="18" charset="0"/>
                <a:cs typeface="Times New Roman" panose="02020603050405020304" pitchFamily="18" charset="0"/>
              </a:rPr>
              <a:t>Example</a:t>
            </a:r>
            <a:endParaRPr kumimoji="0" lang="en-US" altLang="en-US" sz="2200" b="1" i="0" u="none" strike="noStrike" kern="1200" cap="none" spc="0" normalizeH="0" baseline="0" noProof="0" dirty="0">
              <a:ln>
                <a:noFill/>
              </a:ln>
              <a:solidFill>
                <a:srgbClr val="FF0000"/>
              </a:solidFill>
              <a:effectLst/>
              <a:uLnTx/>
              <a:uFillTx/>
              <a:latin typeface="Times New Roman" panose="02020603050405020304" pitchFamily="18" charset="0"/>
              <a:ea typeface="MS PGothic" panose="020B0600070205080204" pitchFamily="34" charset="-128"/>
              <a:cs typeface="Times New Roman" panose="02020603050405020304" pitchFamily="18" charset="0"/>
            </a:endParaRPr>
          </a:p>
        </p:txBody>
      </p:sp>
      <p:pic>
        <p:nvPicPr>
          <p:cNvPr id="7" name="Picture 6">
            <a:extLst>
              <a:ext uri="{FF2B5EF4-FFF2-40B4-BE49-F238E27FC236}">
                <a16:creationId xmlns:a16="http://schemas.microsoft.com/office/drawing/2014/main" id="{6ACC40D9-8CD3-4E04-B263-E4E279109161}"/>
              </a:ext>
            </a:extLst>
          </p:cNvPr>
          <p:cNvPicPr>
            <a:picLocks noChangeAspect="1"/>
          </p:cNvPicPr>
          <p:nvPr/>
        </p:nvPicPr>
        <p:blipFill rotWithShape="1">
          <a:blip r:embed="rId3"/>
          <a:srcRect l="26875" t="30001" r="31250" b="57882"/>
          <a:stretch/>
        </p:blipFill>
        <p:spPr>
          <a:xfrm>
            <a:off x="3281277" y="2197950"/>
            <a:ext cx="5629446" cy="864431"/>
          </a:xfrm>
          <a:prstGeom prst="rect">
            <a:avLst/>
          </a:prstGeom>
        </p:spPr>
      </p:pic>
      <p:sp>
        <p:nvSpPr>
          <p:cNvPr id="9" name="Rectangle 8">
            <a:extLst>
              <a:ext uri="{FF2B5EF4-FFF2-40B4-BE49-F238E27FC236}">
                <a16:creationId xmlns:a16="http://schemas.microsoft.com/office/drawing/2014/main" id="{0356A166-62BB-4439-A322-2C6D7AD35969}"/>
              </a:ext>
            </a:extLst>
          </p:cNvPr>
          <p:cNvSpPr/>
          <p:nvPr/>
        </p:nvSpPr>
        <p:spPr>
          <a:xfrm>
            <a:off x="1143000" y="3034977"/>
            <a:ext cx="10428732" cy="498663"/>
          </a:xfrm>
          <a:prstGeom prst="rect">
            <a:avLst/>
          </a:prstGeom>
        </p:spPr>
        <p:txBody>
          <a:bodyPr wrap="square">
            <a:spAutoFit/>
          </a:bodyPr>
          <a:lstStyle/>
          <a:p>
            <a:pPr marL="342900" indent="-342900" algn="just">
              <a:lnSpc>
                <a:spcPct val="150000"/>
              </a:lnSpc>
              <a:buFont typeface="Courier New" panose="02070309020205020404" pitchFamily="49" charset="0"/>
              <a:buChar char="o"/>
            </a:pPr>
            <a:r>
              <a:rPr lang="en-US" sz="2000" i="1" dirty="0">
                <a:solidFill>
                  <a:srgbClr val="009ED6"/>
                </a:solidFill>
                <a:latin typeface="Times New Roman" panose="02020603050405020304" pitchFamily="18" charset="0"/>
                <a:cs typeface="Times New Roman" panose="02020603050405020304" pitchFamily="18" charset="0"/>
              </a:rPr>
              <a:t>Association step</a:t>
            </a:r>
            <a:endParaRPr lang="en-US" sz="20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862DD758-4782-4F39-A02E-FCDEF3AC4F96}"/>
              </a:ext>
            </a:extLst>
          </p:cNvPr>
          <p:cNvSpPr/>
          <p:nvPr/>
        </p:nvSpPr>
        <p:spPr>
          <a:xfrm>
            <a:off x="1143000" y="1592074"/>
            <a:ext cx="10428732" cy="498663"/>
          </a:xfrm>
          <a:prstGeom prst="rect">
            <a:avLst/>
          </a:prstGeom>
        </p:spPr>
        <p:txBody>
          <a:bodyPr wrap="square">
            <a:spAutoFit/>
          </a:bodyPr>
          <a:lstStyle/>
          <a:p>
            <a:pPr marL="342900" indent="-342900" algn="just">
              <a:lnSpc>
                <a:spcPct val="150000"/>
              </a:lnSpc>
              <a:buFont typeface="Courier New" panose="02070309020205020404" pitchFamily="49" charset="0"/>
              <a:buChar char="o"/>
            </a:pPr>
            <a:r>
              <a:rPr lang="en-US" sz="2000" i="1" dirty="0">
                <a:solidFill>
                  <a:srgbClr val="009ED6"/>
                </a:solidFill>
                <a:latin typeface="Times New Roman" panose="02020603050405020304" pitchFamily="18" charset="0"/>
                <a:cs typeface="Times New Roman" panose="02020603050405020304" pitchFamily="18" charset="0"/>
              </a:rPr>
              <a:t>Dissociation</a:t>
            </a:r>
            <a:r>
              <a:rPr lang="en-US" sz="2000" dirty="0">
                <a:solidFill>
                  <a:srgbClr val="009ED6"/>
                </a:solidFill>
                <a:latin typeface="Times New Roman" panose="02020603050405020304" pitchFamily="18" charset="0"/>
                <a:cs typeface="Times New Roman" panose="02020603050405020304" pitchFamily="18" charset="0"/>
              </a:rPr>
              <a:t> </a:t>
            </a:r>
            <a:r>
              <a:rPr lang="en-US" sz="2000" i="1" dirty="0">
                <a:solidFill>
                  <a:srgbClr val="009ED6"/>
                </a:solidFill>
                <a:latin typeface="Times New Roman" panose="02020603050405020304" pitchFamily="18" charset="0"/>
                <a:cs typeface="Times New Roman" panose="02020603050405020304" pitchFamily="18" charset="0"/>
              </a:rPr>
              <a:t>of the initiator (benzoyl peroxide)</a:t>
            </a:r>
            <a:r>
              <a:rPr lang="en-US" sz="2000" i="1" dirty="0">
                <a:latin typeface="Times New Roman" panose="02020603050405020304" pitchFamily="18" charset="0"/>
                <a:cs typeface="Times New Roman" panose="02020603050405020304" pitchFamily="18" charset="0"/>
              </a:rPr>
              <a:t> </a:t>
            </a:r>
          </a:p>
        </p:txBody>
      </p:sp>
      <p:grpSp>
        <p:nvGrpSpPr>
          <p:cNvPr id="3" name="Group 2">
            <a:extLst>
              <a:ext uri="{FF2B5EF4-FFF2-40B4-BE49-F238E27FC236}">
                <a16:creationId xmlns:a16="http://schemas.microsoft.com/office/drawing/2014/main" id="{AC9E0E19-8DAC-40A7-B705-3779E69D5719}"/>
              </a:ext>
            </a:extLst>
          </p:cNvPr>
          <p:cNvGrpSpPr/>
          <p:nvPr/>
        </p:nvGrpSpPr>
        <p:grpSpPr>
          <a:xfrm>
            <a:off x="3171825" y="3455467"/>
            <a:ext cx="5848350" cy="1368566"/>
            <a:chOff x="2590800" y="3252658"/>
            <a:chExt cx="6455229" cy="1547942"/>
          </a:xfrm>
        </p:grpSpPr>
        <p:pic>
          <p:nvPicPr>
            <p:cNvPr id="14" name="Picture 13">
              <a:extLst>
                <a:ext uri="{FF2B5EF4-FFF2-40B4-BE49-F238E27FC236}">
                  <a16:creationId xmlns:a16="http://schemas.microsoft.com/office/drawing/2014/main" id="{45349F95-8D07-4D9D-9054-54ED0328CFAB}"/>
                </a:ext>
              </a:extLst>
            </p:cNvPr>
            <p:cNvPicPr>
              <a:picLocks noChangeAspect="1"/>
            </p:cNvPicPr>
            <p:nvPr/>
          </p:nvPicPr>
          <p:blipFill rotWithShape="1">
            <a:blip r:embed="rId4"/>
            <a:srcRect l="34375" t="41110" r="38750" b="38669"/>
            <a:stretch/>
          </p:blipFill>
          <p:spPr>
            <a:xfrm>
              <a:off x="2590800" y="3252658"/>
              <a:ext cx="3657600" cy="1547942"/>
            </a:xfrm>
            <a:prstGeom prst="rect">
              <a:avLst/>
            </a:prstGeom>
          </p:spPr>
        </p:pic>
        <p:pic>
          <p:nvPicPr>
            <p:cNvPr id="15" name="Picture 14">
              <a:extLst>
                <a:ext uri="{FF2B5EF4-FFF2-40B4-BE49-F238E27FC236}">
                  <a16:creationId xmlns:a16="http://schemas.microsoft.com/office/drawing/2014/main" id="{91FD3D38-F34F-4A58-8ADD-937C4CBFBB14}"/>
                </a:ext>
              </a:extLst>
            </p:cNvPr>
            <p:cNvPicPr>
              <a:picLocks noChangeAspect="1"/>
            </p:cNvPicPr>
            <p:nvPr/>
          </p:nvPicPr>
          <p:blipFill rotWithShape="1">
            <a:blip r:embed="rId4"/>
            <a:srcRect l="34374" t="61330" r="45309" b="19625"/>
            <a:stretch/>
          </p:blipFill>
          <p:spPr>
            <a:xfrm>
              <a:off x="6281057" y="3342620"/>
              <a:ext cx="2764972" cy="1457980"/>
            </a:xfrm>
            <a:prstGeom prst="rect">
              <a:avLst/>
            </a:prstGeom>
          </p:spPr>
        </p:pic>
      </p:grpSp>
      <p:sp>
        <p:nvSpPr>
          <p:cNvPr id="4" name="Rectangle 3">
            <a:extLst>
              <a:ext uri="{FF2B5EF4-FFF2-40B4-BE49-F238E27FC236}">
                <a16:creationId xmlns:a16="http://schemas.microsoft.com/office/drawing/2014/main" id="{93DD39EF-8F9D-4397-BBE2-66DB0A347C14}"/>
              </a:ext>
            </a:extLst>
          </p:cNvPr>
          <p:cNvSpPr/>
          <p:nvPr/>
        </p:nvSpPr>
        <p:spPr>
          <a:xfrm>
            <a:off x="752474" y="1220762"/>
            <a:ext cx="11008233" cy="498663"/>
          </a:xfrm>
          <a:prstGeom prst="rect">
            <a:avLst/>
          </a:prstGeom>
        </p:spPr>
        <p:txBody>
          <a:bodyPr wrap="square">
            <a:spAutoFit/>
          </a:bodyPr>
          <a:lstStyle/>
          <a:p>
            <a:pPr algn="just">
              <a:lnSpc>
                <a:spcPct val="150000"/>
              </a:lnSpc>
            </a:pPr>
            <a:r>
              <a:rPr lang="en-US" sz="2000" b="1" dirty="0">
                <a:solidFill>
                  <a:srgbClr val="0000FF"/>
                </a:solidFill>
                <a:latin typeface="Times New Roman" panose="02020603050405020304" pitchFamily="18" charset="0"/>
                <a:cs typeface="Times New Roman" panose="02020603050405020304" pitchFamily="18" charset="0"/>
              </a:rPr>
              <a:t>1) The Initiation Step</a:t>
            </a:r>
            <a:endParaRPr lang="en-US" sz="2000" dirty="0">
              <a:solidFill>
                <a:srgbClr val="0000FF"/>
              </a:solidFill>
              <a:latin typeface="Times New Roman" panose="02020603050405020304" pitchFamily="18" charset="0"/>
              <a:cs typeface="Times New Roman" panose="02020603050405020304" pitchFamily="18" charset="0"/>
            </a:endParaRPr>
          </a:p>
        </p:txBody>
      </p:sp>
      <p:sp>
        <p:nvSpPr>
          <p:cNvPr id="11" name="Rectangle 10">
            <a:extLst>
              <a:ext uri="{FF2B5EF4-FFF2-40B4-BE49-F238E27FC236}">
                <a16:creationId xmlns:a16="http://schemas.microsoft.com/office/drawing/2014/main" id="{F37D0A93-463B-450E-BD87-1A906E24E688}"/>
              </a:ext>
            </a:extLst>
          </p:cNvPr>
          <p:cNvSpPr/>
          <p:nvPr/>
        </p:nvSpPr>
        <p:spPr>
          <a:xfrm>
            <a:off x="752474" y="4805175"/>
            <a:ext cx="11008234" cy="498663"/>
          </a:xfrm>
          <a:prstGeom prst="rect">
            <a:avLst/>
          </a:prstGeom>
        </p:spPr>
        <p:txBody>
          <a:bodyPr wrap="square">
            <a:spAutoFit/>
          </a:bodyPr>
          <a:lstStyle/>
          <a:p>
            <a:pPr algn="just">
              <a:lnSpc>
                <a:spcPct val="150000"/>
              </a:lnSpc>
            </a:pPr>
            <a:r>
              <a:rPr lang="en-US" sz="2000" b="1" dirty="0">
                <a:solidFill>
                  <a:srgbClr val="0000FF"/>
                </a:solidFill>
                <a:latin typeface="Times New Roman" panose="02020603050405020304" pitchFamily="18" charset="0"/>
                <a:cs typeface="Times New Roman" panose="02020603050405020304" pitchFamily="18" charset="0"/>
              </a:rPr>
              <a:t>2) The Propagation Step; </a:t>
            </a:r>
            <a:r>
              <a:rPr lang="en-US" sz="2000" i="1" dirty="0">
                <a:latin typeface="Times New Roman" panose="02020603050405020304" pitchFamily="18" charset="0"/>
                <a:cs typeface="Times New Roman" panose="02020603050405020304" pitchFamily="18" charset="0"/>
              </a:rPr>
              <a:t>Additional monomer units are added to the initiated monomer.</a:t>
            </a:r>
          </a:p>
        </p:txBody>
      </p:sp>
      <p:grpSp>
        <p:nvGrpSpPr>
          <p:cNvPr id="12" name="Group 11">
            <a:extLst>
              <a:ext uri="{FF2B5EF4-FFF2-40B4-BE49-F238E27FC236}">
                <a16:creationId xmlns:a16="http://schemas.microsoft.com/office/drawing/2014/main" id="{EABF2FE0-1226-4D47-82C0-35FAC8C7596C}"/>
              </a:ext>
            </a:extLst>
          </p:cNvPr>
          <p:cNvGrpSpPr/>
          <p:nvPr/>
        </p:nvGrpSpPr>
        <p:grpSpPr>
          <a:xfrm>
            <a:off x="2628899" y="5492423"/>
            <a:ext cx="6934201" cy="1289377"/>
            <a:chOff x="2147993" y="1691745"/>
            <a:chExt cx="7888635" cy="1262993"/>
          </a:xfrm>
        </p:grpSpPr>
        <p:pic>
          <p:nvPicPr>
            <p:cNvPr id="16" name="Picture 15">
              <a:extLst>
                <a:ext uri="{FF2B5EF4-FFF2-40B4-BE49-F238E27FC236}">
                  <a16:creationId xmlns:a16="http://schemas.microsoft.com/office/drawing/2014/main" id="{CD5BBE0E-79F9-435F-99D1-C5BF91252852}"/>
                </a:ext>
              </a:extLst>
            </p:cNvPr>
            <p:cNvPicPr>
              <a:picLocks noChangeAspect="1"/>
            </p:cNvPicPr>
            <p:nvPr/>
          </p:nvPicPr>
          <p:blipFill rotWithShape="1">
            <a:blip r:embed="rId5"/>
            <a:srcRect l="30389" t="37778" r="34374" b="43115"/>
            <a:stretch/>
          </p:blipFill>
          <p:spPr>
            <a:xfrm>
              <a:off x="2147993" y="1691745"/>
              <a:ext cx="4329007" cy="1208564"/>
            </a:xfrm>
            <a:prstGeom prst="rect">
              <a:avLst/>
            </a:prstGeom>
          </p:spPr>
        </p:pic>
        <p:pic>
          <p:nvPicPr>
            <p:cNvPr id="17" name="Picture 16">
              <a:extLst>
                <a:ext uri="{FF2B5EF4-FFF2-40B4-BE49-F238E27FC236}">
                  <a16:creationId xmlns:a16="http://schemas.microsoft.com/office/drawing/2014/main" id="{1D2D86EF-9338-474F-9006-2915D4EADC4E}"/>
                </a:ext>
              </a:extLst>
            </p:cNvPr>
            <p:cNvPicPr>
              <a:picLocks noChangeAspect="1"/>
            </p:cNvPicPr>
            <p:nvPr/>
          </p:nvPicPr>
          <p:blipFill rotWithShape="1">
            <a:blip r:embed="rId5"/>
            <a:srcRect l="27501" t="61094" r="45350" b="20279"/>
            <a:stretch/>
          </p:blipFill>
          <p:spPr>
            <a:xfrm>
              <a:off x="6455228" y="1746174"/>
              <a:ext cx="3581400" cy="1208564"/>
            </a:xfrm>
            <a:prstGeom prst="rect">
              <a:avLst/>
            </a:prstGeom>
          </p:spPr>
        </p:pic>
      </p:grpSp>
      <p:sp>
        <p:nvSpPr>
          <p:cNvPr id="6" name="TextBox 5">
            <a:extLst>
              <a:ext uri="{FF2B5EF4-FFF2-40B4-BE49-F238E27FC236}">
                <a16:creationId xmlns:a16="http://schemas.microsoft.com/office/drawing/2014/main" id="{6B542A6F-AF74-7477-D042-F0FF7EFC203A}"/>
              </a:ext>
            </a:extLst>
          </p:cNvPr>
          <p:cNvSpPr txBox="1"/>
          <p:nvPr/>
        </p:nvSpPr>
        <p:spPr>
          <a:xfrm>
            <a:off x="381000" y="762000"/>
            <a:ext cx="7758192" cy="461665"/>
          </a:xfrm>
          <a:prstGeom prst="rect">
            <a:avLst/>
          </a:prstGeom>
          <a:noFill/>
        </p:spPr>
        <p:txBody>
          <a:bodyPr wrap="square">
            <a:spAutoFit/>
          </a:bodyPr>
          <a:lstStyle/>
          <a:p>
            <a:r>
              <a:rPr lang="en-US" sz="2400" b="1" dirty="0">
                <a:solidFill>
                  <a:srgbClr val="FF0000"/>
                </a:solidFill>
                <a:latin typeface="Times New Roman" panose="02020603050405020304" pitchFamily="18" charset="0"/>
                <a:cs typeface="Times New Roman" panose="02020603050405020304" pitchFamily="18" charset="0"/>
              </a:rPr>
              <a:t>Polymerization of Styrene Initiated By Benzoyl Peroxide:</a:t>
            </a:r>
            <a:endParaRPr lang="en-US" sz="2400" dirty="0">
              <a:solidFill>
                <a:srgbClr val="FF0000"/>
              </a:solidFill>
            </a:endParaRPr>
          </a:p>
        </p:txBody>
      </p:sp>
    </p:spTree>
    <p:extLst>
      <p:ext uri="{BB962C8B-B14F-4D97-AF65-F5344CB8AC3E}">
        <p14:creationId xmlns:p14="http://schemas.microsoft.com/office/powerpoint/2010/main" val="1364064514"/>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50A0B6DEDAC4F545B425E5691F8DD14E" ma:contentTypeVersion="18" ma:contentTypeDescription="Create a new document." ma:contentTypeScope="" ma:versionID="fce957297cddcbe3019cf6c158156d0b">
  <xsd:schema xmlns:xsd="http://www.w3.org/2001/XMLSchema" xmlns:xs="http://www.w3.org/2001/XMLSchema" xmlns:p="http://schemas.microsoft.com/office/2006/metadata/properties" xmlns:ns3="7bf060ee-4e2d-4269-9031-2d3a61ea00cc" xmlns:ns4="60b4a476-c6d3-45dd-9a0a-0feeefb56115" targetNamespace="http://schemas.microsoft.com/office/2006/metadata/properties" ma:root="true" ma:fieldsID="813a169d241cb6ff3342518147ce5ccf" ns3:_="" ns4:_="">
    <xsd:import namespace="7bf060ee-4e2d-4269-9031-2d3a61ea00cc"/>
    <xsd:import namespace="60b4a476-c6d3-45dd-9a0a-0feeefb56115"/>
    <xsd:element name="properties">
      <xsd:complexType>
        <xsd:sequence>
          <xsd:element name="documentManagement">
            <xsd:complexType>
              <xsd:all>
                <xsd:element ref="ns3:MediaServiceMetadata" minOccurs="0"/>
                <xsd:element ref="ns3:MediaServiceFastMetadata" minOccurs="0"/>
                <xsd:element ref="ns4:SharedWithUsers" minOccurs="0"/>
                <xsd:element ref="ns4:SharedWithDetails" minOccurs="0"/>
                <xsd:element ref="ns4:SharingHintHash" minOccurs="0"/>
                <xsd:element ref="ns3:MediaServiceAutoTags" minOccurs="0"/>
                <xsd:element ref="ns3:MediaServiceOCR" minOccurs="0"/>
                <xsd:element ref="ns3:MediaServiceDateTaken" minOccurs="0"/>
                <xsd:element ref="ns3:MediaServiceGenerationTime" minOccurs="0"/>
                <xsd:element ref="ns3:MediaServiceEventHashCode" minOccurs="0"/>
                <xsd:element ref="ns3:MediaServiceAutoKeyPoints" minOccurs="0"/>
                <xsd:element ref="ns3:MediaServiceKeyPoints" minOccurs="0"/>
                <xsd:element ref="ns3:MediaLengthInSeconds" minOccurs="0"/>
                <xsd:element ref="ns3:_activity" minOccurs="0"/>
                <xsd:element ref="ns3:MediaServiceObjectDetectorVersions" minOccurs="0"/>
                <xsd:element ref="ns3:MediaServiceSystemTags" minOccurs="0"/>
                <xsd:element ref="ns3:MediaServiceLocation"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bf060ee-4e2d-4269-9031-2d3a61ea00c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3" nillable="true" ma:displayName="Tags" ma:internalName="MediaServiceAutoTags"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DateTaken" ma:index="15" nillable="true" ma:displayName="MediaServiceDateTaken" ma:hidden="true" ma:internalName="MediaServiceDateTaken"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MediaLengthInSeconds" ma:index="20" nillable="true" ma:displayName="MediaLengthInSeconds" ma:hidden="true" ma:internalName="MediaLengthInSeconds" ma:readOnly="true">
      <xsd:simpleType>
        <xsd:restriction base="dms:Unknown"/>
      </xsd:simpleType>
    </xsd:element>
    <xsd:element name="_activity" ma:index="21" nillable="true" ma:displayName="_activity" ma:hidden="true" ma:internalName="_activity">
      <xsd:simpleType>
        <xsd:restriction base="dms:Note"/>
      </xsd:simpleType>
    </xsd:element>
    <xsd:element name="MediaServiceObjectDetectorVersions" ma:index="22" nillable="true" ma:displayName="MediaServiceObjectDetectorVersions" ma:hidden="true" ma:indexed="true" ma:internalName="MediaServiceObjectDetectorVersions" ma:readOnly="true">
      <xsd:simpleType>
        <xsd:restriction base="dms:Text"/>
      </xsd:simpleType>
    </xsd:element>
    <xsd:element name="MediaServiceSystemTags" ma:index="23" nillable="true" ma:displayName="MediaServiceSystemTags" ma:hidden="true" ma:internalName="MediaServiceSystemTags" ma:readOnly="true">
      <xsd:simpleType>
        <xsd:restriction base="dms:Note"/>
      </xsd:simpleType>
    </xsd:element>
    <xsd:element name="MediaServiceLocation" ma:index="24" nillable="true" ma:displayName="Location" ma:indexed="true" ma:internalName="MediaServiceLocation"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60b4a476-c6d3-45dd-9a0a-0feeefb56115"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SharingHintHash" ma:index="12"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_activity xmlns="7bf060ee-4e2d-4269-9031-2d3a61ea00cc"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43FBB116-3CC7-45B5-88C8-FAA29AAE576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bf060ee-4e2d-4269-9031-2d3a61ea00cc"/>
    <ds:schemaRef ds:uri="60b4a476-c6d3-45dd-9a0a-0feeefb5611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C820D5E2-5F0E-4C8D-B91E-0863D4241FEF}">
  <ds:schemaRefs>
    <ds:schemaRef ds:uri="7bf060ee-4e2d-4269-9031-2d3a61ea00cc"/>
    <ds:schemaRef ds:uri="http://schemas.microsoft.com/office/2006/documentManagement/types"/>
    <ds:schemaRef ds:uri="http://schemas.microsoft.com/office/2006/metadata/properties"/>
    <ds:schemaRef ds:uri="60b4a476-c6d3-45dd-9a0a-0feeefb56115"/>
    <ds:schemaRef ds:uri="http://purl.org/dc/terms/"/>
    <ds:schemaRef ds:uri="http://schemas.openxmlformats.org/package/2006/metadata/core-properties"/>
    <ds:schemaRef ds:uri="http://purl.org/dc/dcmitype/"/>
    <ds:schemaRef ds:uri="http://schemas.microsoft.com/office/infopath/2007/PartnerControls"/>
    <ds:schemaRef ds:uri="http://www.w3.org/XML/1998/namespace"/>
    <ds:schemaRef ds:uri="http://purl.org/dc/elements/1.1/"/>
  </ds:schemaRefs>
</ds:datastoreItem>
</file>

<file path=customXml/itemProps3.xml><?xml version="1.0" encoding="utf-8"?>
<ds:datastoreItem xmlns:ds="http://schemas.openxmlformats.org/officeDocument/2006/customXml" ds:itemID="{3F36C2CC-7B83-4213-BF64-8F61B5DE94DD}">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Training New Employees.potx</Template>
  <TotalTime>0</TotalTime>
  <Words>4587</Words>
  <Application>Microsoft Office PowerPoint</Application>
  <PresentationFormat>Widescreen</PresentationFormat>
  <Paragraphs>538</Paragraphs>
  <Slides>65</Slides>
  <Notes>65</Notes>
  <HiddenSlides>0</HiddenSlides>
  <MMClips>0</MMClips>
  <ScaleCrop>false</ScaleCrop>
  <HeadingPairs>
    <vt:vector size="8" baseType="variant">
      <vt:variant>
        <vt:lpstr>Fonts Used</vt:lpstr>
      </vt:variant>
      <vt:variant>
        <vt:i4>9</vt:i4>
      </vt:variant>
      <vt:variant>
        <vt:lpstr>Theme</vt:lpstr>
      </vt:variant>
      <vt:variant>
        <vt:i4>1</vt:i4>
      </vt:variant>
      <vt:variant>
        <vt:lpstr>Embedded OLE Servers</vt:lpstr>
      </vt:variant>
      <vt:variant>
        <vt:i4>1</vt:i4>
      </vt:variant>
      <vt:variant>
        <vt:lpstr>Slide Titles</vt:lpstr>
      </vt:variant>
      <vt:variant>
        <vt:i4>65</vt:i4>
      </vt:variant>
    </vt:vector>
  </HeadingPairs>
  <TitlesOfParts>
    <vt:vector size="76" baseType="lpstr">
      <vt:lpstr>Arial</vt:lpstr>
      <vt:lpstr>Bahnschrift</vt:lpstr>
      <vt:lpstr>Calibri</vt:lpstr>
      <vt:lpstr>Calibri Light</vt:lpstr>
      <vt:lpstr>Courier New</vt:lpstr>
      <vt:lpstr>Franklin Gothic Book</vt:lpstr>
      <vt:lpstr>Times New Roman</vt:lpstr>
      <vt:lpstr>Tw Cen MT Condensed</vt:lpstr>
      <vt:lpstr>Wingdings</vt:lpstr>
      <vt:lpstr>Office Theme</vt:lpstr>
      <vt:lpstr>CS ChemDraw Drawing</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cp:lastModifiedBy/>
  <cp:revision>1</cp:revision>
  <dcterms:created xsi:type="dcterms:W3CDTF">2010-02-01T21:33:28Z</dcterms:created>
  <dcterms:modified xsi:type="dcterms:W3CDTF">2026-01-17T10:51:35Z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0x01010050A0B6DEDAC4F545B425E5691F8DD14E</vt:lpwstr>
  </property>
</Properties>
</file>