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768" r:id="rId2"/>
  </p:sldMasterIdLst>
  <p:notesMasterIdLst>
    <p:notesMasterId r:id="rId42"/>
  </p:notesMasterIdLst>
  <p:sldIdLst>
    <p:sldId id="651" r:id="rId3"/>
    <p:sldId id="488" r:id="rId4"/>
    <p:sldId id="585" r:id="rId5"/>
    <p:sldId id="684" r:id="rId6"/>
    <p:sldId id="652" r:id="rId7"/>
    <p:sldId id="587" r:id="rId8"/>
    <p:sldId id="653" r:id="rId9"/>
    <p:sldId id="654" r:id="rId10"/>
    <p:sldId id="655" r:id="rId11"/>
    <p:sldId id="584" r:id="rId12"/>
    <p:sldId id="656" r:id="rId13"/>
    <p:sldId id="618" r:id="rId14"/>
    <p:sldId id="657" r:id="rId15"/>
    <p:sldId id="658" r:id="rId16"/>
    <p:sldId id="577" r:id="rId17"/>
    <p:sldId id="659" r:id="rId18"/>
    <p:sldId id="660" r:id="rId19"/>
    <p:sldId id="662" r:id="rId20"/>
    <p:sldId id="661" r:id="rId21"/>
    <p:sldId id="685" r:id="rId22"/>
    <p:sldId id="666" r:id="rId23"/>
    <p:sldId id="663" r:id="rId24"/>
    <p:sldId id="667" r:id="rId25"/>
    <p:sldId id="686" r:id="rId26"/>
    <p:sldId id="668" r:id="rId27"/>
    <p:sldId id="669" r:id="rId28"/>
    <p:sldId id="687" r:id="rId29"/>
    <p:sldId id="688" r:id="rId30"/>
    <p:sldId id="673" r:id="rId31"/>
    <p:sldId id="674" r:id="rId32"/>
    <p:sldId id="675" r:id="rId33"/>
    <p:sldId id="676" r:id="rId34"/>
    <p:sldId id="677" r:id="rId35"/>
    <p:sldId id="678" r:id="rId36"/>
    <p:sldId id="679" r:id="rId37"/>
    <p:sldId id="680" r:id="rId38"/>
    <p:sldId id="689" r:id="rId39"/>
    <p:sldId id="681" r:id="rId40"/>
    <p:sldId id="682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EC6"/>
    <a:srgbClr val="FEFE72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81" d="100"/>
          <a:sy n="81" d="100"/>
        </p:scale>
        <p:origin x="114" y="6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4A58B4-B7BD-4F46-864B-DBF50BF46D34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947382-2AFA-48CB-BF8F-9F23D25270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161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9FB51A-E05F-4494-ADA5-A77EAE266FCF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1/27/2025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CD1B0D-083E-4DA2-81AD-16B7E971189E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1206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AE39-E3D1-4D23-8ABA-77B39C2A7596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05B12B2-4FB3-489F-A189-74144EEB96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909" y="1449304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83909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>
            <a:off x="83909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AE39-E3D1-4D23-8ABA-77B39C2A7596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B12B2-4FB3-489F-A189-74144EEB9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AE39-E3D1-4D23-8ABA-77B39C2A7596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B12B2-4FB3-489F-A189-74144EEB9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6D2E-700E-4704-8BA1-2EB7886101CE}" type="datetime2">
              <a:rPr lang="en-US" smtClean="0"/>
              <a:t>Monday, January 27, 2025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933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20212-8CDE-4A62-921C-0C6696FF4568}" type="datetime2">
              <a:rPr lang="en-US" smtClean="0"/>
              <a:t>Monday, January 27, 2025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908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7D796-8150-4154-A545-979FC0A11C38}" type="datetime2">
              <a:rPr lang="en-US" smtClean="0"/>
              <a:t>Monday, January 27, 2025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022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6199D-0275-474B-B6F6-69CE4E1C7045}" type="datetime2">
              <a:rPr lang="en-US" smtClean="0"/>
              <a:t>Monday, January 27, 2025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332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noProof="1" smtClean="0"/>
              <a:t>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noProof="1" smtClean="0"/>
              <a:t>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C92BE-B393-47F2-86C3-1DFE636FE94E}" type="datetime2">
              <a:rPr lang="en-US" smtClean="0"/>
              <a:t>Monday, January 27, 2025</a:t>
            </a:fld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C974-5669-4F4D-B5F7-AEFAF0EB8F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4899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noProof="1" smtClean="0"/>
              <a:t>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F990-2925-42CC-BE18-7E97EEC0BD42}" type="datetime2">
              <a:rPr lang="en-US" smtClean="0"/>
              <a:t>Monday, January 27, 2025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C974-5669-4F4D-B5F7-AEFAF0EB8F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197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Title and 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noProof="1" smtClean="0"/>
              <a:t>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noProof="1" smtClean="0"/>
              <a:t>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E0381-8DAB-46AF-BE10-06DEC2FD9A43}" type="datetime2">
              <a:rPr lang="en-US" smtClean="0"/>
              <a:t>Monday, January 27, 2025</a:t>
            </a:fld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C974-5669-4F4D-B5F7-AEFAF0EB8F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402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AE39-E3D1-4D23-8ABA-77B39C2A7596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B12B2-4FB3-489F-A189-74144EEB96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10" name="Rounded Rectangle 9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AE39-E3D1-4D23-8ABA-77B39C2A7596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92550" y="2376830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92195" y="2341476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91075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405B12B2-4FB3-489F-A189-74144EEB9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AE39-E3D1-4D23-8ABA-77B39C2A7596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B12B2-4FB3-489F-A189-74144EEB96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AE39-E3D1-4D23-8ABA-77B39C2A7596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B12B2-4FB3-489F-A189-74144EEB96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AE39-E3D1-4D23-8ABA-77B39C2A7596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B12B2-4FB3-489F-A189-74144EEB9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AE39-E3D1-4D23-8ABA-77B39C2A7596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B12B2-4FB3-489F-A189-74144EEB9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9" name="Rounded Rectangle 8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AE39-E3D1-4D23-8ABA-77B39C2A7596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B12B2-4FB3-489F-A189-74144EEB96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AE39-E3D1-4D23-8ABA-77B39C2A7596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405B12B2-4FB3-489F-A189-74144EEB96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>
          <a:xfrm>
            <a:off x="91345" y="4650475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Rectangle 12"/>
          <p:cNvSpPr/>
          <p:nvPr/>
        </p:nvSpPr>
        <p:spPr>
          <a:xfrm>
            <a:off x="91348" y="4773225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8" name="Rounded Rectangle 7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107AE39-E3D1-4D23-8ABA-77B39C2A7596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05B12B2-4FB3-489F-A189-74144EEB9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>
              <a:defRPr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l"/>
            <a:fld id="{E1B24409-0788-44D4-9919-48BAEC8E58E4}" type="datetime2">
              <a:rPr lang="en-US" smtClean="0"/>
              <a:t>Monday, January 27, 2025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>
              <a:defRPr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r"/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>
              <a:defRPr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970708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6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3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emf"/><Relationship Id="rId4" Type="http://schemas.openxmlformats.org/officeDocument/2006/relationships/image" Target="../media/image4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54.emf"/><Relationship Id="rId4" Type="http://schemas.openxmlformats.org/officeDocument/2006/relationships/oleObject" Target="../embeddings/oleObject14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62.emf"/><Relationship Id="rId4" Type="http://schemas.openxmlformats.org/officeDocument/2006/relationships/image" Target="../media/image61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1.emf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3.emf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8.emf"/><Relationship Id="rId9" Type="http://schemas.openxmlformats.org/officeDocument/2006/relationships/image" Target="../media/image2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5181600" y="4800600"/>
            <a:ext cx="6934200" cy="1394988"/>
          </a:xfrm>
        </p:spPr>
        <p:txBody>
          <a:bodyPr>
            <a:noAutofit/>
          </a:bodyPr>
          <a:lstStyle/>
          <a:p>
            <a:pPr lvl="0" algn="ctr">
              <a:lnSpc>
                <a:spcPct val="112000"/>
              </a:lnSpc>
              <a:spcBef>
                <a:spcPts val="0"/>
              </a:spcBef>
            </a:pPr>
            <a:r>
              <a:rPr lang="en-US" sz="2800" b="1" cap="none" dirty="0">
                <a:solidFill>
                  <a:srgbClr val="1909E7"/>
                </a:solidFill>
                <a:effectLst/>
              </a:rPr>
              <a:t>Prof. Hamad A Al-Lohedan</a:t>
            </a:r>
            <a:r>
              <a:rPr lang="en-US" sz="2800" b="1" cap="none" dirty="0">
                <a:solidFill>
                  <a:srgbClr val="1909E7"/>
                </a:solidFill>
                <a:effectLst/>
                <a:ea typeface="+mn-ea"/>
                <a:cs typeface="+mn-cs"/>
              </a:rPr>
              <a:t/>
            </a:r>
            <a:br>
              <a:rPr lang="en-US" sz="2800" b="1" cap="none" dirty="0">
                <a:solidFill>
                  <a:srgbClr val="1909E7"/>
                </a:solidFill>
                <a:effectLst/>
                <a:ea typeface="+mn-ea"/>
                <a:cs typeface="+mn-cs"/>
              </a:rPr>
            </a:br>
            <a:r>
              <a:rPr lang="en-US" sz="2800" cap="none" dirty="0">
                <a:solidFill>
                  <a:srgbClr val="191B0E"/>
                </a:solidFill>
                <a:effectLst/>
                <a:latin typeface="Tw Cen MT Condensed" panose="020B0606020104020203" pitchFamily="34" charset="0"/>
                <a:ea typeface="+mn-ea"/>
                <a:cs typeface="+mn-cs"/>
              </a:rPr>
              <a:t>Chemistry Department, College of </a:t>
            </a:r>
            <a:r>
              <a:rPr lang="en-US" sz="2800" cap="none" dirty="0" smtClean="0">
                <a:solidFill>
                  <a:srgbClr val="191B0E"/>
                </a:solidFill>
                <a:effectLst/>
                <a:latin typeface="Tw Cen MT Condensed" panose="020B0606020104020203" pitchFamily="34" charset="0"/>
                <a:ea typeface="+mn-ea"/>
                <a:cs typeface="+mn-cs"/>
              </a:rPr>
              <a:t>Science, King </a:t>
            </a:r>
            <a:r>
              <a:rPr lang="en-US" sz="2800" cap="none" dirty="0">
                <a:solidFill>
                  <a:srgbClr val="191B0E"/>
                </a:solidFill>
                <a:effectLst/>
                <a:latin typeface="Tw Cen MT Condensed" panose="020B0606020104020203" pitchFamily="34" charset="0"/>
                <a:ea typeface="+mn-ea"/>
                <a:cs typeface="+mn-cs"/>
              </a:rPr>
              <a:t>Saud </a:t>
            </a:r>
            <a:r>
              <a:rPr lang="en-US" sz="2800" cap="none" dirty="0" smtClean="0">
                <a:solidFill>
                  <a:srgbClr val="191B0E"/>
                </a:solidFill>
                <a:effectLst/>
                <a:latin typeface="Tw Cen MT Condensed" panose="020B0606020104020203" pitchFamily="34" charset="0"/>
                <a:ea typeface="+mn-ea"/>
                <a:cs typeface="+mn-cs"/>
              </a:rPr>
              <a:t>University</a:t>
            </a:r>
            <a:r>
              <a:rPr lang="en-US" sz="2000" b="1" i="1" cap="none">
                <a:solidFill>
                  <a:srgbClr val="191B0E"/>
                </a:solidFill>
                <a:effectLst/>
                <a:latin typeface="Tw Cen MT Condensed" panose="020B0606020104020203" pitchFamily="34" charset="0"/>
                <a:ea typeface="+mn-ea"/>
                <a:cs typeface="+mn-cs"/>
              </a:rPr>
              <a:t/>
            </a:r>
            <a:br>
              <a:rPr lang="en-US" sz="2000" b="1" i="1" cap="none">
                <a:solidFill>
                  <a:srgbClr val="191B0E"/>
                </a:solidFill>
                <a:effectLst/>
                <a:latin typeface="Tw Cen MT Condensed" panose="020B0606020104020203" pitchFamily="34" charset="0"/>
                <a:ea typeface="+mn-ea"/>
                <a:cs typeface="+mn-cs"/>
              </a:rPr>
            </a:br>
            <a:endParaRPr lang="en-US" sz="2000" cap="none" dirty="0">
              <a:solidFill>
                <a:srgbClr val="1909E7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3"/>
          <p:cNvSpPr>
            <a:spLocks noGrp="1"/>
          </p:cNvSpPr>
          <p:nvPr>
            <p:ph type="subTitle" idx="1"/>
          </p:nvPr>
        </p:nvSpPr>
        <p:spPr>
          <a:xfrm>
            <a:off x="508000" y="1066800"/>
            <a:ext cx="11277600" cy="33528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CHEM 245</a:t>
            </a:r>
            <a:r>
              <a:rPr lang="en-US" sz="4400" b="1" dirty="0" smtClean="0">
                <a:solidFill>
                  <a:srgbClr val="0070C0"/>
                </a:solidFill>
              </a:rPr>
              <a:t/>
            </a:r>
            <a:br>
              <a:rPr lang="en-US" sz="4400" b="1" dirty="0" smtClean="0">
                <a:solidFill>
                  <a:srgbClr val="0070C0"/>
                </a:solidFill>
              </a:rPr>
            </a:br>
            <a:r>
              <a:rPr lang="en-US" sz="4800" b="1" dirty="0">
                <a:solidFill>
                  <a:srgbClr val="FF0000"/>
                </a:solidFill>
              </a:rPr>
              <a:t>Organic Chemistry I</a:t>
            </a:r>
            <a:r>
              <a:rPr lang="en-US" sz="4800" b="1" dirty="0" smtClean="0">
                <a:solidFill>
                  <a:srgbClr val="FF0000"/>
                </a:solidFill>
              </a:rPr>
              <a:t>I</a:t>
            </a:r>
            <a:br>
              <a:rPr lang="en-US" sz="4800" b="1" dirty="0" smtClean="0">
                <a:solidFill>
                  <a:srgbClr val="FF0000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  <a:latin typeface="Tw Cen MT Condensed" panose="020B0606020104020203" pitchFamily="34" charset="0"/>
              </a:rPr>
              <a:t>FOR CHEMISTRY’ STUDENTS, COLLEGE OF SCIENCE</a:t>
            </a:r>
            <a:r>
              <a:rPr lang="en-US" sz="2000" i="1" dirty="0" smtClean="0">
                <a:solidFill>
                  <a:schemeClr val="tx1"/>
                </a:solidFill>
                <a:latin typeface="Tw Cen MT Condensed" panose="020B0606020104020203" pitchFamily="34" charset="0"/>
              </a:rPr>
              <a:t/>
            </a:r>
            <a:br>
              <a:rPr lang="en-US" sz="2000" i="1" dirty="0" smtClean="0">
                <a:solidFill>
                  <a:schemeClr val="tx1"/>
                </a:solidFill>
                <a:latin typeface="Tw Cen MT Condensed" panose="020B0606020104020203" pitchFamily="34" charset="0"/>
              </a:rPr>
            </a:br>
            <a:r>
              <a:rPr lang="en-US" sz="1800" b="1" i="1" dirty="0" smtClean="0">
                <a:solidFill>
                  <a:schemeClr val="tx1"/>
                </a:solidFill>
              </a:rPr>
              <a:t/>
            </a:r>
            <a:br>
              <a:rPr lang="en-US" sz="1800" b="1" i="1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rgbClr val="00B050"/>
                </a:solidFill>
                <a:latin typeface="Tw Cen MT Condensed" panose="020B0606020104020203" pitchFamily="34" charset="0"/>
              </a:rPr>
              <a:t>PRE-REQUISITES COURSE;  CHEM 244</a:t>
            </a:r>
            <a:br>
              <a:rPr lang="en-US" sz="3600" dirty="0" smtClean="0">
                <a:solidFill>
                  <a:srgbClr val="00B050"/>
                </a:solidFill>
                <a:latin typeface="Tw Cen MT Condensed" panose="020B0606020104020203" pitchFamily="34" charset="0"/>
              </a:rPr>
            </a:br>
            <a:r>
              <a:rPr lang="en-US" sz="3600" dirty="0" smtClean="0">
                <a:solidFill>
                  <a:srgbClr val="00B050"/>
                </a:solidFill>
                <a:latin typeface="Tw Cen MT Condensed" panose="020B0606020104020203" pitchFamily="34" charset="0"/>
              </a:rPr>
              <a:t>CREDIT HOURS;  2 (2+0)</a:t>
            </a:r>
            <a:endParaRPr lang="en-US" sz="3600" dirty="0">
              <a:latin typeface="Tw Cen MT Condensed" panose="020B06060201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4349" y="2782888"/>
            <a:ext cx="1931451" cy="2004649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7A2BDD-D331-44F0-96AA-4FB4ED4970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E32D91">
                    <a:shade val="75000"/>
                  </a:srgbClr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E32D91">
                  <a:shade val="75000"/>
                </a:srgbClr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260037"/>
            <a:ext cx="12192000" cy="58477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200" b="1" dirty="0" smtClean="0">
                <a:solidFill>
                  <a:prstClr val="white"/>
                </a:solidFill>
              </a:rPr>
              <a:t>Carbonyl Compounds; Aldehydes </a:t>
            </a:r>
            <a:r>
              <a:rPr lang="en-US" sz="3200" b="1" dirty="0">
                <a:solidFill>
                  <a:prstClr val="white"/>
                </a:solidFill>
              </a:rPr>
              <a:t>and </a:t>
            </a:r>
            <a:r>
              <a:rPr lang="en-US" sz="3200" b="1" dirty="0" smtClean="0">
                <a:solidFill>
                  <a:prstClr val="white"/>
                </a:solidFill>
              </a:rPr>
              <a:t>Ketones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	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        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Based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on 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NCERT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pic>
        <p:nvPicPr>
          <p:cNvPr id="8" name="Picture 2" descr="Ø¬Ø§ÙØ¹Ø© Ø§ÙÙÙÙ Ø³Ø¹ÙØ¯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4952" y="373996"/>
            <a:ext cx="1479784" cy="56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82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47890" y="685800"/>
            <a:ext cx="115393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The carbonyl carbon atom is </a:t>
            </a:r>
            <a:r>
              <a:rPr lang="en-US" sz="2000" b="1" i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sp</a:t>
            </a:r>
            <a:r>
              <a:rPr lang="en-US" sz="2000" b="1" i="1" baseline="30000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2</a:t>
            </a: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-hybridised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 and forms </a:t>
            </a:r>
            <a:r>
              <a:rPr lang="en-US" sz="2000" b="1" i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three sigma (</a:t>
            </a:r>
            <a:r>
              <a:rPr lang="en-US" sz="2000" b="1" i="1" dirty="0" smtClean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σ) bonds and one </a:t>
            </a:r>
            <a:r>
              <a:rPr lang="el-GR" sz="2000" b="1" i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π-</a:t>
            </a:r>
            <a:r>
              <a:rPr lang="en-US" sz="2000" b="1" i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bond</a:t>
            </a:r>
            <a:r>
              <a:rPr lang="en-US" sz="2000" dirty="0" smtClean="0">
                <a:latin typeface="Arial Narrow" panose="020B0606020202030204" pitchFamily="34" charset="0"/>
                <a:cs typeface="Calibri" pitchFamily="34" charset="0"/>
              </a:rPr>
              <a:t>. </a:t>
            </a:r>
          </a:p>
          <a:p>
            <a:pPr marL="228600" indent="-2286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 smtClean="0">
                <a:latin typeface="Arial Narrow" panose="020B0606020202030204" pitchFamily="34" charset="0"/>
                <a:cs typeface="Calibri" pitchFamily="34" charset="0"/>
              </a:rPr>
              <a:t>In 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addition, </a:t>
            </a:r>
            <a:r>
              <a:rPr lang="en-US" sz="2000" i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the oxygen atom also has two non bonding electron pairs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.</a:t>
            </a:r>
          </a:p>
          <a:p>
            <a:pPr marL="228600" indent="-2286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The </a:t>
            </a:r>
            <a:r>
              <a:rPr lang="en-US" sz="2000" b="1" dirty="0">
                <a:solidFill>
                  <a:srgbClr val="00B0F0"/>
                </a:solidFill>
                <a:latin typeface="Arial Narrow" panose="020B0606020202030204" pitchFamily="34" charset="0"/>
                <a:cs typeface="Calibri" pitchFamily="34" charset="0"/>
              </a:rPr>
              <a:t>bond angles are approximately 120° 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as expected of a trigonal coplanar </a:t>
            </a:r>
            <a:r>
              <a:rPr lang="en-US" sz="2000" dirty="0" smtClean="0">
                <a:latin typeface="Arial Narrow" panose="020B0606020202030204" pitchFamily="34" charset="0"/>
                <a:cs typeface="Calibri" pitchFamily="34" charset="0"/>
              </a:rPr>
              <a:t>structure</a:t>
            </a:r>
            <a:endParaRPr lang="en-US" sz="2000" i="1" dirty="0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8746" y="155005"/>
            <a:ext cx="53762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rial Narrow" panose="020B0606020202030204" pitchFamily="34" charset="0"/>
                <a:cs typeface="Calibri" pitchFamily="34" charset="0"/>
              </a:rPr>
              <a:t>Structure of the Carbonyl Group</a:t>
            </a:r>
            <a:endParaRPr lang="en-US" sz="3200" b="1" dirty="0">
              <a:latin typeface="Arial Narrow" panose="020B0606020202030204" pitchFamily="34" charset="0"/>
              <a:cs typeface="Calibri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 l="19018" t="4908" r="21394" b="21472"/>
          <a:stretch>
            <a:fillRect/>
          </a:stretch>
        </p:blipFill>
        <p:spPr bwMode="auto">
          <a:xfrm>
            <a:off x="1524000" y="2470698"/>
            <a:ext cx="2702438" cy="862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2192672"/>
            <a:ext cx="6097088" cy="13621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257800" y="3540770"/>
            <a:ext cx="50302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Arial Narrow" panose="020B0606020202030204" pitchFamily="34" charset="0"/>
              </a:rPr>
              <a:t>Orbital diagram for the formation of carbonyl group</a:t>
            </a:r>
          </a:p>
        </p:txBody>
      </p:sp>
      <p:sp>
        <p:nvSpPr>
          <p:cNvPr id="7" name="Rectangle 6"/>
          <p:cNvSpPr/>
          <p:nvPr/>
        </p:nvSpPr>
        <p:spPr>
          <a:xfrm>
            <a:off x="347890" y="4038600"/>
            <a:ext cx="113812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The carbon-oxygen double bond </a:t>
            </a:r>
            <a:r>
              <a:rPr lang="en-US" sz="2000" b="1" i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is </a:t>
            </a:r>
            <a:r>
              <a:rPr lang="en-US" sz="2000" b="1" i="1" dirty="0" smtClean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polarized 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due to </a:t>
            </a:r>
            <a:r>
              <a:rPr lang="en-US" sz="2000" dirty="0" smtClean="0">
                <a:latin typeface="Arial Narrow" panose="020B0606020202030204" pitchFamily="34" charset="0"/>
                <a:cs typeface="Calibri" pitchFamily="34" charset="0"/>
              </a:rPr>
              <a:t>higher electronegativity 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of oxygen relative to carbon. </a:t>
            </a:r>
            <a:endParaRPr lang="en-US" sz="2000" dirty="0" smtClean="0">
              <a:latin typeface="Arial Narrow" panose="020B0606020202030204" pitchFamily="34" charset="0"/>
              <a:cs typeface="Calibri" pitchFamily="34" charset="0"/>
            </a:endParaRPr>
          </a:p>
          <a:p>
            <a:pPr marL="228600" indent="-2286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 smtClean="0">
                <a:latin typeface="Arial Narrow" panose="020B0606020202030204" pitchFamily="34" charset="0"/>
                <a:cs typeface="Calibri" pitchFamily="34" charset="0"/>
              </a:rPr>
              <a:t>Hence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, </a:t>
            </a:r>
            <a:r>
              <a:rPr lang="en-US" sz="2000" b="1" i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the </a:t>
            </a:r>
            <a:r>
              <a:rPr lang="en-US" sz="2000" b="1" i="1" dirty="0" smtClean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carbonyl carbon </a:t>
            </a:r>
            <a:r>
              <a:rPr lang="en-US" sz="2000" b="1" i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is an electrophilic</a:t>
            </a:r>
            <a:r>
              <a:rPr lang="en-US" sz="2000" i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 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(Lewis acid), and </a:t>
            </a:r>
            <a:r>
              <a:rPr lang="en-US" sz="2000" b="1" i="1" dirty="0" smtClean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carbonyl oxygen</a:t>
            </a:r>
            <a:r>
              <a:rPr lang="en-US" sz="2000" b="1" i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, a nucleophilic 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(Lewis </a:t>
            </a:r>
            <a:r>
              <a:rPr lang="en-US" sz="2000" dirty="0" smtClean="0">
                <a:latin typeface="Arial Narrow" panose="020B0606020202030204" pitchFamily="34" charset="0"/>
                <a:cs typeface="Calibri" pitchFamily="34" charset="0"/>
              </a:rPr>
              <a:t>base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)</a:t>
            </a:r>
            <a:r>
              <a:rPr lang="en-US" sz="2000" dirty="0" smtClean="0">
                <a:latin typeface="Arial Narrow" panose="020B0606020202030204" pitchFamily="34" charset="0"/>
                <a:cs typeface="Calibri" pitchFamily="34" charset="0"/>
              </a:rPr>
              <a:t>.</a:t>
            </a:r>
          </a:p>
          <a:p>
            <a:pPr marL="228600" indent="-2286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 smtClean="0">
                <a:latin typeface="Arial Narrow" panose="020B0606020202030204" pitchFamily="34" charset="0"/>
                <a:cs typeface="Calibri" pitchFamily="34" charset="0"/>
              </a:rPr>
              <a:t>The 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high polarity of the carbonyl </a:t>
            </a:r>
            <a:r>
              <a:rPr lang="en-US" sz="2000" dirty="0" smtClean="0">
                <a:latin typeface="Arial Narrow" panose="020B0606020202030204" pitchFamily="34" charset="0"/>
                <a:cs typeface="Calibri" pitchFamily="34" charset="0"/>
              </a:rPr>
              <a:t>group is 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explained on the basis of </a:t>
            </a:r>
            <a:r>
              <a:rPr lang="en-US" sz="2000" b="1" dirty="0" smtClean="0">
                <a:solidFill>
                  <a:srgbClr val="00B0F0"/>
                </a:solidFill>
                <a:latin typeface="Arial Narrow" panose="020B0606020202030204" pitchFamily="34" charset="0"/>
                <a:cs typeface="Calibri" pitchFamily="34" charset="0"/>
              </a:rPr>
              <a:t>resonance</a:t>
            </a:r>
            <a:r>
              <a:rPr lang="en-US" sz="2000" dirty="0" smtClean="0">
                <a:latin typeface="Arial Narrow" panose="020B0606020202030204" pitchFamily="34" charset="0"/>
                <a:cs typeface="Calibri" pitchFamily="34" charset="0"/>
              </a:rPr>
              <a:t>.</a:t>
            </a:r>
            <a:endParaRPr lang="en-US" sz="2000" i="1" dirty="0" smtClean="0">
              <a:latin typeface="Arial Narrow" panose="020B0606020202030204" pitchFamily="34" charset="0"/>
              <a:cs typeface="Calibri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743200" y="5625330"/>
            <a:ext cx="6327609" cy="1170489"/>
            <a:chOff x="3276600" y="5676625"/>
            <a:chExt cx="6327609" cy="117048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/>
            <a:srcRect t="5127" b="22270"/>
            <a:stretch/>
          </p:blipFill>
          <p:spPr>
            <a:xfrm>
              <a:off x="4724400" y="5676625"/>
              <a:ext cx="3247739" cy="102894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3276600" y="6258096"/>
              <a:ext cx="1596912" cy="4557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dirty="0">
                  <a:latin typeface="Arial Narrow" panose="020B0606020202030204" pitchFamily="34" charset="0"/>
                  <a:cs typeface="Calibri" pitchFamily="34" charset="0"/>
                </a:rPr>
                <a:t>neutral </a:t>
              </a:r>
              <a:r>
                <a:rPr lang="en-US" dirty="0" smtClean="0">
                  <a:latin typeface="Arial Narrow" panose="020B0606020202030204" pitchFamily="34" charset="0"/>
                  <a:cs typeface="Calibri" pitchFamily="34" charset="0"/>
                </a:rPr>
                <a:t>structure</a:t>
              </a:r>
              <a:endParaRPr lang="en-US" i="1" dirty="0">
                <a:latin typeface="Arial Narrow" panose="020B0606020202030204" pitchFamily="34" charset="0"/>
                <a:cs typeface="Calibri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848600" y="6339283"/>
              <a:ext cx="1755609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dirty="0" smtClean="0">
                  <a:latin typeface="Arial Narrow" panose="020B0606020202030204" pitchFamily="34" charset="0"/>
                  <a:cs typeface="Calibri" pitchFamily="34" charset="0"/>
                </a:rPr>
                <a:t>a dipolar structure.</a:t>
              </a:r>
              <a:endParaRPr lang="en-US" i="1" dirty="0">
                <a:latin typeface="Arial Narrow" panose="020B0606020202030204" pitchFamily="34" charset="0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805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38746" y="155005"/>
            <a:ext cx="2175854" cy="58477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rial Narrow" panose="020B0606020202030204" pitchFamily="34" charset="0"/>
                <a:cs typeface="Calibri" pitchFamily="34" charset="0"/>
              </a:rPr>
              <a:t>Questions</a:t>
            </a:r>
            <a:endParaRPr lang="en-US" sz="3200" b="1" dirty="0">
              <a:latin typeface="Arial Narrow" panose="020B0606020202030204" pitchFamily="34" charset="0"/>
              <a:cs typeface="Calibr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174" t="10609" r="2619" b="6766"/>
          <a:stretch/>
        </p:blipFill>
        <p:spPr>
          <a:xfrm>
            <a:off x="457200" y="1066800"/>
            <a:ext cx="11167964" cy="167640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11462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38746" y="155005"/>
            <a:ext cx="75860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rial Narrow" panose="020B0606020202030204" pitchFamily="34" charset="0"/>
                <a:cs typeface="Calibri" pitchFamily="34" charset="0"/>
              </a:rPr>
              <a:t>Physical Properties of Aldehydes and Ketones</a:t>
            </a:r>
            <a:endParaRPr lang="en-US" sz="3200" b="1" dirty="0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7200" y="1271063"/>
            <a:ext cx="114058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Methanal </a:t>
            </a:r>
            <a:r>
              <a:rPr lang="en-US" sz="2000" dirty="0">
                <a:latin typeface="Arial Narrow" panose="020B0606020202030204" pitchFamily="34" charset="0"/>
              </a:rPr>
              <a:t>is a gas at room temperature. </a:t>
            </a:r>
          </a:p>
          <a:p>
            <a:pPr marL="228600" indent="-228600" algn="just"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Ethanal</a:t>
            </a:r>
            <a:r>
              <a:rPr lang="en-US" sz="2000" dirty="0" smtClean="0">
                <a:latin typeface="Arial Narrow" panose="020B0606020202030204" pitchFamily="34" charset="0"/>
              </a:rPr>
              <a:t> </a:t>
            </a:r>
            <a:r>
              <a:rPr lang="en-US" sz="2000" dirty="0">
                <a:latin typeface="Arial Narrow" panose="020B0606020202030204" pitchFamily="34" charset="0"/>
              </a:rPr>
              <a:t>is a volatile </a:t>
            </a:r>
            <a:r>
              <a:rPr lang="en-US" sz="2000" dirty="0" smtClean="0">
                <a:latin typeface="Arial Narrow" panose="020B0606020202030204" pitchFamily="34" charset="0"/>
              </a:rPr>
              <a:t>liquid.</a:t>
            </a:r>
          </a:p>
          <a:p>
            <a:pPr marL="228600" indent="-228600" algn="just"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Other </a:t>
            </a: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aldehydes and ketones </a:t>
            </a:r>
            <a:r>
              <a:rPr lang="en-US" sz="2000" dirty="0">
                <a:latin typeface="Arial Narrow" panose="020B0606020202030204" pitchFamily="34" charset="0"/>
              </a:rPr>
              <a:t>are liquid or solid at room temperature</a:t>
            </a:r>
            <a:r>
              <a:rPr lang="en-US" sz="2000" dirty="0" smtClean="0">
                <a:latin typeface="Arial Narrow" panose="020B0606020202030204" pitchFamily="34" charset="0"/>
              </a:rPr>
              <a:t>.</a:t>
            </a:r>
            <a:endParaRPr lang="en-US" sz="2000" dirty="0">
              <a:latin typeface="Arial Narrow" panose="020B0606020202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-1" r="471"/>
          <a:stretch/>
        </p:blipFill>
        <p:spPr>
          <a:xfrm>
            <a:off x="762000" y="4507191"/>
            <a:ext cx="6096000" cy="195027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57200" y="2914216"/>
            <a:ext cx="114058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Arial Narrow" panose="020B0606020202030204" pitchFamily="34" charset="0"/>
              </a:rPr>
              <a:t>The </a:t>
            </a:r>
            <a:r>
              <a:rPr lang="en-US" sz="2000" dirty="0">
                <a:latin typeface="Arial Narrow" panose="020B0606020202030204" pitchFamily="34" charset="0"/>
              </a:rPr>
              <a:t>boiling points of aldehydes and ketones are </a:t>
            </a:r>
            <a:r>
              <a:rPr lang="en-US" sz="2000" b="1" dirty="0">
                <a:solidFill>
                  <a:srgbClr val="00B0F0"/>
                </a:solidFill>
                <a:latin typeface="Arial Narrow" panose="020B0606020202030204" pitchFamily="34" charset="0"/>
              </a:rPr>
              <a:t>higher </a:t>
            </a:r>
            <a:r>
              <a:rPr lang="en-US" sz="2000" b="1" dirty="0" smtClean="0">
                <a:solidFill>
                  <a:srgbClr val="00B0F0"/>
                </a:solidFill>
                <a:latin typeface="Arial Narrow" panose="020B0606020202030204" pitchFamily="34" charset="0"/>
              </a:rPr>
              <a:t>than hydrocarbons </a:t>
            </a:r>
            <a:r>
              <a:rPr lang="en-US" sz="2000" b="1" dirty="0">
                <a:solidFill>
                  <a:srgbClr val="00B0F0"/>
                </a:solidFill>
                <a:latin typeface="Arial Narrow" panose="020B0606020202030204" pitchFamily="34" charset="0"/>
              </a:rPr>
              <a:t>and ethers </a:t>
            </a:r>
            <a:r>
              <a:rPr lang="en-US" sz="2000" dirty="0">
                <a:latin typeface="Arial Narrow" panose="020B0606020202030204" pitchFamily="34" charset="0"/>
              </a:rPr>
              <a:t>of comparable molecular </a:t>
            </a:r>
            <a:r>
              <a:rPr lang="en-US" sz="2000" dirty="0" smtClean="0">
                <a:latin typeface="Arial Narrow" panose="020B0606020202030204" pitchFamily="34" charset="0"/>
              </a:rPr>
              <a:t>masses.</a:t>
            </a:r>
          </a:p>
          <a:p>
            <a:pPr marL="228600" indent="-228600" algn="just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Arial Narrow" panose="020B0606020202030204" pitchFamily="34" charset="0"/>
              </a:rPr>
              <a:t>Also</a:t>
            </a:r>
            <a:r>
              <a:rPr lang="en-US" sz="2000" dirty="0">
                <a:latin typeface="Arial Narrow" panose="020B0606020202030204" pitchFamily="34" charset="0"/>
              </a:rPr>
              <a:t>, their boiling points are </a:t>
            </a:r>
            <a:r>
              <a:rPr lang="en-US" sz="2000" b="1" dirty="0">
                <a:solidFill>
                  <a:srgbClr val="00B0F0"/>
                </a:solidFill>
                <a:latin typeface="Arial Narrow" panose="020B0606020202030204" pitchFamily="34" charset="0"/>
              </a:rPr>
              <a:t>lower than </a:t>
            </a:r>
            <a:r>
              <a:rPr lang="en-US" sz="2000" b="1" dirty="0" smtClean="0">
                <a:solidFill>
                  <a:srgbClr val="00B0F0"/>
                </a:solidFill>
                <a:latin typeface="Arial Narrow" panose="020B0606020202030204" pitchFamily="34" charset="0"/>
              </a:rPr>
              <a:t>those of </a:t>
            </a:r>
            <a:r>
              <a:rPr lang="en-US" sz="2000" b="1" dirty="0">
                <a:solidFill>
                  <a:srgbClr val="00B0F0"/>
                </a:solidFill>
                <a:latin typeface="Arial Narrow" panose="020B0606020202030204" pitchFamily="34" charset="0"/>
              </a:rPr>
              <a:t>alcohols </a:t>
            </a:r>
            <a:r>
              <a:rPr lang="en-US" sz="2000" dirty="0">
                <a:latin typeface="Arial Narrow" panose="020B0606020202030204" pitchFamily="34" charset="0"/>
              </a:rPr>
              <a:t>of similar molecular masses </a:t>
            </a:r>
            <a:r>
              <a:rPr lang="en-US" sz="2000" i="1" dirty="0">
                <a:solidFill>
                  <a:srgbClr val="00B050"/>
                </a:solidFill>
                <a:latin typeface="Arial Narrow" panose="020B0606020202030204" pitchFamily="34" charset="0"/>
              </a:rPr>
              <a:t>due to absence of </a:t>
            </a:r>
            <a:r>
              <a:rPr lang="en-US" sz="2000" i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intermolecular hydrogen </a:t>
            </a:r>
            <a:r>
              <a:rPr lang="en-US" sz="2000" i="1" dirty="0">
                <a:solidFill>
                  <a:srgbClr val="00B050"/>
                </a:solidFill>
                <a:latin typeface="Arial Narrow" panose="020B0606020202030204" pitchFamily="34" charset="0"/>
              </a:rPr>
              <a:t>bonding</a:t>
            </a:r>
            <a:r>
              <a:rPr lang="en-US" sz="2000" dirty="0">
                <a:latin typeface="Arial Narrow" panose="020B0606020202030204" pitchFamily="34" charset="0"/>
              </a:rPr>
              <a:t>. </a:t>
            </a:r>
            <a:endParaRPr lang="en-US" sz="2000" dirty="0" smtClean="0">
              <a:latin typeface="Arial Narrow" panose="020B0606020202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8746" y="814608"/>
            <a:ext cx="2175854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33363" indent="-233363" algn="just">
              <a:buFont typeface="Courier New" panose="02070309020205020404" pitchFamily="49" charset="0"/>
              <a:buChar char="o"/>
            </a:pPr>
            <a:r>
              <a:rPr lang="en-US" sz="24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Physical State</a:t>
            </a:r>
            <a:endParaRPr lang="en-US" sz="240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8746" y="2452551"/>
            <a:ext cx="2099654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33363" indent="-233363" algn="just">
              <a:buFont typeface="Courier New" panose="02070309020205020404" pitchFamily="49" charset="0"/>
              <a:buChar char="o"/>
            </a:pPr>
            <a:r>
              <a:rPr lang="en-US" sz="24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Boiling Points </a:t>
            </a:r>
            <a:endParaRPr lang="en-US" sz="240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4507191"/>
            <a:ext cx="4144740" cy="127406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427976" y="5838631"/>
            <a:ext cx="41721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i="1" dirty="0">
                <a:solidFill>
                  <a:srgbClr val="7030A0"/>
                </a:solidFill>
                <a:latin typeface="Arial Narrow" panose="020B0606020202030204" pitchFamily="34" charset="0"/>
              </a:rPr>
              <a:t>Dipole-dipole attractions, although important, are not as strong as interactions due to hydrogen bonding. </a:t>
            </a:r>
          </a:p>
        </p:txBody>
      </p:sp>
    </p:spTree>
    <p:extLst>
      <p:ext uri="{BB962C8B-B14F-4D97-AF65-F5344CB8AC3E}">
        <p14:creationId xmlns:p14="http://schemas.microsoft.com/office/powerpoint/2010/main" val="201229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3" grpId="0" animBg="1"/>
      <p:bldP spid="14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38746" y="155005"/>
            <a:ext cx="75860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rial Narrow" panose="020B0606020202030204" pitchFamily="34" charset="0"/>
                <a:cs typeface="Calibri" pitchFamily="34" charset="0"/>
              </a:rPr>
              <a:t>Physical Properties of Aldehydes and Ketones</a:t>
            </a:r>
            <a:endParaRPr lang="en-US" sz="3200" b="1" dirty="0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04409" y="1263161"/>
            <a:ext cx="11277600" cy="957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Arial Narrow" panose="020B0606020202030204" pitchFamily="34" charset="0"/>
              </a:rPr>
              <a:t>The </a:t>
            </a:r>
            <a:r>
              <a:rPr lang="en-US" sz="2000" b="1" i="1" dirty="0">
                <a:solidFill>
                  <a:srgbClr val="FF0000"/>
                </a:solidFill>
                <a:latin typeface="Arial Narrow" panose="020B0606020202030204" pitchFamily="34" charset="0"/>
              </a:rPr>
              <a:t>lower members of aldehydes and ketones </a:t>
            </a:r>
            <a:r>
              <a:rPr lang="en-US" sz="2000" dirty="0">
                <a:latin typeface="Arial Narrow" panose="020B0606020202030204" pitchFamily="34" charset="0"/>
              </a:rPr>
              <a:t>such as </a:t>
            </a:r>
            <a:r>
              <a:rPr lang="en-US" sz="2000" dirty="0" err="1" smtClean="0">
                <a:latin typeface="Arial Narrow" panose="020B0606020202030204" pitchFamily="34" charset="0"/>
              </a:rPr>
              <a:t>methanal</a:t>
            </a:r>
            <a:r>
              <a:rPr lang="en-US" sz="2000" dirty="0" smtClean="0">
                <a:latin typeface="Arial Narrow" panose="020B0606020202030204" pitchFamily="34" charset="0"/>
              </a:rPr>
              <a:t>, </a:t>
            </a:r>
            <a:r>
              <a:rPr lang="en-US" sz="2000" dirty="0" err="1" smtClean="0">
                <a:latin typeface="Arial Narrow" panose="020B0606020202030204" pitchFamily="34" charset="0"/>
              </a:rPr>
              <a:t>ethanal</a:t>
            </a:r>
            <a:r>
              <a:rPr lang="en-US" sz="2000" dirty="0" smtClean="0">
                <a:latin typeface="Arial Narrow" panose="020B0606020202030204" pitchFamily="34" charset="0"/>
              </a:rPr>
              <a:t> </a:t>
            </a:r>
            <a:r>
              <a:rPr lang="en-US" sz="2000" dirty="0">
                <a:latin typeface="Arial Narrow" panose="020B0606020202030204" pitchFamily="34" charset="0"/>
              </a:rPr>
              <a:t>and </a:t>
            </a:r>
            <a:r>
              <a:rPr lang="en-US" sz="2000" dirty="0" err="1">
                <a:latin typeface="Arial Narrow" panose="020B0606020202030204" pitchFamily="34" charset="0"/>
              </a:rPr>
              <a:t>propanone</a:t>
            </a:r>
            <a:r>
              <a:rPr lang="en-US" sz="2000" dirty="0">
                <a:latin typeface="Arial Narrow" panose="020B0606020202030204" pitchFamily="34" charset="0"/>
              </a:rPr>
              <a:t> are </a:t>
            </a:r>
            <a:r>
              <a:rPr lang="en-US" sz="2000" b="1" i="1" dirty="0">
                <a:solidFill>
                  <a:srgbClr val="FF0000"/>
                </a:solidFill>
                <a:latin typeface="Arial Narrow" panose="020B0606020202030204" pitchFamily="34" charset="0"/>
              </a:rPr>
              <a:t>miscible with water</a:t>
            </a:r>
            <a:r>
              <a:rPr lang="en-US" sz="2000" dirty="0">
                <a:latin typeface="Arial Narrow" panose="020B0606020202030204" pitchFamily="34" charset="0"/>
              </a:rPr>
              <a:t> in all </a:t>
            </a:r>
            <a:r>
              <a:rPr lang="en-US" sz="2000" dirty="0" smtClean="0">
                <a:latin typeface="Arial Narrow" panose="020B0606020202030204" pitchFamily="34" charset="0"/>
              </a:rPr>
              <a:t>proportions, because </a:t>
            </a:r>
            <a:r>
              <a:rPr lang="en-US" sz="2000" i="1" dirty="0">
                <a:solidFill>
                  <a:srgbClr val="0070C0"/>
                </a:solidFill>
                <a:latin typeface="Arial Narrow" panose="020B0606020202030204" pitchFamily="34" charset="0"/>
              </a:rPr>
              <a:t>they form hydrogen bond with water</a:t>
            </a:r>
            <a:r>
              <a:rPr lang="en-US" sz="2000" dirty="0"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4409" y="3619143"/>
            <a:ext cx="112776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Arial Narrow" panose="020B0606020202030204" pitchFamily="34" charset="0"/>
              </a:rPr>
              <a:t>However, </a:t>
            </a:r>
            <a:r>
              <a:rPr lang="en-US" sz="2000" i="1" dirty="0">
                <a:solidFill>
                  <a:srgbClr val="00B050"/>
                </a:solidFill>
                <a:latin typeface="Arial Narrow" panose="020B0606020202030204" pitchFamily="34" charset="0"/>
              </a:rPr>
              <a:t>the solubility of aldehydes and ketones decreases</a:t>
            </a:r>
            <a:r>
              <a:rPr lang="en-US" sz="2000" dirty="0">
                <a:latin typeface="Arial Narrow" panose="020B0606020202030204" pitchFamily="34" charset="0"/>
              </a:rPr>
              <a:t> </a:t>
            </a:r>
            <a:r>
              <a:rPr lang="en-US" sz="2000" dirty="0" smtClean="0">
                <a:latin typeface="Arial Narrow" panose="020B0606020202030204" pitchFamily="34" charset="0"/>
              </a:rPr>
              <a:t>rapidly </a:t>
            </a:r>
            <a:r>
              <a:rPr lang="en-US" sz="2000" i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on </a:t>
            </a:r>
            <a:r>
              <a:rPr lang="en-US" sz="2000" i="1" dirty="0">
                <a:solidFill>
                  <a:srgbClr val="00B050"/>
                </a:solidFill>
                <a:latin typeface="Arial Narrow" panose="020B0606020202030204" pitchFamily="34" charset="0"/>
              </a:rPr>
              <a:t>increasing the length of alkyl chain</a:t>
            </a:r>
            <a:r>
              <a:rPr lang="en-US" sz="2000" dirty="0">
                <a:latin typeface="Arial Narrow" panose="020B0606020202030204" pitchFamily="34" charset="0"/>
              </a:rPr>
              <a:t>. </a:t>
            </a:r>
            <a:endParaRPr lang="en-US" sz="2000" dirty="0" smtClean="0">
              <a:latin typeface="Arial Narrow" panose="020B0606020202030204" pitchFamily="34" charset="0"/>
            </a:endParaRPr>
          </a:p>
          <a:p>
            <a:pPr marL="228600" indent="-2286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Arial Narrow" panose="020B0606020202030204" pitchFamily="34" charset="0"/>
              </a:rPr>
              <a:t>All </a:t>
            </a:r>
            <a:r>
              <a:rPr lang="en-US" sz="2000" dirty="0">
                <a:latin typeface="Arial Narrow" panose="020B0606020202030204" pitchFamily="34" charset="0"/>
              </a:rPr>
              <a:t>aldehydes and ketones </a:t>
            </a:r>
            <a:r>
              <a:rPr lang="en-US" sz="2000" dirty="0" smtClean="0">
                <a:latin typeface="Arial Narrow" panose="020B0606020202030204" pitchFamily="34" charset="0"/>
              </a:rPr>
              <a:t>are </a:t>
            </a:r>
            <a:r>
              <a:rPr lang="en-US" sz="2000" i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fairly </a:t>
            </a:r>
            <a:r>
              <a:rPr lang="en-US" sz="2000" i="1" dirty="0">
                <a:solidFill>
                  <a:srgbClr val="00B050"/>
                </a:solidFill>
                <a:latin typeface="Arial Narrow" panose="020B0606020202030204" pitchFamily="34" charset="0"/>
              </a:rPr>
              <a:t>soluble in organic solvents</a:t>
            </a:r>
            <a:r>
              <a:rPr lang="en-US" sz="2000" dirty="0">
                <a:latin typeface="Arial Narrow" panose="020B0606020202030204" pitchFamily="34" charset="0"/>
              </a:rPr>
              <a:t> like benzene, ether, </a:t>
            </a:r>
            <a:r>
              <a:rPr lang="en-US" sz="2000" dirty="0" smtClean="0">
                <a:latin typeface="Arial Narrow" panose="020B0606020202030204" pitchFamily="34" charset="0"/>
              </a:rPr>
              <a:t>methanol, chloroform</a:t>
            </a:r>
            <a:r>
              <a:rPr lang="en-US" sz="2000" dirty="0">
                <a:latin typeface="Arial Narrow" panose="020B0606020202030204" pitchFamily="34" charset="0"/>
              </a:rPr>
              <a:t>, etc. </a:t>
            </a:r>
            <a:endParaRPr lang="en-US" sz="2000" dirty="0" smtClean="0">
              <a:latin typeface="Arial Narrow" panose="020B0606020202030204" pitchFamily="34" charset="0"/>
            </a:endParaRPr>
          </a:p>
          <a:p>
            <a:pPr marL="228600" indent="-2286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Arial Narrow" panose="020B0606020202030204" pitchFamily="34" charset="0"/>
              </a:rPr>
              <a:t>The </a:t>
            </a:r>
            <a:r>
              <a:rPr lang="en-US" sz="2000" dirty="0">
                <a:latin typeface="Arial Narrow" panose="020B0606020202030204" pitchFamily="34" charset="0"/>
              </a:rPr>
              <a:t>lower aldehydes have sharp pungent </a:t>
            </a:r>
            <a:r>
              <a:rPr lang="en-US" sz="2000" dirty="0" smtClean="0">
                <a:latin typeface="Arial Narrow" panose="020B0606020202030204" pitchFamily="34" charset="0"/>
              </a:rPr>
              <a:t>odors. </a:t>
            </a:r>
          </a:p>
          <a:p>
            <a:pPr marL="228600" indent="-2286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Arial Narrow" panose="020B0606020202030204" pitchFamily="34" charset="0"/>
              </a:rPr>
              <a:t>As the </a:t>
            </a:r>
            <a:r>
              <a:rPr lang="en-US" sz="2000" dirty="0">
                <a:latin typeface="Arial Narrow" panose="020B0606020202030204" pitchFamily="34" charset="0"/>
              </a:rPr>
              <a:t>size of the molecule increases, the </a:t>
            </a:r>
            <a:r>
              <a:rPr lang="en-US" sz="2000" dirty="0" smtClean="0">
                <a:latin typeface="Arial Narrow" panose="020B0606020202030204" pitchFamily="34" charset="0"/>
              </a:rPr>
              <a:t>odor </a:t>
            </a:r>
            <a:r>
              <a:rPr lang="en-US" sz="2000" dirty="0">
                <a:latin typeface="Arial Narrow" panose="020B0606020202030204" pitchFamily="34" charset="0"/>
              </a:rPr>
              <a:t>becomes less </a:t>
            </a:r>
            <a:r>
              <a:rPr lang="en-US" sz="2000" dirty="0" smtClean="0">
                <a:latin typeface="Arial Narrow" panose="020B0606020202030204" pitchFamily="34" charset="0"/>
              </a:rPr>
              <a:t>pungent and </a:t>
            </a:r>
            <a:r>
              <a:rPr lang="en-US" sz="2000" dirty="0">
                <a:latin typeface="Arial Narrow" panose="020B0606020202030204" pitchFamily="34" charset="0"/>
              </a:rPr>
              <a:t>more fragrant. </a:t>
            </a:r>
            <a:endParaRPr lang="en-US" sz="2000" dirty="0" smtClean="0">
              <a:latin typeface="Arial Narrow" panose="020B0606020202030204" pitchFamily="34" charset="0"/>
            </a:endParaRPr>
          </a:p>
          <a:p>
            <a:pPr marL="228600" indent="-2286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Arial Narrow" panose="020B0606020202030204" pitchFamily="34" charset="0"/>
              </a:rPr>
              <a:t>In </a:t>
            </a:r>
            <a:r>
              <a:rPr lang="en-US" sz="2000" dirty="0">
                <a:latin typeface="Arial Narrow" panose="020B0606020202030204" pitchFamily="34" charset="0"/>
              </a:rPr>
              <a:t>fact, many naturally occurring aldehydes </a:t>
            </a:r>
            <a:r>
              <a:rPr lang="en-US" sz="2000" dirty="0" smtClean="0">
                <a:latin typeface="Arial Narrow" panose="020B0606020202030204" pitchFamily="34" charset="0"/>
              </a:rPr>
              <a:t>and ketones </a:t>
            </a:r>
            <a:r>
              <a:rPr lang="en-US" sz="2000" dirty="0">
                <a:latin typeface="Arial Narrow" panose="020B0606020202030204" pitchFamily="34" charset="0"/>
              </a:rPr>
              <a:t>are used in the blending of perfumes and </a:t>
            </a:r>
            <a:r>
              <a:rPr lang="en-US" sz="2000" dirty="0" smtClean="0">
                <a:latin typeface="Arial Narrow" panose="020B0606020202030204" pitchFamily="34" charset="0"/>
              </a:rPr>
              <a:t>flavoring </a:t>
            </a:r>
            <a:r>
              <a:rPr lang="en-US" sz="2000" dirty="0">
                <a:latin typeface="Arial Narrow" panose="020B0606020202030204" pitchFamily="34" charset="0"/>
              </a:rPr>
              <a:t>agents.</a:t>
            </a:r>
            <a:endParaRPr lang="en-US" sz="2000" dirty="0" smtClean="0">
              <a:latin typeface="Arial Narrow" panose="020B0606020202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8746" y="767953"/>
            <a:ext cx="2709254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33363" indent="-233363" algn="just"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0070C0"/>
                </a:solidFill>
                <a:latin typeface="Arial Narrow" panose="020B0606020202030204" pitchFamily="34" charset="0"/>
              </a:rPr>
              <a:t>Solubility in Water</a:t>
            </a:r>
            <a:endParaRPr lang="en-US" sz="240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182"/>
          <a:stretch/>
        </p:blipFill>
        <p:spPr>
          <a:xfrm>
            <a:off x="3581400" y="2323743"/>
            <a:ext cx="4876801" cy="109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514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914400"/>
            <a:ext cx="8333401" cy="33517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399" y="4572000"/>
            <a:ext cx="8333401" cy="17713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8746" y="155005"/>
            <a:ext cx="2175854" cy="58477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rial Narrow" panose="020B0606020202030204" pitchFamily="34" charset="0"/>
                <a:cs typeface="Calibri" pitchFamily="34" charset="0"/>
              </a:rPr>
              <a:t>Questions</a:t>
            </a:r>
            <a:endParaRPr lang="en-US" sz="3200" b="1" dirty="0">
              <a:latin typeface="Arial Narrow" panose="020B0606020202030204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42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38746" y="749960"/>
            <a:ext cx="339505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 Narrow" panose="020B0606020202030204" pitchFamily="34" charset="0"/>
              </a:rPr>
              <a:t>1. By oxidation of </a:t>
            </a:r>
            <a:r>
              <a:rPr lang="en-US" sz="2400" b="1" dirty="0" smtClean="0">
                <a:latin typeface="Arial Narrow" panose="020B0606020202030204" pitchFamily="34" charset="0"/>
              </a:rPr>
              <a:t>Alcohols</a:t>
            </a:r>
            <a:endParaRPr lang="en-US" sz="2400" b="1" dirty="0">
              <a:latin typeface="Arial Narrow" panose="020B06060202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8746" y="155005"/>
            <a:ext cx="65954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Preparation of Aldehydes and Ketones</a:t>
            </a:r>
          </a:p>
        </p:txBody>
      </p:sp>
      <p:sp>
        <p:nvSpPr>
          <p:cNvPr id="9" name="Rectangle 8"/>
          <p:cNvSpPr/>
          <p:nvPr/>
        </p:nvSpPr>
        <p:spPr>
          <a:xfrm>
            <a:off x="533400" y="1295400"/>
            <a:ext cx="11353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4163" indent="-284163" algn="just"/>
            <a:r>
              <a:rPr lang="en-US" sz="2000" i="1" dirty="0" smtClean="0">
                <a:latin typeface="Arial Narrow" panose="020B0606020202030204" pitchFamily="34" charset="0"/>
                <a:cs typeface="Calibri" pitchFamily="34" charset="0"/>
              </a:rPr>
              <a:t>Aldehydes 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and ketones are generally prepared by </a:t>
            </a:r>
            <a:r>
              <a:rPr lang="en-US" sz="2000" b="1" i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oxidation of </a:t>
            </a:r>
            <a:r>
              <a:rPr lang="en-US" sz="2000" b="1" i="1" dirty="0" smtClean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primary and </a:t>
            </a:r>
            <a:r>
              <a:rPr lang="en-US" sz="2000" b="1" i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secondary alcohols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, </a:t>
            </a:r>
            <a:r>
              <a:rPr lang="en-US" sz="2000" i="1" dirty="0" smtClean="0">
                <a:latin typeface="Arial Narrow" panose="020B0606020202030204" pitchFamily="34" charset="0"/>
                <a:cs typeface="Calibri" pitchFamily="34" charset="0"/>
              </a:rPr>
              <a:t>respectively.</a:t>
            </a:r>
            <a:endParaRPr lang="en-US" sz="2000" dirty="0">
              <a:latin typeface="Arial Narrow" panose="020B0606020202030204" pitchFamily="34" charset="0"/>
              <a:cs typeface="Calibri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l="6316" t="3604" r="3159"/>
          <a:stretch>
            <a:fillRect/>
          </a:stretch>
        </p:blipFill>
        <p:spPr bwMode="auto">
          <a:xfrm>
            <a:off x="3581400" y="1887870"/>
            <a:ext cx="4473565" cy="2405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4648200"/>
            <a:ext cx="3631225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456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38746" y="749960"/>
            <a:ext cx="293785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 Narrow" panose="020B0606020202030204" pitchFamily="34" charset="0"/>
              </a:rPr>
              <a:t>2. </a:t>
            </a:r>
            <a:r>
              <a:rPr lang="en-US" sz="2400" b="1" dirty="0">
                <a:latin typeface="Arial Narrow" panose="020B0606020202030204" pitchFamily="34" charset="0"/>
              </a:rPr>
              <a:t>From </a:t>
            </a:r>
            <a:r>
              <a:rPr lang="en-US" sz="2400" b="1" dirty="0" smtClean="0">
                <a:latin typeface="Arial Narrow" panose="020B0606020202030204" pitchFamily="34" charset="0"/>
              </a:rPr>
              <a:t>Hydrocarbons</a:t>
            </a:r>
            <a:endParaRPr lang="en-US" sz="2400" b="1" dirty="0">
              <a:latin typeface="Arial Narrow" panose="020B06060202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8746" y="155005"/>
            <a:ext cx="65954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Preparation of Aldehydes and Ketones</a:t>
            </a:r>
          </a:p>
        </p:txBody>
      </p:sp>
      <p:sp>
        <p:nvSpPr>
          <p:cNvPr id="9" name="Rectangle 8"/>
          <p:cNvSpPr/>
          <p:nvPr/>
        </p:nvSpPr>
        <p:spPr>
          <a:xfrm>
            <a:off x="533400" y="1196956"/>
            <a:ext cx="11353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4163" indent="-284163" algn="just"/>
            <a:r>
              <a:rPr lang="en-US" sz="2400" b="1" i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(</a:t>
            </a:r>
            <a:r>
              <a:rPr lang="en-US" sz="2400" b="1" i="1" dirty="0" err="1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i</a:t>
            </a:r>
            <a:r>
              <a:rPr lang="en-US" sz="2400" b="1" i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) </a:t>
            </a:r>
            <a:r>
              <a:rPr lang="en-US" sz="2400" b="1" i="1" dirty="0" err="1" smtClean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Ozonolysis</a:t>
            </a:r>
            <a:r>
              <a:rPr lang="en-US" sz="2400" b="1" i="1" dirty="0" smtClean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 </a:t>
            </a:r>
            <a:r>
              <a:rPr lang="en-US" sz="2400" b="1" i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of </a:t>
            </a:r>
            <a:r>
              <a:rPr lang="en-US" sz="2400" b="1" i="1" dirty="0" smtClean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Alkenes</a:t>
            </a:r>
            <a:r>
              <a:rPr lang="en-US" sz="2400" b="1" i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: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 </a:t>
            </a:r>
            <a:r>
              <a:rPr lang="en-US" sz="2000" i="1" dirty="0" err="1" smtClean="0">
                <a:latin typeface="Arial Narrow" panose="020B0606020202030204" pitchFamily="34" charset="0"/>
                <a:cs typeface="Calibri" pitchFamily="34" charset="0"/>
              </a:rPr>
              <a:t>Ozonolysis</a:t>
            </a:r>
            <a:r>
              <a:rPr lang="en-US" sz="2000" i="1" dirty="0" smtClean="0">
                <a:latin typeface="Arial Narrow" panose="020B0606020202030204" pitchFamily="34" charset="0"/>
                <a:cs typeface="Calibri" pitchFamily="34" charset="0"/>
              </a:rPr>
              <a:t> 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of </a:t>
            </a:r>
            <a:r>
              <a:rPr lang="en-US" sz="2000" i="1" dirty="0" smtClean="0">
                <a:latin typeface="Arial Narrow" panose="020B0606020202030204" pitchFamily="34" charset="0"/>
                <a:cs typeface="Calibri" pitchFamily="34" charset="0"/>
              </a:rPr>
              <a:t>alkenes followed 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by reaction with zinc dust and water gives aldehydes, ketones or a mixture of both depending on the </a:t>
            </a:r>
            <a:r>
              <a:rPr lang="en-US" sz="2000" i="1" dirty="0" smtClean="0">
                <a:latin typeface="Arial Narrow" panose="020B0606020202030204" pitchFamily="34" charset="0"/>
                <a:cs typeface="Calibri" pitchFamily="34" charset="0"/>
              </a:rPr>
              <a:t>substitution pattern 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of the </a:t>
            </a:r>
            <a:r>
              <a:rPr lang="en-US" sz="2000" i="1" dirty="0" smtClean="0">
                <a:latin typeface="Arial Narrow" panose="020B0606020202030204" pitchFamily="34" charset="0"/>
                <a:cs typeface="Calibri" pitchFamily="34" charset="0"/>
              </a:rPr>
              <a:t>alkene.</a:t>
            </a:r>
            <a:endParaRPr lang="en-US" sz="2000" dirty="0">
              <a:latin typeface="Arial Narrow" panose="020B0606020202030204" pitchFamily="34" charset="0"/>
              <a:cs typeface="Calibri" pitchFamily="34" charset="0"/>
            </a:endParaRPr>
          </a:p>
        </p:txBody>
      </p:sp>
      <p:graphicFrame>
        <p:nvGraphicFramePr>
          <p:cNvPr id="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7458731"/>
              </p:ext>
            </p:extLst>
          </p:nvPr>
        </p:nvGraphicFramePr>
        <p:xfrm>
          <a:off x="3124200" y="2007503"/>
          <a:ext cx="5381625" cy="241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8" name="CS ChemDraw Drawing" r:id="rId3" imgW="3772006" imgH="1696236" progId="ChemDraw.Document.6.0">
                  <p:embed/>
                </p:oleObj>
              </mc:Choice>
              <mc:Fallback>
                <p:oleObj name="CS ChemDraw Drawing" r:id="rId3" imgW="3772006" imgH="1696236" progId="ChemDraw.Document.6.0">
                  <p:embed/>
                  <p:pic>
                    <p:nvPicPr>
                      <p:cNvPr id="71681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007503"/>
                        <a:ext cx="5381625" cy="2419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533400" y="4543425"/>
            <a:ext cx="11353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4163" indent="-284163" algn="just"/>
            <a:r>
              <a:rPr lang="en-US" sz="2400" b="1" i="1" dirty="0" smtClean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(ii</a:t>
            </a:r>
            <a:r>
              <a:rPr lang="en-US" sz="2400" b="1" i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) </a:t>
            </a:r>
            <a:r>
              <a:rPr lang="en-US" sz="2400" b="1" i="1" dirty="0" smtClean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Hydration </a:t>
            </a:r>
            <a:r>
              <a:rPr lang="en-US" sz="2400" b="1" i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of </a:t>
            </a:r>
            <a:r>
              <a:rPr lang="en-US" sz="2400" b="1" i="1" dirty="0" smtClean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Alkynes</a:t>
            </a:r>
            <a:r>
              <a:rPr lang="en-US" sz="2400" b="1" i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: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 Addition of water to </a:t>
            </a:r>
            <a:r>
              <a:rPr lang="en-US" sz="2000" i="1" dirty="0" err="1">
                <a:latin typeface="Arial Narrow" panose="020B0606020202030204" pitchFamily="34" charset="0"/>
                <a:cs typeface="Calibri" pitchFamily="34" charset="0"/>
              </a:rPr>
              <a:t>ethyne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 in </a:t>
            </a:r>
            <a:r>
              <a:rPr lang="en-US" sz="2000" i="1" dirty="0" smtClean="0">
                <a:latin typeface="Arial Narrow" panose="020B0606020202030204" pitchFamily="34" charset="0"/>
                <a:cs typeface="Calibri" pitchFamily="34" charset="0"/>
              </a:rPr>
              <a:t>the presence 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of H</a:t>
            </a:r>
            <a:r>
              <a:rPr lang="en-US" sz="2000" i="1" baseline="-25000" dirty="0">
                <a:latin typeface="Arial Narrow" panose="020B0606020202030204" pitchFamily="34" charset="0"/>
                <a:cs typeface="Calibri" pitchFamily="34" charset="0"/>
              </a:rPr>
              <a:t>2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SO</a:t>
            </a:r>
            <a:r>
              <a:rPr lang="en-US" sz="2000" i="1" baseline="-25000" dirty="0">
                <a:latin typeface="Arial Narrow" panose="020B0606020202030204" pitchFamily="34" charset="0"/>
                <a:cs typeface="Calibri" pitchFamily="34" charset="0"/>
              </a:rPr>
              <a:t>4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 and HgSO</a:t>
            </a:r>
            <a:r>
              <a:rPr lang="en-US" sz="2000" i="1" baseline="-25000" dirty="0">
                <a:latin typeface="Arial Narrow" panose="020B0606020202030204" pitchFamily="34" charset="0"/>
                <a:cs typeface="Calibri" pitchFamily="34" charset="0"/>
              </a:rPr>
              <a:t>4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 gives </a:t>
            </a:r>
            <a:r>
              <a:rPr lang="en-US" sz="2000" i="1" dirty="0" smtClean="0">
                <a:latin typeface="Arial Narrow" panose="020B0606020202030204" pitchFamily="34" charset="0"/>
                <a:cs typeface="Calibri" pitchFamily="34" charset="0"/>
              </a:rPr>
              <a:t>acetaldehyde.</a:t>
            </a:r>
          </a:p>
          <a:p>
            <a:pPr marL="284163" algn="just"/>
            <a:r>
              <a:rPr lang="en-US" sz="2000" i="1" dirty="0" smtClean="0">
                <a:latin typeface="Arial Narrow" panose="020B0606020202030204" pitchFamily="34" charset="0"/>
                <a:cs typeface="Calibri" pitchFamily="34" charset="0"/>
              </a:rPr>
              <a:t>All other alkynes 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give ketones in this reaction</a:t>
            </a:r>
            <a:endParaRPr lang="en-US" sz="2000" dirty="0">
              <a:latin typeface="Arial Narrow" panose="020B0606020202030204" pitchFamily="34" charset="0"/>
              <a:cs typeface="Calibri" pitchFamily="34" charset="0"/>
            </a:endParaRPr>
          </a:p>
        </p:txBody>
      </p:sp>
      <p:graphicFrame>
        <p:nvGraphicFramePr>
          <p:cNvPr id="10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3247261"/>
              </p:ext>
            </p:extLst>
          </p:nvPr>
        </p:nvGraphicFramePr>
        <p:xfrm>
          <a:off x="1039812" y="5502656"/>
          <a:ext cx="4625975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9" name="CS ChemDraw Drawing" r:id="rId5" imgW="4317244" imgH="1114194" progId="ChemDraw.Document.6.0">
                  <p:embed/>
                </p:oleObj>
              </mc:Choice>
              <mc:Fallback>
                <p:oleObj name="CS ChemDraw Drawing" r:id="rId5" imgW="4317244" imgH="1114194" progId="ChemDraw.Document.6.0">
                  <p:embed/>
                  <p:pic>
                    <p:nvPicPr>
                      <p:cNvPr id="70657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9812" y="5502656"/>
                        <a:ext cx="4625975" cy="119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94339"/>
              </p:ext>
            </p:extLst>
          </p:nvPr>
        </p:nvGraphicFramePr>
        <p:xfrm>
          <a:off x="6172200" y="5493512"/>
          <a:ext cx="5589865" cy="121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0" name="CS ChemDraw Drawing" r:id="rId7" imgW="4536360" imgH="982080" progId="ChemDraw.Document.6.0">
                  <p:embed/>
                </p:oleObj>
              </mc:Choice>
              <mc:Fallback>
                <p:oleObj name="CS ChemDraw Drawing" r:id="rId7" imgW="4536360" imgH="982080" progId="ChemDraw.Document.6.0">
                  <p:embed/>
                  <p:pic>
                    <p:nvPicPr>
                      <p:cNvPr id="7065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5493512"/>
                        <a:ext cx="5589865" cy="1212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06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38746" y="749960"/>
            <a:ext cx="286165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 Narrow" panose="020B0606020202030204" pitchFamily="34" charset="0"/>
              </a:rPr>
              <a:t>2. </a:t>
            </a:r>
            <a:r>
              <a:rPr lang="en-US" sz="2400" b="1" dirty="0">
                <a:latin typeface="Arial Narrow" panose="020B0606020202030204" pitchFamily="34" charset="0"/>
              </a:rPr>
              <a:t>From </a:t>
            </a:r>
            <a:r>
              <a:rPr lang="en-US" sz="2400" b="1" dirty="0" smtClean="0">
                <a:latin typeface="Arial Narrow" panose="020B0606020202030204" pitchFamily="34" charset="0"/>
              </a:rPr>
              <a:t>Hydrocarbons</a:t>
            </a:r>
          </a:p>
        </p:txBody>
      </p:sp>
      <p:sp>
        <p:nvSpPr>
          <p:cNvPr id="8" name="Rectangle 7"/>
          <p:cNvSpPr/>
          <p:nvPr/>
        </p:nvSpPr>
        <p:spPr>
          <a:xfrm>
            <a:off x="533400" y="1270337"/>
            <a:ext cx="11353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i="1" dirty="0" smtClean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(iii) By </a:t>
            </a:r>
            <a:r>
              <a:rPr lang="en-US" sz="2400" b="1" i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oxidation of </a:t>
            </a:r>
            <a:r>
              <a:rPr lang="en-US" sz="2400" b="1" i="1" dirty="0" smtClean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methylbenzene </a:t>
            </a:r>
          </a:p>
          <a:p>
            <a:pPr marL="228600" algn="just"/>
            <a:r>
              <a:rPr lang="en-US" sz="2000" i="1" dirty="0" smtClean="0">
                <a:latin typeface="Arial Narrow" panose="020B0606020202030204" pitchFamily="34" charset="0"/>
                <a:cs typeface="Calibri" pitchFamily="34" charset="0"/>
              </a:rPr>
              <a:t>Strong oxidizing 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agents </a:t>
            </a:r>
            <a:r>
              <a:rPr lang="en-US" sz="2000" i="1" dirty="0" smtClean="0">
                <a:latin typeface="Arial Narrow" panose="020B0606020202030204" pitchFamily="34" charset="0"/>
                <a:cs typeface="Calibri" pitchFamily="34" charset="0"/>
              </a:rPr>
              <a:t>oxidize 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toluene and its derivatives </a:t>
            </a:r>
            <a:r>
              <a:rPr lang="en-US" sz="2000" i="1" dirty="0" smtClean="0">
                <a:latin typeface="Arial Narrow" panose="020B0606020202030204" pitchFamily="34" charset="0"/>
                <a:cs typeface="Calibri" pitchFamily="34" charset="0"/>
              </a:rPr>
              <a:t>to benzoic 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acids. </a:t>
            </a:r>
            <a:endParaRPr lang="en-US" sz="2000" i="1" dirty="0" smtClean="0">
              <a:latin typeface="Arial Narrow" panose="020B0606020202030204" pitchFamily="34" charset="0"/>
              <a:cs typeface="Calibri" pitchFamily="34" charset="0"/>
            </a:endParaRPr>
          </a:p>
          <a:p>
            <a:pPr marL="228600" algn="just"/>
            <a:r>
              <a:rPr lang="en-US" sz="2000" i="1" dirty="0" smtClean="0">
                <a:latin typeface="Arial Narrow" panose="020B0606020202030204" pitchFamily="34" charset="0"/>
                <a:cs typeface="Calibri" pitchFamily="34" charset="0"/>
              </a:rPr>
              <a:t>However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, it is possible to stop the oxidation </a:t>
            </a:r>
            <a:r>
              <a:rPr lang="en-US" sz="2000" i="1" dirty="0" smtClean="0">
                <a:latin typeface="Arial Narrow" panose="020B0606020202030204" pitchFamily="34" charset="0"/>
                <a:cs typeface="Calibri" pitchFamily="34" charset="0"/>
              </a:rPr>
              <a:t>at the 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aldehyde stage with suitable </a:t>
            </a:r>
            <a:r>
              <a:rPr lang="en-US" sz="2000" i="1" dirty="0" smtClean="0">
                <a:latin typeface="Arial Narrow" panose="020B0606020202030204" pitchFamily="34" charset="0"/>
                <a:cs typeface="Calibri" pitchFamily="34" charset="0"/>
              </a:rPr>
              <a:t>reagents.</a:t>
            </a:r>
            <a:endParaRPr lang="en-US" sz="2000" i="1" dirty="0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62000" y="2370892"/>
            <a:ext cx="113538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i="1" dirty="0" smtClean="0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(a) Use </a:t>
            </a:r>
            <a:r>
              <a:rPr lang="en-US" sz="2000" b="1" i="1" dirty="0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of chromyl chloride (CrO</a:t>
            </a:r>
            <a:r>
              <a:rPr lang="en-US" sz="2000" b="1" i="1" baseline="-25000" dirty="0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2</a:t>
            </a:r>
            <a:r>
              <a:rPr lang="en-US" sz="2000" b="1" i="1" dirty="0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Cl</a:t>
            </a:r>
            <a:r>
              <a:rPr lang="en-US" sz="2000" b="1" i="1" baseline="-25000" dirty="0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2</a:t>
            </a:r>
            <a:r>
              <a:rPr lang="en-US" sz="2000" b="1" i="1" dirty="0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) (</a:t>
            </a:r>
            <a:r>
              <a:rPr lang="en-US" sz="2000" b="1" i="1" dirty="0" err="1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Etard</a:t>
            </a:r>
            <a:r>
              <a:rPr lang="en-US" sz="2000" b="1" i="1" dirty="0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 reaction): </a:t>
            </a:r>
            <a:endParaRPr lang="en-US" sz="2000" b="1" i="1" dirty="0" smtClean="0">
              <a:solidFill>
                <a:srgbClr val="0070C0"/>
              </a:solidFill>
              <a:latin typeface="Arial Narrow" panose="020B0606020202030204" pitchFamily="34" charset="0"/>
              <a:cs typeface="Calibri" pitchFamily="34" charset="0"/>
            </a:endParaRPr>
          </a:p>
          <a:p>
            <a:pPr marL="228600" algn="just"/>
            <a:r>
              <a:rPr lang="en-US" i="1" dirty="0" smtClean="0">
                <a:latin typeface="Arial Narrow" panose="020B0606020202030204" pitchFamily="34" charset="0"/>
                <a:cs typeface="Calibri" pitchFamily="34" charset="0"/>
              </a:rPr>
              <a:t>Chromyl </a:t>
            </a:r>
            <a:r>
              <a:rPr lang="en-US" i="1" dirty="0">
                <a:latin typeface="Arial Narrow" panose="020B0606020202030204" pitchFamily="34" charset="0"/>
                <a:cs typeface="Calibri" pitchFamily="34" charset="0"/>
              </a:rPr>
              <a:t>chloride </a:t>
            </a:r>
            <a:r>
              <a:rPr lang="en-US" i="1" dirty="0" smtClean="0">
                <a:latin typeface="Arial Narrow" panose="020B0606020202030204" pitchFamily="34" charset="0"/>
                <a:cs typeface="Calibri" pitchFamily="34" charset="0"/>
              </a:rPr>
              <a:t>oxidizes methyl </a:t>
            </a:r>
            <a:r>
              <a:rPr lang="en-US" i="1" dirty="0">
                <a:latin typeface="Arial Narrow" panose="020B0606020202030204" pitchFamily="34" charset="0"/>
                <a:cs typeface="Calibri" pitchFamily="34" charset="0"/>
              </a:rPr>
              <a:t>group to a chromium complex, which on </a:t>
            </a:r>
            <a:r>
              <a:rPr lang="en-US" i="1" dirty="0" smtClean="0">
                <a:latin typeface="Arial Narrow" panose="020B0606020202030204" pitchFamily="34" charset="0"/>
                <a:cs typeface="Calibri" pitchFamily="34" charset="0"/>
              </a:rPr>
              <a:t>hydrolysis gives </a:t>
            </a:r>
            <a:r>
              <a:rPr lang="en-US" i="1" dirty="0">
                <a:latin typeface="Arial Narrow" panose="020B0606020202030204" pitchFamily="34" charset="0"/>
                <a:cs typeface="Calibri" pitchFamily="34" charset="0"/>
              </a:rPr>
              <a:t>corresponding benzaldehyde.</a:t>
            </a:r>
            <a:endParaRPr lang="en-US" dirty="0">
              <a:latin typeface="Arial Narrow" panose="020B0606020202030204" pitchFamily="34" charset="0"/>
              <a:cs typeface="Calibri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l="839" t="11298"/>
          <a:stretch/>
        </p:blipFill>
        <p:spPr>
          <a:xfrm>
            <a:off x="2286000" y="3218112"/>
            <a:ext cx="7543800" cy="100208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62000" y="4419600"/>
            <a:ext cx="11353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i="1" dirty="0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(b) Use of chromic oxide (CrO</a:t>
            </a:r>
            <a:r>
              <a:rPr lang="en-US" sz="2000" b="1" i="1" baseline="-25000" dirty="0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3</a:t>
            </a:r>
            <a:r>
              <a:rPr lang="en-US" sz="2000" b="1" i="1" dirty="0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): </a:t>
            </a:r>
            <a:endParaRPr lang="en-US" sz="2000" b="1" i="1" dirty="0" smtClean="0">
              <a:solidFill>
                <a:srgbClr val="0070C0"/>
              </a:solidFill>
              <a:latin typeface="Arial Narrow" panose="020B0606020202030204" pitchFamily="34" charset="0"/>
              <a:cs typeface="Calibri" pitchFamily="34" charset="0"/>
            </a:endParaRPr>
          </a:p>
          <a:p>
            <a:pPr marL="228600" algn="just"/>
            <a:r>
              <a:rPr lang="en-US" i="1" dirty="0">
                <a:latin typeface="Arial Narrow" panose="020B0606020202030204" pitchFamily="34" charset="0"/>
                <a:cs typeface="Calibri" pitchFamily="34" charset="0"/>
              </a:rPr>
              <a:t>Toluene or substituted </a:t>
            </a:r>
            <a:r>
              <a:rPr lang="en-US" i="1" dirty="0" smtClean="0">
                <a:latin typeface="Arial Narrow" panose="020B0606020202030204" pitchFamily="34" charset="0"/>
                <a:cs typeface="Calibri" pitchFamily="34" charset="0"/>
              </a:rPr>
              <a:t>toluene is </a:t>
            </a:r>
            <a:r>
              <a:rPr lang="en-US" i="1" dirty="0">
                <a:latin typeface="Arial Narrow" panose="020B0606020202030204" pitchFamily="34" charset="0"/>
                <a:cs typeface="Calibri" pitchFamily="34" charset="0"/>
              </a:rPr>
              <a:t>converted to </a:t>
            </a:r>
            <a:r>
              <a:rPr lang="en-US" i="1" dirty="0" err="1">
                <a:latin typeface="Arial Narrow" panose="020B0606020202030204" pitchFamily="34" charset="0"/>
                <a:cs typeface="Calibri" pitchFamily="34" charset="0"/>
              </a:rPr>
              <a:t>benzylidene</a:t>
            </a:r>
            <a:r>
              <a:rPr lang="en-US" i="1" dirty="0">
                <a:latin typeface="Arial Narrow" panose="020B0606020202030204" pitchFamily="34" charset="0"/>
                <a:cs typeface="Calibri" pitchFamily="34" charset="0"/>
              </a:rPr>
              <a:t> diacetate on treating with </a:t>
            </a:r>
            <a:r>
              <a:rPr lang="en-US" i="1" dirty="0" smtClean="0">
                <a:latin typeface="Arial Narrow" panose="020B0606020202030204" pitchFamily="34" charset="0"/>
                <a:cs typeface="Calibri" pitchFamily="34" charset="0"/>
              </a:rPr>
              <a:t>chromic oxide </a:t>
            </a:r>
            <a:r>
              <a:rPr lang="en-US" i="1" dirty="0">
                <a:latin typeface="Arial Narrow" panose="020B0606020202030204" pitchFamily="34" charset="0"/>
                <a:cs typeface="Calibri" pitchFamily="34" charset="0"/>
              </a:rPr>
              <a:t>in acetic </a:t>
            </a:r>
            <a:r>
              <a:rPr lang="en-US" i="1" dirty="0" smtClean="0">
                <a:latin typeface="Arial Narrow" panose="020B0606020202030204" pitchFamily="34" charset="0"/>
                <a:cs typeface="Calibri" pitchFamily="34" charset="0"/>
              </a:rPr>
              <a:t>anhydride.</a:t>
            </a:r>
          </a:p>
          <a:p>
            <a:pPr marL="228600" algn="just"/>
            <a:r>
              <a:rPr lang="en-US" i="1" dirty="0" smtClean="0">
                <a:latin typeface="Arial Narrow" panose="020B0606020202030204" pitchFamily="34" charset="0"/>
                <a:cs typeface="Calibri" pitchFamily="34" charset="0"/>
              </a:rPr>
              <a:t>The </a:t>
            </a:r>
            <a:r>
              <a:rPr lang="en-US" i="1" dirty="0" err="1">
                <a:latin typeface="Arial Narrow" panose="020B0606020202030204" pitchFamily="34" charset="0"/>
                <a:cs typeface="Calibri" pitchFamily="34" charset="0"/>
              </a:rPr>
              <a:t>benzylidene</a:t>
            </a:r>
            <a:r>
              <a:rPr lang="en-US" i="1" dirty="0">
                <a:latin typeface="Arial Narrow" panose="020B0606020202030204" pitchFamily="34" charset="0"/>
                <a:cs typeface="Calibri" pitchFamily="34" charset="0"/>
              </a:rPr>
              <a:t> diacetate can </a:t>
            </a:r>
            <a:r>
              <a:rPr lang="en-US" i="1" dirty="0" smtClean="0">
                <a:latin typeface="Arial Narrow" panose="020B0606020202030204" pitchFamily="34" charset="0"/>
                <a:cs typeface="Calibri" pitchFamily="34" charset="0"/>
              </a:rPr>
              <a:t>be </a:t>
            </a:r>
            <a:r>
              <a:rPr lang="en-US" i="1" dirty="0" err="1" smtClean="0">
                <a:latin typeface="Arial Narrow" panose="020B0606020202030204" pitchFamily="34" charset="0"/>
                <a:cs typeface="Calibri" pitchFamily="34" charset="0"/>
              </a:rPr>
              <a:t>hydrolysed</a:t>
            </a:r>
            <a:r>
              <a:rPr lang="en-US" i="1" dirty="0" smtClean="0">
                <a:latin typeface="Arial Narrow" panose="020B0606020202030204" pitchFamily="34" charset="0"/>
                <a:cs typeface="Calibri" pitchFamily="34" charset="0"/>
              </a:rPr>
              <a:t> </a:t>
            </a:r>
            <a:r>
              <a:rPr lang="en-US" i="1" dirty="0">
                <a:latin typeface="Arial Narrow" panose="020B0606020202030204" pitchFamily="34" charset="0"/>
                <a:cs typeface="Calibri" pitchFamily="34" charset="0"/>
              </a:rPr>
              <a:t>to corresponding benzaldehyde with aqueous acid.</a:t>
            </a:r>
            <a:endParaRPr lang="en-US" dirty="0">
              <a:latin typeface="Arial Narrow" panose="020B0606020202030204" pitchFamily="34" charset="0"/>
              <a:cs typeface="Calibri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t="12981" b="2199"/>
          <a:stretch/>
        </p:blipFill>
        <p:spPr>
          <a:xfrm>
            <a:off x="1752600" y="5573109"/>
            <a:ext cx="8991600" cy="111523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8746" y="155005"/>
            <a:ext cx="65954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Preparation of Aldehydes and Ketones</a:t>
            </a:r>
          </a:p>
        </p:txBody>
      </p:sp>
    </p:spTree>
    <p:extLst>
      <p:ext uri="{BB962C8B-B14F-4D97-AF65-F5344CB8AC3E}">
        <p14:creationId xmlns:p14="http://schemas.microsoft.com/office/powerpoint/2010/main" val="3335127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38746" y="749960"/>
            <a:ext cx="286165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 Narrow" panose="020B0606020202030204" pitchFamily="34" charset="0"/>
              </a:rPr>
              <a:t>2. </a:t>
            </a:r>
            <a:r>
              <a:rPr lang="en-US" sz="2400" b="1" dirty="0">
                <a:latin typeface="Arial Narrow" panose="020B0606020202030204" pitchFamily="34" charset="0"/>
              </a:rPr>
              <a:t>From </a:t>
            </a:r>
            <a:r>
              <a:rPr lang="en-US" sz="2400" b="1" dirty="0" smtClean="0">
                <a:latin typeface="Arial Narrow" panose="020B0606020202030204" pitchFamily="34" charset="0"/>
              </a:rPr>
              <a:t>Hydrocarbons</a:t>
            </a:r>
          </a:p>
        </p:txBody>
      </p:sp>
      <p:sp>
        <p:nvSpPr>
          <p:cNvPr id="8" name="Rectangle 7"/>
          <p:cNvSpPr/>
          <p:nvPr/>
        </p:nvSpPr>
        <p:spPr>
          <a:xfrm>
            <a:off x="533400" y="1270337"/>
            <a:ext cx="11353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i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(</a:t>
            </a:r>
            <a:r>
              <a:rPr lang="en-US" sz="2400" b="1" i="1" dirty="0" smtClean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iv) </a:t>
            </a:r>
            <a:r>
              <a:rPr lang="en-US" sz="2400" b="1" i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By side chain chlorination followed by </a:t>
            </a:r>
            <a:r>
              <a:rPr lang="en-US" sz="2400" b="1" i="1" dirty="0" smtClean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hydrolysis</a:t>
            </a:r>
            <a:endParaRPr lang="ar-SA" sz="2400" b="1" i="1" dirty="0" smtClean="0">
              <a:solidFill>
                <a:srgbClr val="FF0000"/>
              </a:solidFill>
              <a:latin typeface="Arial Narrow" panose="020B0606020202030204" pitchFamily="34" charset="0"/>
              <a:cs typeface="Calibri" pitchFamily="34" charset="0"/>
            </a:endParaRPr>
          </a:p>
          <a:p>
            <a:pPr marL="344488" algn="just"/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Side chain chlorination of toluene gives </a:t>
            </a:r>
            <a:r>
              <a:rPr lang="en-US" sz="2000" i="1" dirty="0" err="1">
                <a:latin typeface="Arial Narrow" panose="020B0606020202030204" pitchFamily="34" charset="0"/>
                <a:cs typeface="Calibri" pitchFamily="34" charset="0"/>
              </a:rPr>
              <a:t>benzal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 chloride, </a:t>
            </a:r>
            <a:r>
              <a:rPr lang="en-US" sz="2000" i="1" dirty="0" smtClean="0">
                <a:latin typeface="Arial Narrow" panose="020B0606020202030204" pitchFamily="34" charset="0"/>
                <a:cs typeface="Calibri" pitchFamily="34" charset="0"/>
              </a:rPr>
              <a:t>which on 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hydrolysis gives benzaldehyde. </a:t>
            </a:r>
            <a:endParaRPr lang="en-US" sz="2000" i="1" dirty="0" smtClean="0">
              <a:latin typeface="Arial Narrow" panose="020B0606020202030204" pitchFamily="34" charset="0"/>
              <a:cs typeface="Calibri" pitchFamily="34" charset="0"/>
            </a:endParaRPr>
          </a:p>
          <a:p>
            <a:pPr marL="344488" algn="just"/>
            <a:r>
              <a:rPr lang="en-US" sz="2000" i="1" dirty="0" smtClean="0">
                <a:solidFill>
                  <a:srgbClr val="00B050"/>
                </a:solidFill>
                <a:latin typeface="Arial Narrow" panose="020B0606020202030204" pitchFamily="34" charset="0"/>
                <a:cs typeface="Calibri" pitchFamily="34" charset="0"/>
              </a:rPr>
              <a:t>This </a:t>
            </a:r>
            <a:r>
              <a:rPr lang="en-US" sz="2000" i="1" dirty="0">
                <a:solidFill>
                  <a:srgbClr val="00B050"/>
                </a:solidFill>
                <a:latin typeface="Arial Narrow" panose="020B0606020202030204" pitchFamily="34" charset="0"/>
                <a:cs typeface="Calibri" pitchFamily="34" charset="0"/>
              </a:rPr>
              <a:t>is a commercial </a:t>
            </a:r>
            <a:r>
              <a:rPr lang="en-US" sz="2000" i="1" dirty="0" smtClean="0">
                <a:solidFill>
                  <a:srgbClr val="00B050"/>
                </a:solidFill>
                <a:latin typeface="Arial Narrow" panose="020B0606020202030204" pitchFamily="34" charset="0"/>
                <a:cs typeface="Calibri" pitchFamily="34" charset="0"/>
              </a:rPr>
              <a:t>method of </a:t>
            </a:r>
            <a:r>
              <a:rPr lang="en-US" sz="2000" i="1" dirty="0">
                <a:solidFill>
                  <a:srgbClr val="00B050"/>
                </a:solidFill>
                <a:latin typeface="Arial Narrow" panose="020B0606020202030204" pitchFamily="34" charset="0"/>
                <a:cs typeface="Calibri" pitchFamily="34" charset="0"/>
              </a:rPr>
              <a:t>manufacture of benzaldehyde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92" t="13472"/>
          <a:stretch/>
        </p:blipFill>
        <p:spPr>
          <a:xfrm>
            <a:off x="2590800" y="2467195"/>
            <a:ext cx="6858000" cy="106804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33400" y="3761839"/>
            <a:ext cx="11353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i="1" dirty="0" smtClean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(v) </a:t>
            </a:r>
            <a:r>
              <a:rPr lang="en-US" sz="2400" b="1" i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By </a:t>
            </a:r>
            <a:r>
              <a:rPr lang="en-US" sz="2400" b="1" i="1" dirty="0" err="1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Gatterman</a:t>
            </a:r>
            <a:r>
              <a:rPr lang="en-US" sz="2400" b="1" i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 – Koch </a:t>
            </a:r>
            <a:r>
              <a:rPr lang="en-US" sz="2400" b="1" i="1" dirty="0" smtClean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reaction</a:t>
            </a:r>
          </a:p>
          <a:p>
            <a:pPr marL="344488" algn="just"/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When benzene or its derivative is treated with carbon </a:t>
            </a:r>
            <a:r>
              <a:rPr lang="en-US" sz="2000" i="1" dirty="0" smtClean="0">
                <a:latin typeface="Arial Narrow" panose="020B0606020202030204" pitchFamily="34" charset="0"/>
                <a:cs typeface="Calibri" pitchFamily="34" charset="0"/>
              </a:rPr>
              <a:t>monoxide and 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hydrogen chloride in the presence of anhydrous </a:t>
            </a:r>
            <a:r>
              <a:rPr lang="en-US" sz="2000" i="1" dirty="0" smtClean="0">
                <a:latin typeface="Arial Narrow" panose="020B0606020202030204" pitchFamily="34" charset="0"/>
                <a:cs typeface="Calibri" pitchFamily="34" charset="0"/>
              </a:rPr>
              <a:t>aluminum chloride 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or cuprous chloride, it gives benzaldehyde or </a:t>
            </a:r>
            <a:r>
              <a:rPr lang="en-US" sz="2000" i="1" dirty="0" smtClean="0">
                <a:latin typeface="Arial Narrow" panose="020B0606020202030204" pitchFamily="34" charset="0"/>
                <a:cs typeface="Calibri" pitchFamily="34" charset="0"/>
              </a:rPr>
              <a:t>substituted benzaldehyde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5014658"/>
            <a:ext cx="4876800" cy="122157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8746" y="155005"/>
            <a:ext cx="65954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Preparation of Aldehydes and Ketones</a:t>
            </a:r>
          </a:p>
        </p:txBody>
      </p:sp>
    </p:spTree>
    <p:extLst>
      <p:ext uri="{BB962C8B-B14F-4D97-AF65-F5344CB8AC3E}">
        <p14:creationId xmlns:p14="http://schemas.microsoft.com/office/powerpoint/2010/main" val="3478168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38746" y="749960"/>
            <a:ext cx="773845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 Narrow" panose="020B0606020202030204" pitchFamily="34" charset="0"/>
              </a:rPr>
              <a:t>3. From Acyl Chloride (Acid Chloride</a:t>
            </a:r>
            <a:r>
              <a:rPr lang="en-US" sz="2400" b="1" dirty="0">
                <a:latin typeface="Arial Narrow" panose="020B0606020202030204" pitchFamily="34" charset="0"/>
              </a:rPr>
              <a:t>) (</a:t>
            </a:r>
            <a:r>
              <a:rPr lang="en-US" sz="2400" b="1" i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Rosenmund</a:t>
            </a:r>
            <a:r>
              <a:rPr lang="en-US" sz="2400" b="1" i="1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Reduction</a:t>
            </a:r>
            <a:r>
              <a:rPr lang="en-US" sz="2400" b="1" dirty="0">
                <a:latin typeface="Arial Narrow" panose="020B0606020202030204" pitchFamily="34" charset="0"/>
              </a:rPr>
              <a:t>)</a:t>
            </a:r>
            <a:endParaRPr lang="en-US" sz="2400" b="1" dirty="0" smtClean="0">
              <a:latin typeface="Arial Narrow" panose="020B0606020202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3400" y="1219200"/>
            <a:ext cx="11353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indent="-233363" algn="just">
              <a:buFont typeface="Wingdings" panose="05000000000000000000" pitchFamily="2" charset="2"/>
              <a:buChar char="§"/>
            </a:pP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Acyl chloride (acid chloride) is </a:t>
            </a:r>
            <a:r>
              <a:rPr lang="en-US" sz="2000" i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hydrogenated over catalyst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, </a:t>
            </a:r>
            <a:r>
              <a:rPr lang="en-US" sz="2000" i="1" dirty="0" smtClean="0">
                <a:latin typeface="Arial Narrow" panose="020B0606020202030204" pitchFamily="34" charset="0"/>
                <a:cs typeface="Calibri" pitchFamily="34" charset="0"/>
              </a:rPr>
              <a:t>palladium on 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barium </a:t>
            </a:r>
            <a:r>
              <a:rPr lang="en-US" sz="2000" i="1" dirty="0" err="1" smtClean="0">
                <a:latin typeface="Arial Narrow" panose="020B0606020202030204" pitchFamily="34" charset="0"/>
                <a:cs typeface="Calibri" pitchFamily="34" charset="0"/>
              </a:rPr>
              <a:t>sulphate</a:t>
            </a:r>
            <a:r>
              <a:rPr lang="en-US" sz="2000" i="1" dirty="0" smtClean="0">
                <a:latin typeface="Arial Narrow" panose="020B0606020202030204" pitchFamily="34" charset="0"/>
                <a:cs typeface="Calibri" pitchFamily="34" charset="0"/>
              </a:rPr>
              <a:t>, </a:t>
            </a:r>
            <a:r>
              <a:rPr lang="en-US" sz="2000" b="1" i="1" dirty="0" smtClean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gives aldehyde</a:t>
            </a:r>
            <a:r>
              <a:rPr lang="en-US" sz="2000" i="1" dirty="0" smtClean="0">
                <a:latin typeface="Arial Narrow" panose="020B0606020202030204" pitchFamily="34" charset="0"/>
                <a:cs typeface="Calibri" pitchFamily="34" charset="0"/>
              </a:rPr>
              <a:t>.</a:t>
            </a:r>
            <a:endParaRPr lang="en-US" sz="2000" dirty="0">
              <a:latin typeface="Arial Narrow" panose="020B0606020202030204" pitchFamily="34" charset="0"/>
              <a:cs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1583255"/>
            <a:ext cx="4442151" cy="120985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33400" y="3048000"/>
            <a:ext cx="11353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indent="-233363" algn="just">
              <a:buFont typeface="Wingdings" panose="05000000000000000000" pitchFamily="2" charset="2"/>
              <a:buChar char="§"/>
            </a:pPr>
            <a:r>
              <a:rPr lang="en-US" sz="2000" i="1" dirty="0" smtClean="0">
                <a:latin typeface="Arial Narrow" panose="020B0606020202030204" pitchFamily="34" charset="0"/>
                <a:cs typeface="Calibri" pitchFamily="34" charset="0"/>
              </a:rPr>
              <a:t>Treatment 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of acyl chlorides with </a:t>
            </a:r>
            <a:r>
              <a:rPr lang="en-US" sz="2000" i="1" dirty="0" err="1">
                <a:latin typeface="Arial Narrow" panose="020B0606020202030204" pitchFamily="34" charset="0"/>
                <a:cs typeface="Calibri" pitchFamily="34" charset="0"/>
              </a:rPr>
              <a:t>dialkylcadmium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, prepared by </a:t>
            </a:r>
            <a:r>
              <a:rPr lang="en-US" sz="2000" i="1" dirty="0" smtClean="0">
                <a:latin typeface="Arial Narrow" panose="020B0606020202030204" pitchFamily="34" charset="0"/>
                <a:cs typeface="Calibri" pitchFamily="34" charset="0"/>
              </a:rPr>
              <a:t>the reaction 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of cadmium chloride with Grignard reagent, </a:t>
            </a:r>
            <a:r>
              <a:rPr lang="en-US" sz="2000" b="1" i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gives ketones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3565692"/>
            <a:ext cx="5867400" cy="104158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33400" y="5168577"/>
            <a:ext cx="11353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i="1" dirty="0" smtClean="0">
                <a:latin typeface="Arial Narrow" panose="020B0606020202030204" pitchFamily="34" charset="0"/>
                <a:cs typeface="Calibri" pitchFamily="34" charset="0"/>
              </a:rPr>
              <a:t>When 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benzene or substituted benzene is treated with acid chloride </a:t>
            </a:r>
            <a:r>
              <a:rPr lang="en-US" sz="2000" i="1" dirty="0" smtClean="0">
                <a:latin typeface="Arial Narrow" panose="020B0606020202030204" pitchFamily="34" charset="0"/>
                <a:cs typeface="Calibri" pitchFamily="34" charset="0"/>
              </a:rPr>
              <a:t>in the 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presence of anhydrous </a:t>
            </a:r>
            <a:r>
              <a:rPr lang="en-US" sz="2000" i="1" dirty="0" smtClean="0">
                <a:latin typeface="Arial Narrow" panose="020B0606020202030204" pitchFamily="34" charset="0"/>
                <a:cs typeface="Calibri" pitchFamily="34" charset="0"/>
              </a:rPr>
              <a:t>aluminum 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chloride, it affords </a:t>
            </a:r>
            <a:r>
              <a:rPr lang="en-US" sz="2000" i="1" dirty="0" smtClean="0">
                <a:latin typeface="Arial Narrow" panose="020B0606020202030204" pitchFamily="34" charset="0"/>
                <a:cs typeface="Calibri" pitchFamily="34" charset="0"/>
              </a:rPr>
              <a:t>the corresponding </a:t>
            </a:r>
            <a:r>
              <a:rPr lang="en-US" sz="2000" b="1" i="1" dirty="0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ketone</a:t>
            </a:r>
            <a:r>
              <a:rPr lang="en-US" sz="2000" i="1" dirty="0" smtClean="0">
                <a:latin typeface="Arial Narrow" panose="020B0606020202030204" pitchFamily="34" charset="0"/>
                <a:cs typeface="Calibri" pitchFamily="34" charset="0"/>
              </a:rPr>
              <a:t>.</a:t>
            </a:r>
            <a:endParaRPr lang="en-US" sz="2000" i="1" dirty="0">
              <a:latin typeface="Arial Narrow" panose="020B0606020202030204" pitchFamily="34" charset="0"/>
              <a:cs typeface="Calibri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5638800"/>
            <a:ext cx="5562600" cy="1034333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38746" y="4648200"/>
            <a:ext cx="933865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 Narrow" panose="020B0606020202030204" pitchFamily="34" charset="0"/>
              </a:rPr>
              <a:t>4. </a:t>
            </a:r>
            <a:r>
              <a:rPr lang="en-US" sz="2400" b="1" dirty="0">
                <a:latin typeface="Arial Narrow" panose="020B0606020202030204" pitchFamily="34" charset="0"/>
              </a:rPr>
              <a:t>From </a:t>
            </a:r>
            <a:r>
              <a:rPr lang="en-US" sz="2400" b="1" dirty="0" smtClean="0">
                <a:latin typeface="Arial Narrow" panose="020B0606020202030204" pitchFamily="34" charset="0"/>
              </a:rPr>
              <a:t>Benzene </a:t>
            </a:r>
            <a:r>
              <a:rPr lang="en-US" sz="2400" b="1" dirty="0">
                <a:latin typeface="Arial Narrow" panose="020B0606020202030204" pitchFamily="34" charset="0"/>
              </a:rPr>
              <a:t>or </a:t>
            </a:r>
            <a:r>
              <a:rPr lang="en-US" sz="2400" b="1" dirty="0" smtClean="0">
                <a:latin typeface="Arial Narrow" panose="020B0606020202030204" pitchFamily="34" charset="0"/>
              </a:rPr>
              <a:t>Substituted Benzenes </a:t>
            </a:r>
            <a:r>
              <a:rPr lang="en-US" sz="2400" b="1" dirty="0">
                <a:latin typeface="Arial Narrow" panose="020B0606020202030204" pitchFamily="34" charset="0"/>
              </a:rPr>
              <a:t>(</a:t>
            </a:r>
            <a:r>
              <a:rPr lang="en-US" sz="2400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Friedel</a:t>
            </a:r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-Crafts acylation reaction</a:t>
            </a:r>
            <a:r>
              <a:rPr lang="en-US" sz="2400" b="1" dirty="0">
                <a:latin typeface="Arial Narrow" panose="020B0606020202030204" pitchFamily="34" charset="0"/>
              </a:rPr>
              <a:t>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38746" y="155005"/>
            <a:ext cx="65954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Preparation of Aldehydes and Ketones</a:t>
            </a:r>
          </a:p>
        </p:txBody>
      </p:sp>
    </p:spTree>
    <p:extLst>
      <p:ext uri="{BB962C8B-B14F-4D97-AF65-F5344CB8AC3E}">
        <p14:creationId xmlns:p14="http://schemas.microsoft.com/office/powerpoint/2010/main" val="17395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7" grpId="0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338746" y="155005"/>
            <a:ext cx="36998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Carbonyl </a:t>
            </a:r>
            <a:r>
              <a:rPr lang="en-US" sz="3200" b="1" dirty="0" smtClean="0">
                <a:latin typeface="Arial Narrow" panose="020B0606020202030204" pitchFamily="34" charset="0"/>
                <a:cs typeface="Calibri" pitchFamily="34" charset="0"/>
              </a:rPr>
              <a:t>Compounds </a:t>
            </a:r>
            <a:endParaRPr lang="en-US" sz="3200" b="1" i="1" dirty="0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8745" y="838200"/>
            <a:ext cx="11396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itchFamily="18" charset="0"/>
              </a:rPr>
              <a:t>Organic compounds </a:t>
            </a:r>
            <a:r>
              <a:rPr lang="en-US" sz="2000" dirty="0">
                <a:latin typeface="Arial Narrow" panose="020B0606020202030204" pitchFamily="34" charset="0"/>
                <a:cs typeface="Times New Roman" pitchFamily="18" charset="0"/>
              </a:rPr>
              <a:t>containing carbon-oxygen </a:t>
            </a:r>
            <a:r>
              <a:rPr lang="en-US" sz="2000" dirty="0" smtClean="0">
                <a:latin typeface="Arial Narrow" panose="020B0606020202030204" pitchFamily="34" charset="0"/>
                <a:cs typeface="Times New Roman" pitchFamily="18" charset="0"/>
              </a:rPr>
              <a:t>double bond </a:t>
            </a:r>
            <a:r>
              <a:rPr lang="en-US" sz="2000" dirty="0">
                <a:latin typeface="Arial Narrow" panose="020B0606020202030204" pitchFamily="34" charset="0"/>
                <a:cs typeface="Times New Roman" pitchFamily="18" charset="0"/>
              </a:rPr>
              <a:t>(&gt;C=O) called </a:t>
            </a:r>
            <a:r>
              <a:rPr lang="en-US" sz="2000" b="1" i="1" dirty="0">
                <a:solidFill>
                  <a:srgbClr val="FF0000"/>
                </a:solidFill>
                <a:latin typeface="Arial Narrow" panose="020B0606020202030204" pitchFamily="34" charset="0"/>
                <a:cs typeface="Times New Roman" pitchFamily="18" charset="0"/>
              </a:rPr>
              <a:t>carbonyl group</a:t>
            </a:r>
            <a:r>
              <a:rPr lang="en-US" sz="2000" dirty="0">
                <a:latin typeface="Arial Narrow" panose="020B0606020202030204" pitchFamily="34" charset="0"/>
                <a:cs typeface="Times New Roman" pitchFamily="18" charset="0"/>
              </a:rPr>
              <a:t>, which is one of </a:t>
            </a:r>
            <a:r>
              <a:rPr lang="en-US" sz="2000" dirty="0" smtClean="0">
                <a:latin typeface="Arial Narrow" panose="020B0606020202030204" pitchFamily="34" charset="0"/>
                <a:cs typeface="Times New Roman" pitchFamily="18" charset="0"/>
              </a:rPr>
              <a:t>the most </a:t>
            </a:r>
            <a:r>
              <a:rPr lang="en-US" sz="2000" dirty="0">
                <a:latin typeface="Arial Narrow" panose="020B0606020202030204" pitchFamily="34" charset="0"/>
                <a:cs typeface="Times New Roman" pitchFamily="18" charset="0"/>
              </a:rPr>
              <a:t>important functional groups in organic chemistry.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8745" y="1524000"/>
            <a:ext cx="113960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latin typeface="Arial Narrow" panose="020B0606020202030204" pitchFamily="34" charset="0"/>
                <a:cs typeface="Calibri" panose="020F0502020204030204" pitchFamily="34" charset="0"/>
              </a:rPr>
              <a:t>In </a:t>
            </a: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aldehydes</a:t>
            </a:r>
            <a:r>
              <a:rPr lang="en-US" sz="2000" dirty="0">
                <a:latin typeface="Arial Narrow" panose="020B0606020202030204" pitchFamily="34" charset="0"/>
                <a:cs typeface="Calibri" panose="020F0502020204030204" pitchFamily="34" charset="0"/>
              </a:rPr>
              <a:t>, the carbonyl group is bonded to </a:t>
            </a:r>
            <a:r>
              <a:rPr lang="en-US" sz="2000" dirty="0" smtClean="0">
                <a:latin typeface="Arial Narrow" panose="020B0606020202030204" pitchFamily="34" charset="0"/>
                <a:cs typeface="Calibri" panose="020F0502020204030204" pitchFamily="34" charset="0"/>
              </a:rPr>
              <a:t>a carbon </a:t>
            </a:r>
            <a:r>
              <a:rPr lang="en-US" sz="2000" dirty="0">
                <a:latin typeface="Arial Narrow" panose="020B0606020202030204" pitchFamily="34" charset="0"/>
                <a:cs typeface="Calibri" panose="020F0502020204030204" pitchFamily="34" charset="0"/>
              </a:rPr>
              <a:t>and </a:t>
            </a:r>
            <a:r>
              <a:rPr lang="en-US" sz="2000" dirty="0" smtClean="0">
                <a:latin typeface="Arial Narrow" panose="020B0606020202030204" pitchFamily="34" charset="0"/>
                <a:cs typeface="Calibri" panose="020F0502020204030204" pitchFamily="34" charset="0"/>
              </a:rPr>
              <a:t>hydrogen.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Arial Narrow" panose="020B0606020202030204" pitchFamily="34" charset="0"/>
                <a:cs typeface="Calibri" panose="020F0502020204030204" pitchFamily="34" charset="0"/>
              </a:rPr>
              <a:t>In the </a:t>
            </a: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ketones</a:t>
            </a:r>
            <a:r>
              <a:rPr lang="en-US" sz="2000" dirty="0">
                <a:latin typeface="Arial Narrow" panose="020B0606020202030204" pitchFamily="34" charset="0"/>
                <a:cs typeface="Calibri" panose="020F0502020204030204" pitchFamily="34" charset="0"/>
              </a:rPr>
              <a:t>, the carbonyl group</a:t>
            </a:r>
            <a:r>
              <a:rPr lang="en-US" sz="2000" dirty="0" smtClean="0"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latin typeface="Arial Narrow" panose="020B0606020202030204" pitchFamily="34" charset="0"/>
                <a:cs typeface="Calibri" panose="020F0502020204030204" pitchFamily="34" charset="0"/>
              </a:rPr>
              <a:t>is </a:t>
            </a:r>
            <a:r>
              <a:rPr lang="en-US" sz="2000" dirty="0" smtClean="0">
                <a:latin typeface="Arial Narrow" panose="020B0606020202030204" pitchFamily="34" charset="0"/>
                <a:cs typeface="Calibri" panose="020F0502020204030204" pitchFamily="34" charset="0"/>
              </a:rPr>
              <a:t>bonded to </a:t>
            </a:r>
            <a:r>
              <a:rPr lang="en-US" sz="2000" dirty="0">
                <a:latin typeface="Arial Narrow" panose="020B0606020202030204" pitchFamily="34" charset="0"/>
                <a:cs typeface="Calibri" panose="020F0502020204030204" pitchFamily="34" charset="0"/>
              </a:rPr>
              <a:t>two carbon atoms. </a:t>
            </a:r>
            <a:endParaRPr lang="en-US" sz="2000" dirty="0" smtClean="0">
              <a:latin typeface="Arial Narrow" panose="020B0606020202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latin typeface="Arial Narrow" panose="020B0606020202030204" pitchFamily="34" charset="0"/>
                <a:cs typeface="Calibri" panose="020F0502020204030204" pitchFamily="34" charset="0"/>
              </a:rPr>
              <a:t>In </a:t>
            </a:r>
            <a:r>
              <a:rPr lang="en-US" sz="20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Carboxylic acids</a:t>
            </a:r>
            <a:r>
              <a:rPr lang="en-US" sz="2000" dirty="0" smtClean="0">
                <a:latin typeface="Arial Narrow" panose="020B0606020202030204" pitchFamily="34" charset="0"/>
                <a:cs typeface="Calibri" panose="020F0502020204030204" pitchFamily="34" charset="0"/>
              </a:rPr>
              <a:t>, the carbonyl </a:t>
            </a:r>
            <a:r>
              <a:rPr lang="en-US" sz="2000" dirty="0">
                <a:latin typeface="Arial Narrow" panose="020B0606020202030204" pitchFamily="34" charset="0"/>
                <a:cs typeface="Calibri" panose="020F0502020204030204" pitchFamily="34" charset="0"/>
              </a:rPr>
              <a:t>group is bonded to </a:t>
            </a:r>
            <a:r>
              <a:rPr lang="en-US" sz="2000" dirty="0" smtClean="0">
                <a:latin typeface="Arial Narrow" panose="020B0606020202030204" pitchFamily="34" charset="0"/>
                <a:cs typeface="Calibri" panose="020F0502020204030204" pitchFamily="34" charset="0"/>
              </a:rPr>
              <a:t>oxygen.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Arial Narrow" panose="020B0606020202030204" pitchFamily="34" charset="0"/>
                <a:cs typeface="Calibri" panose="020F0502020204030204" pitchFamily="34" charset="0"/>
              </a:rPr>
              <a:t>Their </a:t>
            </a:r>
            <a:r>
              <a:rPr lang="en-US" sz="20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Carboxylic acids derivatives </a:t>
            </a:r>
            <a:r>
              <a:rPr lang="en-US" sz="2000" dirty="0">
                <a:latin typeface="Arial Narrow" panose="020B0606020202030204" pitchFamily="34" charset="0"/>
                <a:cs typeface="Calibri" panose="020F0502020204030204" pitchFamily="34" charset="0"/>
              </a:rPr>
              <a:t>(e.g. </a:t>
            </a:r>
            <a:r>
              <a:rPr lang="en-US" sz="2000" dirty="0" smtClean="0">
                <a:latin typeface="Arial Narrow" panose="020B0606020202030204" pitchFamily="34" charset="0"/>
                <a:cs typeface="Calibri" panose="020F0502020204030204" pitchFamily="34" charset="0"/>
              </a:rPr>
              <a:t>esters, anhydrides, amides and </a:t>
            </a:r>
            <a:r>
              <a:rPr lang="en-US" sz="2000" dirty="0">
                <a:latin typeface="Arial Narrow" panose="020B0606020202030204" pitchFamily="34" charset="0"/>
                <a:cs typeface="Calibri" panose="020F0502020204030204" pitchFamily="34" charset="0"/>
              </a:rPr>
              <a:t>acyl </a:t>
            </a:r>
            <a:r>
              <a:rPr lang="en-US" sz="2000" dirty="0" smtClean="0">
                <a:latin typeface="Arial Narrow" panose="020B0606020202030204" pitchFamily="34" charset="0"/>
                <a:cs typeface="Calibri" panose="020F0502020204030204" pitchFamily="34" charset="0"/>
              </a:rPr>
              <a:t>halides). </a:t>
            </a:r>
          </a:p>
        </p:txBody>
      </p:sp>
      <p:graphicFrame>
        <p:nvGraphicFramePr>
          <p:cNvPr id="1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2354953"/>
              </p:ext>
            </p:extLst>
          </p:nvPr>
        </p:nvGraphicFramePr>
        <p:xfrm>
          <a:off x="1240462" y="3877490"/>
          <a:ext cx="2910914" cy="12300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0" name="CS ChemDraw Drawing" r:id="rId3" imgW="2092487" imgH="908241" progId="ChemDraw.Document.6.0">
                  <p:embed/>
                </p:oleObj>
              </mc:Choice>
              <mc:Fallback>
                <p:oleObj name="CS ChemDraw Drawing" r:id="rId3" imgW="2092487" imgH="908241" progId="ChemDraw.Document.6.0">
                  <p:embed/>
                  <p:pic>
                    <p:nvPicPr>
                      <p:cNvPr id="5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0462" y="3877490"/>
                        <a:ext cx="2910914" cy="12300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r="80282" b="56554"/>
          <a:stretch/>
        </p:blipFill>
        <p:spPr>
          <a:xfrm>
            <a:off x="5181600" y="3877490"/>
            <a:ext cx="1066800" cy="1230092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752600" y="5401490"/>
            <a:ext cx="8839200" cy="1304110"/>
            <a:chOff x="1752600" y="5459621"/>
            <a:chExt cx="8839200" cy="130411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/>
            <a:srcRect t="49915" r="5045"/>
            <a:stretch/>
          </p:blipFill>
          <p:spPr>
            <a:xfrm>
              <a:off x="1752600" y="5459621"/>
              <a:ext cx="4724400" cy="130411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010400" y="5459621"/>
              <a:ext cx="3581400" cy="1174584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l="37511" r="42771" b="56554"/>
          <a:stretch/>
        </p:blipFill>
        <p:spPr>
          <a:xfrm>
            <a:off x="7718407" y="3877490"/>
            <a:ext cx="1066801" cy="12300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l="71300" b="56554"/>
          <a:stretch/>
        </p:blipFill>
        <p:spPr>
          <a:xfrm>
            <a:off x="9601200" y="3877490"/>
            <a:ext cx="1552738" cy="12300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33400" y="1364040"/>
            <a:ext cx="1135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buFont typeface="Wingdings" panose="05000000000000000000" pitchFamily="2" charset="2"/>
              <a:buChar char="§"/>
            </a:pPr>
            <a:r>
              <a:rPr lang="en-US" b="1" i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Nitriles are reduced </a:t>
            </a:r>
            <a:r>
              <a:rPr lang="en-US" i="1" dirty="0">
                <a:latin typeface="Arial Narrow" panose="020B0606020202030204" pitchFamily="34" charset="0"/>
                <a:cs typeface="Calibri" pitchFamily="34" charset="0"/>
              </a:rPr>
              <a:t>to corresponding imine with stannous </a:t>
            </a:r>
            <a:r>
              <a:rPr lang="en-US" i="1" dirty="0" smtClean="0">
                <a:latin typeface="Arial Narrow" panose="020B0606020202030204" pitchFamily="34" charset="0"/>
                <a:cs typeface="Calibri" pitchFamily="34" charset="0"/>
              </a:rPr>
              <a:t>chloride in </a:t>
            </a:r>
            <a:r>
              <a:rPr lang="en-US" i="1" dirty="0">
                <a:latin typeface="Arial Narrow" panose="020B0606020202030204" pitchFamily="34" charset="0"/>
                <a:cs typeface="Calibri" pitchFamily="34" charset="0"/>
              </a:rPr>
              <a:t>the presence of hydrochloric acid, </a:t>
            </a:r>
            <a:r>
              <a:rPr lang="en-US" b="1" i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which on hydrolysis </a:t>
            </a:r>
            <a:r>
              <a:rPr lang="en-US" i="1" dirty="0" smtClean="0">
                <a:latin typeface="Arial Narrow" panose="020B0606020202030204" pitchFamily="34" charset="0"/>
                <a:cs typeface="Calibri" pitchFamily="34" charset="0"/>
              </a:rPr>
              <a:t>give corresponding </a:t>
            </a:r>
            <a:r>
              <a:rPr lang="en-US" b="1" i="1" dirty="0" smtClean="0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aldehyde</a:t>
            </a:r>
            <a:r>
              <a:rPr lang="en-US" i="1" dirty="0">
                <a:latin typeface="Arial Narrow" panose="020B0606020202030204" pitchFamily="34" charset="0"/>
                <a:cs typeface="Calibri" pitchFamily="34" charset="0"/>
              </a:rPr>
              <a:t>.</a:t>
            </a:r>
            <a:endParaRPr lang="en-US" dirty="0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6178" y="808420"/>
            <a:ext cx="5806022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 Narrow" panose="020B0606020202030204" pitchFamily="34" charset="0"/>
              </a:rPr>
              <a:t>5. </a:t>
            </a:r>
            <a:r>
              <a:rPr lang="en-US" sz="2400" b="1" dirty="0">
                <a:latin typeface="Arial Narrow" panose="020B0606020202030204" pitchFamily="34" charset="0"/>
              </a:rPr>
              <a:t>From </a:t>
            </a:r>
            <a:r>
              <a:rPr lang="en-US" sz="2400" b="1" dirty="0" smtClean="0">
                <a:latin typeface="Arial Narrow" panose="020B0606020202030204" pitchFamily="34" charset="0"/>
              </a:rPr>
              <a:t>Nitriles </a:t>
            </a:r>
            <a:r>
              <a:rPr lang="en-US" sz="2400" b="1" dirty="0">
                <a:latin typeface="Arial Narrow" panose="020B0606020202030204" pitchFamily="34" charset="0"/>
              </a:rPr>
              <a:t>and </a:t>
            </a:r>
            <a:r>
              <a:rPr lang="en-US" sz="2400" b="1" dirty="0" smtClean="0">
                <a:latin typeface="Arial Narrow" panose="020B0606020202030204" pitchFamily="34" charset="0"/>
              </a:rPr>
              <a:t>Esters (</a:t>
            </a:r>
            <a:r>
              <a:rPr lang="en-US" sz="2400" b="1" i="1" dirty="0">
                <a:solidFill>
                  <a:srgbClr val="FF0000"/>
                </a:solidFill>
                <a:latin typeface="Arial Narrow" panose="020B0606020202030204" pitchFamily="34" charset="0"/>
              </a:rPr>
              <a:t>Stephen </a:t>
            </a:r>
            <a:r>
              <a:rPr lang="en-US" sz="2400" b="1" i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Reaction</a:t>
            </a:r>
            <a:r>
              <a:rPr lang="en-US" sz="2400" b="1" dirty="0" smtClean="0">
                <a:latin typeface="Arial Narrow" panose="020B0606020202030204" pitchFamily="34" charset="0"/>
              </a:rPr>
              <a:t>)</a:t>
            </a:r>
            <a:endParaRPr lang="en-US" sz="2400" b="1" dirty="0">
              <a:latin typeface="Arial Narrow" panose="020B0606020202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88502"/>
            <a:ext cx="5748737" cy="4615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33400" y="2572688"/>
            <a:ext cx="1135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buFont typeface="Wingdings" panose="05000000000000000000" pitchFamily="2" charset="2"/>
              <a:buChar char="§"/>
            </a:pPr>
            <a:r>
              <a:rPr lang="en-US" b="1" i="1" dirty="0" smtClean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Nitriles</a:t>
            </a:r>
            <a:r>
              <a:rPr lang="en-US" i="1" dirty="0" smtClean="0">
                <a:latin typeface="Arial Narrow" panose="020B0606020202030204" pitchFamily="34" charset="0"/>
                <a:cs typeface="Calibri" pitchFamily="34" charset="0"/>
              </a:rPr>
              <a:t> are </a:t>
            </a:r>
            <a:r>
              <a:rPr lang="en-US" i="1" dirty="0">
                <a:latin typeface="Arial Narrow" panose="020B0606020202030204" pitchFamily="34" charset="0"/>
                <a:cs typeface="Calibri" pitchFamily="34" charset="0"/>
              </a:rPr>
              <a:t>selectively </a:t>
            </a:r>
            <a:r>
              <a:rPr lang="en-US" i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reduced </a:t>
            </a:r>
            <a:r>
              <a:rPr lang="en-US" i="1" dirty="0" smtClean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by </a:t>
            </a:r>
            <a:r>
              <a:rPr lang="en-US" i="1" dirty="0" err="1" smtClean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diisobutylaluminium</a:t>
            </a:r>
            <a:r>
              <a:rPr lang="en-US" i="1" dirty="0" smtClean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 </a:t>
            </a:r>
            <a:r>
              <a:rPr lang="en-US" i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hydride</a:t>
            </a:r>
            <a:r>
              <a:rPr lang="en-US" i="1" dirty="0">
                <a:latin typeface="Arial Narrow" panose="020B0606020202030204" pitchFamily="34" charset="0"/>
                <a:cs typeface="Calibri" pitchFamily="34" charset="0"/>
              </a:rPr>
              <a:t>, (DIBAL-H) to imines followed </a:t>
            </a:r>
            <a:r>
              <a:rPr lang="en-US" i="1" dirty="0" smtClean="0">
                <a:latin typeface="Arial Narrow" panose="020B0606020202030204" pitchFamily="34" charset="0"/>
                <a:cs typeface="Calibri" pitchFamily="34" charset="0"/>
              </a:rPr>
              <a:t>by hydrolysis </a:t>
            </a:r>
            <a:r>
              <a:rPr lang="en-US" i="1" dirty="0">
                <a:latin typeface="Arial Narrow" panose="020B0606020202030204" pitchFamily="34" charset="0"/>
                <a:cs typeface="Calibri" pitchFamily="34" charset="0"/>
              </a:rPr>
              <a:t>to </a:t>
            </a:r>
            <a:r>
              <a:rPr lang="en-US" b="1" i="1" dirty="0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aldehydes</a:t>
            </a:r>
            <a:r>
              <a:rPr lang="en-US" i="1" dirty="0">
                <a:latin typeface="Arial Narrow" panose="020B0606020202030204" pitchFamily="34" charset="0"/>
                <a:cs typeface="Calibri" pitchFamily="34" charset="0"/>
              </a:rPr>
              <a:t>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46578"/>
          <a:stretch/>
        </p:blipFill>
        <p:spPr>
          <a:xfrm>
            <a:off x="2667000" y="2989893"/>
            <a:ext cx="6798751" cy="53837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39496" y="3627820"/>
            <a:ext cx="1135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buFont typeface="Wingdings" panose="05000000000000000000" pitchFamily="2" charset="2"/>
              <a:buChar char="§"/>
            </a:pPr>
            <a:r>
              <a:rPr lang="en-US" b="1" i="1" dirty="0" smtClean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Esters are </a:t>
            </a:r>
            <a:r>
              <a:rPr lang="en-US" b="1" i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also reduced </a:t>
            </a:r>
            <a:r>
              <a:rPr lang="en-US" i="1" dirty="0">
                <a:latin typeface="Arial Narrow" panose="020B0606020202030204" pitchFamily="34" charset="0"/>
                <a:cs typeface="Calibri" pitchFamily="34" charset="0"/>
              </a:rPr>
              <a:t>to </a:t>
            </a:r>
            <a:r>
              <a:rPr lang="en-US" b="1" i="1" dirty="0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aldehydes</a:t>
            </a:r>
            <a:r>
              <a:rPr lang="en-US" i="1" dirty="0">
                <a:latin typeface="Arial Narrow" panose="020B0606020202030204" pitchFamily="34" charset="0"/>
                <a:cs typeface="Calibri" pitchFamily="34" charset="0"/>
              </a:rPr>
              <a:t> with DIBAL-H.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5024" y="3991285"/>
            <a:ext cx="4562701" cy="58071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33400" y="4935465"/>
            <a:ext cx="11506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indent="-233363" algn="just">
              <a:buFont typeface="Wingdings" panose="05000000000000000000" pitchFamily="2" charset="2"/>
              <a:buChar char="§"/>
            </a:pPr>
            <a:r>
              <a:rPr lang="en-US" sz="2000" b="1" i="1" dirty="0" smtClean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Treating </a:t>
            </a:r>
            <a:r>
              <a:rPr lang="en-US" sz="2000" b="1" i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a nitrile with Grignard reagent followed by hydrolysis </a:t>
            </a:r>
            <a:r>
              <a:rPr lang="en-US" sz="2000" b="1" i="1" dirty="0" smtClean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yields </a:t>
            </a:r>
            <a:r>
              <a:rPr lang="en-US" sz="2000" b="1" i="1" dirty="0" smtClean="0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a </a:t>
            </a:r>
            <a:r>
              <a:rPr lang="en-US" sz="2000" b="1" i="1" dirty="0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ketone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3600" y="5466069"/>
            <a:ext cx="7848600" cy="125096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38746" y="155005"/>
            <a:ext cx="65954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Preparation of Aldehydes and Ketones</a:t>
            </a:r>
          </a:p>
        </p:txBody>
      </p:sp>
    </p:spTree>
    <p:extLst>
      <p:ext uri="{BB962C8B-B14F-4D97-AF65-F5344CB8AC3E}">
        <p14:creationId xmlns:p14="http://schemas.microsoft.com/office/powerpoint/2010/main" val="95353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2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838200"/>
            <a:ext cx="7095001" cy="26183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0924" y="3657600"/>
            <a:ext cx="7120078" cy="30162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8746" y="155005"/>
            <a:ext cx="2175854" cy="58477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rial Narrow" panose="020B0606020202030204" pitchFamily="34" charset="0"/>
                <a:cs typeface="Calibri" pitchFamily="34" charset="0"/>
              </a:rPr>
              <a:t>Questions</a:t>
            </a:r>
            <a:endParaRPr lang="en-US" sz="3200" b="1" dirty="0">
              <a:latin typeface="Arial Narrow" panose="020B0606020202030204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47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38746" y="811373"/>
            <a:ext cx="430945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 Narrow" panose="020B0606020202030204" pitchFamily="34" charset="0"/>
              </a:rPr>
              <a:t>1. Nucleophilic </a:t>
            </a:r>
            <a:r>
              <a:rPr lang="en-US" sz="2400" b="1" dirty="0" smtClean="0">
                <a:latin typeface="Arial Narrow" panose="020B0606020202030204" pitchFamily="34" charset="0"/>
              </a:rPr>
              <a:t>Addition Reactions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8746" y="155005"/>
            <a:ext cx="78146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rial Narrow" panose="020B0606020202030204" pitchFamily="34" charset="0"/>
                <a:cs typeface="Calibri" pitchFamily="34" charset="0"/>
              </a:rPr>
              <a:t>Chemical </a:t>
            </a:r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Reactions of Aldehydes and Ketones</a:t>
            </a:r>
          </a:p>
        </p:txBody>
      </p:sp>
      <p:sp>
        <p:nvSpPr>
          <p:cNvPr id="2" name="Rectangle 1"/>
          <p:cNvSpPr/>
          <p:nvPr/>
        </p:nvSpPr>
        <p:spPr>
          <a:xfrm>
            <a:off x="533400" y="1294778"/>
            <a:ext cx="61146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(</a:t>
            </a:r>
            <a:r>
              <a:rPr lang="en-US" sz="2400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i</a:t>
            </a:r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) Mechanism of </a:t>
            </a:r>
            <a:r>
              <a:rPr lang="en-US" sz="2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Nucleophilic Addition Reactions</a:t>
            </a:r>
            <a:endParaRPr lang="en-US" sz="24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15000" y="2188736"/>
            <a:ext cx="60096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indent="-233363" algn="just"/>
            <a:r>
              <a:rPr lang="en-US" dirty="0" smtClean="0">
                <a:latin typeface="Arial Narrow" panose="020B0606020202030204" pitchFamily="34" charset="0"/>
              </a:rPr>
              <a:t>1) </a:t>
            </a:r>
            <a:r>
              <a:rPr lang="en-US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A </a:t>
            </a:r>
            <a:r>
              <a:rPr lang="en-US" b="1" i="1" dirty="0">
                <a:solidFill>
                  <a:srgbClr val="0070C0"/>
                </a:solidFill>
                <a:latin typeface="Arial Narrow" panose="020B0606020202030204" pitchFamily="34" charset="0"/>
              </a:rPr>
              <a:t>nucleophile attacks the electrophilic carbon atom </a:t>
            </a:r>
            <a:r>
              <a:rPr lang="en-US" dirty="0">
                <a:latin typeface="Arial Narrow" panose="020B0606020202030204" pitchFamily="34" charset="0"/>
              </a:rPr>
              <a:t>of the </a:t>
            </a:r>
            <a:r>
              <a:rPr lang="en-US" dirty="0" smtClean="0">
                <a:latin typeface="Arial Narrow" panose="020B0606020202030204" pitchFamily="34" charset="0"/>
              </a:rPr>
              <a:t>polar carbonyl </a:t>
            </a:r>
            <a:r>
              <a:rPr lang="en-US" dirty="0">
                <a:latin typeface="Arial Narrow" panose="020B0606020202030204" pitchFamily="34" charset="0"/>
              </a:rPr>
              <a:t>group from a direction approximately perpendicular </a:t>
            </a:r>
            <a:r>
              <a:rPr lang="en-US" dirty="0" smtClean="0">
                <a:latin typeface="Arial Narrow" panose="020B0606020202030204" pitchFamily="34" charset="0"/>
              </a:rPr>
              <a:t>to the </a:t>
            </a:r>
            <a:r>
              <a:rPr lang="en-US" dirty="0">
                <a:latin typeface="Arial Narrow" panose="020B0606020202030204" pitchFamily="34" charset="0"/>
              </a:rPr>
              <a:t>plane of </a:t>
            </a:r>
            <a:r>
              <a:rPr lang="en-US" i="1" dirty="0">
                <a:latin typeface="Arial Narrow" panose="020B0606020202030204" pitchFamily="34" charset="0"/>
              </a:rPr>
              <a:t>sp</a:t>
            </a:r>
            <a:r>
              <a:rPr lang="en-US" i="1" baseline="30000" dirty="0">
                <a:latin typeface="Arial Narrow" panose="020B0606020202030204" pitchFamily="34" charset="0"/>
              </a:rPr>
              <a:t>2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smtClean="0">
                <a:latin typeface="Arial Narrow" panose="020B0606020202030204" pitchFamily="34" charset="0"/>
              </a:rPr>
              <a:t>hybridized </a:t>
            </a:r>
            <a:r>
              <a:rPr lang="en-US" dirty="0">
                <a:latin typeface="Arial Narrow" panose="020B0606020202030204" pitchFamily="34" charset="0"/>
              </a:rPr>
              <a:t>orbitals of carbonyl </a:t>
            </a:r>
            <a:r>
              <a:rPr lang="en-US" dirty="0" smtClean="0">
                <a:latin typeface="Arial Narrow" panose="020B0606020202030204" pitchFamily="34" charset="0"/>
              </a:rPr>
              <a:t>carbon.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383" b="60464"/>
          <a:stretch/>
        </p:blipFill>
        <p:spPr>
          <a:xfrm>
            <a:off x="3668231" y="1756443"/>
            <a:ext cx="2141457" cy="16725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6125" y="4596448"/>
            <a:ext cx="2895600" cy="132904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65190" y="4709613"/>
            <a:ext cx="3505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indent="-233363" algn="just">
              <a:tabLst>
                <a:tab pos="344488" algn="l"/>
              </a:tabLst>
            </a:pPr>
            <a:r>
              <a:rPr lang="en-US" dirty="0" smtClean="0">
                <a:latin typeface="Arial Narrow" panose="020B0606020202030204" pitchFamily="34" charset="0"/>
              </a:rPr>
              <a:t>2) </a:t>
            </a:r>
            <a:r>
              <a:rPr lang="en-US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The hybridization </a:t>
            </a:r>
            <a:r>
              <a:rPr lang="en-US" b="1" i="1" dirty="0">
                <a:solidFill>
                  <a:srgbClr val="0070C0"/>
                </a:solidFill>
                <a:latin typeface="Arial Narrow" panose="020B0606020202030204" pitchFamily="34" charset="0"/>
              </a:rPr>
              <a:t>of carbon changes from sp</a:t>
            </a:r>
            <a:r>
              <a:rPr lang="en-US" b="1" i="1" baseline="30000" dirty="0">
                <a:solidFill>
                  <a:srgbClr val="0070C0"/>
                </a:solidFill>
                <a:latin typeface="Arial Narrow" panose="020B0606020202030204" pitchFamily="34" charset="0"/>
              </a:rPr>
              <a:t>2</a:t>
            </a:r>
            <a:r>
              <a:rPr lang="en-US" b="1" i="1" dirty="0">
                <a:solidFill>
                  <a:srgbClr val="0070C0"/>
                </a:solidFill>
                <a:latin typeface="Arial Narrow" panose="020B0606020202030204" pitchFamily="34" charset="0"/>
              </a:rPr>
              <a:t> to </a:t>
            </a:r>
            <a:r>
              <a:rPr lang="en-US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sp</a:t>
            </a:r>
            <a:r>
              <a:rPr lang="en-US" b="1" i="1" baseline="300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3</a:t>
            </a:r>
            <a:r>
              <a:rPr lang="en-US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; </a:t>
            </a:r>
            <a:r>
              <a:rPr lang="en-US" i="1" dirty="0" smtClean="0">
                <a:latin typeface="Arial Narrow" panose="020B0606020202030204" pitchFamily="34" charset="0"/>
              </a:rPr>
              <a:t>a </a:t>
            </a:r>
            <a:r>
              <a:rPr lang="en-US" i="1" dirty="0">
                <a:latin typeface="Arial Narrow" panose="020B0606020202030204" pitchFamily="34" charset="0"/>
              </a:rPr>
              <a:t>tetrahedral </a:t>
            </a:r>
            <a:r>
              <a:rPr lang="en-US" i="1" dirty="0" err="1">
                <a:latin typeface="Arial Narrow" panose="020B0606020202030204" pitchFamily="34" charset="0"/>
              </a:rPr>
              <a:t>alkoxide</a:t>
            </a:r>
            <a:r>
              <a:rPr lang="en-US" i="1" dirty="0">
                <a:latin typeface="Arial Narrow" panose="020B0606020202030204" pitchFamily="34" charset="0"/>
              </a:rPr>
              <a:t> intermediate</a:t>
            </a:r>
            <a:r>
              <a:rPr lang="en-US" dirty="0">
                <a:latin typeface="Arial Narrow" panose="020B0606020202030204" pitchFamily="34" charset="0"/>
              </a:rPr>
              <a:t> is produced. </a:t>
            </a:r>
            <a:endParaRPr lang="en-US" dirty="0" smtClean="0">
              <a:latin typeface="Arial Narrow" panose="020B0606020202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09688" y="3903148"/>
            <a:ext cx="59150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925" indent="-288925" algn="just"/>
            <a:r>
              <a:rPr lang="en-US" dirty="0" smtClean="0">
                <a:latin typeface="Arial Narrow" panose="020B0606020202030204" pitchFamily="34" charset="0"/>
              </a:rPr>
              <a:t>3) </a:t>
            </a:r>
            <a:r>
              <a:rPr lang="en-US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This intermediate </a:t>
            </a:r>
            <a:r>
              <a:rPr lang="en-US" b="1" i="1" dirty="0">
                <a:solidFill>
                  <a:srgbClr val="0070C0"/>
                </a:solidFill>
                <a:latin typeface="Arial Narrow" panose="020B0606020202030204" pitchFamily="34" charset="0"/>
              </a:rPr>
              <a:t>captures </a:t>
            </a:r>
            <a:r>
              <a:rPr lang="en-US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a proton </a:t>
            </a:r>
            <a:r>
              <a:rPr lang="en-US" b="1" i="1" dirty="0">
                <a:solidFill>
                  <a:srgbClr val="0070C0"/>
                </a:solidFill>
                <a:latin typeface="Arial Narrow" panose="020B0606020202030204" pitchFamily="34" charset="0"/>
              </a:rPr>
              <a:t>from the </a:t>
            </a:r>
            <a:r>
              <a:rPr lang="en-US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reaction medium </a:t>
            </a:r>
            <a:r>
              <a:rPr lang="en-US" dirty="0">
                <a:latin typeface="Arial Narrow" panose="020B0606020202030204" pitchFamily="34" charset="0"/>
              </a:rPr>
              <a:t>to give </a:t>
            </a:r>
            <a:r>
              <a:rPr lang="en-US" dirty="0" smtClean="0">
                <a:latin typeface="Arial Narrow" panose="020B0606020202030204" pitchFamily="34" charset="0"/>
              </a:rPr>
              <a:t>the electrically </a:t>
            </a:r>
            <a:r>
              <a:rPr lang="en-US" dirty="0">
                <a:latin typeface="Arial Narrow" panose="020B0606020202030204" pitchFamily="34" charset="0"/>
              </a:rPr>
              <a:t>neutral </a:t>
            </a:r>
            <a:r>
              <a:rPr lang="en-US" dirty="0" smtClean="0">
                <a:latin typeface="Arial Narrow" panose="020B0606020202030204" pitchFamily="34" charset="0"/>
              </a:rPr>
              <a:t>product.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402779" y="6297494"/>
            <a:ext cx="77622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The </a:t>
            </a:r>
            <a:r>
              <a:rPr lang="en-US" b="1" dirty="0">
                <a:solidFill>
                  <a:srgbClr val="00B050"/>
                </a:solidFill>
                <a:latin typeface="Arial Narrow" panose="020B0606020202030204" pitchFamily="34" charset="0"/>
              </a:rPr>
              <a:t>net result is addition </a:t>
            </a:r>
            <a:r>
              <a:rPr lang="en-US" b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of Nu</a:t>
            </a:r>
            <a:r>
              <a:rPr lang="en-US" b="1" baseline="30000" dirty="0">
                <a:solidFill>
                  <a:srgbClr val="00B050"/>
                </a:solidFill>
                <a:latin typeface="Arial Narrow" panose="020B0606020202030204" pitchFamily="34" charset="0"/>
              </a:rPr>
              <a:t>– </a:t>
            </a:r>
            <a:r>
              <a:rPr lang="en-US" b="1" dirty="0">
                <a:solidFill>
                  <a:srgbClr val="00B050"/>
                </a:solidFill>
                <a:latin typeface="Arial Narrow" panose="020B0606020202030204" pitchFamily="34" charset="0"/>
              </a:rPr>
              <a:t>and H</a:t>
            </a:r>
            <a:r>
              <a:rPr lang="en-US" b="1" baseline="30000" dirty="0">
                <a:solidFill>
                  <a:srgbClr val="00B050"/>
                </a:solidFill>
                <a:latin typeface="Arial Narrow" panose="020B0606020202030204" pitchFamily="34" charset="0"/>
              </a:rPr>
              <a:t>+</a:t>
            </a:r>
            <a:r>
              <a:rPr lang="en-US" b="1" dirty="0">
                <a:solidFill>
                  <a:srgbClr val="00B050"/>
                </a:solidFill>
                <a:latin typeface="Arial Narrow" panose="020B0606020202030204" pitchFamily="34" charset="0"/>
              </a:rPr>
              <a:t> across </a:t>
            </a:r>
            <a:r>
              <a:rPr lang="en-US" b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the carbon </a:t>
            </a:r>
            <a:r>
              <a:rPr lang="en-US" b="1" dirty="0">
                <a:solidFill>
                  <a:srgbClr val="00B050"/>
                </a:solidFill>
                <a:latin typeface="Arial Narrow" panose="020B0606020202030204" pitchFamily="34" charset="0"/>
              </a:rPr>
              <a:t>oxygen double </a:t>
            </a:r>
            <a:r>
              <a:rPr lang="en-US" b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bond.</a:t>
            </a:r>
            <a:endParaRPr lang="en-US" b="1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7383" t="38117"/>
          <a:stretch/>
        </p:blipFill>
        <p:spPr>
          <a:xfrm>
            <a:off x="3656092" y="3400660"/>
            <a:ext cx="2141457" cy="261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03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3" grpId="0"/>
      <p:bldP spid="14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38746" y="749960"/>
            <a:ext cx="430945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 Narrow" panose="020B0606020202030204" pitchFamily="34" charset="0"/>
              </a:rPr>
              <a:t>1. Nucleophilic </a:t>
            </a:r>
            <a:r>
              <a:rPr lang="en-US" sz="2400" b="1" dirty="0" smtClean="0">
                <a:latin typeface="Arial Narrow" panose="020B0606020202030204" pitchFamily="34" charset="0"/>
              </a:rPr>
              <a:t>Addition Reactions</a:t>
            </a:r>
          </a:p>
        </p:txBody>
      </p:sp>
      <p:sp>
        <p:nvSpPr>
          <p:cNvPr id="2" name="Rectangle 1"/>
          <p:cNvSpPr/>
          <p:nvPr/>
        </p:nvSpPr>
        <p:spPr>
          <a:xfrm>
            <a:off x="533400" y="1221805"/>
            <a:ext cx="17588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(ii) Reactivity</a:t>
            </a:r>
          </a:p>
        </p:txBody>
      </p:sp>
      <p:sp>
        <p:nvSpPr>
          <p:cNvPr id="3" name="Rectangle 2"/>
          <p:cNvSpPr/>
          <p:nvPr/>
        </p:nvSpPr>
        <p:spPr>
          <a:xfrm>
            <a:off x="838200" y="1600200"/>
            <a:ext cx="108864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b="1" i="1" dirty="0">
                <a:solidFill>
                  <a:srgbClr val="0070C0"/>
                </a:solidFill>
                <a:latin typeface="Arial Narrow" panose="020B0606020202030204" pitchFamily="34" charset="0"/>
              </a:rPr>
              <a:t>Aldehydes are generally more reactive than ketones </a:t>
            </a:r>
            <a:r>
              <a:rPr lang="en-US" sz="2000" dirty="0" smtClean="0">
                <a:latin typeface="Arial Narrow" panose="020B0606020202030204" pitchFamily="34" charset="0"/>
              </a:rPr>
              <a:t>in nucleophilic </a:t>
            </a:r>
            <a:r>
              <a:rPr lang="en-US" sz="2000" dirty="0">
                <a:latin typeface="Arial Narrow" panose="020B0606020202030204" pitchFamily="34" charset="0"/>
              </a:rPr>
              <a:t>addition reactions due to </a:t>
            </a:r>
            <a:r>
              <a:rPr lang="en-US" sz="2000" b="1" i="1" dirty="0">
                <a:solidFill>
                  <a:srgbClr val="FF0000"/>
                </a:solidFill>
                <a:latin typeface="Arial Narrow" panose="020B0606020202030204" pitchFamily="34" charset="0"/>
              </a:rPr>
              <a:t>steric</a:t>
            </a:r>
            <a:r>
              <a:rPr lang="en-US" sz="2000" dirty="0">
                <a:latin typeface="Arial Narrow" panose="020B0606020202030204" pitchFamily="34" charset="0"/>
              </a:rPr>
              <a:t> and </a:t>
            </a:r>
            <a:r>
              <a:rPr lang="en-US" sz="2000" b="1" i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electronic reasons</a:t>
            </a:r>
            <a:r>
              <a:rPr lang="en-US" sz="2000" dirty="0" smtClean="0">
                <a:latin typeface="Arial Narrow" panose="020B0606020202030204" pitchFamily="34" charset="0"/>
              </a:rPr>
              <a:t>.</a:t>
            </a:r>
          </a:p>
          <a:p>
            <a:pPr marL="569913" indent="-233363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b="1" i="1" u="sng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Sterically</a:t>
            </a:r>
            <a:r>
              <a:rPr lang="en-US" sz="2000" b="1" i="1" dirty="0">
                <a:solidFill>
                  <a:srgbClr val="0070C0"/>
                </a:solidFill>
                <a:latin typeface="Arial Narrow" panose="020B0606020202030204" pitchFamily="34" charset="0"/>
              </a:rPr>
              <a:t>,</a:t>
            </a:r>
            <a:r>
              <a:rPr lang="en-US" sz="2000" dirty="0">
                <a:latin typeface="Arial Narrow" panose="020B0606020202030204" pitchFamily="34" charset="0"/>
              </a:rPr>
              <a:t> the presence of two relatively </a:t>
            </a:r>
            <a:r>
              <a:rPr lang="en-US" sz="2000" i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large substituents </a:t>
            </a:r>
            <a:r>
              <a:rPr lang="en-US" sz="2000" i="1" dirty="0">
                <a:solidFill>
                  <a:srgbClr val="FF0000"/>
                </a:solidFill>
                <a:latin typeface="Arial Narrow" panose="020B0606020202030204" pitchFamily="34" charset="0"/>
              </a:rPr>
              <a:t>in ketones hinders the approach of nucleophile </a:t>
            </a:r>
            <a:r>
              <a:rPr lang="en-US" sz="2000" i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to carbonyl </a:t>
            </a:r>
            <a:r>
              <a:rPr lang="en-US" sz="2000" i="1" dirty="0">
                <a:solidFill>
                  <a:srgbClr val="FF0000"/>
                </a:solidFill>
                <a:latin typeface="Arial Narrow" panose="020B0606020202030204" pitchFamily="34" charset="0"/>
              </a:rPr>
              <a:t>carbon</a:t>
            </a:r>
            <a:r>
              <a:rPr lang="en-US" sz="2000" dirty="0">
                <a:latin typeface="Arial Narrow" panose="020B0606020202030204" pitchFamily="34" charset="0"/>
              </a:rPr>
              <a:t> than in aldehydes having only one </a:t>
            </a:r>
            <a:r>
              <a:rPr lang="en-US" sz="2000" dirty="0" smtClean="0">
                <a:latin typeface="Arial Narrow" panose="020B0606020202030204" pitchFamily="34" charset="0"/>
              </a:rPr>
              <a:t>such substituent</a:t>
            </a:r>
            <a:r>
              <a:rPr lang="en-US" sz="2000" dirty="0">
                <a:latin typeface="Arial Narrow" panose="020B0606020202030204" pitchFamily="34" charset="0"/>
              </a:rPr>
              <a:t>. </a:t>
            </a:r>
            <a:endParaRPr lang="en-US" sz="2000" dirty="0" smtClean="0">
              <a:latin typeface="Arial Narrow" panose="020B0606020202030204" pitchFamily="34" charset="0"/>
            </a:endParaRPr>
          </a:p>
          <a:p>
            <a:pPr marL="569913" indent="-233363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b="1" i="1" u="sng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Electronically</a:t>
            </a:r>
            <a:r>
              <a:rPr lang="en-US" sz="2000" b="1" i="1" dirty="0">
                <a:solidFill>
                  <a:srgbClr val="0070C0"/>
                </a:solidFill>
                <a:latin typeface="Arial Narrow" panose="020B0606020202030204" pitchFamily="34" charset="0"/>
              </a:rPr>
              <a:t>, </a:t>
            </a:r>
            <a:r>
              <a:rPr lang="en-US" sz="2000" dirty="0">
                <a:latin typeface="Arial Narrow" panose="020B0606020202030204" pitchFamily="34" charset="0"/>
              </a:rPr>
              <a:t>aldehydes are more reactive </a:t>
            </a:r>
            <a:r>
              <a:rPr lang="en-US" sz="2000" dirty="0" smtClean="0">
                <a:latin typeface="Arial Narrow" panose="020B0606020202030204" pitchFamily="34" charset="0"/>
              </a:rPr>
              <a:t>than ketones </a:t>
            </a:r>
            <a:r>
              <a:rPr lang="en-US" sz="2000" dirty="0">
                <a:latin typeface="Arial Narrow" panose="020B0606020202030204" pitchFamily="34" charset="0"/>
              </a:rPr>
              <a:t>because </a:t>
            </a:r>
            <a:r>
              <a:rPr lang="en-US" sz="2000" i="1" dirty="0">
                <a:solidFill>
                  <a:srgbClr val="FF0000"/>
                </a:solidFill>
                <a:latin typeface="Arial Narrow" panose="020B0606020202030204" pitchFamily="34" charset="0"/>
              </a:rPr>
              <a:t>two alkyl groups reduce the electrophilicity </a:t>
            </a:r>
            <a:r>
              <a:rPr lang="en-US" sz="2000" i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of the </a:t>
            </a:r>
            <a:r>
              <a:rPr lang="en-US" sz="2000" i="1" dirty="0">
                <a:solidFill>
                  <a:srgbClr val="FF0000"/>
                </a:solidFill>
                <a:latin typeface="Arial Narrow" panose="020B0606020202030204" pitchFamily="34" charset="0"/>
              </a:rPr>
              <a:t>carbonyl carbon</a:t>
            </a:r>
            <a:r>
              <a:rPr lang="en-US" sz="2000" dirty="0">
                <a:latin typeface="Arial Narrow" panose="020B0606020202030204" pitchFamily="34" charset="0"/>
              </a:rPr>
              <a:t> more effectively than in former.</a:t>
            </a:r>
            <a:endParaRPr lang="en-US" sz="2000" dirty="0" smtClean="0"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8746" y="155005"/>
            <a:ext cx="78146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rial Narrow" panose="020B0606020202030204" pitchFamily="34" charset="0"/>
                <a:cs typeface="Calibri" pitchFamily="34" charset="0"/>
              </a:rPr>
              <a:t>Chemical </a:t>
            </a:r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Reactions of Aldehydes and Ketones</a:t>
            </a:r>
          </a:p>
        </p:txBody>
      </p:sp>
    </p:spTree>
    <p:extLst>
      <p:ext uri="{BB962C8B-B14F-4D97-AF65-F5344CB8AC3E}">
        <p14:creationId xmlns:p14="http://schemas.microsoft.com/office/powerpoint/2010/main" val="2193057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219200"/>
            <a:ext cx="9077699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8746" y="155005"/>
            <a:ext cx="2175854" cy="58477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rial Narrow" panose="020B0606020202030204" pitchFamily="34" charset="0"/>
                <a:cs typeface="Calibri" pitchFamily="34" charset="0"/>
              </a:rPr>
              <a:t>Questions</a:t>
            </a:r>
            <a:endParaRPr lang="en-US" sz="3200" b="1" dirty="0">
              <a:latin typeface="Arial Narrow" panose="020B0606020202030204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90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38746" y="749960"/>
            <a:ext cx="575725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 Narrow" panose="020B0606020202030204" pitchFamily="34" charset="0"/>
              </a:rPr>
              <a:t>1. Nucleophilic </a:t>
            </a:r>
            <a:r>
              <a:rPr lang="en-US" sz="2400" b="1" dirty="0" smtClean="0">
                <a:latin typeface="Arial Narrow" panose="020B0606020202030204" pitchFamily="34" charset="0"/>
              </a:rPr>
              <a:t>Addition Reactions: </a:t>
            </a:r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Examples</a:t>
            </a:r>
            <a:endParaRPr lang="en-US" sz="2400" b="1" dirty="0" smtClean="0">
              <a:latin typeface="Arial Narrow" panose="020B0606020202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0480" y="1221805"/>
            <a:ext cx="49926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(a) Addition </a:t>
            </a:r>
            <a:r>
              <a:rPr lang="en-US" sz="2400" b="1" dirty="0">
                <a:solidFill>
                  <a:srgbClr val="0070C0"/>
                </a:solidFill>
                <a:latin typeface="Arial Narrow" panose="020B0606020202030204" pitchFamily="34" charset="0"/>
              </a:rPr>
              <a:t>of hydrogen cyanide (HCN): </a:t>
            </a:r>
            <a:endParaRPr lang="en-US" sz="2400" b="1" dirty="0" smtClean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51974" y="1607894"/>
            <a:ext cx="10591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indent="-233363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Arial Narrow" panose="020B0606020202030204" pitchFamily="34" charset="0"/>
              </a:rPr>
              <a:t>Aldehydes and </a:t>
            </a:r>
            <a:r>
              <a:rPr lang="en-US" sz="2000" dirty="0">
                <a:latin typeface="Arial Narrow" panose="020B0606020202030204" pitchFamily="34" charset="0"/>
              </a:rPr>
              <a:t>ketones react with hydrogen cyanide (</a:t>
            </a:r>
            <a:r>
              <a:rPr lang="en-US" sz="2000" dirty="0" smtClean="0">
                <a:latin typeface="Arial Narrow" panose="020B0606020202030204" pitchFamily="34" charset="0"/>
              </a:rPr>
              <a:t>HCN) to </a:t>
            </a:r>
            <a:r>
              <a:rPr lang="en-US" sz="2000" dirty="0">
                <a:latin typeface="Arial Narrow" panose="020B0606020202030204" pitchFamily="34" charset="0"/>
              </a:rPr>
              <a:t>yield </a:t>
            </a:r>
            <a:r>
              <a:rPr lang="en-US" sz="20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cyanohydrins</a:t>
            </a:r>
            <a:r>
              <a:rPr lang="en-US" sz="2000" dirty="0" smtClean="0">
                <a:latin typeface="Arial Narrow" panose="020B0606020202030204" pitchFamily="34" charset="0"/>
              </a:rPr>
              <a:t>.</a:t>
            </a:r>
          </a:p>
          <a:p>
            <a:pPr marL="233363" indent="-233363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Arial Narrow" panose="020B0606020202030204" pitchFamily="34" charset="0"/>
              </a:rPr>
              <a:t>This </a:t>
            </a:r>
            <a:r>
              <a:rPr lang="en-US" sz="2000" dirty="0">
                <a:latin typeface="Arial Narrow" panose="020B0606020202030204" pitchFamily="34" charset="0"/>
              </a:rPr>
              <a:t>reaction </a:t>
            </a:r>
            <a:r>
              <a:rPr lang="en-US" sz="2000" dirty="0" smtClean="0">
                <a:latin typeface="Arial Narrow" panose="020B0606020202030204" pitchFamily="34" charset="0"/>
              </a:rPr>
              <a:t>is catalyzed by </a:t>
            </a:r>
            <a:r>
              <a:rPr lang="en-US" sz="2000" dirty="0">
                <a:latin typeface="Arial Narrow" panose="020B0606020202030204" pitchFamily="34" charset="0"/>
              </a:rPr>
              <a:t>a base and the generated cyanide ion (CN-</a:t>
            </a:r>
            <a:r>
              <a:rPr lang="en-US" sz="2000" dirty="0" smtClean="0">
                <a:latin typeface="Arial Narrow" panose="020B0606020202030204" pitchFamily="34" charset="0"/>
              </a:rPr>
              <a:t>) being </a:t>
            </a:r>
            <a:r>
              <a:rPr lang="en-US" sz="2000" dirty="0">
                <a:latin typeface="Arial Narrow" panose="020B0606020202030204" pitchFamily="34" charset="0"/>
              </a:rPr>
              <a:t>a stronger nucleophile readily adds </a:t>
            </a:r>
            <a:r>
              <a:rPr lang="en-US" sz="2000" dirty="0" smtClean="0">
                <a:latin typeface="Arial Narrow" panose="020B0606020202030204" pitchFamily="34" charset="0"/>
              </a:rPr>
              <a:t>to carbonyl </a:t>
            </a:r>
            <a:r>
              <a:rPr lang="en-US" sz="2000" dirty="0">
                <a:latin typeface="Arial Narrow" panose="020B0606020202030204" pitchFamily="34" charset="0"/>
              </a:rPr>
              <a:t>compounds to yield </a:t>
            </a:r>
            <a:r>
              <a:rPr lang="en-US" sz="2000" dirty="0" smtClean="0">
                <a:latin typeface="Arial Narrow" panose="020B0606020202030204" pitchFamily="34" charset="0"/>
              </a:rPr>
              <a:t>corresponding cyanohydrin.</a:t>
            </a:r>
          </a:p>
          <a:p>
            <a:pPr marL="233363" indent="-233363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Cyanohydrins </a:t>
            </a:r>
            <a:r>
              <a:rPr lang="en-US" sz="2000" dirty="0">
                <a:solidFill>
                  <a:srgbClr val="00B050"/>
                </a:solidFill>
                <a:latin typeface="Arial Narrow" panose="020B0606020202030204" pitchFamily="34" charset="0"/>
              </a:rPr>
              <a:t>are useful </a:t>
            </a:r>
            <a:r>
              <a:rPr lang="en-US" sz="2000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synthetic intermediates</a:t>
            </a:r>
            <a:r>
              <a:rPr lang="en-US" sz="2000" dirty="0">
                <a:latin typeface="Arial Narrow" panose="020B0606020202030204" pitchFamily="34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83871"/>
          <a:stretch/>
        </p:blipFill>
        <p:spPr>
          <a:xfrm>
            <a:off x="4344924" y="3657869"/>
            <a:ext cx="3872900" cy="381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t="16129" r="35072" b="45162"/>
          <a:stretch/>
        </p:blipFill>
        <p:spPr>
          <a:xfrm>
            <a:off x="2961686" y="4222041"/>
            <a:ext cx="2514600" cy="914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3935" t="63097" r="40974"/>
          <a:stretch/>
        </p:blipFill>
        <p:spPr>
          <a:xfrm>
            <a:off x="6960524" y="4369549"/>
            <a:ext cx="2133600" cy="87172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64928" t="16128" b="22581"/>
          <a:stretch/>
        </p:blipFill>
        <p:spPr>
          <a:xfrm>
            <a:off x="5602224" y="4222041"/>
            <a:ext cx="1358300" cy="1447800"/>
          </a:xfrm>
          <a:prstGeom prst="rect">
            <a:avLst/>
          </a:prstGeom>
        </p:spPr>
      </p:pic>
      <p:graphicFrame>
        <p:nvGraphicFramePr>
          <p:cNvPr id="14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3887268"/>
              </p:ext>
            </p:extLst>
          </p:nvPr>
        </p:nvGraphicFramePr>
        <p:xfrm>
          <a:off x="2846387" y="5771243"/>
          <a:ext cx="6499225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4" name="CS ChemDraw Drawing" r:id="rId4" imgW="5085340" imgH="824666" progId="ChemDraw.Document.6.0">
                  <p:embed/>
                </p:oleObj>
              </mc:Choice>
              <mc:Fallback>
                <p:oleObj name="CS ChemDraw Drawing" r:id="rId4" imgW="5085340" imgH="824666" progId="ChemDraw.Document.6.0">
                  <p:embed/>
                  <p:pic>
                    <p:nvPicPr>
                      <p:cNvPr id="2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6387" y="5771243"/>
                        <a:ext cx="6499225" cy="105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38746" y="155005"/>
            <a:ext cx="78146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rial Narrow" panose="020B0606020202030204" pitchFamily="34" charset="0"/>
                <a:cs typeface="Calibri" pitchFamily="34" charset="0"/>
              </a:rPr>
              <a:t>Chemical </a:t>
            </a:r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Reactions of Aldehydes and Ketones</a:t>
            </a:r>
          </a:p>
        </p:txBody>
      </p:sp>
    </p:spTree>
    <p:extLst>
      <p:ext uri="{BB962C8B-B14F-4D97-AF65-F5344CB8AC3E}">
        <p14:creationId xmlns:p14="http://schemas.microsoft.com/office/powerpoint/2010/main" val="9441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38746" y="155005"/>
            <a:ext cx="78146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rial Narrow" panose="020B0606020202030204" pitchFamily="34" charset="0"/>
                <a:cs typeface="Calibri" pitchFamily="34" charset="0"/>
              </a:rPr>
              <a:t>Chemical </a:t>
            </a:r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Reactions of Aldehydes and Ketones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620480" y="1221805"/>
            <a:ext cx="4408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(b) </a:t>
            </a:r>
            <a:r>
              <a:rPr lang="en-US" sz="2400" b="1" dirty="0">
                <a:solidFill>
                  <a:srgbClr val="0070C0"/>
                </a:solidFill>
                <a:latin typeface="Arial Narrow" panose="020B0606020202030204" pitchFamily="34" charset="0"/>
              </a:rPr>
              <a:t>Addition of Grignard Reagents: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38746" y="749960"/>
            <a:ext cx="575725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 Narrow" panose="020B0606020202030204" pitchFamily="34" charset="0"/>
              </a:rPr>
              <a:t>1. Nucleophilic </a:t>
            </a:r>
            <a:r>
              <a:rPr lang="en-US" sz="2400" b="1" dirty="0" smtClean="0">
                <a:latin typeface="Arial Narrow" panose="020B0606020202030204" pitchFamily="34" charset="0"/>
              </a:rPr>
              <a:t>Addition Reactions: </a:t>
            </a:r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Examples</a:t>
            </a:r>
            <a:endParaRPr lang="en-US" sz="2400" b="1" dirty="0" smtClean="0">
              <a:latin typeface="Arial Narrow" panose="020B0606020202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28124" t="14910" r="41043" b="71955"/>
          <a:stretch/>
        </p:blipFill>
        <p:spPr>
          <a:xfrm>
            <a:off x="2443560" y="1736203"/>
            <a:ext cx="4106458" cy="983954"/>
          </a:xfrm>
          <a:prstGeom prst="rect">
            <a:avLst/>
          </a:prstGeom>
        </p:spPr>
      </p:pic>
      <p:pic>
        <p:nvPicPr>
          <p:cNvPr id="15" name="Picture 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4229" y="2895600"/>
            <a:ext cx="6858000" cy="3611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l="28124" t="28613" r="50854" b="63608"/>
          <a:stretch/>
        </p:blipFill>
        <p:spPr>
          <a:xfrm>
            <a:off x="6564014" y="1933869"/>
            <a:ext cx="2799859" cy="58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66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38746" y="749960"/>
            <a:ext cx="575725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 Narrow" panose="020B0606020202030204" pitchFamily="34" charset="0"/>
              </a:rPr>
              <a:t>1. Nucleophilic </a:t>
            </a:r>
            <a:r>
              <a:rPr lang="en-US" sz="2400" b="1" dirty="0" smtClean="0">
                <a:latin typeface="Arial Narrow" panose="020B0606020202030204" pitchFamily="34" charset="0"/>
              </a:rPr>
              <a:t>Addition Reactions: </a:t>
            </a:r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Examples</a:t>
            </a:r>
            <a:endParaRPr lang="en-US" sz="2400" b="1" dirty="0" smtClean="0">
              <a:latin typeface="Arial Narrow" panose="020B0606020202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0480" y="1221805"/>
            <a:ext cx="3189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(c) </a:t>
            </a:r>
            <a:r>
              <a:rPr lang="en-US" sz="2400" b="1" dirty="0">
                <a:solidFill>
                  <a:srgbClr val="0070C0"/>
                </a:solidFill>
                <a:latin typeface="Arial Narrow" panose="020B0606020202030204" pitchFamily="34" charset="0"/>
              </a:rPr>
              <a:t>Addition of Alcohols:</a:t>
            </a:r>
          </a:p>
        </p:txBody>
      </p:sp>
      <p:sp>
        <p:nvSpPr>
          <p:cNvPr id="8" name="Rectangle 7"/>
          <p:cNvSpPr/>
          <p:nvPr/>
        </p:nvSpPr>
        <p:spPr>
          <a:xfrm>
            <a:off x="951974" y="1607894"/>
            <a:ext cx="108590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indent="-233363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Arial Narrow" panose="020B0606020202030204" pitchFamily="34" charset="0"/>
              </a:rPr>
              <a:t>Aldehydes react with one equivalent of monohydric alcohol in the presence of dry hydrogen chloride to yield </a:t>
            </a:r>
            <a:r>
              <a:rPr lang="en-US" sz="2000" b="1" i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alkoxyalcohol</a:t>
            </a:r>
            <a:r>
              <a:rPr lang="en-US" sz="2000" b="1" i="1" dirty="0">
                <a:solidFill>
                  <a:srgbClr val="FF0000"/>
                </a:solidFill>
                <a:latin typeface="Arial Narrow" panose="020B0606020202030204" pitchFamily="34" charset="0"/>
              </a:rPr>
              <a:t> intermediate</a:t>
            </a:r>
            <a:r>
              <a:rPr lang="en-US" sz="2000" dirty="0">
                <a:latin typeface="Arial Narrow" panose="020B0606020202030204" pitchFamily="34" charset="0"/>
              </a:rPr>
              <a:t>, known as </a:t>
            </a:r>
            <a:r>
              <a:rPr lang="en-US" sz="2000" b="1" i="1" dirty="0">
                <a:solidFill>
                  <a:srgbClr val="FF0000"/>
                </a:solidFill>
                <a:latin typeface="Arial Narrow" panose="020B0606020202030204" pitchFamily="34" charset="0"/>
              </a:rPr>
              <a:t>hemiacetals</a:t>
            </a:r>
            <a:r>
              <a:rPr lang="en-US" sz="2000" dirty="0">
                <a:latin typeface="Arial Narrow" panose="020B0606020202030204" pitchFamily="34" charset="0"/>
              </a:rPr>
              <a:t>, which further react with one more molecule of alcohol to give a </a:t>
            </a:r>
            <a:r>
              <a:rPr lang="en-US" sz="2000" b="1" i="1" dirty="0">
                <a:solidFill>
                  <a:srgbClr val="FF0000"/>
                </a:solidFill>
                <a:latin typeface="Arial Narrow" panose="020B0606020202030204" pitchFamily="34" charset="0"/>
              </a:rPr>
              <a:t>gem-</a:t>
            </a:r>
            <a:r>
              <a:rPr lang="en-US" sz="2000" b="1" i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dialkoxy</a:t>
            </a:r>
            <a:r>
              <a:rPr lang="en-US" sz="2000" b="1" i="1" dirty="0">
                <a:solidFill>
                  <a:srgbClr val="FF0000"/>
                </a:solidFill>
                <a:latin typeface="Arial Narrow" panose="020B0606020202030204" pitchFamily="34" charset="0"/>
              </a:rPr>
              <a:t> compound </a:t>
            </a:r>
            <a:r>
              <a:rPr lang="en-US" sz="2000" dirty="0">
                <a:latin typeface="Arial Narrow" panose="020B0606020202030204" pitchFamily="34" charset="0"/>
              </a:rPr>
              <a:t>known as </a:t>
            </a:r>
            <a:r>
              <a:rPr lang="en-US" sz="2000" b="1" i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acetal</a:t>
            </a:r>
            <a:r>
              <a:rPr lang="en-US" sz="2000" dirty="0">
                <a:latin typeface="Arial Narrow" panose="020B0606020202030204" pitchFamily="34" charset="0"/>
              </a:rPr>
              <a:t>.</a:t>
            </a:r>
          </a:p>
          <a:p>
            <a:pPr marL="233363" indent="-233363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err="1">
                <a:latin typeface="Arial Narrow" panose="020B0606020202030204" pitchFamily="34" charset="0"/>
              </a:rPr>
              <a:t>Acetals</a:t>
            </a:r>
            <a:r>
              <a:rPr lang="en-US" sz="2000" dirty="0">
                <a:latin typeface="Arial Narrow" panose="020B0606020202030204" pitchFamily="34" charset="0"/>
              </a:rPr>
              <a:t> are hydrolyzed with aqueous mineral acids to yield corresponding aldehydes and ketones respectively.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8746" y="155005"/>
            <a:ext cx="78146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rial Narrow" panose="020B0606020202030204" pitchFamily="34" charset="0"/>
                <a:cs typeface="Calibri" pitchFamily="34" charset="0"/>
              </a:rPr>
              <a:t>Chemical </a:t>
            </a:r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Reactions of Aldehydes and Ketones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t="11785"/>
          <a:stretch/>
        </p:blipFill>
        <p:spPr>
          <a:xfrm>
            <a:off x="3019609" y="3767300"/>
            <a:ext cx="6152782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86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38746" y="749960"/>
            <a:ext cx="575725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 Narrow" panose="020B0606020202030204" pitchFamily="34" charset="0"/>
              </a:rPr>
              <a:t>1. Nucleophilic </a:t>
            </a:r>
            <a:r>
              <a:rPr lang="en-US" sz="2400" b="1" dirty="0" smtClean="0">
                <a:latin typeface="Arial Narrow" panose="020B0606020202030204" pitchFamily="34" charset="0"/>
              </a:rPr>
              <a:t>Addition Reactions: </a:t>
            </a:r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Examples</a:t>
            </a:r>
            <a:endParaRPr lang="en-US" sz="2400" b="1" dirty="0" smtClean="0">
              <a:latin typeface="Arial Narrow" panose="020B0606020202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0480" y="1221805"/>
            <a:ext cx="5475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(d) </a:t>
            </a:r>
            <a:r>
              <a:rPr lang="en-US" sz="2400" b="1" dirty="0">
                <a:solidFill>
                  <a:srgbClr val="0070C0"/>
                </a:solidFill>
                <a:latin typeface="Arial Narrow" panose="020B0606020202030204" pitchFamily="34" charset="0"/>
              </a:rPr>
              <a:t>Addition of Ammonia and its Derivatives:</a:t>
            </a:r>
          </a:p>
        </p:txBody>
      </p:sp>
      <p:sp>
        <p:nvSpPr>
          <p:cNvPr id="8" name="Rectangle 7"/>
          <p:cNvSpPr/>
          <p:nvPr/>
        </p:nvSpPr>
        <p:spPr>
          <a:xfrm>
            <a:off x="951974" y="1607894"/>
            <a:ext cx="1085902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indent="-233363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Arial Narrow" panose="020B0606020202030204" pitchFamily="34" charset="0"/>
              </a:rPr>
              <a:t>Nucleophiles, such as ammonia and its derivatives H</a:t>
            </a:r>
            <a:r>
              <a:rPr lang="en-US" sz="2000" baseline="-25000" dirty="0">
                <a:latin typeface="Arial Narrow" panose="020B0606020202030204" pitchFamily="34" charset="0"/>
              </a:rPr>
              <a:t>2</a:t>
            </a:r>
            <a:r>
              <a:rPr lang="en-US" sz="2000" dirty="0">
                <a:latin typeface="Arial Narrow" panose="020B0606020202030204" pitchFamily="34" charset="0"/>
              </a:rPr>
              <a:t>N-Z add to the carbonyl group of aldehydes and ketones. </a:t>
            </a:r>
          </a:p>
          <a:p>
            <a:pPr marL="233363" indent="-233363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Arial Narrow" panose="020B0606020202030204" pitchFamily="34" charset="0"/>
              </a:rPr>
              <a:t>The reaction is reversible and </a:t>
            </a:r>
            <a:r>
              <a:rPr lang="en-US" sz="2000" dirty="0">
                <a:solidFill>
                  <a:srgbClr val="FF0000"/>
                </a:solidFill>
                <a:latin typeface="Arial Narrow" panose="020B0606020202030204" pitchFamily="34" charset="0"/>
              </a:rPr>
              <a:t>catalyzed by acid</a:t>
            </a:r>
            <a:r>
              <a:rPr lang="en-US" sz="2000" dirty="0">
                <a:latin typeface="Arial Narrow" panose="020B0606020202030204" pitchFamily="34" charset="0"/>
              </a:rPr>
              <a:t>.</a:t>
            </a:r>
          </a:p>
          <a:p>
            <a:pPr marL="233363" indent="-233363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Arial Narrow" panose="020B0606020202030204" pitchFamily="34" charset="0"/>
              </a:rPr>
              <a:t>The equilibrium favors the product formation due to </a:t>
            </a:r>
            <a:r>
              <a:rPr lang="en-US" sz="2000" dirty="0">
                <a:solidFill>
                  <a:srgbClr val="FF0000"/>
                </a:solidFill>
                <a:latin typeface="Arial Narrow" panose="020B0606020202030204" pitchFamily="34" charset="0"/>
              </a:rPr>
              <a:t>rapid dehydration of the intermediate to form &gt;C=N-Z</a:t>
            </a:r>
            <a:r>
              <a:rPr lang="en-US" sz="2000" dirty="0"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8746" y="155005"/>
            <a:ext cx="78146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rial Narrow" panose="020B0606020202030204" pitchFamily="34" charset="0"/>
                <a:cs typeface="Calibri" pitchFamily="34" charset="0"/>
              </a:rPr>
              <a:t>Chemical </a:t>
            </a:r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Reactions of Aldehydes and Ketones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3227458"/>
            <a:ext cx="6632997" cy="133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70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352800"/>
            <a:ext cx="4542273" cy="9144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652368"/>
            <a:ext cx="7141939" cy="49770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8746" y="155005"/>
            <a:ext cx="78146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rial Narrow" panose="020B0606020202030204" pitchFamily="34" charset="0"/>
                <a:cs typeface="Calibri" pitchFamily="34" charset="0"/>
              </a:rPr>
              <a:t>Chemical </a:t>
            </a:r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Reactions of Aldehydes and Ketones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20480" y="1221805"/>
            <a:ext cx="5475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(d) </a:t>
            </a:r>
            <a:r>
              <a:rPr lang="en-US" sz="2400" b="1" dirty="0">
                <a:solidFill>
                  <a:srgbClr val="0070C0"/>
                </a:solidFill>
                <a:latin typeface="Arial Narrow" panose="020B0606020202030204" pitchFamily="34" charset="0"/>
              </a:rPr>
              <a:t>Addition of Ammonia and its Derivatives: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8746" y="749960"/>
            <a:ext cx="575725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 Narrow" panose="020B0606020202030204" pitchFamily="34" charset="0"/>
              </a:rPr>
              <a:t>1. Nucleophilic </a:t>
            </a:r>
            <a:r>
              <a:rPr lang="en-US" sz="2400" b="1" dirty="0" smtClean="0">
                <a:latin typeface="Arial Narrow" panose="020B0606020202030204" pitchFamily="34" charset="0"/>
              </a:rPr>
              <a:t>Addition Reactions: </a:t>
            </a:r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Examples</a:t>
            </a:r>
            <a:endParaRPr lang="en-US" sz="2400" b="1" dirty="0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48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133600" y="2667000"/>
            <a:ext cx="7586054" cy="1015663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Arial Narrow" panose="020B0606020202030204" pitchFamily="34" charset="0"/>
                <a:cs typeface="Calibri" pitchFamily="34" charset="0"/>
              </a:rPr>
              <a:t>Aldehydes and Ketones</a:t>
            </a:r>
            <a:endParaRPr lang="en-US" sz="6000" b="1" dirty="0">
              <a:latin typeface="Arial Narrow" panose="020B0606020202030204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06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38746" y="749960"/>
            <a:ext cx="171865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 Narrow" panose="020B0606020202030204" pitchFamily="34" charset="0"/>
              </a:rPr>
              <a:t>2. Reduction</a:t>
            </a:r>
            <a:endParaRPr lang="en-US" sz="2400" b="1" dirty="0" smtClean="0">
              <a:latin typeface="Arial Narrow" panose="020B0606020202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400" y="1143000"/>
            <a:ext cx="3352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(</a:t>
            </a:r>
            <a:r>
              <a:rPr lang="en-US" sz="2400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i</a:t>
            </a:r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) Reduction to alcohols</a:t>
            </a:r>
            <a:r>
              <a:rPr lang="en-US" sz="2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:</a:t>
            </a:r>
            <a:endParaRPr lang="en-US" sz="24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200" y="1521395"/>
            <a:ext cx="10972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latin typeface="Arial Narrow" panose="020B0606020202030204" pitchFamily="34" charset="0"/>
              </a:rPr>
              <a:t>Aldehydes </a:t>
            </a:r>
            <a:r>
              <a:rPr lang="en-US" sz="2000" dirty="0">
                <a:latin typeface="Arial Narrow" panose="020B0606020202030204" pitchFamily="34" charset="0"/>
              </a:rPr>
              <a:t>and ketones are </a:t>
            </a:r>
            <a:r>
              <a:rPr lang="en-US" sz="2000" b="1" i="1" dirty="0">
                <a:solidFill>
                  <a:srgbClr val="FF0000"/>
                </a:solidFill>
                <a:latin typeface="Arial Narrow" panose="020B0606020202030204" pitchFamily="34" charset="0"/>
              </a:rPr>
              <a:t>reduced </a:t>
            </a:r>
            <a:r>
              <a:rPr lang="en-US" sz="2000" b="1" i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to primary </a:t>
            </a:r>
            <a:r>
              <a:rPr lang="en-US" sz="2000" b="1" i="1" dirty="0">
                <a:solidFill>
                  <a:srgbClr val="FF0000"/>
                </a:solidFill>
                <a:latin typeface="Arial Narrow" panose="020B0606020202030204" pitchFamily="34" charset="0"/>
              </a:rPr>
              <a:t>and secondary alcohols </a:t>
            </a:r>
            <a:r>
              <a:rPr lang="en-US" sz="2000" dirty="0">
                <a:latin typeface="Arial Narrow" panose="020B0606020202030204" pitchFamily="34" charset="0"/>
              </a:rPr>
              <a:t>respectively by </a:t>
            </a:r>
            <a:r>
              <a:rPr lang="en-US" sz="2000" dirty="0" smtClean="0">
                <a:latin typeface="Arial Narrow" panose="020B0606020202030204" pitchFamily="34" charset="0"/>
              </a:rPr>
              <a:t>sodium borohydride </a:t>
            </a:r>
            <a:r>
              <a:rPr lang="en-US" sz="2000" dirty="0">
                <a:latin typeface="Arial Narrow" panose="020B0606020202030204" pitchFamily="34" charset="0"/>
              </a:rPr>
              <a:t>(NaBH</a:t>
            </a:r>
            <a:r>
              <a:rPr lang="en-US" sz="2000" baseline="-25000" dirty="0">
                <a:latin typeface="Arial Narrow" panose="020B0606020202030204" pitchFamily="34" charset="0"/>
              </a:rPr>
              <a:t>4</a:t>
            </a:r>
            <a:r>
              <a:rPr lang="en-US" sz="2000" dirty="0">
                <a:latin typeface="Arial Narrow" panose="020B0606020202030204" pitchFamily="34" charset="0"/>
              </a:rPr>
              <a:t>) or lithium </a:t>
            </a:r>
            <a:r>
              <a:rPr lang="en-US" sz="2000" dirty="0" err="1">
                <a:latin typeface="Arial Narrow" panose="020B0606020202030204" pitchFamily="34" charset="0"/>
              </a:rPr>
              <a:t>aluminium</a:t>
            </a:r>
            <a:r>
              <a:rPr lang="en-US" sz="2000" dirty="0">
                <a:latin typeface="Arial Narrow" panose="020B0606020202030204" pitchFamily="34" charset="0"/>
              </a:rPr>
              <a:t> hydride (LiAlH</a:t>
            </a:r>
            <a:r>
              <a:rPr lang="en-US" sz="2000" baseline="-25000" dirty="0">
                <a:latin typeface="Arial Narrow" panose="020B0606020202030204" pitchFamily="34" charset="0"/>
              </a:rPr>
              <a:t>4</a:t>
            </a:r>
            <a:r>
              <a:rPr lang="en-US" sz="2000" dirty="0">
                <a:latin typeface="Arial Narrow" panose="020B0606020202030204" pitchFamily="34" charset="0"/>
              </a:rPr>
              <a:t>) </a:t>
            </a:r>
            <a:r>
              <a:rPr lang="en-US" sz="2000" dirty="0" smtClean="0">
                <a:latin typeface="Arial Narrow" panose="020B0606020202030204" pitchFamily="34" charset="0"/>
              </a:rPr>
              <a:t>as well </a:t>
            </a:r>
            <a:r>
              <a:rPr lang="en-US" sz="2000" dirty="0">
                <a:latin typeface="Arial Narrow" panose="020B0606020202030204" pitchFamily="34" charset="0"/>
              </a:rPr>
              <a:t>as by catalytic hydrogenation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510285"/>
              </p:ext>
            </p:extLst>
          </p:nvPr>
        </p:nvGraphicFramePr>
        <p:xfrm>
          <a:off x="3276600" y="2264420"/>
          <a:ext cx="5621338" cy="149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8" name="CS ChemDraw Drawing" r:id="rId3" imgW="4087155" imgH="1077523" progId="ChemDraw.Document.6.0">
                  <p:embed/>
                </p:oleObj>
              </mc:Choice>
              <mc:Fallback>
                <p:oleObj name="CS ChemDraw Drawing" r:id="rId3" imgW="4087155" imgH="1077523" progId="ChemDraw.Document.6.0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264420"/>
                        <a:ext cx="5621338" cy="149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838200" y="4038600"/>
            <a:ext cx="10972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latin typeface="Arial Narrow" panose="020B0606020202030204" pitchFamily="34" charset="0"/>
              </a:rPr>
              <a:t>The </a:t>
            </a:r>
            <a:r>
              <a:rPr lang="en-US" sz="2000" dirty="0">
                <a:latin typeface="Arial Narrow" panose="020B0606020202030204" pitchFamily="34" charset="0"/>
              </a:rPr>
              <a:t>carbonyl group of </a:t>
            </a:r>
            <a:r>
              <a:rPr lang="en-US" sz="2000" dirty="0" smtClean="0">
                <a:latin typeface="Arial Narrow" panose="020B0606020202030204" pitchFamily="34" charset="0"/>
              </a:rPr>
              <a:t>aldehydes and </a:t>
            </a:r>
            <a:r>
              <a:rPr lang="en-US" sz="2000" dirty="0">
                <a:latin typeface="Arial Narrow" panose="020B0606020202030204" pitchFamily="34" charset="0"/>
              </a:rPr>
              <a:t>ketones is reduced to CH</a:t>
            </a:r>
            <a:r>
              <a:rPr lang="en-US" sz="2000" baseline="-25000" dirty="0">
                <a:latin typeface="Arial Narrow" panose="020B0606020202030204" pitchFamily="34" charset="0"/>
              </a:rPr>
              <a:t>2</a:t>
            </a:r>
            <a:r>
              <a:rPr lang="en-US" sz="2000" dirty="0">
                <a:latin typeface="Arial Narrow" panose="020B0606020202030204" pitchFamily="34" charset="0"/>
              </a:rPr>
              <a:t> group on treatment </a:t>
            </a:r>
            <a:r>
              <a:rPr lang="en-US" sz="2000" dirty="0" smtClean="0">
                <a:latin typeface="Arial Narrow" panose="020B0606020202030204" pitchFamily="34" charset="0"/>
              </a:rPr>
              <a:t>with:</a:t>
            </a:r>
          </a:p>
          <a:p>
            <a:pPr marL="342900" indent="-223838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 Narrow" panose="020B0606020202030204" pitchFamily="34" charset="0"/>
              </a:rPr>
              <a:t>zinc amalgam and </a:t>
            </a:r>
            <a:r>
              <a:rPr lang="en-US" sz="2000" dirty="0">
                <a:latin typeface="Arial Narrow" panose="020B0606020202030204" pitchFamily="34" charset="0"/>
              </a:rPr>
              <a:t>concentrated hydrochloric acid [</a:t>
            </a:r>
            <a:r>
              <a:rPr lang="en-US" sz="2000" dirty="0" err="1" smtClean="0">
                <a:latin typeface="Arial Narrow" panose="020B0606020202030204" pitchFamily="34" charset="0"/>
              </a:rPr>
              <a:t>Clemmensen</a:t>
            </a:r>
            <a:r>
              <a:rPr lang="en-US" sz="2000" dirty="0" smtClean="0">
                <a:latin typeface="Arial Narrow" panose="020B0606020202030204" pitchFamily="34" charset="0"/>
              </a:rPr>
              <a:t> reduction]. </a:t>
            </a:r>
          </a:p>
          <a:p>
            <a:pPr marL="342900" indent="-223838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 Narrow" panose="020B0606020202030204" pitchFamily="34" charset="0"/>
              </a:rPr>
              <a:t>hydrazine </a:t>
            </a:r>
            <a:r>
              <a:rPr lang="en-US" sz="2000" dirty="0">
                <a:latin typeface="Arial Narrow" panose="020B0606020202030204" pitchFamily="34" charset="0"/>
              </a:rPr>
              <a:t>followed by heating with </a:t>
            </a:r>
            <a:r>
              <a:rPr lang="en-US" sz="2000" dirty="0" smtClean="0">
                <a:latin typeface="Arial Narrow" panose="020B0606020202030204" pitchFamily="34" charset="0"/>
              </a:rPr>
              <a:t>sodium or </a:t>
            </a:r>
            <a:r>
              <a:rPr lang="en-US" sz="2000" dirty="0">
                <a:latin typeface="Arial Narrow" panose="020B0606020202030204" pitchFamily="34" charset="0"/>
              </a:rPr>
              <a:t>potassium hydroxide in high boiling solvent such as </a:t>
            </a:r>
            <a:r>
              <a:rPr lang="en-US" sz="2000" dirty="0" smtClean="0">
                <a:latin typeface="Arial Narrow" panose="020B0606020202030204" pitchFamily="34" charset="0"/>
              </a:rPr>
              <a:t>ethylene glycol.</a:t>
            </a:r>
            <a:endParaRPr lang="en-US" sz="2000" dirty="0">
              <a:latin typeface="Arial Narrow" panose="020B0606020202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3400" y="3657600"/>
            <a:ext cx="4038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(ii) Reduction </a:t>
            </a:r>
            <a:r>
              <a:rPr lang="en-US" sz="2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to hydrocarbons</a:t>
            </a:r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: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7368" y="5205270"/>
            <a:ext cx="6079801" cy="152696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8746" y="155005"/>
            <a:ext cx="78146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rial Narrow" panose="020B0606020202030204" pitchFamily="34" charset="0"/>
                <a:cs typeface="Calibri" pitchFamily="34" charset="0"/>
              </a:rPr>
              <a:t>Chemical </a:t>
            </a:r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Reactions of Aldehydes and Ketones</a:t>
            </a:r>
          </a:p>
        </p:txBody>
      </p:sp>
    </p:spTree>
    <p:extLst>
      <p:ext uri="{BB962C8B-B14F-4D97-AF65-F5344CB8AC3E}">
        <p14:creationId xmlns:p14="http://schemas.microsoft.com/office/powerpoint/2010/main" val="221212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3" grpId="0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38746" y="749960"/>
            <a:ext cx="171865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 Narrow" panose="020B0606020202030204" pitchFamily="34" charset="0"/>
              </a:rPr>
              <a:t>3. Oxidation</a:t>
            </a:r>
            <a:endParaRPr lang="en-US" sz="2400" b="1" dirty="0" smtClean="0">
              <a:latin typeface="Arial Narrow" panose="020B0606020202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1238682"/>
            <a:ext cx="11277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Aldehydes are </a:t>
            </a: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easily </a:t>
            </a:r>
            <a:r>
              <a:rPr lang="en-US" sz="20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oxidized </a:t>
            </a: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to carboxylic acids </a:t>
            </a:r>
            <a:r>
              <a:rPr lang="en-US" sz="2000" dirty="0">
                <a:latin typeface="Arial Narrow" panose="020B0606020202030204" pitchFamily="34" charset="0"/>
              </a:rPr>
              <a:t>on treatment with </a:t>
            </a:r>
            <a:r>
              <a:rPr lang="en-US" sz="2000" i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common oxidizing </a:t>
            </a:r>
            <a:r>
              <a:rPr lang="en-US" sz="2000" i="1" dirty="0">
                <a:solidFill>
                  <a:srgbClr val="FF0000"/>
                </a:solidFill>
                <a:latin typeface="Arial Narrow" panose="020B0606020202030204" pitchFamily="34" charset="0"/>
              </a:rPr>
              <a:t>agents </a:t>
            </a:r>
            <a:r>
              <a:rPr lang="en-US" sz="2000" dirty="0">
                <a:latin typeface="Arial Narrow" panose="020B0606020202030204" pitchFamily="34" charset="0"/>
              </a:rPr>
              <a:t>like nitric acid, potassium permanganate, </a:t>
            </a:r>
            <a:r>
              <a:rPr lang="en-US" sz="2000" dirty="0" smtClean="0">
                <a:latin typeface="Arial Narrow" panose="020B0606020202030204" pitchFamily="34" charset="0"/>
              </a:rPr>
              <a:t>potassium dichromate</a:t>
            </a:r>
            <a:r>
              <a:rPr lang="en-US" sz="2000" dirty="0">
                <a:latin typeface="Arial Narrow" panose="020B0606020202030204" pitchFamily="34" charset="0"/>
              </a:rPr>
              <a:t>, etc. Even </a:t>
            </a:r>
            <a:r>
              <a:rPr lang="en-US" sz="2000" i="1" dirty="0">
                <a:solidFill>
                  <a:srgbClr val="FF0000"/>
                </a:solidFill>
                <a:latin typeface="Arial Narrow" panose="020B0606020202030204" pitchFamily="34" charset="0"/>
              </a:rPr>
              <a:t>mild </a:t>
            </a:r>
            <a:r>
              <a:rPr lang="en-US" sz="2000" i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oxidizing </a:t>
            </a:r>
            <a:r>
              <a:rPr lang="en-US" sz="2000" i="1" dirty="0">
                <a:solidFill>
                  <a:srgbClr val="FF0000"/>
                </a:solidFill>
                <a:latin typeface="Arial Narrow" panose="020B0606020202030204" pitchFamily="34" charset="0"/>
              </a:rPr>
              <a:t>agents</a:t>
            </a:r>
            <a:r>
              <a:rPr lang="en-US" sz="2000" dirty="0">
                <a:latin typeface="Arial Narrow" panose="020B0606020202030204" pitchFamily="34" charset="0"/>
              </a:rPr>
              <a:t>, mainly </a:t>
            </a:r>
            <a:r>
              <a:rPr lang="en-US" sz="2000" dirty="0" err="1">
                <a:latin typeface="Arial Narrow" panose="020B0606020202030204" pitchFamily="34" charset="0"/>
              </a:rPr>
              <a:t>Tollens</a:t>
            </a:r>
            <a:r>
              <a:rPr lang="en-US" sz="2000" dirty="0">
                <a:latin typeface="Arial Narrow" panose="020B0606020202030204" pitchFamily="34" charset="0"/>
              </a:rPr>
              <a:t>’ </a:t>
            </a:r>
            <a:r>
              <a:rPr lang="en-US" sz="2000" dirty="0" smtClean="0">
                <a:latin typeface="Arial Narrow" panose="020B0606020202030204" pitchFamily="34" charset="0"/>
              </a:rPr>
              <a:t>reagent and </a:t>
            </a:r>
            <a:r>
              <a:rPr lang="en-US" sz="2000" dirty="0" err="1">
                <a:latin typeface="Arial Narrow" panose="020B0606020202030204" pitchFamily="34" charset="0"/>
              </a:rPr>
              <a:t>Fehlings</a:t>
            </a:r>
            <a:r>
              <a:rPr lang="en-US" sz="2000" dirty="0">
                <a:latin typeface="Arial Narrow" panose="020B0606020202030204" pitchFamily="34" charset="0"/>
              </a:rPr>
              <a:t>’ reagent also </a:t>
            </a:r>
            <a:r>
              <a:rPr lang="en-US" sz="2000" dirty="0" smtClean="0">
                <a:latin typeface="Arial Narrow" panose="020B0606020202030204" pitchFamily="34" charset="0"/>
              </a:rPr>
              <a:t>oxidize </a:t>
            </a:r>
            <a:r>
              <a:rPr lang="en-US" sz="2000" dirty="0">
                <a:latin typeface="Arial Narrow" panose="020B0606020202030204" pitchFamily="34" charset="0"/>
              </a:rPr>
              <a:t>aldehydes.</a:t>
            </a:r>
          </a:p>
        </p:txBody>
      </p:sp>
      <p:sp>
        <p:nvSpPr>
          <p:cNvPr id="3" name="Rectangle 2"/>
          <p:cNvSpPr/>
          <p:nvPr/>
        </p:nvSpPr>
        <p:spPr>
          <a:xfrm>
            <a:off x="838200" y="3124200"/>
            <a:ext cx="10972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indent="-233363" algn="just">
              <a:buFont typeface="Wingdings" panose="05000000000000000000" pitchFamily="2" charset="2"/>
              <a:buChar char="§"/>
            </a:pPr>
            <a:r>
              <a:rPr lang="en-US" sz="2000" dirty="0">
                <a:latin typeface="Arial Narrow" panose="020B0606020202030204" pitchFamily="34" charset="0"/>
              </a:rPr>
              <a:t>On warming an aldehyde with freshly </a:t>
            </a:r>
            <a:r>
              <a:rPr lang="en-US" sz="2000" dirty="0" smtClean="0">
                <a:latin typeface="Arial Narrow" panose="020B0606020202030204" pitchFamily="34" charset="0"/>
              </a:rPr>
              <a:t>prepared </a:t>
            </a:r>
            <a:r>
              <a:rPr lang="en-US" sz="2000" dirty="0" err="1" smtClean="0">
                <a:latin typeface="Arial Narrow" panose="020B0606020202030204" pitchFamily="34" charset="0"/>
              </a:rPr>
              <a:t>ammoniacal</a:t>
            </a:r>
            <a:r>
              <a:rPr lang="en-US" sz="2000" dirty="0" smtClean="0">
                <a:latin typeface="Arial Narrow" panose="020B0606020202030204" pitchFamily="34" charset="0"/>
              </a:rPr>
              <a:t> </a:t>
            </a:r>
            <a:r>
              <a:rPr lang="en-US" sz="2000" dirty="0">
                <a:latin typeface="Arial Narrow" panose="020B0606020202030204" pitchFamily="34" charset="0"/>
              </a:rPr>
              <a:t>silver nitrate solution (</a:t>
            </a:r>
            <a:r>
              <a:rPr lang="en-US" sz="2000" dirty="0" err="1">
                <a:latin typeface="Arial Narrow" panose="020B0606020202030204" pitchFamily="34" charset="0"/>
              </a:rPr>
              <a:t>Tollens</a:t>
            </a:r>
            <a:r>
              <a:rPr lang="en-US" sz="2000" dirty="0">
                <a:latin typeface="Arial Narrow" panose="020B0606020202030204" pitchFamily="34" charset="0"/>
              </a:rPr>
              <a:t>’ reagent), a </a:t>
            </a:r>
            <a:r>
              <a:rPr lang="en-US" sz="2000" dirty="0" smtClean="0">
                <a:latin typeface="Arial Narrow" panose="020B0606020202030204" pitchFamily="34" charset="0"/>
              </a:rPr>
              <a:t>bright silver </a:t>
            </a:r>
            <a:r>
              <a:rPr lang="en-US" sz="2000" dirty="0">
                <a:latin typeface="Arial Narrow" panose="020B0606020202030204" pitchFamily="34" charset="0"/>
              </a:rPr>
              <a:t>mirror is produced due to the formation of silver </a:t>
            </a:r>
            <a:r>
              <a:rPr lang="en-US" sz="2000" dirty="0" smtClean="0">
                <a:latin typeface="Arial Narrow" panose="020B0606020202030204" pitchFamily="34" charset="0"/>
              </a:rPr>
              <a:t>metal.</a:t>
            </a:r>
          </a:p>
          <a:p>
            <a:pPr marL="233363" indent="-233363" algn="just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Arial Narrow" panose="020B0606020202030204" pitchFamily="34" charset="0"/>
              </a:rPr>
              <a:t>The </a:t>
            </a:r>
            <a:r>
              <a:rPr lang="en-US" sz="2000" dirty="0">
                <a:latin typeface="Arial Narrow" panose="020B0606020202030204" pitchFamily="34" charset="0"/>
              </a:rPr>
              <a:t>reaction occurs in alkaline medium.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33400" y="2743200"/>
            <a:ext cx="2057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(</a:t>
            </a:r>
            <a:r>
              <a:rPr lang="en-US" sz="2400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i</a:t>
            </a:r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) </a:t>
            </a:r>
            <a:r>
              <a:rPr lang="en-US" sz="2400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Tollens</a:t>
            </a:r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’ </a:t>
            </a:r>
            <a:r>
              <a:rPr lang="en-US" sz="2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Test</a:t>
            </a:r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2247920"/>
            <a:ext cx="3188101" cy="5053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1253" y="4146083"/>
            <a:ext cx="8411327" cy="50173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38200" y="5029200"/>
            <a:ext cx="10972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indent="-233363" algn="just">
              <a:buFont typeface="Wingdings" panose="05000000000000000000" pitchFamily="2" charset="2"/>
              <a:buChar char="§"/>
            </a:pPr>
            <a:r>
              <a:rPr lang="en-US" sz="2000" dirty="0">
                <a:latin typeface="Arial Narrow" panose="020B0606020202030204" pitchFamily="34" charset="0"/>
              </a:rPr>
              <a:t>Fehling reagent comprises of two </a:t>
            </a:r>
            <a:r>
              <a:rPr lang="en-US" sz="2000" dirty="0" smtClean="0">
                <a:latin typeface="Arial Narrow" panose="020B0606020202030204" pitchFamily="34" charset="0"/>
              </a:rPr>
              <a:t>solutions,</a:t>
            </a:r>
          </a:p>
          <a:p>
            <a:pPr marL="233363" algn="just"/>
            <a:r>
              <a:rPr lang="en-US" sz="2000" b="1" i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Fehling </a:t>
            </a:r>
            <a:r>
              <a:rPr lang="en-US" sz="2000" b="1" i="1" dirty="0">
                <a:solidFill>
                  <a:srgbClr val="FF0000"/>
                </a:solidFill>
                <a:latin typeface="Arial Narrow" panose="020B0606020202030204" pitchFamily="34" charset="0"/>
              </a:rPr>
              <a:t>solution A </a:t>
            </a:r>
            <a:r>
              <a:rPr lang="en-US" sz="2000" i="1" dirty="0" smtClean="0">
                <a:latin typeface="Arial Narrow" panose="020B0606020202030204" pitchFamily="34" charset="0"/>
              </a:rPr>
              <a:t>is aqueous </a:t>
            </a:r>
            <a:r>
              <a:rPr lang="en-US" sz="2000" i="1" dirty="0">
                <a:latin typeface="Arial Narrow" panose="020B0606020202030204" pitchFamily="34" charset="0"/>
              </a:rPr>
              <a:t>copper </a:t>
            </a:r>
            <a:r>
              <a:rPr lang="en-US" sz="2000" i="1" dirty="0" err="1">
                <a:latin typeface="Arial Narrow" panose="020B0606020202030204" pitchFamily="34" charset="0"/>
              </a:rPr>
              <a:t>sulphate</a:t>
            </a:r>
            <a:r>
              <a:rPr lang="en-US" sz="2000" i="1" dirty="0">
                <a:latin typeface="Arial Narrow" panose="020B0606020202030204" pitchFamily="34" charset="0"/>
              </a:rPr>
              <a:t> and </a:t>
            </a:r>
            <a:r>
              <a:rPr lang="en-US" sz="2000" b="1" i="1" dirty="0">
                <a:solidFill>
                  <a:srgbClr val="FF0000"/>
                </a:solidFill>
                <a:latin typeface="Arial Narrow" panose="020B0606020202030204" pitchFamily="34" charset="0"/>
              </a:rPr>
              <a:t>Fehling solution B </a:t>
            </a:r>
            <a:r>
              <a:rPr lang="en-US" sz="2000" i="1" dirty="0">
                <a:latin typeface="Arial Narrow" panose="020B0606020202030204" pitchFamily="34" charset="0"/>
              </a:rPr>
              <a:t>is </a:t>
            </a:r>
            <a:r>
              <a:rPr lang="en-US" sz="2000" i="1" dirty="0" smtClean="0">
                <a:latin typeface="Arial Narrow" panose="020B0606020202030204" pitchFamily="34" charset="0"/>
              </a:rPr>
              <a:t>alkaline sodium </a:t>
            </a:r>
            <a:r>
              <a:rPr lang="en-US" sz="2000" i="1" dirty="0">
                <a:latin typeface="Arial Narrow" panose="020B0606020202030204" pitchFamily="34" charset="0"/>
              </a:rPr>
              <a:t>potassium </a:t>
            </a:r>
            <a:r>
              <a:rPr lang="en-US" sz="2000" i="1" dirty="0" err="1" smtClean="0">
                <a:latin typeface="Arial Narrow" panose="020B0606020202030204" pitchFamily="34" charset="0"/>
              </a:rPr>
              <a:t>tartarate</a:t>
            </a:r>
            <a:r>
              <a:rPr lang="en-US" sz="2000" i="1" dirty="0" smtClean="0">
                <a:latin typeface="Arial Narrow" panose="020B0606020202030204" pitchFamily="34" charset="0"/>
              </a:rPr>
              <a:t>.</a:t>
            </a:r>
            <a:r>
              <a:rPr lang="en-US" sz="2000" dirty="0" smtClean="0">
                <a:latin typeface="Arial Narrow" panose="020B0606020202030204" pitchFamily="34" charset="0"/>
              </a:rPr>
              <a:t> </a:t>
            </a:r>
          </a:p>
          <a:p>
            <a:pPr marL="233363" indent="-233363" algn="just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Arial Narrow" panose="020B0606020202030204" pitchFamily="34" charset="0"/>
              </a:rPr>
              <a:t>Aldehyde are </a:t>
            </a:r>
            <a:r>
              <a:rPr lang="en-US" sz="2000" dirty="0">
                <a:latin typeface="Arial Narrow" panose="020B0606020202030204" pitchFamily="34" charset="0"/>
              </a:rPr>
              <a:t>oxidized to carboxylate anion</a:t>
            </a:r>
            <a:r>
              <a:rPr lang="en-US" sz="2000" dirty="0" smtClean="0">
                <a:latin typeface="Arial Narrow" panose="020B0606020202030204" pitchFamily="34" charset="0"/>
              </a:rPr>
              <a:t> with </a:t>
            </a:r>
            <a:r>
              <a:rPr lang="en-US" sz="2000" dirty="0">
                <a:latin typeface="Arial Narrow" panose="020B0606020202030204" pitchFamily="34" charset="0"/>
              </a:rPr>
              <a:t>Fehling’s reagent, </a:t>
            </a:r>
            <a:r>
              <a:rPr lang="en-US" sz="2000" dirty="0" smtClean="0">
                <a:latin typeface="Arial Narrow" panose="020B0606020202030204" pitchFamily="34" charset="0"/>
              </a:rPr>
              <a:t>and a </a:t>
            </a:r>
            <a:r>
              <a:rPr lang="en-US" sz="2000" dirty="0">
                <a:latin typeface="Arial Narrow" panose="020B0606020202030204" pitchFamily="34" charset="0"/>
              </a:rPr>
              <a:t>reddish brown precipitate is </a:t>
            </a:r>
            <a:r>
              <a:rPr lang="en-US" sz="2000" dirty="0" smtClean="0">
                <a:latin typeface="Arial Narrow" panose="020B0606020202030204" pitchFamily="34" charset="0"/>
              </a:rPr>
              <a:t>obtained.</a:t>
            </a:r>
            <a:endParaRPr lang="en-US" sz="2000" dirty="0">
              <a:latin typeface="Arial Narrow" panose="020B0606020202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3399" y="4648200"/>
            <a:ext cx="23492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(ii) Fehling’s </a:t>
            </a:r>
            <a:r>
              <a:rPr lang="en-US" sz="2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Test</a:t>
            </a:r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2698" y="6091148"/>
            <a:ext cx="6561072" cy="61351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38746" y="155005"/>
            <a:ext cx="78146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rial Narrow" panose="020B0606020202030204" pitchFamily="34" charset="0"/>
                <a:cs typeface="Calibri" pitchFamily="34" charset="0"/>
              </a:rPr>
              <a:t>Chemical </a:t>
            </a:r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Reactions of Aldehydes and Ketones</a:t>
            </a:r>
          </a:p>
        </p:txBody>
      </p:sp>
    </p:spTree>
    <p:extLst>
      <p:ext uri="{BB962C8B-B14F-4D97-AF65-F5344CB8AC3E}">
        <p14:creationId xmlns:p14="http://schemas.microsoft.com/office/powerpoint/2010/main" val="174256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13" grpId="0"/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38746" y="749960"/>
            <a:ext cx="171865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 Narrow" panose="020B0606020202030204" pitchFamily="34" charset="0"/>
              </a:rPr>
              <a:t>3. Oxidation</a:t>
            </a:r>
            <a:endParaRPr lang="en-US" sz="2400" b="1" dirty="0" smtClean="0">
              <a:latin typeface="Arial Narrow" panose="020B0606020202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1618744"/>
            <a:ext cx="11125200" cy="1880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indent="-233363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Arial Narrow" panose="020B0606020202030204" pitchFamily="34" charset="0"/>
              </a:rPr>
              <a:t>Aldehydes and ketones having </a:t>
            </a:r>
            <a:r>
              <a:rPr lang="en-US" sz="2000" b="1" i="1" dirty="0">
                <a:solidFill>
                  <a:srgbClr val="0070C0"/>
                </a:solidFill>
                <a:latin typeface="Arial Narrow" panose="020B0606020202030204" pitchFamily="34" charset="0"/>
              </a:rPr>
              <a:t>at least one methyl </a:t>
            </a:r>
            <a:r>
              <a:rPr lang="en-US" sz="2000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group linked </a:t>
            </a:r>
            <a:r>
              <a:rPr lang="en-US" sz="2000" b="1" i="1" dirty="0">
                <a:solidFill>
                  <a:srgbClr val="0070C0"/>
                </a:solidFill>
                <a:latin typeface="Arial Narrow" panose="020B0606020202030204" pitchFamily="34" charset="0"/>
              </a:rPr>
              <a:t>to the carbonyl carbon atom </a:t>
            </a:r>
            <a:r>
              <a:rPr lang="en-US" sz="2000" dirty="0">
                <a:latin typeface="Arial Narrow" panose="020B0606020202030204" pitchFamily="34" charset="0"/>
              </a:rPr>
              <a:t>(</a:t>
            </a: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methyl </a:t>
            </a:r>
            <a:r>
              <a:rPr lang="en-US" sz="20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ketones</a:t>
            </a:r>
            <a:r>
              <a:rPr lang="en-US" sz="2000" dirty="0" smtClean="0">
                <a:latin typeface="Arial Narrow" panose="020B0606020202030204" pitchFamily="34" charset="0"/>
              </a:rPr>
              <a:t>) are </a:t>
            </a:r>
            <a:r>
              <a:rPr lang="en-US" sz="2000" b="1" i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oxidized </a:t>
            </a:r>
            <a:r>
              <a:rPr lang="en-US" sz="2000" b="1" i="1" dirty="0">
                <a:solidFill>
                  <a:srgbClr val="00B050"/>
                </a:solidFill>
                <a:latin typeface="Arial Narrow" panose="020B0606020202030204" pitchFamily="34" charset="0"/>
              </a:rPr>
              <a:t>by sodium </a:t>
            </a:r>
            <a:r>
              <a:rPr lang="en-US" sz="2000" b="1" i="1" dirty="0" err="1">
                <a:solidFill>
                  <a:srgbClr val="00B050"/>
                </a:solidFill>
                <a:latin typeface="Arial Narrow" panose="020B0606020202030204" pitchFamily="34" charset="0"/>
              </a:rPr>
              <a:t>hypohalite</a:t>
            </a:r>
            <a:r>
              <a:rPr lang="en-US" sz="2000" b="1" i="1" dirty="0">
                <a:solidFill>
                  <a:srgbClr val="00B050"/>
                </a:solidFill>
                <a:latin typeface="Arial Narrow" panose="020B0606020202030204" pitchFamily="34" charset="0"/>
              </a:rPr>
              <a:t> </a:t>
            </a:r>
            <a:r>
              <a:rPr lang="en-US" sz="2000" dirty="0">
                <a:latin typeface="Arial Narrow" panose="020B0606020202030204" pitchFamily="34" charset="0"/>
              </a:rPr>
              <a:t>to </a:t>
            </a:r>
            <a:endParaRPr lang="en-US" sz="2000" dirty="0" smtClean="0">
              <a:latin typeface="Arial Narrow" panose="020B0606020202030204" pitchFamily="34" charset="0"/>
            </a:endParaRPr>
          </a:p>
          <a:p>
            <a:pPr marL="457200" indent="-168275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i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sodium </a:t>
            </a:r>
            <a:r>
              <a:rPr lang="en-US" sz="2000" b="1" i="1" dirty="0">
                <a:solidFill>
                  <a:srgbClr val="00B050"/>
                </a:solidFill>
                <a:latin typeface="Arial Narrow" panose="020B0606020202030204" pitchFamily="34" charset="0"/>
              </a:rPr>
              <a:t>salts </a:t>
            </a:r>
            <a:r>
              <a:rPr lang="en-US" sz="2000" b="1" i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of corresponding carboxylic acids </a:t>
            </a:r>
            <a:r>
              <a:rPr lang="en-US" sz="2000" dirty="0">
                <a:latin typeface="Arial Narrow" panose="020B0606020202030204" pitchFamily="34" charset="0"/>
              </a:rPr>
              <a:t>having one </a:t>
            </a:r>
            <a:r>
              <a:rPr lang="en-US" sz="2000" dirty="0" smtClean="0">
                <a:latin typeface="Arial Narrow" panose="020B0606020202030204" pitchFamily="34" charset="0"/>
              </a:rPr>
              <a:t>carbon atom </a:t>
            </a:r>
            <a:r>
              <a:rPr lang="en-US" sz="2000" dirty="0">
                <a:latin typeface="Arial Narrow" panose="020B0606020202030204" pitchFamily="34" charset="0"/>
              </a:rPr>
              <a:t>less </a:t>
            </a:r>
            <a:r>
              <a:rPr lang="en-US" sz="2000" dirty="0" smtClean="0">
                <a:latin typeface="Arial Narrow" panose="020B0606020202030204" pitchFamily="34" charset="0"/>
              </a:rPr>
              <a:t>than that of carbonyl compound.</a:t>
            </a:r>
          </a:p>
          <a:p>
            <a:pPr marL="457200" indent="-168275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 Narrow" panose="020B0606020202030204" pitchFamily="34" charset="0"/>
              </a:rPr>
              <a:t>The methyl </a:t>
            </a:r>
            <a:r>
              <a:rPr lang="en-US" sz="2000" dirty="0">
                <a:latin typeface="Arial Narrow" panose="020B0606020202030204" pitchFamily="34" charset="0"/>
              </a:rPr>
              <a:t>group </a:t>
            </a:r>
            <a:r>
              <a:rPr lang="en-US" sz="2000" dirty="0" smtClean="0">
                <a:latin typeface="Arial Narrow" panose="020B0606020202030204" pitchFamily="34" charset="0"/>
              </a:rPr>
              <a:t>is converted </a:t>
            </a:r>
            <a:r>
              <a:rPr lang="en-US" sz="2000" dirty="0">
                <a:latin typeface="Arial Narrow" panose="020B0606020202030204" pitchFamily="34" charset="0"/>
              </a:rPr>
              <a:t>to </a:t>
            </a:r>
            <a:r>
              <a:rPr lang="en-US" sz="2000" dirty="0" err="1" smtClean="0">
                <a:latin typeface="Arial Narrow" panose="020B0606020202030204" pitchFamily="34" charset="0"/>
              </a:rPr>
              <a:t>haloform</a:t>
            </a:r>
            <a:r>
              <a:rPr lang="en-US" sz="2000" dirty="0" smtClean="0"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33400" y="1198524"/>
            <a:ext cx="6934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(iii) Oxidation of </a:t>
            </a:r>
            <a:r>
              <a:rPr lang="en-US" sz="2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Methyl Ketones </a:t>
            </a:r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by </a:t>
            </a:r>
            <a:r>
              <a:rPr lang="en-US" sz="2400" b="1" dirty="0" err="1" smtClean="0">
                <a:solidFill>
                  <a:srgbClr val="FF0000"/>
                </a:solidFill>
                <a:latin typeface="Arial Narrow" panose="020B0606020202030204" pitchFamily="34" charset="0"/>
              </a:rPr>
              <a:t>Haloform</a:t>
            </a:r>
            <a:r>
              <a:rPr lang="en-US" sz="2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Reaction</a:t>
            </a:r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3339" r="14138" b="63266"/>
          <a:stretch/>
        </p:blipFill>
        <p:spPr>
          <a:xfrm>
            <a:off x="3338027" y="3647297"/>
            <a:ext cx="5562600" cy="762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8746" y="155005"/>
            <a:ext cx="78146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rial Narrow" panose="020B0606020202030204" pitchFamily="34" charset="0"/>
                <a:cs typeface="Calibri" pitchFamily="34" charset="0"/>
              </a:rPr>
              <a:t>Chemical </a:t>
            </a:r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Reactions of Aldehydes and Ketones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188" t="43381"/>
          <a:stretch/>
        </p:blipFill>
        <p:spPr>
          <a:xfrm>
            <a:off x="3071327" y="5181600"/>
            <a:ext cx="6096000" cy="123028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38200" y="4552890"/>
            <a:ext cx="11125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indent="-233363" algn="just"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rgbClr val="00B0F0"/>
                </a:solidFill>
                <a:latin typeface="Arial Narrow" panose="020B0606020202030204" pitchFamily="34" charset="0"/>
              </a:rPr>
              <a:t>This </a:t>
            </a:r>
            <a:r>
              <a:rPr lang="en-US" sz="2000" b="1" dirty="0">
                <a:solidFill>
                  <a:srgbClr val="00B0F0"/>
                </a:solidFill>
                <a:latin typeface="Arial Narrow" panose="020B0606020202030204" pitchFamily="34" charset="0"/>
              </a:rPr>
              <a:t>oxidation does </a:t>
            </a:r>
            <a:r>
              <a:rPr lang="en-US" sz="2000" b="1" dirty="0" smtClean="0">
                <a:solidFill>
                  <a:srgbClr val="00B0F0"/>
                </a:solidFill>
                <a:latin typeface="Arial Narrow" panose="020B0606020202030204" pitchFamily="34" charset="0"/>
              </a:rPr>
              <a:t>not affect </a:t>
            </a:r>
            <a:r>
              <a:rPr lang="en-US" sz="2000" b="1" dirty="0">
                <a:solidFill>
                  <a:srgbClr val="00B0F0"/>
                </a:solidFill>
                <a:latin typeface="Arial Narrow" panose="020B0606020202030204" pitchFamily="34" charset="0"/>
              </a:rPr>
              <a:t>a </a:t>
            </a:r>
            <a:r>
              <a:rPr lang="en-US" sz="2000" b="1" dirty="0" smtClean="0">
                <a:solidFill>
                  <a:srgbClr val="00B0F0"/>
                </a:solidFill>
                <a:latin typeface="Arial Narrow" panose="020B0606020202030204" pitchFamily="34" charset="0"/>
              </a:rPr>
              <a:t>carbon-carbon double </a:t>
            </a:r>
            <a:r>
              <a:rPr lang="en-US" sz="2000" b="1" dirty="0">
                <a:solidFill>
                  <a:srgbClr val="00B0F0"/>
                </a:solidFill>
                <a:latin typeface="Arial Narrow" panose="020B0606020202030204" pitchFamily="34" charset="0"/>
              </a:rPr>
              <a:t>bond</a:t>
            </a:r>
            <a:r>
              <a:rPr lang="en-US" sz="2000" dirty="0">
                <a:latin typeface="Arial Narrow" panose="020B0606020202030204" pitchFamily="34" charset="0"/>
              </a:rPr>
              <a:t>, if </a:t>
            </a:r>
            <a:r>
              <a:rPr lang="en-US" sz="2000" dirty="0" smtClean="0">
                <a:latin typeface="Arial Narrow" panose="020B0606020202030204" pitchFamily="34" charset="0"/>
              </a:rPr>
              <a:t>present in </a:t>
            </a:r>
            <a:r>
              <a:rPr lang="en-US" sz="2000" dirty="0">
                <a:latin typeface="Arial Narrow" panose="020B0606020202030204" pitchFamily="34" charset="0"/>
              </a:rPr>
              <a:t>the </a:t>
            </a:r>
            <a:r>
              <a:rPr lang="en-US" sz="2000" dirty="0" smtClean="0">
                <a:latin typeface="Arial Narrow" panose="020B0606020202030204" pitchFamily="34" charset="0"/>
              </a:rPr>
              <a:t>molecule.</a:t>
            </a:r>
          </a:p>
        </p:txBody>
      </p:sp>
    </p:spTree>
    <p:extLst>
      <p:ext uri="{BB962C8B-B14F-4D97-AF65-F5344CB8AC3E}">
        <p14:creationId xmlns:p14="http://schemas.microsoft.com/office/powerpoint/2010/main" val="3992981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4858" y="457200"/>
            <a:ext cx="5833344" cy="50534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0086" y="5571149"/>
            <a:ext cx="5888116" cy="11677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8746" y="155005"/>
            <a:ext cx="2175854" cy="58477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rial Narrow" panose="020B0606020202030204" pitchFamily="34" charset="0"/>
                <a:cs typeface="Calibri" pitchFamily="34" charset="0"/>
              </a:rPr>
              <a:t>Questions</a:t>
            </a:r>
            <a:endParaRPr lang="en-US" sz="3200" b="1" dirty="0">
              <a:latin typeface="Arial Narrow" panose="020B0606020202030204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10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38746" y="749960"/>
            <a:ext cx="400465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 Narrow" panose="020B0606020202030204" pitchFamily="34" charset="0"/>
              </a:rPr>
              <a:t>4. Reactions due to </a:t>
            </a:r>
            <a:r>
              <a:rPr lang="el-GR" sz="2400" b="1" dirty="0" smtClean="0">
                <a:latin typeface="Arial Narrow" panose="020B0606020202030204" pitchFamily="34" charset="0"/>
              </a:rPr>
              <a:t>α</a:t>
            </a:r>
            <a:r>
              <a:rPr lang="en-US" sz="2400" b="1" dirty="0" smtClean="0">
                <a:latin typeface="Arial Narrow" panose="020B0606020202030204" pitchFamily="34" charset="0"/>
              </a:rPr>
              <a:t>-hydrogen</a:t>
            </a:r>
          </a:p>
        </p:txBody>
      </p:sp>
      <p:sp>
        <p:nvSpPr>
          <p:cNvPr id="2" name="Rectangle 1"/>
          <p:cNvSpPr/>
          <p:nvPr/>
        </p:nvSpPr>
        <p:spPr>
          <a:xfrm>
            <a:off x="607703" y="2155898"/>
            <a:ext cx="112126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indent="-230188" algn="just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Arial Narrow" panose="020B0606020202030204" pitchFamily="34" charset="0"/>
              </a:rPr>
              <a:t>The </a:t>
            </a:r>
            <a:r>
              <a:rPr lang="en-US" sz="2000" dirty="0">
                <a:latin typeface="Arial Narrow" panose="020B0606020202030204" pitchFamily="34" charset="0"/>
              </a:rPr>
              <a:t>acidity </a:t>
            </a:r>
            <a:r>
              <a:rPr lang="en-US" sz="2000" dirty="0" smtClean="0">
                <a:latin typeface="Arial Narrow" panose="020B0606020202030204" pitchFamily="34" charset="0"/>
              </a:rPr>
              <a:t>of α-hydrogen atoms of carbonyl compounds is </a:t>
            </a:r>
            <a:r>
              <a:rPr lang="en-US" sz="2000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due to </a:t>
            </a:r>
            <a:r>
              <a:rPr lang="en-US" sz="2000" i="1" dirty="0">
                <a:solidFill>
                  <a:srgbClr val="0070C0"/>
                </a:solidFill>
                <a:latin typeface="Arial Narrow" panose="020B0606020202030204" pitchFamily="34" charset="0"/>
              </a:rPr>
              <a:t>the strong electron withdrawing effect of </a:t>
            </a:r>
            <a:r>
              <a:rPr lang="en-US" sz="2000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the carbonyl </a:t>
            </a:r>
            <a:r>
              <a:rPr lang="en-US" sz="2000" i="1" dirty="0">
                <a:solidFill>
                  <a:srgbClr val="0070C0"/>
                </a:solidFill>
                <a:latin typeface="Arial Narrow" panose="020B0606020202030204" pitchFamily="34" charset="0"/>
              </a:rPr>
              <a:t>group</a:t>
            </a:r>
            <a:r>
              <a:rPr lang="en-US" sz="2000" dirty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and </a:t>
            </a:r>
            <a:r>
              <a:rPr lang="en-US" sz="2000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resonance stabilization </a:t>
            </a:r>
            <a:r>
              <a:rPr lang="en-US" sz="2000" i="1" dirty="0">
                <a:solidFill>
                  <a:srgbClr val="0070C0"/>
                </a:solidFill>
                <a:latin typeface="Arial Narrow" panose="020B0606020202030204" pitchFamily="34" charset="0"/>
              </a:rPr>
              <a:t>of the conjugate base</a:t>
            </a:r>
            <a:r>
              <a:rPr lang="en-US" sz="2000" dirty="0">
                <a:latin typeface="Arial Narrow" panose="020B0606020202030204" pitchFamily="34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156" y="1221652"/>
            <a:ext cx="4061055" cy="96242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9641" y="2819400"/>
            <a:ext cx="297065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(</a:t>
            </a:r>
            <a:r>
              <a:rPr lang="en-US" sz="2400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i</a:t>
            </a:r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) Aldol condensation</a:t>
            </a:r>
            <a:r>
              <a:rPr lang="en-US" sz="2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:</a:t>
            </a:r>
            <a:endParaRPr lang="en-US" sz="24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8199" y="3254514"/>
            <a:ext cx="109821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latin typeface="Arial Narrow" panose="020B0606020202030204" pitchFamily="34" charset="0"/>
              </a:rPr>
              <a:t>Aldehydes </a:t>
            </a:r>
            <a:r>
              <a:rPr lang="en-US" sz="2000" dirty="0">
                <a:latin typeface="Arial Narrow" panose="020B0606020202030204" pitchFamily="34" charset="0"/>
              </a:rPr>
              <a:t>and ketones having at least </a:t>
            </a:r>
            <a:r>
              <a:rPr lang="en-US" sz="2000" dirty="0" smtClean="0">
                <a:latin typeface="Arial Narrow" panose="020B0606020202030204" pitchFamily="34" charset="0"/>
              </a:rPr>
              <a:t>one </a:t>
            </a:r>
            <a:r>
              <a:rPr lang="el-GR" sz="2000" dirty="0" smtClean="0">
                <a:latin typeface="Arial Narrow" panose="020B0606020202030204" pitchFamily="34" charset="0"/>
              </a:rPr>
              <a:t>α-</a:t>
            </a:r>
            <a:r>
              <a:rPr lang="en-US" sz="2000" dirty="0">
                <a:latin typeface="Arial Narrow" panose="020B0606020202030204" pitchFamily="34" charset="0"/>
              </a:rPr>
              <a:t>hydrogen undergo a reaction in the presence of dilute </a:t>
            </a:r>
            <a:r>
              <a:rPr lang="en-US" sz="2000" dirty="0" smtClean="0">
                <a:latin typeface="Arial Narrow" panose="020B0606020202030204" pitchFamily="34" charset="0"/>
              </a:rPr>
              <a:t>alkali as </a:t>
            </a:r>
            <a:r>
              <a:rPr lang="en-US" sz="2000" dirty="0">
                <a:latin typeface="Arial Narrow" panose="020B0606020202030204" pitchFamily="34" charset="0"/>
              </a:rPr>
              <a:t>catalyst </a:t>
            </a:r>
            <a:r>
              <a:rPr lang="en-US" sz="2000" i="1" dirty="0">
                <a:solidFill>
                  <a:srgbClr val="FF0000"/>
                </a:solidFill>
                <a:latin typeface="Arial Narrow" panose="020B0606020202030204" pitchFamily="34" charset="0"/>
              </a:rPr>
              <a:t>to form </a:t>
            </a:r>
            <a:r>
              <a:rPr lang="el-GR" sz="2000" i="1" dirty="0">
                <a:solidFill>
                  <a:srgbClr val="FF0000"/>
                </a:solidFill>
                <a:latin typeface="Arial Narrow" panose="020B0606020202030204" pitchFamily="34" charset="0"/>
              </a:rPr>
              <a:t>β-</a:t>
            </a:r>
            <a:r>
              <a:rPr lang="en-US" sz="2000" i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hydroxy</a:t>
            </a:r>
            <a:r>
              <a:rPr lang="en-US" sz="2000" i="1" dirty="0">
                <a:solidFill>
                  <a:srgbClr val="FF0000"/>
                </a:solidFill>
                <a:latin typeface="Arial Narrow" panose="020B0606020202030204" pitchFamily="34" charset="0"/>
              </a:rPr>
              <a:t> aldehydes (aldol)</a:t>
            </a:r>
            <a:r>
              <a:rPr lang="en-US" sz="2000" dirty="0">
                <a:latin typeface="Arial Narrow" panose="020B0606020202030204" pitchFamily="34" charset="0"/>
              </a:rPr>
              <a:t> or </a:t>
            </a:r>
            <a:r>
              <a:rPr lang="el-GR" sz="2000" i="1" dirty="0">
                <a:solidFill>
                  <a:srgbClr val="FF0000"/>
                </a:solidFill>
                <a:latin typeface="Arial Narrow" panose="020B0606020202030204" pitchFamily="34" charset="0"/>
              </a:rPr>
              <a:t>β-</a:t>
            </a:r>
            <a:r>
              <a:rPr lang="en-US" sz="2000" i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hydroxyl ketones </a:t>
            </a:r>
            <a:r>
              <a:rPr lang="en-US" sz="2000" i="1" dirty="0">
                <a:solidFill>
                  <a:srgbClr val="FF0000"/>
                </a:solidFill>
                <a:latin typeface="Arial Narrow" panose="020B0606020202030204" pitchFamily="34" charset="0"/>
              </a:rPr>
              <a:t>(</a:t>
            </a:r>
            <a:r>
              <a:rPr lang="en-US" sz="2000" i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ketol</a:t>
            </a:r>
            <a:r>
              <a:rPr lang="en-US" sz="2000" i="1" dirty="0">
                <a:solidFill>
                  <a:srgbClr val="FF0000"/>
                </a:solidFill>
                <a:latin typeface="Arial Narrow" panose="020B0606020202030204" pitchFamily="34" charset="0"/>
              </a:rPr>
              <a:t>), </a:t>
            </a:r>
            <a:r>
              <a:rPr lang="en-US" sz="2000" dirty="0">
                <a:latin typeface="Arial Narrow" panose="020B0606020202030204" pitchFamily="34" charset="0"/>
              </a:rPr>
              <a:t>respectively</a:t>
            </a:r>
            <a:r>
              <a:rPr lang="en-US" sz="2000" dirty="0" smtClean="0">
                <a:latin typeface="Arial Narrow" panose="020B0606020202030204" pitchFamily="34" charset="0"/>
              </a:rPr>
              <a:t>.</a:t>
            </a:r>
            <a:endParaRPr lang="en-US" sz="2000" dirty="0">
              <a:latin typeface="Arial Narrow" panose="020B0606020202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0401" t="3361" r="1207" b="57121"/>
          <a:stretch/>
        </p:blipFill>
        <p:spPr>
          <a:xfrm>
            <a:off x="3440291" y="4045656"/>
            <a:ext cx="5528783" cy="11145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8746" y="155005"/>
            <a:ext cx="78146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rial Narrow" panose="020B0606020202030204" pitchFamily="34" charset="0"/>
                <a:cs typeface="Calibri" pitchFamily="34" charset="0"/>
              </a:rPr>
              <a:t>Chemical </a:t>
            </a:r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Reactions of Aldehydes and Ketones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2058" t="50835" r="1207"/>
          <a:stretch/>
        </p:blipFill>
        <p:spPr>
          <a:xfrm>
            <a:off x="3212321" y="5334000"/>
            <a:ext cx="5984726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542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38746" y="749960"/>
            <a:ext cx="400465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 Narrow" panose="020B0606020202030204" pitchFamily="34" charset="0"/>
              </a:rPr>
              <a:t>4. Reactions due to </a:t>
            </a:r>
            <a:r>
              <a:rPr lang="el-GR" sz="2400" b="1" dirty="0" smtClean="0">
                <a:latin typeface="Arial Narrow" panose="020B0606020202030204" pitchFamily="34" charset="0"/>
              </a:rPr>
              <a:t>α</a:t>
            </a:r>
            <a:r>
              <a:rPr lang="en-US" sz="2400" b="1" dirty="0" smtClean="0">
                <a:latin typeface="Arial Narrow" panose="020B0606020202030204" pitchFamily="34" charset="0"/>
              </a:rPr>
              <a:t>-hydrogen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2895600"/>
            <a:ext cx="6650527" cy="37137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8746" y="155005"/>
            <a:ext cx="78146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rial Narrow" panose="020B0606020202030204" pitchFamily="34" charset="0"/>
                <a:cs typeface="Calibri" pitchFamily="34" charset="0"/>
              </a:rPr>
              <a:t>Chemical </a:t>
            </a:r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Reactions of Aldehydes and Ketones</a:t>
            </a:r>
          </a:p>
        </p:txBody>
      </p:sp>
      <p:sp>
        <p:nvSpPr>
          <p:cNvPr id="8" name="Rectangle 7"/>
          <p:cNvSpPr/>
          <p:nvPr/>
        </p:nvSpPr>
        <p:spPr>
          <a:xfrm>
            <a:off x="469640" y="1290935"/>
            <a:ext cx="3721359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(ii) Cross aldol condensation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7703" y="1752600"/>
            <a:ext cx="112126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indent="-230188" algn="just">
              <a:buFont typeface="Wingdings" panose="05000000000000000000" pitchFamily="2" charset="2"/>
              <a:buChar char="§"/>
            </a:pPr>
            <a:r>
              <a:rPr lang="en-US" sz="2000" dirty="0">
                <a:latin typeface="Arial Narrow" panose="020B0606020202030204" pitchFamily="34" charset="0"/>
              </a:rPr>
              <a:t>When aldol condensation is carried out </a:t>
            </a:r>
            <a:r>
              <a:rPr lang="en-US" sz="2000" b="1" dirty="0">
                <a:solidFill>
                  <a:srgbClr val="0070C0"/>
                </a:solidFill>
                <a:latin typeface="Arial Narrow" panose="020B0606020202030204" pitchFamily="34" charset="0"/>
              </a:rPr>
              <a:t>between two different aldehydes and / or ketones</a:t>
            </a:r>
            <a:r>
              <a:rPr lang="en-US" sz="2000" dirty="0">
                <a:latin typeface="Arial Narrow" panose="020B0606020202030204" pitchFamily="34" charset="0"/>
              </a:rPr>
              <a:t>, it is called cross aldol condensation. </a:t>
            </a:r>
          </a:p>
          <a:p>
            <a:pPr marL="233363" indent="-230188" algn="just">
              <a:buFont typeface="Wingdings" panose="05000000000000000000" pitchFamily="2" charset="2"/>
              <a:buChar char="§"/>
            </a:pPr>
            <a:r>
              <a:rPr lang="en-US" sz="2000" dirty="0">
                <a:latin typeface="Arial Narrow" panose="020B0606020202030204" pitchFamily="34" charset="0"/>
              </a:rPr>
              <a:t>If both of them contain α-hydrogen atoms, it gives a mixture of four products. </a:t>
            </a:r>
          </a:p>
        </p:txBody>
      </p:sp>
    </p:spTree>
    <p:extLst>
      <p:ext uri="{BB962C8B-B14F-4D97-AF65-F5344CB8AC3E}">
        <p14:creationId xmlns:p14="http://schemas.microsoft.com/office/powerpoint/2010/main" val="424206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38746" y="749960"/>
            <a:ext cx="248065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 Narrow" panose="020B0606020202030204" pitchFamily="34" charset="0"/>
              </a:rPr>
              <a:t>5. Other </a:t>
            </a:r>
            <a:r>
              <a:rPr lang="en-US" sz="2400" b="1" dirty="0" smtClean="0">
                <a:latin typeface="Arial Narrow" panose="020B0606020202030204" pitchFamily="34" charset="0"/>
              </a:rPr>
              <a:t>Reactions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685800" y="1214735"/>
            <a:ext cx="1104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(</a:t>
            </a:r>
            <a:r>
              <a:rPr lang="en-US" sz="2400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i</a:t>
            </a:r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) </a:t>
            </a:r>
            <a:r>
              <a:rPr lang="en-US" sz="2400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Cannizzaro</a:t>
            </a:r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Reaction</a:t>
            </a:r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: </a:t>
            </a:r>
          </a:p>
        </p:txBody>
      </p:sp>
      <p:sp>
        <p:nvSpPr>
          <p:cNvPr id="9" name="Rectangle 8"/>
          <p:cNvSpPr/>
          <p:nvPr/>
        </p:nvSpPr>
        <p:spPr>
          <a:xfrm>
            <a:off x="914400" y="1600200"/>
            <a:ext cx="109728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indent="-233363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Aldehydes </a:t>
            </a:r>
            <a:r>
              <a:rPr lang="en-US" b="1" dirty="0">
                <a:solidFill>
                  <a:srgbClr val="0070C0"/>
                </a:solidFill>
                <a:latin typeface="Arial Narrow" panose="020B0606020202030204" pitchFamily="34" charset="0"/>
              </a:rPr>
              <a:t>which do not have </a:t>
            </a:r>
            <a:r>
              <a:rPr lang="en-US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an α-hydrogen </a:t>
            </a:r>
            <a:r>
              <a:rPr lang="en-US" b="1" dirty="0">
                <a:solidFill>
                  <a:srgbClr val="0070C0"/>
                </a:solidFill>
                <a:latin typeface="Arial Narrow" panose="020B0606020202030204" pitchFamily="34" charset="0"/>
              </a:rPr>
              <a:t>atom</a:t>
            </a:r>
            <a:r>
              <a:rPr lang="en-US" dirty="0">
                <a:latin typeface="Arial Narrow" panose="020B0606020202030204" pitchFamily="34" charset="0"/>
              </a:rPr>
              <a:t>, </a:t>
            </a:r>
            <a:r>
              <a:rPr lang="en-US" b="1" i="1" dirty="0">
                <a:solidFill>
                  <a:srgbClr val="00B050"/>
                </a:solidFill>
                <a:latin typeface="Arial Narrow" panose="020B0606020202030204" pitchFamily="34" charset="0"/>
              </a:rPr>
              <a:t>undergo self oxidation and </a:t>
            </a:r>
            <a:r>
              <a:rPr lang="en-US" b="1" i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reduction </a:t>
            </a:r>
            <a:r>
              <a:rPr lang="en-US" dirty="0" smtClean="0">
                <a:latin typeface="Arial Narrow" panose="020B0606020202030204" pitchFamily="34" charset="0"/>
              </a:rPr>
              <a:t>(disproportionation</a:t>
            </a:r>
            <a:r>
              <a:rPr lang="en-US" dirty="0">
                <a:latin typeface="Arial Narrow" panose="020B0606020202030204" pitchFamily="34" charset="0"/>
              </a:rPr>
              <a:t>) reaction on heating with concentrated </a:t>
            </a:r>
            <a:r>
              <a:rPr lang="en-US" dirty="0" smtClean="0">
                <a:latin typeface="Arial Narrow" panose="020B0606020202030204" pitchFamily="34" charset="0"/>
              </a:rPr>
              <a:t>alkali.</a:t>
            </a:r>
          </a:p>
          <a:p>
            <a:pPr marL="233363" indent="-233363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One molecule </a:t>
            </a:r>
            <a:r>
              <a:rPr lang="en-US" i="1" dirty="0">
                <a:solidFill>
                  <a:srgbClr val="0070C0"/>
                </a:solidFill>
                <a:latin typeface="Arial Narrow" panose="020B0606020202030204" pitchFamily="34" charset="0"/>
              </a:rPr>
              <a:t>of the aldehyde is reduced </a:t>
            </a:r>
            <a:r>
              <a:rPr lang="en-US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to alcohol </a:t>
            </a:r>
            <a:r>
              <a:rPr lang="en-US" dirty="0">
                <a:latin typeface="Arial Narrow" panose="020B0606020202030204" pitchFamily="34" charset="0"/>
              </a:rPr>
              <a:t>while </a:t>
            </a:r>
            <a:r>
              <a:rPr lang="en-US" i="1" dirty="0">
                <a:solidFill>
                  <a:srgbClr val="0070C0"/>
                </a:solidFill>
                <a:latin typeface="Arial Narrow" panose="020B0606020202030204" pitchFamily="34" charset="0"/>
              </a:rPr>
              <a:t>another is </a:t>
            </a:r>
            <a:r>
              <a:rPr lang="en-US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oxidized </a:t>
            </a:r>
            <a:r>
              <a:rPr lang="en-US" i="1" dirty="0">
                <a:solidFill>
                  <a:srgbClr val="0070C0"/>
                </a:solidFill>
                <a:latin typeface="Arial Narrow" panose="020B0606020202030204" pitchFamily="34" charset="0"/>
              </a:rPr>
              <a:t>to carboxylic acid salt</a:t>
            </a:r>
            <a:r>
              <a:rPr lang="en-US" dirty="0">
                <a:latin typeface="Arial Narrow" panose="020B0606020202030204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856" t="3076" b="45638"/>
          <a:stretch/>
        </p:blipFill>
        <p:spPr>
          <a:xfrm>
            <a:off x="2819400" y="3170090"/>
            <a:ext cx="7216772" cy="129813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38746" y="155005"/>
            <a:ext cx="78146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rial Narrow" panose="020B0606020202030204" pitchFamily="34" charset="0"/>
                <a:cs typeface="Calibri" pitchFamily="34" charset="0"/>
              </a:rPr>
              <a:t>Chemical </a:t>
            </a:r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Reactions of Aldehydes and Ketones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856" t="60275"/>
          <a:stretch/>
        </p:blipFill>
        <p:spPr>
          <a:xfrm>
            <a:off x="2514600" y="5105400"/>
            <a:ext cx="7216772" cy="10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73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38746" y="749960"/>
            <a:ext cx="248065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 Narrow" panose="020B0606020202030204" pitchFamily="34" charset="0"/>
              </a:rPr>
              <a:t>5. Other </a:t>
            </a:r>
            <a:r>
              <a:rPr lang="en-US" sz="2400" b="1" dirty="0" smtClean="0">
                <a:latin typeface="Arial Narrow" panose="020B0606020202030204" pitchFamily="34" charset="0"/>
              </a:rPr>
              <a:t>Reactions</a:t>
            </a:r>
          </a:p>
        </p:txBody>
      </p:sp>
      <p:sp>
        <p:nvSpPr>
          <p:cNvPr id="8" name="Rectangle 7"/>
          <p:cNvSpPr/>
          <p:nvPr/>
        </p:nvSpPr>
        <p:spPr>
          <a:xfrm>
            <a:off x="685800" y="1295400"/>
            <a:ext cx="1104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(ii) Electrophilic </a:t>
            </a:r>
            <a:r>
              <a:rPr lang="en-US" sz="2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Substitution Reaction</a:t>
            </a:r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:</a:t>
            </a:r>
          </a:p>
        </p:txBody>
      </p:sp>
      <p:sp>
        <p:nvSpPr>
          <p:cNvPr id="10" name="Rectangle 9"/>
          <p:cNvSpPr/>
          <p:nvPr/>
        </p:nvSpPr>
        <p:spPr>
          <a:xfrm>
            <a:off x="914400" y="1680865"/>
            <a:ext cx="1097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indent="-227013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0070C0"/>
                </a:solidFill>
                <a:latin typeface="Arial Narrow" panose="020B0606020202030204" pitchFamily="34" charset="0"/>
              </a:rPr>
              <a:t>Aromatic aldehydes and </a:t>
            </a:r>
            <a:r>
              <a:rPr lang="en-US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ketones undergo </a:t>
            </a:r>
            <a:r>
              <a:rPr lang="en-US" b="1" dirty="0">
                <a:solidFill>
                  <a:srgbClr val="0070C0"/>
                </a:solidFill>
                <a:latin typeface="Arial Narrow" panose="020B0606020202030204" pitchFamily="34" charset="0"/>
              </a:rPr>
              <a:t>electrophilic substitution at the ring </a:t>
            </a:r>
            <a:r>
              <a:rPr lang="en-US" dirty="0">
                <a:latin typeface="Arial Narrow" panose="020B0606020202030204" pitchFamily="34" charset="0"/>
              </a:rPr>
              <a:t>in which the </a:t>
            </a:r>
            <a:r>
              <a:rPr lang="en-US" dirty="0" smtClean="0">
                <a:latin typeface="Arial Narrow" panose="020B0606020202030204" pitchFamily="34" charset="0"/>
              </a:rPr>
              <a:t>carbonyl group </a:t>
            </a:r>
            <a:r>
              <a:rPr lang="en-US" dirty="0">
                <a:latin typeface="Arial Narrow" panose="020B0606020202030204" pitchFamily="34" charset="0"/>
              </a:rPr>
              <a:t>acts as a deactivating and meta-directing group.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1688" y="2743200"/>
            <a:ext cx="4658818" cy="127268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38746" y="155005"/>
            <a:ext cx="78146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rial Narrow" panose="020B0606020202030204" pitchFamily="34" charset="0"/>
                <a:cs typeface="Calibri" pitchFamily="34" charset="0"/>
              </a:rPr>
              <a:t>Chemical </a:t>
            </a:r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Reactions of Aldehydes and Ketones</a:t>
            </a:r>
          </a:p>
        </p:txBody>
      </p:sp>
    </p:spTree>
    <p:extLst>
      <p:ext uri="{BB962C8B-B14F-4D97-AF65-F5344CB8AC3E}">
        <p14:creationId xmlns:p14="http://schemas.microsoft.com/office/powerpoint/2010/main" val="4184931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739780"/>
            <a:ext cx="7372641" cy="57372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8746" y="155005"/>
            <a:ext cx="2175854" cy="58477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rial Narrow" panose="020B0606020202030204" pitchFamily="34" charset="0"/>
                <a:cs typeface="Calibri" pitchFamily="34" charset="0"/>
              </a:rPr>
              <a:t>Questions</a:t>
            </a:r>
            <a:endParaRPr lang="en-US" sz="3200" b="1" dirty="0">
              <a:latin typeface="Arial Narrow" panose="020B0606020202030204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60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38746" y="155005"/>
            <a:ext cx="53762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Uses </a:t>
            </a:r>
            <a:r>
              <a:rPr lang="en-US" sz="3200" b="1" dirty="0" smtClean="0">
                <a:latin typeface="Arial Narrow" panose="020B0606020202030204" pitchFamily="34" charset="0"/>
                <a:cs typeface="Calibri" pitchFamily="34" charset="0"/>
              </a:rPr>
              <a:t>of Aldehydes and </a:t>
            </a:r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Ketones</a:t>
            </a:r>
          </a:p>
        </p:txBody>
      </p:sp>
      <p:sp>
        <p:nvSpPr>
          <p:cNvPr id="2" name="Rectangle 1"/>
          <p:cNvSpPr/>
          <p:nvPr/>
        </p:nvSpPr>
        <p:spPr>
          <a:xfrm>
            <a:off x="338746" y="685800"/>
            <a:ext cx="1116745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indent="-233363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i="1" dirty="0">
                <a:solidFill>
                  <a:srgbClr val="0070C0"/>
                </a:solidFill>
                <a:latin typeface="Arial Narrow" panose="020B0606020202030204" pitchFamily="34" charset="0"/>
              </a:rPr>
              <a:t>In chemical industry </a:t>
            </a:r>
            <a:r>
              <a:rPr lang="en-US" sz="2000" dirty="0">
                <a:latin typeface="Arial Narrow" panose="020B0606020202030204" pitchFamily="34" charset="0"/>
              </a:rPr>
              <a:t>aldehydes and ketones are used as </a:t>
            </a:r>
            <a:r>
              <a:rPr lang="en-US" sz="2000" i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solvents</a:t>
            </a:r>
            <a:r>
              <a:rPr lang="en-US" sz="2000" dirty="0" smtClean="0">
                <a:latin typeface="Arial Narrow" panose="020B0606020202030204" pitchFamily="34" charset="0"/>
              </a:rPr>
              <a:t>, </a:t>
            </a:r>
            <a:r>
              <a:rPr lang="en-US" sz="2000" i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starting </a:t>
            </a:r>
            <a:r>
              <a:rPr lang="en-US" sz="2000" i="1" dirty="0">
                <a:solidFill>
                  <a:srgbClr val="FF0000"/>
                </a:solidFill>
                <a:latin typeface="Arial Narrow" panose="020B0606020202030204" pitchFamily="34" charset="0"/>
              </a:rPr>
              <a:t>materials and reagents for the synthesis of other </a:t>
            </a:r>
            <a:r>
              <a:rPr lang="en-US" sz="2000" i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products</a:t>
            </a:r>
            <a:r>
              <a:rPr lang="en-US" sz="2000" dirty="0" smtClean="0">
                <a:latin typeface="Arial Narrow" panose="020B0606020202030204" pitchFamily="34" charset="0"/>
              </a:rPr>
              <a:t>.</a:t>
            </a:r>
          </a:p>
          <a:p>
            <a:pPr marL="233363" indent="-233363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Formaldehyde</a:t>
            </a:r>
            <a:r>
              <a:rPr lang="en-US" sz="2000" dirty="0" smtClean="0">
                <a:latin typeface="Arial Narrow" panose="020B0606020202030204" pitchFamily="34" charset="0"/>
              </a:rPr>
              <a:t> </a:t>
            </a:r>
            <a:r>
              <a:rPr lang="en-US" sz="2000" dirty="0">
                <a:latin typeface="Arial Narrow" panose="020B0606020202030204" pitchFamily="34" charset="0"/>
              </a:rPr>
              <a:t>is well known as formalin (40%) solution used to </a:t>
            </a:r>
            <a:r>
              <a:rPr lang="en-US" sz="2000" i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preserve biological </a:t>
            </a:r>
            <a:r>
              <a:rPr lang="en-US" sz="2000" i="1" dirty="0">
                <a:solidFill>
                  <a:srgbClr val="FF0000"/>
                </a:solidFill>
                <a:latin typeface="Arial Narrow" panose="020B0606020202030204" pitchFamily="34" charset="0"/>
              </a:rPr>
              <a:t>specimens </a:t>
            </a:r>
            <a:r>
              <a:rPr lang="en-US" sz="2000" dirty="0">
                <a:latin typeface="Arial Narrow" panose="020B0606020202030204" pitchFamily="34" charset="0"/>
              </a:rPr>
              <a:t>and to </a:t>
            </a:r>
            <a:r>
              <a:rPr lang="en-US" sz="2000" i="1" dirty="0">
                <a:solidFill>
                  <a:srgbClr val="FF0000"/>
                </a:solidFill>
                <a:latin typeface="Arial Narrow" panose="020B0606020202030204" pitchFamily="34" charset="0"/>
              </a:rPr>
              <a:t>prepare </a:t>
            </a:r>
            <a:r>
              <a:rPr lang="en-US" sz="2000" i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Bakelite </a:t>
            </a:r>
            <a:r>
              <a:rPr lang="en-US" sz="2000" i="1" dirty="0">
                <a:solidFill>
                  <a:srgbClr val="FF0000"/>
                </a:solidFill>
                <a:latin typeface="Arial Narrow" panose="020B0606020202030204" pitchFamily="34" charset="0"/>
              </a:rPr>
              <a:t>(a </a:t>
            </a:r>
            <a:r>
              <a:rPr lang="en-US" sz="2000" i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phenol-formaldehyde resin</a:t>
            </a:r>
            <a:r>
              <a:rPr lang="en-US" sz="2000" i="1" dirty="0">
                <a:solidFill>
                  <a:srgbClr val="FF0000"/>
                </a:solidFill>
                <a:latin typeface="Arial Narrow" panose="020B0606020202030204" pitchFamily="34" charset="0"/>
              </a:rPr>
              <a:t>)</a:t>
            </a:r>
            <a:r>
              <a:rPr lang="en-US" sz="2000" dirty="0">
                <a:latin typeface="Arial Narrow" panose="020B0606020202030204" pitchFamily="34" charset="0"/>
              </a:rPr>
              <a:t>, </a:t>
            </a:r>
            <a:r>
              <a:rPr lang="en-US" sz="2000" i="1" dirty="0">
                <a:solidFill>
                  <a:srgbClr val="FF0000"/>
                </a:solidFill>
                <a:latin typeface="Arial Narrow" panose="020B0606020202030204" pitchFamily="34" charset="0"/>
              </a:rPr>
              <a:t>urea-formaldehyde glues </a:t>
            </a:r>
            <a:r>
              <a:rPr lang="en-US" sz="2000" dirty="0">
                <a:latin typeface="Arial Narrow" panose="020B0606020202030204" pitchFamily="34" charset="0"/>
              </a:rPr>
              <a:t>and </a:t>
            </a:r>
            <a:r>
              <a:rPr lang="en-US" sz="2000" i="1" dirty="0">
                <a:solidFill>
                  <a:srgbClr val="FF0000"/>
                </a:solidFill>
                <a:latin typeface="Arial Narrow" panose="020B0606020202030204" pitchFamily="34" charset="0"/>
              </a:rPr>
              <a:t>other polymeric </a:t>
            </a:r>
            <a:r>
              <a:rPr lang="en-US" sz="2000" i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products</a:t>
            </a:r>
            <a:r>
              <a:rPr lang="en-US" sz="2000" dirty="0" smtClean="0">
                <a:latin typeface="Arial Narrow" panose="020B0606020202030204" pitchFamily="34" charset="0"/>
              </a:rPr>
              <a:t>.</a:t>
            </a:r>
          </a:p>
          <a:p>
            <a:pPr marL="233363" indent="-233363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Acetaldehyde</a:t>
            </a:r>
            <a:r>
              <a:rPr lang="en-US" sz="2000" dirty="0" smtClean="0">
                <a:latin typeface="Arial Narrow" panose="020B0606020202030204" pitchFamily="34" charset="0"/>
              </a:rPr>
              <a:t> </a:t>
            </a:r>
            <a:r>
              <a:rPr lang="en-US" sz="2000" dirty="0">
                <a:latin typeface="Arial Narrow" panose="020B0606020202030204" pitchFamily="34" charset="0"/>
              </a:rPr>
              <a:t>is used primarily as a starting material in the </a:t>
            </a:r>
            <a:r>
              <a:rPr lang="en-US" sz="2000" i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manufacture of </a:t>
            </a:r>
            <a:r>
              <a:rPr lang="en-US" sz="2000" i="1" dirty="0">
                <a:solidFill>
                  <a:srgbClr val="FF0000"/>
                </a:solidFill>
                <a:latin typeface="Arial Narrow" panose="020B0606020202030204" pitchFamily="34" charset="0"/>
              </a:rPr>
              <a:t>acetic acid</a:t>
            </a:r>
            <a:r>
              <a:rPr lang="en-US" sz="2000" dirty="0">
                <a:latin typeface="Arial Narrow" panose="020B0606020202030204" pitchFamily="34" charset="0"/>
              </a:rPr>
              <a:t>, </a:t>
            </a:r>
            <a:r>
              <a:rPr lang="en-US" sz="2000" i="1" dirty="0">
                <a:solidFill>
                  <a:srgbClr val="FF0000"/>
                </a:solidFill>
                <a:latin typeface="Arial Narrow" panose="020B0606020202030204" pitchFamily="34" charset="0"/>
              </a:rPr>
              <a:t>ethyl acetate</a:t>
            </a:r>
            <a:r>
              <a:rPr lang="en-US" sz="2000" dirty="0">
                <a:latin typeface="Arial Narrow" panose="020B0606020202030204" pitchFamily="34" charset="0"/>
              </a:rPr>
              <a:t>, </a:t>
            </a:r>
            <a:r>
              <a:rPr lang="en-US" sz="2000" i="1" dirty="0">
                <a:solidFill>
                  <a:srgbClr val="FF0000"/>
                </a:solidFill>
                <a:latin typeface="Arial Narrow" panose="020B0606020202030204" pitchFamily="34" charset="0"/>
              </a:rPr>
              <a:t>vinyl acetate</a:t>
            </a:r>
            <a:r>
              <a:rPr lang="en-US" sz="2000" dirty="0">
                <a:latin typeface="Arial Narrow" panose="020B0606020202030204" pitchFamily="34" charset="0"/>
              </a:rPr>
              <a:t>, </a:t>
            </a:r>
            <a:r>
              <a:rPr lang="en-US" sz="2000" i="1" dirty="0">
                <a:solidFill>
                  <a:srgbClr val="FF0000"/>
                </a:solidFill>
                <a:latin typeface="Arial Narrow" panose="020B0606020202030204" pitchFamily="34" charset="0"/>
              </a:rPr>
              <a:t>polymers</a:t>
            </a:r>
            <a:r>
              <a:rPr lang="en-US" sz="2000" dirty="0">
                <a:latin typeface="Arial Narrow" panose="020B0606020202030204" pitchFamily="34" charset="0"/>
              </a:rPr>
              <a:t> and </a:t>
            </a:r>
            <a:r>
              <a:rPr lang="en-US" sz="2000" i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drugs</a:t>
            </a:r>
            <a:r>
              <a:rPr lang="en-US" sz="2000" dirty="0" smtClean="0">
                <a:latin typeface="Arial Narrow" panose="020B0606020202030204" pitchFamily="34" charset="0"/>
              </a:rPr>
              <a:t>.</a:t>
            </a:r>
          </a:p>
          <a:p>
            <a:pPr marL="233363" indent="-233363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Benzaldehyde</a:t>
            </a:r>
            <a:r>
              <a:rPr lang="en-US" sz="2000" dirty="0" smtClean="0">
                <a:latin typeface="Arial Narrow" panose="020B0606020202030204" pitchFamily="34" charset="0"/>
              </a:rPr>
              <a:t> </a:t>
            </a:r>
            <a:r>
              <a:rPr lang="en-US" sz="2000" dirty="0">
                <a:latin typeface="Arial Narrow" panose="020B0606020202030204" pitchFamily="34" charset="0"/>
              </a:rPr>
              <a:t>is used in </a:t>
            </a:r>
            <a:r>
              <a:rPr lang="en-US" sz="2000" i="1" dirty="0">
                <a:solidFill>
                  <a:srgbClr val="FF0000"/>
                </a:solidFill>
                <a:latin typeface="Arial Narrow" panose="020B0606020202030204" pitchFamily="34" charset="0"/>
              </a:rPr>
              <a:t>perfumery</a:t>
            </a:r>
            <a:r>
              <a:rPr lang="en-US" sz="2000" dirty="0">
                <a:latin typeface="Arial Narrow" panose="020B0606020202030204" pitchFamily="34" charset="0"/>
              </a:rPr>
              <a:t> and in </a:t>
            </a:r>
            <a:r>
              <a:rPr lang="en-US" sz="2000" i="1" dirty="0">
                <a:solidFill>
                  <a:srgbClr val="FF0000"/>
                </a:solidFill>
                <a:latin typeface="Arial Narrow" panose="020B0606020202030204" pitchFamily="34" charset="0"/>
              </a:rPr>
              <a:t>dye </a:t>
            </a:r>
            <a:r>
              <a:rPr lang="en-US" sz="2000" i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industries</a:t>
            </a:r>
            <a:r>
              <a:rPr lang="en-US" sz="2000" dirty="0" smtClean="0">
                <a:latin typeface="Arial Narrow" panose="020B0606020202030204" pitchFamily="34" charset="0"/>
              </a:rPr>
              <a:t>.</a:t>
            </a:r>
          </a:p>
          <a:p>
            <a:pPr marL="233363" indent="-233363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Acetone and ethyl </a:t>
            </a:r>
            <a:r>
              <a:rPr lang="en-US" sz="2000" i="1" dirty="0">
                <a:solidFill>
                  <a:srgbClr val="0070C0"/>
                </a:solidFill>
                <a:latin typeface="Arial Narrow" panose="020B0606020202030204" pitchFamily="34" charset="0"/>
              </a:rPr>
              <a:t>methyl ketone </a:t>
            </a:r>
            <a:r>
              <a:rPr lang="en-US" sz="2000" dirty="0">
                <a:latin typeface="Arial Narrow" panose="020B0606020202030204" pitchFamily="34" charset="0"/>
              </a:rPr>
              <a:t>are common </a:t>
            </a:r>
            <a:r>
              <a:rPr lang="en-US" sz="2000" i="1" dirty="0">
                <a:solidFill>
                  <a:srgbClr val="FF0000"/>
                </a:solidFill>
                <a:latin typeface="Arial Narrow" panose="020B0606020202030204" pitchFamily="34" charset="0"/>
              </a:rPr>
              <a:t>industrial </a:t>
            </a:r>
            <a:r>
              <a:rPr lang="en-US" sz="2000" i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solvents</a:t>
            </a:r>
            <a:r>
              <a:rPr lang="en-US" sz="2000" dirty="0" smtClean="0">
                <a:latin typeface="Arial Narrow" panose="020B0606020202030204" pitchFamily="34" charset="0"/>
              </a:rPr>
              <a:t>.</a:t>
            </a:r>
          </a:p>
          <a:p>
            <a:pPr marL="233363" indent="-233363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Arial Narrow" panose="020B0606020202030204" pitchFamily="34" charset="0"/>
              </a:rPr>
              <a:t>They </a:t>
            </a:r>
            <a:r>
              <a:rPr lang="en-US" sz="2000" dirty="0">
                <a:latin typeface="Arial Narrow" panose="020B0606020202030204" pitchFamily="34" charset="0"/>
              </a:rPr>
              <a:t>add fragrance and flavor to nature, for example, vanillin (from vanilla beans), </a:t>
            </a:r>
            <a:r>
              <a:rPr lang="en-US" sz="2000" dirty="0" err="1">
                <a:latin typeface="Arial Narrow" panose="020B0606020202030204" pitchFamily="34" charset="0"/>
              </a:rPr>
              <a:t>salicylaldehyde</a:t>
            </a:r>
            <a:r>
              <a:rPr lang="en-US" sz="2000" dirty="0">
                <a:latin typeface="Arial Narrow" panose="020B0606020202030204" pitchFamily="34" charset="0"/>
              </a:rPr>
              <a:t> (from meadow sweet) and </a:t>
            </a:r>
            <a:r>
              <a:rPr lang="en-US" sz="2000" dirty="0" err="1">
                <a:latin typeface="Arial Narrow" panose="020B0606020202030204" pitchFamily="34" charset="0"/>
              </a:rPr>
              <a:t>cinnamaldehyde</a:t>
            </a:r>
            <a:r>
              <a:rPr lang="en-US" sz="2000" dirty="0">
                <a:latin typeface="Arial Narrow" panose="020B0606020202030204" pitchFamily="34" charset="0"/>
              </a:rPr>
              <a:t> (from cinnamon) have very pleasant fragrances.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5334000"/>
            <a:ext cx="4434594" cy="137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3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38746" y="155005"/>
            <a:ext cx="46142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rial Narrow" panose="020B0606020202030204" pitchFamily="34" charset="0"/>
                <a:cs typeface="Calibri" pitchFamily="34" charset="0"/>
              </a:rPr>
              <a:t>Nomenclature of Aldehydes</a:t>
            </a:r>
            <a:endParaRPr lang="en-US" sz="3200" b="1" dirty="0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3400" y="1196439"/>
            <a:ext cx="11277600" cy="957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The </a:t>
            </a: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common names of most aldehydes </a:t>
            </a:r>
            <a:r>
              <a:rPr lang="en-US" sz="2000" dirty="0" smtClean="0">
                <a:latin typeface="Arial Narrow" panose="020B0606020202030204" pitchFamily="34" charset="0"/>
                <a:cs typeface="Calibri" pitchFamily="34" charset="0"/>
              </a:rPr>
              <a:t>are derived 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from the common names of the corresponding </a:t>
            </a:r>
            <a:r>
              <a:rPr lang="en-US" sz="2000" dirty="0" smtClean="0">
                <a:latin typeface="Arial Narrow" panose="020B0606020202030204" pitchFamily="34" charset="0"/>
                <a:cs typeface="Calibri" pitchFamily="34" charset="0"/>
              </a:rPr>
              <a:t>carboxylic acids by 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replacing the ending </a:t>
            </a:r>
            <a:r>
              <a:rPr lang="en-US" sz="2000" i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–</a:t>
            </a:r>
            <a:r>
              <a:rPr lang="en-US" sz="2000" i="1" dirty="0" err="1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ic</a:t>
            </a:r>
            <a:r>
              <a:rPr lang="en-US" sz="2000" i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 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of acid with </a:t>
            </a:r>
            <a:r>
              <a:rPr lang="en-US" sz="2000" i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aldehyde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8746" y="798636"/>
            <a:ext cx="2556854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A) Common Names</a:t>
            </a:r>
            <a:endParaRPr lang="en-US" sz="2400" b="1" dirty="0">
              <a:solidFill>
                <a:srgbClr val="FF0000"/>
              </a:solidFill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3400" y="3695957"/>
            <a:ext cx="11277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The </a:t>
            </a:r>
            <a:r>
              <a:rPr lang="en-US" sz="2000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location of the </a:t>
            </a:r>
            <a:r>
              <a:rPr lang="en-US" sz="2000" dirty="0" smtClean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substituent </a:t>
            </a:r>
            <a:r>
              <a:rPr lang="en-US" sz="2000" dirty="0" smtClean="0">
                <a:latin typeface="Arial Narrow" panose="020B0606020202030204" pitchFamily="34" charset="0"/>
                <a:cs typeface="Calibri" pitchFamily="34" charset="0"/>
              </a:rPr>
              <a:t>in 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the carbon chain is indicated by </a:t>
            </a:r>
            <a:r>
              <a:rPr lang="en-US" sz="2000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Greek letters α, β, γ, δ, 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etc. </a:t>
            </a:r>
            <a:endParaRPr lang="en-US" sz="2000" dirty="0" smtClean="0">
              <a:latin typeface="Arial Narrow" panose="020B0606020202030204" pitchFamily="34" charset="0"/>
              <a:cs typeface="Calibri" pitchFamily="34" charset="0"/>
            </a:endParaRPr>
          </a:p>
          <a:p>
            <a:pPr marL="284163" algn="just">
              <a:lnSpc>
                <a:spcPct val="150000"/>
              </a:lnSpc>
            </a:pPr>
            <a:r>
              <a:rPr lang="en-US" sz="2000" i="1" dirty="0" smtClean="0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The α-carbon </a:t>
            </a:r>
            <a:r>
              <a:rPr lang="en-US" sz="2000" i="1" dirty="0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being the one directly linked to the aldehyde group, </a:t>
            </a:r>
            <a:r>
              <a:rPr lang="en-US" sz="2000" i="1" dirty="0" smtClean="0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β-carbon </a:t>
            </a:r>
            <a:r>
              <a:rPr lang="en-US" sz="2000" i="1" dirty="0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the next, and so on.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57657"/>
          <a:stretch/>
        </p:blipFill>
        <p:spPr>
          <a:xfrm>
            <a:off x="4761115" y="4862239"/>
            <a:ext cx="2594376" cy="1157561"/>
          </a:xfrm>
          <a:prstGeom prst="rect">
            <a:avLst/>
          </a:prstGeom>
        </p:spPr>
      </p:pic>
      <p:graphicFrame>
        <p:nvGraphicFramePr>
          <p:cNvPr id="14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2921873"/>
              </p:ext>
            </p:extLst>
          </p:nvPr>
        </p:nvGraphicFramePr>
        <p:xfrm>
          <a:off x="1752600" y="2319043"/>
          <a:ext cx="8611406" cy="1226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5" name="CS ChemDraw Drawing" r:id="rId4" imgW="6091180" imgH="865600" progId="ChemDraw.Document.6.0">
                  <p:embed/>
                </p:oleObj>
              </mc:Choice>
              <mc:Fallback>
                <p:oleObj name="CS ChemDraw Drawing" r:id="rId4" imgW="6091180" imgH="865600" progId="ChemDraw.Document.6.0">
                  <p:embed/>
                  <p:pic>
                    <p:nvPicPr>
                      <p:cNvPr id="14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319043"/>
                        <a:ext cx="8611406" cy="12262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231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914400" y="2814551"/>
            <a:ext cx="10363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1440" indent="-2286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Arial Narrow" panose="020B0606020202030204" pitchFamily="34" charset="0"/>
              </a:rPr>
              <a:t>In case </a:t>
            </a:r>
            <a:r>
              <a:rPr lang="en-US" altLang="en-US" sz="2000" dirty="0" smtClean="0">
                <a:latin typeface="Arial Narrow" panose="020B0606020202030204" pitchFamily="34" charset="0"/>
              </a:rPr>
              <a:t>of aldehydes </a:t>
            </a:r>
            <a:r>
              <a:rPr lang="en-US" altLang="en-US" sz="2000" dirty="0">
                <a:latin typeface="Arial Narrow" panose="020B0606020202030204" pitchFamily="34" charset="0"/>
              </a:rPr>
              <a:t>the longest carbon chain is numbered starting from </a:t>
            </a:r>
            <a:r>
              <a:rPr lang="en-US" altLang="en-US" sz="2000" dirty="0" smtClean="0">
                <a:latin typeface="Arial Narrow" panose="020B0606020202030204" pitchFamily="34" charset="0"/>
              </a:rPr>
              <a:t>the carbon </a:t>
            </a:r>
            <a:r>
              <a:rPr lang="en-US" altLang="en-US" sz="2000" dirty="0">
                <a:latin typeface="Arial Narrow" panose="020B0606020202030204" pitchFamily="34" charset="0"/>
              </a:rPr>
              <a:t>of the aldehyde </a:t>
            </a:r>
            <a:r>
              <a:rPr lang="en-US" altLang="en-US" sz="2000" dirty="0" smtClean="0">
                <a:latin typeface="Arial Narrow" panose="020B0606020202030204" pitchFamily="34" charset="0"/>
              </a:rPr>
              <a:t>group.</a:t>
            </a:r>
          </a:p>
          <a:p>
            <a:pPr marL="427038" indent="-193675" algn="just">
              <a:lnSpc>
                <a:spcPct val="150000"/>
              </a:lnSpc>
            </a:pPr>
            <a:r>
              <a:rPr lang="en-US" altLang="en-US" sz="2000" b="1" dirty="0">
                <a:solidFill>
                  <a:srgbClr val="0070C0"/>
                </a:solidFill>
                <a:latin typeface="Arial Narrow" panose="020B0606020202030204" pitchFamily="34" charset="0"/>
                <a:cs typeface="Times New Roman" pitchFamily="18" charset="0"/>
              </a:rPr>
              <a:t>The CHO group is assigned the number 1 position</a:t>
            </a:r>
            <a:r>
              <a:rPr lang="en-US" altLang="en-US" sz="20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Times New Roman" pitchFamily="18" charset="0"/>
              </a:rPr>
              <a:t>.</a:t>
            </a:r>
            <a:endParaRPr lang="en-US" altLang="en-US" sz="2000" b="1" dirty="0">
              <a:solidFill>
                <a:srgbClr val="0070C0"/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895952" y="5113751"/>
            <a:ext cx="109150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 algn="just">
              <a:buFont typeface="Wingdings" panose="05000000000000000000" pitchFamily="2" charset="2"/>
              <a:buChar char="§"/>
            </a:pPr>
            <a:r>
              <a:rPr lang="en-US" altLang="en-US" sz="2000" b="1" dirty="0">
                <a:solidFill>
                  <a:srgbClr val="00B050"/>
                </a:solidFill>
                <a:latin typeface="Arial Narrow" panose="020B0606020202030204" pitchFamily="34" charset="0"/>
                <a:cs typeface="Times New Roman" pitchFamily="18" charset="0"/>
              </a:rPr>
              <a:t>The CHO group takes precedence over other functional groups such as -OH, C=C, or C-C triple bond. </a:t>
            </a:r>
          </a:p>
        </p:txBody>
      </p:sp>
      <p:sp>
        <p:nvSpPr>
          <p:cNvPr id="8" name="Rectangle 7"/>
          <p:cNvSpPr/>
          <p:nvPr/>
        </p:nvSpPr>
        <p:spPr>
          <a:xfrm>
            <a:off x="533400" y="1196436"/>
            <a:ext cx="11277600" cy="957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b="1" u="sng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Aliphatic aldehydes 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are named by </a:t>
            </a: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dropping the suffix </a:t>
            </a:r>
            <a:r>
              <a:rPr lang="en-US" sz="2000" b="1" i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-e</a:t>
            </a:r>
            <a:r>
              <a:rPr lang="en-US" sz="2000" b="1" dirty="0">
                <a:latin typeface="Arial Narrow" panose="020B0606020202030204" pitchFamily="34" charset="0"/>
                <a:cs typeface="Calibri" pitchFamily="34" charset="0"/>
              </a:rPr>
              <a:t> 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from the name of the hydrocarbon that has the same carbon skeleton as the aldehyde and </a:t>
            </a:r>
            <a:r>
              <a:rPr lang="en-US" sz="2000" b="1" dirty="0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replacing it with the suffix </a:t>
            </a:r>
            <a:r>
              <a:rPr lang="en-US" sz="2000" b="1" i="1" dirty="0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-al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8746" y="791990"/>
            <a:ext cx="2328254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B) </a:t>
            </a:r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IUPAC </a:t>
            </a:r>
            <a:r>
              <a:rPr lang="en-US" sz="24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System</a:t>
            </a:r>
            <a:endParaRPr lang="en-US" sz="2400" b="1" dirty="0">
              <a:solidFill>
                <a:srgbClr val="FF0000"/>
              </a:solidFill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57700" y="2367268"/>
            <a:ext cx="2133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>
                <a:latin typeface="Arial Narrow" panose="020B0606020202030204" pitchFamily="34" charset="0"/>
              </a:rPr>
              <a:t>Alkane  </a:t>
            </a:r>
            <a:r>
              <a:rPr lang="en-US" sz="20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- e </a:t>
            </a:r>
            <a:r>
              <a:rPr lang="en-US" sz="2000" b="1" dirty="0" smtClean="0">
                <a:latin typeface="Arial Narrow" panose="020B0606020202030204" pitchFamily="34" charset="0"/>
              </a:rPr>
              <a:t>+ </a:t>
            </a:r>
            <a:r>
              <a:rPr lang="en-US" sz="2000" b="1" i="1" dirty="0" smtClean="0">
                <a:solidFill>
                  <a:srgbClr val="00B0F0"/>
                </a:solidFill>
                <a:latin typeface="Arial Narrow" panose="020B0606020202030204" pitchFamily="34" charset="0"/>
              </a:rPr>
              <a:t>al </a:t>
            </a:r>
            <a:endParaRPr lang="en-US" sz="2000" b="1" dirty="0">
              <a:solidFill>
                <a:srgbClr val="00B0F0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81700" y="2357233"/>
            <a:ext cx="1143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>
                <a:latin typeface="Arial Narrow" panose="020B0606020202030204" pitchFamily="34" charset="0"/>
              </a:rPr>
              <a:t>= </a:t>
            </a:r>
            <a:r>
              <a:rPr lang="en-US" sz="2000" b="1" dirty="0" err="1" smtClean="0">
                <a:latin typeface="Arial Narrow" panose="020B0606020202030204" pitchFamily="34" charset="0"/>
              </a:rPr>
              <a:t>Alkan</a:t>
            </a:r>
            <a:r>
              <a:rPr lang="en-US" sz="2000" b="1" dirty="0" err="1" smtClean="0">
                <a:solidFill>
                  <a:srgbClr val="00B0F0"/>
                </a:solidFill>
                <a:latin typeface="Arial Narrow" panose="020B0606020202030204" pitchFamily="34" charset="0"/>
              </a:rPr>
              <a:t>al</a:t>
            </a:r>
            <a:r>
              <a:rPr lang="en-US" sz="2000" b="1" i="1" dirty="0" smtClean="0">
                <a:latin typeface="Arial Narrow" panose="020B0606020202030204" pitchFamily="34" charset="0"/>
              </a:rPr>
              <a:t> </a:t>
            </a:r>
            <a:endParaRPr lang="en-US" sz="2000" b="1" dirty="0">
              <a:latin typeface="Arial Narrow" panose="020B0606020202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2479" t="56270" r="6255" b="5122"/>
          <a:stretch/>
        </p:blipFill>
        <p:spPr>
          <a:xfrm>
            <a:off x="2469328" y="5710821"/>
            <a:ext cx="2866448" cy="93879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14856" b="59988"/>
          <a:stretch/>
        </p:blipFill>
        <p:spPr>
          <a:xfrm>
            <a:off x="2478126" y="3986608"/>
            <a:ext cx="4075074" cy="832808"/>
          </a:xfrm>
          <a:prstGeom prst="rect">
            <a:avLst/>
          </a:prstGeom>
        </p:spPr>
      </p:pic>
      <p:graphicFrame>
        <p:nvGraphicFramePr>
          <p:cNvPr id="1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8126096"/>
              </p:ext>
            </p:extLst>
          </p:nvPr>
        </p:nvGraphicFramePr>
        <p:xfrm>
          <a:off x="7391400" y="3956502"/>
          <a:ext cx="1427450" cy="8629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6" name="CS ChemDraw Drawing" r:id="rId4" imgW="1137258" imgH="686084" progId="ChemDraw.Document.6.0">
                  <p:embed/>
                </p:oleObj>
              </mc:Choice>
              <mc:Fallback>
                <p:oleObj name="CS ChemDraw Drawing" r:id="rId4" imgW="1137258" imgH="686084" progId="ChemDraw.Document.6.0">
                  <p:embed/>
                  <p:pic>
                    <p:nvPicPr>
                      <p:cNvPr id="8601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3956502"/>
                        <a:ext cx="1427450" cy="8629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0862402"/>
              </p:ext>
            </p:extLst>
          </p:nvPr>
        </p:nvGraphicFramePr>
        <p:xfrm>
          <a:off x="6019800" y="5654550"/>
          <a:ext cx="3819224" cy="991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7" name="CS ChemDraw Drawing" r:id="rId6" imgW="2726188" imgH="706978" progId="ChemDraw.Document.6.0">
                  <p:embed/>
                </p:oleObj>
              </mc:Choice>
              <mc:Fallback>
                <p:oleObj name="CS ChemDraw Drawing" r:id="rId6" imgW="2726188" imgH="706978" progId="ChemDraw.Document.6.0">
                  <p:embed/>
                  <p:pic>
                    <p:nvPicPr>
                      <p:cNvPr id="1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5654550"/>
                        <a:ext cx="3819224" cy="9914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338746" y="155005"/>
            <a:ext cx="46142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rial Narrow" panose="020B0606020202030204" pitchFamily="34" charset="0"/>
                <a:cs typeface="Calibri" pitchFamily="34" charset="0"/>
              </a:rPr>
              <a:t>Nomenclature of Aldehydes</a:t>
            </a:r>
            <a:endParaRPr lang="en-US" sz="3200" b="1" dirty="0">
              <a:latin typeface="Arial Narrow" panose="020B0606020202030204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30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5" grpId="0"/>
      <p:bldP spid="8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57200" y="2667000"/>
            <a:ext cx="1158239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The name of the simplest </a:t>
            </a:r>
            <a:r>
              <a:rPr lang="en-US" sz="2000" b="1" u="sng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aromatic </a:t>
            </a:r>
            <a:r>
              <a:rPr lang="en-US" sz="2000" b="1" u="sng" dirty="0" smtClean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aldehyde</a:t>
            </a:r>
            <a:r>
              <a:rPr lang="en-US" sz="20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Arial Narrow" panose="020B0606020202030204" pitchFamily="34" charset="0"/>
                <a:cs typeface="Calibri" pitchFamily="34" charset="0"/>
              </a:rPr>
              <a:t>carrying 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the aldehyde group on a benzene ring </a:t>
            </a:r>
            <a:r>
              <a:rPr lang="en-US" sz="2000" dirty="0" smtClean="0">
                <a:latin typeface="Arial Narrow" panose="020B0606020202030204" pitchFamily="34" charset="0"/>
                <a:cs typeface="Calibri" pitchFamily="34" charset="0"/>
              </a:rPr>
              <a:t>is </a:t>
            </a:r>
            <a:r>
              <a:rPr lang="en-US" sz="2000" dirty="0" err="1" smtClean="0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benzenecarbaldehyde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. </a:t>
            </a:r>
            <a:endParaRPr lang="en-US" sz="2000" dirty="0" smtClean="0">
              <a:latin typeface="Arial Narrow" panose="020B0606020202030204" pitchFamily="34" charset="0"/>
              <a:cs typeface="Calibri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 smtClean="0">
                <a:latin typeface="Arial Narrow" panose="020B0606020202030204" pitchFamily="34" charset="0"/>
                <a:cs typeface="Calibri" pitchFamily="34" charset="0"/>
              </a:rPr>
              <a:t>However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, </a:t>
            </a:r>
            <a:r>
              <a:rPr lang="en-US" sz="2000" b="1" dirty="0">
                <a:solidFill>
                  <a:srgbClr val="00B050"/>
                </a:solidFill>
                <a:latin typeface="Arial Narrow" panose="020B0606020202030204" pitchFamily="34" charset="0"/>
                <a:cs typeface="Calibri" pitchFamily="34" charset="0"/>
              </a:rPr>
              <a:t>the common name </a:t>
            </a:r>
            <a:r>
              <a:rPr lang="en-US" sz="2000" b="1" dirty="0" smtClean="0">
                <a:solidFill>
                  <a:srgbClr val="00B050"/>
                </a:solidFill>
                <a:latin typeface="Arial Narrow" panose="020B0606020202030204" pitchFamily="34" charset="0"/>
                <a:cs typeface="Calibri" pitchFamily="34" charset="0"/>
              </a:rPr>
              <a:t>benzaldehyde is </a:t>
            </a:r>
            <a:r>
              <a:rPr lang="en-US" sz="2000" b="1" dirty="0">
                <a:solidFill>
                  <a:srgbClr val="00B050"/>
                </a:solidFill>
                <a:latin typeface="Arial Narrow" panose="020B0606020202030204" pitchFamily="34" charset="0"/>
                <a:cs typeface="Calibri" pitchFamily="34" charset="0"/>
              </a:rPr>
              <a:t>also accepted by IUPAC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. </a:t>
            </a:r>
            <a:endParaRPr lang="en-US" sz="2000" dirty="0" smtClean="0">
              <a:latin typeface="Arial Narrow" panose="020B0606020202030204" pitchFamily="34" charset="0"/>
              <a:cs typeface="Calibri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Other </a:t>
            </a: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aromatic aldehydes 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are </a:t>
            </a:r>
            <a:r>
              <a:rPr lang="en-US" sz="2000" dirty="0" smtClean="0">
                <a:latin typeface="Arial Narrow" panose="020B0606020202030204" pitchFamily="34" charset="0"/>
                <a:cs typeface="Calibri" pitchFamily="34" charset="0"/>
              </a:rPr>
              <a:t>hence named 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as </a:t>
            </a: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substituted benzaldehydes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.</a:t>
            </a:r>
            <a:endParaRPr lang="en-US" sz="2000" dirty="0" smtClean="0">
              <a:latin typeface="Arial Narrow" panose="020B0606020202030204" pitchFamily="34" charset="0"/>
              <a:cs typeface="Calibri" pitchFamily="34" charset="0"/>
            </a:endParaRPr>
          </a:p>
        </p:txBody>
      </p:sp>
      <p:graphicFrame>
        <p:nvGraphicFramePr>
          <p:cNvPr id="1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3490924"/>
              </p:ext>
            </p:extLst>
          </p:nvPr>
        </p:nvGraphicFramePr>
        <p:xfrm>
          <a:off x="1143000" y="4611326"/>
          <a:ext cx="1917700" cy="14157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5" name="CS ChemDraw Drawing" r:id="rId3" imgW="1554480" imgH="1149159" progId="ChemDraw.Document.6.0">
                  <p:embed/>
                </p:oleObj>
              </mc:Choice>
              <mc:Fallback>
                <p:oleObj name="CS ChemDraw Drawing" r:id="rId3" imgW="1554480" imgH="1149159" progId="ChemDraw.Document.6.0">
                  <p:embed/>
                  <p:pic>
                    <p:nvPicPr>
                      <p:cNvPr id="15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611326"/>
                        <a:ext cx="1917700" cy="14157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38746" y="155005"/>
            <a:ext cx="46142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rial Narrow" panose="020B0606020202030204" pitchFamily="34" charset="0"/>
                <a:cs typeface="Calibri" pitchFamily="34" charset="0"/>
              </a:rPr>
              <a:t>Nomenclature of Aldehydes</a:t>
            </a:r>
            <a:endParaRPr lang="en-US" sz="3200" b="1" dirty="0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882317"/>
            <a:ext cx="11734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altLang="en-US" sz="2000" dirty="0" smtClean="0">
                <a:latin typeface="Arial Narrow" panose="020B0606020202030204" pitchFamily="34" charset="0"/>
              </a:rPr>
              <a:t>When the </a:t>
            </a:r>
            <a:r>
              <a:rPr lang="en-US" altLang="en-US" sz="2000" b="1" u="sng" dirty="0">
                <a:solidFill>
                  <a:srgbClr val="FF0000"/>
                </a:solidFill>
                <a:latin typeface="Arial Narrow" panose="020B0606020202030204" pitchFamily="34" charset="0"/>
              </a:rPr>
              <a:t>aldehyde group is attached to a ri</a:t>
            </a:r>
            <a:r>
              <a:rPr lang="en-US" altLang="en-US" sz="2000" dirty="0">
                <a:latin typeface="Arial Narrow" panose="020B0606020202030204" pitchFamily="34" charset="0"/>
              </a:rPr>
              <a:t>ng, the </a:t>
            </a:r>
            <a:r>
              <a:rPr lang="en-US" altLang="en-US" sz="2000" i="1" dirty="0">
                <a:solidFill>
                  <a:srgbClr val="00B0F0"/>
                </a:solidFill>
                <a:latin typeface="Arial Narrow" panose="020B0606020202030204" pitchFamily="34" charset="0"/>
              </a:rPr>
              <a:t>suffix </a:t>
            </a:r>
            <a:r>
              <a:rPr lang="en-US" altLang="en-US" sz="2000" i="1" dirty="0" err="1" smtClean="0">
                <a:solidFill>
                  <a:srgbClr val="00B0F0"/>
                </a:solidFill>
                <a:latin typeface="Arial Narrow" panose="020B0606020202030204" pitchFamily="34" charset="0"/>
              </a:rPr>
              <a:t>carbaldehyde</a:t>
            </a:r>
            <a:r>
              <a:rPr lang="en-US" altLang="en-US" sz="2000" i="1" dirty="0" smtClean="0">
                <a:solidFill>
                  <a:srgbClr val="00B0F0"/>
                </a:solidFill>
                <a:latin typeface="Arial Narrow" panose="020B0606020202030204" pitchFamily="34" charset="0"/>
              </a:rPr>
              <a:t> is </a:t>
            </a:r>
            <a:r>
              <a:rPr lang="en-US" altLang="en-US" sz="2000" i="1" dirty="0">
                <a:solidFill>
                  <a:srgbClr val="00B0F0"/>
                </a:solidFill>
                <a:latin typeface="Arial Narrow" panose="020B0606020202030204" pitchFamily="34" charset="0"/>
              </a:rPr>
              <a:t>added after the full name of the cycloalkane</a:t>
            </a:r>
            <a:r>
              <a:rPr lang="en-US" altLang="en-US" sz="2000" dirty="0">
                <a:latin typeface="Arial Narrow" panose="020B0606020202030204" pitchFamily="34" charset="0"/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1" t="64258" r="59423" b="1904"/>
          <a:stretch/>
        </p:blipFill>
        <p:spPr>
          <a:xfrm>
            <a:off x="4419600" y="1486586"/>
            <a:ext cx="2523933" cy="915370"/>
          </a:xfrm>
          <a:prstGeom prst="rect">
            <a:avLst/>
          </a:prstGeom>
        </p:spPr>
      </p:pic>
      <p:graphicFrame>
        <p:nvGraphicFramePr>
          <p:cNvPr id="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2662986"/>
              </p:ext>
            </p:extLst>
          </p:nvPr>
        </p:nvGraphicFramePr>
        <p:xfrm>
          <a:off x="4114800" y="4611326"/>
          <a:ext cx="7018211" cy="1981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6" name="CS ChemDraw Drawing" r:id="rId6" imgW="5881081" imgH="1660844" progId="ChemDraw.Document.6.0">
                  <p:embed/>
                </p:oleObj>
              </mc:Choice>
              <mc:Fallback>
                <p:oleObj name="CS ChemDraw Drawing" r:id="rId6" imgW="5881081" imgH="1660844" progId="ChemDraw.Document.6.0">
                  <p:embed/>
                  <p:pic>
                    <p:nvPicPr>
                      <p:cNvPr id="1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4611326"/>
                        <a:ext cx="7018211" cy="19817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073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38746" y="155005"/>
            <a:ext cx="43094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rial Narrow" panose="020B0606020202030204" pitchFamily="34" charset="0"/>
                <a:cs typeface="Calibri" pitchFamily="34" charset="0"/>
              </a:rPr>
              <a:t>Nomenclature of Ketones </a:t>
            </a:r>
            <a:endParaRPr lang="en-US" sz="3200" b="1" dirty="0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3400" y="1256887"/>
            <a:ext cx="11277600" cy="495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The </a:t>
            </a: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common names of ketones 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are derived by naming two </a:t>
            </a:r>
            <a:r>
              <a:rPr lang="en-US" sz="2000" dirty="0" smtClean="0">
                <a:latin typeface="Arial Narrow" panose="020B0606020202030204" pitchFamily="34" charset="0"/>
                <a:cs typeface="Calibri" pitchFamily="34" charset="0"/>
              </a:rPr>
              <a:t>alkyl or 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aryl groups bonded to the carbonyl group. </a:t>
            </a:r>
            <a:endParaRPr lang="en-US" sz="2000" dirty="0" smtClean="0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8746" y="800931"/>
            <a:ext cx="2556854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A) Common Names</a:t>
            </a:r>
            <a:endParaRPr lang="en-US" sz="2400" b="1" dirty="0">
              <a:solidFill>
                <a:srgbClr val="FF0000"/>
              </a:solidFill>
              <a:latin typeface="Arial Narrow" panose="020B0606020202030204" pitchFamily="34" charset="0"/>
              <a:cs typeface="Calibri" pitchFamily="34" charset="0"/>
            </a:endParaRPr>
          </a:p>
        </p:txBody>
      </p:sp>
      <p:graphicFrame>
        <p:nvGraphicFramePr>
          <p:cNvPr id="1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7769829"/>
              </p:ext>
            </p:extLst>
          </p:nvPr>
        </p:nvGraphicFramePr>
        <p:xfrm>
          <a:off x="2590800" y="2187575"/>
          <a:ext cx="6919913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0" name="CS ChemDraw Drawing" r:id="rId3" imgW="5358384" imgH="953866" progId="ChemDraw.Document.6.0">
                  <p:embed/>
                </p:oleObj>
              </mc:Choice>
              <mc:Fallback>
                <p:oleObj name="CS ChemDraw Drawing" r:id="rId3" imgW="5358384" imgH="953866" progId="ChemDraw.Document.6.0">
                  <p:embed/>
                  <p:pic>
                    <p:nvPicPr>
                      <p:cNvPr id="26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187575"/>
                        <a:ext cx="6919913" cy="123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4800600" y="1714959"/>
            <a:ext cx="1752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Arial Narrow" panose="020B0606020202030204" pitchFamily="34" charset="0"/>
              </a:rPr>
              <a:t>Alkyl </a:t>
            </a:r>
            <a:r>
              <a:rPr lang="en-US" sz="2000" b="1" dirty="0" err="1" smtClean="0">
                <a:solidFill>
                  <a:srgbClr val="FF0000"/>
                </a:solidFill>
                <a:latin typeface="Arial Narrow" panose="020B0606020202030204" pitchFamily="34" charset="0"/>
              </a:rPr>
              <a:t>ketone</a:t>
            </a:r>
            <a:endParaRPr lang="en-US" sz="20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33400" y="3466623"/>
            <a:ext cx="11277600" cy="495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Alkyl phenyl ketones 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are usually named by adding the acyl group as prefix </a:t>
            </a:r>
            <a:r>
              <a:rPr lang="en-US" sz="2000" dirty="0" smtClean="0">
                <a:latin typeface="Arial Narrow" panose="020B0606020202030204" pitchFamily="34" charset="0"/>
                <a:cs typeface="Calibri" pitchFamily="34" charset="0"/>
              </a:rPr>
              <a:t>to </a:t>
            </a:r>
            <a:r>
              <a:rPr lang="en-US" sz="2000" dirty="0" err="1" smtClean="0">
                <a:latin typeface="Arial Narrow" panose="020B0606020202030204" pitchFamily="34" charset="0"/>
                <a:cs typeface="Calibri" pitchFamily="34" charset="0"/>
              </a:rPr>
              <a:t>phenone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19850"/>
          <a:stretch/>
        </p:blipFill>
        <p:spPr>
          <a:xfrm>
            <a:off x="3429000" y="4009548"/>
            <a:ext cx="5127828" cy="145681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33400" y="5595758"/>
            <a:ext cx="11277600" cy="957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 smtClean="0">
                <a:latin typeface="Arial Narrow" panose="020B0606020202030204" pitchFamily="34" charset="0"/>
                <a:cs typeface="Calibri" pitchFamily="34" charset="0"/>
              </a:rPr>
              <a:t>The </a:t>
            </a:r>
            <a:r>
              <a:rPr lang="en-US" sz="2000" b="1" dirty="0">
                <a:solidFill>
                  <a:srgbClr val="00B0F0"/>
                </a:solidFill>
                <a:latin typeface="Arial Narrow" panose="020B0606020202030204" pitchFamily="34" charset="0"/>
                <a:cs typeface="Calibri" pitchFamily="34" charset="0"/>
              </a:rPr>
              <a:t>locations </a:t>
            </a:r>
            <a:r>
              <a:rPr lang="en-US" sz="2000" b="1" dirty="0" smtClean="0">
                <a:solidFill>
                  <a:srgbClr val="00B0F0"/>
                </a:solidFill>
                <a:latin typeface="Arial Narrow" panose="020B0606020202030204" pitchFamily="34" charset="0"/>
                <a:cs typeface="Calibri" pitchFamily="34" charset="0"/>
              </a:rPr>
              <a:t>of substituents 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are indicated by </a:t>
            </a:r>
            <a:r>
              <a:rPr lang="en-US" sz="2000" dirty="0">
                <a:solidFill>
                  <a:srgbClr val="00B0F0"/>
                </a:solidFill>
                <a:latin typeface="Arial Narrow" panose="020B0606020202030204" pitchFamily="34" charset="0"/>
                <a:cs typeface="Calibri" pitchFamily="34" charset="0"/>
              </a:rPr>
              <a:t>Greek letters, α α′, β β′ 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and so </a:t>
            </a:r>
            <a:r>
              <a:rPr lang="en-US" sz="2000" dirty="0" smtClean="0">
                <a:latin typeface="Arial Narrow" panose="020B0606020202030204" pitchFamily="34" charset="0"/>
                <a:cs typeface="Calibri" pitchFamily="34" charset="0"/>
              </a:rPr>
              <a:t>on beginning 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with the carbon atoms next to the carbonyl </a:t>
            </a:r>
            <a:r>
              <a:rPr lang="en-US" sz="2000" dirty="0" smtClean="0">
                <a:latin typeface="Arial Narrow" panose="020B0606020202030204" pitchFamily="34" charset="0"/>
                <a:cs typeface="Calibri" pitchFamily="34" charset="0"/>
              </a:rPr>
              <a:t>group, indicated 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as αα′. </a:t>
            </a:r>
            <a:endParaRPr lang="en-US" sz="2000" dirty="0" smtClean="0">
              <a:latin typeface="Arial Narrow" panose="020B0606020202030204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29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38746" y="155005"/>
            <a:ext cx="43094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rial Narrow" panose="020B0606020202030204" pitchFamily="34" charset="0"/>
                <a:cs typeface="Calibri" pitchFamily="34" charset="0"/>
              </a:rPr>
              <a:t>Nomenclature of Ketones </a:t>
            </a:r>
            <a:endParaRPr lang="en-US" sz="3200" b="1" dirty="0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3400" y="1179925"/>
            <a:ext cx="11277600" cy="495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 smtClean="0">
                <a:latin typeface="Arial Narrow" panose="020B0606020202030204" pitchFamily="34" charset="0"/>
                <a:cs typeface="Calibri" pitchFamily="34" charset="0"/>
              </a:rPr>
              <a:t>We 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find the longest continuous chain carrying the carbonyl group.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8746" y="815073"/>
            <a:ext cx="2328254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B) IUPAC </a:t>
            </a:r>
            <a:r>
              <a:rPr lang="en-US" sz="24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System</a:t>
            </a:r>
            <a:endParaRPr lang="en-US" sz="2400" b="1" dirty="0">
              <a:solidFill>
                <a:srgbClr val="FF0000"/>
              </a:solidFill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33400" y="1597342"/>
            <a:ext cx="11277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Name the parent structure by </a:t>
            </a: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dropping the suffix </a:t>
            </a:r>
            <a:r>
              <a:rPr lang="en-US" sz="2000" b="1" i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–e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, and replacing it with the </a:t>
            </a: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suffix </a:t>
            </a:r>
            <a:r>
              <a:rPr lang="en-US" sz="2000" b="1" i="1" dirty="0" smtClean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-one</a:t>
            </a:r>
            <a:r>
              <a:rPr lang="en-US" sz="2000" dirty="0" smtClean="0">
                <a:latin typeface="Arial Narrow" panose="020B0606020202030204" pitchFamily="34" charset="0"/>
                <a:cs typeface="Calibri" pitchFamily="34" charset="0"/>
              </a:rPr>
              <a:t>.</a:t>
            </a:r>
            <a:endParaRPr lang="en-US" sz="2000" dirty="0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4971990"/>
            <a:ext cx="103173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>
                <a:latin typeface="Arial Narrow" panose="020B0606020202030204" pitchFamily="34" charset="0"/>
              </a:rPr>
              <a:t>For </a:t>
            </a: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cyclic ketones</a:t>
            </a:r>
            <a:r>
              <a:rPr lang="en-US" sz="2000" dirty="0">
                <a:latin typeface="Arial Narrow" panose="020B0606020202030204" pitchFamily="34" charset="0"/>
              </a:rPr>
              <a:t>, numbering always starts from the C=O </a:t>
            </a:r>
            <a:r>
              <a:rPr lang="en-US" sz="2000" dirty="0" smtClean="0">
                <a:latin typeface="Arial Narrow" panose="020B0606020202030204" pitchFamily="34" charset="0"/>
              </a:rPr>
              <a:t>group; the </a:t>
            </a:r>
            <a:r>
              <a:rPr lang="en-US" sz="2000" dirty="0">
                <a:latin typeface="Arial Narrow" panose="020B0606020202030204" pitchFamily="34" charset="0"/>
              </a:rPr>
              <a:t>carbonyl carbon is numbered one.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400" y="2633967"/>
            <a:ext cx="11353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 smtClean="0">
                <a:latin typeface="Arial Narrow" panose="020B0606020202030204" pitchFamily="34" charset="0"/>
              </a:rPr>
              <a:t>The </a:t>
            </a:r>
            <a:r>
              <a:rPr lang="en-US" sz="20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numbering</a:t>
            </a:r>
            <a:r>
              <a:rPr lang="en-US" sz="2000" dirty="0" smtClean="0">
                <a:latin typeface="Arial Narrow" panose="020B0606020202030204" pitchFamily="34" charset="0"/>
              </a:rPr>
              <a:t> </a:t>
            </a:r>
            <a:r>
              <a:rPr lang="en-US" sz="2000" dirty="0">
                <a:latin typeface="Arial Narrow" panose="020B0606020202030204" pitchFamily="34" charset="0"/>
              </a:rPr>
              <a:t>begins from the end nearer to the carbonyl group. 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 smtClean="0">
                <a:latin typeface="Arial Narrow" panose="020B0606020202030204" pitchFamily="34" charset="0"/>
              </a:rPr>
              <a:t>The </a:t>
            </a:r>
            <a:r>
              <a:rPr lang="en-US" sz="20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substituents</a:t>
            </a:r>
            <a:r>
              <a:rPr lang="en-US" sz="2000" dirty="0" smtClean="0">
                <a:latin typeface="Arial Narrow" panose="020B0606020202030204" pitchFamily="34" charset="0"/>
              </a:rPr>
              <a:t> </a:t>
            </a:r>
            <a:r>
              <a:rPr lang="en-US" sz="2000" dirty="0">
                <a:latin typeface="Arial Narrow" panose="020B0606020202030204" pitchFamily="34" charset="0"/>
              </a:rPr>
              <a:t>are prefixed in alphabetical order along with </a:t>
            </a:r>
            <a:r>
              <a:rPr lang="en-US" sz="2000" dirty="0" smtClean="0">
                <a:latin typeface="Arial Narrow" panose="020B0606020202030204" pitchFamily="34" charset="0"/>
              </a:rPr>
              <a:t>numerals indicating </a:t>
            </a:r>
            <a:r>
              <a:rPr lang="en-US" sz="2000" dirty="0">
                <a:latin typeface="Arial Narrow" panose="020B0606020202030204" pitchFamily="34" charset="0"/>
              </a:rPr>
              <a:t>their positions in the carbon chain.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495800" y="2161541"/>
            <a:ext cx="2133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>
                <a:latin typeface="Arial Narrow" panose="020B0606020202030204" pitchFamily="34" charset="0"/>
              </a:rPr>
              <a:t>Alkane  </a:t>
            </a:r>
            <a:r>
              <a:rPr lang="en-US" sz="20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- e </a:t>
            </a:r>
            <a:r>
              <a:rPr lang="en-US" sz="2000" b="1" dirty="0" smtClean="0">
                <a:latin typeface="Arial Narrow" panose="020B0606020202030204" pitchFamily="34" charset="0"/>
              </a:rPr>
              <a:t>+ </a:t>
            </a:r>
            <a:r>
              <a:rPr lang="en-US" sz="2000" b="1" i="1" dirty="0" smtClean="0">
                <a:solidFill>
                  <a:srgbClr val="00B0F0"/>
                </a:solidFill>
                <a:latin typeface="Arial Narrow" panose="020B0606020202030204" pitchFamily="34" charset="0"/>
              </a:rPr>
              <a:t>one </a:t>
            </a:r>
            <a:endParaRPr lang="en-US" sz="2000" b="1" dirty="0">
              <a:solidFill>
                <a:srgbClr val="00B0F0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66688" y="2190690"/>
            <a:ext cx="13533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>
                <a:latin typeface="Arial Narrow" panose="020B0606020202030204" pitchFamily="34" charset="0"/>
              </a:rPr>
              <a:t>= </a:t>
            </a:r>
            <a:r>
              <a:rPr lang="en-US" sz="2000" b="1" dirty="0" err="1" smtClean="0">
                <a:latin typeface="Arial Narrow" panose="020B0606020202030204" pitchFamily="34" charset="0"/>
              </a:rPr>
              <a:t>Alkan</a:t>
            </a:r>
            <a:r>
              <a:rPr lang="en-US" sz="2000" b="1" dirty="0" err="1" smtClean="0">
                <a:solidFill>
                  <a:srgbClr val="00B0F0"/>
                </a:solidFill>
                <a:latin typeface="Arial Narrow" panose="020B0606020202030204" pitchFamily="34" charset="0"/>
              </a:rPr>
              <a:t>one</a:t>
            </a:r>
            <a:r>
              <a:rPr lang="en-US" sz="2000" b="1" i="1" dirty="0" smtClean="0">
                <a:latin typeface="Arial Narrow" panose="020B0606020202030204" pitchFamily="34" charset="0"/>
              </a:rPr>
              <a:t> </a:t>
            </a:r>
            <a:endParaRPr lang="en-US" sz="2000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1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4035376"/>
              </p:ext>
            </p:extLst>
          </p:nvPr>
        </p:nvGraphicFramePr>
        <p:xfrm>
          <a:off x="1176689" y="3795082"/>
          <a:ext cx="5708743" cy="10475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9" name="CS ChemDraw Drawing" r:id="rId3" imgW="4413362" imgH="811021" progId="ChemDraw.Document.6.0">
                  <p:embed/>
                </p:oleObj>
              </mc:Choice>
              <mc:Fallback>
                <p:oleObj name="CS ChemDraw Drawing" r:id="rId3" imgW="4413362" imgH="811021" progId="ChemDraw.Document.6.0">
                  <p:embed/>
                  <p:pic>
                    <p:nvPicPr>
                      <p:cNvPr id="28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6689" y="3795082"/>
                        <a:ext cx="5708743" cy="10475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722206"/>
              </p:ext>
            </p:extLst>
          </p:nvPr>
        </p:nvGraphicFramePr>
        <p:xfrm>
          <a:off x="3646487" y="5372100"/>
          <a:ext cx="2982913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0" name="CS ChemDraw Drawing" r:id="rId5" imgW="2542032" imgH="1202460" progId="ChemDraw.Document.6.0">
                  <p:embed/>
                </p:oleObj>
              </mc:Choice>
              <mc:Fallback>
                <p:oleObj name="CS ChemDraw Drawing" r:id="rId5" imgW="2542032" imgH="1202460" progId="ChemDraw.Document.6.0">
                  <p:embed/>
                  <p:pic>
                    <p:nvPicPr>
                      <p:cNvPr id="15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6487" y="5372100"/>
                        <a:ext cx="2982913" cy="140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7072600"/>
              </p:ext>
            </p:extLst>
          </p:nvPr>
        </p:nvGraphicFramePr>
        <p:xfrm>
          <a:off x="7010400" y="3806073"/>
          <a:ext cx="3840362" cy="1070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1" name="CS ChemDraw Drawing" r:id="rId7" imgW="3134903" imgH="874981" progId="ChemDraw.Document.6.0">
                  <p:embed/>
                </p:oleObj>
              </mc:Choice>
              <mc:Fallback>
                <p:oleObj name="CS ChemDraw Drawing" r:id="rId7" imgW="3134903" imgH="874981" progId="ChemDraw.Document.6.0">
                  <p:embed/>
                  <p:pic>
                    <p:nvPicPr>
                      <p:cNvPr id="19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3806073"/>
                        <a:ext cx="3840362" cy="10707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9"/>
          <a:srcRect l="15507" b="41464"/>
          <a:stretch/>
        </p:blipFill>
        <p:spPr>
          <a:xfrm>
            <a:off x="7162800" y="5429246"/>
            <a:ext cx="1575956" cy="123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66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  <p:bldP spid="3" grpId="0"/>
      <p:bldP spid="4" grpId="0"/>
      <p:bldP spid="1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38746" y="155005"/>
            <a:ext cx="85766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rial Narrow" panose="020B0606020202030204" pitchFamily="34" charset="0"/>
                <a:cs typeface="Calibri" pitchFamily="34" charset="0"/>
              </a:rPr>
              <a:t>Nomenclature of Aldehydes and Ketones; Examples </a:t>
            </a:r>
            <a:endParaRPr lang="en-US" sz="3200" b="1" dirty="0">
              <a:latin typeface="Arial Narrow" panose="020B0606020202030204" pitchFamily="34" charset="0"/>
              <a:cs typeface="Calibr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68293" r="7492"/>
          <a:stretch/>
        </p:blipFill>
        <p:spPr>
          <a:xfrm>
            <a:off x="1152559" y="1275350"/>
            <a:ext cx="2537736" cy="9807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822960"/>
            <a:ext cx="6781800" cy="588110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l="55791" t="6472" r="6683" b="64574"/>
          <a:stretch/>
        </p:blipFill>
        <p:spPr>
          <a:xfrm>
            <a:off x="935526" y="2745615"/>
            <a:ext cx="2971801" cy="114039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/>
          <a:srcRect l="4255" t="6472" r="52446" b="68757"/>
          <a:stretch/>
        </p:blipFill>
        <p:spPr>
          <a:xfrm>
            <a:off x="838200" y="4618296"/>
            <a:ext cx="3318854" cy="94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53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rek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perspectiveFront" fov="6000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7410</TotalTime>
  <Words>2542</Words>
  <Application>Microsoft Office PowerPoint</Application>
  <PresentationFormat>Widescreen</PresentationFormat>
  <Paragraphs>204</Paragraphs>
  <Slides>39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3" baseType="lpstr">
      <vt:lpstr>Arial</vt:lpstr>
      <vt:lpstr>Arial Narrow</vt:lpstr>
      <vt:lpstr>Calibri</vt:lpstr>
      <vt:lpstr>Courier New</vt:lpstr>
      <vt:lpstr>Franklin Gothic Book</vt:lpstr>
      <vt:lpstr>Franklin Gothic Medium</vt:lpstr>
      <vt:lpstr>Perpetua</vt:lpstr>
      <vt:lpstr>Times New Roman</vt:lpstr>
      <vt:lpstr>Tw Cen MT Condensed</vt:lpstr>
      <vt:lpstr>Wingdings</vt:lpstr>
      <vt:lpstr>Wingdings 2</vt:lpstr>
      <vt:lpstr>Equity</vt:lpstr>
      <vt:lpstr>Trek</vt:lpstr>
      <vt:lpstr>CS ChemDraw Drawing</vt:lpstr>
      <vt:lpstr>Prof. Hamad A Al-Lohedan Chemistry Department, College of Science, King Saud University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Organic Chemistry 145 CHEM</dc:title>
  <dc:creator>melnewehy</dc:creator>
  <cp:lastModifiedBy>Hamad Lohedan</cp:lastModifiedBy>
  <cp:revision>704</cp:revision>
  <dcterms:created xsi:type="dcterms:W3CDTF">2010-02-13T17:30:42Z</dcterms:created>
  <dcterms:modified xsi:type="dcterms:W3CDTF">2025-01-27T09:38:40Z</dcterms:modified>
</cp:coreProperties>
</file>