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1"/>
  </p:notesMasterIdLst>
  <p:sldIdLst>
    <p:sldId id="651" r:id="rId3"/>
    <p:sldId id="488" r:id="rId4"/>
    <p:sldId id="585" r:id="rId5"/>
    <p:sldId id="684" r:id="rId6"/>
    <p:sldId id="652" r:id="rId7"/>
    <p:sldId id="587" r:id="rId8"/>
    <p:sldId id="653" r:id="rId9"/>
    <p:sldId id="654" r:id="rId10"/>
    <p:sldId id="655" r:id="rId11"/>
    <p:sldId id="584" r:id="rId12"/>
    <p:sldId id="656" r:id="rId13"/>
    <p:sldId id="618" r:id="rId14"/>
    <p:sldId id="657" r:id="rId15"/>
    <p:sldId id="658" r:id="rId16"/>
    <p:sldId id="577" r:id="rId17"/>
    <p:sldId id="659" r:id="rId18"/>
    <p:sldId id="660" r:id="rId19"/>
    <p:sldId id="662" r:id="rId20"/>
    <p:sldId id="661" r:id="rId21"/>
    <p:sldId id="666" r:id="rId22"/>
    <p:sldId id="663" r:id="rId23"/>
    <p:sldId id="667" r:id="rId24"/>
    <p:sldId id="686" r:id="rId25"/>
    <p:sldId id="668" r:id="rId26"/>
    <p:sldId id="669" r:id="rId27"/>
    <p:sldId id="687" r:id="rId28"/>
    <p:sldId id="688" r:id="rId29"/>
    <p:sldId id="673" r:id="rId30"/>
    <p:sldId id="674" r:id="rId31"/>
    <p:sldId id="675" r:id="rId32"/>
    <p:sldId id="676" r:id="rId33"/>
    <p:sldId id="677" r:id="rId34"/>
    <p:sldId id="678" r:id="rId35"/>
    <p:sldId id="679" r:id="rId36"/>
    <p:sldId id="680" r:id="rId37"/>
    <p:sldId id="689" r:id="rId38"/>
    <p:sldId id="681" r:id="rId39"/>
    <p:sldId id="6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839" autoAdjust="0"/>
    <p:restoredTop sz="94660"/>
  </p:normalViewPr>
  <p:slideViewPr>
    <p:cSldViewPr>
      <p:cViewPr varScale="1">
        <p:scale>
          <a:sx n="102" d="100"/>
          <a:sy n="102" d="100"/>
        </p:scale>
        <p:origin x="93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a Alsaeedi" userId="366d2db6-6f00-4a34-83f4-2ad3f8acee3b" providerId="ADAL" clId="{95777C82-F0ED-4FAE-800C-27918E886B00}"/>
    <pc:docChg chg="modSld">
      <pc:chgData name="Huda Alsaeedi" userId="366d2db6-6f00-4a34-83f4-2ad3f8acee3b" providerId="ADAL" clId="{95777C82-F0ED-4FAE-800C-27918E886B00}" dt="2023-01-18T15:52:04.805" v="3" actId="1076"/>
      <pc:docMkLst>
        <pc:docMk/>
      </pc:docMkLst>
      <pc:sldChg chg="modSp mod">
        <pc:chgData name="Huda Alsaeedi" userId="366d2db6-6f00-4a34-83f4-2ad3f8acee3b" providerId="ADAL" clId="{95777C82-F0ED-4FAE-800C-27918E886B00}" dt="2023-01-18T15:52:04.805" v="3" actId="1076"/>
        <pc:sldMkLst>
          <pc:docMk/>
          <pc:sldMk cId="1630542991" sldId="678"/>
        </pc:sldMkLst>
        <pc:picChg chg="mod">
          <ac:chgData name="Huda Alsaeedi" userId="366d2db6-6f00-4a34-83f4-2ad3f8acee3b" providerId="ADAL" clId="{95777C82-F0ED-4FAE-800C-27918E886B00}" dt="2023-01-18T15:52:04.805" v="3" actId="1076"/>
          <ac:picMkLst>
            <pc:docMk/>
            <pc:sldMk cId="1630542991" sldId="678"/>
            <ac:picMk id="7" creationId="{00000000-0000-0000-0000-000000000000}"/>
          </ac:picMkLst>
        </pc:picChg>
      </pc:sldChg>
      <pc:sldChg chg="modSp mod">
        <pc:chgData name="Huda Alsaeedi" userId="366d2db6-6f00-4a34-83f4-2ad3f8acee3b" providerId="ADAL" clId="{95777C82-F0ED-4FAE-800C-27918E886B00}" dt="2023-01-18T15:50:49.219" v="2" actId="1076"/>
        <pc:sldMkLst>
          <pc:docMk/>
          <pc:sldMk cId="2939736405" sldId="680"/>
        </pc:sldMkLst>
        <pc:picChg chg="mod">
          <ac:chgData name="Huda Alsaeedi" userId="366d2db6-6f00-4a34-83f4-2ad3f8acee3b" providerId="ADAL" clId="{95777C82-F0ED-4FAE-800C-27918E886B00}" dt="2023-01-18T15:50:49.219" v="2" actId="1076"/>
          <ac:picMkLst>
            <pc:docMk/>
            <pc:sldMk cId="2939736405" sldId="680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Sunday, February 1, 2026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Sunday, February 1, 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Sunday, February 1, 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Sunday, February 1, 2026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Sunday, February 1, 2026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Sunday, February 1, 2026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Sunday, February 1, 2026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Sunday, February 1, 2026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b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241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240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Carbonyl Compounds; Aldehydes and Ketones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   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on NCERT</a:t>
            </a: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7890" y="685800"/>
            <a:ext cx="11539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carbonyl carbon atom is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sp</a:t>
            </a:r>
            <a:r>
              <a:rPr lang="en-US" sz="2000" b="1" i="1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-hybridised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and forms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three sigma (σ) bonds and one </a:t>
            </a:r>
            <a:r>
              <a:rPr lang="el-GR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π-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bond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addition,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oxygen atom also has two non bonding electron pairs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bond angles are approximately 120°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as expected of a trigonal coplanar structure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46" y="155005"/>
            <a:ext cx="5376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of the Carbonyl Group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9018" t="4908" r="21394" b="21472"/>
          <a:stretch>
            <a:fillRect/>
          </a:stretch>
        </p:blipFill>
        <p:spPr bwMode="auto">
          <a:xfrm>
            <a:off x="1524000" y="2470698"/>
            <a:ext cx="2702438" cy="8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92672"/>
            <a:ext cx="6097088" cy="136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3540770"/>
            <a:ext cx="503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Orbital diagram for the formation of carbonyl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890" y="4038600"/>
            <a:ext cx="11381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carbon-oxygen double bond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is polarized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due to higher electronegativity of oxygen relative to carbon.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Hence,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carbonyl carbon is an electrophilic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(Lewis acid),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carbonyl oxygen, a nucleophilic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(Lewis base).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high polarity of the carbonyl group is explained on the basis of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resonance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5625330"/>
            <a:ext cx="6327609" cy="1170489"/>
            <a:chOff x="3276600" y="5676625"/>
            <a:chExt cx="6327609" cy="1170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5127" b="22270"/>
            <a:stretch/>
          </p:blipFill>
          <p:spPr>
            <a:xfrm>
              <a:off x="4724400" y="5676625"/>
              <a:ext cx="3247739" cy="10289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76600" y="6258096"/>
              <a:ext cx="1596912" cy="455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latin typeface="Arial Narrow" panose="020B0606020202030204" pitchFamily="34" charset="0"/>
                  <a:cs typeface="Calibri" pitchFamily="34" charset="0"/>
                </a:rPr>
                <a:t>neutral structure</a:t>
              </a:r>
              <a:endParaRPr lang="en-US" i="1" dirty="0">
                <a:latin typeface="Arial Narrow" panose="020B0606020202030204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48600" y="6339283"/>
              <a:ext cx="17556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dirty="0">
                  <a:latin typeface="Arial Narrow" panose="020B0606020202030204" pitchFamily="34" charset="0"/>
                  <a:cs typeface="Calibri" pitchFamily="34" charset="0"/>
                </a:rPr>
                <a:t>a dipolar structure.</a:t>
              </a:r>
              <a:endParaRPr lang="en-US" i="1" dirty="0">
                <a:latin typeface="Arial Narrow" panose="020B0606020202030204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0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74" t="10609" r="2619" b="6766"/>
          <a:stretch/>
        </p:blipFill>
        <p:spPr>
          <a:xfrm>
            <a:off x="457200" y="1066800"/>
            <a:ext cx="11167964" cy="1676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462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7586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Aldehydes and Ketones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1271063"/>
            <a:ext cx="11405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Methanal </a:t>
            </a:r>
            <a:r>
              <a:rPr lang="en-US" sz="2000" dirty="0">
                <a:latin typeface="Arial Narrow" panose="020B0606020202030204" pitchFamily="34" charset="0"/>
              </a:rPr>
              <a:t>is a gas at room temperature. 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Ethanal</a:t>
            </a:r>
            <a:r>
              <a:rPr lang="en-US" sz="2000" dirty="0">
                <a:latin typeface="Arial Narrow" panose="020B0606020202030204" pitchFamily="34" charset="0"/>
              </a:rPr>
              <a:t> is a volatile liquid.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Other aldehydes and ketones </a:t>
            </a:r>
            <a:r>
              <a:rPr lang="en-US" sz="2000" dirty="0">
                <a:latin typeface="Arial Narrow" panose="020B0606020202030204" pitchFamily="34" charset="0"/>
              </a:rPr>
              <a:t>are liquid or solid at room temperature.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r="471"/>
          <a:stretch/>
        </p:blipFill>
        <p:spPr>
          <a:xfrm>
            <a:off x="762000" y="4507191"/>
            <a:ext cx="6096000" cy="1950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2914216"/>
            <a:ext cx="11405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boiling points of aldehydes and ketones are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higher than hydrocarbons and ethers </a:t>
            </a:r>
            <a:r>
              <a:rPr lang="en-US" sz="2000" dirty="0">
                <a:latin typeface="Arial Narrow" panose="020B0606020202030204" pitchFamily="34" charset="0"/>
              </a:rPr>
              <a:t>of comparable molecular masses.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Also, their boiling points are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lower than those of alcohols </a:t>
            </a:r>
            <a:r>
              <a:rPr lang="en-US" sz="2000" dirty="0">
                <a:latin typeface="Arial Narrow" panose="020B0606020202030204" pitchFamily="34" charset="0"/>
              </a:rPr>
              <a:t>of similar molecular masses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due to absence of intermolecular hydrogen bonding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814608"/>
            <a:ext cx="21758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746" y="2452551"/>
            <a:ext cx="20996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507191"/>
            <a:ext cx="4144740" cy="1274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7976" y="5838631"/>
            <a:ext cx="4172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rgbClr val="7030A0"/>
                </a:solidFill>
                <a:latin typeface="Arial Narrow" panose="020B0606020202030204" pitchFamily="34" charset="0"/>
              </a:rPr>
              <a:t>Dipole-dipole attractions, although important, are not as strong as interactions due to hydrogen bonding. </a:t>
            </a:r>
          </a:p>
        </p:txBody>
      </p:sp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7586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Aldehydes and Ketones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4409" y="1263161"/>
            <a:ext cx="112776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lower members of aldehydes and ketones </a:t>
            </a:r>
            <a:r>
              <a:rPr lang="en-US" sz="2000" dirty="0">
                <a:latin typeface="Arial Narrow" panose="020B0606020202030204" pitchFamily="34" charset="0"/>
              </a:rPr>
              <a:t>such as </a:t>
            </a:r>
            <a:r>
              <a:rPr lang="en-US" sz="2000" dirty="0" err="1">
                <a:latin typeface="Arial Narrow" panose="020B0606020202030204" pitchFamily="34" charset="0"/>
              </a:rPr>
              <a:t>methanal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ethanal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dirty="0" err="1">
                <a:latin typeface="Arial Narrow" panose="020B0606020202030204" pitchFamily="34" charset="0"/>
              </a:rPr>
              <a:t>propanone</a:t>
            </a:r>
            <a:r>
              <a:rPr lang="en-US" sz="2000" dirty="0">
                <a:latin typeface="Arial Narrow" panose="020B0606020202030204" pitchFamily="34" charset="0"/>
              </a:rPr>
              <a:t>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miscible with water</a:t>
            </a:r>
            <a:r>
              <a:rPr lang="en-US" sz="2000" dirty="0">
                <a:latin typeface="Arial Narrow" panose="020B0606020202030204" pitchFamily="34" charset="0"/>
              </a:rPr>
              <a:t> in all proportions, because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they form hydrogen bond with water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409" y="3619143"/>
            <a:ext cx="11277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However,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the solubility of aldehydes and ketones decreases</a:t>
            </a:r>
            <a:r>
              <a:rPr lang="en-US" sz="2000" dirty="0">
                <a:latin typeface="Arial Narrow" panose="020B0606020202030204" pitchFamily="34" charset="0"/>
              </a:rPr>
              <a:t> rapidly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on increasing the length of alkyl chain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All aldehydes and ketones are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fairly soluble in organic solvents</a:t>
            </a:r>
            <a:r>
              <a:rPr lang="en-US" sz="2000" dirty="0">
                <a:latin typeface="Arial Narrow" panose="020B0606020202030204" pitchFamily="34" charset="0"/>
              </a:rPr>
              <a:t> like benzene, ether, methanol, chloroform, etc.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lower aldehydes have sharp pungent odors.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As the size of the molecule increases, the odor becomes less pungent and more fragrant.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In fact, many naturally occurring aldehydes and ketones are used in the blending of perfumes and flavoring agents.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767953"/>
            <a:ext cx="27092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2"/>
          <a:stretch/>
        </p:blipFill>
        <p:spPr>
          <a:xfrm>
            <a:off x="3581400" y="2323743"/>
            <a:ext cx="4876801" cy="1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8333401" cy="3351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4572000"/>
            <a:ext cx="8333401" cy="1771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6642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3395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By oxidation of Alcohols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Aldehydes and ketones are generally prepared by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oxidation of primary and secondary alcohols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respectively.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6316" t="3604" r="3159"/>
          <a:stretch>
            <a:fillRect/>
          </a:stretch>
        </p:blipFill>
        <p:spPr bwMode="auto">
          <a:xfrm>
            <a:off x="3581400" y="1887870"/>
            <a:ext cx="4473565" cy="24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648200"/>
            <a:ext cx="36312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93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Hydrocarbons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96956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Ozonolysis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of Alkenes: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Ozonolysis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of alkenes followed by reaction with zinc dust and water gives aldehydes, ketones or a mixture of both depending on the substitution pattern of the alkene.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58731"/>
              </p:ext>
            </p:extLst>
          </p:nvPr>
        </p:nvGraphicFramePr>
        <p:xfrm>
          <a:off x="3124200" y="2007503"/>
          <a:ext cx="53816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72006" imgH="1696236" progId="ChemDraw.Document.6.0">
                  <p:embed/>
                </p:oleObj>
              </mc:Choice>
              <mc:Fallback>
                <p:oleObj name="CS ChemDraw Drawing" r:id="rId2" imgW="3772006" imgH="1696236" progId="ChemDraw.Document.6.0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07503"/>
                        <a:ext cx="538162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543425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(ii) Hydration of Alkynes: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Addition of water to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ethyne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in the presence of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and HgSO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gives acetaldehyde.</a:t>
            </a:r>
          </a:p>
          <a:p>
            <a:pPr marL="284163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All other alkynes give ketones in this reaction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47261"/>
              </p:ext>
            </p:extLst>
          </p:nvPr>
        </p:nvGraphicFramePr>
        <p:xfrm>
          <a:off x="1039812" y="5502656"/>
          <a:ext cx="462597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17244" imgH="1114194" progId="ChemDraw.Document.6.0">
                  <p:embed/>
                </p:oleObj>
              </mc:Choice>
              <mc:Fallback>
                <p:oleObj name="CS ChemDraw Drawing" r:id="rId4" imgW="4317244" imgH="1114194" progId="ChemDraw.Document.6.0">
                  <p:embed/>
                  <p:pic>
                    <p:nvPicPr>
                      <p:cNvPr id="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2" y="5502656"/>
                        <a:ext cx="462597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339"/>
              </p:ext>
            </p:extLst>
          </p:nvPr>
        </p:nvGraphicFramePr>
        <p:xfrm>
          <a:off x="6172200" y="5493512"/>
          <a:ext cx="5589865" cy="121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536360" imgH="982080" progId="ChemDraw.Document.6.0">
                  <p:embed/>
                </p:oleObj>
              </mc:Choice>
              <mc:Fallback>
                <p:oleObj name="CS ChemDraw Drawing" r:id="rId6" imgW="4536360" imgH="982080" progId="ChemDraw.Document.6.0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93512"/>
                        <a:ext cx="5589865" cy="121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861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Hydrocarbons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70337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(iii) By oxidation of methylbenzene </a:t>
            </a:r>
          </a:p>
          <a:p>
            <a:pPr marL="228600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Strong oxidizing agents oxidize toluene and its derivatives to benzoic acids. </a:t>
            </a:r>
          </a:p>
          <a:p>
            <a:pPr marL="228600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However, it is possible to stop the oxidation at the aldehyde stage with suitable reagents.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2370892"/>
            <a:ext cx="1135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(a) Use of chromyl chloride (CrO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Cl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) (</a:t>
            </a:r>
            <a:r>
              <a:rPr lang="en-US" sz="2000" b="1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Etard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 reaction): </a:t>
            </a:r>
          </a:p>
          <a:p>
            <a:pPr marL="228600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Chromyl chloride oxidizes methyl group to a chromium complex, which on hydrolysis gives corresponding benzaldehyde.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839" t="11298"/>
          <a:stretch/>
        </p:blipFill>
        <p:spPr>
          <a:xfrm>
            <a:off x="2286000" y="3218112"/>
            <a:ext cx="7543800" cy="10020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000" y="4419600"/>
            <a:ext cx="1135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(b) Use of chromic oxide (CrO</a:t>
            </a:r>
            <a:r>
              <a:rPr lang="en-US" sz="2000" b="1" i="1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): </a:t>
            </a:r>
          </a:p>
          <a:p>
            <a:pPr marL="228600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Toluene or substituted toluene is converted to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benzylidene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diacetate on treating with chromic oxide in acetic anhydride.</a:t>
            </a:r>
          </a:p>
          <a:p>
            <a:pPr marL="228600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benzylidene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diacetate can be </a:t>
            </a:r>
            <a:r>
              <a:rPr lang="en-US" i="1" dirty="0" err="1">
                <a:latin typeface="Arial Narrow" panose="020B0606020202030204" pitchFamily="34" charset="0"/>
                <a:cs typeface="Calibri" pitchFamily="34" charset="0"/>
              </a:rPr>
              <a:t>hydrolysed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to corresponding benzaldehyde with aqueous acid.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2981" b="2199"/>
          <a:stretch/>
        </p:blipFill>
        <p:spPr>
          <a:xfrm>
            <a:off x="1752600" y="5573109"/>
            <a:ext cx="8991600" cy="1115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33351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861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Hydrocarbons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70337"/>
            <a:ext cx="1135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(iv) By side chain chlorination followed by hydrolysis</a:t>
            </a:r>
            <a:endParaRPr lang="ar-SA" sz="2400" b="1" i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marL="344488"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Side chain chlorination of toluene gives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benzal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chloride, which on hydrolysis gives benzaldehyde. </a:t>
            </a:r>
          </a:p>
          <a:p>
            <a:pPr marL="344488" algn="just"/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This is a commercial method of manufacture of benzaldehyde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2" t="13472"/>
          <a:stretch/>
        </p:blipFill>
        <p:spPr>
          <a:xfrm>
            <a:off x="2590800" y="2467195"/>
            <a:ext cx="6858000" cy="1068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34781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7738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From Acyl Chloride (Acid Chloride) 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Rosenmund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Reduction</a:t>
            </a:r>
            <a:r>
              <a:rPr lang="en-US" sz="2400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Acyl chloride (acid chloride) is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hydrogenated over catalyst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palladium on barium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sulphate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gives aldehyde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83255"/>
            <a:ext cx="4442151" cy="1209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3048000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Treatment of acyl chlorides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dialkylcadmium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prepared by the reaction of cadmium chloride with Grignard reagent,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gives ketones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565692"/>
            <a:ext cx="5867400" cy="10415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5168577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benzene or substituted benzene is treated with acid chloride in the presence of anhydrous aluminum chloride, it affords the corresponding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ketone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638800"/>
            <a:ext cx="5562600" cy="10343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8746" y="4648200"/>
            <a:ext cx="933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From Benzene or Substituted Benzenes 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Friedel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-Crafts acylation reaction</a:t>
            </a:r>
            <a:r>
              <a:rPr lang="en-US" sz="2400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739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38746" y="155005"/>
            <a:ext cx="3699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Carbonyl Compounds 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745" y="838200"/>
            <a:ext cx="1139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Organic compounds 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containing carbon-oxygen double bond (&gt;C=O) called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carbonyl group</a:t>
            </a:r>
            <a:r>
              <a:rPr lang="en-US" sz="2000" dirty="0">
                <a:latin typeface="Arial Narrow" panose="020B0606020202030204" pitchFamily="34" charset="0"/>
                <a:cs typeface="Times New Roman" pitchFamily="18" charset="0"/>
              </a:rPr>
              <a:t>, which is one of the most important functional groups in organic chemistry.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745" y="1524000"/>
            <a:ext cx="11396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aldehydes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 is bonded to a carbon and hydrogen.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ketones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 is bonded to two carbon atoms.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Carboxylic acids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, the carbonyl group is bonded to oxygen.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Their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Carboxylic acids derivatives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(e.g. esters, anhydrides, amides and acyl halides). </a:t>
            </a: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354953"/>
              </p:ext>
            </p:extLst>
          </p:nvPr>
        </p:nvGraphicFramePr>
        <p:xfrm>
          <a:off x="1240462" y="3877490"/>
          <a:ext cx="2910914" cy="123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92487" imgH="908241" progId="ChemDraw.Document.6.0">
                  <p:embed/>
                </p:oleObj>
              </mc:Choice>
              <mc:Fallback>
                <p:oleObj name="CS ChemDraw Drawing" r:id="rId2" imgW="2092487" imgH="908241" progId="ChemDraw.Document.6.0">
                  <p:embed/>
                  <p:pic>
                    <p:nvPicPr>
                      <p:cNvPr id="1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462" y="3877490"/>
                        <a:ext cx="2910914" cy="123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80282" b="56554"/>
          <a:stretch/>
        </p:blipFill>
        <p:spPr>
          <a:xfrm>
            <a:off x="5181600" y="3877490"/>
            <a:ext cx="1066800" cy="123009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52600" y="5401490"/>
            <a:ext cx="8839200" cy="1304110"/>
            <a:chOff x="1752600" y="5459621"/>
            <a:chExt cx="8839200" cy="1304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49915" r="5045"/>
            <a:stretch/>
          </p:blipFill>
          <p:spPr>
            <a:xfrm>
              <a:off x="1752600" y="5459621"/>
              <a:ext cx="4724400" cy="13041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0400" y="5459621"/>
              <a:ext cx="3581400" cy="117458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7511" r="42771" b="56554"/>
          <a:stretch/>
        </p:blipFill>
        <p:spPr>
          <a:xfrm>
            <a:off x="7718407" y="3877490"/>
            <a:ext cx="1066801" cy="1230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71300" b="56554"/>
          <a:stretch/>
        </p:blipFill>
        <p:spPr>
          <a:xfrm>
            <a:off x="9601200" y="3877490"/>
            <a:ext cx="1552738" cy="123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0"/>
            <a:ext cx="7391400" cy="272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3674061"/>
            <a:ext cx="7949876" cy="3016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9447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1373"/>
            <a:ext cx="4309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94778"/>
            <a:ext cx="6114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Mechanism of Nucleophilic Addition Reactions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6668" y="2458018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/>
            <a:r>
              <a:rPr lang="en-US" dirty="0">
                <a:latin typeface="Arial Narrow" panose="020B0606020202030204" pitchFamily="34" charset="0"/>
              </a:rPr>
              <a:t>1)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 nucleophile attacks the electrophilic carbon atom </a:t>
            </a:r>
            <a:r>
              <a:rPr lang="en-US" dirty="0">
                <a:latin typeface="Arial Narrow" panose="020B0606020202030204" pitchFamily="34" charset="0"/>
              </a:rPr>
              <a:t>of the polar carbonyl group from a direction approximately perpendicular to the plane of </a:t>
            </a:r>
            <a:r>
              <a:rPr lang="en-US" i="1" dirty="0">
                <a:latin typeface="Arial Narrow" panose="020B0606020202030204" pitchFamily="34" charset="0"/>
              </a:rPr>
              <a:t>sp</a:t>
            </a:r>
            <a:r>
              <a:rPr lang="en-US" i="1" baseline="30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hybridized orbitals of carbonyl carbon.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3" b="60464"/>
          <a:stretch/>
        </p:blipFill>
        <p:spPr>
          <a:xfrm>
            <a:off x="3590711" y="1913344"/>
            <a:ext cx="2141457" cy="167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8" y="4968449"/>
            <a:ext cx="2895600" cy="1329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5190" y="4709613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tabLst>
                <a:tab pos="344488" algn="l"/>
              </a:tabLst>
            </a:pPr>
            <a:r>
              <a:rPr lang="en-US" dirty="0">
                <a:latin typeface="Arial Narrow" panose="020B0606020202030204" pitchFamily="34" charset="0"/>
              </a:rPr>
              <a:t>2)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The hybridization of carbon changes from sp</a:t>
            </a:r>
            <a:r>
              <a:rPr lang="en-US" b="1" i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to sp</a:t>
            </a:r>
            <a:r>
              <a:rPr lang="en-US" b="1" i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; </a:t>
            </a:r>
            <a:r>
              <a:rPr lang="en-US" i="1" dirty="0">
                <a:latin typeface="Arial Narrow" panose="020B0606020202030204" pitchFamily="34" charset="0"/>
              </a:rPr>
              <a:t>a tetrahedral </a:t>
            </a:r>
            <a:r>
              <a:rPr lang="en-US" i="1" dirty="0" err="1">
                <a:latin typeface="Arial Narrow" panose="020B0606020202030204" pitchFamily="34" charset="0"/>
              </a:rPr>
              <a:t>alkoxide</a:t>
            </a:r>
            <a:r>
              <a:rPr lang="en-US" i="1" dirty="0">
                <a:latin typeface="Arial Narrow" panose="020B0606020202030204" pitchFamily="34" charset="0"/>
              </a:rPr>
              <a:t> intermediate</a:t>
            </a:r>
            <a:r>
              <a:rPr lang="en-US" dirty="0">
                <a:latin typeface="Arial Narrow" panose="020B0606020202030204" pitchFamily="34" charset="0"/>
              </a:rPr>
              <a:t> is produced.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9688" y="3903148"/>
            <a:ext cx="607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 algn="just"/>
            <a:r>
              <a:rPr lang="en-US" dirty="0">
                <a:latin typeface="Arial Narrow" panose="020B0606020202030204" pitchFamily="34" charset="0"/>
              </a:rPr>
              <a:t>3)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This </a:t>
            </a:r>
            <a:r>
              <a:rPr lang="en-US" sz="2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intermediate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captures a proton from the reaction medium </a:t>
            </a:r>
            <a:r>
              <a:rPr lang="en-US" dirty="0">
                <a:latin typeface="Arial Narrow" panose="020B0606020202030204" pitchFamily="34" charset="0"/>
              </a:rPr>
              <a:t>to give the electrically </a:t>
            </a:r>
            <a:r>
              <a:rPr lang="en-US" sz="2200" dirty="0">
                <a:latin typeface="Arial Narrow" panose="020B0606020202030204" pitchFamily="34" charset="0"/>
              </a:rPr>
              <a:t>neutral</a:t>
            </a:r>
            <a:r>
              <a:rPr lang="en-US" dirty="0">
                <a:latin typeface="Arial Narrow" panose="020B0606020202030204" pitchFamily="34" charset="0"/>
              </a:rPr>
              <a:t> product.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2779" y="6297494"/>
            <a:ext cx="776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net result is addition of Nu</a:t>
            </a:r>
            <a:r>
              <a:rPr lang="en-US" b="1" baseline="30000" dirty="0">
                <a:solidFill>
                  <a:srgbClr val="00B050"/>
                </a:solidFill>
                <a:latin typeface="Arial Narrow" panose="020B0606020202030204" pitchFamily="34" charset="0"/>
              </a:rPr>
              <a:t>– 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and H</a:t>
            </a:r>
            <a:r>
              <a:rPr lang="en-US" b="1" baseline="30000" dirty="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 across the carbon oxygen double bond.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383" t="38117"/>
          <a:stretch/>
        </p:blipFill>
        <p:spPr>
          <a:xfrm>
            <a:off x="3669268" y="3679589"/>
            <a:ext cx="2141457" cy="26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309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221805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Reactivity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10886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Aldehydes are generally more reactive than ketones </a:t>
            </a:r>
            <a:r>
              <a:rPr lang="en-US" sz="2000" dirty="0">
                <a:latin typeface="Arial Narrow" panose="020B0606020202030204" pitchFamily="34" charset="0"/>
              </a:rPr>
              <a:t>in nucleophilic addition reactions due to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steric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electronic reasons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56991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Sterically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</a:t>
            </a:r>
            <a:r>
              <a:rPr lang="en-US" sz="2000" dirty="0">
                <a:latin typeface="Arial Narrow" panose="020B0606020202030204" pitchFamily="34" charset="0"/>
              </a:rPr>
              <a:t> the presence of two relatively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large substituents in ketones hinders the approach of nucleophile to carbonyl carbon</a:t>
            </a:r>
            <a:r>
              <a:rPr lang="en-US" sz="2000" dirty="0">
                <a:latin typeface="Arial Narrow" panose="020B0606020202030204" pitchFamily="34" charset="0"/>
              </a:rPr>
              <a:t> than in aldehydes having only one such substituent. </a:t>
            </a:r>
          </a:p>
          <a:p>
            <a:pPr marL="56991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Electronically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aldehydes are more reactive than ketones because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two alkyl groups reduce the electrophilicity of the carbonyl carbon</a:t>
            </a:r>
            <a:r>
              <a:rPr lang="en-US" sz="2000" dirty="0">
                <a:latin typeface="Arial Narrow" panose="020B0606020202030204" pitchFamily="34" charset="0"/>
              </a:rPr>
              <a:t> more effectively than in former.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21930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9077699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89904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4992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(a) Addition of hydrogen cyanide (HCN): 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591800" cy="205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Aldehydes and ketones react with hydrogen cyanide (HCN) to yield </a:t>
            </a: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cyanohydrins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This reaction is catalyzed by a base and the generated cyanide ion (CN-) being a stronger nucleophile readily adds to carbonyl compounds to yield corresponding cyanohydrin.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</a:rPr>
              <a:t>Cyanohydrins are useful synthetic intermediates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3871"/>
          <a:stretch/>
        </p:blipFill>
        <p:spPr>
          <a:xfrm>
            <a:off x="4344924" y="3657869"/>
            <a:ext cx="38729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6129" r="35072" b="45162"/>
          <a:stretch/>
        </p:blipFill>
        <p:spPr>
          <a:xfrm>
            <a:off x="2961686" y="4222041"/>
            <a:ext cx="25146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935" t="63097" r="40974"/>
          <a:stretch/>
        </p:blipFill>
        <p:spPr>
          <a:xfrm>
            <a:off x="6960524" y="4369549"/>
            <a:ext cx="2133600" cy="871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4928" t="16128" b="22581"/>
          <a:stretch/>
        </p:blipFill>
        <p:spPr>
          <a:xfrm>
            <a:off x="5602224" y="4222041"/>
            <a:ext cx="1358300" cy="1447800"/>
          </a:xfrm>
          <a:prstGeom prst="rect">
            <a:avLst/>
          </a:prstGeom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87268"/>
              </p:ext>
            </p:extLst>
          </p:nvPr>
        </p:nvGraphicFramePr>
        <p:xfrm>
          <a:off x="2846387" y="5771243"/>
          <a:ext cx="64992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085340" imgH="824666" progId="ChemDraw.Document.6.0">
                  <p:embed/>
                </p:oleObj>
              </mc:Choice>
              <mc:Fallback>
                <p:oleObj name="CS ChemDraw Drawing" r:id="rId3" imgW="5085340" imgH="824666" progId="ChemDraw.Document.6.0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5771243"/>
                        <a:ext cx="64992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944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480" y="1221805"/>
            <a:ext cx="440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(b) Addition of Grignard Reagents: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8124" t="14910" r="41043" b="71955"/>
          <a:stretch/>
        </p:blipFill>
        <p:spPr>
          <a:xfrm>
            <a:off x="2443560" y="1736203"/>
            <a:ext cx="4106458" cy="983954"/>
          </a:xfrm>
          <a:prstGeom prst="rect">
            <a:avLst/>
          </a:prstGeom>
        </p:spPr>
      </p:pic>
      <p:pic>
        <p:nvPicPr>
          <p:cNvPr id="15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229" y="2895600"/>
            <a:ext cx="6858000" cy="36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8124" t="28613" r="50854" b="63608"/>
          <a:stretch/>
        </p:blipFill>
        <p:spPr>
          <a:xfrm>
            <a:off x="6564014" y="1933869"/>
            <a:ext cx="2799859" cy="5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3189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(c) Addition of Alcohols: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859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Aldehydes react with one equivalent of monohydric alcohol in the presence of dry hydrogen chloride to yield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alkoxyalcohol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intermediate</a:t>
            </a:r>
            <a:r>
              <a:rPr lang="en-US" sz="2000" dirty="0">
                <a:latin typeface="Arial Narrow" panose="020B0606020202030204" pitchFamily="34" charset="0"/>
              </a:rPr>
              <a:t>, known as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hemiacetals</a:t>
            </a:r>
            <a:r>
              <a:rPr lang="en-US" sz="2000" dirty="0">
                <a:latin typeface="Arial Narrow" panose="020B0606020202030204" pitchFamily="34" charset="0"/>
              </a:rPr>
              <a:t>, which further react with one more molecule of alcohol to give a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gem-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dialkoxy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compound </a:t>
            </a:r>
            <a:r>
              <a:rPr lang="en-US" sz="2000" dirty="0">
                <a:latin typeface="Arial Narrow" panose="020B0606020202030204" pitchFamily="34" charset="0"/>
              </a:rPr>
              <a:t>known as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acetal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 Narrow" panose="020B0606020202030204" pitchFamily="34" charset="0"/>
              </a:rPr>
              <a:t>Acetals</a:t>
            </a:r>
            <a:r>
              <a:rPr lang="en-US" sz="2000" dirty="0">
                <a:latin typeface="Arial Narrow" panose="020B0606020202030204" pitchFamily="34" charset="0"/>
              </a:rPr>
              <a:t> are hydrolyzed with aqueous mineral acids to yield corresponding aldehydes and ketones respectively.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1785"/>
          <a:stretch/>
        </p:blipFill>
        <p:spPr>
          <a:xfrm>
            <a:off x="3019609" y="3767300"/>
            <a:ext cx="615278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480" y="1221805"/>
            <a:ext cx="547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(d) Addition of Ammonia and its Derivatives: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51974" y="1607894"/>
            <a:ext cx="10859026" cy="256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Nucleophiles, such as ammonia and its derivatives H</a:t>
            </a:r>
            <a:r>
              <a:rPr lang="en-US" sz="2200" baseline="-25000" dirty="0">
                <a:latin typeface="Arial Narrow" panose="020B0606020202030204" pitchFamily="34" charset="0"/>
              </a:rPr>
              <a:t>2</a:t>
            </a:r>
            <a:r>
              <a:rPr lang="en-US" sz="2200" dirty="0">
                <a:latin typeface="Arial Narrow" panose="020B0606020202030204" pitchFamily="34" charset="0"/>
              </a:rPr>
              <a:t>N-Z add to the carbonyl group of aldehydes and ketones. 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The reaction is reversible and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catalyzed by acid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</a:rPr>
              <a:t>The equilibrium favors the product formation due to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rapid dehydration of the intermediate to form &gt;C=N-Z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00727"/>
            <a:ext cx="8964793" cy="18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4542273" cy="914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52368"/>
            <a:ext cx="7141939" cy="4977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480" y="1221805"/>
            <a:ext cx="547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(d) Addition of Ammonia and its Derivatives: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49960"/>
            <a:ext cx="5757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Nucleophilic Addition Reactions: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8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Reduction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43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Reduction to alcohols: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521395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Aldehydes and ketones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reduced to primary and secondary alcohols </a:t>
            </a:r>
            <a:r>
              <a:rPr lang="en-US" sz="2000" dirty="0">
                <a:latin typeface="Arial Narrow" panose="020B0606020202030204" pitchFamily="34" charset="0"/>
              </a:rPr>
              <a:t>respectively by sodium borohydride (NaBH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 or lithium </a:t>
            </a:r>
            <a:r>
              <a:rPr lang="en-US" sz="2000" dirty="0" err="1">
                <a:latin typeface="Arial Narrow" panose="020B0606020202030204" pitchFamily="34" charset="0"/>
              </a:rPr>
              <a:t>aluminium</a:t>
            </a:r>
            <a:r>
              <a:rPr lang="en-US" sz="2000" dirty="0">
                <a:latin typeface="Arial Narrow" panose="020B0606020202030204" pitchFamily="34" charset="0"/>
              </a:rPr>
              <a:t> hydride (LiAlH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 as well as by catalytic hydrogenation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0285"/>
              </p:ext>
            </p:extLst>
          </p:nvPr>
        </p:nvGraphicFramePr>
        <p:xfrm>
          <a:off x="3276600" y="2264420"/>
          <a:ext cx="562133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87155" imgH="1077523" progId="ChemDraw.Document.6.0">
                  <p:embed/>
                </p:oleObj>
              </mc:Choice>
              <mc:Fallback>
                <p:oleObj name="CS ChemDraw Drawing" r:id="rId2" imgW="4087155" imgH="1077523" progId="ChemDraw.Document.6.0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64420"/>
                        <a:ext cx="5621338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40386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The carbonyl group of aldehydes and ketones is reduced to CH</a:t>
            </a:r>
            <a:r>
              <a:rPr 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</a:rPr>
              <a:t> group on treatment with:</a:t>
            </a:r>
          </a:p>
          <a:p>
            <a:pPr marL="342900" indent="-223838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zinc amalgam and concentrated hydrochloric acid [</a:t>
            </a:r>
            <a:r>
              <a:rPr lang="en-US" sz="2000" dirty="0" err="1">
                <a:latin typeface="Arial Narrow" panose="020B0606020202030204" pitchFamily="34" charset="0"/>
              </a:rPr>
              <a:t>Clemmensen</a:t>
            </a:r>
            <a:r>
              <a:rPr lang="en-US" sz="2000" dirty="0">
                <a:latin typeface="Arial Narrow" panose="020B0606020202030204" pitchFamily="34" charset="0"/>
              </a:rPr>
              <a:t> reduction]. </a:t>
            </a:r>
          </a:p>
          <a:p>
            <a:pPr marL="342900" indent="-223838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hydrazine followed by heating with sodium or potassium hydroxide in high boiling solvent such as ethylene glycol.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36576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Reduction to hydrocarbons: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368" y="5205270"/>
            <a:ext cx="6079801" cy="1526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22121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2667000"/>
            <a:ext cx="7586054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Narrow" panose="020B0606020202030204" pitchFamily="34" charset="0"/>
                <a:cs typeface="Calibri" pitchFamily="34" charset="0"/>
              </a:rPr>
              <a:t>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Oxidation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238682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Aldehydes are easily oxidized to carboxylic acids </a:t>
            </a:r>
            <a:r>
              <a:rPr lang="en-US" sz="2000" dirty="0">
                <a:latin typeface="Arial Narrow" panose="020B0606020202030204" pitchFamily="34" charset="0"/>
              </a:rPr>
              <a:t>on treatment with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oxidizing agents </a:t>
            </a:r>
            <a:r>
              <a:rPr lang="en-US" sz="2000" dirty="0">
                <a:latin typeface="Arial Narrow" panose="020B0606020202030204" pitchFamily="34" charset="0"/>
              </a:rPr>
              <a:t>like nitric acid, potassium permanganate, potassium dichromate, etc. Even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mild oxidizing agents</a:t>
            </a:r>
            <a:r>
              <a:rPr lang="en-US" sz="2000" dirty="0">
                <a:latin typeface="Arial Narrow" panose="020B0606020202030204" pitchFamily="34" charset="0"/>
              </a:rPr>
              <a:t>, mainly </a:t>
            </a:r>
            <a:r>
              <a:rPr lang="en-US" sz="2000" dirty="0" err="1">
                <a:latin typeface="Arial Narrow" panose="020B0606020202030204" pitchFamily="34" charset="0"/>
              </a:rPr>
              <a:t>Tollens</a:t>
            </a:r>
            <a:r>
              <a:rPr lang="en-US" sz="2000" dirty="0">
                <a:latin typeface="Arial Narrow" panose="020B0606020202030204" pitchFamily="34" charset="0"/>
              </a:rPr>
              <a:t>’ reagent and </a:t>
            </a:r>
            <a:r>
              <a:rPr lang="en-US" sz="2000" dirty="0" err="1">
                <a:latin typeface="Arial Narrow" panose="020B0606020202030204" pitchFamily="34" charset="0"/>
              </a:rPr>
              <a:t>Fehlings</a:t>
            </a:r>
            <a:r>
              <a:rPr lang="en-US" sz="2000" dirty="0">
                <a:latin typeface="Arial Narrow" panose="020B0606020202030204" pitchFamily="34" charset="0"/>
              </a:rPr>
              <a:t>’ reagent also oxidize aldehydes.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31242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On warming an aldehyde with freshly prepared </a:t>
            </a:r>
            <a:r>
              <a:rPr lang="en-US" sz="2000" dirty="0" err="1">
                <a:latin typeface="Arial Narrow" panose="020B0606020202030204" pitchFamily="34" charset="0"/>
              </a:rPr>
              <a:t>ammoniacal</a:t>
            </a:r>
            <a:r>
              <a:rPr lang="en-US" sz="2000" dirty="0">
                <a:latin typeface="Arial Narrow" panose="020B0606020202030204" pitchFamily="34" charset="0"/>
              </a:rPr>
              <a:t> silver nitrate solution (</a:t>
            </a:r>
            <a:r>
              <a:rPr lang="en-US" sz="2000" dirty="0" err="1">
                <a:latin typeface="Arial Narrow" panose="020B0606020202030204" pitchFamily="34" charset="0"/>
              </a:rPr>
              <a:t>Tollens</a:t>
            </a:r>
            <a:r>
              <a:rPr lang="en-US" sz="2000" dirty="0">
                <a:latin typeface="Arial Narrow" panose="020B0606020202030204" pitchFamily="34" charset="0"/>
              </a:rPr>
              <a:t>’ reagent), a bright silver mirror is produced due to the formation of silver metal.</a:t>
            </a:r>
          </a:p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reaction occurs in alkaline medium.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743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Tollens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’ Test: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47920"/>
            <a:ext cx="3188101" cy="505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53" y="4146083"/>
            <a:ext cx="8411327" cy="5017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5029200"/>
            <a:ext cx="1097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Fehling reagent comprises of two solutions,</a:t>
            </a:r>
          </a:p>
          <a:p>
            <a:pPr marL="233363" algn="just"/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Fehling solution A </a:t>
            </a:r>
            <a:r>
              <a:rPr lang="en-US" sz="2000" i="1" dirty="0">
                <a:latin typeface="Arial Narrow" panose="020B0606020202030204" pitchFamily="34" charset="0"/>
              </a:rPr>
              <a:t>is aqueous copper </a:t>
            </a:r>
            <a:r>
              <a:rPr lang="en-US" sz="2000" i="1" dirty="0" err="1">
                <a:latin typeface="Arial Narrow" panose="020B0606020202030204" pitchFamily="34" charset="0"/>
              </a:rPr>
              <a:t>sulphate</a:t>
            </a:r>
            <a:r>
              <a:rPr lang="en-US" sz="2000" i="1" dirty="0">
                <a:latin typeface="Arial Narrow" panose="020B0606020202030204" pitchFamily="34" charset="0"/>
              </a:rPr>
              <a:t> and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Fehling solution B </a:t>
            </a:r>
            <a:r>
              <a:rPr lang="en-US" sz="2000" i="1" dirty="0">
                <a:latin typeface="Arial Narrow" panose="020B0606020202030204" pitchFamily="34" charset="0"/>
              </a:rPr>
              <a:t>is alkaline sodium potassium </a:t>
            </a:r>
            <a:r>
              <a:rPr lang="en-US" sz="2000" i="1" dirty="0" err="1">
                <a:latin typeface="Arial Narrow" panose="020B0606020202030204" pitchFamily="34" charset="0"/>
              </a:rPr>
              <a:t>tartarate</a:t>
            </a:r>
            <a:r>
              <a:rPr lang="en-US" sz="2000" i="1" dirty="0">
                <a:latin typeface="Arial Narrow" panose="020B0606020202030204" pitchFamily="34" charset="0"/>
              </a:rPr>
              <a:t>.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 are oxidized to carboxylate anion with Fehling’s reagent, and a reddish brown precipitate is obtained.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399" y="4648200"/>
            <a:ext cx="2349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Fehling’s Test: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698" y="6091148"/>
            <a:ext cx="6561072" cy="6135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17425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Oxidation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18744"/>
            <a:ext cx="11125200" cy="188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Aldehydes and ketones having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at least one methyl group linked to the carbonyl carbon atom </a:t>
            </a:r>
            <a:r>
              <a:rPr lang="en-US" sz="2000" dirty="0">
                <a:latin typeface="Arial Narrow" panose="020B060602020203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methyl ketones</a:t>
            </a:r>
            <a:r>
              <a:rPr lang="en-US" sz="2000" dirty="0">
                <a:latin typeface="Arial Narrow" panose="020B0606020202030204" pitchFamily="34" charset="0"/>
              </a:rPr>
              <a:t>) are 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oxidized by sodium </a:t>
            </a:r>
            <a:r>
              <a:rPr lang="en-US" sz="2000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hypohalite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to </a:t>
            </a:r>
          </a:p>
          <a:p>
            <a:pPr marL="457200" indent="-1682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sodium salts of corresponding carboxylic acids </a:t>
            </a:r>
            <a:r>
              <a:rPr lang="en-US" sz="2000" dirty="0">
                <a:latin typeface="Arial Narrow" panose="020B0606020202030204" pitchFamily="34" charset="0"/>
              </a:rPr>
              <a:t>having one carbon atom less than that of carbonyl compound.</a:t>
            </a:r>
          </a:p>
          <a:p>
            <a:pPr marL="457200" indent="-1682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The methyl group is converted to </a:t>
            </a:r>
            <a:r>
              <a:rPr lang="en-US" sz="2000" dirty="0" err="1">
                <a:latin typeface="Arial Narrow" panose="020B0606020202030204" pitchFamily="34" charset="0"/>
              </a:rPr>
              <a:t>haloform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198524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(iii) Oxidation of Methyl Ketones by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Haloform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Reaction: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39" r="14138" b="63266"/>
          <a:stretch/>
        </p:blipFill>
        <p:spPr>
          <a:xfrm>
            <a:off x="3338027" y="3647297"/>
            <a:ext cx="55626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88" t="43381"/>
          <a:stretch/>
        </p:blipFill>
        <p:spPr>
          <a:xfrm>
            <a:off x="3071327" y="5181600"/>
            <a:ext cx="6096000" cy="1230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552890"/>
            <a:ext cx="1112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</a:rPr>
              <a:t>This oxidation does not affect a carbon-carbon double bond</a:t>
            </a:r>
            <a:r>
              <a:rPr lang="en-US" sz="2000" dirty="0">
                <a:latin typeface="Arial Narrow" panose="020B0606020202030204" pitchFamily="34" charset="0"/>
              </a:rPr>
              <a:t>, if present in the molecule.</a:t>
            </a:r>
          </a:p>
        </p:txBody>
      </p:sp>
    </p:spTree>
    <p:extLst>
      <p:ext uri="{BB962C8B-B14F-4D97-AF65-F5344CB8AC3E}">
        <p14:creationId xmlns:p14="http://schemas.microsoft.com/office/powerpoint/2010/main" val="39929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58" y="457200"/>
            <a:ext cx="5833344" cy="505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86" y="5571149"/>
            <a:ext cx="5888116" cy="1167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46103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004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Reactions due to </a:t>
            </a:r>
            <a:r>
              <a:rPr lang="el-GR" sz="2400" b="1" dirty="0">
                <a:latin typeface="Arial Narrow" panose="020B0606020202030204" pitchFamily="34" charset="0"/>
              </a:rPr>
              <a:t>α</a:t>
            </a:r>
            <a:r>
              <a:rPr lang="en-US" sz="2400" b="1" dirty="0">
                <a:latin typeface="Arial Narrow" panose="020B0606020202030204" pitchFamily="34" charset="0"/>
              </a:rPr>
              <a:t>-hydrogen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7703" y="2155898"/>
            <a:ext cx="1121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acidity of α-hydrogen atoms of carbonyl compounds is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due to the strong electron withdrawing effect of the carbonyl group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 and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resonance stabilization of the conjugate base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56" y="1221652"/>
            <a:ext cx="4061055" cy="962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641" y="2819400"/>
            <a:ext cx="29706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Aldol condensation: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3254514"/>
            <a:ext cx="10982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</a:rPr>
              <a:t>Aldehydes and ketones having at least one </a:t>
            </a:r>
            <a:r>
              <a:rPr lang="el-GR" sz="2000" dirty="0">
                <a:latin typeface="Arial Narrow" panose="020B0606020202030204" pitchFamily="34" charset="0"/>
              </a:rPr>
              <a:t>α-</a:t>
            </a:r>
            <a:r>
              <a:rPr lang="en-US" sz="2000" dirty="0">
                <a:latin typeface="Arial Narrow" panose="020B0606020202030204" pitchFamily="34" charset="0"/>
              </a:rPr>
              <a:t>hydrogen undergo a reaction in the presence of dilute alkali as catalyst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to form </a:t>
            </a:r>
            <a:r>
              <a:rPr lang="el-GR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β-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hydroxy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 aldehydes (aldol)</a:t>
            </a:r>
            <a:r>
              <a:rPr lang="en-US" sz="2000" dirty="0">
                <a:latin typeface="Arial Narrow" panose="020B0606020202030204" pitchFamily="34" charset="0"/>
              </a:rPr>
              <a:t> or </a:t>
            </a:r>
            <a:r>
              <a:rPr lang="el-GR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β-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hydroxyl ketones (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ketol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), </a:t>
            </a:r>
            <a:r>
              <a:rPr lang="en-US" sz="2000" dirty="0">
                <a:latin typeface="Arial Narrow" panose="020B0606020202030204" pitchFamily="34" charset="0"/>
              </a:rPr>
              <a:t>respectively.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401" t="3361" r="1207" b="57121"/>
          <a:stretch/>
        </p:blipFill>
        <p:spPr>
          <a:xfrm>
            <a:off x="3331608" y="3962400"/>
            <a:ext cx="5528783" cy="111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58" t="50835" r="1207"/>
          <a:stretch/>
        </p:blipFill>
        <p:spPr>
          <a:xfrm>
            <a:off x="3212321" y="5334000"/>
            <a:ext cx="598472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004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Reactions due to </a:t>
            </a:r>
            <a:r>
              <a:rPr lang="el-GR" sz="2400" b="1" dirty="0">
                <a:latin typeface="Arial Narrow" panose="020B0606020202030204" pitchFamily="34" charset="0"/>
              </a:rPr>
              <a:t>α</a:t>
            </a:r>
            <a:r>
              <a:rPr lang="en-US" sz="2400" b="1" dirty="0">
                <a:latin typeface="Arial Narrow" panose="020B0606020202030204" pitchFamily="34" charset="0"/>
              </a:rPr>
              <a:t>-hydrogen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6650527" cy="3713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640" y="1290935"/>
            <a:ext cx="37213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Cross aldol condensation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703" y="1752600"/>
            <a:ext cx="11212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When aldol condensation is carried out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between two different aldehydes and / or ketones</a:t>
            </a:r>
            <a:r>
              <a:rPr lang="en-US" sz="2000" dirty="0">
                <a:latin typeface="Arial Narrow" panose="020B0606020202030204" pitchFamily="34" charset="0"/>
              </a:rPr>
              <a:t>, it is called cross aldol condensation. </a:t>
            </a:r>
          </a:p>
          <a:p>
            <a:pPr marL="233363" indent="-230188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If both of them contain α-hydrogen atoms, it gives a mixture of four products. </a:t>
            </a:r>
          </a:p>
        </p:txBody>
      </p:sp>
    </p:spTree>
    <p:extLst>
      <p:ext uri="{BB962C8B-B14F-4D97-AF65-F5344CB8AC3E}">
        <p14:creationId xmlns:p14="http://schemas.microsoft.com/office/powerpoint/2010/main" val="42420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480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Other Reactions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214735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Cannizzaro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Reaction: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1600200"/>
            <a:ext cx="10972800" cy="1552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Aldehydes which do not have an α-hydrogen atom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r>
              <a:rPr lang="en-US" sz="22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undergo self oxidation and reduction </a:t>
            </a:r>
            <a:r>
              <a:rPr lang="en-US" sz="2200" dirty="0">
                <a:latin typeface="Arial Narrow" panose="020B0606020202030204" pitchFamily="34" charset="0"/>
              </a:rPr>
              <a:t>(disproportionation) reaction on heating with concentrated alkali.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0070C0"/>
                </a:solidFill>
                <a:latin typeface="Arial Narrow" panose="020B0606020202030204" pitchFamily="34" charset="0"/>
              </a:rPr>
              <a:t>One molecule of the aldehyde is reduced to alcohol </a:t>
            </a:r>
            <a:r>
              <a:rPr lang="en-US" sz="2200" dirty="0">
                <a:latin typeface="Arial Narrow" panose="020B0606020202030204" pitchFamily="34" charset="0"/>
              </a:rPr>
              <a:t>while </a:t>
            </a:r>
            <a:r>
              <a:rPr lang="en-US" sz="2200" i="1" dirty="0">
                <a:solidFill>
                  <a:srgbClr val="0070C0"/>
                </a:solidFill>
                <a:latin typeface="Arial Narrow" panose="020B0606020202030204" pitchFamily="34" charset="0"/>
              </a:rPr>
              <a:t>another is oxidized to carboxylic acid salt</a:t>
            </a:r>
            <a:r>
              <a:rPr lang="en-US" sz="22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6" t="3076" b="45638"/>
          <a:stretch/>
        </p:blipFill>
        <p:spPr>
          <a:xfrm>
            <a:off x="1066800" y="3345662"/>
            <a:ext cx="8763000" cy="15762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56" t="60275"/>
          <a:stretch/>
        </p:blipFill>
        <p:spPr>
          <a:xfrm>
            <a:off x="1447800" y="5115239"/>
            <a:ext cx="10356936" cy="1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480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Other Reactions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295400"/>
            <a:ext cx="110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(ii) Electrophilic Substitution Reaction: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1680865"/>
            <a:ext cx="10972800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Aromatic aldehydes and ketones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undergo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electrophilic substitution at the ring </a:t>
            </a:r>
            <a:r>
              <a:rPr lang="en-US" sz="2200" dirty="0">
                <a:latin typeface="Arial Narrow" panose="020B0606020202030204" pitchFamily="34" charset="0"/>
              </a:rPr>
              <a:t>in which the carbonyl group acts as a deactivating and meta-directing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399"/>
            <a:ext cx="7584466" cy="20719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746" y="155005"/>
            <a:ext cx="7814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41849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39780"/>
            <a:ext cx="7372641" cy="5737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82607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55005"/>
            <a:ext cx="5257800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of Aldehydes and Ketones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304800"/>
            <a:ext cx="8458200" cy="511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In chemical industry                                     </a:t>
            </a:r>
            <a:r>
              <a:rPr lang="en-US" sz="2000" dirty="0">
                <a:latin typeface="Arial Narrow" panose="020B0606020202030204" pitchFamily="34" charset="0"/>
              </a:rPr>
              <a:t>Aldehydes and ketones are used as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solvents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starting materials and reagents for the synthesis of other products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Formaldehyde</a:t>
            </a:r>
            <a:r>
              <a:rPr lang="en-US" sz="2000" dirty="0">
                <a:latin typeface="Arial Narrow" panose="020B0606020202030204" pitchFamily="34" charset="0"/>
              </a:rPr>
              <a:t> is well known as formalin (40%) solution used to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preserve biological specimens </a:t>
            </a:r>
            <a:r>
              <a:rPr lang="en-US" sz="2000" dirty="0">
                <a:latin typeface="Arial Narrow" panose="020B0606020202030204" pitchFamily="34" charset="0"/>
              </a:rPr>
              <a:t>and to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prepare Bakelite (a phenol-formaldehyde resin)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Acetaldehyde</a:t>
            </a:r>
            <a:r>
              <a:rPr lang="en-US" sz="2000" dirty="0">
                <a:latin typeface="Arial Narrow" panose="020B0606020202030204" pitchFamily="34" charset="0"/>
              </a:rPr>
              <a:t> is used primarily as a starting material in the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manufacture of acetic acid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ethyl acetate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vinyl acetate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polymers</a:t>
            </a:r>
            <a:r>
              <a:rPr lang="en-US" sz="2000" dirty="0">
                <a:latin typeface="Arial Narrow" panose="020B0606020202030204" pitchFamily="34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drugs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Benzaldehyde</a:t>
            </a:r>
            <a:r>
              <a:rPr lang="en-US" sz="2000" dirty="0">
                <a:latin typeface="Arial Narrow" panose="020B0606020202030204" pitchFamily="34" charset="0"/>
              </a:rPr>
              <a:t> is used in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perfumery</a:t>
            </a:r>
            <a:r>
              <a:rPr lang="en-US" sz="2000" dirty="0">
                <a:latin typeface="Arial Narrow" panose="020B0606020202030204" pitchFamily="34" charset="0"/>
              </a:rPr>
              <a:t> and in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dye industries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Acetone and ethyl methyl ketone </a:t>
            </a:r>
            <a:r>
              <a:rPr lang="en-US" sz="2000" dirty="0">
                <a:latin typeface="Arial Narrow" panose="020B0606020202030204" pitchFamily="34" charset="0"/>
              </a:rPr>
              <a:t>are common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industrial solvents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  <a:p>
            <a:pPr marL="233363" indent="-23336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They add fragrance and flavor to nature, for example, vanillin (from vanilla beans), </a:t>
            </a:r>
            <a:r>
              <a:rPr lang="en-US" sz="2000" dirty="0" err="1">
                <a:latin typeface="Arial Narrow" panose="020B0606020202030204" pitchFamily="34" charset="0"/>
              </a:rPr>
              <a:t>salicylaldehyde</a:t>
            </a:r>
            <a:r>
              <a:rPr lang="en-US" sz="2000" dirty="0">
                <a:latin typeface="Arial Narrow" panose="020B0606020202030204" pitchFamily="34" charset="0"/>
              </a:rPr>
              <a:t> (from meadow sweet) and </a:t>
            </a:r>
            <a:r>
              <a:rPr lang="en-US" sz="2000" dirty="0" err="1">
                <a:latin typeface="Arial Narrow" panose="020B0606020202030204" pitchFamily="34" charset="0"/>
              </a:rPr>
              <a:t>cinnamaldehyde</a:t>
            </a:r>
            <a:r>
              <a:rPr lang="en-US" sz="2000" dirty="0">
                <a:latin typeface="Arial Narrow" panose="020B0606020202030204" pitchFamily="34" charset="0"/>
              </a:rPr>
              <a:t> (from cinnamon) have very pleasant fragrances.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5475702"/>
            <a:ext cx="5943600" cy="12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96439"/>
            <a:ext cx="112776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common names of most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derived from the common names of the corresponding carboxylic acids by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replacing the ending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–</a:t>
            </a:r>
            <a:r>
              <a:rPr lang="en-US" sz="2000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ic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of acid with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aldehyde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98636"/>
            <a:ext cx="25568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3695957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location of the substituent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the carbon chain is indicated by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Greek letters α, β, γ, δ,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etc. </a:t>
            </a:r>
          </a:p>
          <a:p>
            <a:pPr marL="284163" algn="just">
              <a:lnSpc>
                <a:spcPct val="150000"/>
              </a:lnSpc>
            </a:pP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α-carbon being the one directly linked to the aldehyde group, β-carbon the next, and so 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657"/>
          <a:stretch/>
        </p:blipFill>
        <p:spPr>
          <a:xfrm>
            <a:off x="4761115" y="4862239"/>
            <a:ext cx="2594376" cy="1157561"/>
          </a:xfrm>
          <a:prstGeom prst="rect">
            <a:avLst/>
          </a:prstGeom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921873"/>
              </p:ext>
            </p:extLst>
          </p:nvPr>
        </p:nvGraphicFramePr>
        <p:xfrm>
          <a:off x="1752600" y="2319043"/>
          <a:ext cx="8611406" cy="122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091180" imgH="865600" progId="ChemDraw.Document.6.0">
                  <p:embed/>
                </p:oleObj>
              </mc:Choice>
              <mc:Fallback>
                <p:oleObj name="CS ChemDraw Drawing" r:id="rId3" imgW="6091180" imgH="865600" progId="ChemDraw.Document.6.0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19043"/>
                        <a:ext cx="8611406" cy="1226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3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14400" y="2814551"/>
            <a:ext cx="1036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 Narrow" panose="020B0606020202030204" pitchFamily="34" charset="0"/>
              </a:rPr>
              <a:t>In case of aldehydes the longest carbon chain is numbered starting from the carbon of the aldehyde group.</a:t>
            </a:r>
          </a:p>
          <a:p>
            <a:pPr marL="427038" indent="-193675" algn="just">
              <a:lnSpc>
                <a:spcPct val="150000"/>
              </a:lnSpc>
            </a:pPr>
            <a:r>
              <a:rPr lang="en-US" alt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The CHO group is assigned the number 1 position.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5952" y="5113751"/>
            <a:ext cx="10915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The CHO group takes precedence over other functional groups such as -OH, C=C, or C-C triple bond.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196436"/>
            <a:ext cx="11277600" cy="95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Aliphatic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named by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dropping the 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-e</a:t>
            </a:r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from the name of the hydrocarbon that has the same carbon skeleton as the aldehyde and </a:t>
            </a:r>
            <a:r>
              <a:rPr lang="en-US" sz="20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replacing it with the suffix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-al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791990"/>
            <a:ext cx="23282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7700" y="2367268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Alkane 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sz="2000" b="1" dirty="0">
                <a:latin typeface="Arial Narrow" panose="020B0606020202030204" pitchFamily="34" charset="0"/>
              </a:rPr>
              <a:t>+ </a:t>
            </a:r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al </a:t>
            </a:r>
            <a:endParaRPr 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1700" y="2357233"/>
            <a:ext cx="114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= </a:t>
            </a:r>
            <a:r>
              <a:rPr lang="en-US" sz="2000" b="1" dirty="0" err="1">
                <a:latin typeface="Arial Narrow" panose="020B0606020202030204" pitchFamily="34" charset="0"/>
              </a:rPr>
              <a:t>Alkan</a:t>
            </a:r>
            <a:r>
              <a:rPr lang="en-US" sz="20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al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479" t="56270" r="6255" b="5122"/>
          <a:stretch/>
        </p:blipFill>
        <p:spPr>
          <a:xfrm>
            <a:off x="2469328" y="5710821"/>
            <a:ext cx="2866448" cy="938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4856" b="59988"/>
          <a:stretch/>
        </p:blipFill>
        <p:spPr>
          <a:xfrm>
            <a:off x="2478126" y="3986608"/>
            <a:ext cx="4075074" cy="832808"/>
          </a:xfrm>
          <a:prstGeom prst="rect">
            <a:avLst/>
          </a:prstGeom>
        </p:spPr>
      </p:pic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126096"/>
              </p:ext>
            </p:extLst>
          </p:nvPr>
        </p:nvGraphicFramePr>
        <p:xfrm>
          <a:off x="7391400" y="3956502"/>
          <a:ext cx="1427450" cy="86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137258" imgH="686084" progId="ChemDraw.Document.6.0">
                  <p:embed/>
                </p:oleObj>
              </mc:Choice>
              <mc:Fallback>
                <p:oleObj name="CS ChemDraw Drawing" r:id="rId3" imgW="1137258" imgH="686084" progId="ChemDraw.Document.6.0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56502"/>
                        <a:ext cx="1427450" cy="862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62402"/>
              </p:ext>
            </p:extLst>
          </p:nvPr>
        </p:nvGraphicFramePr>
        <p:xfrm>
          <a:off x="6019800" y="5654550"/>
          <a:ext cx="3819224" cy="9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726188" imgH="706978" progId="ChemDraw.Document.6.0">
                  <p:embed/>
                </p:oleObj>
              </mc:Choice>
              <mc:Fallback>
                <p:oleObj name="CS ChemDraw Drawing" r:id="rId5" imgW="2726188" imgH="706978" progId="ChemDraw.Document.6.0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54550"/>
                        <a:ext cx="3819224" cy="99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</a:p>
        </p:txBody>
      </p:sp>
    </p:spTree>
    <p:extLst>
      <p:ext uri="{BB962C8B-B14F-4D97-AF65-F5344CB8AC3E}">
        <p14:creationId xmlns:p14="http://schemas.microsoft.com/office/powerpoint/2010/main" val="26653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2667000"/>
            <a:ext cx="11582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name of the simplest </a:t>
            </a:r>
            <a:r>
              <a:rPr lang="en-US" sz="2000" b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aldehyde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carrying the aldehyde group on a benzene ring is </a:t>
            </a:r>
            <a:r>
              <a:rPr lang="en-US" sz="2000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benzenecarbaldehyde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However,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the common name benzaldehyde is also accepted by IUPAC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Other aromatic aldehydes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hence named as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substituted benzaldehydes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490924"/>
              </p:ext>
            </p:extLst>
          </p:nvPr>
        </p:nvGraphicFramePr>
        <p:xfrm>
          <a:off x="1143000" y="4611326"/>
          <a:ext cx="1917700" cy="141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54480" imgH="1149159" progId="ChemDraw.Document.6.0">
                  <p:embed/>
                </p:oleObj>
              </mc:Choice>
              <mc:Fallback>
                <p:oleObj name="CS ChemDraw Drawing" r:id="rId2" imgW="1554480" imgH="1149159" progId="ChemDraw.Document.6.0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11326"/>
                        <a:ext cx="1917700" cy="1415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746" y="155005"/>
            <a:ext cx="4614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882317"/>
            <a:ext cx="1173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When the </a:t>
            </a:r>
            <a:r>
              <a:rPr lang="en-US" altLang="en-U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aldehyde group is attached to a ri</a:t>
            </a:r>
            <a:r>
              <a:rPr lang="en-US" altLang="en-US" sz="2000" dirty="0">
                <a:latin typeface="Arial Narrow" panose="020B0606020202030204" pitchFamily="34" charset="0"/>
              </a:rPr>
              <a:t>ng, the </a:t>
            </a:r>
            <a:r>
              <a:rPr lang="en-US" altLang="en-US" sz="2000" i="1" dirty="0">
                <a:solidFill>
                  <a:srgbClr val="00B0F0"/>
                </a:solidFill>
                <a:latin typeface="Arial Narrow" panose="020B0606020202030204" pitchFamily="34" charset="0"/>
              </a:rPr>
              <a:t>suffix </a:t>
            </a:r>
            <a:r>
              <a:rPr lang="en-US" altLang="en-US" sz="2000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carbaldehyde</a:t>
            </a:r>
            <a:r>
              <a:rPr lang="en-US" altLang="en-US" sz="2000" i="1" dirty="0">
                <a:solidFill>
                  <a:srgbClr val="00B0F0"/>
                </a:solidFill>
                <a:latin typeface="Arial Narrow" panose="020B0606020202030204" pitchFamily="34" charset="0"/>
              </a:rPr>
              <a:t> is added after the full name of the cycloalkane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" t="64258" r="59423" b="1904"/>
          <a:stretch/>
        </p:blipFill>
        <p:spPr>
          <a:xfrm>
            <a:off x="4419600" y="1486586"/>
            <a:ext cx="2523933" cy="915370"/>
          </a:xfrm>
          <a:prstGeom prst="rect">
            <a:avLst/>
          </a:prstGeom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62986"/>
              </p:ext>
            </p:extLst>
          </p:nvPr>
        </p:nvGraphicFramePr>
        <p:xfrm>
          <a:off x="4114800" y="4611326"/>
          <a:ext cx="7018211" cy="198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881081" imgH="1660844" progId="ChemDraw.Document.6.0">
                  <p:embed/>
                </p:oleObj>
              </mc:Choice>
              <mc:Fallback>
                <p:oleObj name="CS ChemDraw Drawing" r:id="rId5" imgW="5881081" imgH="1660844" progId="ChemDraw.Document.6.0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11326"/>
                        <a:ext cx="7018211" cy="1981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Ketones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56887"/>
            <a:ext cx="11277600" cy="49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common names of ketones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derived by naming two alkyl or aryl groups bonded to the carbonyl group.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800931"/>
            <a:ext cx="25568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69829"/>
              </p:ext>
            </p:extLst>
          </p:nvPr>
        </p:nvGraphicFramePr>
        <p:xfrm>
          <a:off x="2590800" y="2187575"/>
          <a:ext cx="691991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58384" imgH="953866" progId="ChemDraw.Document.6.0">
                  <p:embed/>
                </p:oleObj>
              </mc:Choice>
              <mc:Fallback>
                <p:oleObj name="CS ChemDraw Drawing" r:id="rId2" imgW="5358384" imgH="953866" progId="ChemDraw.Document.6.0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87575"/>
                        <a:ext cx="6919913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00600" y="1714959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Alkyl </a:t>
            </a:r>
            <a:r>
              <a:rPr 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ketone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466623"/>
            <a:ext cx="11277600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Alkyl phenyl ketones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usually named by adding the acyl group as prefix to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phenone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850"/>
          <a:stretch/>
        </p:blipFill>
        <p:spPr>
          <a:xfrm>
            <a:off x="3429000" y="4009548"/>
            <a:ext cx="5127828" cy="14568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400" y="5595758"/>
            <a:ext cx="11277600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locations of substituents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indicated by </a:t>
            </a:r>
            <a:r>
              <a:rPr lang="en-US" sz="2000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Greek letters, α α′, β β′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and so on beginning with the carbon atoms next to the carbonyl group, indicated as αα′. </a:t>
            </a:r>
          </a:p>
        </p:txBody>
      </p:sp>
    </p:spTree>
    <p:extLst>
      <p:ext uri="{BB962C8B-B14F-4D97-AF65-F5344CB8AC3E}">
        <p14:creationId xmlns:p14="http://schemas.microsoft.com/office/powerpoint/2010/main" val="40462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Ketones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79925"/>
            <a:ext cx="11277600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We find the longest continuous chain carrying the carbonyl group.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815073"/>
            <a:ext cx="23282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1597342"/>
            <a:ext cx="1127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Name the parent structure by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dropping the 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–e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and replacing it with 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suffix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-one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971990"/>
            <a:ext cx="1031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For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cyclic ketones</a:t>
            </a:r>
            <a:r>
              <a:rPr lang="en-US" sz="2000" dirty="0">
                <a:latin typeface="Arial Narrow" panose="020B0606020202030204" pitchFamily="34" charset="0"/>
              </a:rPr>
              <a:t>, numbering always starts from the C=O group; the carbonyl carbon is numbered 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633967"/>
            <a:ext cx="1135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numbering</a:t>
            </a:r>
            <a:r>
              <a:rPr lang="en-US" sz="2000" dirty="0">
                <a:latin typeface="Arial Narrow" panose="020B0606020202030204" pitchFamily="34" charset="0"/>
              </a:rPr>
              <a:t> begins from the end nearer to the carbonyl group.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substituents</a:t>
            </a:r>
            <a:r>
              <a:rPr lang="en-US" sz="2000" dirty="0">
                <a:latin typeface="Arial Narrow" panose="020B0606020202030204" pitchFamily="34" charset="0"/>
              </a:rPr>
              <a:t> are prefixed in alphabetical order along with numerals indicating their positions in the carbon chain.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2161541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Alkane 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sz="2000" b="1" dirty="0">
                <a:latin typeface="Arial Narrow" panose="020B0606020202030204" pitchFamily="34" charset="0"/>
              </a:rPr>
              <a:t>+ </a:t>
            </a:r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one </a:t>
            </a:r>
            <a:endParaRPr 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6688" y="2190690"/>
            <a:ext cx="1353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 Narrow" panose="020B0606020202030204" pitchFamily="34" charset="0"/>
              </a:rPr>
              <a:t>= </a:t>
            </a:r>
            <a:r>
              <a:rPr lang="en-US" sz="2000" b="1" dirty="0" err="1">
                <a:latin typeface="Arial Narrow" panose="020B0606020202030204" pitchFamily="34" charset="0"/>
              </a:rPr>
              <a:t>Alkan</a:t>
            </a:r>
            <a:r>
              <a:rPr lang="en-US" sz="20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35376"/>
              </p:ext>
            </p:extLst>
          </p:nvPr>
        </p:nvGraphicFramePr>
        <p:xfrm>
          <a:off x="1176689" y="3795082"/>
          <a:ext cx="5708743" cy="104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13362" imgH="811021" progId="ChemDraw.Document.6.0">
                  <p:embed/>
                </p:oleObj>
              </mc:Choice>
              <mc:Fallback>
                <p:oleObj name="CS ChemDraw Drawing" r:id="rId2" imgW="4413362" imgH="811021" progId="ChemDraw.Document.6.0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689" y="3795082"/>
                        <a:ext cx="5708743" cy="1047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2206"/>
              </p:ext>
            </p:extLst>
          </p:nvPr>
        </p:nvGraphicFramePr>
        <p:xfrm>
          <a:off x="3646487" y="5372100"/>
          <a:ext cx="298291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42032" imgH="1202460" progId="ChemDraw.Document.6.0">
                  <p:embed/>
                </p:oleObj>
              </mc:Choice>
              <mc:Fallback>
                <p:oleObj name="CS ChemDraw Drawing" r:id="rId4" imgW="2542032" imgH="1202460" progId="ChemDraw.Document.6.0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7" y="5372100"/>
                        <a:ext cx="2982913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72600"/>
              </p:ext>
            </p:extLst>
          </p:nvPr>
        </p:nvGraphicFramePr>
        <p:xfrm>
          <a:off x="7010400" y="3806073"/>
          <a:ext cx="3840362" cy="107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34903" imgH="874981" progId="ChemDraw.Document.6.0">
                  <p:embed/>
                </p:oleObj>
              </mc:Choice>
              <mc:Fallback>
                <p:oleObj name="CS ChemDraw Drawing" r:id="rId6" imgW="3134903" imgH="874981" progId="ChemDraw.Document.6.0">
                  <p:embed/>
                  <p:pic>
                    <p:nvPicPr>
                      <p:cNvPr id="2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06073"/>
                        <a:ext cx="3840362" cy="1070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15507" b="41464"/>
          <a:stretch/>
        </p:blipFill>
        <p:spPr>
          <a:xfrm>
            <a:off x="7162800" y="5429246"/>
            <a:ext cx="1575956" cy="12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3" grpId="0"/>
      <p:bldP spid="4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857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Aldehydes and Ketones; Examples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293" r="7492"/>
          <a:stretch/>
        </p:blipFill>
        <p:spPr>
          <a:xfrm>
            <a:off x="1152559" y="1275350"/>
            <a:ext cx="2537736" cy="980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822960"/>
            <a:ext cx="6781800" cy="5881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5791" t="6472" r="6683" b="64574"/>
          <a:stretch/>
        </p:blipFill>
        <p:spPr>
          <a:xfrm>
            <a:off x="935526" y="2745615"/>
            <a:ext cx="2971801" cy="1140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255" t="6472" r="52446" b="68757"/>
          <a:stretch/>
        </p:blipFill>
        <p:spPr>
          <a:xfrm>
            <a:off x="838200" y="4618296"/>
            <a:ext cx="3318854" cy="9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3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</TotalTime>
  <Words>2422</Words>
  <Application>Microsoft Office PowerPoint</Application>
  <PresentationFormat>Widescreen</PresentationFormat>
  <Paragraphs>196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Franklin Gothic Book</vt:lpstr>
      <vt:lpstr>Franklin Gothic Medium</vt:lpstr>
      <vt:lpstr>Perpetua</vt:lpstr>
      <vt:lpstr>Tw Cen MT Condensed</vt:lpstr>
      <vt:lpstr>Wingdings</vt:lpstr>
      <vt:lpstr>Wingdings 2</vt:lpstr>
      <vt:lpstr>Equity</vt:lpstr>
      <vt:lpstr>Trek</vt:lpstr>
      <vt:lpstr>CS ChemDraw Drawing</vt:lpstr>
      <vt:lpstr> Chemistry Department, College of Science, King Saud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eman aldosari</cp:lastModifiedBy>
  <cp:revision>706</cp:revision>
  <dcterms:created xsi:type="dcterms:W3CDTF">2010-02-13T17:30:42Z</dcterms:created>
  <dcterms:modified xsi:type="dcterms:W3CDTF">2026-02-01T04:56:05Z</dcterms:modified>
</cp:coreProperties>
</file>