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trap in (1) is the notation. Let them fall into it once, here, rather than in the exam.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595360" y="182880"/>
            <a:ext cx="3657600" cy="6492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9E35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40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3.9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24028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Inverse Trigonometric</a:t>
            </a:r>
            <a:endParaRPr lang="en-US" sz="48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Functions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8404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derivatives — and the integrals that follow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41248" y="4526280"/>
            <a:ext cx="2011680" cy="32004"/>
          </a:xfrm>
          <a:prstGeom prst="rect">
            <a:avLst/>
          </a:prstGeom>
          <a:solidFill>
            <a:srgbClr val="C77E9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47548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4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 111 · Integral Calculus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Thomas' Calculus: Early Transcendentals, 15th ed. (Global Edition)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Mathematics, King Saud University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This Lecture Fits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5.6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Substitution in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Definite Integrals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301752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52044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8FC3D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2044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7.1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Logarithm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an Integral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589788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40080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0F7C9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080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3.9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649224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Trigonometric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Functions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8778240" y="2103120"/>
            <a:ext cx="50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9281160" y="1600200"/>
            <a:ext cx="2377440" cy="1737360"/>
          </a:xfrm>
          <a:prstGeom prst="roundRect">
            <a:avLst>
              <a:gd name="adj" fmla="val 4211"/>
            </a:avLst>
          </a:prstGeom>
          <a:solidFill>
            <a:srgbClr val="DCEF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281160" y="17830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8.1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372600" y="23774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Basic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Formulas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33832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39319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14400" y="4114800"/>
            <a:ext cx="4709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we are closing</a:t>
            </a:r>
            <a:endParaRPr lang="en-US" sz="1600" dirty="0"/>
          </a:p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§4.8 and §7.1 three integral formulas were quoted but not justified — the ones whose answers are arcsin, arctan and arcsec. They are justified today.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263640" y="39319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537960" y="4114800"/>
            <a:ext cx="4709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60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cover</a:t>
            </a:r>
            <a:endParaRPr lang="en-US" sz="1600" dirty="0"/>
          </a:p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3.1 — the six derivative formulas — together with Examples 2, 3 and 4. The derivations themselves are in the textbook if you want them.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Functions We Need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Domains and ranges decide where each derivative formula is valid.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77240" y="2743200"/>
            <a:ext cx="3108960" cy="0"/>
          </a:xfrm>
          <a:prstGeom prst="line">
            <a:avLst/>
          </a:prstGeom>
          <a:noFill/>
          <a:ln w="13970">
            <a:solidFill>
              <a:srgbClr val="1E3A4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331720" y="1600200"/>
            <a:ext cx="0" cy="2286000"/>
          </a:xfrm>
          <a:prstGeom prst="line">
            <a:avLst/>
          </a:prstGeom>
          <a:noFill/>
          <a:ln w="13970">
            <a:solidFill>
              <a:srgbClr val="1E3A4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1733843" y="3503968"/>
            <a:ext cx="17082" cy="13694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1750925" y="3446776"/>
            <a:ext cx="17082" cy="5719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768007" y="3402563"/>
            <a:ext cx="17082" cy="4421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1785090" y="3365009"/>
            <a:ext cx="17082" cy="3755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1802172" y="3331672"/>
            <a:ext cx="17082" cy="3333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1819254" y="3301299"/>
            <a:ext cx="17082" cy="3037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1836336" y="3273149"/>
            <a:ext cx="17082" cy="2815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1853418" y="3246739"/>
            <a:ext cx="17082" cy="2641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1870501" y="3221733"/>
            <a:ext cx="17082" cy="2500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1887583" y="3197887"/>
            <a:ext cx="17082" cy="2384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V="1">
            <a:off x="1904665" y="3175017"/>
            <a:ext cx="17082" cy="2287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V="1">
            <a:off x="1921747" y="3152978"/>
            <a:ext cx="17082" cy="2203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V="1">
            <a:off x="1938829" y="3131657"/>
            <a:ext cx="17082" cy="213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1955912" y="3110961"/>
            <a:ext cx="17082" cy="2069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1972994" y="3090812"/>
            <a:ext cx="17082" cy="2014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V="1">
            <a:off x="1990076" y="3071147"/>
            <a:ext cx="17082" cy="1966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V="1">
            <a:off x="2007158" y="3051910"/>
            <a:ext cx="17082" cy="1923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V="1">
            <a:off x="2024240" y="3033053"/>
            <a:ext cx="17082" cy="188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2041323" y="3014537"/>
            <a:ext cx="17082" cy="1851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flipV="1">
            <a:off x="2058405" y="2996324"/>
            <a:ext cx="17082" cy="1821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V="1">
            <a:off x="2075487" y="2978382"/>
            <a:ext cx="17082" cy="1794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2092569" y="2960683"/>
            <a:ext cx="17082" cy="1769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2109651" y="2943200"/>
            <a:ext cx="17082" cy="1748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V="1">
            <a:off x="2126734" y="2925911"/>
            <a:ext cx="17082" cy="1728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V="1">
            <a:off x="2143816" y="2908793"/>
            <a:ext cx="17082" cy="171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V="1">
            <a:off x="2160898" y="2891827"/>
            <a:ext cx="17082" cy="169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flipV="1">
            <a:off x="2177980" y="2874994"/>
            <a:ext cx="17082" cy="1683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 flipV="1">
            <a:off x="2195062" y="2858276"/>
            <a:ext cx="17082" cy="167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 flipV="1">
            <a:off x="2212145" y="2841658"/>
            <a:ext cx="17082" cy="166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 flipV="1">
            <a:off x="2229227" y="2825123"/>
            <a:ext cx="17082" cy="1653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 flipV="1">
            <a:off x="2246309" y="2808657"/>
            <a:ext cx="17082" cy="164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 flipV="1">
            <a:off x="2263391" y="2792246"/>
            <a:ext cx="17082" cy="1641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 flipV="1">
            <a:off x="2280473" y="2775875"/>
            <a:ext cx="17082" cy="1637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 flipV="1">
            <a:off x="2297556" y="2759531"/>
            <a:ext cx="17082" cy="1634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 flipV="1">
            <a:off x="2314638" y="2743200"/>
            <a:ext cx="17082" cy="1633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 flipV="1">
            <a:off x="2331720" y="2726869"/>
            <a:ext cx="17082" cy="1633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flipV="1">
            <a:off x="2348802" y="2710525"/>
            <a:ext cx="17082" cy="1634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2365884" y="2694154"/>
            <a:ext cx="17082" cy="1637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 flipV="1">
            <a:off x="2382967" y="2677743"/>
            <a:ext cx="17082" cy="1641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 flipV="1">
            <a:off x="2400049" y="2661277"/>
            <a:ext cx="17082" cy="164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 flipV="1">
            <a:off x="2417131" y="2644742"/>
            <a:ext cx="17082" cy="1653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 flipV="1">
            <a:off x="2434213" y="2628124"/>
            <a:ext cx="17082" cy="166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 flipV="1">
            <a:off x="2451295" y="2611406"/>
            <a:ext cx="17082" cy="167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 flipV="1">
            <a:off x="2468378" y="2594573"/>
            <a:ext cx="17082" cy="1683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 flipV="1">
            <a:off x="2485460" y="2577607"/>
            <a:ext cx="17082" cy="169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 flipV="1">
            <a:off x="2502542" y="2560489"/>
            <a:ext cx="17082" cy="171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 flipV="1">
            <a:off x="2519624" y="2543200"/>
            <a:ext cx="17082" cy="1728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 flipV="1">
            <a:off x="2536706" y="2525717"/>
            <a:ext cx="17082" cy="1748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 flipV="1">
            <a:off x="2553789" y="2508018"/>
            <a:ext cx="17082" cy="1769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 flipV="1">
            <a:off x="2570871" y="2490076"/>
            <a:ext cx="17082" cy="1794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 flipV="1">
            <a:off x="2587953" y="2471863"/>
            <a:ext cx="17082" cy="1821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 flipV="1">
            <a:off x="2605035" y="2453347"/>
            <a:ext cx="17082" cy="1851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 flipV="1">
            <a:off x="2622117" y="2434490"/>
            <a:ext cx="17082" cy="188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 flipV="1">
            <a:off x="2639200" y="2415253"/>
            <a:ext cx="17082" cy="1923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 flipV="1">
            <a:off x="2656282" y="2395588"/>
            <a:ext cx="17082" cy="1966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 flipV="1">
            <a:off x="2673364" y="2375439"/>
            <a:ext cx="17082" cy="2014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 flipV="1">
            <a:off x="2690446" y="2354743"/>
            <a:ext cx="17082" cy="2069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 flipV="1">
            <a:off x="2707528" y="2333422"/>
            <a:ext cx="17082" cy="213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 flipV="1">
            <a:off x="2724611" y="2311383"/>
            <a:ext cx="17082" cy="2203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 flipV="1">
            <a:off x="2741693" y="2288513"/>
            <a:ext cx="17082" cy="2287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 flipV="1">
            <a:off x="2758775" y="2264667"/>
            <a:ext cx="17082" cy="2384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 flipV="1">
            <a:off x="2775857" y="2239661"/>
            <a:ext cx="17082" cy="2500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 flipV="1">
            <a:off x="2792939" y="2213251"/>
            <a:ext cx="17082" cy="2641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 flipV="1">
            <a:off x="2810022" y="2185101"/>
            <a:ext cx="17082" cy="2815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 flipV="1">
            <a:off x="2827104" y="2154728"/>
            <a:ext cx="17082" cy="3037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 flipV="1">
            <a:off x="2844186" y="2121391"/>
            <a:ext cx="17082" cy="3333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 flipV="1">
            <a:off x="2861268" y="2083837"/>
            <a:ext cx="17082" cy="3755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 flipV="1">
            <a:off x="2878350" y="2039624"/>
            <a:ext cx="17082" cy="4421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 flipV="1">
            <a:off x="2895433" y="1982432"/>
            <a:ext cx="17082" cy="5719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 flipV="1">
            <a:off x="2912515" y="1845490"/>
            <a:ext cx="17082" cy="13694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777240" y="1845490"/>
            <a:ext cx="3108960" cy="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80" name="Text 78"/>
          <p:cNvSpPr txBox="1"/>
          <p:nvPr/>
        </p:nvSpPr>
        <p:spPr>
          <a:xfrm>
            <a:off x="137160" y="1717474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π/2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777240" y="3640910"/>
            <a:ext cx="3108960" cy="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82" name="Text 80"/>
          <p:cNvSpPr txBox="1"/>
          <p:nvPr/>
        </p:nvSpPr>
        <p:spPr>
          <a:xfrm>
            <a:off x="137160" y="3512894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−π/2</a:t>
            </a:r>
            <a:endParaRPr lang="en-US" sz="1050" dirty="0"/>
          </a:p>
        </p:txBody>
      </p:sp>
      <p:sp>
        <p:nvSpPr>
          <p:cNvPr id="83" name="Shape 81"/>
          <p:cNvSpPr/>
          <p:nvPr/>
        </p:nvSpPr>
        <p:spPr>
          <a:xfrm>
            <a:off x="1733843" y="2743200"/>
            <a:ext cx="0" cy="89771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84" name="Text 82"/>
          <p:cNvSpPr txBox="1"/>
          <p:nvPr/>
        </p:nvSpPr>
        <p:spPr>
          <a:xfrm>
            <a:off x="1148627" y="278892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 flipV="1">
            <a:off x="2929597" y="1845490"/>
            <a:ext cx="0" cy="89771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86" name="Text 84"/>
          <p:cNvSpPr txBox="1"/>
          <p:nvPr/>
        </p:nvSpPr>
        <p:spPr>
          <a:xfrm>
            <a:off x="2966173" y="278892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050" dirty="0"/>
          </a:p>
        </p:txBody>
      </p:sp>
      <p:sp>
        <p:nvSpPr>
          <p:cNvPr id="87" name="Text 85"/>
          <p:cNvSpPr txBox="1"/>
          <p:nvPr/>
        </p:nvSpPr>
        <p:spPr>
          <a:xfrm>
            <a:off x="685800" y="395935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29AB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arcsin x</a:t>
            </a:r>
            <a:endParaRPr lang="en-US" sz="1400" dirty="0"/>
          </a:p>
        </p:txBody>
      </p:sp>
      <p:sp>
        <p:nvSpPr>
          <p:cNvPr id="88" name="Text 86"/>
          <p:cNvSpPr txBox="1"/>
          <p:nvPr/>
        </p:nvSpPr>
        <p:spPr>
          <a:xfrm>
            <a:off x="685800" y="4270248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 −1 ≤ x ≤ 1</a:t>
            </a:r>
            <a:endParaRPr lang="en-US" sz="1150" dirty="0"/>
          </a:p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 −π/2 ≤ y ≤ π/2</a:t>
            </a:r>
            <a:endParaRPr lang="en-US" sz="1150" dirty="0"/>
          </a:p>
        </p:txBody>
      </p:sp>
      <p:sp>
        <p:nvSpPr>
          <p:cNvPr id="89" name="Shape 87"/>
          <p:cNvSpPr/>
          <p:nvPr/>
        </p:nvSpPr>
        <p:spPr>
          <a:xfrm>
            <a:off x="4526280" y="2743200"/>
            <a:ext cx="3108960" cy="0"/>
          </a:xfrm>
          <a:prstGeom prst="line">
            <a:avLst/>
          </a:prstGeom>
          <a:noFill/>
          <a:ln w="13970">
            <a:solidFill>
              <a:srgbClr val="1E3A44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6080760" y="1600200"/>
            <a:ext cx="0" cy="2286000"/>
          </a:xfrm>
          <a:prstGeom prst="line">
            <a:avLst/>
          </a:prstGeom>
          <a:noFill/>
          <a:ln w="13970">
            <a:solidFill>
              <a:srgbClr val="1E3A44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 flipV="1">
            <a:off x="4645855" y="3543804"/>
            <a:ext cx="40997" cy="27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 flipV="1">
            <a:off x="4686853" y="3540920"/>
            <a:ext cx="40997" cy="288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 flipV="1">
            <a:off x="4727850" y="3537862"/>
            <a:ext cx="40997" cy="30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 flipV="1">
            <a:off x="4768847" y="3534613"/>
            <a:ext cx="40997" cy="324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 flipV="1">
            <a:off x="4809844" y="3531155"/>
            <a:ext cx="40997" cy="34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 flipV="1">
            <a:off x="4850842" y="3527467"/>
            <a:ext cx="40997" cy="36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 flipV="1">
            <a:off x="4891839" y="3523527"/>
            <a:ext cx="40997" cy="394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 flipV="1">
            <a:off x="4932836" y="3519307"/>
            <a:ext cx="40997" cy="422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 flipV="1">
            <a:off x="4973834" y="3514778"/>
            <a:ext cx="40997" cy="452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 flipV="1">
            <a:off x="5014831" y="3509904"/>
            <a:ext cx="40997" cy="487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 flipV="1">
            <a:off x="5055828" y="3504646"/>
            <a:ext cx="40997" cy="52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 flipV="1">
            <a:off x="5096825" y="3498958"/>
            <a:ext cx="40997" cy="568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 flipV="1">
            <a:off x="5137823" y="3492785"/>
            <a:ext cx="40997" cy="617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 flipV="1">
            <a:off x="5178820" y="3486064"/>
            <a:ext cx="40997" cy="67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 flipV="1">
            <a:off x="5219817" y="3478722"/>
            <a:ext cx="40997" cy="734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 flipV="1">
            <a:off x="5260815" y="3470670"/>
            <a:ext cx="40997" cy="805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 flipV="1">
            <a:off x="5301812" y="3461805"/>
            <a:ext cx="40997" cy="886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 flipV="1">
            <a:off x="5342809" y="3452002"/>
            <a:ext cx="40997" cy="98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 flipV="1">
            <a:off x="5383806" y="3441110"/>
            <a:ext cx="40997" cy="1089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 flipV="1">
            <a:off x="5424804" y="3428946"/>
            <a:ext cx="40997" cy="1216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 flipV="1">
            <a:off x="5465801" y="3415287"/>
            <a:ext cx="40997" cy="1365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 flipV="1">
            <a:off x="5506798" y="3399859"/>
            <a:ext cx="40997" cy="1542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 flipV="1">
            <a:off x="5547795" y="3382321"/>
            <a:ext cx="40997" cy="1753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 flipV="1">
            <a:off x="5588793" y="3362249"/>
            <a:ext cx="40997" cy="2007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 flipV="1">
            <a:off x="5629790" y="3339116"/>
            <a:ext cx="40997" cy="2313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 flipV="1">
            <a:off x="5670787" y="3312256"/>
            <a:ext cx="40997" cy="2685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 flipV="1">
            <a:off x="5711785" y="3280846"/>
            <a:ext cx="40997" cy="3141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 flipV="1">
            <a:off x="5752782" y="3243867"/>
            <a:ext cx="40997" cy="3697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 flipV="1">
            <a:off x="5793779" y="3200104"/>
            <a:ext cx="40997" cy="4376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 flipV="1">
            <a:off x="5834776" y="3148180"/>
            <a:ext cx="40997" cy="519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 flipV="1">
            <a:off x="5875774" y="3086714"/>
            <a:ext cx="40997" cy="614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 flipV="1">
            <a:off x="5916771" y="3014669"/>
            <a:ext cx="40997" cy="7204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 flipV="1">
            <a:off x="5957768" y="2931965"/>
            <a:ext cx="40997" cy="8270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 flipV="1">
            <a:off x="5998765" y="2840228"/>
            <a:ext cx="40997" cy="9173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 flipV="1">
            <a:off x="6039763" y="2743200"/>
            <a:ext cx="40997" cy="9702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 flipV="1">
            <a:off x="6080760" y="2646172"/>
            <a:ext cx="40997" cy="9702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 flipV="1">
            <a:off x="6121757" y="2554435"/>
            <a:ext cx="40997" cy="9173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 flipV="1">
            <a:off x="6162755" y="2471731"/>
            <a:ext cx="40997" cy="8270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 flipV="1">
            <a:off x="6203752" y="2399686"/>
            <a:ext cx="40997" cy="7204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 flipV="1">
            <a:off x="6244749" y="2338220"/>
            <a:ext cx="40997" cy="614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 flipV="1">
            <a:off x="6285746" y="2286296"/>
            <a:ext cx="40997" cy="519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 flipV="1">
            <a:off x="6326744" y="2242533"/>
            <a:ext cx="40997" cy="4376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 flipV="1">
            <a:off x="6367741" y="2205554"/>
            <a:ext cx="40997" cy="3697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 flipV="1">
            <a:off x="6408738" y="2174144"/>
            <a:ext cx="40997" cy="3141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 flipV="1">
            <a:off x="6449735" y="2147284"/>
            <a:ext cx="40997" cy="2685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 flipV="1">
            <a:off x="6490733" y="2124151"/>
            <a:ext cx="40997" cy="2313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 flipV="1">
            <a:off x="6531730" y="2104079"/>
            <a:ext cx="40997" cy="2007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 flipV="1">
            <a:off x="6572727" y="2086541"/>
            <a:ext cx="40997" cy="1753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 flipV="1">
            <a:off x="6613725" y="2071113"/>
            <a:ext cx="40997" cy="1542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 flipV="1">
            <a:off x="6654722" y="2057454"/>
            <a:ext cx="40997" cy="1365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 flipV="1">
            <a:off x="6695719" y="2045290"/>
            <a:ext cx="40997" cy="1216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 flipV="1">
            <a:off x="6736716" y="2034398"/>
            <a:ext cx="40997" cy="1089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 flipV="1">
            <a:off x="6777714" y="2024595"/>
            <a:ext cx="40997" cy="98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 flipV="1">
            <a:off x="6818711" y="2015730"/>
            <a:ext cx="40997" cy="886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 flipV="1">
            <a:off x="6859708" y="2007678"/>
            <a:ext cx="40997" cy="805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 flipV="1">
            <a:off x="6900705" y="2000336"/>
            <a:ext cx="40997" cy="734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 flipV="1">
            <a:off x="6941703" y="1993615"/>
            <a:ext cx="40997" cy="67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 flipV="1">
            <a:off x="6982700" y="1987442"/>
            <a:ext cx="40997" cy="617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 flipV="1">
            <a:off x="7023697" y="1981754"/>
            <a:ext cx="40997" cy="568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 flipV="1">
            <a:off x="7064695" y="1976496"/>
            <a:ext cx="40997" cy="52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 flipV="1">
            <a:off x="7105692" y="1971622"/>
            <a:ext cx="40997" cy="487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 flipV="1">
            <a:off x="7146689" y="1967093"/>
            <a:ext cx="40997" cy="452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 flipV="1">
            <a:off x="7187686" y="1962873"/>
            <a:ext cx="40997" cy="422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 flipV="1">
            <a:off x="7228684" y="1958933"/>
            <a:ext cx="40997" cy="394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 flipV="1">
            <a:off x="7269681" y="1955245"/>
            <a:ext cx="40997" cy="36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 flipV="1">
            <a:off x="7310678" y="1951787"/>
            <a:ext cx="40997" cy="34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 flipV="1">
            <a:off x="7351676" y="1948538"/>
            <a:ext cx="40997" cy="324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 flipV="1">
            <a:off x="7392673" y="1945480"/>
            <a:ext cx="40997" cy="30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 flipV="1">
            <a:off x="7433670" y="1942596"/>
            <a:ext cx="40997" cy="288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 flipV="1">
            <a:off x="7474667" y="1939872"/>
            <a:ext cx="40997" cy="27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4526280" y="1845490"/>
            <a:ext cx="3108960" cy="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162" name="Text 160"/>
          <p:cNvSpPr txBox="1"/>
          <p:nvPr/>
        </p:nvSpPr>
        <p:spPr>
          <a:xfrm>
            <a:off x="3886200" y="1717474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π/2</a:t>
            </a:r>
            <a:endParaRPr lang="en-US" sz="1050" dirty="0"/>
          </a:p>
        </p:txBody>
      </p:sp>
      <p:sp>
        <p:nvSpPr>
          <p:cNvPr id="163" name="Shape 161"/>
          <p:cNvSpPr/>
          <p:nvPr/>
        </p:nvSpPr>
        <p:spPr>
          <a:xfrm>
            <a:off x="4526280" y="3640910"/>
            <a:ext cx="3108960" cy="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164" name="Text 162"/>
          <p:cNvSpPr txBox="1"/>
          <p:nvPr/>
        </p:nvSpPr>
        <p:spPr>
          <a:xfrm>
            <a:off x="3886200" y="3512894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−π/2</a:t>
            </a:r>
            <a:endParaRPr lang="en-US" sz="1050" dirty="0"/>
          </a:p>
        </p:txBody>
      </p:sp>
      <p:sp>
        <p:nvSpPr>
          <p:cNvPr id="165" name="Text 163"/>
          <p:cNvSpPr txBox="1"/>
          <p:nvPr/>
        </p:nvSpPr>
        <p:spPr>
          <a:xfrm>
            <a:off x="4434840" y="395935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29AB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arctan x</a:t>
            </a:r>
            <a:endParaRPr lang="en-US" sz="1400" dirty="0"/>
          </a:p>
        </p:txBody>
      </p:sp>
      <p:sp>
        <p:nvSpPr>
          <p:cNvPr id="166" name="Text 164"/>
          <p:cNvSpPr txBox="1"/>
          <p:nvPr/>
        </p:nvSpPr>
        <p:spPr>
          <a:xfrm>
            <a:off x="4434840" y="4270248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 all real x</a:t>
            </a:r>
            <a:endParaRPr lang="en-US" sz="1150" dirty="0"/>
          </a:p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 −π/2 &lt; y &lt; π/2</a:t>
            </a:r>
            <a:endParaRPr lang="en-US" sz="1150" dirty="0"/>
          </a:p>
        </p:txBody>
      </p:sp>
      <p:sp>
        <p:nvSpPr>
          <p:cNvPr id="167" name="Shape 165"/>
          <p:cNvSpPr/>
          <p:nvPr/>
        </p:nvSpPr>
        <p:spPr>
          <a:xfrm>
            <a:off x="8275320" y="2743200"/>
            <a:ext cx="3108960" cy="0"/>
          </a:xfrm>
          <a:prstGeom prst="line">
            <a:avLst/>
          </a:prstGeom>
          <a:noFill/>
          <a:ln w="13970">
            <a:solidFill>
              <a:srgbClr val="1E3A44"/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9829800" y="1600200"/>
            <a:ext cx="0" cy="2286000"/>
          </a:xfrm>
          <a:prstGeom prst="line">
            <a:avLst/>
          </a:prstGeom>
          <a:noFill/>
          <a:ln w="13970">
            <a:solidFill>
              <a:srgbClr val="1E3A44"/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 flipV="1">
            <a:off x="8394895" y="2158159"/>
            <a:ext cx="17079" cy="68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 flipV="1">
            <a:off x="8411974" y="2157457"/>
            <a:ext cx="17079" cy="70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 flipV="1">
            <a:off x="8429053" y="2156738"/>
            <a:ext cx="17079" cy="71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 flipV="1">
            <a:off x="8446132" y="2156000"/>
            <a:ext cx="17079" cy="73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 flipV="1">
            <a:off x="8463211" y="2155244"/>
            <a:ext cx="17079" cy="7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 flipV="1">
            <a:off x="8480289" y="2154468"/>
            <a:ext cx="17079" cy="77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 flipV="1">
            <a:off x="8497368" y="2153671"/>
            <a:ext cx="17079" cy="79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 flipV="1">
            <a:off x="8514447" y="2152854"/>
            <a:ext cx="17079" cy="8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 flipV="1">
            <a:off x="8531526" y="2152014"/>
            <a:ext cx="17079" cy="84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 flipV="1">
            <a:off x="8548604" y="2151150"/>
            <a:ext cx="17079" cy="86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 flipV="1">
            <a:off x="8565683" y="2150263"/>
            <a:ext cx="17079" cy="88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 flipV="1">
            <a:off x="8582762" y="2149351"/>
            <a:ext cx="17079" cy="91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 flipV="1">
            <a:off x="8599841" y="2148412"/>
            <a:ext cx="17079" cy="93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 flipV="1">
            <a:off x="8616920" y="2147446"/>
            <a:ext cx="17079" cy="9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 flipV="1">
            <a:off x="8633998" y="2146452"/>
            <a:ext cx="17079" cy="99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 flipV="1">
            <a:off x="8651077" y="2145427"/>
            <a:ext cx="17079" cy="10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 flipV="1">
            <a:off x="8668156" y="2144372"/>
            <a:ext cx="17079" cy="10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 flipV="1">
            <a:off x="8685235" y="2143283"/>
            <a:ext cx="17079" cy="10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 flipV="1">
            <a:off x="8702313" y="2142160"/>
            <a:ext cx="17079" cy="112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 flipV="1">
            <a:off x="8719392" y="2141002"/>
            <a:ext cx="17079" cy="115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 flipV="1">
            <a:off x="8736471" y="2139806"/>
            <a:ext cx="17079" cy="119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 flipV="1">
            <a:off x="8753550" y="2138570"/>
            <a:ext cx="17079" cy="123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 flipV="1">
            <a:off x="8770629" y="2137292"/>
            <a:ext cx="17079" cy="127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 flipV="1">
            <a:off x="8787707" y="2135971"/>
            <a:ext cx="17079" cy="13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 flipV="1">
            <a:off x="8804786" y="2134603"/>
            <a:ext cx="17079" cy="136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 flipV="1">
            <a:off x="8821865" y="2133187"/>
            <a:ext cx="17079" cy="141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 flipV="1">
            <a:off x="8838944" y="2131720"/>
            <a:ext cx="17079" cy="146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 flipV="1">
            <a:off x="8856022" y="2130199"/>
            <a:ext cx="17079" cy="15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 flipV="1">
            <a:off x="8873101" y="2128620"/>
            <a:ext cx="17079" cy="157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 flipV="1">
            <a:off x="8890180" y="2126981"/>
            <a:ext cx="17079" cy="163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 flipV="1">
            <a:off x="8907259" y="2125278"/>
            <a:ext cx="17079" cy="17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 flipV="1">
            <a:off x="8924338" y="2123507"/>
            <a:ext cx="17079" cy="177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 flipV="1">
            <a:off x="8941416" y="2121664"/>
            <a:ext cx="17079" cy="184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 flipV="1">
            <a:off x="8958495" y="2119744"/>
            <a:ext cx="17079" cy="192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 flipV="1">
            <a:off x="8975574" y="2117742"/>
            <a:ext cx="17079" cy="200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 flipV="1">
            <a:off x="8992653" y="2115653"/>
            <a:ext cx="17079" cy="208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 flipV="1">
            <a:off x="9009732" y="2113471"/>
            <a:ext cx="17079" cy="218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 flipV="1">
            <a:off x="9026810" y="2111189"/>
            <a:ext cx="17079" cy="228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 flipV="1">
            <a:off x="9043889" y="2108801"/>
            <a:ext cx="17079" cy="23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 flipV="1">
            <a:off x="9060968" y="2106298"/>
            <a:ext cx="17079" cy="25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 flipV="1">
            <a:off x="9078047" y="2103672"/>
            <a:ext cx="17079" cy="262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 flipV="1">
            <a:off x="9095125" y="2100914"/>
            <a:ext cx="17079" cy="27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 flipV="1">
            <a:off x="9112204" y="2098012"/>
            <a:ext cx="17079" cy="290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 flipV="1">
            <a:off x="9129283" y="2094956"/>
            <a:ext cx="17079" cy="30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 flipV="1">
            <a:off x="9146362" y="2091732"/>
            <a:ext cx="17079" cy="32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 flipV="1">
            <a:off x="9163441" y="2088325"/>
            <a:ext cx="17079" cy="340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 flipV="1">
            <a:off x="9180519" y="2084719"/>
            <a:ext cx="17079" cy="360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 flipV="1">
            <a:off x="9197598" y="2080896"/>
            <a:ext cx="17079" cy="382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 flipV="1">
            <a:off x="9214677" y="2076834"/>
            <a:ext cx="17079" cy="406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 flipV="1">
            <a:off x="9231756" y="2072510"/>
            <a:ext cx="17079" cy="43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 flipV="1">
            <a:off x="9248834" y="2067897"/>
            <a:ext cx="17079" cy="461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 flipV="1">
            <a:off x="9265913" y="2062962"/>
            <a:ext cx="17079" cy="493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 flipV="1">
            <a:off x="9282992" y="2057670"/>
            <a:ext cx="17079" cy="529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 flipV="1">
            <a:off x="9300071" y="2051979"/>
            <a:ext cx="17079" cy="569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 flipV="1">
            <a:off x="9317150" y="2045839"/>
            <a:ext cx="17079" cy="614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 flipV="1">
            <a:off x="9334228" y="2039191"/>
            <a:ext cx="17079" cy="664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 flipV="1">
            <a:off x="9351307" y="2031966"/>
            <a:ext cx="17079" cy="722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 flipV="1">
            <a:off x="9368386" y="2024078"/>
            <a:ext cx="17079" cy="78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 flipV="1">
            <a:off x="9385465" y="2015424"/>
            <a:ext cx="17079" cy="865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 flipV="1">
            <a:off x="9402543" y="2005876"/>
            <a:ext cx="17079" cy="954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 flipV="1">
            <a:off x="9419622" y="1995273"/>
            <a:ext cx="17079" cy="106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 flipV="1">
            <a:off x="9436701" y="1983405"/>
            <a:ext cx="17079" cy="1186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 flipV="1">
            <a:off x="9453780" y="1969998"/>
            <a:ext cx="17079" cy="1340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2" name="Shape 230"/>
          <p:cNvSpPr/>
          <p:nvPr/>
        </p:nvSpPr>
        <p:spPr>
          <a:xfrm flipV="1">
            <a:off x="9470859" y="1954676"/>
            <a:ext cx="17079" cy="1532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3" name="Shape 231"/>
          <p:cNvSpPr/>
          <p:nvPr/>
        </p:nvSpPr>
        <p:spPr>
          <a:xfrm flipV="1">
            <a:off x="9487937" y="1936901"/>
            <a:ext cx="17079" cy="1777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4" name="Shape 232"/>
          <p:cNvSpPr/>
          <p:nvPr/>
        </p:nvSpPr>
        <p:spPr>
          <a:xfrm flipV="1">
            <a:off x="9505016" y="1915865"/>
            <a:ext cx="17079" cy="2103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5" name="Shape 233"/>
          <p:cNvSpPr/>
          <p:nvPr/>
        </p:nvSpPr>
        <p:spPr>
          <a:xfrm flipV="1">
            <a:off x="9522095" y="1890233"/>
            <a:ext cx="17079" cy="2563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 flipV="1">
            <a:off x="9539174" y="1857476"/>
            <a:ext cx="17079" cy="3275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 flipV="1">
            <a:off x="9556253" y="1811318"/>
            <a:ext cx="17079" cy="461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8" name="Shape 236"/>
          <p:cNvSpPr/>
          <p:nvPr/>
        </p:nvSpPr>
        <p:spPr>
          <a:xfrm flipV="1">
            <a:off x="9573331" y="1702098"/>
            <a:ext cx="17079" cy="10922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39" name="Shape 237"/>
          <p:cNvSpPr/>
          <p:nvPr/>
        </p:nvSpPr>
        <p:spPr>
          <a:xfrm flipV="1">
            <a:off x="10069190" y="2618952"/>
            <a:ext cx="17079" cy="10922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0" name="Shape 238"/>
          <p:cNvSpPr/>
          <p:nvPr/>
        </p:nvSpPr>
        <p:spPr>
          <a:xfrm flipV="1">
            <a:off x="10086269" y="2572794"/>
            <a:ext cx="17079" cy="461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1" name="Shape 239"/>
          <p:cNvSpPr/>
          <p:nvPr/>
        </p:nvSpPr>
        <p:spPr>
          <a:xfrm flipV="1">
            <a:off x="10103347" y="2540037"/>
            <a:ext cx="17079" cy="3275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2" name="Shape 240"/>
          <p:cNvSpPr/>
          <p:nvPr/>
        </p:nvSpPr>
        <p:spPr>
          <a:xfrm flipV="1">
            <a:off x="10120426" y="2514405"/>
            <a:ext cx="17079" cy="2563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3" name="Shape 241"/>
          <p:cNvSpPr/>
          <p:nvPr/>
        </p:nvSpPr>
        <p:spPr>
          <a:xfrm flipV="1">
            <a:off x="10137505" y="2493369"/>
            <a:ext cx="17079" cy="2103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4" name="Shape 242"/>
          <p:cNvSpPr/>
          <p:nvPr/>
        </p:nvSpPr>
        <p:spPr>
          <a:xfrm flipV="1">
            <a:off x="10154584" y="2475595"/>
            <a:ext cx="17079" cy="1777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 flipV="1">
            <a:off x="10171663" y="2460272"/>
            <a:ext cx="17079" cy="1532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6" name="Shape 244"/>
          <p:cNvSpPr/>
          <p:nvPr/>
        </p:nvSpPr>
        <p:spPr>
          <a:xfrm flipV="1">
            <a:off x="10188741" y="2446865"/>
            <a:ext cx="17079" cy="1340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7" name="Shape 245"/>
          <p:cNvSpPr/>
          <p:nvPr/>
        </p:nvSpPr>
        <p:spPr>
          <a:xfrm flipV="1">
            <a:off x="10205820" y="2434998"/>
            <a:ext cx="17079" cy="1186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8" name="Shape 246"/>
          <p:cNvSpPr/>
          <p:nvPr/>
        </p:nvSpPr>
        <p:spPr>
          <a:xfrm flipV="1">
            <a:off x="10222899" y="2424394"/>
            <a:ext cx="17079" cy="106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49" name="Shape 247"/>
          <p:cNvSpPr/>
          <p:nvPr/>
        </p:nvSpPr>
        <p:spPr>
          <a:xfrm flipV="1">
            <a:off x="10239978" y="2414847"/>
            <a:ext cx="17079" cy="954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0" name="Shape 248"/>
          <p:cNvSpPr/>
          <p:nvPr/>
        </p:nvSpPr>
        <p:spPr>
          <a:xfrm flipV="1">
            <a:off x="10257057" y="2406193"/>
            <a:ext cx="17079" cy="865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1" name="Shape 249"/>
          <p:cNvSpPr/>
          <p:nvPr/>
        </p:nvSpPr>
        <p:spPr>
          <a:xfrm flipV="1">
            <a:off x="10274135" y="2398305"/>
            <a:ext cx="17079" cy="78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2" name="Shape 250"/>
          <p:cNvSpPr/>
          <p:nvPr/>
        </p:nvSpPr>
        <p:spPr>
          <a:xfrm flipV="1">
            <a:off x="10291214" y="2391079"/>
            <a:ext cx="17079" cy="722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 flipV="1">
            <a:off x="10308293" y="2384431"/>
            <a:ext cx="17079" cy="664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4" name="Shape 252"/>
          <p:cNvSpPr/>
          <p:nvPr/>
        </p:nvSpPr>
        <p:spPr>
          <a:xfrm flipV="1">
            <a:off x="10325372" y="2378291"/>
            <a:ext cx="17079" cy="614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5" name="Shape 253"/>
          <p:cNvSpPr/>
          <p:nvPr/>
        </p:nvSpPr>
        <p:spPr>
          <a:xfrm flipV="1">
            <a:off x="10342450" y="2372600"/>
            <a:ext cx="17079" cy="569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6" name="Shape 254"/>
          <p:cNvSpPr/>
          <p:nvPr/>
        </p:nvSpPr>
        <p:spPr>
          <a:xfrm flipV="1">
            <a:off x="10359529" y="2367308"/>
            <a:ext cx="17079" cy="529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7" name="Shape 255"/>
          <p:cNvSpPr/>
          <p:nvPr/>
        </p:nvSpPr>
        <p:spPr>
          <a:xfrm flipV="1">
            <a:off x="10376608" y="2362374"/>
            <a:ext cx="17079" cy="493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8" name="Shape 256"/>
          <p:cNvSpPr/>
          <p:nvPr/>
        </p:nvSpPr>
        <p:spPr>
          <a:xfrm flipV="1">
            <a:off x="10393687" y="2357760"/>
            <a:ext cx="17079" cy="461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59" name="Shape 257"/>
          <p:cNvSpPr/>
          <p:nvPr/>
        </p:nvSpPr>
        <p:spPr>
          <a:xfrm flipV="1">
            <a:off x="10410766" y="2353436"/>
            <a:ext cx="17079" cy="43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0" name="Shape 258"/>
          <p:cNvSpPr/>
          <p:nvPr/>
        </p:nvSpPr>
        <p:spPr>
          <a:xfrm flipV="1">
            <a:off x="10427844" y="2349375"/>
            <a:ext cx="17079" cy="406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1" name="Shape 259"/>
          <p:cNvSpPr/>
          <p:nvPr/>
        </p:nvSpPr>
        <p:spPr>
          <a:xfrm flipV="1">
            <a:off x="10444923" y="2345552"/>
            <a:ext cx="17079" cy="382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2" name="Shape 260"/>
          <p:cNvSpPr/>
          <p:nvPr/>
        </p:nvSpPr>
        <p:spPr>
          <a:xfrm flipV="1">
            <a:off x="10462002" y="2341946"/>
            <a:ext cx="17079" cy="360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3" name="Shape 261"/>
          <p:cNvSpPr/>
          <p:nvPr/>
        </p:nvSpPr>
        <p:spPr>
          <a:xfrm flipV="1">
            <a:off x="10479081" y="2338539"/>
            <a:ext cx="17079" cy="340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4" name="Shape 262"/>
          <p:cNvSpPr/>
          <p:nvPr/>
        </p:nvSpPr>
        <p:spPr>
          <a:xfrm flipV="1">
            <a:off x="10496159" y="2335315"/>
            <a:ext cx="17079" cy="32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5" name="Shape 263"/>
          <p:cNvSpPr/>
          <p:nvPr/>
        </p:nvSpPr>
        <p:spPr>
          <a:xfrm flipV="1">
            <a:off x="10513238" y="2332258"/>
            <a:ext cx="17079" cy="30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6" name="Shape 264"/>
          <p:cNvSpPr/>
          <p:nvPr/>
        </p:nvSpPr>
        <p:spPr>
          <a:xfrm flipV="1">
            <a:off x="10530317" y="2329357"/>
            <a:ext cx="17079" cy="290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7" name="Shape 265"/>
          <p:cNvSpPr/>
          <p:nvPr/>
        </p:nvSpPr>
        <p:spPr>
          <a:xfrm flipV="1">
            <a:off x="10547396" y="2326598"/>
            <a:ext cx="17079" cy="275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8" name="Shape 266"/>
          <p:cNvSpPr/>
          <p:nvPr/>
        </p:nvSpPr>
        <p:spPr>
          <a:xfrm flipV="1">
            <a:off x="10564475" y="2323972"/>
            <a:ext cx="17079" cy="262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69" name="Shape 267"/>
          <p:cNvSpPr/>
          <p:nvPr/>
        </p:nvSpPr>
        <p:spPr>
          <a:xfrm flipV="1">
            <a:off x="10581553" y="2321470"/>
            <a:ext cx="17079" cy="25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0" name="Shape 268"/>
          <p:cNvSpPr/>
          <p:nvPr/>
        </p:nvSpPr>
        <p:spPr>
          <a:xfrm flipV="1">
            <a:off x="10598632" y="2319081"/>
            <a:ext cx="17079" cy="23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1" name="Shape 269"/>
          <p:cNvSpPr/>
          <p:nvPr/>
        </p:nvSpPr>
        <p:spPr>
          <a:xfrm flipV="1">
            <a:off x="10615711" y="2316800"/>
            <a:ext cx="17079" cy="228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2" name="Shape 270"/>
          <p:cNvSpPr/>
          <p:nvPr/>
        </p:nvSpPr>
        <p:spPr>
          <a:xfrm flipV="1">
            <a:off x="10632790" y="2314618"/>
            <a:ext cx="17079" cy="218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3" name="Shape 271"/>
          <p:cNvSpPr/>
          <p:nvPr/>
        </p:nvSpPr>
        <p:spPr>
          <a:xfrm flipV="1">
            <a:off x="10649868" y="2312529"/>
            <a:ext cx="17079" cy="208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4" name="Shape 272"/>
          <p:cNvSpPr/>
          <p:nvPr/>
        </p:nvSpPr>
        <p:spPr>
          <a:xfrm flipV="1">
            <a:off x="10666947" y="2310527"/>
            <a:ext cx="17079" cy="200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5" name="Shape 273"/>
          <p:cNvSpPr/>
          <p:nvPr/>
        </p:nvSpPr>
        <p:spPr>
          <a:xfrm flipV="1">
            <a:off x="10684026" y="2308607"/>
            <a:ext cx="17079" cy="192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6" name="Shape 274"/>
          <p:cNvSpPr/>
          <p:nvPr/>
        </p:nvSpPr>
        <p:spPr>
          <a:xfrm flipV="1">
            <a:off x="10701105" y="2306763"/>
            <a:ext cx="17079" cy="184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7" name="Shape 275"/>
          <p:cNvSpPr/>
          <p:nvPr/>
        </p:nvSpPr>
        <p:spPr>
          <a:xfrm flipV="1">
            <a:off x="10718184" y="2304992"/>
            <a:ext cx="17079" cy="177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8" name="Shape 276"/>
          <p:cNvSpPr/>
          <p:nvPr/>
        </p:nvSpPr>
        <p:spPr>
          <a:xfrm flipV="1">
            <a:off x="10735262" y="2303289"/>
            <a:ext cx="17079" cy="170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79" name="Shape 277"/>
          <p:cNvSpPr/>
          <p:nvPr/>
        </p:nvSpPr>
        <p:spPr>
          <a:xfrm flipV="1">
            <a:off x="10752341" y="2301650"/>
            <a:ext cx="17079" cy="163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0" name="Shape 278"/>
          <p:cNvSpPr/>
          <p:nvPr/>
        </p:nvSpPr>
        <p:spPr>
          <a:xfrm flipV="1">
            <a:off x="10769420" y="2300072"/>
            <a:ext cx="17079" cy="157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1" name="Shape 279"/>
          <p:cNvSpPr/>
          <p:nvPr/>
        </p:nvSpPr>
        <p:spPr>
          <a:xfrm flipV="1">
            <a:off x="10786499" y="2298550"/>
            <a:ext cx="17079" cy="15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2" name="Shape 280"/>
          <p:cNvSpPr/>
          <p:nvPr/>
        </p:nvSpPr>
        <p:spPr>
          <a:xfrm flipV="1">
            <a:off x="10803578" y="2297083"/>
            <a:ext cx="17079" cy="146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3" name="Shape 281"/>
          <p:cNvSpPr/>
          <p:nvPr/>
        </p:nvSpPr>
        <p:spPr>
          <a:xfrm flipV="1">
            <a:off x="10820656" y="2295667"/>
            <a:ext cx="17079" cy="141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4" name="Shape 282"/>
          <p:cNvSpPr/>
          <p:nvPr/>
        </p:nvSpPr>
        <p:spPr>
          <a:xfrm flipV="1">
            <a:off x="10837735" y="2294300"/>
            <a:ext cx="17079" cy="136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5" name="Shape 283"/>
          <p:cNvSpPr/>
          <p:nvPr/>
        </p:nvSpPr>
        <p:spPr>
          <a:xfrm flipV="1">
            <a:off x="10854814" y="2292978"/>
            <a:ext cx="17079" cy="1321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6" name="Shape 284"/>
          <p:cNvSpPr/>
          <p:nvPr/>
        </p:nvSpPr>
        <p:spPr>
          <a:xfrm flipV="1">
            <a:off x="10871893" y="2291701"/>
            <a:ext cx="17079" cy="127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7" name="Shape 285"/>
          <p:cNvSpPr/>
          <p:nvPr/>
        </p:nvSpPr>
        <p:spPr>
          <a:xfrm flipV="1">
            <a:off x="10888971" y="2290465"/>
            <a:ext cx="17079" cy="123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8" name="Shape 286"/>
          <p:cNvSpPr/>
          <p:nvPr/>
        </p:nvSpPr>
        <p:spPr>
          <a:xfrm flipV="1">
            <a:off x="10906050" y="2289269"/>
            <a:ext cx="17079" cy="119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89" name="Shape 287"/>
          <p:cNvSpPr/>
          <p:nvPr/>
        </p:nvSpPr>
        <p:spPr>
          <a:xfrm flipV="1">
            <a:off x="10923129" y="2288110"/>
            <a:ext cx="17079" cy="115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0" name="Shape 288"/>
          <p:cNvSpPr/>
          <p:nvPr/>
        </p:nvSpPr>
        <p:spPr>
          <a:xfrm flipV="1">
            <a:off x="10940208" y="2286987"/>
            <a:ext cx="17079" cy="112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1" name="Shape 289"/>
          <p:cNvSpPr/>
          <p:nvPr/>
        </p:nvSpPr>
        <p:spPr>
          <a:xfrm flipV="1">
            <a:off x="10957287" y="2285899"/>
            <a:ext cx="17079" cy="108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2" name="Shape 290"/>
          <p:cNvSpPr/>
          <p:nvPr/>
        </p:nvSpPr>
        <p:spPr>
          <a:xfrm flipV="1">
            <a:off x="10974365" y="2284843"/>
            <a:ext cx="17079" cy="10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3" name="Shape 291"/>
          <p:cNvSpPr/>
          <p:nvPr/>
        </p:nvSpPr>
        <p:spPr>
          <a:xfrm flipV="1">
            <a:off x="10991444" y="2283819"/>
            <a:ext cx="17079" cy="1024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4" name="Shape 292"/>
          <p:cNvSpPr/>
          <p:nvPr/>
        </p:nvSpPr>
        <p:spPr>
          <a:xfrm flipV="1">
            <a:off x="11008523" y="2282824"/>
            <a:ext cx="17079" cy="99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5" name="Shape 293"/>
          <p:cNvSpPr/>
          <p:nvPr/>
        </p:nvSpPr>
        <p:spPr>
          <a:xfrm flipV="1">
            <a:off x="11025602" y="2281858"/>
            <a:ext cx="17079" cy="96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6" name="Shape 294"/>
          <p:cNvSpPr/>
          <p:nvPr/>
        </p:nvSpPr>
        <p:spPr>
          <a:xfrm flipV="1">
            <a:off x="11042680" y="2280920"/>
            <a:ext cx="17079" cy="93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7" name="Shape 295"/>
          <p:cNvSpPr/>
          <p:nvPr/>
        </p:nvSpPr>
        <p:spPr>
          <a:xfrm flipV="1">
            <a:off x="11059759" y="2280007"/>
            <a:ext cx="17079" cy="91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8" name="Shape 296"/>
          <p:cNvSpPr/>
          <p:nvPr/>
        </p:nvSpPr>
        <p:spPr>
          <a:xfrm flipV="1">
            <a:off x="11076838" y="2279120"/>
            <a:ext cx="17079" cy="88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299" name="Shape 297"/>
          <p:cNvSpPr/>
          <p:nvPr/>
        </p:nvSpPr>
        <p:spPr>
          <a:xfrm flipV="1">
            <a:off x="11093917" y="2278257"/>
            <a:ext cx="17079" cy="863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0" name="Shape 298"/>
          <p:cNvSpPr/>
          <p:nvPr/>
        </p:nvSpPr>
        <p:spPr>
          <a:xfrm flipV="1">
            <a:off x="11110996" y="2277417"/>
            <a:ext cx="17079" cy="840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1" name="Shape 299"/>
          <p:cNvSpPr/>
          <p:nvPr/>
        </p:nvSpPr>
        <p:spPr>
          <a:xfrm flipV="1">
            <a:off x="11128074" y="2276599"/>
            <a:ext cx="17079" cy="818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2" name="Shape 300"/>
          <p:cNvSpPr/>
          <p:nvPr/>
        </p:nvSpPr>
        <p:spPr>
          <a:xfrm flipV="1">
            <a:off x="11145153" y="2275802"/>
            <a:ext cx="17079" cy="79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3" name="Shape 301"/>
          <p:cNvSpPr/>
          <p:nvPr/>
        </p:nvSpPr>
        <p:spPr>
          <a:xfrm flipV="1">
            <a:off x="11162232" y="2275026"/>
            <a:ext cx="17079" cy="77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4" name="Shape 302"/>
          <p:cNvSpPr/>
          <p:nvPr/>
        </p:nvSpPr>
        <p:spPr>
          <a:xfrm flipV="1">
            <a:off x="11179311" y="2274270"/>
            <a:ext cx="17079" cy="756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5" name="Shape 303"/>
          <p:cNvSpPr/>
          <p:nvPr/>
        </p:nvSpPr>
        <p:spPr>
          <a:xfrm flipV="1">
            <a:off x="11196389" y="2273533"/>
            <a:ext cx="17079" cy="737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6" name="Shape 304"/>
          <p:cNvSpPr/>
          <p:nvPr/>
        </p:nvSpPr>
        <p:spPr>
          <a:xfrm flipV="1">
            <a:off x="11213468" y="2272813"/>
            <a:ext cx="17079" cy="719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7" name="Shape 305"/>
          <p:cNvSpPr/>
          <p:nvPr/>
        </p:nvSpPr>
        <p:spPr>
          <a:xfrm flipV="1">
            <a:off x="11230547" y="2272112"/>
            <a:ext cx="17079" cy="702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8" name="Shape 306"/>
          <p:cNvSpPr/>
          <p:nvPr/>
        </p:nvSpPr>
        <p:spPr>
          <a:xfrm flipV="1">
            <a:off x="11247626" y="2271427"/>
            <a:ext cx="17079" cy="685"/>
          </a:xfrm>
          <a:prstGeom prst="line">
            <a:avLst/>
          </a:prstGeom>
          <a:noFill/>
          <a:ln w="30480">
            <a:solidFill>
              <a:srgbClr val="29ABD6"/>
            </a:solidFill>
            <a:prstDash val="solid"/>
          </a:ln>
        </p:spPr>
      </p:sp>
      <p:sp>
        <p:nvSpPr>
          <p:cNvPr id="309" name="Shape 307"/>
          <p:cNvSpPr/>
          <p:nvPr/>
        </p:nvSpPr>
        <p:spPr>
          <a:xfrm>
            <a:off x="8275320" y="1687070"/>
            <a:ext cx="3108960" cy="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310" name="Text 308"/>
          <p:cNvSpPr txBox="1"/>
          <p:nvPr/>
        </p:nvSpPr>
        <p:spPr>
          <a:xfrm>
            <a:off x="7635240" y="1559054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endParaRPr lang="en-US" sz="1050" dirty="0"/>
          </a:p>
        </p:txBody>
      </p:sp>
      <p:sp>
        <p:nvSpPr>
          <p:cNvPr id="311" name="Shape 309"/>
          <p:cNvSpPr/>
          <p:nvPr/>
        </p:nvSpPr>
        <p:spPr>
          <a:xfrm>
            <a:off x="8275320" y="2215135"/>
            <a:ext cx="3108960" cy="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312" name="Text 310"/>
          <p:cNvSpPr txBox="1"/>
          <p:nvPr/>
        </p:nvSpPr>
        <p:spPr>
          <a:xfrm>
            <a:off x="7635240" y="2087119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π/2</a:t>
            </a:r>
            <a:endParaRPr lang="en-US" sz="1050" dirty="0"/>
          </a:p>
        </p:txBody>
      </p:sp>
      <p:sp>
        <p:nvSpPr>
          <p:cNvPr id="313" name="Shape 311"/>
          <p:cNvSpPr/>
          <p:nvPr/>
        </p:nvSpPr>
        <p:spPr>
          <a:xfrm flipV="1">
            <a:off x="9590649" y="1687070"/>
            <a:ext cx="0" cy="1056130"/>
          </a:xfrm>
          <a:prstGeom prst="line">
            <a:avLst/>
          </a:prstGeom>
          <a:noFill/>
          <a:ln w="12700">
            <a:solidFill>
              <a:srgbClr val="E03A5F"/>
            </a:solidFill>
            <a:prstDash val="dash"/>
          </a:ln>
        </p:spPr>
      </p:sp>
      <p:sp>
        <p:nvSpPr>
          <p:cNvPr id="314" name="Text 312"/>
          <p:cNvSpPr txBox="1"/>
          <p:nvPr/>
        </p:nvSpPr>
        <p:spPr>
          <a:xfrm>
            <a:off x="9005433" y="278892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endParaRPr lang="en-US" sz="1050" dirty="0"/>
          </a:p>
        </p:txBody>
      </p:sp>
      <p:sp>
        <p:nvSpPr>
          <p:cNvPr id="315" name="Text 313"/>
          <p:cNvSpPr txBox="1"/>
          <p:nvPr/>
        </p:nvSpPr>
        <p:spPr>
          <a:xfrm>
            <a:off x="10105527" y="2788920"/>
            <a:ext cx="548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E0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050" dirty="0"/>
          </a:p>
        </p:txBody>
      </p:sp>
      <p:sp>
        <p:nvSpPr>
          <p:cNvPr id="316" name="Text 314"/>
          <p:cNvSpPr txBox="1"/>
          <p:nvPr/>
        </p:nvSpPr>
        <p:spPr>
          <a:xfrm>
            <a:off x="8183880" y="395935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29AB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arcsec x</a:t>
            </a:r>
            <a:endParaRPr lang="en-US" sz="1400" dirty="0"/>
          </a:p>
        </p:txBody>
      </p:sp>
      <p:sp>
        <p:nvSpPr>
          <p:cNvPr id="317" name="Text 315"/>
          <p:cNvSpPr txBox="1"/>
          <p:nvPr/>
        </p:nvSpPr>
        <p:spPr>
          <a:xfrm>
            <a:off x="8183880" y="4270248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 | x | ≥ 1</a:t>
            </a:r>
            <a:endParaRPr lang="en-US" sz="1150" dirty="0"/>
          </a:p>
          <a:p>
            <a:pPr algn="ctr"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 0 ≤ y ≤ π,  y ≠ π/2</a:t>
            </a:r>
            <a:endParaRPr lang="en-US" sz="1150" dirty="0"/>
          </a:p>
        </p:txBody>
      </p:sp>
      <p:sp>
        <p:nvSpPr>
          <p:cNvPr id="318" name="Shape 316"/>
          <p:cNvSpPr/>
          <p:nvPr/>
        </p:nvSpPr>
        <p:spPr>
          <a:xfrm>
            <a:off x="640080" y="502920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319" name="Text 317"/>
          <p:cNvSpPr txBox="1"/>
          <p:nvPr/>
        </p:nvSpPr>
        <p:spPr>
          <a:xfrm>
            <a:off x="960120" y="50292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restriction in Table 3.1 comes straight from these pictures: arcsin is not differentiable at ±1 because the tangent there is vertical, and arcsec is undefined on (−1, 1).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Table 3.1 — Derivatives of the Inverse Trigonometric Functions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08760"/>
          <a:ext cx="1088136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337560"/>
                <a:gridCol w="2103120"/>
                <a:gridCol w="333756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Derivative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Derivative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C9E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arcsin x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 / √(1 − x²),    | x | &lt; 1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arccos x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− 1 / √(1 − x²),    | x | &lt; 1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arctan x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 / (1 + x²)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arccot x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− 1 / (1 + x²)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arcsec x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 / ( | x | √(x² − 1) ),   | x | &gt; 1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arccsc x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E3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− 1 / ( | x | √(x² − 1) ),   | x | &gt; 1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FF8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40080" y="3977640"/>
            <a:ext cx="108813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5875">
            <a:solidFill>
              <a:srgbClr val="8FC3D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960120" y="3977640"/>
            <a:ext cx="10241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three to learn.  </a:t>
            </a:r>
            <a:pPr indent="0" marL="0">
              <a:buNone/>
            </a:pPr>
            <a:r>
              <a:rPr lang="en-US" sz="14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right-hand column is the left-hand column with a minus sign. That is no accident: arccos x = π/2 − arcsin x, and the same identity links arccot to arctan and arccsc to arcsec. Differentiate a constant minus something and you get the negative.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40080" y="5394960"/>
            <a:ext cx="10881360" cy="594360"/>
          </a:xfrm>
          <a:prstGeom prst="roundRect">
            <a:avLst>
              <a:gd name="adj" fmla="val 12308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960120" y="53949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that arcsin and sin⁻¹ are two names for the same function — and neither means 1/sin.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Chain Rule Forms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the versions you will actually use.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05840" y="160020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arcsin u  =  (1 / √(1 − u²)) · du/dx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8503920" y="16002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u | &lt; 1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65176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05840" y="265176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arctan u  =  (1 / (1 + u²)) · du/dx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8503920" y="265176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real u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7033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3703320"/>
            <a:ext cx="7315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arcsec u  =  (1 / ( | u | √(u² − 1) )) · du/dx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8503920" y="37033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u | &gt; 1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489204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5875">
            <a:solidFill>
              <a:srgbClr val="8FC3D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60120" y="489204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7C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absolute value comes from:  </a:t>
            </a:r>
            <a:pPr indent="0" marL="0"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slope of arcsec is positive on both branches of its domain, while √(u² − 1) alone would give the wrong sign for u &lt; −1. The bars fix that in one stroke.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2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  y = arcsin (x²)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1965960"/>
            <a:ext cx="457200" cy="457200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173736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 the inside function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139696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 =  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    du/dx  =  2x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731520" y="3200400"/>
            <a:ext cx="457200" cy="457200"/>
          </a:xfrm>
          <a:prstGeom prst="ellipse">
            <a:avLst/>
          </a:prstGeom>
          <a:solidFill>
            <a:srgbClr val="8FC3D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297180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 the arcsine formula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374136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arcsin (x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=  (1 / √(1 − (x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)) · 2x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731520" y="4434840"/>
            <a:ext cx="457200" cy="457200"/>
          </a:xfrm>
          <a:prstGeom prst="ellipse">
            <a:avLst/>
          </a:prstGeom>
          <a:solidFill>
            <a:srgbClr val="0F7C9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4434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420624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Simplify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4608576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2x / √(1 − x</a:t>
            </a:r>
            <a:pPr indent="0" marL="0">
              <a:buNone/>
            </a:pPr>
            <a:r>
              <a:rPr lang="en-US" sz="24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24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640080" y="5486400"/>
            <a:ext cx="10881360" cy="548640"/>
          </a:xfrm>
          <a:prstGeom prst="roundRect">
            <a:avLst>
              <a:gd name="adj" fmla="val 13333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6012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formula is valid where | x² | &lt; 1, that is for −1 &lt; x &lt; 1.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these first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them is not what it looks like.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9202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19202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(1)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192024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[ 1 / arctan x ]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7680960" y="1920240"/>
            <a:ext cx="3566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40080" y="352044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3520440"/>
            <a:ext cx="731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(2)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52044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[ arcsec (5x</a:t>
            </a:r>
            <a:pPr indent="0" marL="0">
              <a:buNone/>
            </a:pPr>
            <a:r>
              <a:rPr lang="en-US" sz="22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22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]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7680960" y="3520440"/>
            <a:ext cx="3566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6C808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?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3949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(1) carefully before you start. Is that the inverse function, or the reciprocal of one?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3 — the reciprocal, not the inverse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  1 / arctan 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55448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/ arctan x   is   (arctan x)</a:t>
            </a:r>
            <a:pPr algn="ctr" indent="0" marL="0">
              <a:buNone/>
            </a:pPr>
            <a:r>
              <a:rPr lang="en-US" sz="19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—  a reciprocal, not an inverse function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74320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(arctan x)</a:t>
            </a:r>
            <a:pPr indent="0" marL="0">
              <a:buNone/>
            </a:pPr>
            <a:r>
              <a:rPr lang="en-US" sz="20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274320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the reciprocal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74904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− (arctan x)</a:t>
            </a:r>
            <a:pPr indent="0" marL="0">
              <a:buNone/>
            </a:pPr>
            <a:r>
              <a:rPr lang="en-US" sz="20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−2</a:t>
            </a:r>
            <a:pPr indent="0" marL="0">
              <a:buNone/>
            </a:pPr>
            <a:r>
              <a:rPr lang="en-US" sz="2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d/dx (arctan x)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0" y="374904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Rule, then Chain Rule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475488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− 1 / [ (arctan x)</a:t>
            </a:r>
            <a:pPr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(1 + x</a:t>
            </a:r>
            <a:pPr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]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0" y="47548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derivative of arctan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76072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had been arctan (1/x), the answer would be completely different. Notation matters.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 4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  arcsec (5x⁴)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1554480"/>
            <a:ext cx="10332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 =  5x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    du/dx  =  20x</a:t>
            </a:r>
            <a:pPr indent="0" marL="0">
              <a:buNone/>
            </a:pPr>
            <a:r>
              <a:rPr lang="en-US" sz="19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     and we need  | u | &gt; 1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74320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d/dx arcsec (5x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=  ( 1 / ( | 5x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| √((5x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17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 ) ) · 20x</a:t>
            </a:r>
            <a:pPr indent="0" marL="0">
              <a:buNone/>
            </a:pPr>
            <a:r>
              <a:rPr lang="en-US" sz="17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8869680" y="274320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Chain Rule form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79476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20x</a:t>
            </a:r>
            <a:pPr indent="0" marL="0">
              <a:buNone/>
            </a:pPr>
            <a:r>
              <a:rPr lang="en-US" sz="21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( 5x</a:t>
            </a:r>
            <a:pPr indent="0" marL="0">
              <a:buNone/>
            </a:pPr>
            <a:r>
              <a:rPr lang="en-US" sz="21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√(25x</a:t>
            </a:r>
            <a:pPr indent="0" marL="0">
              <a:buNone/>
            </a:pPr>
            <a:r>
              <a:rPr lang="en-US" sz="2100" baseline="300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pPr indent="0" marL="0">
              <a:buNone/>
            </a:pPr>
            <a:r>
              <a:rPr lang="en-US" sz="2100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 )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8869680" y="379476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x &gt; 0 the bars come off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484632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4 / ( x √(25x</a:t>
            </a:r>
            <a:pPr indent="0" marL="0">
              <a:buNone/>
            </a:pPr>
            <a:r>
              <a:rPr lang="en-US" sz="21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pPr indent="0" marL="0">
              <a:buNone/>
            </a:pPr>
            <a:r>
              <a:rPr lang="en-US" sz="21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 )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8869680" y="484632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 5x³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58521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 algebra in that order: substitute, then remove the absolute value once you know the sign, then cancel.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475488" cy="475488"/>
          </a:xfrm>
          <a:prstGeom prst="ellipse">
            <a:avLst/>
          </a:prstGeom>
          <a:solidFill>
            <a:srgbClr val="9B1B3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3840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29184"/>
            <a:ext cx="10424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E3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Table Backwards — Three Integrals</a:t>
            </a:r>
            <a:endParaRPr lang="en-US" sz="29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91440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formulas quoted without proof in §4.8 and §7.1.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169164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du / √(1 − u</a:t>
            </a:r>
            <a:pPr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=  arcsin u + C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686800" y="169164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u | &lt; 1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78892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EDF6FB"/>
          </a:solidFill>
          <a:ln w="12700">
            <a:solidFill>
              <a:srgbClr val="EDF6F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27889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du / (1 + u</a:t>
            </a:r>
            <a:pPr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=  arctan u + C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0" y="278892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real u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88620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DCEFF8"/>
          </a:solidFill>
          <a:ln w="12700">
            <a:solidFill>
              <a:srgbClr val="DCEF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51560" y="388620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 du / ( | u | √(u</a:t>
            </a:r>
            <a:pPr indent="0" marL="0">
              <a:buNone/>
            </a:pPr>
            <a:r>
              <a:rPr lang="en-US" sz="2000" b="1" baseline="30000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indent="0" marL="0">
              <a:buNone/>
            </a:pPr>
            <a:r>
              <a:rPr lang="en-US" sz="2000" b="1" dirty="0">
                <a:solidFill>
                  <a:srgbClr val="0F7C9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 )  =  arcsec | u | +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0" y="38862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C8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u | &gt; 1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02920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F7C9E"/>
          </a:solidFill>
          <a:ln w="12700">
            <a:solidFill>
              <a:srgbClr val="0F7C9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60120" y="502920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derivative formula in this section is an integration formula read from right to left. That is the whole reason §3.9 sits inside an integral calculus course.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FA3A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15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BC9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Sumayah Mansour Bin Hazzaa  ·  Math 111 — Integral Calculus  ·  King Saud University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45720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822960" y="1536192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5361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463040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formulas, not six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arccos, arccot and arccsc derivatives are the negatives of the other three.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822960" y="2340864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3408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267712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the domain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arcsin needs | u | &lt; 1, arcsec needs | u | &gt; 1; arctan works everywhere.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22960" y="3145536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145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072384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value in arcsec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makes one formula serve both branches of the domain.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22960" y="3950208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39502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3877056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Notation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1/arctan x is a reciprocal; arctan⁻¹ would be something else again. Read before you differentiate.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384048" cy="384048"/>
          </a:xfrm>
          <a:prstGeom prst="ellipse">
            <a:avLst/>
          </a:prstGeom>
          <a:solidFill>
            <a:srgbClr val="F3DFE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754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15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681728"/>
            <a:ext cx="7223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3D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point of the section —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each formula backwards and you have an integral — the three quoted in §4.8 and §7.1.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8915400" y="1417320"/>
            <a:ext cx="2606040" cy="3840480"/>
          </a:xfrm>
          <a:prstGeom prst="roundRect">
            <a:avLst>
              <a:gd name="adj" fmla="val 2807"/>
            </a:avLst>
          </a:prstGeom>
          <a:solidFill>
            <a:srgbClr val="F3DFE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189720" y="169164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8A153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</a:t>
            </a:r>
            <a:endParaRPr lang="en-US" sz="2100" dirty="0"/>
          </a:p>
        </p:txBody>
      </p:sp>
      <p:sp>
        <p:nvSpPr>
          <p:cNvPr id="21" name="Text 19"/>
          <p:cNvSpPr txBox="1"/>
          <p:nvPr/>
        </p:nvSpPr>
        <p:spPr>
          <a:xfrm>
            <a:off x="9189720" y="219456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3.9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derivatives of inverse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trigonometric functions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150" i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each answer by asking where it is valid, not only what it equals.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5760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F3D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lecture:  §8.1 — Using Basic Integration Formulas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EBC9D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3.9 Inverse Trigonometric Functions</dc:title>
  <dc:subject>PptxGenJS Presentation</dc:subject>
  <dc:creator>Math 111 - King Saud University</dc:creator>
  <cp:lastModifiedBy>Math 111 - King Saud University</cp:lastModifiedBy>
  <cp:revision>1</cp:revision>
  <dcterms:created xsi:type="dcterms:W3CDTF">2026-09-15T04:46:51Z</dcterms:created>
  <dcterms:modified xsi:type="dcterms:W3CDTF">2026-09-15T04:46:51Z</dcterms:modified>
</cp:coreProperties>
</file>