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7" r:id="rId11"/>
    <p:sldId id="268" r:id="rId12"/>
    <p:sldId id="263" r:id="rId13"/>
    <p:sldId id="264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6EBE1-8DCE-458E-B663-01C4F9FDE0BD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A472654-2FF8-4C87-9ADF-20B9BACEABCD}">
      <dgm:prSet phldrT="[نص]"/>
      <dgm:spPr/>
      <dgm:t>
        <a:bodyPr/>
        <a:lstStyle/>
        <a:p>
          <a:pPr rtl="1"/>
          <a:r>
            <a:rPr lang="ar-SA" dirty="0" smtClean="0"/>
            <a:t>بعيدا عن التشهير</a:t>
          </a:r>
          <a:endParaRPr lang="ar-SA" dirty="0"/>
        </a:p>
      </dgm:t>
    </dgm:pt>
    <dgm:pt modelId="{E2601C96-C959-4C60-88DD-840AD0F8AB69}" type="parTrans" cxnId="{6B7ADF00-CC66-4415-9AB1-B0FBCAE7F39E}">
      <dgm:prSet/>
      <dgm:spPr/>
      <dgm:t>
        <a:bodyPr/>
        <a:lstStyle/>
        <a:p>
          <a:pPr rtl="1"/>
          <a:endParaRPr lang="ar-SA"/>
        </a:p>
      </dgm:t>
    </dgm:pt>
    <dgm:pt modelId="{A4674AC1-7C36-4010-880F-D8ED24B8FE17}" type="sibTrans" cxnId="{6B7ADF00-CC66-4415-9AB1-B0FBCAE7F39E}">
      <dgm:prSet/>
      <dgm:spPr/>
      <dgm:t>
        <a:bodyPr/>
        <a:lstStyle/>
        <a:p>
          <a:pPr rtl="1"/>
          <a:endParaRPr lang="ar-SA"/>
        </a:p>
      </dgm:t>
    </dgm:pt>
    <dgm:pt modelId="{EEAD44C6-4B5C-43B3-B8F5-BE76BDFF1DA6}">
      <dgm:prSet phldrT="[نص]"/>
      <dgm:spPr/>
      <dgm:t>
        <a:bodyPr/>
        <a:lstStyle/>
        <a:p>
          <a:pPr rtl="1"/>
          <a:r>
            <a:rPr lang="ar-SA" smtClean="0"/>
            <a:t>كشف المستور	</a:t>
          </a:r>
          <a:endParaRPr lang="ar-SA" dirty="0"/>
        </a:p>
      </dgm:t>
    </dgm:pt>
    <dgm:pt modelId="{488DD339-9865-4395-8DBC-F4D78875614A}" type="parTrans" cxnId="{2753116F-8A37-45FB-A468-BAB27DE23633}">
      <dgm:prSet/>
      <dgm:spPr/>
      <dgm:t>
        <a:bodyPr/>
        <a:lstStyle/>
        <a:p>
          <a:pPr rtl="1"/>
          <a:endParaRPr lang="ar-SA"/>
        </a:p>
      </dgm:t>
    </dgm:pt>
    <dgm:pt modelId="{B71077DC-B439-40AC-9287-A94D40638294}" type="sibTrans" cxnId="{2753116F-8A37-45FB-A468-BAB27DE23633}">
      <dgm:prSet/>
      <dgm:spPr/>
      <dgm:t>
        <a:bodyPr/>
        <a:lstStyle/>
        <a:p>
          <a:pPr rtl="1"/>
          <a:endParaRPr lang="ar-SA"/>
        </a:p>
      </dgm:t>
    </dgm:pt>
    <dgm:pt modelId="{5510B0EA-7A02-4202-B39A-A05CBC50BE93}">
      <dgm:prSet phldrT="[نص]"/>
      <dgm:spPr/>
      <dgm:t>
        <a:bodyPr/>
        <a:lstStyle/>
        <a:p>
          <a:pPr rtl="1"/>
          <a:r>
            <a:rPr lang="ar-SA" dirty="0" smtClean="0"/>
            <a:t>الإعلام</a:t>
          </a:r>
          <a:endParaRPr lang="ar-SA" dirty="0"/>
        </a:p>
      </dgm:t>
    </dgm:pt>
    <dgm:pt modelId="{D38D5A6D-403F-4DCE-AD6E-3178229013C0}" type="parTrans" cxnId="{5C6F7B46-4339-445C-A5F0-FCEC3D02BCE1}">
      <dgm:prSet/>
      <dgm:spPr/>
      <dgm:t>
        <a:bodyPr/>
        <a:lstStyle/>
        <a:p>
          <a:pPr rtl="1"/>
          <a:endParaRPr lang="ar-SA"/>
        </a:p>
      </dgm:t>
    </dgm:pt>
    <dgm:pt modelId="{99643282-B9BF-41CC-A607-15B4D3EE7515}" type="sibTrans" cxnId="{5C6F7B46-4339-445C-A5F0-FCEC3D02BCE1}">
      <dgm:prSet/>
      <dgm:spPr/>
      <dgm:t>
        <a:bodyPr/>
        <a:lstStyle/>
        <a:p>
          <a:pPr rtl="1"/>
          <a:endParaRPr lang="ar-SA"/>
        </a:p>
      </dgm:t>
    </dgm:pt>
    <dgm:pt modelId="{B1E12E76-CFD5-41D6-8A16-E6B362D35536}">
      <dgm:prSet phldrT="[نص]"/>
      <dgm:spPr/>
      <dgm:t>
        <a:bodyPr/>
        <a:lstStyle/>
        <a:p>
          <a:pPr rtl="1"/>
          <a:r>
            <a:rPr lang="ar-SA" dirty="0" smtClean="0"/>
            <a:t>الفساد في المجتمع </a:t>
          </a:r>
          <a:endParaRPr lang="ar-SA" dirty="0"/>
        </a:p>
      </dgm:t>
    </dgm:pt>
    <dgm:pt modelId="{B6C69DC5-7E5A-4B2C-BADD-C272FF743771}" type="parTrans" cxnId="{75AA10C2-3F93-4EE5-9BB4-F090E8F89613}">
      <dgm:prSet/>
      <dgm:spPr/>
      <dgm:t>
        <a:bodyPr/>
        <a:lstStyle/>
        <a:p>
          <a:pPr rtl="1"/>
          <a:endParaRPr lang="ar-SA"/>
        </a:p>
      </dgm:t>
    </dgm:pt>
    <dgm:pt modelId="{F0B5570D-F01F-4F59-A494-08FFC123BBC5}" type="sibTrans" cxnId="{75AA10C2-3F93-4EE5-9BB4-F090E8F89613}">
      <dgm:prSet/>
      <dgm:spPr/>
      <dgm:t>
        <a:bodyPr/>
        <a:lstStyle/>
        <a:p>
          <a:pPr rtl="1"/>
          <a:endParaRPr lang="ar-SA"/>
        </a:p>
      </dgm:t>
    </dgm:pt>
    <dgm:pt modelId="{3A3F1C5F-8FCF-4060-9CD8-06F82F4E622E}" type="pres">
      <dgm:prSet presAssocID="{8A66EBE1-8DCE-458E-B663-01C4F9FDE0BD}" presName="Name0" presStyleCnt="0">
        <dgm:presLayoutVars>
          <dgm:dir/>
          <dgm:resizeHandles val="exact"/>
        </dgm:presLayoutVars>
      </dgm:prSet>
      <dgm:spPr/>
    </dgm:pt>
    <dgm:pt modelId="{66A38A92-4EE6-467C-B30C-A1BAB702CA64}" type="pres">
      <dgm:prSet presAssocID="{7A472654-2FF8-4C87-9ADF-20B9BACEABCD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E31BB36-CA7A-41FA-ABEF-C494478BD945}" type="pres">
      <dgm:prSet presAssocID="{A4674AC1-7C36-4010-880F-D8ED24B8FE17}" presName="space" presStyleCnt="0"/>
      <dgm:spPr/>
    </dgm:pt>
    <dgm:pt modelId="{91E70B56-5628-485F-A648-774579B6D23E}" type="pres">
      <dgm:prSet presAssocID="{EEAD44C6-4B5C-43B3-B8F5-BE76BDFF1DA6}" presName="Name5" presStyleLbl="vennNode1" presStyleIdx="1" presStyleCnt="4">
        <dgm:presLayoutVars>
          <dgm:bulletEnabled val="1"/>
        </dgm:presLayoutVars>
      </dgm:prSet>
      <dgm:spPr/>
    </dgm:pt>
    <dgm:pt modelId="{209239D1-FF8B-42C6-97E6-1E8326F0ACB9}" type="pres">
      <dgm:prSet presAssocID="{B71077DC-B439-40AC-9287-A94D40638294}" presName="space" presStyleCnt="0"/>
      <dgm:spPr/>
    </dgm:pt>
    <dgm:pt modelId="{8C7967EE-1C86-45C5-9A0D-AE245DC561F1}" type="pres">
      <dgm:prSet presAssocID="{5510B0EA-7A02-4202-B39A-A05CBC50BE93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2283DB9-D303-4441-90EB-E6E6808B84E0}" type="pres">
      <dgm:prSet presAssocID="{99643282-B9BF-41CC-A607-15B4D3EE7515}" presName="space" presStyleCnt="0"/>
      <dgm:spPr/>
    </dgm:pt>
    <dgm:pt modelId="{5E240CC4-36F5-4DDA-9F3F-96D7D1D24A57}" type="pres">
      <dgm:prSet presAssocID="{B1E12E76-CFD5-41D6-8A16-E6B362D35536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C88543A-8373-4B64-83CC-FB8127718E85}" type="presOf" srcId="{B1E12E76-CFD5-41D6-8A16-E6B362D35536}" destId="{5E240CC4-36F5-4DDA-9F3F-96D7D1D24A57}" srcOrd="0" destOrd="0" presId="urn:microsoft.com/office/officeart/2005/8/layout/venn3"/>
    <dgm:cxn modelId="{B38AD95B-1199-400D-948E-AC13CCA9E247}" type="presOf" srcId="{7A472654-2FF8-4C87-9ADF-20B9BACEABCD}" destId="{66A38A92-4EE6-467C-B30C-A1BAB702CA64}" srcOrd="0" destOrd="0" presId="urn:microsoft.com/office/officeart/2005/8/layout/venn3"/>
    <dgm:cxn modelId="{75AA10C2-3F93-4EE5-9BB4-F090E8F89613}" srcId="{8A66EBE1-8DCE-458E-B663-01C4F9FDE0BD}" destId="{B1E12E76-CFD5-41D6-8A16-E6B362D35536}" srcOrd="3" destOrd="0" parTransId="{B6C69DC5-7E5A-4B2C-BADD-C272FF743771}" sibTransId="{F0B5570D-F01F-4F59-A494-08FFC123BBC5}"/>
    <dgm:cxn modelId="{5C6F7B46-4339-445C-A5F0-FCEC3D02BCE1}" srcId="{8A66EBE1-8DCE-458E-B663-01C4F9FDE0BD}" destId="{5510B0EA-7A02-4202-B39A-A05CBC50BE93}" srcOrd="2" destOrd="0" parTransId="{D38D5A6D-403F-4DCE-AD6E-3178229013C0}" sibTransId="{99643282-B9BF-41CC-A607-15B4D3EE7515}"/>
    <dgm:cxn modelId="{2753116F-8A37-45FB-A468-BAB27DE23633}" srcId="{8A66EBE1-8DCE-458E-B663-01C4F9FDE0BD}" destId="{EEAD44C6-4B5C-43B3-B8F5-BE76BDFF1DA6}" srcOrd="1" destOrd="0" parTransId="{488DD339-9865-4395-8DBC-F4D78875614A}" sibTransId="{B71077DC-B439-40AC-9287-A94D40638294}"/>
    <dgm:cxn modelId="{6B7ADF00-CC66-4415-9AB1-B0FBCAE7F39E}" srcId="{8A66EBE1-8DCE-458E-B663-01C4F9FDE0BD}" destId="{7A472654-2FF8-4C87-9ADF-20B9BACEABCD}" srcOrd="0" destOrd="0" parTransId="{E2601C96-C959-4C60-88DD-840AD0F8AB69}" sibTransId="{A4674AC1-7C36-4010-880F-D8ED24B8FE17}"/>
    <dgm:cxn modelId="{4ED9D40B-B6EA-4C8B-8918-FC96357BB203}" type="presOf" srcId="{EEAD44C6-4B5C-43B3-B8F5-BE76BDFF1DA6}" destId="{91E70B56-5628-485F-A648-774579B6D23E}" srcOrd="0" destOrd="0" presId="urn:microsoft.com/office/officeart/2005/8/layout/venn3"/>
    <dgm:cxn modelId="{4322EBC2-D3DB-407B-B7A9-25A325553530}" type="presOf" srcId="{8A66EBE1-8DCE-458E-B663-01C4F9FDE0BD}" destId="{3A3F1C5F-8FCF-4060-9CD8-06F82F4E622E}" srcOrd="0" destOrd="0" presId="urn:microsoft.com/office/officeart/2005/8/layout/venn3"/>
    <dgm:cxn modelId="{22A76C72-D478-41B9-A7B1-4F0D61E68DB8}" type="presOf" srcId="{5510B0EA-7A02-4202-B39A-A05CBC50BE93}" destId="{8C7967EE-1C86-45C5-9A0D-AE245DC561F1}" srcOrd="0" destOrd="0" presId="urn:microsoft.com/office/officeart/2005/8/layout/venn3"/>
    <dgm:cxn modelId="{8753B543-5101-4561-A7C7-04527732874B}" type="presParOf" srcId="{3A3F1C5F-8FCF-4060-9CD8-06F82F4E622E}" destId="{66A38A92-4EE6-467C-B30C-A1BAB702CA64}" srcOrd="0" destOrd="0" presId="urn:microsoft.com/office/officeart/2005/8/layout/venn3"/>
    <dgm:cxn modelId="{D7569454-667A-4A90-AF9D-2826B4985338}" type="presParOf" srcId="{3A3F1C5F-8FCF-4060-9CD8-06F82F4E622E}" destId="{6E31BB36-CA7A-41FA-ABEF-C494478BD945}" srcOrd="1" destOrd="0" presId="urn:microsoft.com/office/officeart/2005/8/layout/venn3"/>
    <dgm:cxn modelId="{A11C869D-F24C-4C8D-B097-537A07334083}" type="presParOf" srcId="{3A3F1C5F-8FCF-4060-9CD8-06F82F4E622E}" destId="{91E70B56-5628-485F-A648-774579B6D23E}" srcOrd="2" destOrd="0" presId="urn:microsoft.com/office/officeart/2005/8/layout/venn3"/>
    <dgm:cxn modelId="{70A7E06E-D091-4752-A1D5-8ABDEC32E681}" type="presParOf" srcId="{3A3F1C5F-8FCF-4060-9CD8-06F82F4E622E}" destId="{209239D1-FF8B-42C6-97E6-1E8326F0ACB9}" srcOrd="3" destOrd="0" presId="urn:microsoft.com/office/officeart/2005/8/layout/venn3"/>
    <dgm:cxn modelId="{E11265CF-822A-4A44-8A06-758BC7615B38}" type="presParOf" srcId="{3A3F1C5F-8FCF-4060-9CD8-06F82F4E622E}" destId="{8C7967EE-1C86-45C5-9A0D-AE245DC561F1}" srcOrd="4" destOrd="0" presId="urn:microsoft.com/office/officeart/2005/8/layout/venn3"/>
    <dgm:cxn modelId="{F5E177F7-E631-4427-A760-2AC1EDD4C02A}" type="presParOf" srcId="{3A3F1C5F-8FCF-4060-9CD8-06F82F4E622E}" destId="{12283DB9-D303-4441-90EB-E6E6808B84E0}" srcOrd="5" destOrd="0" presId="urn:microsoft.com/office/officeart/2005/8/layout/venn3"/>
    <dgm:cxn modelId="{49E420A6-968C-48E0-9790-5FAAEFF341FF}" type="presParOf" srcId="{3A3F1C5F-8FCF-4060-9CD8-06F82F4E622E}" destId="{5E240CC4-36F5-4DDA-9F3F-96D7D1D24A5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44FCD6-5A92-4422-AA29-1BF1D251BFA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0A7E32EB-F59C-4D1E-B973-DB9B78479753}">
      <dgm:prSet phldrT="[نص]"/>
      <dgm:spPr/>
      <dgm:t>
        <a:bodyPr/>
        <a:lstStyle/>
        <a:p>
          <a:r>
            <a:rPr lang="ar-SA" dirty="0" smtClean="0"/>
            <a:t>إعلام صاحب مبدأ</a:t>
          </a:r>
          <a:endParaRPr lang="en-US" dirty="0"/>
        </a:p>
      </dgm:t>
    </dgm:pt>
    <dgm:pt modelId="{101A65FD-60B6-46CD-A652-6B273AF7257A}" type="parTrans" cxnId="{90FF28FA-F404-4FF0-9EB3-C04243E71FED}">
      <dgm:prSet/>
      <dgm:spPr/>
      <dgm:t>
        <a:bodyPr/>
        <a:lstStyle/>
        <a:p>
          <a:endParaRPr lang="en-US"/>
        </a:p>
      </dgm:t>
    </dgm:pt>
    <dgm:pt modelId="{7EFC23A2-56FB-489A-8857-9E68EDFA7536}" type="sibTrans" cxnId="{90FF28FA-F404-4FF0-9EB3-C04243E71FED}">
      <dgm:prSet/>
      <dgm:spPr/>
      <dgm:t>
        <a:bodyPr/>
        <a:lstStyle/>
        <a:p>
          <a:endParaRPr lang="en-US"/>
        </a:p>
      </dgm:t>
    </dgm:pt>
    <dgm:pt modelId="{51F45ED8-B84C-489B-8661-13F0F8DDEE1A}">
      <dgm:prSet phldrT="[نص]"/>
      <dgm:spPr/>
      <dgm:t>
        <a:bodyPr/>
        <a:lstStyle/>
        <a:p>
          <a:r>
            <a:rPr lang="ar-SA" dirty="0" smtClean="0"/>
            <a:t>ضمير الشعب</a:t>
          </a:r>
          <a:endParaRPr lang="en-US" dirty="0"/>
        </a:p>
      </dgm:t>
    </dgm:pt>
    <dgm:pt modelId="{E61E2318-778F-47BC-AD4A-27AFFD1E3EBE}" type="parTrans" cxnId="{C4E68B78-D38B-47EE-BA11-4C46EA9E9D6E}">
      <dgm:prSet/>
      <dgm:spPr/>
      <dgm:t>
        <a:bodyPr/>
        <a:lstStyle/>
        <a:p>
          <a:endParaRPr lang="en-US"/>
        </a:p>
      </dgm:t>
    </dgm:pt>
    <dgm:pt modelId="{BAC6A983-7BC6-4EEC-9EED-AABF85AFAC03}" type="sibTrans" cxnId="{C4E68B78-D38B-47EE-BA11-4C46EA9E9D6E}">
      <dgm:prSet/>
      <dgm:spPr/>
      <dgm:t>
        <a:bodyPr/>
        <a:lstStyle/>
        <a:p>
          <a:endParaRPr lang="en-US"/>
        </a:p>
      </dgm:t>
    </dgm:pt>
    <dgm:pt modelId="{3E0E38A8-7B3D-46C8-90B4-7F9D106F40AA}">
      <dgm:prSet phldrT="[نص]"/>
      <dgm:spPr/>
      <dgm:t>
        <a:bodyPr/>
        <a:lstStyle/>
        <a:p>
          <a:r>
            <a:rPr lang="ar-SA" dirty="0" smtClean="0"/>
            <a:t>مرآة اجتماعية صادقة</a:t>
          </a:r>
          <a:endParaRPr lang="en-US" dirty="0"/>
        </a:p>
      </dgm:t>
    </dgm:pt>
    <dgm:pt modelId="{143CB0E8-6ADC-4B57-A3F7-BAA8BDC0FC92}" type="parTrans" cxnId="{3A20BB09-9C39-4510-A732-5B06D6391BA2}">
      <dgm:prSet/>
      <dgm:spPr/>
      <dgm:t>
        <a:bodyPr/>
        <a:lstStyle/>
        <a:p>
          <a:endParaRPr lang="en-US"/>
        </a:p>
      </dgm:t>
    </dgm:pt>
    <dgm:pt modelId="{9A293C7D-ED1C-49D5-9777-9B00A56B1F46}" type="sibTrans" cxnId="{3A20BB09-9C39-4510-A732-5B06D6391BA2}">
      <dgm:prSet/>
      <dgm:spPr/>
      <dgm:t>
        <a:bodyPr/>
        <a:lstStyle/>
        <a:p>
          <a:endParaRPr lang="en-US"/>
        </a:p>
      </dgm:t>
    </dgm:pt>
    <dgm:pt modelId="{45ECCACF-28B5-42BB-B446-33712409C183}" type="pres">
      <dgm:prSet presAssocID="{EF44FCD6-5A92-4422-AA29-1BF1D251BFAD}" presName="compositeShape" presStyleCnt="0">
        <dgm:presLayoutVars>
          <dgm:chMax val="7"/>
          <dgm:dir/>
          <dgm:resizeHandles val="exact"/>
        </dgm:presLayoutVars>
      </dgm:prSet>
      <dgm:spPr/>
    </dgm:pt>
    <dgm:pt modelId="{E97C9CA0-4CBD-4B96-9B49-8BEF84C9A8E9}" type="pres">
      <dgm:prSet presAssocID="{0A7E32EB-F59C-4D1E-B973-DB9B78479753}" presName="circ1" presStyleLbl="vennNode1" presStyleIdx="0" presStyleCnt="3"/>
      <dgm:spPr/>
      <dgm:t>
        <a:bodyPr/>
        <a:lstStyle/>
        <a:p>
          <a:endParaRPr lang="en-US"/>
        </a:p>
      </dgm:t>
    </dgm:pt>
    <dgm:pt modelId="{EDD0544C-17CC-4229-8721-A2F9BF7FA860}" type="pres">
      <dgm:prSet presAssocID="{0A7E32EB-F59C-4D1E-B973-DB9B784797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44C35-48A7-4D25-985C-581D409F4552}" type="pres">
      <dgm:prSet presAssocID="{51F45ED8-B84C-489B-8661-13F0F8DDEE1A}" presName="circ2" presStyleLbl="vennNode1" presStyleIdx="1" presStyleCnt="3"/>
      <dgm:spPr/>
      <dgm:t>
        <a:bodyPr/>
        <a:lstStyle/>
        <a:p>
          <a:pPr rtl="1"/>
          <a:endParaRPr lang="ar-SA"/>
        </a:p>
      </dgm:t>
    </dgm:pt>
    <dgm:pt modelId="{FAC1E0F3-0166-4017-830A-716D101436CB}" type="pres">
      <dgm:prSet presAssocID="{51F45ED8-B84C-489B-8661-13F0F8DDEE1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B8A806-FDEC-4390-B0A6-1C93AD53B6EF}" type="pres">
      <dgm:prSet presAssocID="{3E0E38A8-7B3D-46C8-90B4-7F9D106F40AA}" presName="circ3" presStyleLbl="vennNode1" presStyleIdx="2" presStyleCnt="3"/>
      <dgm:spPr/>
      <dgm:t>
        <a:bodyPr/>
        <a:lstStyle/>
        <a:p>
          <a:pPr rtl="1"/>
          <a:endParaRPr lang="ar-SA"/>
        </a:p>
      </dgm:t>
    </dgm:pt>
    <dgm:pt modelId="{FFA9890D-5528-4C9E-B1B6-2846EECC7123}" type="pres">
      <dgm:prSet presAssocID="{3E0E38A8-7B3D-46C8-90B4-7F9D106F40A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706AC22-428A-4F1F-AFD0-62F08096F2D0}" type="presOf" srcId="{0A7E32EB-F59C-4D1E-B973-DB9B78479753}" destId="{E97C9CA0-4CBD-4B96-9B49-8BEF84C9A8E9}" srcOrd="0" destOrd="0" presId="urn:microsoft.com/office/officeart/2005/8/layout/venn1"/>
    <dgm:cxn modelId="{955727C7-BDE5-47A4-ACB2-79B6FDD061CC}" type="presOf" srcId="{3E0E38A8-7B3D-46C8-90B4-7F9D106F40AA}" destId="{FFA9890D-5528-4C9E-B1B6-2846EECC7123}" srcOrd="1" destOrd="0" presId="urn:microsoft.com/office/officeart/2005/8/layout/venn1"/>
    <dgm:cxn modelId="{C4E68B78-D38B-47EE-BA11-4C46EA9E9D6E}" srcId="{EF44FCD6-5A92-4422-AA29-1BF1D251BFAD}" destId="{51F45ED8-B84C-489B-8661-13F0F8DDEE1A}" srcOrd="1" destOrd="0" parTransId="{E61E2318-778F-47BC-AD4A-27AFFD1E3EBE}" sibTransId="{BAC6A983-7BC6-4EEC-9EED-AABF85AFAC03}"/>
    <dgm:cxn modelId="{DA9666C6-6B6F-4F39-8951-E6E108F3DE0E}" type="presOf" srcId="{EF44FCD6-5A92-4422-AA29-1BF1D251BFAD}" destId="{45ECCACF-28B5-42BB-B446-33712409C183}" srcOrd="0" destOrd="0" presId="urn:microsoft.com/office/officeart/2005/8/layout/venn1"/>
    <dgm:cxn modelId="{4D86B54A-D86C-4088-BEEA-314D5A892AF3}" type="presOf" srcId="{51F45ED8-B84C-489B-8661-13F0F8DDEE1A}" destId="{FAC1E0F3-0166-4017-830A-716D101436CB}" srcOrd="1" destOrd="0" presId="urn:microsoft.com/office/officeart/2005/8/layout/venn1"/>
    <dgm:cxn modelId="{C8E180FE-5347-4B9C-8650-E1377F2A4A27}" type="presOf" srcId="{51F45ED8-B84C-489B-8661-13F0F8DDEE1A}" destId="{F1444C35-48A7-4D25-985C-581D409F4552}" srcOrd="0" destOrd="0" presId="urn:microsoft.com/office/officeart/2005/8/layout/venn1"/>
    <dgm:cxn modelId="{3A20BB09-9C39-4510-A732-5B06D6391BA2}" srcId="{EF44FCD6-5A92-4422-AA29-1BF1D251BFAD}" destId="{3E0E38A8-7B3D-46C8-90B4-7F9D106F40AA}" srcOrd="2" destOrd="0" parTransId="{143CB0E8-6ADC-4B57-A3F7-BAA8BDC0FC92}" sibTransId="{9A293C7D-ED1C-49D5-9777-9B00A56B1F46}"/>
    <dgm:cxn modelId="{95E0ADC7-E301-44E6-BD87-E6B8EEA97C8B}" type="presOf" srcId="{3E0E38A8-7B3D-46C8-90B4-7F9D106F40AA}" destId="{BCB8A806-FDEC-4390-B0A6-1C93AD53B6EF}" srcOrd="0" destOrd="0" presId="urn:microsoft.com/office/officeart/2005/8/layout/venn1"/>
    <dgm:cxn modelId="{CEAFE8C7-D8E4-4D83-BE2D-5681CFE8C352}" type="presOf" srcId="{0A7E32EB-F59C-4D1E-B973-DB9B78479753}" destId="{EDD0544C-17CC-4229-8721-A2F9BF7FA860}" srcOrd="1" destOrd="0" presId="urn:microsoft.com/office/officeart/2005/8/layout/venn1"/>
    <dgm:cxn modelId="{90FF28FA-F404-4FF0-9EB3-C04243E71FED}" srcId="{EF44FCD6-5A92-4422-AA29-1BF1D251BFAD}" destId="{0A7E32EB-F59C-4D1E-B973-DB9B78479753}" srcOrd="0" destOrd="0" parTransId="{101A65FD-60B6-46CD-A652-6B273AF7257A}" sibTransId="{7EFC23A2-56FB-489A-8857-9E68EDFA7536}"/>
    <dgm:cxn modelId="{00B24504-0FF8-45D2-BB9D-3A6AE5987341}" type="presParOf" srcId="{45ECCACF-28B5-42BB-B446-33712409C183}" destId="{E97C9CA0-4CBD-4B96-9B49-8BEF84C9A8E9}" srcOrd="0" destOrd="0" presId="urn:microsoft.com/office/officeart/2005/8/layout/venn1"/>
    <dgm:cxn modelId="{5B43B120-035C-4513-9605-2E9DCD5578A9}" type="presParOf" srcId="{45ECCACF-28B5-42BB-B446-33712409C183}" destId="{EDD0544C-17CC-4229-8721-A2F9BF7FA860}" srcOrd="1" destOrd="0" presId="urn:microsoft.com/office/officeart/2005/8/layout/venn1"/>
    <dgm:cxn modelId="{BCE00C47-E17C-4B78-AE37-D4DDC83E2E9B}" type="presParOf" srcId="{45ECCACF-28B5-42BB-B446-33712409C183}" destId="{F1444C35-48A7-4D25-985C-581D409F4552}" srcOrd="2" destOrd="0" presId="urn:microsoft.com/office/officeart/2005/8/layout/venn1"/>
    <dgm:cxn modelId="{C5DCA3D0-6138-40C7-A8C0-40F88ACB22EA}" type="presParOf" srcId="{45ECCACF-28B5-42BB-B446-33712409C183}" destId="{FAC1E0F3-0166-4017-830A-716D101436CB}" srcOrd="3" destOrd="0" presId="urn:microsoft.com/office/officeart/2005/8/layout/venn1"/>
    <dgm:cxn modelId="{4DB85651-D4BD-4358-BEC8-F279F540D224}" type="presParOf" srcId="{45ECCACF-28B5-42BB-B446-33712409C183}" destId="{BCB8A806-FDEC-4390-B0A6-1C93AD53B6EF}" srcOrd="4" destOrd="0" presId="urn:microsoft.com/office/officeart/2005/8/layout/venn1"/>
    <dgm:cxn modelId="{AB5DD345-6B94-4684-B1F5-1FDE72AC9295}" type="presParOf" srcId="{45ECCACF-28B5-42BB-B446-33712409C183}" destId="{FFA9890D-5528-4C9E-B1B6-2846EECC712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38A92-4EE6-467C-B30C-A1BAB702CA64}">
      <dsp:nvSpPr>
        <dsp:cNvPr id="0" name=""/>
        <dsp:cNvSpPr/>
      </dsp:nvSpPr>
      <dsp:spPr>
        <a:xfrm>
          <a:off x="1933" y="585221"/>
          <a:ext cx="1940148" cy="19401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773" tIns="33020" rIns="106773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بعيدا عن التشهير</a:t>
          </a:r>
          <a:endParaRPr lang="ar-SA" sz="2600" kern="1200" dirty="0"/>
        </a:p>
      </dsp:txBody>
      <dsp:txXfrm>
        <a:off x="286061" y="869349"/>
        <a:ext cx="1371892" cy="1371892"/>
      </dsp:txXfrm>
    </dsp:sp>
    <dsp:sp modelId="{91E70B56-5628-485F-A648-774579B6D23E}">
      <dsp:nvSpPr>
        <dsp:cNvPr id="0" name=""/>
        <dsp:cNvSpPr/>
      </dsp:nvSpPr>
      <dsp:spPr>
        <a:xfrm>
          <a:off x="1554052" y="585221"/>
          <a:ext cx="1940148" cy="19401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773" tIns="33020" rIns="106773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smtClean="0"/>
            <a:t>كشف المستور	</a:t>
          </a:r>
          <a:endParaRPr lang="ar-SA" sz="2600" kern="1200" dirty="0"/>
        </a:p>
      </dsp:txBody>
      <dsp:txXfrm>
        <a:off x="1838180" y="869349"/>
        <a:ext cx="1371892" cy="1371892"/>
      </dsp:txXfrm>
    </dsp:sp>
    <dsp:sp modelId="{8C7967EE-1C86-45C5-9A0D-AE245DC561F1}">
      <dsp:nvSpPr>
        <dsp:cNvPr id="0" name=""/>
        <dsp:cNvSpPr/>
      </dsp:nvSpPr>
      <dsp:spPr>
        <a:xfrm>
          <a:off x="3106170" y="585221"/>
          <a:ext cx="1940148" cy="19401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773" tIns="33020" rIns="106773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الإعلام</a:t>
          </a:r>
          <a:endParaRPr lang="ar-SA" sz="2600" kern="1200" dirty="0"/>
        </a:p>
      </dsp:txBody>
      <dsp:txXfrm>
        <a:off x="3390298" y="869349"/>
        <a:ext cx="1371892" cy="1371892"/>
      </dsp:txXfrm>
    </dsp:sp>
    <dsp:sp modelId="{5E240CC4-36F5-4DDA-9F3F-96D7D1D24A57}">
      <dsp:nvSpPr>
        <dsp:cNvPr id="0" name=""/>
        <dsp:cNvSpPr/>
      </dsp:nvSpPr>
      <dsp:spPr>
        <a:xfrm>
          <a:off x="4658289" y="585221"/>
          <a:ext cx="1940148" cy="19401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773" tIns="33020" rIns="106773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الفساد في المجتمع </a:t>
          </a:r>
          <a:endParaRPr lang="ar-SA" sz="2600" kern="1200" dirty="0"/>
        </a:p>
      </dsp:txBody>
      <dsp:txXfrm>
        <a:off x="4942417" y="869349"/>
        <a:ext cx="1371892" cy="13718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C9CA0-4CBD-4B96-9B49-8BEF84C9A8E9}">
      <dsp:nvSpPr>
        <dsp:cNvPr id="0" name=""/>
        <dsp:cNvSpPr/>
      </dsp:nvSpPr>
      <dsp:spPr>
        <a:xfrm>
          <a:off x="2954266" y="46238"/>
          <a:ext cx="2219466" cy="22194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إعلام صاحب مبدأ</a:t>
          </a:r>
          <a:endParaRPr lang="en-US" sz="3000" kern="1200" dirty="0"/>
        </a:p>
      </dsp:txBody>
      <dsp:txXfrm>
        <a:off x="3250195" y="434645"/>
        <a:ext cx="1627608" cy="998759"/>
      </dsp:txXfrm>
    </dsp:sp>
    <dsp:sp modelId="{F1444C35-48A7-4D25-985C-581D409F4552}">
      <dsp:nvSpPr>
        <dsp:cNvPr id="0" name=""/>
        <dsp:cNvSpPr/>
      </dsp:nvSpPr>
      <dsp:spPr>
        <a:xfrm>
          <a:off x="3755124" y="1433405"/>
          <a:ext cx="2219466" cy="22194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ضمير الشعب</a:t>
          </a:r>
          <a:endParaRPr lang="en-US" sz="3000" kern="1200" dirty="0"/>
        </a:p>
      </dsp:txBody>
      <dsp:txXfrm>
        <a:off x="4433911" y="2006767"/>
        <a:ext cx="1331679" cy="1220706"/>
      </dsp:txXfrm>
    </dsp:sp>
    <dsp:sp modelId="{BCB8A806-FDEC-4390-B0A6-1C93AD53B6EF}">
      <dsp:nvSpPr>
        <dsp:cNvPr id="0" name=""/>
        <dsp:cNvSpPr/>
      </dsp:nvSpPr>
      <dsp:spPr>
        <a:xfrm>
          <a:off x="2153409" y="1433405"/>
          <a:ext cx="2219466" cy="22194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مرآة اجتماعية صادقة</a:t>
          </a:r>
          <a:endParaRPr lang="en-US" sz="3000" kern="1200" dirty="0"/>
        </a:p>
      </dsp:txBody>
      <dsp:txXfrm>
        <a:off x="2362408" y="2006767"/>
        <a:ext cx="1331679" cy="1220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81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89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744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376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242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1735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8646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364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33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27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57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898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702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162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977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368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18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2BDC6A3-3D79-4048-858D-8F8C15D19A7B}" type="datetimeFigureOut">
              <a:rPr lang="ar-SA" smtClean="0"/>
              <a:t>24/12/36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2B7BAC-57A9-482D-91CC-B858D726C0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965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ZgSEh-7eq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7700" y="1337733"/>
            <a:ext cx="10858499" cy="2677648"/>
          </a:xfrm>
        </p:spPr>
        <p:txBody>
          <a:bodyPr/>
          <a:lstStyle/>
          <a:p>
            <a:pPr algn="ctr"/>
            <a:r>
              <a:rPr lang="ar-SA" sz="6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دور الإعلام في مكافحة </a:t>
            </a:r>
            <a:r>
              <a:rPr lang="ar-SA" sz="6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الفساد</a:t>
            </a:r>
            <a:endParaRPr lang="ar-SA" sz="6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SA" sz="48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543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dirty="0"/>
              <a:t>الأمور المطلوبة </a:t>
            </a:r>
            <a:r>
              <a:rPr lang="ar-SA" sz="2800" b="1" dirty="0" smtClean="0"/>
              <a:t>من أفراد </a:t>
            </a:r>
            <a:r>
              <a:rPr lang="ar-SA" sz="2800" b="1" dirty="0"/>
              <a:t>المجتمع </a:t>
            </a:r>
            <a:r>
              <a:rPr lang="ar-SA" sz="2800" b="1" dirty="0" smtClean="0"/>
              <a:t>(الجمهور المستهدف):</a:t>
            </a:r>
          </a:p>
          <a:p>
            <a:pPr marL="0" indent="0">
              <a:buNone/>
            </a:pPr>
            <a:r>
              <a:rPr lang="ar-SA" sz="2800" dirty="0"/>
              <a:t>استخدام الوسائل الإعلامية الموثوقة والأشخاص الذي يتمتعون </a:t>
            </a:r>
            <a:r>
              <a:rPr lang="ar-SA" sz="2800" dirty="0" smtClean="0"/>
              <a:t>بمصداقية حيث </a:t>
            </a:r>
            <a:r>
              <a:rPr lang="ar-SA" sz="2800" dirty="0"/>
              <a:t>يصبح القارئ أو المشاهد على مقدرة بتحديد الإعلام </a:t>
            </a:r>
            <a:r>
              <a:rPr lang="ar-SA" sz="2800" dirty="0" smtClean="0"/>
              <a:t>والإعلامي الصادق </a:t>
            </a:r>
            <a:r>
              <a:rPr lang="ar-SA" sz="2800" dirty="0"/>
              <a:t>الذي يستحق المتابعة.</a:t>
            </a:r>
            <a:endParaRPr lang="en-US" sz="28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5768640" cy="3416300"/>
          </a:xfrm>
        </p:spPr>
        <p:txBody>
          <a:bodyPr>
            <a:normAutofit/>
          </a:bodyPr>
          <a:lstStyle/>
          <a:p>
            <a:r>
              <a:rPr lang="ar-SA" sz="2800" b="1" dirty="0"/>
              <a:t>الأمور المطلوبة من السلطات المختلفة في الدولة</a:t>
            </a:r>
            <a:r>
              <a:rPr lang="ar-SA" sz="2800" dirty="0" smtClean="0"/>
              <a:t>:</a:t>
            </a:r>
          </a:p>
          <a:p>
            <a:pPr marL="0" indent="0">
              <a:buNone/>
            </a:pPr>
            <a:r>
              <a:rPr lang="ar-SA" sz="2800" dirty="0" smtClean="0"/>
              <a:t>دعم </a:t>
            </a:r>
            <a:r>
              <a:rPr lang="ar-SA" sz="2800" dirty="0"/>
              <a:t>الإعلام من قبل السلطات المختلفة وجميع المؤسسات العاملة حيث </a:t>
            </a:r>
            <a:r>
              <a:rPr lang="ar-SA" sz="2800" dirty="0" smtClean="0"/>
              <a:t>أن المعركة </a:t>
            </a:r>
            <a:r>
              <a:rPr lang="ar-SA" sz="2800" dirty="0"/>
              <a:t>ضد الفساد معركة قاسية وطويلة فهي تحتاج إلى أن تتكامل </a:t>
            </a:r>
            <a:r>
              <a:rPr lang="ar-SA" sz="2800" dirty="0" smtClean="0"/>
              <a:t>الأدوار فالإعلام </a:t>
            </a:r>
            <a:r>
              <a:rPr lang="ar-SA" sz="2800" dirty="0"/>
              <a:t>وحده دون تعاون من السلطات لا يستطيع محاربة </a:t>
            </a:r>
            <a:r>
              <a:rPr lang="ar-SA" sz="2800" dirty="0" smtClean="0"/>
              <a:t>الفساد.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98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ولكن </a:t>
            </a:r>
            <a:r>
              <a:rPr lang="ar-SA" dirty="0" smtClean="0"/>
              <a:t>ما هو الحال </a:t>
            </a:r>
            <a:r>
              <a:rPr lang="ar-SA" dirty="0"/>
              <a:t>لو فسد هذا </a:t>
            </a:r>
            <a:r>
              <a:rPr lang="ar-SA" dirty="0" smtClean="0"/>
              <a:t>الإعلام ؟؟ </a:t>
            </a:r>
            <a:endParaRPr lang="en-US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حلول مقترحة للحد من فساد الإعلام</a:t>
            </a:r>
            <a:endParaRPr lang="ar-SA" sz="4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" r="1" b="10781"/>
          <a:stretch/>
        </p:blipFill>
        <p:spPr>
          <a:xfrm>
            <a:off x="1460500" y="2787650"/>
            <a:ext cx="3836376" cy="3048000"/>
          </a:xfrm>
        </p:spPr>
      </p:pic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365938" y="2603500"/>
            <a:ext cx="7392473" cy="3416300"/>
          </a:xfrm>
        </p:spPr>
        <p:txBody>
          <a:bodyPr>
            <a:normAutofit fontScale="92500" lnSpcReduction="20000"/>
          </a:bodyPr>
          <a:lstStyle/>
          <a:p>
            <a:r>
              <a:rPr lang="ar-SA" sz="2900" dirty="0"/>
              <a:t>الفصل بين الإدارة والملكية في الصحافة .</a:t>
            </a:r>
          </a:p>
          <a:p>
            <a:r>
              <a:rPr lang="ar-SA" sz="2900" dirty="0"/>
              <a:t>تنظيم اتفاقية سلوك تنظم العمل الإعلامي وتؤكد على احترام </a:t>
            </a:r>
            <a:r>
              <a:rPr lang="ar-SA" sz="2900"/>
              <a:t>اخلاقيات </a:t>
            </a:r>
            <a:r>
              <a:rPr lang="ar-SA" sz="2900" smtClean="0"/>
              <a:t>المهنة ومعاقبة </a:t>
            </a:r>
            <a:r>
              <a:rPr lang="ar-SA" sz="2900" dirty="0"/>
              <a:t>الإعلاميين الذين يثبت تورطهم في الفساد</a:t>
            </a:r>
            <a:r>
              <a:rPr lang="ar-SA" sz="2900" dirty="0" smtClean="0"/>
              <a:t>.</a:t>
            </a:r>
            <a:endParaRPr lang="ar-SA" sz="2900" dirty="0"/>
          </a:p>
          <a:p>
            <a:r>
              <a:rPr lang="ar-SA" sz="2900" dirty="0"/>
              <a:t>أن تحتل محاربة الفساد الأولوية على جدول أعمال أي صحيفة أو </a:t>
            </a:r>
            <a:r>
              <a:rPr lang="ar-SA" sz="2900" dirty="0"/>
              <a:t>مؤسسة إعلامية</a:t>
            </a:r>
            <a:r>
              <a:rPr lang="ar-SA" sz="2900" dirty="0"/>
              <a:t>.</a:t>
            </a:r>
          </a:p>
          <a:p>
            <a:r>
              <a:rPr lang="ar-SA" sz="2900" dirty="0"/>
              <a:t>ضرورة التأكيد على حرية واستقلالية وسائل الإعلام</a:t>
            </a:r>
            <a:endParaRPr lang="ar-SA" sz="2900" dirty="0"/>
          </a:p>
          <a:p>
            <a:r>
              <a:rPr lang="ar-SA" sz="2900" dirty="0" smtClean="0"/>
              <a:t>دفع </a:t>
            </a:r>
            <a:r>
              <a:rPr lang="ar-SA" sz="2900" dirty="0"/>
              <a:t>رواتب جيدة للصحفيين.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4828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12054" y="1540933"/>
            <a:ext cx="10363945" cy="1964267"/>
          </a:xfrm>
        </p:spPr>
        <p:txBody>
          <a:bodyPr/>
          <a:lstStyle/>
          <a:p>
            <a:pPr algn="ctr"/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en-US" sz="3200" dirty="0" smtClean="0">
                <a:hlinkClick r:id="rId2" tooltip="https://www.youtube.com/watch?v=XZgSEh-7eqA"/>
              </a:rPr>
              <a:t>https://www.youtube.com/watch?v=XZgSEh-7eqA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3488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دور الإعلام في مكافحة </a:t>
            </a:r>
            <a:r>
              <a:rPr lang="ar-SA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الفساد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54954" y="2446986"/>
            <a:ext cx="10616336" cy="357281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u="sng" dirty="0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430804075"/>
              </p:ext>
            </p:extLst>
          </p:nvPr>
        </p:nvGraphicFramePr>
        <p:xfrm>
          <a:off x="3420835" y="3167743"/>
          <a:ext cx="6600371" cy="3110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19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مدى تأثير وسائل الإعلام على أفراد المجتمع</a:t>
            </a:r>
            <a:endParaRPr lang="ar-SA" sz="4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12124" y="2343955"/>
            <a:ext cx="11359166" cy="367584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يعد الإعلام مؤثر بشكل مباشر على أفراد المجتمع لأنه ذو صلة وثيقة بثقافته، كما أنه مصدر </a:t>
            </a:r>
            <a:r>
              <a:rPr lang="ar-SA" sz="28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رئيسي للمعلومة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عند أغلب الناس.</a:t>
            </a:r>
          </a:p>
          <a:p>
            <a:pPr>
              <a:buFont typeface="+mj-lt"/>
              <a:buAutoNum type="arabicPeriod"/>
            </a:pP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قوة الإعلام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تشكيل الرأي العام و بالتالي </a:t>
            </a:r>
            <a:r>
              <a:rPr lang="ar-SA" sz="2800" i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التأثير على الجهود </a:t>
            </a:r>
            <a:r>
              <a:rPr lang="ar-SA" sz="28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الوطنية حيث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يستطيع </a:t>
            </a: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الاعلام الوصول إلى جمهور عريض فيمكنه </a:t>
            </a:r>
            <a:r>
              <a:rPr lang="ar-SA" sz="2800" i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التوجيه الجماعي </a:t>
            </a: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نحو أي هدف أو قضية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خطورة الفساد في الجانب الاجتماعي تكمن في </a:t>
            </a:r>
            <a:r>
              <a:rPr lang="ar-SA" sz="28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إباحة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أي ظاهرة اجتماعية وتعايش الناس معها على أنها مسألة طبيعية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 </a:t>
            </a:r>
            <a:r>
              <a:rPr lang="ar-SA" sz="2800" dirty="0" smtClean="0"/>
              <a:t>فقد </a:t>
            </a:r>
            <a:r>
              <a:rPr lang="ar-SA" sz="2800" dirty="0"/>
              <a:t>يحدث أن </a:t>
            </a:r>
            <a:r>
              <a:rPr lang="ar-SA" sz="2800" i="1" dirty="0"/>
              <a:t>يتقبل المجتمع قيماً </a:t>
            </a:r>
            <a:r>
              <a:rPr lang="ar-SA" sz="2800" dirty="0"/>
              <a:t>كانت مرفوضة قبل أن تحملها الرسالة الإعلامية، أو يرفض قيماً كانت سائدة ومقبولة مستبدلاً بها قيما جديدة</a:t>
            </a:r>
            <a:r>
              <a:rPr lang="ar-SA" sz="2800" dirty="0" smtClean="0"/>
              <a:t>.</a:t>
            </a: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 وهنا يتضح دور الإعلام في ازدراء الفساد وبالتالي ردعه</a:t>
            </a:r>
            <a:endParaRPr lang="ar-SA" sz="2800" dirty="0"/>
          </a:p>
          <a:p>
            <a:pPr>
              <a:buFont typeface="+mj-lt"/>
              <a:buAutoNum type="arabicPeriod"/>
            </a:pPr>
            <a:endParaRPr lang="ar-SA" sz="2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45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latin typeface="Adobe Arabic" panose="02040503050201020203" pitchFamily="18" charset="-78"/>
                <a:cs typeface="Adobe Arabic" panose="02040503050201020203" pitchFamily="18" charset="-78"/>
              </a:rPr>
              <a:t>مدى تأثير وسائل الإعلام على أفراد المجتمع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91315" y="2526227"/>
            <a:ext cx="10861034" cy="3416300"/>
          </a:xfrm>
        </p:spPr>
        <p:txBody>
          <a:bodyPr/>
          <a:lstStyle/>
          <a:p>
            <a:pPr marL="0" indent="0">
              <a:buNone/>
            </a:pPr>
            <a:endParaRPr lang="ar-SA" sz="2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>
              <a:buNone/>
            </a:pPr>
            <a:endParaRPr lang="ar-SA" sz="2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/>
          </a:p>
        </p:txBody>
      </p:sp>
      <p:graphicFrame>
        <p:nvGraphicFramePr>
          <p:cNvPr id="6" name="رسم تخطيطي 5"/>
          <p:cNvGraphicFramePr/>
          <p:nvPr>
            <p:extLst>
              <p:ext uri="{D42A27DB-BD31-4B8C-83A1-F6EECF244321}">
                <p14:modId xmlns:p14="http://schemas.microsoft.com/office/powerpoint/2010/main" val="3735673463"/>
              </p:ext>
            </p:extLst>
          </p:nvPr>
        </p:nvGraphicFramePr>
        <p:xfrm>
          <a:off x="2032000" y="2881993"/>
          <a:ext cx="8128000" cy="3699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78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دور وسائل الإعلام في محاربة الفساد</a:t>
            </a:r>
            <a:endParaRPr lang="ar-SA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31800" y="2425700"/>
            <a:ext cx="111506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نشر الوعي الوقائي والأخلاقي بين أفراد المجتمع بالتعاون مع هيئة مكافحة الفساد.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تنظيم حملات توعية للرأي العام لدعم مكافحة الفساد.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نشر دراسات متخصصة بالظاهرة المراد </a:t>
            </a: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محاربتها و متابعة الندوات والمؤتمرات التي تختص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بالموضوع.</a:t>
            </a:r>
            <a:endParaRPr lang="ar-SA" sz="2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/>
              <a:t>تسليط الضوء على مشكلات الجهاز </a:t>
            </a:r>
            <a:r>
              <a:rPr lang="ar-SA" sz="2800" dirty="0" smtClean="0"/>
              <a:t>الحكومي و</a:t>
            </a:r>
            <a:r>
              <a:rPr lang="ar-SA" sz="2900" dirty="0" smtClean="0"/>
              <a:t>كشف </a:t>
            </a:r>
            <a:r>
              <a:rPr lang="ar-SA" sz="2900" dirty="0"/>
              <a:t>معوقات </a:t>
            </a:r>
            <a:r>
              <a:rPr lang="ar-SA" sz="2900" dirty="0"/>
              <a:t>تحسين </a:t>
            </a:r>
            <a:r>
              <a:rPr lang="ar-SA" sz="2900" dirty="0" smtClean="0"/>
              <a:t>اداءه.</a:t>
            </a:r>
            <a:endParaRPr lang="ar-SA" sz="2900" dirty="0"/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متابعة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الإجراءات الحكومية الخاصة بمحاربة الفساد للوصول إلى حل نهائي وجذري.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المتابعة الجدية لقضايا الفساد المثارة وتتبعها للوصول إلى حل نهائي لها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نشر تجارب الشعوب الأخرى التي نجحت بالحد من الظاهرة الفاسدة المراد محاربتها.</a:t>
            </a:r>
          </a:p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الشفافية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الطرح وكشف كل الممارسات الإدارية الفاشلة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ar-SA" sz="2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ar-SA" sz="24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38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dirty="0">
                <a:latin typeface="Adobe Arabic" panose="02040503050201020203" pitchFamily="18" charset="-78"/>
                <a:cs typeface="Adobe Arabic" panose="02040503050201020203" pitchFamily="18" charset="-78"/>
              </a:rPr>
              <a:t>ما الذي </a:t>
            </a:r>
            <a:r>
              <a:rPr lang="ar-SA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يحتاجه </a:t>
            </a:r>
            <a:r>
              <a:rPr lang="ar-SA" sz="4400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الإعلامي لمحاربة الفساد </a:t>
            </a:r>
            <a:r>
              <a:rPr lang="ar-SA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؟! </a:t>
            </a:r>
            <a:endParaRPr lang="ar-SA" sz="4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عنصر نائب للمحتوى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373" y="2603500"/>
            <a:ext cx="4555066" cy="3416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عدم </a:t>
            </a:r>
            <a:r>
              <a:rPr lang="ar-SA" sz="3200" u="sng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المحاباة</a:t>
            </a:r>
            <a:r>
              <a:rPr lang="ar-SA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و</a:t>
            </a:r>
            <a:r>
              <a:rPr lang="ar-SA" sz="3200" u="sng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الخوف</a:t>
            </a:r>
            <a:r>
              <a:rPr lang="ar-SA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من الجهات المتنفذة.</a:t>
            </a:r>
          </a:p>
          <a:p>
            <a:r>
              <a:rPr lang="ar-SA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استخدام طرق جديدة في الحرب ضد الفساد وعدم التراخي في ذلك.</a:t>
            </a:r>
          </a:p>
          <a:p>
            <a:r>
              <a:rPr lang="ar-SA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إيمان الإعلامي برسالته وان يكون صاحب مبدأ لا يتنازل ويتحمل الضغوط.</a:t>
            </a:r>
            <a:endParaRPr lang="ar-SA" sz="32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904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كما و يتطلب ذلك من:</a:t>
            </a:r>
            <a:endParaRPr lang="ar-SA" sz="4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5935">
            <a:off x="1111996" y="3041674"/>
            <a:ext cx="4824413" cy="271775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08712" y="2455573"/>
            <a:ext cx="5449888" cy="44024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المؤسسات الصحفية: </a:t>
            </a:r>
            <a:r>
              <a:rPr lang="ar-SA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تنظيم دورات تدريبية وتأهيلية في مواضيع الفساد وطرق كشفها وتطوير قدرات العاملين لديهم في التعامل المتخصص مع المفسدين.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الجهات الحكومية: </a:t>
            </a:r>
            <a:r>
              <a:rPr lang="ar-SA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التعاون الكامل مع الإعلاميين وعدم إخفاء الحقائق من قبل المؤسسات العاملة.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الدولة: </a:t>
            </a:r>
            <a:r>
              <a:rPr lang="ar-SA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ضمان حرية الإعلام والحق في الحصول على المعلومة بطريقة موضوعية وتقديمها </a:t>
            </a:r>
            <a:r>
              <a:rPr lang="ar-SA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للجمهور</a:t>
            </a:r>
            <a:r>
              <a:rPr lang="ar-SA" sz="2400" dirty="0" smtClean="0"/>
              <a:t>.</a:t>
            </a:r>
            <a:endParaRPr lang="ar-SA" sz="24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>
              <a:buFont typeface="Arial" panose="020B0604020202020204" pitchFamily="34" charset="0"/>
              <a:buChar char="•"/>
            </a:pPr>
            <a:endParaRPr lang="ar-SA" sz="24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>
              <a:buFont typeface="Arial" panose="020B0604020202020204" pitchFamily="34" charset="0"/>
              <a:buChar char="•"/>
            </a:pPr>
            <a:endParaRPr lang="ar-SA" sz="2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144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العقبات التي تواجه وسائل الإعلام في مكافحة الفساد</a:t>
            </a:r>
            <a:endParaRPr lang="ar-SA" sz="4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796810"/>
            <a:ext cx="4824413" cy="3029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5614988" cy="3416300"/>
          </a:xfrm>
        </p:spPr>
        <p:txBody>
          <a:bodyPr>
            <a:normAutofit fontScale="62500" lnSpcReduction="20000"/>
          </a:bodyPr>
          <a:lstStyle/>
          <a:p>
            <a:r>
              <a:rPr lang="ar-SA" sz="28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عدم اكتراث الجمهور</a:t>
            </a:r>
            <a:r>
              <a:rPr lang="ar-SA" sz="2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.(بهرجة – عدم مصداقية – غياب التحقيق الصحفي)</a:t>
            </a:r>
          </a:p>
          <a:p>
            <a:r>
              <a:rPr lang="ar-SA" sz="28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عدم الواقعية (من وجهة نظر الجمهور).</a:t>
            </a:r>
          </a:p>
          <a:p>
            <a:r>
              <a:rPr lang="ar-SA" sz="2800" dirty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عدم التنسيق بين المؤسسات الرسمية وأجهزة </a:t>
            </a:r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الإعلام </a:t>
            </a:r>
            <a:r>
              <a:rPr lang="ar-SA" sz="2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(تعارض المصالح الشخصية)</a:t>
            </a:r>
            <a:endParaRPr lang="ar-SA" sz="28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عدم التنسيق بين أجهزة الإعلام.</a:t>
            </a:r>
          </a:p>
          <a:p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سوء اختيار نوعية وسائل الإعلام.</a:t>
            </a:r>
          </a:p>
          <a:p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عدم وجود دور إعلامي حقيقي لتوعية المواطن بخطورة الفساد وكيفية مواجهته.</a:t>
            </a:r>
          </a:p>
          <a:p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التركيز بالتغطية الإعلامية على قضايا </a:t>
            </a:r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الفساد بعينها وإهمال عناصر اخرى مثل الأسباب أو التوعية.</a:t>
            </a:r>
            <a:endParaRPr lang="ar-SA" sz="2800" dirty="0" smtClean="0">
              <a:solidFill>
                <a:schemeClr val="accent5">
                  <a:lumMod val="75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641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الحلول للعقبات السابقة</a:t>
            </a:r>
            <a:endParaRPr lang="ar-SA" sz="4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971" y="2603500"/>
            <a:ext cx="4755870" cy="3416300"/>
          </a:xfrm>
          <a:ln w="76200">
            <a:solidFill>
              <a:schemeClr val="accent2">
                <a:lumMod val="75000"/>
              </a:schemeClr>
            </a:solidFill>
          </a:ln>
        </p:spPr>
      </p:pic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المصداقية.</a:t>
            </a:r>
          </a:p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المتابعة والجدية.</a:t>
            </a:r>
          </a:p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اتجنب اغتيال الشخصية والاهتمام </a:t>
            </a:r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بأمور الفساد الجوهرية.</a:t>
            </a:r>
          </a:p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التخصيص وعدم التعميم.</a:t>
            </a:r>
          </a:p>
          <a:p>
            <a:r>
              <a:rPr lang="ar-SA" sz="2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التأكيد على حرية الإعلام في الحصول على المعلومة ونشرها.</a:t>
            </a:r>
            <a:endParaRPr lang="ar-SA" sz="2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802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جلس إدارة أيون">
  <a:themeElements>
    <a:clrScheme name="مجلس إدارة أيون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مجلس إدارة أيون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جلس إدارة 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251</TotalTime>
  <Words>591</Words>
  <Application>Microsoft Office PowerPoint</Application>
  <PresentationFormat>مخصص</PresentationFormat>
  <Paragraphs>58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مجلس إدارة أيون</vt:lpstr>
      <vt:lpstr>دور الإعلام في مكافحة الفساد</vt:lpstr>
      <vt:lpstr>دور الإعلام في مكافحة الفساد</vt:lpstr>
      <vt:lpstr>مدى تأثير وسائل الإعلام على أفراد المجتمع</vt:lpstr>
      <vt:lpstr>مدى تأثير وسائل الإعلام على أفراد المجتمع</vt:lpstr>
      <vt:lpstr>دور وسائل الإعلام في محاربة الفساد</vt:lpstr>
      <vt:lpstr>ما الذي يحتاجه الإعلامي لمحاربة الفساد ؟! </vt:lpstr>
      <vt:lpstr>كما و يتطلب ذلك من:</vt:lpstr>
      <vt:lpstr>العقبات التي تواجه وسائل الإعلام في مكافحة الفساد</vt:lpstr>
      <vt:lpstr>الحلول للعقبات السابقة</vt:lpstr>
      <vt:lpstr>عرض تقديمي في PowerPoint</vt:lpstr>
      <vt:lpstr>ولكن ما هو الحال لو فسد هذا الإعلام ؟؟ </vt:lpstr>
      <vt:lpstr>حلول مقترحة للحد من فساد الإعلام</vt:lpstr>
      <vt:lpstr> https://www.youtube.com/watch?v=XZgSEh-7eqA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الإعلام في مكافحة الفساد – المحاضرة الثامنة</dc:title>
  <dc:creator>A - J 1989</dc:creator>
  <cp:lastModifiedBy>Nada Nasser Alahmari</cp:lastModifiedBy>
  <cp:revision>83</cp:revision>
  <dcterms:created xsi:type="dcterms:W3CDTF">2015-03-17T22:59:09Z</dcterms:created>
  <dcterms:modified xsi:type="dcterms:W3CDTF">2015-10-07T09:59:25Z</dcterms:modified>
</cp:coreProperties>
</file>