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5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1DFBDB5-B636-4DAA-A904-09190BC30A0E}" type="datetimeFigureOut">
              <a:rPr lang="ar-SA" smtClean="0"/>
              <a:t>08/05/35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8813EF1-D289-4DA4-9ED2-37F5200C7F9D}" type="slidenum">
              <a:rPr lang="ar-SA" smtClean="0"/>
              <a:t>‹#›</a:t>
            </a:fld>
            <a:endParaRPr lang="ar-SA"/>
          </a:p>
        </p:txBody>
      </p:sp>
    </p:spTree>
    <p:extLst>
      <p:ext uri="{BB962C8B-B14F-4D97-AF65-F5344CB8AC3E}">
        <p14:creationId xmlns:p14="http://schemas.microsoft.com/office/powerpoint/2010/main" val="238818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1DFBDB5-B636-4DAA-A904-09190BC30A0E}" type="datetimeFigureOut">
              <a:rPr lang="ar-SA" smtClean="0"/>
              <a:t>08/05/35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8813EF1-D289-4DA4-9ED2-37F5200C7F9D}" type="slidenum">
              <a:rPr lang="ar-SA" smtClean="0"/>
              <a:t>‹#›</a:t>
            </a:fld>
            <a:endParaRPr lang="ar-SA"/>
          </a:p>
        </p:txBody>
      </p:sp>
    </p:spTree>
    <p:extLst>
      <p:ext uri="{BB962C8B-B14F-4D97-AF65-F5344CB8AC3E}">
        <p14:creationId xmlns:p14="http://schemas.microsoft.com/office/powerpoint/2010/main" val="1437142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1DFBDB5-B636-4DAA-A904-09190BC30A0E}" type="datetimeFigureOut">
              <a:rPr lang="ar-SA" smtClean="0"/>
              <a:t>08/05/35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8813EF1-D289-4DA4-9ED2-37F5200C7F9D}" type="slidenum">
              <a:rPr lang="ar-SA" smtClean="0"/>
              <a:t>‹#›</a:t>
            </a:fld>
            <a:endParaRPr lang="ar-SA"/>
          </a:p>
        </p:txBody>
      </p:sp>
    </p:spTree>
    <p:extLst>
      <p:ext uri="{BB962C8B-B14F-4D97-AF65-F5344CB8AC3E}">
        <p14:creationId xmlns:p14="http://schemas.microsoft.com/office/powerpoint/2010/main" val="620279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1DFBDB5-B636-4DAA-A904-09190BC30A0E}" type="datetimeFigureOut">
              <a:rPr lang="ar-SA" smtClean="0"/>
              <a:t>08/05/35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8813EF1-D289-4DA4-9ED2-37F5200C7F9D}" type="slidenum">
              <a:rPr lang="ar-SA" smtClean="0"/>
              <a:t>‹#›</a:t>
            </a:fld>
            <a:endParaRPr lang="ar-SA"/>
          </a:p>
        </p:txBody>
      </p:sp>
    </p:spTree>
    <p:extLst>
      <p:ext uri="{BB962C8B-B14F-4D97-AF65-F5344CB8AC3E}">
        <p14:creationId xmlns:p14="http://schemas.microsoft.com/office/powerpoint/2010/main" val="12237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1DFBDB5-B636-4DAA-A904-09190BC30A0E}" type="datetimeFigureOut">
              <a:rPr lang="ar-SA" smtClean="0"/>
              <a:t>08/05/35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8813EF1-D289-4DA4-9ED2-37F5200C7F9D}" type="slidenum">
              <a:rPr lang="ar-SA" smtClean="0"/>
              <a:t>‹#›</a:t>
            </a:fld>
            <a:endParaRPr lang="ar-SA"/>
          </a:p>
        </p:txBody>
      </p:sp>
    </p:spTree>
    <p:extLst>
      <p:ext uri="{BB962C8B-B14F-4D97-AF65-F5344CB8AC3E}">
        <p14:creationId xmlns:p14="http://schemas.microsoft.com/office/powerpoint/2010/main" val="4117345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1DFBDB5-B636-4DAA-A904-09190BC30A0E}" type="datetimeFigureOut">
              <a:rPr lang="ar-SA" smtClean="0"/>
              <a:t>08/05/35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8813EF1-D289-4DA4-9ED2-37F5200C7F9D}" type="slidenum">
              <a:rPr lang="ar-SA" smtClean="0"/>
              <a:t>‹#›</a:t>
            </a:fld>
            <a:endParaRPr lang="ar-SA"/>
          </a:p>
        </p:txBody>
      </p:sp>
    </p:spTree>
    <p:extLst>
      <p:ext uri="{BB962C8B-B14F-4D97-AF65-F5344CB8AC3E}">
        <p14:creationId xmlns:p14="http://schemas.microsoft.com/office/powerpoint/2010/main" val="774084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1DFBDB5-B636-4DAA-A904-09190BC30A0E}" type="datetimeFigureOut">
              <a:rPr lang="ar-SA" smtClean="0"/>
              <a:t>08/05/35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8813EF1-D289-4DA4-9ED2-37F5200C7F9D}" type="slidenum">
              <a:rPr lang="ar-SA" smtClean="0"/>
              <a:t>‹#›</a:t>
            </a:fld>
            <a:endParaRPr lang="ar-SA"/>
          </a:p>
        </p:txBody>
      </p:sp>
    </p:spTree>
    <p:extLst>
      <p:ext uri="{BB962C8B-B14F-4D97-AF65-F5344CB8AC3E}">
        <p14:creationId xmlns:p14="http://schemas.microsoft.com/office/powerpoint/2010/main" val="3642906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1DFBDB5-B636-4DAA-A904-09190BC30A0E}" type="datetimeFigureOut">
              <a:rPr lang="ar-SA" smtClean="0"/>
              <a:t>08/05/35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8813EF1-D289-4DA4-9ED2-37F5200C7F9D}" type="slidenum">
              <a:rPr lang="ar-SA" smtClean="0"/>
              <a:t>‹#›</a:t>
            </a:fld>
            <a:endParaRPr lang="ar-SA"/>
          </a:p>
        </p:txBody>
      </p:sp>
    </p:spTree>
    <p:extLst>
      <p:ext uri="{BB962C8B-B14F-4D97-AF65-F5344CB8AC3E}">
        <p14:creationId xmlns:p14="http://schemas.microsoft.com/office/powerpoint/2010/main" val="1478293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1DFBDB5-B636-4DAA-A904-09190BC30A0E}" type="datetimeFigureOut">
              <a:rPr lang="ar-SA" smtClean="0"/>
              <a:t>08/05/35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8813EF1-D289-4DA4-9ED2-37F5200C7F9D}" type="slidenum">
              <a:rPr lang="ar-SA" smtClean="0"/>
              <a:t>‹#›</a:t>
            </a:fld>
            <a:endParaRPr lang="ar-SA"/>
          </a:p>
        </p:txBody>
      </p:sp>
    </p:spTree>
    <p:extLst>
      <p:ext uri="{BB962C8B-B14F-4D97-AF65-F5344CB8AC3E}">
        <p14:creationId xmlns:p14="http://schemas.microsoft.com/office/powerpoint/2010/main" val="186494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1DFBDB5-B636-4DAA-A904-09190BC30A0E}" type="datetimeFigureOut">
              <a:rPr lang="ar-SA" smtClean="0"/>
              <a:t>08/05/35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8813EF1-D289-4DA4-9ED2-37F5200C7F9D}" type="slidenum">
              <a:rPr lang="ar-SA" smtClean="0"/>
              <a:t>‹#›</a:t>
            </a:fld>
            <a:endParaRPr lang="ar-SA"/>
          </a:p>
        </p:txBody>
      </p:sp>
    </p:spTree>
    <p:extLst>
      <p:ext uri="{BB962C8B-B14F-4D97-AF65-F5344CB8AC3E}">
        <p14:creationId xmlns:p14="http://schemas.microsoft.com/office/powerpoint/2010/main" val="3751558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1DFBDB5-B636-4DAA-A904-09190BC30A0E}" type="datetimeFigureOut">
              <a:rPr lang="ar-SA" smtClean="0"/>
              <a:t>08/05/35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8813EF1-D289-4DA4-9ED2-37F5200C7F9D}" type="slidenum">
              <a:rPr lang="ar-SA" smtClean="0"/>
              <a:t>‹#›</a:t>
            </a:fld>
            <a:endParaRPr lang="ar-SA"/>
          </a:p>
        </p:txBody>
      </p:sp>
    </p:spTree>
    <p:extLst>
      <p:ext uri="{BB962C8B-B14F-4D97-AF65-F5344CB8AC3E}">
        <p14:creationId xmlns:p14="http://schemas.microsoft.com/office/powerpoint/2010/main" val="2308348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1DFBDB5-B636-4DAA-A904-09190BC30A0E}" type="datetimeFigureOut">
              <a:rPr lang="ar-SA" smtClean="0"/>
              <a:t>08/05/35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8813EF1-D289-4DA4-9ED2-37F5200C7F9D}" type="slidenum">
              <a:rPr lang="ar-SA" smtClean="0"/>
              <a:t>‹#›</a:t>
            </a:fld>
            <a:endParaRPr lang="ar-SA"/>
          </a:p>
        </p:txBody>
      </p:sp>
    </p:spTree>
    <p:extLst>
      <p:ext uri="{BB962C8B-B14F-4D97-AF65-F5344CB8AC3E}">
        <p14:creationId xmlns:p14="http://schemas.microsoft.com/office/powerpoint/2010/main" val="84325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smtClean="0"/>
              <a:t>المحاضرة الثالثة </a:t>
            </a:r>
            <a:endParaRPr lang="ar-SA" dirty="0"/>
          </a:p>
        </p:txBody>
      </p:sp>
      <p:sp>
        <p:nvSpPr>
          <p:cNvPr id="3" name="عنوان فرعي 2"/>
          <p:cNvSpPr>
            <a:spLocks noGrp="1"/>
          </p:cNvSpPr>
          <p:nvPr>
            <p:ph type="subTitle" idx="1"/>
          </p:nvPr>
        </p:nvSpPr>
        <p:spPr/>
        <p:txBody>
          <a:bodyPr/>
          <a:lstStyle/>
          <a:p>
            <a:r>
              <a:rPr lang="ar-SA" dirty="0" smtClean="0">
                <a:solidFill>
                  <a:schemeClr val="tx1"/>
                </a:solidFill>
              </a:rPr>
              <a:t>استخراج المعلومات من الصورة الفضائية </a:t>
            </a:r>
            <a:endParaRPr lang="ar-SA" dirty="0">
              <a:solidFill>
                <a:schemeClr val="tx1"/>
              </a:solidFill>
            </a:endParaRPr>
          </a:p>
        </p:txBody>
      </p:sp>
    </p:spTree>
    <p:extLst>
      <p:ext uri="{BB962C8B-B14F-4D97-AF65-F5344CB8AC3E}">
        <p14:creationId xmlns:p14="http://schemas.microsoft.com/office/powerpoint/2010/main" val="1984674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r>
              <a:rPr lang="ar-SA" dirty="0"/>
              <a:t>الظل:</a:t>
            </a:r>
            <a:endParaRPr lang="en-US" dirty="0"/>
          </a:p>
          <a:p>
            <a:r>
              <a:rPr lang="ar-SA" dirty="0"/>
              <a:t>الظل عامل مهم لتفسير الاجسام فالمباني تتأثر بزاوية الاضاءة والذي ينتج او يتشكل الظل منها والذي له صفات متعددة من حيث الحجم والشكل والذي يكون واضحا من الاعلى او على طول المشاهدة الرأسية . فقد طورت طرق لاستخدام الظل في التفريق بين الاختلافات لتمييزها بصريا بين الظواهر . ويستخدم الظل في فصل انواع مختلفة من الظواهر . فالظل ظاهرة ملحوظة وهي مستمرة في الطبيعة وله دور واضح في تمييز الظواهر في الصورة وله دور ايضا في تعتيم البيانات في الصورة فأحيانا تظهر النباتات بشكل قصير جدا عند مشاهدتها من الاعلى اذا لم يكن لها ظل وبالتالي يصعب تمييزها. وعادة يتركز الظل على الحواف مما يتطلب اجراء التحسينات لإزاله تأثيره عن البيانات محل الدراسة اما اذا كان متركز في منطقة اخرى خارج منطقة الدراسة فانه لا يلزم ازالته. كما في شكل 5-5</a:t>
            </a:r>
            <a:endParaRPr lang="en-US" dirty="0"/>
          </a:p>
          <a:p>
            <a:endParaRPr lang="ar-SA" dirty="0"/>
          </a:p>
        </p:txBody>
      </p:sp>
    </p:spTree>
    <p:extLst>
      <p:ext uri="{BB962C8B-B14F-4D97-AF65-F5344CB8AC3E}">
        <p14:creationId xmlns:p14="http://schemas.microsoft.com/office/powerpoint/2010/main" val="295713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تأثير عدم وجود الظل في الصورة </a:t>
            </a:r>
            <a:r>
              <a:rPr lang="ar-SA" smtClean="0"/>
              <a:t>يجعل النباتات تبدو قصيرة.</a:t>
            </a:r>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2204864"/>
            <a:ext cx="7056784" cy="4176464"/>
          </a:xfrm>
        </p:spPr>
      </p:pic>
    </p:spTree>
    <p:extLst>
      <p:ext uri="{BB962C8B-B14F-4D97-AF65-F5344CB8AC3E}">
        <p14:creationId xmlns:p14="http://schemas.microsoft.com/office/powerpoint/2010/main" val="582988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SA" dirty="0"/>
              <a:t>الصورة الطيفية للاستشعار عن بعد تمثل المنظر الحقيقي وتفسر بالعمل الحقلي . في حقيقة الامر توجد اختلافات هامة مثل عدم القدرة على مشاهدة مواد العينة خارج مدى العين المجردة. (ضمن الاشعاع الطيفي تحت الحمراء) وهناك ارتباط بين العمل الحقلي وتفسير الصورة . فهما يكملان بعضهما البعض . فمزاولة العمل الحقلي يكسب البيانات مهارات تحليلية من خلال المشاهدة والتي ستقوم بها على مراحل في كل مرة تجعلك تعود لكي تكتشف معلومات جديدة في </a:t>
            </a:r>
            <a:r>
              <a:rPr lang="ar-SA" dirty="0" smtClean="0"/>
              <a:t>الصورة </a:t>
            </a:r>
            <a:r>
              <a:rPr lang="ar-SA" dirty="0"/>
              <a:t>والعمل الحقلي يعطيك انطباع جيد لفهم الظواهر وانماطها ومن ثم تفسيرها جيدا في الصورة.</a:t>
            </a:r>
            <a:endParaRPr lang="en-US" dirty="0"/>
          </a:p>
          <a:p>
            <a:endParaRPr lang="ar-SA" dirty="0"/>
          </a:p>
        </p:txBody>
      </p:sp>
    </p:spTree>
    <p:extLst>
      <p:ext uri="{BB962C8B-B14F-4D97-AF65-F5344CB8AC3E}">
        <p14:creationId xmlns:p14="http://schemas.microsoft.com/office/powerpoint/2010/main" val="2366581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r>
              <a:rPr lang="ar-SA" dirty="0"/>
              <a:t>ومن ثم يتم طرح الاسئلة والفرضيات ونبدأ بالسؤال عن البيانات؟ ما الذي نريد ان نعرفه في الصورة؟ ويجيب عليه العمل الحقلي والصورة معا. وهنا يمكن اعتبار الخرائط الموضوعية لاستخدامات الاراضي وغطاء الارض هي منتجات اساسية للدراسة الحقلية مع الاهتمام بنفس الوقت بالمواضيع ذات العلاقة (مثل الترب وانواع النبات والجيولوجيا  وغيرها)</a:t>
            </a:r>
            <a:endParaRPr lang="en-US" dirty="0"/>
          </a:p>
          <a:p>
            <a:r>
              <a:rPr lang="ar-SA" dirty="0"/>
              <a:t>الملاحظة الحقلية تمكن من ترتيب وتنسيق التعقيدات للعالم الطبيعي لتسجيل وتنظيم وتفسير المعلومات . وبالتأكيد لا نغفل الملاحظة والقياس الجيود يسي . اضافة الى وضع الفرضيات التي تحدد ماذا نستطيع ان نقيس . مثال ذلك : </a:t>
            </a:r>
            <a:endParaRPr lang="en-US" dirty="0"/>
          </a:p>
          <a:p>
            <a:r>
              <a:rPr lang="ar-SA" dirty="0"/>
              <a:t>هل الترب الحمراء اكثر حداثة من الترب البنية؟</a:t>
            </a:r>
            <a:endParaRPr lang="en-US" dirty="0"/>
          </a:p>
          <a:p>
            <a:r>
              <a:rPr lang="ar-SA" dirty="0"/>
              <a:t>هل الاشجار كثيفة على سفح الجبل ام على جانب المنحدر؟</a:t>
            </a:r>
            <a:endParaRPr lang="en-US" dirty="0"/>
          </a:p>
          <a:p>
            <a:r>
              <a:rPr lang="ar-SA" dirty="0"/>
              <a:t>هل الحقول هنا تشابه الحقول لما نراه في الصورة خلف التل؟</a:t>
            </a:r>
            <a:endParaRPr lang="en-US" dirty="0"/>
          </a:p>
          <a:p>
            <a:endParaRPr lang="ar-SA" dirty="0"/>
          </a:p>
        </p:txBody>
      </p:sp>
    </p:spTree>
    <p:extLst>
      <p:ext uri="{BB962C8B-B14F-4D97-AF65-F5344CB8AC3E}">
        <p14:creationId xmlns:p14="http://schemas.microsoft.com/office/powerpoint/2010/main" val="3007990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62500" lnSpcReduction="20000"/>
          </a:bodyPr>
          <a:lstStyle/>
          <a:p>
            <a:endParaRPr lang="en-US" dirty="0"/>
          </a:p>
          <a:p>
            <a:r>
              <a:rPr lang="ar-SA" i="1" dirty="0"/>
              <a:t>العمل الحقلي وتحليل الصور :</a:t>
            </a:r>
            <a:endParaRPr lang="en-US" dirty="0"/>
          </a:p>
          <a:p>
            <a:r>
              <a:rPr lang="ar-SA" i="1" dirty="0"/>
              <a:t>كلاهما يتطلب عينة غطاء الارض في العمل الحقلي . فالباحثين يختبرون البراهين بجميع المقاييس ولكن في الصور العينة الاصغر لغطاء الارض حددت بواسطة حجم </a:t>
            </a:r>
            <a:r>
              <a:rPr lang="ar-SA" i="1" dirty="0" err="1"/>
              <a:t>البكسل</a:t>
            </a:r>
            <a:r>
              <a:rPr lang="ar-SA" i="1" dirty="0"/>
              <a:t>.</a:t>
            </a:r>
            <a:endParaRPr lang="en-US" dirty="0"/>
          </a:p>
          <a:p>
            <a:r>
              <a:rPr lang="en-US" i="1" dirty="0"/>
              <a:t> </a:t>
            </a:r>
            <a:endParaRPr lang="en-US" dirty="0"/>
          </a:p>
          <a:p>
            <a:r>
              <a:rPr lang="ar-SA" dirty="0"/>
              <a:t>والفرضيات عادة تثير اسئلة جديدة.  فهي تستخدم لصياغة واختيار الافكار الخاصة بالعمليات المتعلقة بغطاء الارض. فالأسئلة الجديدة تعود الى ملاحظات جديدة وقياسات اكثر . وهنا تأتي اهمية تقييم الباحث وبشكل مستمر ما هي البيانات الهامة وما ليست كذلك؟</a:t>
            </a:r>
            <a:r>
              <a:rPr lang="en-US" dirty="0" smtClean="0">
                <a:effectLst/>
              </a:rPr>
              <a:t> </a:t>
            </a:r>
            <a:r>
              <a:rPr lang="ar-SA" dirty="0"/>
              <a:t>الملاحظة الحقلية تكسب مهارة بحيث يمكن اشتقاق المعاني من الشكل والحجم والنسيج للظواهر والاشكال في العالم المحيط بنا.</a:t>
            </a:r>
            <a:endParaRPr lang="en-US" dirty="0"/>
          </a:p>
          <a:p>
            <a:r>
              <a:rPr lang="ar-SA" dirty="0"/>
              <a:t>نحن نحصل على استخدام قليل نسبي من المعلومات الطيفية ولذلك خبراتنا المكتسبة من الملاحظة البصرية يتحكم بها المكان وليس الطيف او المعلومات.( بالنسبة للعمل الحقلي ) ايضا هذا ينطبق على تفسيراتنا الطيفية في الصور غالبا خبراتنا البصرية تكتسب بواسطة المشاهدة لعالمنا اكثر او اقل مع تأثير التغيرات المطلقة للإنارة والسطوع.  نقدم اجمل اعمالنا وافضلها في تفسير الصورة وتحليلها مع مواد مشابهة ومواضيع مشابهة ومشاركة اشخاص اخرين. </a:t>
            </a:r>
            <a:endParaRPr lang="en-US" dirty="0"/>
          </a:p>
          <a:p>
            <a:endParaRPr lang="ar-SA" dirty="0"/>
          </a:p>
        </p:txBody>
      </p:sp>
    </p:spTree>
    <p:extLst>
      <p:ext uri="{BB962C8B-B14F-4D97-AF65-F5344CB8AC3E}">
        <p14:creationId xmlns:p14="http://schemas.microsoft.com/office/powerpoint/2010/main" val="1594715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pPr marL="0" indent="0">
              <a:buNone/>
            </a:pPr>
            <a:endParaRPr lang="en-US" dirty="0"/>
          </a:p>
          <a:p>
            <a:r>
              <a:rPr lang="ar-SA" dirty="0"/>
              <a:t>المشاهدة لسطح الارض من الطائرات او الاقمار الصناعية وعلى ارتفاع عالي تقدم عدم تشابه المنظور وتغير الدقة في المقياس والوضوح. خاصة بعض المواد مثل اسقف المنازل واعالي الغابات الظليلة تحدث تغير في المنظر مثل تغير الظل وهو ما يتسبب لنا بفهم خاطئ عن طبوغرافية السطح وبالرغم من ذلك مع خبراتنا لدينا الدراسة لتفسير الاشكال في الصور المأخوذة من السماء العالية وعلى امتداد المساحة على سطح الارض تبقى الميزة التي تخص ذلك من تكون لديه الخبرة في الحقل وتفسير غطاء الارض باختلاف المقياس . مثال ذلك: اذا تعرفنا على نهر مورين كنهر جليدي في الصورة فان ذلك يرجع الى منظر مشابهة لدينا من قبل او اننا درسنا وقراءنا من بعض المصادر الشبيهة لتفسيره في الصورة . فنحن نقارن ما نراه مع العديد من الاشكال المخزنة في عقولنا والتي تكون تغذية راجعة لنا عند مشاهدة الظواهر في الصورة بهدف تحليل واستخراج المعلومات من الصورة.</a:t>
            </a:r>
            <a:endParaRPr lang="en-US" dirty="0"/>
          </a:p>
          <a:p>
            <a:endParaRPr lang="ar-SA" dirty="0"/>
          </a:p>
        </p:txBody>
      </p:sp>
    </p:spTree>
    <p:extLst>
      <p:ext uri="{BB962C8B-B14F-4D97-AF65-F5344CB8AC3E}">
        <p14:creationId xmlns:p14="http://schemas.microsoft.com/office/powerpoint/2010/main" val="568923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المعلومات المكانية </a:t>
            </a:r>
            <a:r>
              <a:rPr lang="ar-SA" dirty="0" smtClean="0"/>
              <a:t>والطيفية:</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a:t>مهاراتنا في المعرفة الطيفية لا تتطور بالمقارنة مع المعرفة المكانية او التعرف على الاشكال فمثلا طبق يحتوي مجموعة مختلفة من انواع الفاكهة يستطيع البعض ان يتعرف عليها من مواد مشابهة في صورة باللونين الابيض والاسود بواسطة الشكل والحجم والنسيج وقد نكون غير متأكدين من خياراتنا الا باستخدام الالوان وبعضنا يتعرف عليها من خلال الانعكاس الطيفي. وهذا ينطبق على المشاهد في الصورة فأحيانا يحصل لدينا لبس من اختلاف المواد والتي لها نفس اللون وايضا هناك مواد مشابهة ولكنها ذات الوان مختلفة. مثال ذلك الخضار والفاكهة التي يتغير لونها حتى تنضج . وهناك عناصر تساعد على التفسير هي الشكل والحجم والنسيج واللون تساعد على تفسير الظواهر في الصورة الفضائية . ولكن مع تطور اجهزة الاستشعار اصبحت هناك امكانية على التفسير الجيد من خلال الصور عالية الوضوح واستخدام جهاز استير وسكوب الذي يعطي  اطياف الظواهر ويحددها في ميدان العمل الحقلي.</a:t>
            </a:r>
            <a:endParaRPr lang="en-US" dirty="0"/>
          </a:p>
          <a:p>
            <a:endParaRPr lang="ar-SA" dirty="0"/>
          </a:p>
        </p:txBody>
      </p:sp>
    </p:spTree>
    <p:extLst>
      <p:ext uri="{BB962C8B-B14F-4D97-AF65-F5344CB8AC3E}">
        <p14:creationId xmlns:p14="http://schemas.microsoft.com/office/powerpoint/2010/main" val="1550450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a:t>الحقيقة توجد اجسام معقدة في انعكاسها والذي يحدد بواسطة تفاصيل هندسة السطح (مثل الحجم والشكل والتكوين الكيميائي الخاص والبيولوجي لأوراق النبات. على سبيل المثال. </a:t>
            </a:r>
            <a:endParaRPr lang="en-US" dirty="0"/>
          </a:p>
          <a:p>
            <a:r>
              <a:rPr lang="ar-SA" dirty="0"/>
              <a:t>بعض الخصائص التي تفسر الظواهر في الصورة:</a:t>
            </a:r>
            <a:endParaRPr lang="en-US" dirty="0"/>
          </a:p>
          <a:p>
            <a:pPr marL="0" indent="0">
              <a:buNone/>
            </a:pPr>
            <a:endParaRPr lang="ar-SA" dirty="0"/>
          </a:p>
        </p:txBody>
      </p:sp>
    </p:spTree>
    <p:extLst>
      <p:ext uri="{BB962C8B-B14F-4D97-AF65-F5344CB8AC3E}">
        <p14:creationId xmlns:p14="http://schemas.microsoft.com/office/powerpoint/2010/main" val="3865338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10000"/>
          </a:bodyPr>
          <a:lstStyle/>
          <a:p>
            <a:pPr lvl="0"/>
            <a:r>
              <a:rPr lang="ar-SA" dirty="0"/>
              <a:t>التدرج في شدة اللون في الصورة :</a:t>
            </a:r>
            <a:endParaRPr lang="en-US" dirty="0"/>
          </a:p>
          <a:p>
            <a:r>
              <a:rPr lang="ar-SA" dirty="0"/>
              <a:t>التدرج لا يعني الانارة او الظلام للمنطقة في الصورة ذات المقياس الرمادي(</a:t>
            </a:r>
            <a:r>
              <a:rPr lang="ar-SA" dirty="0" err="1"/>
              <a:t>بانكروماتيكي</a:t>
            </a:r>
            <a:r>
              <a:rPr lang="ar-SA" dirty="0"/>
              <a:t>) التدرج يعني لون فاتح يمثله اللون الابيض ولون متوسط يمثله اللون الرمادي ولون داكن يمثله الاسود. وهكذا ففي الصورة تقيم الاشكال بالوان فاتحة وغامقة وهذا ينطبق على الالوان فنقول اخضر داكن واخضر فاتح وهكذا والتدرج اللوني في الصورة يمكن ان يعدل عليه بواسطة الكثافة وزاوية السطوع وعمليات المعالجة والتحسين في البرامج الخاصة . فتظهر المناطق المظلمة عند الحواف وبالتالي عند التفسير لابد من مراعاة المناطق شديدة الظلام وكذلك المناطق شديدة السطوع في الصورة والتي تكشف الاجزاء غير الخطية كصفة الانحناء وبالتالي لا تمثل بشكل صحيح بالنسبة للسطوع.</a:t>
            </a:r>
            <a:endParaRPr lang="en-US" dirty="0"/>
          </a:p>
          <a:p>
            <a:endParaRPr lang="ar-SA" dirty="0"/>
          </a:p>
        </p:txBody>
      </p:sp>
    </p:spTree>
    <p:extLst>
      <p:ext uri="{BB962C8B-B14F-4D97-AF65-F5344CB8AC3E}">
        <p14:creationId xmlns:p14="http://schemas.microsoft.com/office/powerpoint/2010/main" val="3052336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10000"/>
          </a:bodyPr>
          <a:lstStyle/>
          <a:p>
            <a:pPr marL="0" indent="0">
              <a:buNone/>
            </a:pPr>
            <a:endParaRPr lang="en-US" dirty="0"/>
          </a:p>
          <a:p>
            <a:pPr lvl="0"/>
            <a:r>
              <a:rPr lang="ar-SA" dirty="0"/>
              <a:t>نسيج الصورة :</a:t>
            </a:r>
            <a:endParaRPr lang="en-US" dirty="0"/>
          </a:p>
          <a:p>
            <a:r>
              <a:rPr lang="ar-SA" dirty="0"/>
              <a:t>ونعني فيه المظهر الخشن والمظهر الناعم في مناطق الصورة وعادة النسيج بسبب الاشكال ذات الضوء الشديد او الظل الناشئ في المناطق عندما يكون الشكل غير منتظم (او بسبب الزاوية المائلة) . فهناك امثلة عديدة للتباين تحتوي نسيج خشن من الغابات النامية ونسيج ناعم لحقول القمح تامة النمو . وبشكل عام يستطيع البشر التفريق بشكل جيد عن الاختلافات في نسيج الصورة . ونسيج الصورة يعتمد على طبيعة السطح وزاوية السطوع ولذلك يمكن ان يكون السطوع شديدا يؤثر على تفسير الصورة بشكل جيد وهذا يتطلب ان يكون السطوع جيدا للنسيج بحيث يتحقق التباين في الصورة.</a:t>
            </a:r>
            <a:endParaRPr lang="en-US" dirty="0"/>
          </a:p>
          <a:p>
            <a:endParaRPr lang="ar-SA" dirty="0"/>
          </a:p>
        </p:txBody>
      </p:sp>
    </p:spTree>
    <p:extLst>
      <p:ext uri="{BB962C8B-B14F-4D97-AF65-F5344CB8AC3E}">
        <p14:creationId xmlns:p14="http://schemas.microsoft.com/office/powerpoint/2010/main" val="202324212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930</Words>
  <Application>Microsoft Office PowerPoint</Application>
  <PresentationFormat>عرض على الشاشة (3:4)‏</PresentationFormat>
  <Paragraphs>28</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المحاضرة الثالثة </vt:lpstr>
      <vt:lpstr>عرض تقديمي في PowerPoint</vt:lpstr>
      <vt:lpstr>عرض تقديمي في PowerPoint</vt:lpstr>
      <vt:lpstr>عرض تقديمي في PowerPoint</vt:lpstr>
      <vt:lpstr>عرض تقديمي في PowerPoint</vt:lpstr>
      <vt:lpstr>المعلومات المكانية والطيفية:</vt:lpstr>
      <vt:lpstr>عرض تقديمي في PowerPoint</vt:lpstr>
      <vt:lpstr>عرض تقديمي في PowerPoint</vt:lpstr>
      <vt:lpstr>عرض تقديمي في PowerPoint</vt:lpstr>
      <vt:lpstr>عرض تقديمي في PowerPoint</vt:lpstr>
      <vt:lpstr>تأثير عدم وجود الظل في الصورة يجعل النباتات تبدو قصيرة.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dc:title>
  <dc:creator>mey</dc:creator>
  <cp:lastModifiedBy>mey</cp:lastModifiedBy>
  <cp:revision>4</cp:revision>
  <dcterms:created xsi:type="dcterms:W3CDTF">2014-03-06T10:47:16Z</dcterms:created>
  <dcterms:modified xsi:type="dcterms:W3CDTF">2014-03-09T12:47:23Z</dcterms:modified>
</cp:coreProperties>
</file>