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8" d="100"/>
          <a:sy n="78" d="100"/>
        </p:scale>
        <p:origin x="-2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188D9D-A3DA-4E50-AB1D-D97B0286A6AC}"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SA"/>
        </a:p>
      </dgm:t>
    </dgm:pt>
    <dgm:pt modelId="{65EF5F24-61B3-4903-978C-7F90613281EF}">
      <dgm:prSet phldrT="[نص]"/>
      <dgm:spPr/>
      <dgm:t>
        <a:bodyPr/>
        <a:lstStyle/>
        <a:p>
          <a:pPr rtl="1"/>
          <a:r>
            <a:rPr lang="ar-SA" dirty="0" smtClean="0"/>
            <a:t>الظاهرة السكانية تنقسم إلى</a:t>
          </a:r>
          <a:endParaRPr lang="ar-SA" dirty="0"/>
        </a:p>
      </dgm:t>
    </dgm:pt>
    <dgm:pt modelId="{8499F1F1-90AE-4A69-A880-6FF0312A6678}" type="parTrans" cxnId="{BDC69AE0-D794-433D-9ECF-2664F497692F}">
      <dgm:prSet/>
      <dgm:spPr/>
      <dgm:t>
        <a:bodyPr/>
        <a:lstStyle/>
        <a:p>
          <a:pPr rtl="1"/>
          <a:endParaRPr lang="ar-SA"/>
        </a:p>
      </dgm:t>
    </dgm:pt>
    <dgm:pt modelId="{4AA61EE5-722C-4591-AFAE-D64B5F010AB4}" type="sibTrans" cxnId="{BDC69AE0-D794-433D-9ECF-2664F497692F}">
      <dgm:prSet/>
      <dgm:spPr/>
      <dgm:t>
        <a:bodyPr/>
        <a:lstStyle/>
        <a:p>
          <a:pPr rtl="1"/>
          <a:endParaRPr lang="ar-SA"/>
        </a:p>
      </dgm:t>
    </dgm:pt>
    <dgm:pt modelId="{945DEB8E-4080-4607-8846-23CCAF8311BF}">
      <dgm:prSet phldrT="[نص]"/>
      <dgm:spPr/>
      <dgm:t>
        <a:bodyPr/>
        <a:lstStyle/>
        <a:p>
          <a:pPr rtl="1"/>
          <a:r>
            <a:rPr lang="ar-SA" dirty="0" smtClean="0"/>
            <a:t>ظواهر ترتبط بالتغير(تغير السكان)</a:t>
          </a:r>
          <a:endParaRPr lang="ar-SA" dirty="0"/>
        </a:p>
      </dgm:t>
    </dgm:pt>
    <dgm:pt modelId="{C90B2AD1-0915-4443-AAB2-AE70C658F21E}" type="parTrans" cxnId="{5F5A6BAE-3BA9-43EC-87BA-B7145AA4C593}">
      <dgm:prSet/>
      <dgm:spPr/>
      <dgm:t>
        <a:bodyPr/>
        <a:lstStyle/>
        <a:p>
          <a:pPr rtl="1"/>
          <a:endParaRPr lang="ar-SA"/>
        </a:p>
      </dgm:t>
    </dgm:pt>
    <dgm:pt modelId="{8786818B-457C-4DBA-A20B-B8EEFE74D7E3}" type="sibTrans" cxnId="{5F5A6BAE-3BA9-43EC-87BA-B7145AA4C593}">
      <dgm:prSet/>
      <dgm:spPr/>
      <dgm:t>
        <a:bodyPr/>
        <a:lstStyle/>
        <a:p>
          <a:pPr rtl="1"/>
          <a:endParaRPr lang="ar-SA"/>
        </a:p>
      </dgm:t>
    </dgm:pt>
    <dgm:pt modelId="{DDDCCC84-D5A1-4BD6-99C7-79A718CF80B3}">
      <dgm:prSet phldrT="[نص]"/>
      <dgm:spPr/>
      <dgm:t>
        <a:bodyPr/>
        <a:lstStyle/>
        <a:p>
          <a:pPr rtl="1"/>
          <a:r>
            <a:rPr lang="ar-SA" dirty="0" smtClean="0"/>
            <a:t>ظواهر ترتبط </a:t>
          </a:r>
          <a:r>
            <a:rPr lang="ar-SA" smtClean="0"/>
            <a:t>بالبناء(بناء السكان)</a:t>
          </a:r>
          <a:endParaRPr lang="ar-SA" dirty="0"/>
        </a:p>
      </dgm:t>
    </dgm:pt>
    <dgm:pt modelId="{7085E163-6A30-47C9-A93A-3A27657ACE13}" type="parTrans" cxnId="{365BD27D-16D4-43AA-8831-A500D4F7852E}">
      <dgm:prSet/>
      <dgm:spPr/>
      <dgm:t>
        <a:bodyPr/>
        <a:lstStyle/>
        <a:p>
          <a:pPr rtl="1"/>
          <a:endParaRPr lang="ar-SA"/>
        </a:p>
      </dgm:t>
    </dgm:pt>
    <dgm:pt modelId="{F3A77E84-BF1F-461B-9087-AB12D368C96B}" type="sibTrans" cxnId="{365BD27D-16D4-43AA-8831-A500D4F7852E}">
      <dgm:prSet/>
      <dgm:spPr/>
      <dgm:t>
        <a:bodyPr/>
        <a:lstStyle/>
        <a:p>
          <a:pPr rtl="1"/>
          <a:endParaRPr lang="ar-SA"/>
        </a:p>
      </dgm:t>
    </dgm:pt>
    <dgm:pt modelId="{1D24F241-33C1-46B1-91D6-6A2E7BF1C510}" type="pres">
      <dgm:prSet presAssocID="{50188D9D-A3DA-4E50-AB1D-D97B0286A6AC}" presName="hierChild1" presStyleCnt="0">
        <dgm:presLayoutVars>
          <dgm:chPref val="1"/>
          <dgm:dir/>
          <dgm:animOne val="branch"/>
          <dgm:animLvl val="lvl"/>
          <dgm:resizeHandles/>
        </dgm:presLayoutVars>
      </dgm:prSet>
      <dgm:spPr/>
      <dgm:t>
        <a:bodyPr/>
        <a:lstStyle/>
        <a:p>
          <a:pPr rtl="1"/>
          <a:endParaRPr lang="ar-SA"/>
        </a:p>
      </dgm:t>
    </dgm:pt>
    <dgm:pt modelId="{3734BEF4-0880-4130-BC46-23EBB7A8A055}" type="pres">
      <dgm:prSet presAssocID="{65EF5F24-61B3-4903-978C-7F90613281EF}" presName="hierRoot1" presStyleCnt="0"/>
      <dgm:spPr/>
    </dgm:pt>
    <dgm:pt modelId="{C96A08E2-98FD-4DC9-BB59-D21326CD3C7D}" type="pres">
      <dgm:prSet presAssocID="{65EF5F24-61B3-4903-978C-7F90613281EF}" presName="composite" presStyleCnt="0"/>
      <dgm:spPr/>
    </dgm:pt>
    <dgm:pt modelId="{19C24D24-DB77-4638-951C-D06E901C5149}" type="pres">
      <dgm:prSet presAssocID="{65EF5F24-61B3-4903-978C-7F90613281EF}" presName="background" presStyleLbl="node0" presStyleIdx="0" presStyleCnt="1"/>
      <dgm:spPr/>
    </dgm:pt>
    <dgm:pt modelId="{28EAA431-477F-4C98-A03A-E63FC5B17636}" type="pres">
      <dgm:prSet presAssocID="{65EF5F24-61B3-4903-978C-7F90613281EF}" presName="text" presStyleLbl="fgAcc0" presStyleIdx="0" presStyleCnt="1">
        <dgm:presLayoutVars>
          <dgm:chPref val="3"/>
        </dgm:presLayoutVars>
      </dgm:prSet>
      <dgm:spPr/>
      <dgm:t>
        <a:bodyPr/>
        <a:lstStyle/>
        <a:p>
          <a:pPr rtl="1"/>
          <a:endParaRPr lang="ar-SA"/>
        </a:p>
      </dgm:t>
    </dgm:pt>
    <dgm:pt modelId="{E726BC09-72E5-42CC-B6C9-5E9235AF7131}" type="pres">
      <dgm:prSet presAssocID="{65EF5F24-61B3-4903-978C-7F90613281EF}" presName="hierChild2" presStyleCnt="0"/>
      <dgm:spPr/>
    </dgm:pt>
    <dgm:pt modelId="{575422A8-0D7C-4BE8-B64F-6235B4E0C14B}" type="pres">
      <dgm:prSet presAssocID="{C90B2AD1-0915-4443-AAB2-AE70C658F21E}" presName="Name10" presStyleLbl="parChTrans1D2" presStyleIdx="0" presStyleCnt="2"/>
      <dgm:spPr/>
      <dgm:t>
        <a:bodyPr/>
        <a:lstStyle/>
        <a:p>
          <a:pPr rtl="1"/>
          <a:endParaRPr lang="ar-SA"/>
        </a:p>
      </dgm:t>
    </dgm:pt>
    <dgm:pt modelId="{BFD8936C-AEDA-4652-A803-EFD95CEDA5B6}" type="pres">
      <dgm:prSet presAssocID="{945DEB8E-4080-4607-8846-23CCAF8311BF}" presName="hierRoot2" presStyleCnt="0"/>
      <dgm:spPr/>
    </dgm:pt>
    <dgm:pt modelId="{65B1C450-887D-4CD9-9B88-BBCAF30CF021}" type="pres">
      <dgm:prSet presAssocID="{945DEB8E-4080-4607-8846-23CCAF8311BF}" presName="composite2" presStyleCnt="0"/>
      <dgm:spPr/>
    </dgm:pt>
    <dgm:pt modelId="{141695CF-33D7-42E6-B082-3E280A4424C6}" type="pres">
      <dgm:prSet presAssocID="{945DEB8E-4080-4607-8846-23CCAF8311BF}" presName="background2" presStyleLbl="node2" presStyleIdx="0" presStyleCnt="2"/>
      <dgm:spPr/>
    </dgm:pt>
    <dgm:pt modelId="{46AE954D-5FE2-4E2C-A155-39D19049459C}" type="pres">
      <dgm:prSet presAssocID="{945DEB8E-4080-4607-8846-23CCAF8311BF}" presName="text2" presStyleLbl="fgAcc2" presStyleIdx="0" presStyleCnt="2">
        <dgm:presLayoutVars>
          <dgm:chPref val="3"/>
        </dgm:presLayoutVars>
      </dgm:prSet>
      <dgm:spPr/>
      <dgm:t>
        <a:bodyPr/>
        <a:lstStyle/>
        <a:p>
          <a:pPr rtl="1"/>
          <a:endParaRPr lang="ar-SA"/>
        </a:p>
      </dgm:t>
    </dgm:pt>
    <dgm:pt modelId="{8752252B-2327-4E7F-BD82-E2FA06F7DF5B}" type="pres">
      <dgm:prSet presAssocID="{945DEB8E-4080-4607-8846-23CCAF8311BF}" presName="hierChild3" presStyleCnt="0"/>
      <dgm:spPr/>
    </dgm:pt>
    <dgm:pt modelId="{42D2F676-9486-447C-93F5-7846B8BAC1B2}" type="pres">
      <dgm:prSet presAssocID="{7085E163-6A30-47C9-A93A-3A27657ACE13}" presName="Name10" presStyleLbl="parChTrans1D2" presStyleIdx="1" presStyleCnt="2"/>
      <dgm:spPr/>
      <dgm:t>
        <a:bodyPr/>
        <a:lstStyle/>
        <a:p>
          <a:pPr rtl="1"/>
          <a:endParaRPr lang="ar-SA"/>
        </a:p>
      </dgm:t>
    </dgm:pt>
    <dgm:pt modelId="{F2F19E1E-497E-4EA6-B10D-747964B40113}" type="pres">
      <dgm:prSet presAssocID="{DDDCCC84-D5A1-4BD6-99C7-79A718CF80B3}" presName="hierRoot2" presStyleCnt="0"/>
      <dgm:spPr/>
    </dgm:pt>
    <dgm:pt modelId="{6BF860E8-7703-4FD0-B750-584F1648644F}" type="pres">
      <dgm:prSet presAssocID="{DDDCCC84-D5A1-4BD6-99C7-79A718CF80B3}" presName="composite2" presStyleCnt="0"/>
      <dgm:spPr/>
    </dgm:pt>
    <dgm:pt modelId="{4181D5E2-BA28-4466-8619-DDDC78BFAAF4}" type="pres">
      <dgm:prSet presAssocID="{DDDCCC84-D5A1-4BD6-99C7-79A718CF80B3}" presName="background2" presStyleLbl="node2" presStyleIdx="1" presStyleCnt="2"/>
      <dgm:spPr/>
    </dgm:pt>
    <dgm:pt modelId="{62DE0842-B93B-4C24-83E8-C98A6518BAF3}" type="pres">
      <dgm:prSet presAssocID="{DDDCCC84-D5A1-4BD6-99C7-79A718CF80B3}" presName="text2" presStyleLbl="fgAcc2" presStyleIdx="1" presStyleCnt="2">
        <dgm:presLayoutVars>
          <dgm:chPref val="3"/>
        </dgm:presLayoutVars>
      </dgm:prSet>
      <dgm:spPr/>
      <dgm:t>
        <a:bodyPr/>
        <a:lstStyle/>
        <a:p>
          <a:pPr rtl="1"/>
          <a:endParaRPr lang="ar-SA"/>
        </a:p>
      </dgm:t>
    </dgm:pt>
    <dgm:pt modelId="{89339940-1C51-48E9-9565-F24F733DA299}" type="pres">
      <dgm:prSet presAssocID="{DDDCCC84-D5A1-4BD6-99C7-79A718CF80B3}" presName="hierChild3" presStyleCnt="0"/>
      <dgm:spPr/>
    </dgm:pt>
  </dgm:ptLst>
  <dgm:cxnLst>
    <dgm:cxn modelId="{F754DABC-BEE8-42DF-A98E-5102BAF3F176}" type="presOf" srcId="{65EF5F24-61B3-4903-978C-7F90613281EF}" destId="{28EAA431-477F-4C98-A03A-E63FC5B17636}" srcOrd="0" destOrd="0" presId="urn:microsoft.com/office/officeart/2005/8/layout/hierarchy1"/>
    <dgm:cxn modelId="{4095AF57-095F-4274-B19F-FFDAC84E0BB5}" type="presOf" srcId="{7085E163-6A30-47C9-A93A-3A27657ACE13}" destId="{42D2F676-9486-447C-93F5-7846B8BAC1B2}" srcOrd="0" destOrd="0" presId="urn:microsoft.com/office/officeart/2005/8/layout/hierarchy1"/>
    <dgm:cxn modelId="{365BD27D-16D4-43AA-8831-A500D4F7852E}" srcId="{65EF5F24-61B3-4903-978C-7F90613281EF}" destId="{DDDCCC84-D5A1-4BD6-99C7-79A718CF80B3}" srcOrd="1" destOrd="0" parTransId="{7085E163-6A30-47C9-A93A-3A27657ACE13}" sibTransId="{F3A77E84-BF1F-461B-9087-AB12D368C96B}"/>
    <dgm:cxn modelId="{6AA730F6-EB00-4574-9616-CD5086EE277E}" type="presOf" srcId="{DDDCCC84-D5A1-4BD6-99C7-79A718CF80B3}" destId="{62DE0842-B93B-4C24-83E8-C98A6518BAF3}" srcOrd="0" destOrd="0" presId="urn:microsoft.com/office/officeart/2005/8/layout/hierarchy1"/>
    <dgm:cxn modelId="{0D7E7801-C59B-4795-9055-CC781510AC90}" type="presOf" srcId="{50188D9D-A3DA-4E50-AB1D-D97B0286A6AC}" destId="{1D24F241-33C1-46B1-91D6-6A2E7BF1C510}" srcOrd="0" destOrd="0" presId="urn:microsoft.com/office/officeart/2005/8/layout/hierarchy1"/>
    <dgm:cxn modelId="{BDC69AE0-D794-433D-9ECF-2664F497692F}" srcId="{50188D9D-A3DA-4E50-AB1D-D97B0286A6AC}" destId="{65EF5F24-61B3-4903-978C-7F90613281EF}" srcOrd="0" destOrd="0" parTransId="{8499F1F1-90AE-4A69-A880-6FF0312A6678}" sibTransId="{4AA61EE5-722C-4591-AFAE-D64B5F010AB4}"/>
    <dgm:cxn modelId="{5F5A6BAE-3BA9-43EC-87BA-B7145AA4C593}" srcId="{65EF5F24-61B3-4903-978C-7F90613281EF}" destId="{945DEB8E-4080-4607-8846-23CCAF8311BF}" srcOrd="0" destOrd="0" parTransId="{C90B2AD1-0915-4443-AAB2-AE70C658F21E}" sibTransId="{8786818B-457C-4DBA-A20B-B8EEFE74D7E3}"/>
    <dgm:cxn modelId="{4A8A3A37-DCE0-49A7-A01A-9761BEE3E612}" type="presOf" srcId="{C90B2AD1-0915-4443-AAB2-AE70C658F21E}" destId="{575422A8-0D7C-4BE8-B64F-6235B4E0C14B}" srcOrd="0" destOrd="0" presId="urn:microsoft.com/office/officeart/2005/8/layout/hierarchy1"/>
    <dgm:cxn modelId="{2F9AC670-9F39-425B-96C6-25A3BB134898}" type="presOf" srcId="{945DEB8E-4080-4607-8846-23CCAF8311BF}" destId="{46AE954D-5FE2-4E2C-A155-39D19049459C}" srcOrd="0" destOrd="0" presId="urn:microsoft.com/office/officeart/2005/8/layout/hierarchy1"/>
    <dgm:cxn modelId="{B044B32D-D629-4BBB-AC13-C4D131C653C9}" type="presParOf" srcId="{1D24F241-33C1-46B1-91D6-6A2E7BF1C510}" destId="{3734BEF4-0880-4130-BC46-23EBB7A8A055}" srcOrd="0" destOrd="0" presId="urn:microsoft.com/office/officeart/2005/8/layout/hierarchy1"/>
    <dgm:cxn modelId="{A3DC61FB-4D5C-4D30-9E0A-2A9469F5B124}" type="presParOf" srcId="{3734BEF4-0880-4130-BC46-23EBB7A8A055}" destId="{C96A08E2-98FD-4DC9-BB59-D21326CD3C7D}" srcOrd="0" destOrd="0" presId="urn:microsoft.com/office/officeart/2005/8/layout/hierarchy1"/>
    <dgm:cxn modelId="{5FCB0663-3CD4-4ED1-ADBA-D8D61DA7B638}" type="presParOf" srcId="{C96A08E2-98FD-4DC9-BB59-D21326CD3C7D}" destId="{19C24D24-DB77-4638-951C-D06E901C5149}" srcOrd="0" destOrd="0" presId="urn:microsoft.com/office/officeart/2005/8/layout/hierarchy1"/>
    <dgm:cxn modelId="{AA7CEC97-7A9D-48F6-B453-B0EB27C632D6}" type="presParOf" srcId="{C96A08E2-98FD-4DC9-BB59-D21326CD3C7D}" destId="{28EAA431-477F-4C98-A03A-E63FC5B17636}" srcOrd="1" destOrd="0" presId="urn:microsoft.com/office/officeart/2005/8/layout/hierarchy1"/>
    <dgm:cxn modelId="{6E023E05-B0FE-40F4-99EF-EE9216FE09F7}" type="presParOf" srcId="{3734BEF4-0880-4130-BC46-23EBB7A8A055}" destId="{E726BC09-72E5-42CC-B6C9-5E9235AF7131}" srcOrd="1" destOrd="0" presId="urn:microsoft.com/office/officeart/2005/8/layout/hierarchy1"/>
    <dgm:cxn modelId="{1A37136A-AB18-490B-92EF-BFA6D27990BC}" type="presParOf" srcId="{E726BC09-72E5-42CC-B6C9-5E9235AF7131}" destId="{575422A8-0D7C-4BE8-B64F-6235B4E0C14B}" srcOrd="0" destOrd="0" presId="urn:microsoft.com/office/officeart/2005/8/layout/hierarchy1"/>
    <dgm:cxn modelId="{03ADEB33-D236-42F4-921D-8E5CD113EF83}" type="presParOf" srcId="{E726BC09-72E5-42CC-B6C9-5E9235AF7131}" destId="{BFD8936C-AEDA-4652-A803-EFD95CEDA5B6}" srcOrd="1" destOrd="0" presId="urn:microsoft.com/office/officeart/2005/8/layout/hierarchy1"/>
    <dgm:cxn modelId="{C2A8BE83-C04C-4049-8529-CF870E928559}" type="presParOf" srcId="{BFD8936C-AEDA-4652-A803-EFD95CEDA5B6}" destId="{65B1C450-887D-4CD9-9B88-BBCAF30CF021}" srcOrd="0" destOrd="0" presId="urn:microsoft.com/office/officeart/2005/8/layout/hierarchy1"/>
    <dgm:cxn modelId="{122EA9A7-27A2-4339-8F2D-AE9A14966C20}" type="presParOf" srcId="{65B1C450-887D-4CD9-9B88-BBCAF30CF021}" destId="{141695CF-33D7-42E6-B082-3E280A4424C6}" srcOrd="0" destOrd="0" presId="urn:microsoft.com/office/officeart/2005/8/layout/hierarchy1"/>
    <dgm:cxn modelId="{CD88B069-9674-4BC4-9184-9ED1868CBBFB}" type="presParOf" srcId="{65B1C450-887D-4CD9-9B88-BBCAF30CF021}" destId="{46AE954D-5FE2-4E2C-A155-39D19049459C}" srcOrd="1" destOrd="0" presId="urn:microsoft.com/office/officeart/2005/8/layout/hierarchy1"/>
    <dgm:cxn modelId="{76E3819B-3475-44C9-B2D7-31BC075A4CCE}" type="presParOf" srcId="{BFD8936C-AEDA-4652-A803-EFD95CEDA5B6}" destId="{8752252B-2327-4E7F-BD82-E2FA06F7DF5B}" srcOrd="1" destOrd="0" presId="urn:microsoft.com/office/officeart/2005/8/layout/hierarchy1"/>
    <dgm:cxn modelId="{5A828A7C-73F2-4BD5-B566-247935C0A80B}" type="presParOf" srcId="{E726BC09-72E5-42CC-B6C9-5E9235AF7131}" destId="{42D2F676-9486-447C-93F5-7846B8BAC1B2}" srcOrd="2" destOrd="0" presId="urn:microsoft.com/office/officeart/2005/8/layout/hierarchy1"/>
    <dgm:cxn modelId="{BC193C66-6019-493D-B9B2-45564A236DC2}" type="presParOf" srcId="{E726BC09-72E5-42CC-B6C9-5E9235AF7131}" destId="{F2F19E1E-497E-4EA6-B10D-747964B40113}" srcOrd="3" destOrd="0" presId="urn:microsoft.com/office/officeart/2005/8/layout/hierarchy1"/>
    <dgm:cxn modelId="{358EA7D7-324A-42A5-8581-2A27E38538E7}" type="presParOf" srcId="{F2F19E1E-497E-4EA6-B10D-747964B40113}" destId="{6BF860E8-7703-4FD0-B750-584F1648644F}" srcOrd="0" destOrd="0" presId="urn:microsoft.com/office/officeart/2005/8/layout/hierarchy1"/>
    <dgm:cxn modelId="{651110F0-6F39-4096-B46F-3CAE02723500}" type="presParOf" srcId="{6BF860E8-7703-4FD0-B750-584F1648644F}" destId="{4181D5E2-BA28-4466-8619-DDDC78BFAAF4}" srcOrd="0" destOrd="0" presId="urn:microsoft.com/office/officeart/2005/8/layout/hierarchy1"/>
    <dgm:cxn modelId="{4C663C71-10B9-430C-9A4F-3DD78FFCA120}" type="presParOf" srcId="{6BF860E8-7703-4FD0-B750-584F1648644F}" destId="{62DE0842-B93B-4C24-83E8-C98A6518BAF3}" srcOrd="1" destOrd="0" presId="urn:microsoft.com/office/officeart/2005/8/layout/hierarchy1"/>
    <dgm:cxn modelId="{1944BDC8-F0E4-4AC7-937D-B26877E04DD4}" type="presParOf" srcId="{F2F19E1E-497E-4EA6-B10D-747964B40113}" destId="{89339940-1C51-48E9-9565-F24F733DA299}"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2BD431-F683-4145-8BAA-55BE50C0CD82}" type="doc">
      <dgm:prSet loTypeId="urn:microsoft.com/office/officeart/2005/8/layout/vList2" loCatId="list" qsTypeId="urn:microsoft.com/office/officeart/2005/8/quickstyle/3d5" qsCatId="3D" csTypeId="urn:microsoft.com/office/officeart/2005/8/colors/accent1_2" csCatId="accent1" phldr="1"/>
      <dgm:spPr/>
      <dgm:t>
        <a:bodyPr/>
        <a:lstStyle/>
        <a:p>
          <a:pPr rtl="1"/>
          <a:endParaRPr lang="ar-SA"/>
        </a:p>
      </dgm:t>
    </dgm:pt>
    <dgm:pt modelId="{70D17055-9B27-4D5E-AE8E-E9C0303CA600}">
      <dgm:prSet/>
      <dgm:spPr/>
      <dgm:t>
        <a:bodyPr/>
        <a:lstStyle/>
        <a:p>
          <a:pPr rtl="1"/>
          <a:r>
            <a:rPr lang="ar-SA" dirty="0" smtClean="0"/>
            <a:t>الظواهر المتعلقة ببناء السكان/</a:t>
          </a:r>
          <a:endParaRPr lang="ar-SA" dirty="0"/>
        </a:p>
      </dgm:t>
    </dgm:pt>
    <dgm:pt modelId="{90A207BF-F699-4107-88BF-1010E146B64F}" type="parTrans" cxnId="{F9C52B70-4209-4054-89BD-5CCECFC8467D}">
      <dgm:prSet/>
      <dgm:spPr/>
      <dgm:t>
        <a:bodyPr/>
        <a:lstStyle/>
        <a:p>
          <a:pPr rtl="1"/>
          <a:endParaRPr lang="ar-SA"/>
        </a:p>
      </dgm:t>
    </dgm:pt>
    <dgm:pt modelId="{DA489D27-7B22-4A5C-BDBA-51B1466A706B}" type="sibTrans" cxnId="{F9C52B70-4209-4054-89BD-5CCECFC8467D}">
      <dgm:prSet/>
      <dgm:spPr/>
      <dgm:t>
        <a:bodyPr/>
        <a:lstStyle/>
        <a:p>
          <a:pPr rtl="1"/>
          <a:endParaRPr lang="ar-SA"/>
        </a:p>
      </dgm:t>
    </dgm:pt>
    <dgm:pt modelId="{0E25BA81-1B6E-457D-AB1B-F3F282016A09}">
      <dgm:prSet/>
      <dgm:spPr/>
      <dgm:t>
        <a:bodyPr/>
        <a:lstStyle/>
        <a:p>
          <a:pPr rtl="1"/>
          <a:r>
            <a:rPr lang="ar-SA" dirty="0" smtClean="0">
              <a:solidFill>
                <a:schemeClr val="accent5">
                  <a:lumMod val="60000"/>
                  <a:lumOff val="40000"/>
                </a:schemeClr>
              </a:solidFill>
            </a:rPr>
            <a:t>حجم السكان’ </a:t>
          </a:r>
          <a:r>
            <a:rPr lang="ar-SA" dirty="0" err="1" smtClean="0">
              <a:solidFill>
                <a:schemeClr val="accent5">
                  <a:lumMod val="60000"/>
                  <a:lumOff val="40000"/>
                </a:schemeClr>
              </a:solidFill>
            </a:rPr>
            <a:t>توزيعم</a:t>
          </a:r>
          <a:r>
            <a:rPr lang="ar-SA" dirty="0" smtClean="0">
              <a:solidFill>
                <a:schemeClr val="accent5">
                  <a:lumMod val="60000"/>
                  <a:lumOff val="40000"/>
                </a:schemeClr>
              </a:solidFill>
            </a:rPr>
            <a:t>, تكوينهم</a:t>
          </a:r>
        </a:p>
        <a:p>
          <a:pPr rtl="1"/>
          <a:endParaRPr lang="ar-SA" dirty="0"/>
        </a:p>
      </dgm:t>
    </dgm:pt>
    <dgm:pt modelId="{B4C0509C-267E-47E6-96E4-BEDFD2A08B7D}" type="parTrans" cxnId="{6E735C2D-DE2A-4215-A8F0-06AC5DB051C4}">
      <dgm:prSet/>
      <dgm:spPr/>
      <dgm:t>
        <a:bodyPr/>
        <a:lstStyle/>
        <a:p>
          <a:pPr rtl="1"/>
          <a:endParaRPr lang="ar-SA"/>
        </a:p>
      </dgm:t>
    </dgm:pt>
    <dgm:pt modelId="{38ECA2D6-D788-4C8B-A438-2D3A7DCFBF92}" type="sibTrans" cxnId="{6E735C2D-DE2A-4215-A8F0-06AC5DB051C4}">
      <dgm:prSet/>
      <dgm:spPr/>
      <dgm:t>
        <a:bodyPr/>
        <a:lstStyle/>
        <a:p>
          <a:pPr rtl="1"/>
          <a:endParaRPr lang="ar-SA"/>
        </a:p>
      </dgm:t>
    </dgm:pt>
    <dgm:pt modelId="{8C927C82-9E8D-4A17-8E0C-CF0FAA68C19D}" type="pres">
      <dgm:prSet presAssocID="{E12BD431-F683-4145-8BAA-55BE50C0CD82}" presName="linear" presStyleCnt="0">
        <dgm:presLayoutVars>
          <dgm:animLvl val="lvl"/>
          <dgm:resizeHandles val="exact"/>
        </dgm:presLayoutVars>
      </dgm:prSet>
      <dgm:spPr/>
      <dgm:t>
        <a:bodyPr/>
        <a:lstStyle/>
        <a:p>
          <a:pPr rtl="1"/>
          <a:endParaRPr lang="ar-SA"/>
        </a:p>
      </dgm:t>
    </dgm:pt>
    <dgm:pt modelId="{631677F3-89C4-4D58-8926-31026996C33B}" type="pres">
      <dgm:prSet presAssocID="{70D17055-9B27-4D5E-AE8E-E9C0303CA600}" presName="parentText" presStyleLbl="node1" presStyleIdx="0" presStyleCnt="2" custLinFactY="-48313" custLinFactNeighborX="838" custLinFactNeighborY="-100000">
        <dgm:presLayoutVars>
          <dgm:chMax val="0"/>
          <dgm:bulletEnabled val="1"/>
        </dgm:presLayoutVars>
      </dgm:prSet>
      <dgm:spPr/>
      <dgm:t>
        <a:bodyPr/>
        <a:lstStyle/>
        <a:p>
          <a:pPr rtl="1"/>
          <a:endParaRPr lang="ar-SA"/>
        </a:p>
      </dgm:t>
    </dgm:pt>
    <dgm:pt modelId="{27AAAF12-E668-4C44-BD95-05499D832B47}" type="pres">
      <dgm:prSet presAssocID="{DA489D27-7B22-4A5C-BDBA-51B1466A706B}" presName="spacer" presStyleCnt="0"/>
      <dgm:spPr/>
    </dgm:pt>
    <dgm:pt modelId="{F2953F44-1951-42EA-9A01-12988A058CA9}" type="pres">
      <dgm:prSet presAssocID="{0E25BA81-1B6E-457D-AB1B-F3F282016A09}" presName="parentText" presStyleLbl="node1" presStyleIdx="1" presStyleCnt="2">
        <dgm:presLayoutVars>
          <dgm:chMax val="0"/>
          <dgm:bulletEnabled val="1"/>
        </dgm:presLayoutVars>
      </dgm:prSet>
      <dgm:spPr/>
      <dgm:t>
        <a:bodyPr/>
        <a:lstStyle/>
        <a:p>
          <a:pPr rtl="1"/>
          <a:endParaRPr lang="ar-SA"/>
        </a:p>
      </dgm:t>
    </dgm:pt>
  </dgm:ptLst>
  <dgm:cxnLst>
    <dgm:cxn modelId="{26DFD539-87A1-4322-A7B3-44A1BB818211}" type="presOf" srcId="{E12BD431-F683-4145-8BAA-55BE50C0CD82}" destId="{8C927C82-9E8D-4A17-8E0C-CF0FAA68C19D}" srcOrd="0" destOrd="0" presId="urn:microsoft.com/office/officeart/2005/8/layout/vList2"/>
    <dgm:cxn modelId="{F9C52B70-4209-4054-89BD-5CCECFC8467D}" srcId="{E12BD431-F683-4145-8BAA-55BE50C0CD82}" destId="{70D17055-9B27-4D5E-AE8E-E9C0303CA600}" srcOrd="0" destOrd="0" parTransId="{90A207BF-F699-4107-88BF-1010E146B64F}" sibTransId="{DA489D27-7B22-4A5C-BDBA-51B1466A706B}"/>
    <dgm:cxn modelId="{6A6A5542-33E5-4A83-9B3D-540441E014DE}" type="presOf" srcId="{70D17055-9B27-4D5E-AE8E-E9C0303CA600}" destId="{631677F3-89C4-4D58-8926-31026996C33B}" srcOrd="0" destOrd="0" presId="urn:microsoft.com/office/officeart/2005/8/layout/vList2"/>
    <dgm:cxn modelId="{6E735C2D-DE2A-4215-A8F0-06AC5DB051C4}" srcId="{E12BD431-F683-4145-8BAA-55BE50C0CD82}" destId="{0E25BA81-1B6E-457D-AB1B-F3F282016A09}" srcOrd="1" destOrd="0" parTransId="{B4C0509C-267E-47E6-96E4-BEDFD2A08B7D}" sibTransId="{38ECA2D6-D788-4C8B-A438-2D3A7DCFBF92}"/>
    <dgm:cxn modelId="{EFAE2211-F61C-436C-9747-DDE21A20698D}" type="presOf" srcId="{0E25BA81-1B6E-457D-AB1B-F3F282016A09}" destId="{F2953F44-1951-42EA-9A01-12988A058CA9}" srcOrd="0" destOrd="0" presId="urn:microsoft.com/office/officeart/2005/8/layout/vList2"/>
    <dgm:cxn modelId="{292B093C-97BE-4859-AB75-825286A71AD5}" type="presParOf" srcId="{8C927C82-9E8D-4A17-8E0C-CF0FAA68C19D}" destId="{631677F3-89C4-4D58-8926-31026996C33B}" srcOrd="0" destOrd="0" presId="urn:microsoft.com/office/officeart/2005/8/layout/vList2"/>
    <dgm:cxn modelId="{8A16AF13-A7FC-44DC-9504-ADA456F2D996}" type="presParOf" srcId="{8C927C82-9E8D-4A17-8E0C-CF0FAA68C19D}" destId="{27AAAF12-E668-4C44-BD95-05499D832B47}" srcOrd="1" destOrd="0" presId="urn:microsoft.com/office/officeart/2005/8/layout/vList2"/>
    <dgm:cxn modelId="{4B20B8FA-F5F8-4421-B29C-9A5C3991A392}" type="presParOf" srcId="{8C927C82-9E8D-4A17-8E0C-CF0FAA68C19D}" destId="{F2953F44-1951-42EA-9A01-12988A058CA9}" srcOrd="2"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139553F-7B6D-497E-BDFD-E39040B23885}" type="doc">
      <dgm:prSet loTypeId="urn:microsoft.com/office/officeart/2005/8/layout/vList2" loCatId="list" qsTypeId="urn:microsoft.com/office/officeart/2005/8/quickstyle/3d7" qsCatId="3D" csTypeId="urn:microsoft.com/office/officeart/2005/8/colors/accent1_3" csCatId="accent1" phldr="1"/>
      <dgm:spPr/>
      <dgm:t>
        <a:bodyPr/>
        <a:lstStyle/>
        <a:p>
          <a:pPr rtl="1"/>
          <a:endParaRPr lang="ar-SA"/>
        </a:p>
      </dgm:t>
    </dgm:pt>
    <dgm:pt modelId="{D44A57F4-7A6F-4B24-BC7D-796029836BB1}">
      <dgm:prSet phldrT="[نص]"/>
      <dgm:spPr/>
      <dgm:t>
        <a:bodyPr/>
        <a:lstStyle/>
        <a:p>
          <a:pPr rtl="1"/>
          <a:r>
            <a:rPr lang="ar-SA" dirty="0" smtClean="0"/>
            <a:t>الظواهر المتعلقة بتغير السكان</a:t>
          </a:r>
          <a:endParaRPr lang="ar-SA" dirty="0"/>
        </a:p>
      </dgm:t>
    </dgm:pt>
    <dgm:pt modelId="{9EEDB75F-584A-4973-88B9-511A204F4CE8}" type="parTrans" cxnId="{217F3B0F-F760-4C06-848F-6EA33D7AB870}">
      <dgm:prSet/>
      <dgm:spPr/>
      <dgm:t>
        <a:bodyPr/>
        <a:lstStyle/>
        <a:p>
          <a:pPr rtl="1"/>
          <a:endParaRPr lang="ar-SA"/>
        </a:p>
      </dgm:t>
    </dgm:pt>
    <dgm:pt modelId="{7C9560C0-ABBB-4F08-862E-86DB773FF392}" type="sibTrans" cxnId="{217F3B0F-F760-4C06-848F-6EA33D7AB870}">
      <dgm:prSet/>
      <dgm:spPr/>
      <dgm:t>
        <a:bodyPr/>
        <a:lstStyle/>
        <a:p>
          <a:pPr rtl="1"/>
          <a:endParaRPr lang="ar-SA"/>
        </a:p>
      </dgm:t>
    </dgm:pt>
    <dgm:pt modelId="{67F2AE42-28EE-4649-BF64-38503F2A3B65}">
      <dgm:prSet phldrT="[نص]" phldr="1"/>
      <dgm:spPr/>
      <dgm:t>
        <a:bodyPr/>
        <a:lstStyle/>
        <a:p>
          <a:pPr rtl="1"/>
          <a:endParaRPr lang="ar-SA"/>
        </a:p>
      </dgm:t>
    </dgm:pt>
    <dgm:pt modelId="{556A0A37-9955-4456-9E04-4F6C548F344A}" type="parTrans" cxnId="{CA077964-5B24-41AE-95AF-1C334A7F304E}">
      <dgm:prSet/>
      <dgm:spPr/>
      <dgm:t>
        <a:bodyPr/>
        <a:lstStyle/>
        <a:p>
          <a:pPr rtl="1"/>
          <a:endParaRPr lang="ar-SA"/>
        </a:p>
      </dgm:t>
    </dgm:pt>
    <dgm:pt modelId="{DF95380E-DDC2-41E3-84D9-130AE7B32B87}" type="sibTrans" cxnId="{CA077964-5B24-41AE-95AF-1C334A7F304E}">
      <dgm:prSet/>
      <dgm:spPr/>
      <dgm:t>
        <a:bodyPr/>
        <a:lstStyle/>
        <a:p>
          <a:pPr rtl="1"/>
          <a:endParaRPr lang="ar-SA"/>
        </a:p>
      </dgm:t>
    </dgm:pt>
    <dgm:pt modelId="{A82B9C1F-D322-4C2B-B02A-4CC0EC8E7F2C}">
      <dgm:prSet phldrT="[نص]"/>
      <dgm:spPr/>
      <dgm:t>
        <a:bodyPr/>
        <a:lstStyle/>
        <a:p>
          <a:pPr rtl="1"/>
          <a:r>
            <a:rPr lang="ar-SA" dirty="0" smtClean="0">
              <a:solidFill>
                <a:srgbClr val="7030A0"/>
              </a:solidFill>
            </a:rPr>
            <a:t>نمو السكان, زيادة السكان, تضخم السكان, </a:t>
          </a:r>
          <a:r>
            <a:rPr lang="ar-SA" dirty="0" err="1" smtClean="0">
              <a:solidFill>
                <a:srgbClr val="7030A0"/>
              </a:solidFill>
            </a:rPr>
            <a:t>إنفجارهم</a:t>
          </a:r>
          <a:r>
            <a:rPr lang="ar-SA" dirty="0" smtClean="0">
              <a:solidFill>
                <a:srgbClr val="7030A0"/>
              </a:solidFill>
            </a:rPr>
            <a:t>.</a:t>
          </a:r>
          <a:endParaRPr lang="ar-SA" dirty="0">
            <a:solidFill>
              <a:srgbClr val="7030A0"/>
            </a:solidFill>
          </a:endParaRPr>
        </a:p>
      </dgm:t>
    </dgm:pt>
    <dgm:pt modelId="{29B08628-F6EE-492C-821A-261C49781A43}" type="parTrans" cxnId="{89EAE68A-6566-4A3E-937E-993C028D78DB}">
      <dgm:prSet/>
      <dgm:spPr/>
      <dgm:t>
        <a:bodyPr/>
        <a:lstStyle/>
        <a:p>
          <a:pPr rtl="1"/>
          <a:endParaRPr lang="ar-SA"/>
        </a:p>
      </dgm:t>
    </dgm:pt>
    <dgm:pt modelId="{220A42B8-1955-4DEA-B1ED-175D209E12C2}" type="sibTrans" cxnId="{89EAE68A-6566-4A3E-937E-993C028D78DB}">
      <dgm:prSet/>
      <dgm:spPr/>
      <dgm:t>
        <a:bodyPr/>
        <a:lstStyle/>
        <a:p>
          <a:pPr rtl="1"/>
          <a:endParaRPr lang="ar-SA"/>
        </a:p>
      </dgm:t>
    </dgm:pt>
    <dgm:pt modelId="{62D7CD1F-FCF2-4BC7-BC0C-F50C74BEC11A}">
      <dgm:prSet phldrT="[نص]" phldr="1"/>
      <dgm:spPr/>
      <dgm:t>
        <a:bodyPr/>
        <a:lstStyle/>
        <a:p>
          <a:pPr rtl="1"/>
          <a:endParaRPr lang="ar-SA"/>
        </a:p>
      </dgm:t>
    </dgm:pt>
    <dgm:pt modelId="{52536FBB-86E7-4589-9B13-E0B94A1AD537}" type="parTrans" cxnId="{0105F3CD-38A9-4656-A531-AB94A100D049}">
      <dgm:prSet/>
      <dgm:spPr/>
      <dgm:t>
        <a:bodyPr/>
        <a:lstStyle/>
        <a:p>
          <a:pPr rtl="1"/>
          <a:endParaRPr lang="ar-SA"/>
        </a:p>
      </dgm:t>
    </dgm:pt>
    <dgm:pt modelId="{78AF92E5-1007-4427-BC09-3F283986AEDA}" type="sibTrans" cxnId="{0105F3CD-38A9-4656-A531-AB94A100D049}">
      <dgm:prSet/>
      <dgm:spPr/>
      <dgm:t>
        <a:bodyPr/>
        <a:lstStyle/>
        <a:p>
          <a:pPr rtl="1"/>
          <a:endParaRPr lang="ar-SA"/>
        </a:p>
      </dgm:t>
    </dgm:pt>
    <dgm:pt modelId="{2639CE08-EAA5-46ED-B56B-EA90F602CBD0}" type="pres">
      <dgm:prSet presAssocID="{C139553F-7B6D-497E-BDFD-E39040B23885}" presName="linear" presStyleCnt="0">
        <dgm:presLayoutVars>
          <dgm:animLvl val="lvl"/>
          <dgm:resizeHandles val="exact"/>
        </dgm:presLayoutVars>
      </dgm:prSet>
      <dgm:spPr/>
      <dgm:t>
        <a:bodyPr/>
        <a:lstStyle/>
        <a:p>
          <a:pPr rtl="1"/>
          <a:endParaRPr lang="ar-SA"/>
        </a:p>
      </dgm:t>
    </dgm:pt>
    <dgm:pt modelId="{76246BF1-1E2F-4D48-BAF7-1F6FAAC38716}" type="pres">
      <dgm:prSet presAssocID="{D44A57F4-7A6F-4B24-BC7D-796029836BB1}" presName="parentText" presStyleLbl="node1" presStyleIdx="0" presStyleCnt="2">
        <dgm:presLayoutVars>
          <dgm:chMax val="0"/>
          <dgm:bulletEnabled val="1"/>
        </dgm:presLayoutVars>
      </dgm:prSet>
      <dgm:spPr/>
      <dgm:t>
        <a:bodyPr/>
        <a:lstStyle/>
        <a:p>
          <a:pPr rtl="1"/>
          <a:endParaRPr lang="ar-SA"/>
        </a:p>
      </dgm:t>
    </dgm:pt>
    <dgm:pt modelId="{65E5E137-C75C-4D4B-A01F-01C86183BFF8}" type="pres">
      <dgm:prSet presAssocID="{D44A57F4-7A6F-4B24-BC7D-796029836BB1}" presName="childText" presStyleLbl="revTx" presStyleIdx="0" presStyleCnt="2">
        <dgm:presLayoutVars>
          <dgm:bulletEnabled val="1"/>
        </dgm:presLayoutVars>
      </dgm:prSet>
      <dgm:spPr/>
      <dgm:t>
        <a:bodyPr/>
        <a:lstStyle/>
        <a:p>
          <a:pPr rtl="1"/>
          <a:endParaRPr lang="ar-SA"/>
        </a:p>
      </dgm:t>
    </dgm:pt>
    <dgm:pt modelId="{B23A31FD-E4AF-4C5B-8E91-1915C2704056}" type="pres">
      <dgm:prSet presAssocID="{A82B9C1F-D322-4C2B-B02A-4CC0EC8E7F2C}" presName="parentText" presStyleLbl="node1" presStyleIdx="1" presStyleCnt="2">
        <dgm:presLayoutVars>
          <dgm:chMax val="0"/>
          <dgm:bulletEnabled val="1"/>
        </dgm:presLayoutVars>
      </dgm:prSet>
      <dgm:spPr/>
      <dgm:t>
        <a:bodyPr/>
        <a:lstStyle/>
        <a:p>
          <a:pPr rtl="1"/>
          <a:endParaRPr lang="ar-SA"/>
        </a:p>
      </dgm:t>
    </dgm:pt>
    <dgm:pt modelId="{8D443C95-D6F8-442A-9C7B-2ED14E59493D}" type="pres">
      <dgm:prSet presAssocID="{A82B9C1F-D322-4C2B-B02A-4CC0EC8E7F2C}" presName="childText" presStyleLbl="revTx" presStyleIdx="1" presStyleCnt="2">
        <dgm:presLayoutVars>
          <dgm:bulletEnabled val="1"/>
        </dgm:presLayoutVars>
      </dgm:prSet>
      <dgm:spPr/>
      <dgm:t>
        <a:bodyPr/>
        <a:lstStyle/>
        <a:p>
          <a:pPr rtl="1"/>
          <a:endParaRPr lang="ar-SA"/>
        </a:p>
      </dgm:t>
    </dgm:pt>
  </dgm:ptLst>
  <dgm:cxnLst>
    <dgm:cxn modelId="{CA077964-5B24-41AE-95AF-1C334A7F304E}" srcId="{D44A57F4-7A6F-4B24-BC7D-796029836BB1}" destId="{67F2AE42-28EE-4649-BF64-38503F2A3B65}" srcOrd="0" destOrd="0" parTransId="{556A0A37-9955-4456-9E04-4F6C548F344A}" sibTransId="{DF95380E-DDC2-41E3-84D9-130AE7B32B87}"/>
    <dgm:cxn modelId="{638A71BD-1FE9-4277-9510-F846F24DF086}" type="presOf" srcId="{A82B9C1F-D322-4C2B-B02A-4CC0EC8E7F2C}" destId="{B23A31FD-E4AF-4C5B-8E91-1915C2704056}" srcOrd="0" destOrd="0" presId="urn:microsoft.com/office/officeart/2005/8/layout/vList2"/>
    <dgm:cxn modelId="{473B2572-C34D-49D5-A237-8413A336128F}" type="presOf" srcId="{C139553F-7B6D-497E-BDFD-E39040B23885}" destId="{2639CE08-EAA5-46ED-B56B-EA90F602CBD0}" srcOrd="0" destOrd="0" presId="urn:microsoft.com/office/officeart/2005/8/layout/vList2"/>
    <dgm:cxn modelId="{814A7580-8F89-4E65-9536-A6A0073FF8C4}" type="presOf" srcId="{D44A57F4-7A6F-4B24-BC7D-796029836BB1}" destId="{76246BF1-1E2F-4D48-BAF7-1F6FAAC38716}" srcOrd="0" destOrd="0" presId="urn:microsoft.com/office/officeart/2005/8/layout/vList2"/>
    <dgm:cxn modelId="{89EAE68A-6566-4A3E-937E-993C028D78DB}" srcId="{C139553F-7B6D-497E-BDFD-E39040B23885}" destId="{A82B9C1F-D322-4C2B-B02A-4CC0EC8E7F2C}" srcOrd="1" destOrd="0" parTransId="{29B08628-F6EE-492C-821A-261C49781A43}" sibTransId="{220A42B8-1955-4DEA-B1ED-175D209E12C2}"/>
    <dgm:cxn modelId="{BDB79539-395A-4AE3-89D2-C46D9282EC92}" type="presOf" srcId="{67F2AE42-28EE-4649-BF64-38503F2A3B65}" destId="{65E5E137-C75C-4D4B-A01F-01C86183BFF8}" srcOrd="0" destOrd="0" presId="urn:microsoft.com/office/officeart/2005/8/layout/vList2"/>
    <dgm:cxn modelId="{212A5941-55BD-4821-9071-2C1644CD62DA}" type="presOf" srcId="{62D7CD1F-FCF2-4BC7-BC0C-F50C74BEC11A}" destId="{8D443C95-D6F8-442A-9C7B-2ED14E59493D}" srcOrd="0" destOrd="0" presId="urn:microsoft.com/office/officeart/2005/8/layout/vList2"/>
    <dgm:cxn modelId="{0105F3CD-38A9-4656-A531-AB94A100D049}" srcId="{A82B9C1F-D322-4C2B-B02A-4CC0EC8E7F2C}" destId="{62D7CD1F-FCF2-4BC7-BC0C-F50C74BEC11A}" srcOrd="0" destOrd="0" parTransId="{52536FBB-86E7-4589-9B13-E0B94A1AD537}" sibTransId="{78AF92E5-1007-4427-BC09-3F283986AEDA}"/>
    <dgm:cxn modelId="{217F3B0F-F760-4C06-848F-6EA33D7AB870}" srcId="{C139553F-7B6D-497E-BDFD-E39040B23885}" destId="{D44A57F4-7A6F-4B24-BC7D-796029836BB1}" srcOrd="0" destOrd="0" parTransId="{9EEDB75F-584A-4973-88B9-511A204F4CE8}" sibTransId="{7C9560C0-ABBB-4F08-862E-86DB773FF392}"/>
    <dgm:cxn modelId="{1AB1DEB4-BF7C-4B67-9743-5EAF92475B57}" type="presParOf" srcId="{2639CE08-EAA5-46ED-B56B-EA90F602CBD0}" destId="{76246BF1-1E2F-4D48-BAF7-1F6FAAC38716}" srcOrd="0" destOrd="0" presId="urn:microsoft.com/office/officeart/2005/8/layout/vList2"/>
    <dgm:cxn modelId="{D1058E80-7890-42A0-A288-6F0C9CA086F4}" type="presParOf" srcId="{2639CE08-EAA5-46ED-B56B-EA90F602CBD0}" destId="{65E5E137-C75C-4D4B-A01F-01C86183BFF8}" srcOrd="1" destOrd="0" presId="urn:microsoft.com/office/officeart/2005/8/layout/vList2"/>
    <dgm:cxn modelId="{9A5A6934-7213-4E29-86D1-47FDB15D9F5A}" type="presParOf" srcId="{2639CE08-EAA5-46ED-B56B-EA90F602CBD0}" destId="{B23A31FD-E4AF-4C5B-8E91-1915C2704056}" srcOrd="2" destOrd="0" presId="urn:microsoft.com/office/officeart/2005/8/layout/vList2"/>
    <dgm:cxn modelId="{FA765740-71A3-4603-A624-E2696F4C892D}" type="presParOf" srcId="{2639CE08-EAA5-46ED-B56B-EA90F602CBD0}" destId="{8D443C95-D6F8-442A-9C7B-2ED14E59493D}"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2D2F676-9486-447C-93F5-7846B8BAC1B2}">
      <dsp:nvSpPr>
        <dsp:cNvPr id="0" name=""/>
        <dsp:cNvSpPr/>
      </dsp:nvSpPr>
      <dsp:spPr>
        <a:xfrm>
          <a:off x="3909568" y="2085229"/>
          <a:ext cx="2004333" cy="953880"/>
        </a:xfrm>
        <a:custGeom>
          <a:avLst/>
          <a:gdLst/>
          <a:ahLst/>
          <a:cxnLst/>
          <a:rect l="0" t="0" r="0" b="0"/>
          <a:pathLst>
            <a:path>
              <a:moveTo>
                <a:pt x="0" y="0"/>
              </a:moveTo>
              <a:lnTo>
                <a:pt x="0" y="650041"/>
              </a:lnTo>
              <a:lnTo>
                <a:pt x="2004333" y="650041"/>
              </a:lnTo>
              <a:lnTo>
                <a:pt x="2004333" y="953880"/>
              </a:lnTo>
            </a:path>
          </a:pathLst>
        </a:custGeom>
        <a:noFill/>
        <a:ln w="425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5422A8-0D7C-4BE8-B64F-6235B4E0C14B}">
      <dsp:nvSpPr>
        <dsp:cNvPr id="0" name=""/>
        <dsp:cNvSpPr/>
      </dsp:nvSpPr>
      <dsp:spPr>
        <a:xfrm>
          <a:off x="1905235" y="2085229"/>
          <a:ext cx="2004333" cy="953880"/>
        </a:xfrm>
        <a:custGeom>
          <a:avLst/>
          <a:gdLst/>
          <a:ahLst/>
          <a:cxnLst/>
          <a:rect l="0" t="0" r="0" b="0"/>
          <a:pathLst>
            <a:path>
              <a:moveTo>
                <a:pt x="2004333" y="0"/>
              </a:moveTo>
              <a:lnTo>
                <a:pt x="2004333" y="650041"/>
              </a:lnTo>
              <a:lnTo>
                <a:pt x="0" y="650041"/>
              </a:lnTo>
              <a:lnTo>
                <a:pt x="0" y="953880"/>
              </a:lnTo>
            </a:path>
          </a:pathLst>
        </a:custGeom>
        <a:noFill/>
        <a:ln w="425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C24D24-DB77-4638-951C-D06E901C5149}">
      <dsp:nvSpPr>
        <dsp:cNvPr id="0" name=""/>
        <dsp:cNvSpPr/>
      </dsp:nvSpPr>
      <dsp:spPr>
        <a:xfrm>
          <a:off x="2269659" y="2545"/>
          <a:ext cx="3279818" cy="2082684"/>
        </a:xfrm>
        <a:prstGeom prst="roundRect">
          <a:avLst>
            <a:gd name="adj" fmla="val 10000"/>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EAA431-477F-4C98-A03A-E63FC5B17636}">
      <dsp:nvSpPr>
        <dsp:cNvPr id="0" name=""/>
        <dsp:cNvSpPr/>
      </dsp:nvSpPr>
      <dsp:spPr>
        <a:xfrm>
          <a:off x="2634084" y="348748"/>
          <a:ext cx="3279818" cy="2082684"/>
        </a:xfrm>
        <a:prstGeom prst="roundRect">
          <a:avLst>
            <a:gd name="adj" fmla="val 10000"/>
          </a:avLst>
        </a:prstGeom>
        <a:solidFill>
          <a:schemeClr val="lt1">
            <a:alpha val="90000"/>
            <a:hueOff val="0"/>
            <a:satOff val="0"/>
            <a:lumOff val="0"/>
            <a:alphaOff val="0"/>
          </a:schemeClr>
        </a:solidFill>
        <a:ln w="425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kern="1200" dirty="0" smtClean="0"/>
            <a:t>الظاهرة السكانية تنقسم إلى</a:t>
          </a:r>
          <a:endParaRPr lang="ar-SA" sz="4000" kern="1200" dirty="0"/>
        </a:p>
      </dsp:txBody>
      <dsp:txXfrm>
        <a:off x="2634084" y="348748"/>
        <a:ext cx="3279818" cy="2082684"/>
      </dsp:txXfrm>
    </dsp:sp>
    <dsp:sp modelId="{141695CF-33D7-42E6-B082-3E280A4424C6}">
      <dsp:nvSpPr>
        <dsp:cNvPr id="0" name=""/>
        <dsp:cNvSpPr/>
      </dsp:nvSpPr>
      <dsp:spPr>
        <a:xfrm>
          <a:off x="265326" y="3039110"/>
          <a:ext cx="3279818" cy="2082684"/>
        </a:xfrm>
        <a:prstGeom prst="roundRect">
          <a:avLst>
            <a:gd name="adj" fmla="val 10000"/>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AE954D-5FE2-4E2C-A155-39D19049459C}">
      <dsp:nvSpPr>
        <dsp:cNvPr id="0" name=""/>
        <dsp:cNvSpPr/>
      </dsp:nvSpPr>
      <dsp:spPr>
        <a:xfrm>
          <a:off x="629750" y="3385313"/>
          <a:ext cx="3279818" cy="2082684"/>
        </a:xfrm>
        <a:prstGeom prst="roundRect">
          <a:avLst>
            <a:gd name="adj" fmla="val 10000"/>
          </a:avLst>
        </a:prstGeom>
        <a:solidFill>
          <a:schemeClr val="lt1">
            <a:alpha val="90000"/>
            <a:hueOff val="0"/>
            <a:satOff val="0"/>
            <a:lumOff val="0"/>
            <a:alphaOff val="0"/>
          </a:schemeClr>
        </a:solidFill>
        <a:ln w="425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kern="1200" dirty="0" smtClean="0"/>
            <a:t>ظواهر ترتبط بالتغير(تغير السكان)</a:t>
          </a:r>
          <a:endParaRPr lang="ar-SA" sz="4000" kern="1200" dirty="0"/>
        </a:p>
      </dsp:txBody>
      <dsp:txXfrm>
        <a:off x="629750" y="3385313"/>
        <a:ext cx="3279818" cy="2082684"/>
      </dsp:txXfrm>
    </dsp:sp>
    <dsp:sp modelId="{4181D5E2-BA28-4466-8619-DDDC78BFAAF4}">
      <dsp:nvSpPr>
        <dsp:cNvPr id="0" name=""/>
        <dsp:cNvSpPr/>
      </dsp:nvSpPr>
      <dsp:spPr>
        <a:xfrm>
          <a:off x="4273993" y="3039110"/>
          <a:ext cx="3279818" cy="2082684"/>
        </a:xfrm>
        <a:prstGeom prst="roundRect">
          <a:avLst>
            <a:gd name="adj" fmla="val 10000"/>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DE0842-B93B-4C24-83E8-C98A6518BAF3}">
      <dsp:nvSpPr>
        <dsp:cNvPr id="0" name=""/>
        <dsp:cNvSpPr/>
      </dsp:nvSpPr>
      <dsp:spPr>
        <a:xfrm>
          <a:off x="4638417" y="3385313"/>
          <a:ext cx="3279818" cy="2082684"/>
        </a:xfrm>
        <a:prstGeom prst="roundRect">
          <a:avLst>
            <a:gd name="adj" fmla="val 10000"/>
          </a:avLst>
        </a:prstGeom>
        <a:solidFill>
          <a:schemeClr val="lt1">
            <a:alpha val="90000"/>
            <a:hueOff val="0"/>
            <a:satOff val="0"/>
            <a:lumOff val="0"/>
            <a:alphaOff val="0"/>
          </a:schemeClr>
        </a:solidFill>
        <a:ln w="425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kern="1200" dirty="0" smtClean="0"/>
            <a:t>ظواهر ترتبط </a:t>
          </a:r>
          <a:r>
            <a:rPr lang="ar-SA" sz="4000" kern="1200" smtClean="0"/>
            <a:t>بالبناء(بناء السكان)</a:t>
          </a:r>
          <a:endParaRPr lang="ar-SA" sz="4000" kern="1200" dirty="0"/>
        </a:p>
      </dsp:txBody>
      <dsp:txXfrm>
        <a:off x="4638417" y="3385313"/>
        <a:ext cx="3279818" cy="208268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31677F3-89C4-4D58-8926-31026996C33B}">
      <dsp:nvSpPr>
        <dsp:cNvPr id="0" name=""/>
        <dsp:cNvSpPr/>
      </dsp:nvSpPr>
      <dsp:spPr>
        <a:xfrm>
          <a:off x="0" y="0"/>
          <a:ext cx="8183880" cy="2023734"/>
        </a:xfrm>
        <a:prstGeom prst="roundRect">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r" defTabSz="2000250" rtl="1">
            <a:lnSpc>
              <a:spcPct val="90000"/>
            </a:lnSpc>
            <a:spcBef>
              <a:spcPct val="0"/>
            </a:spcBef>
            <a:spcAft>
              <a:spcPct val="35000"/>
            </a:spcAft>
          </a:pPr>
          <a:r>
            <a:rPr lang="ar-SA" sz="4500" kern="1200" dirty="0" smtClean="0"/>
            <a:t>الظواهر المتعلقة ببناء السكان/</a:t>
          </a:r>
          <a:endParaRPr lang="ar-SA" sz="4500" kern="1200" dirty="0"/>
        </a:p>
      </dsp:txBody>
      <dsp:txXfrm>
        <a:off x="0" y="0"/>
        <a:ext cx="8183880" cy="2023734"/>
      </dsp:txXfrm>
    </dsp:sp>
    <dsp:sp modelId="{F2953F44-1951-42EA-9A01-12988A058CA9}">
      <dsp:nvSpPr>
        <dsp:cNvPr id="0" name=""/>
        <dsp:cNvSpPr/>
      </dsp:nvSpPr>
      <dsp:spPr>
        <a:xfrm>
          <a:off x="0" y="2158775"/>
          <a:ext cx="8183880" cy="2023734"/>
        </a:xfrm>
        <a:prstGeom prst="roundRect">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r" defTabSz="2000250" rtl="1">
            <a:lnSpc>
              <a:spcPct val="90000"/>
            </a:lnSpc>
            <a:spcBef>
              <a:spcPct val="0"/>
            </a:spcBef>
            <a:spcAft>
              <a:spcPct val="35000"/>
            </a:spcAft>
          </a:pPr>
          <a:r>
            <a:rPr lang="ar-SA" sz="4500" kern="1200" dirty="0" smtClean="0">
              <a:solidFill>
                <a:schemeClr val="accent5">
                  <a:lumMod val="60000"/>
                  <a:lumOff val="40000"/>
                </a:schemeClr>
              </a:solidFill>
            </a:rPr>
            <a:t>حجم السكان’ </a:t>
          </a:r>
          <a:r>
            <a:rPr lang="ar-SA" sz="4500" kern="1200" dirty="0" err="1" smtClean="0">
              <a:solidFill>
                <a:schemeClr val="accent5">
                  <a:lumMod val="60000"/>
                  <a:lumOff val="40000"/>
                </a:schemeClr>
              </a:solidFill>
            </a:rPr>
            <a:t>توزيعم</a:t>
          </a:r>
          <a:r>
            <a:rPr lang="ar-SA" sz="4500" kern="1200" dirty="0" smtClean="0">
              <a:solidFill>
                <a:schemeClr val="accent5">
                  <a:lumMod val="60000"/>
                  <a:lumOff val="40000"/>
                </a:schemeClr>
              </a:solidFill>
            </a:rPr>
            <a:t>, تكوينهم</a:t>
          </a:r>
        </a:p>
        <a:p>
          <a:pPr lvl="0" algn="r" defTabSz="2000250" rtl="1">
            <a:lnSpc>
              <a:spcPct val="90000"/>
            </a:lnSpc>
            <a:spcBef>
              <a:spcPct val="0"/>
            </a:spcBef>
            <a:spcAft>
              <a:spcPct val="35000"/>
            </a:spcAft>
          </a:pPr>
          <a:endParaRPr lang="ar-SA" sz="4500" kern="1200" dirty="0"/>
        </a:p>
      </dsp:txBody>
      <dsp:txXfrm>
        <a:off x="0" y="2158775"/>
        <a:ext cx="8183880" cy="2023734"/>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6246BF1-1E2F-4D48-BAF7-1F6FAAC38716}">
      <dsp:nvSpPr>
        <dsp:cNvPr id="0" name=""/>
        <dsp:cNvSpPr/>
      </dsp:nvSpPr>
      <dsp:spPr>
        <a:xfrm>
          <a:off x="0" y="11361"/>
          <a:ext cx="8183562" cy="1469830"/>
        </a:xfrm>
        <a:prstGeom prst="roundRect">
          <a:avLst/>
        </a:prstGeom>
        <a:solidFill>
          <a:schemeClr val="accent1">
            <a:shade val="80000"/>
            <a:hueOff val="0"/>
            <a:satOff val="0"/>
            <a:lumOff val="0"/>
            <a:alphaOff val="0"/>
          </a:schemeClr>
        </a:solidFill>
        <a:ln>
          <a:noFill/>
        </a:ln>
        <a:effectLst>
          <a:outerShdw blurRad="65500" dist="38100" dir="5400000" rotWithShape="0">
            <a:srgbClr val="000000">
              <a:alpha val="40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lvl="0" algn="r" defTabSz="1644650" rtl="1">
            <a:lnSpc>
              <a:spcPct val="90000"/>
            </a:lnSpc>
            <a:spcBef>
              <a:spcPct val="0"/>
            </a:spcBef>
            <a:spcAft>
              <a:spcPct val="35000"/>
            </a:spcAft>
          </a:pPr>
          <a:r>
            <a:rPr lang="ar-SA" sz="3700" kern="1200" dirty="0" smtClean="0"/>
            <a:t>الظواهر المتعلقة بتغير السكان</a:t>
          </a:r>
          <a:endParaRPr lang="ar-SA" sz="3700" kern="1200" dirty="0"/>
        </a:p>
      </dsp:txBody>
      <dsp:txXfrm>
        <a:off x="0" y="11361"/>
        <a:ext cx="8183562" cy="1469830"/>
      </dsp:txXfrm>
    </dsp:sp>
    <dsp:sp modelId="{65E5E137-C75C-4D4B-A01F-01C86183BFF8}">
      <dsp:nvSpPr>
        <dsp:cNvPr id="0" name=""/>
        <dsp:cNvSpPr/>
      </dsp:nvSpPr>
      <dsp:spPr>
        <a:xfrm>
          <a:off x="0" y="1481192"/>
          <a:ext cx="8183562" cy="612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9828" tIns="46990" rIns="263144" bIns="46990" numCol="1" spcCol="1270" anchor="t" anchorCtr="0">
          <a:noAutofit/>
        </a:bodyPr>
        <a:lstStyle/>
        <a:p>
          <a:pPr marL="285750" lvl="1" indent="-285750" algn="r" defTabSz="1289050" rtl="1">
            <a:lnSpc>
              <a:spcPct val="90000"/>
            </a:lnSpc>
            <a:spcBef>
              <a:spcPct val="0"/>
            </a:spcBef>
            <a:spcAft>
              <a:spcPct val="20000"/>
            </a:spcAft>
            <a:buChar char="••"/>
          </a:pPr>
          <a:endParaRPr lang="ar-SA" sz="2900" kern="1200"/>
        </a:p>
      </dsp:txBody>
      <dsp:txXfrm>
        <a:off x="0" y="1481192"/>
        <a:ext cx="8183562" cy="612720"/>
      </dsp:txXfrm>
    </dsp:sp>
    <dsp:sp modelId="{B23A31FD-E4AF-4C5B-8E91-1915C2704056}">
      <dsp:nvSpPr>
        <dsp:cNvPr id="0" name=""/>
        <dsp:cNvSpPr/>
      </dsp:nvSpPr>
      <dsp:spPr>
        <a:xfrm>
          <a:off x="0" y="2093912"/>
          <a:ext cx="8183562" cy="1469830"/>
        </a:xfrm>
        <a:prstGeom prst="roundRect">
          <a:avLst/>
        </a:prstGeom>
        <a:solidFill>
          <a:schemeClr val="accent1">
            <a:shade val="80000"/>
            <a:hueOff val="-730676"/>
            <a:satOff val="-11477"/>
            <a:lumOff val="33198"/>
            <a:alphaOff val="0"/>
          </a:schemeClr>
        </a:solidFill>
        <a:ln>
          <a:noFill/>
        </a:ln>
        <a:effectLst>
          <a:outerShdw blurRad="65500" dist="38100" dir="5400000" rotWithShape="0">
            <a:srgbClr val="000000">
              <a:alpha val="40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lvl="0" algn="r" defTabSz="1644650" rtl="1">
            <a:lnSpc>
              <a:spcPct val="90000"/>
            </a:lnSpc>
            <a:spcBef>
              <a:spcPct val="0"/>
            </a:spcBef>
            <a:spcAft>
              <a:spcPct val="35000"/>
            </a:spcAft>
          </a:pPr>
          <a:r>
            <a:rPr lang="ar-SA" sz="3700" kern="1200" dirty="0" smtClean="0">
              <a:solidFill>
                <a:srgbClr val="7030A0"/>
              </a:solidFill>
            </a:rPr>
            <a:t>نمو السكان, زيادة السكان, تضخم السكان, </a:t>
          </a:r>
          <a:r>
            <a:rPr lang="ar-SA" sz="3700" kern="1200" dirty="0" err="1" smtClean="0">
              <a:solidFill>
                <a:srgbClr val="7030A0"/>
              </a:solidFill>
            </a:rPr>
            <a:t>إنفجارهم</a:t>
          </a:r>
          <a:r>
            <a:rPr lang="ar-SA" sz="3700" kern="1200" dirty="0" smtClean="0">
              <a:solidFill>
                <a:srgbClr val="7030A0"/>
              </a:solidFill>
            </a:rPr>
            <a:t>.</a:t>
          </a:r>
          <a:endParaRPr lang="ar-SA" sz="3700" kern="1200" dirty="0">
            <a:solidFill>
              <a:srgbClr val="7030A0"/>
            </a:solidFill>
          </a:endParaRPr>
        </a:p>
      </dsp:txBody>
      <dsp:txXfrm>
        <a:off x="0" y="2093912"/>
        <a:ext cx="8183562" cy="1469830"/>
      </dsp:txXfrm>
    </dsp:sp>
    <dsp:sp modelId="{8D443C95-D6F8-442A-9C7B-2ED14E59493D}">
      <dsp:nvSpPr>
        <dsp:cNvPr id="0" name=""/>
        <dsp:cNvSpPr/>
      </dsp:nvSpPr>
      <dsp:spPr>
        <a:xfrm>
          <a:off x="0" y="3563743"/>
          <a:ext cx="8183562" cy="612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9828" tIns="46990" rIns="263144" bIns="46990" numCol="1" spcCol="1270" anchor="t" anchorCtr="0">
          <a:noAutofit/>
        </a:bodyPr>
        <a:lstStyle/>
        <a:p>
          <a:pPr marL="285750" lvl="1" indent="-285750" algn="r" defTabSz="1289050" rtl="1">
            <a:lnSpc>
              <a:spcPct val="90000"/>
            </a:lnSpc>
            <a:spcBef>
              <a:spcPct val="0"/>
            </a:spcBef>
            <a:spcAft>
              <a:spcPct val="20000"/>
            </a:spcAft>
            <a:buChar char="••"/>
          </a:pPr>
          <a:endParaRPr lang="ar-SA" sz="2900" kern="1200"/>
        </a:p>
      </dsp:txBody>
      <dsp:txXfrm>
        <a:off x="0" y="3563743"/>
        <a:ext cx="8183562" cy="61272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5" name="مستطيل مستدير الزوايا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ستطيل مستدير الزوايا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وان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ar-SA" smtClean="0"/>
              <a:t>انقر لتحرير نمط العنوان الرئيسي</a:t>
            </a:r>
            <a:endParaRPr kumimoji="0" lang="en-US"/>
          </a:p>
        </p:txBody>
      </p:sp>
      <p:sp>
        <p:nvSpPr>
          <p:cNvPr id="20" name="عنوان فرعي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19" name="عنصر نائب للتاريخ 18"/>
          <p:cNvSpPr>
            <a:spLocks noGrp="1"/>
          </p:cNvSpPr>
          <p:nvPr>
            <p:ph type="dt" sz="half" idx="10"/>
          </p:nvPr>
        </p:nvSpPr>
        <p:spPr/>
        <p:txBody>
          <a:bodyPr/>
          <a:lstStyle>
            <a:extLst/>
          </a:lstStyle>
          <a:p>
            <a:fld id="{1B8ABB09-4A1D-463E-8065-109CC2B7EFAA}" type="datetimeFigureOut">
              <a:rPr lang="ar-SA" smtClean="0"/>
              <a:pPr/>
              <a:t>19/04/35</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11" name="عنصر نائب لرقم الشريحة 10"/>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a:xfrm>
            <a:off x="502920" y="4983480"/>
            <a:ext cx="8183880" cy="1051560"/>
          </a:xfrm>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502920" y="530352"/>
            <a:ext cx="8183880" cy="4187952"/>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19/04/35</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533404"/>
            <a:ext cx="1981200" cy="5257799"/>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533400" y="533402"/>
            <a:ext cx="5943600" cy="525780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19/04/35</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502920" y="4983480"/>
            <a:ext cx="8183880" cy="105156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502920" y="530352"/>
            <a:ext cx="8183880" cy="4187952"/>
          </a:xfrm>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19/04/35</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14" name="مستطيل مستدير الزوايا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مستطيل مستدير الزوايا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19/04/35</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19/04/35</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502920" y="4983480"/>
            <a:ext cx="8183880" cy="1051560"/>
          </a:xfrm>
        </p:spPr>
        <p:txBody>
          <a:bodyPr anchor="b"/>
          <a:lstStyle>
            <a:lvl1pPr>
              <a:defRPr b="1"/>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pPr/>
              <a:t>19/04/35</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1B8ABB09-4A1D-463E-8065-109CC2B7EFAA}" type="datetimeFigureOut">
              <a:rPr lang="ar-SA" smtClean="0"/>
              <a:pPr/>
              <a:t>19/04/35</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7" name="مستطيل مستدير الزوايا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1B8ABB09-4A1D-463E-8065-109CC2B7EFAA}" type="datetimeFigureOut">
              <a:rPr lang="ar-SA" smtClean="0"/>
              <a:pPr/>
              <a:t>19/04/35</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19/04/35</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5" name="مستطيل مستدير الزوايا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مستطيل ذو زاوية واحدة مستديرة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19/04/35</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3" name="عنصر نائب للصورة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ar-SA" smtClean="0"/>
              <a:t>انقر فوق الرمز لإضافة صورة</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مستطيل مستدير الزوايا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مستطيل مستدير الزوايا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عنصر نائب للعنوان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ar-SA" smtClean="0"/>
              <a:t>انقر لتحرير نمط العنوان الرئيسي</a:t>
            </a:r>
            <a:endParaRPr kumimoji="0" lang="en-US"/>
          </a:p>
        </p:txBody>
      </p:sp>
      <p:sp>
        <p:nvSpPr>
          <p:cNvPr id="4" name="عنصر نائب للنص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5" name="عنصر نائب للتاريخ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B8ABB09-4A1D-463E-8065-109CC2B7EFAA}" type="datetimeFigureOut">
              <a:rPr lang="ar-SA" smtClean="0"/>
              <a:pPr/>
              <a:t>19/04/35</a:t>
            </a:fld>
            <a:endParaRPr lang="ar-SA"/>
          </a:p>
        </p:txBody>
      </p:sp>
      <p:sp>
        <p:nvSpPr>
          <p:cNvPr id="18" name="عنصر نائب للتذييل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ar-SA"/>
          </a:p>
        </p:txBody>
      </p:sp>
      <p:sp>
        <p:nvSpPr>
          <p:cNvPr id="5" name="عنصر نائب لرقم الشريحة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r" rtl="1"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r" rtl="1"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r" rtl="1"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r" rtl="1"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r" rtl="1"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r" rtl="1"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r" rtl="1"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أنواع الظواهر السكانية</a:t>
            </a:r>
            <a:endParaRPr lang="ar-SA" dirty="0"/>
          </a:p>
        </p:txBody>
      </p:sp>
      <p:sp>
        <p:nvSpPr>
          <p:cNvPr id="3" name="عنوان فرعي 2"/>
          <p:cNvSpPr>
            <a:spLocks noGrp="1"/>
          </p:cNvSpPr>
          <p:nvPr>
            <p:ph type="subTitle" idx="1"/>
          </p:nvPr>
        </p:nvSpPr>
        <p:spPr/>
        <p:txBody>
          <a:bodyPr/>
          <a:lstStyle/>
          <a:p>
            <a:endParaRPr lang="ar-S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502920" y="530352"/>
            <a:ext cx="8183880" cy="5470416"/>
          </a:xfrm>
          <a:effectLst>
            <a:glow rad="228600">
              <a:schemeClr val="accent2">
                <a:satMod val="175000"/>
                <a:alpha val="40000"/>
              </a:schemeClr>
            </a:glow>
            <a:outerShdw blurRad="65500" dist="38100" dir="5400000" rotWithShape="0">
              <a:srgbClr val="000000">
                <a:alpha val="40000"/>
              </a:srgbClr>
            </a:outerShdw>
          </a:effectLst>
        </p:spPr>
        <p:style>
          <a:lnRef idx="1">
            <a:schemeClr val="accent6"/>
          </a:lnRef>
          <a:fillRef idx="2">
            <a:schemeClr val="accent6"/>
          </a:fillRef>
          <a:effectRef idx="1">
            <a:schemeClr val="accent6"/>
          </a:effectRef>
          <a:fontRef idx="minor">
            <a:schemeClr val="dk1"/>
          </a:fontRef>
        </p:style>
        <p:txBody>
          <a:bodyPr>
            <a:normAutofit fontScale="92500"/>
          </a:bodyPr>
          <a:lstStyle/>
          <a:p>
            <a:r>
              <a:rPr lang="ar-SA" sz="3600" b="1" i="1" u="sng" dirty="0" smtClean="0">
                <a:solidFill>
                  <a:schemeClr val="accent5">
                    <a:lumMod val="60000"/>
                    <a:lumOff val="40000"/>
                  </a:schemeClr>
                </a:solidFill>
              </a:rPr>
              <a:t>تكوين السكان/</a:t>
            </a:r>
          </a:p>
          <a:p>
            <a:endParaRPr lang="ar-SA" sz="3600" b="1" i="1" u="sng" dirty="0" smtClean="0">
              <a:solidFill>
                <a:schemeClr val="accent5">
                  <a:lumMod val="60000"/>
                  <a:lumOff val="40000"/>
                </a:schemeClr>
              </a:solidFill>
            </a:endParaRPr>
          </a:p>
          <a:p>
            <a:r>
              <a:rPr lang="ar-SA" sz="3600" b="1" i="1" u="sng" dirty="0" smtClean="0">
                <a:solidFill>
                  <a:schemeClr val="accent5">
                    <a:lumMod val="60000"/>
                    <a:lumOff val="40000"/>
                  </a:schemeClr>
                </a:solidFill>
              </a:rPr>
              <a:t>الخصائص التي يمكن قياسها للأفراد الذين يكونون سكان مجتمع معين.</a:t>
            </a:r>
          </a:p>
          <a:p>
            <a:pPr>
              <a:buNone/>
            </a:pPr>
            <a:endParaRPr lang="ar-SA" sz="3600" b="1" i="1" u="sng" dirty="0" smtClean="0">
              <a:solidFill>
                <a:schemeClr val="accent5">
                  <a:lumMod val="60000"/>
                  <a:lumOff val="40000"/>
                </a:schemeClr>
              </a:solidFill>
            </a:endParaRPr>
          </a:p>
          <a:p>
            <a:pPr>
              <a:buNone/>
            </a:pPr>
            <a:r>
              <a:rPr lang="ar-SA" sz="3600" b="1" i="1" u="sng" dirty="0" smtClean="0">
                <a:solidFill>
                  <a:schemeClr val="accent5">
                    <a:lumMod val="60000"/>
                    <a:lumOff val="40000"/>
                  </a:schemeClr>
                </a:solidFill>
              </a:rPr>
              <a:t>ذكور إناث, فئات عمرية, ثقافة, مستوى التعليم, التحضر ريف حضر.</a:t>
            </a:r>
          </a:p>
          <a:p>
            <a:pPr>
              <a:buNone/>
            </a:pPr>
            <a:endParaRPr lang="ar-SA" sz="3600" b="1" i="1" u="sng" dirty="0" smtClean="0">
              <a:solidFill>
                <a:schemeClr val="accent5">
                  <a:lumMod val="60000"/>
                  <a:lumOff val="40000"/>
                </a:schemeClr>
              </a:solidFill>
            </a:endParaRPr>
          </a:p>
          <a:p>
            <a:pPr>
              <a:buNone/>
            </a:pPr>
            <a:r>
              <a:rPr lang="ar-SA" sz="3600" b="1" i="1" u="sng" dirty="0" smtClean="0">
                <a:solidFill>
                  <a:schemeClr val="accent5">
                    <a:lumMod val="60000"/>
                    <a:lumOff val="40000"/>
                  </a:schemeClr>
                </a:solidFill>
              </a:rPr>
              <a:t>يهتم عالم السكان بالتغيرات التي </a:t>
            </a:r>
            <a:r>
              <a:rPr lang="ar-SA" sz="3600" b="1" i="1" u="sng" dirty="0" err="1" smtClean="0">
                <a:solidFill>
                  <a:schemeClr val="accent5">
                    <a:lumMod val="60000"/>
                    <a:lumOff val="40000"/>
                  </a:schemeClr>
                </a:solidFill>
              </a:rPr>
              <a:t>حدثة</a:t>
            </a:r>
            <a:r>
              <a:rPr lang="ar-SA" sz="3600" b="1" i="1" u="sng" dirty="0" smtClean="0">
                <a:solidFill>
                  <a:schemeClr val="accent5">
                    <a:lumMod val="60000"/>
                    <a:lumOff val="40000"/>
                  </a:schemeClr>
                </a:solidFill>
              </a:rPr>
              <a:t> وأسبابها, نتائجها على المجتمع.</a:t>
            </a:r>
          </a:p>
          <a:p>
            <a:pPr>
              <a:buNone/>
            </a:pPr>
            <a:endParaRPr lang="ar-SA" sz="3600" b="1" i="1" u="sng" dirty="0" smtClean="0">
              <a:solidFill>
                <a:schemeClr val="accent5">
                  <a:lumMod val="60000"/>
                  <a:lumOff val="40000"/>
                </a:schemeClr>
              </a:solidFill>
            </a:endParaRPr>
          </a:p>
          <a:p>
            <a:pPr>
              <a:buNone/>
            </a:pPr>
            <a:endParaRPr lang="ar-SA" sz="3600" b="1" i="1" u="sng" dirty="0">
              <a:solidFill>
                <a:schemeClr val="accent5">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502920" y="530352"/>
            <a:ext cx="8183880" cy="5541854"/>
          </a:xfrm>
        </p:spPr>
        <p:txBody>
          <a:bodyPr>
            <a:normAutofit/>
          </a:bodyPr>
          <a:lstStyle/>
          <a:p>
            <a:r>
              <a:rPr lang="ar-SA" b="1" i="1" u="sng" dirty="0" smtClean="0">
                <a:solidFill>
                  <a:schemeClr val="accent1">
                    <a:lumMod val="60000"/>
                    <a:lumOff val="40000"/>
                  </a:schemeClr>
                </a:solidFill>
              </a:rPr>
              <a:t>توزيع السكان/</a:t>
            </a:r>
          </a:p>
          <a:p>
            <a:pPr>
              <a:buNone/>
            </a:pPr>
            <a:endParaRPr lang="ar-SA" b="1" i="1" u="sng" dirty="0" smtClean="0">
              <a:solidFill>
                <a:schemeClr val="accent1">
                  <a:lumMod val="60000"/>
                  <a:lumOff val="40000"/>
                </a:schemeClr>
              </a:solidFill>
            </a:endParaRPr>
          </a:p>
          <a:p>
            <a:r>
              <a:rPr lang="ar-SA" b="1" i="1" u="sng" dirty="0" smtClean="0">
                <a:solidFill>
                  <a:schemeClr val="accent5">
                    <a:lumMod val="75000"/>
                  </a:schemeClr>
                </a:solidFill>
              </a:rPr>
              <a:t>توزيع السكان على المناطق </a:t>
            </a:r>
            <a:r>
              <a:rPr lang="ar-SA" b="1" i="1" u="sng" dirty="0" err="1" smtClean="0">
                <a:solidFill>
                  <a:schemeClr val="accent5">
                    <a:lumMod val="75000"/>
                  </a:schemeClr>
                </a:solidFill>
              </a:rPr>
              <a:t>و</a:t>
            </a:r>
            <a:r>
              <a:rPr lang="ar-SA" b="1" i="1" u="sng" dirty="0" smtClean="0">
                <a:solidFill>
                  <a:schemeClr val="accent5">
                    <a:lumMod val="75000"/>
                  </a:schemeClr>
                </a:solidFill>
              </a:rPr>
              <a:t> درجة </a:t>
            </a:r>
            <a:r>
              <a:rPr lang="ar-SA" b="1" i="1" u="sng" dirty="0" err="1" smtClean="0">
                <a:solidFill>
                  <a:schemeClr val="accent5">
                    <a:lumMod val="75000"/>
                  </a:schemeClr>
                </a:solidFill>
              </a:rPr>
              <a:t>التحظر</a:t>
            </a:r>
            <a:r>
              <a:rPr lang="ar-SA" b="1" i="1" u="sng" dirty="0" smtClean="0">
                <a:solidFill>
                  <a:schemeClr val="accent5">
                    <a:lumMod val="75000"/>
                  </a:schemeClr>
                </a:solidFill>
              </a:rPr>
              <a:t>, داخليا.</a:t>
            </a:r>
          </a:p>
          <a:p>
            <a:endParaRPr lang="ar-SA" b="1" i="1" u="sng" dirty="0" smtClean="0">
              <a:solidFill>
                <a:schemeClr val="accent5">
                  <a:lumMod val="75000"/>
                </a:schemeClr>
              </a:solidFill>
            </a:endParaRPr>
          </a:p>
          <a:p>
            <a:r>
              <a:rPr lang="ar-SA" b="1" i="1" u="sng" dirty="0" smtClean="0">
                <a:solidFill>
                  <a:schemeClr val="accent5">
                    <a:lumMod val="75000"/>
                  </a:schemeClr>
                </a:solidFill>
              </a:rPr>
              <a:t>يهتم عالم السكان بتوزيع السكان على المناطق </a:t>
            </a:r>
            <a:r>
              <a:rPr lang="ar-SA" b="1" i="1" u="sng" dirty="0" err="1" smtClean="0">
                <a:solidFill>
                  <a:schemeClr val="accent5">
                    <a:lumMod val="75000"/>
                  </a:schemeClr>
                </a:solidFill>
              </a:rPr>
              <a:t>والتغيراتالتي</a:t>
            </a:r>
            <a:r>
              <a:rPr lang="ar-SA" b="1" i="1" u="sng" dirty="0" smtClean="0">
                <a:solidFill>
                  <a:schemeClr val="accent5">
                    <a:lumMod val="75000"/>
                  </a:schemeClr>
                </a:solidFill>
              </a:rPr>
              <a:t> تحدث في عددهم وأسبابها. ففي ضوء اعتبارين:</a:t>
            </a:r>
          </a:p>
          <a:p>
            <a:r>
              <a:rPr lang="ar-SA" b="1" i="1" u="sng" dirty="0" smtClean="0">
                <a:solidFill>
                  <a:schemeClr val="accent5">
                    <a:lumMod val="75000"/>
                  </a:schemeClr>
                </a:solidFill>
              </a:rPr>
              <a:t>1- ربط متغير توزيع السكان بالعمليات </a:t>
            </a:r>
            <a:r>
              <a:rPr lang="ar-SA" b="1" i="1" u="sng" dirty="0" err="1" smtClean="0">
                <a:solidFill>
                  <a:schemeClr val="accent5">
                    <a:lumMod val="75000"/>
                  </a:schemeClr>
                </a:solidFill>
              </a:rPr>
              <a:t>الديموغرافية</a:t>
            </a:r>
            <a:r>
              <a:rPr lang="ar-SA" b="1" i="1" u="sng" dirty="0" smtClean="0">
                <a:solidFill>
                  <a:schemeClr val="accent5">
                    <a:lumMod val="75000"/>
                  </a:schemeClr>
                </a:solidFill>
              </a:rPr>
              <a:t> </a:t>
            </a:r>
            <a:r>
              <a:rPr lang="ar-SA" b="1" i="1" u="sng" dirty="0" err="1" smtClean="0">
                <a:solidFill>
                  <a:schemeClr val="accent5">
                    <a:lumMod val="75000"/>
                  </a:schemeClr>
                </a:solidFill>
              </a:rPr>
              <a:t>كامواليد</a:t>
            </a:r>
            <a:r>
              <a:rPr lang="ar-SA" b="1" i="1" u="sng" dirty="0" smtClean="0">
                <a:solidFill>
                  <a:schemeClr val="accent5">
                    <a:lumMod val="75000"/>
                  </a:schemeClr>
                </a:solidFill>
              </a:rPr>
              <a:t> والوفيات, والهجرة.</a:t>
            </a:r>
          </a:p>
          <a:p>
            <a:r>
              <a:rPr lang="ar-SA" b="1" i="1" u="sng" dirty="0" smtClean="0">
                <a:solidFill>
                  <a:schemeClr val="accent5">
                    <a:lumMod val="75000"/>
                  </a:schemeClr>
                </a:solidFill>
              </a:rPr>
              <a:t>إيجاد الصلة </a:t>
            </a:r>
            <a:r>
              <a:rPr lang="ar-SA" b="1" i="1" u="sng" dirty="0" err="1" smtClean="0">
                <a:solidFill>
                  <a:schemeClr val="accent5">
                    <a:lumMod val="75000"/>
                  </a:schemeClr>
                </a:solidFill>
              </a:rPr>
              <a:t>بينهذه</a:t>
            </a:r>
            <a:r>
              <a:rPr lang="ar-SA" b="1" i="1" u="sng" dirty="0" smtClean="0">
                <a:solidFill>
                  <a:schemeClr val="accent5">
                    <a:lumMod val="75000"/>
                  </a:schemeClr>
                </a:solidFill>
              </a:rPr>
              <a:t> </a:t>
            </a:r>
            <a:r>
              <a:rPr lang="ar-SA" b="1" i="1" u="sng" dirty="0" err="1" smtClean="0">
                <a:solidFill>
                  <a:schemeClr val="accent5">
                    <a:lumMod val="75000"/>
                  </a:schemeClr>
                </a:solidFill>
              </a:rPr>
              <a:t>المتغيراتوالجوانب</a:t>
            </a:r>
            <a:r>
              <a:rPr lang="ar-SA" b="1" i="1" u="sng" dirty="0" smtClean="0">
                <a:solidFill>
                  <a:schemeClr val="accent5">
                    <a:lumMod val="75000"/>
                  </a:schemeClr>
                </a:solidFill>
              </a:rPr>
              <a:t> المتباينة للمجتمع.</a:t>
            </a:r>
          </a:p>
          <a:p>
            <a:endParaRPr lang="ar-SA" b="1" i="1" u="sng" dirty="0">
              <a:solidFill>
                <a:schemeClr val="accent5">
                  <a:lumMod val="60000"/>
                  <a:lumOff val="40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502920" y="530352"/>
            <a:ext cx="8183880" cy="5541854"/>
          </a:xfrm>
          <a:effectLst>
            <a:glow rad="228600">
              <a:schemeClr val="accent2">
                <a:satMod val="175000"/>
                <a:alpha val="40000"/>
              </a:schemeClr>
            </a:glow>
            <a:outerShdw blurRad="65500" dist="38100" dir="5400000" rotWithShape="0">
              <a:srgbClr val="000000">
                <a:alpha val="40000"/>
              </a:srgbClr>
            </a:outerShdw>
          </a:effectLst>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r>
              <a:rPr lang="ar-SA" sz="3200" b="1" i="1" u="sng" dirty="0" smtClean="0">
                <a:solidFill>
                  <a:schemeClr val="accent5">
                    <a:lumMod val="60000"/>
                    <a:lumOff val="40000"/>
                  </a:schemeClr>
                </a:solidFill>
              </a:rPr>
              <a:t>نمو السكان/</a:t>
            </a:r>
          </a:p>
          <a:p>
            <a:r>
              <a:rPr lang="ar-SA" sz="3200" b="1" i="1" u="sng" dirty="0" smtClean="0">
                <a:solidFill>
                  <a:schemeClr val="accent5">
                    <a:lumMod val="60000"/>
                    <a:lumOff val="40000"/>
                  </a:schemeClr>
                </a:solidFill>
              </a:rPr>
              <a:t>هو اختلاف حجم السكان في المجتمع عبر فترات زمنية متباينة.</a:t>
            </a:r>
          </a:p>
          <a:p>
            <a:pPr>
              <a:buNone/>
            </a:pPr>
            <a:endParaRPr lang="ar-SA" sz="3200" b="1" i="1" u="sng" dirty="0" smtClean="0">
              <a:solidFill>
                <a:schemeClr val="accent5">
                  <a:lumMod val="60000"/>
                  <a:lumOff val="40000"/>
                </a:schemeClr>
              </a:solidFill>
            </a:endParaRPr>
          </a:p>
          <a:p>
            <a:pPr>
              <a:buNone/>
            </a:pPr>
            <a:r>
              <a:rPr lang="ar-SA" sz="3200" b="1" i="1" u="sng" dirty="0" smtClean="0">
                <a:solidFill>
                  <a:schemeClr val="accent5">
                    <a:lumMod val="60000"/>
                    <a:lumOff val="40000"/>
                  </a:schemeClr>
                </a:solidFill>
              </a:rPr>
              <a:t>يرتبط مفهوم النمو السكاني </a:t>
            </a:r>
            <a:r>
              <a:rPr lang="ar-SA" sz="3200" b="1" i="1" u="sng" dirty="0" err="1" smtClean="0">
                <a:solidFill>
                  <a:schemeClr val="accent5">
                    <a:lumMod val="60000"/>
                    <a:lumOff val="40000"/>
                  </a:schemeClr>
                </a:solidFill>
              </a:rPr>
              <a:t>بمفهو</a:t>
            </a:r>
            <a:r>
              <a:rPr lang="ar-SA" sz="3200" b="1" i="1" u="sng" dirty="0" smtClean="0">
                <a:solidFill>
                  <a:schemeClr val="accent5">
                    <a:lumMod val="60000"/>
                    <a:lumOff val="40000"/>
                  </a:schemeClr>
                </a:solidFill>
              </a:rPr>
              <a:t> التضخم وأزمة السكان, فجميعه تعبر عن التغير للسكان.</a:t>
            </a:r>
          </a:p>
          <a:p>
            <a:pPr>
              <a:buNone/>
            </a:pPr>
            <a:endParaRPr lang="ar-SA" sz="3200" b="1" i="1" u="sng" dirty="0" smtClean="0">
              <a:solidFill>
                <a:schemeClr val="accent5">
                  <a:lumMod val="60000"/>
                  <a:lumOff val="40000"/>
                </a:schemeClr>
              </a:solidFill>
            </a:endParaRPr>
          </a:p>
          <a:p>
            <a:pPr>
              <a:buNone/>
            </a:pPr>
            <a:r>
              <a:rPr lang="ar-SA" sz="3200" b="1" i="1" u="sng" dirty="0" smtClean="0">
                <a:solidFill>
                  <a:schemeClr val="accent5">
                    <a:lumMod val="60000"/>
                    <a:lumOff val="40000"/>
                  </a:schemeClr>
                </a:solidFill>
              </a:rPr>
              <a:t>السكان في حركتهم قد يسيرون في اتجاه عدم النمو نتيجة لنقص عددهم بفعل الوفيات والهجرة, وقد يكون التغير بحركة هائلة يسبب التضخم </a:t>
            </a:r>
            <a:r>
              <a:rPr lang="ar-SA" sz="3200" b="1" i="1" u="sng" dirty="0" err="1" smtClean="0">
                <a:solidFill>
                  <a:schemeClr val="accent5">
                    <a:lumMod val="60000"/>
                    <a:lumOff val="40000"/>
                  </a:schemeClr>
                </a:solidFill>
              </a:rPr>
              <a:t>مماقد</a:t>
            </a:r>
            <a:r>
              <a:rPr lang="ar-SA" sz="3200" b="1" i="1" u="sng" dirty="0" smtClean="0">
                <a:solidFill>
                  <a:schemeClr val="accent5">
                    <a:lumMod val="60000"/>
                    <a:lumOff val="40000"/>
                  </a:schemeClr>
                </a:solidFill>
              </a:rPr>
              <a:t> يترتب عليه أزمات اجتماعية أو اقتصادية.</a:t>
            </a:r>
            <a:endParaRPr lang="ar-SA" sz="3200" b="1" i="1" u="sng" dirty="0">
              <a:solidFill>
                <a:schemeClr val="accent5">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p:txBody>
          <a:bodyPr>
            <a:normAutofit/>
          </a:bodyPr>
          <a:lstStyle/>
          <a:p>
            <a:r>
              <a:rPr lang="ar-SA" sz="4800" b="1" dirty="0" smtClean="0"/>
              <a:t>أسباب الاهتمام بالدراسات السكانية</a:t>
            </a:r>
            <a:endParaRPr lang="ar-SA" sz="4800" b="1" dirty="0"/>
          </a:p>
        </p:txBody>
      </p:sp>
      <p:sp>
        <p:nvSpPr>
          <p:cNvPr id="2" name="عنوان 1"/>
          <p:cNvSpPr>
            <a:spLocks noGrp="1"/>
          </p:cNvSpPr>
          <p:nvPr>
            <p:ph type="ctrTitle"/>
          </p:nvPr>
        </p:nvSpPr>
        <p:spPr/>
        <p:txBody>
          <a:bodyPr/>
          <a:lstStyle/>
          <a:p>
            <a:r>
              <a:rPr lang="ar-SA" dirty="0" smtClean="0"/>
              <a:t>ضرورة دراسة حجم السكان</a:t>
            </a: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sz="quarter" idx="1"/>
          </p:nvPr>
        </p:nvSpPr>
        <p:spPr/>
        <p:txBody>
          <a:bodyPr/>
          <a:lstStyle/>
          <a:p>
            <a:r>
              <a:rPr lang="ar-SA" dirty="0" smtClean="0"/>
              <a:t>1- أسباب علمية أكاديمية تتمثل فيما توفره الدراسة السكانية من فهم الظواهر وتفسيرها والتحكم </a:t>
            </a:r>
            <a:r>
              <a:rPr lang="ar-SA" dirty="0" err="1" smtClean="0"/>
              <a:t>بها</a:t>
            </a:r>
            <a:r>
              <a:rPr lang="ar-SA" dirty="0" smtClean="0"/>
              <a:t> </a:t>
            </a:r>
            <a:r>
              <a:rPr lang="ar-SA" dirty="0" err="1" smtClean="0"/>
              <a:t>والتنبوء</a:t>
            </a:r>
            <a:r>
              <a:rPr lang="ar-SA" dirty="0" smtClean="0"/>
              <a:t> </a:t>
            </a:r>
            <a:r>
              <a:rPr lang="ar-SA" dirty="0" err="1" smtClean="0"/>
              <a:t>بها</a:t>
            </a:r>
            <a:r>
              <a:rPr lang="ar-SA" dirty="0" smtClean="0"/>
              <a:t> في المستقبل.</a:t>
            </a:r>
          </a:p>
          <a:p>
            <a:r>
              <a:rPr lang="ar-SA" dirty="0" smtClean="0"/>
              <a:t>2- </a:t>
            </a:r>
            <a:r>
              <a:rPr lang="ar-SA" dirty="0" err="1" smtClean="0"/>
              <a:t>ماتسهم</a:t>
            </a:r>
            <a:r>
              <a:rPr lang="ar-SA" dirty="0" smtClean="0"/>
              <a:t> به الدراسة في مجال الرفاهية, من خلال زيادة الوعي الاجتماعي في المجتمع.</a:t>
            </a:r>
          </a:p>
          <a:p>
            <a:r>
              <a:rPr lang="ar-SA" dirty="0" smtClean="0"/>
              <a:t>3- اقتراح الحلول للمشكلات السكانية من خلال توفير الحقائق الموضوعية التي تستند عليها الخطط الاجتماعية القومية والقرارات السياسية على المستوى المحلي والدولي(الحقائق المتعلقة بالسكان مؤشر جوهري على قوة الدولة وعظمتها سياسياً واقتصادياً).</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الوعي الاجتماعي</a:t>
            </a:r>
            <a:endParaRPr lang="ar-SA" dirty="0"/>
          </a:p>
        </p:txBody>
      </p:sp>
      <p:sp>
        <p:nvSpPr>
          <p:cNvPr id="3" name="عنصر نائب للمحتوى 2"/>
          <p:cNvSpPr>
            <a:spLocks noGrp="1"/>
          </p:cNvSpPr>
          <p:nvPr>
            <p:ph sz="quarter" idx="1"/>
          </p:nvPr>
        </p:nvSpPr>
        <p:spPr/>
        <p:txBody>
          <a:bodyPr/>
          <a:lstStyle/>
          <a:p>
            <a:r>
              <a:rPr lang="ar-SA" dirty="0" smtClean="0"/>
              <a:t>معرفة حجم السكان والتغيرات في حجمهم مطلب أساسي لتنمية وعي الأفراد, وتكوين والوعي الاجتماعي.</a:t>
            </a:r>
          </a:p>
          <a:p>
            <a:r>
              <a:rPr lang="ar-SA" dirty="0" smtClean="0"/>
              <a:t>حينما تتاح معرفة عدد الأفراد يساعد ذلك في توفير </a:t>
            </a:r>
            <a:r>
              <a:rPr lang="ar-SA" dirty="0" err="1" smtClean="0"/>
              <a:t>مايحتاج</a:t>
            </a:r>
            <a:r>
              <a:rPr lang="ar-SA" dirty="0" smtClean="0"/>
              <a:t> إليه </a:t>
            </a:r>
            <a:r>
              <a:rPr lang="ar-SA" dirty="0" err="1" smtClean="0"/>
              <a:t>هاؤلاء</a:t>
            </a:r>
            <a:r>
              <a:rPr lang="ar-SA" dirty="0" smtClean="0"/>
              <a:t> في حياتهم.</a:t>
            </a:r>
          </a:p>
          <a:p>
            <a:r>
              <a:rPr lang="ar-SA" dirty="0" smtClean="0"/>
              <a:t>ويساعد أجهزت المجتمع على القيام بواجبها في توفير وسائل العيش اللازمة في هذه الفترة الزمنية.</a:t>
            </a:r>
          </a:p>
          <a:p>
            <a:r>
              <a:rPr lang="ar-SA" dirty="0" smtClean="0"/>
              <a:t>تفيد في إعادة التوازن بين عدد السكان والخدمات.</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الرفاهية الاجتماعية</a:t>
            </a:r>
            <a:endParaRPr lang="ar-SA" dirty="0"/>
          </a:p>
        </p:txBody>
      </p:sp>
      <p:sp>
        <p:nvSpPr>
          <p:cNvPr id="3" name="عنصر نائب للمحتوى 2"/>
          <p:cNvSpPr>
            <a:spLocks noGrp="1"/>
          </p:cNvSpPr>
          <p:nvPr>
            <p:ph sz="quarter" idx="1"/>
          </p:nvPr>
        </p:nvSpPr>
        <p:spPr/>
        <p:txBody>
          <a:bodyPr/>
          <a:lstStyle/>
          <a:p>
            <a:r>
              <a:rPr lang="ar-SA" dirty="0" smtClean="0"/>
              <a:t>الحقائق المتعلقة بحجم السكان تساهم في مجال الرفاهية الاجتماعية</a:t>
            </a:r>
          </a:p>
          <a:p>
            <a:pPr algn="ctr"/>
            <a:r>
              <a:rPr lang="ar-SA" sz="6600" b="1" dirty="0" smtClean="0"/>
              <a:t>كيف؟</a:t>
            </a:r>
          </a:p>
          <a:p>
            <a:pPr>
              <a:buNone/>
            </a:pPr>
            <a:r>
              <a:rPr lang="ar-SA" sz="2800" dirty="0" smtClean="0"/>
              <a:t>لأنها تساهم في اقتراح الحلول المناسبة للمشكلات السكانية, وتوفير الحقائق </a:t>
            </a:r>
            <a:r>
              <a:rPr lang="ar-SA" sz="2800" dirty="0" err="1" smtClean="0"/>
              <a:t>الموضوعيىة</a:t>
            </a:r>
            <a:r>
              <a:rPr lang="ar-SA" sz="2800" dirty="0" smtClean="0"/>
              <a:t> التي يمكن أن تستند عليها الخطط الاجتماعية, والسياسات على المستوى المحلي والعالمي.</a:t>
            </a:r>
          </a:p>
          <a:p>
            <a:pPr>
              <a:buNone/>
            </a:pPr>
            <a:endParaRPr lang="ar-SA" sz="2800" dirty="0" smtClean="0"/>
          </a:p>
          <a:p>
            <a:pPr>
              <a:buNone/>
            </a:pPr>
            <a:r>
              <a:rPr lang="ar-SA" sz="2800" dirty="0" smtClean="0"/>
              <a:t>كما تساهم الحقائق المتعلقة بتوزيع السكان في تحديد حجم الخدمات الاجتماعية التي تلزم عدد السكان المختلف في كل منطقة.</a:t>
            </a:r>
            <a:endParaRPr lang="ar-SA"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r>
              <a:rPr lang="ar-SA" dirty="0" smtClean="0"/>
              <a:t>معرفة أسباب اختلاف في حجم السكان بين الريف والحضر يفيد حسن توزيع الخدمات بين الريف والحظر.</a:t>
            </a: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ar-SA" dirty="0" smtClean="0"/>
              <a:t>ضرورة دراسة نمو السكان</a:t>
            </a:r>
            <a:endParaRPr lang="ar-SA" dirty="0"/>
          </a:p>
        </p:txBody>
      </p:sp>
      <p:sp>
        <p:nvSpPr>
          <p:cNvPr id="3" name="عنصر نائب للمحتوى 2"/>
          <p:cNvSpPr>
            <a:spLocks noGrp="1"/>
          </p:cNvSpPr>
          <p:nvPr>
            <p:ph sz="quarter" idx="1"/>
          </p:nvPr>
        </p:nvSpPr>
        <p:spPr/>
        <p:txBody>
          <a:bodyPr/>
          <a:lstStyle/>
          <a:p>
            <a:r>
              <a:rPr lang="ar-SA" dirty="0" smtClean="0"/>
              <a:t>هناك اتجاهين لدراسة نمو السكان/</a:t>
            </a:r>
          </a:p>
          <a:p>
            <a:r>
              <a:rPr lang="ar-SA" dirty="0" smtClean="0"/>
              <a:t>1- اتجاه يحلل نمو السكان في ضوء نمو وسائل العيش.</a:t>
            </a:r>
          </a:p>
          <a:p>
            <a:r>
              <a:rPr lang="ar-SA" dirty="0" smtClean="0"/>
              <a:t>2- يتناول ظاهرة النمو في علاقته بالعوامل التي تؤثر في معدلات المواليد والوفيات.</a:t>
            </a:r>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نمو السكان في ضوء نمو وسائل العيش</a:t>
            </a:r>
            <a:endParaRPr lang="ar-SA" dirty="0"/>
          </a:p>
        </p:txBody>
      </p:sp>
      <p:sp>
        <p:nvSpPr>
          <p:cNvPr id="3" name="عنصر نائب للمحتوى 2"/>
          <p:cNvSpPr>
            <a:spLocks noGrp="1"/>
          </p:cNvSpPr>
          <p:nvPr>
            <p:ph sz="quarter" idx="1"/>
          </p:nvPr>
        </p:nvSpPr>
        <p:spPr/>
        <p:txBody>
          <a:bodyPr/>
          <a:lstStyle/>
          <a:p>
            <a:r>
              <a:rPr lang="ar-SA" dirty="0" smtClean="0"/>
              <a:t>ترجع محاولة الربط بين نمو السكان ووسائل العيش إلى المحاولات التي انتبهت إلى أهمية دراسات نمو السكان وحاولت البحث عن إجابة لهذه التساؤلات التي أثارتها الزيادة المستمرة في عدد السكان:</a:t>
            </a:r>
          </a:p>
          <a:p>
            <a:r>
              <a:rPr lang="ar-SA" dirty="0" smtClean="0"/>
              <a:t>هل الزيادة في عدد السكان يقابلها زيادة مماثلة في وسائل العيش؟</a:t>
            </a:r>
          </a:p>
          <a:p>
            <a:r>
              <a:rPr lang="ar-SA" dirty="0" smtClean="0"/>
              <a:t>هل كانت الزيادة الطبيعية تفوق الزيادة في وسائل العيش, أم العكس؟</a:t>
            </a:r>
          </a:p>
          <a:p>
            <a:r>
              <a:rPr lang="ar-SA" dirty="0" err="1" smtClean="0"/>
              <a:t>ماهي</a:t>
            </a:r>
            <a:r>
              <a:rPr lang="ar-SA" dirty="0" smtClean="0"/>
              <a:t> الوسائل التي استعان </a:t>
            </a:r>
            <a:r>
              <a:rPr lang="ar-SA" dirty="0" err="1" smtClean="0"/>
              <a:t>بها</a:t>
            </a:r>
            <a:r>
              <a:rPr lang="ar-SA" dirty="0" smtClean="0"/>
              <a:t> </a:t>
            </a:r>
            <a:r>
              <a:rPr lang="ar-SA" dirty="0" err="1" smtClean="0"/>
              <a:t>الانسان</a:t>
            </a:r>
            <a:r>
              <a:rPr lang="ar-SA" dirty="0" smtClean="0"/>
              <a:t> لحفظ التوازن بين الزيادة في الجانبين؟</a:t>
            </a:r>
          </a:p>
          <a:p>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502920" y="530352"/>
            <a:ext cx="8183880" cy="5470416"/>
          </a:xfrm>
          <a:effectLst>
            <a:glow rad="228600">
              <a:schemeClr val="accent2">
                <a:satMod val="175000"/>
                <a:alpha val="40000"/>
              </a:schemeClr>
            </a:glow>
            <a:outerShdw blurRad="65500" dist="38100" dir="5400000" rotWithShape="0">
              <a:srgbClr val="000000">
                <a:alpha val="40000"/>
              </a:srgbClr>
            </a:outerShdw>
          </a:effectLst>
        </p:spPr>
        <p:style>
          <a:lnRef idx="1">
            <a:schemeClr val="accent6"/>
          </a:lnRef>
          <a:fillRef idx="2">
            <a:schemeClr val="accent6"/>
          </a:fillRef>
          <a:effectRef idx="1">
            <a:schemeClr val="accent6"/>
          </a:effectRef>
          <a:fontRef idx="minor">
            <a:schemeClr val="dk1"/>
          </a:fontRef>
        </p:style>
        <p:txBody>
          <a:bodyPr/>
          <a:lstStyle/>
          <a:p>
            <a:r>
              <a:rPr lang="ar-SA" b="1" dirty="0" smtClean="0">
                <a:solidFill>
                  <a:schemeClr val="accent5">
                    <a:lumMod val="75000"/>
                  </a:schemeClr>
                </a:solidFill>
              </a:rPr>
              <a:t>ينظر للسكان على أنهم جسم بشري ينمو ويتحرك,</a:t>
            </a:r>
          </a:p>
          <a:p>
            <a:endParaRPr lang="ar-SA" b="1" dirty="0" smtClean="0">
              <a:solidFill>
                <a:schemeClr val="accent5">
                  <a:lumMod val="75000"/>
                </a:schemeClr>
              </a:solidFill>
            </a:endParaRPr>
          </a:p>
          <a:p>
            <a:endParaRPr lang="ar-SA" b="1" dirty="0" smtClean="0">
              <a:solidFill>
                <a:schemeClr val="accent5">
                  <a:lumMod val="75000"/>
                </a:schemeClr>
              </a:solidFill>
            </a:endParaRPr>
          </a:p>
          <a:p>
            <a:endParaRPr lang="ar-SA" b="1" dirty="0" smtClean="0">
              <a:solidFill>
                <a:schemeClr val="accent5">
                  <a:lumMod val="75000"/>
                </a:schemeClr>
              </a:solidFill>
            </a:endParaRPr>
          </a:p>
          <a:p>
            <a:r>
              <a:rPr lang="ar-SA" b="1" dirty="0" smtClean="0">
                <a:solidFill>
                  <a:schemeClr val="accent5">
                    <a:lumMod val="75000"/>
                  </a:schemeClr>
                </a:solidFill>
              </a:rPr>
              <a:t>بالتالي لهذا الجسم بناء, كما أنه يطرأ عليه التغيير.</a:t>
            </a:r>
          </a:p>
          <a:p>
            <a:endParaRPr lang="ar-SA" dirty="0" smtClean="0"/>
          </a:p>
          <a:p>
            <a:endParaRPr lang="ar-SA" dirty="0" smtClean="0"/>
          </a:p>
          <a:p>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20000"/>
          </a:bodyPr>
          <a:lstStyle/>
          <a:p>
            <a:r>
              <a:rPr lang="ar-SA" dirty="0" smtClean="0"/>
              <a:t>أجابت </a:t>
            </a:r>
            <a:r>
              <a:rPr lang="ar-SA" dirty="0" err="1" smtClean="0"/>
              <a:t>الأيكولوجيا</a:t>
            </a:r>
            <a:r>
              <a:rPr lang="ar-SA" dirty="0" smtClean="0"/>
              <a:t> البشرية عن ذلك من خلال </a:t>
            </a:r>
          </a:p>
          <a:p>
            <a:r>
              <a:rPr lang="ar-SA" dirty="0" smtClean="0"/>
              <a:t>أ- الحقائق المتعلقة بنمو السكان في العالم, فرجعت للتراث الذي يوضح النمو السكاني في العالم.</a:t>
            </a:r>
          </a:p>
          <a:p>
            <a:r>
              <a:rPr lang="ar-SA" dirty="0" smtClean="0"/>
              <a:t>توصلت إلى الحقائق:</a:t>
            </a:r>
          </a:p>
          <a:p>
            <a:r>
              <a:rPr lang="ar-SA" dirty="0" smtClean="0"/>
              <a:t>1- سكان العالم في زيادة مستمرة.</a:t>
            </a:r>
          </a:p>
          <a:p>
            <a:r>
              <a:rPr lang="ar-SA" dirty="0" smtClean="0"/>
              <a:t>2- السنوات الحديثة شهدت تزايد في معدل نمو السكان.</a:t>
            </a:r>
          </a:p>
          <a:p>
            <a:r>
              <a:rPr lang="ar-SA" dirty="0" smtClean="0"/>
              <a:t>ب- استخلصت </a:t>
            </a:r>
            <a:r>
              <a:rPr lang="ar-SA" dirty="0" err="1" smtClean="0"/>
              <a:t>الايكولوجيا</a:t>
            </a:r>
            <a:r>
              <a:rPr lang="ar-SA" dirty="0" smtClean="0"/>
              <a:t> بعد ذلك الحقائق المتعلقة بنمو السكان ووسائل العيش.</a:t>
            </a:r>
          </a:p>
          <a:p>
            <a:r>
              <a:rPr lang="ar-SA" dirty="0" smtClean="0"/>
              <a:t>اعتمدت في ذلك على مسلمات:</a:t>
            </a:r>
          </a:p>
          <a:p>
            <a:r>
              <a:rPr lang="ar-SA" dirty="0" smtClean="0"/>
              <a:t>1- أن الإنسان </a:t>
            </a:r>
            <a:r>
              <a:rPr lang="ar-SA" dirty="0" err="1" smtClean="0"/>
              <a:t>لايستطيع</a:t>
            </a:r>
            <a:r>
              <a:rPr lang="ar-SA" dirty="0" smtClean="0"/>
              <a:t> النمو دون الاعتماد على بني جنسه.</a:t>
            </a:r>
          </a:p>
          <a:p>
            <a:r>
              <a:rPr lang="ar-SA" dirty="0" smtClean="0"/>
              <a:t>2- المجتمعات </a:t>
            </a:r>
            <a:r>
              <a:rPr lang="ar-SA" dirty="0" err="1" smtClean="0"/>
              <a:t>الانسانية</a:t>
            </a:r>
            <a:r>
              <a:rPr lang="ar-SA" dirty="0" smtClean="0"/>
              <a:t> تعتمد على المجتمعات الحيوانية, والأنواع النباتية, والماء ودرجة الحرارة. في توفير وسائل العيش.</a:t>
            </a:r>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نمو السكان في ضوء معدلات المواليد والوفيات:</a:t>
            </a:r>
            <a:endParaRPr lang="ar-SA" dirty="0"/>
          </a:p>
        </p:txBody>
      </p:sp>
      <p:sp>
        <p:nvSpPr>
          <p:cNvPr id="3" name="عنصر نائب للمحتوى 2"/>
          <p:cNvSpPr>
            <a:spLocks noGrp="1"/>
          </p:cNvSpPr>
          <p:nvPr>
            <p:ph sz="quarter" idx="1"/>
          </p:nvPr>
        </p:nvSpPr>
        <p:spPr/>
        <p:txBody>
          <a:bodyPr/>
          <a:lstStyle/>
          <a:p>
            <a:pPr>
              <a:buNone/>
            </a:pPr>
            <a:r>
              <a:rPr lang="ar-SA" dirty="0" smtClean="0"/>
              <a:t>التباين في معدل المواليد والوفيات يرتبط بتقدم أو تنمية وتخلف هذه المجتمعات, نتيجة </a:t>
            </a:r>
            <a:r>
              <a:rPr lang="ar-SA" dirty="0" err="1" smtClean="0"/>
              <a:t>للإختلاف</a:t>
            </a:r>
            <a:r>
              <a:rPr lang="ar-SA" dirty="0" smtClean="0"/>
              <a:t> </a:t>
            </a:r>
            <a:r>
              <a:rPr lang="ar-SA" dirty="0" err="1" smtClean="0"/>
              <a:t>بينبين</a:t>
            </a:r>
            <a:r>
              <a:rPr lang="ar-SA" dirty="0" smtClean="0"/>
              <a:t> هذه </a:t>
            </a:r>
            <a:r>
              <a:rPr lang="ar-SA" dirty="0" err="1" smtClean="0"/>
              <a:t>امجتمعات</a:t>
            </a:r>
            <a:r>
              <a:rPr lang="ar-SA" dirty="0" smtClean="0"/>
              <a:t> في وضع المرأة والنظر إليها والاهتمام بتعليمها </a:t>
            </a:r>
            <a:r>
              <a:rPr lang="ar-SA" dirty="0" err="1" smtClean="0"/>
              <a:t>واتاحة</a:t>
            </a:r>
            <a:r>
              <a:rPr lang="ar-SA" dirty="0" smtClean="0"/>
              <a:t> فرصة العمل لها.</a:t>
            </a:r>
          </a:p>
          <a:p>
            <a:pPr>
              <a:buNone/>
            </a:pPr>
            <a:r>
              <a:rPr lang="ar-SA" dirty="0" smtClean="0"/>
              <a:t>هذا هو السبب في انخفاض الخصوبة </a:t>
            </a:r>
            <a:r>
              <a:rPr lang="ar-SA" dirty="0" err="1" smtClean="0"/>
              <a:t>والواليد</a:t>
            </a:r>
            <a:r>
              <a:rPr lang="ar-SA" dirty="0" smtClean="0"/>
              <a:t> في المجتمعات المتقدة وارتفاعها في غير المتقدمة,</a:t>
            </a:r>
          </a:p>
          <a:p>
            <a:pPr>
              <a:buNone/>
            </a:pPr>
            <a:r>
              <a:rPr lang="ar-SA" dirty="0" smtClean="0"/>
              <a:t>نمو السكان من خلال التعرف على الفارق بين معدلات المواليد والوفيات وعوامل الاختلاف بينهما يعد مؤشر على مدى تنمية أو </a:t>
            </a:r>
            <a:r>
              <a:rPr lang="ar-SA" smtClean="0"/>
              <a:t>تخلف المجتمع.</a:t>
            </a:r>
            <a:endParaRPr lang="ar-S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CA9LNXB7.jpg"/>
          <p:cNvPicPr>
            <a:picLocks noGrp="1" noChangeAspect="1"/>
          </p:cNvPicPr>
          <p:nvPr>
            <p:ph idx="1"/>
          </p:nvPr>
        </p:nvPicPr>
        <p:blipFill>
          <a:blip r:embed="rId2" cstate="print"/>
          <a:stretch>
            <a:fillRect/>
          </a:stretch>
        </p:blipFill>
        <p:spPr>
          <a:xfrm>
            <a:off x="500034" y="571480"/>
            <a:ext cx="8215370" cy="5429287"/>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السكان تماماً مثل الإنسان له جسم ,وهذا الجسم يتعرض للتغير المستمر.</a:t>
            </a:r>
          </a:p>
          <a:p>
            <a:r>
              <a:rPr lang="ar-SA" dirty="0" smtClean="0"/>
              <a:t>على هذا الأساس فرق الباحثون بين الظواهر السكانية,</a:t>
            </a:r>
          </a:p>
          <a:p>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graphicFrame>
        <p:nvGraphicFramePr>
          <p:cNvPr id="4" name="عنصر نائب للمحتوى 3"/>
          <p:cNvGraphicFramePr>
            <a:graphicFrameLocks noGrp="1"/>
          </p:cNvGraphicFramePr>
          <p:nvPr>
            <p:ph idx="1"/>
          </p:nvPr>
        </p:nvGraphicFramePr>
        <p:xfrm>
          <a:off x="503238" y="530225"/>
          <a:ext cx="8183562" cy="54705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graphicFrame>
        <p:nvGraphicFramePr>
          <p:cNvPr id="5" name="عنصر نائب للمحتوى 4"/>
          <p:cNvGraphicFramePr>
            <a:graphicFrameLocks noGrp="1"/>
          </p:cNvGraphicFramePr>
          <p:nvPr>
            <p:ph idx="1"/>
          </p:nvPr>
        </p:nvGraphicFramePr>
        <p:xfrm>
          <a:off x="502920" y="530352"/>
          <a:ext cx="8183880" cy="41879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a:t>
            </a:r>
            <a:endParaRPr lang="ar-SA" dirty="0"/>
          </a:p>
        </p:txBody>
      </p:sp>
      <p:graphicFrame>
        <p:nvGraphicFramePr>
          <p:cNvPr id="4" name="عنصر نائب للمحتوى 3"/>
          <p:cNvGraphicFramePr>
            <a:graphicFrameLocks noGrp="1"/>
          </p:cNvGraphicFramePr>
          <p:nvPr>
            <p:ph idx="1"/>
          </p:nvPr>
        </p:nvGraphicFramePr>
        <p:xfrm>
          <a:off x="503238" y="530225"/>
          <a:ext cx="8183562" cy="4187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502920" y="530352"/>
            <a:ext cx="8183880" cy="5613292"/>
          </a:xfrm>
          <a:effectLst>
            <a:glow rad="228600">
              <a:schemeClr val="accent2">
                <a:satMod val="175000"/>
                <a:alpha val="40000"/>
              </a:schemeClr>
            </a:glow>
            <a:outerShdw blurRad="65500" dist="38100" dir="5400000" rotWithShape="0">
              <a:srgbClr val="000000">
                <a:alpha val="40000"/>
              </a:srgbClr>
            </a:outerShdw>
          </a:effectLst>
        </p:spPr>
        <p:style>
          <a:lnRef idx="1">
            <a:schemeClr val="accent6"/>
          </a:lnRef>
          <a:fillRef idx="2">
            <a:schemeClr val="accent6"/>
          </a:fillRef>
          <a:effectRef idx="1">
            <a:schemeClr val="accent6"/>
          </a:effectRef>
          <a:fontRef idx="minor">
            <a:schemeClr val="dk1"/>
          </a:fontRef>
        </p:style>
        <p:txBody>
          <a:bodyPr>
            <a:normAutofit/>
          </a:bodyPr>
          <a:lstStyle/>
          <a:p>
            <a:r>
              <a:rPr lang="ar-SA" sz="3600" b="1" i="1" dirty="0" smtClean="0">
                <a:solidFill>
                  <a:srgbClr val="7030A0"/>
                </a:solidFill>
              </a:rPr>
              <a:t>حجم السكان/</a:t>
            </a:r>
          </a:p>
          <a:p>
            <a:r>
              <a:rPr lang="ar-SA" sz="3600" b="1" i="1" dirty="0" smtClean="0">
                <a:solidFill>
                  <a:srgbClr val="7030A0"/>
                </a:solidFill>
              </a:rPr>
              <a:t>هو عدد الأفراد في مكان معين ووقت محدد.</a:t>
            </a:r>
          </a:p>
          <a:p>
            <a:r>
              <a:rPr lang="ar-SA" sz="3600" b="1" i="1" dirty="0" smtClean="0">
                <a:solidFill>
                  <a:srgbClr val="7030A0"/>
                </a:solidFill>
              </a:rPr>
              <a:t>عند دراسة حجم السكان يجب معرفة إذا كان هذا العدد أكبر أو أصغر من عدد الأفراد في وقت سابق, ومعرفة مقدار </a:t>
            </a:r>
            <a:r>
              <a:rPr lang="ar-SA" sz="3600" b="1" i="1" dirty="0" err="1" smtClean="0">
                <a:solidFill>
                  <a:srgbClr val="7030A0"/>
                </a:solidFill>
              </a:rPr>
              <a:t>ماسيصل</a:t>
            </a:r>
            <a:r>
              <a:rPr lang="ar-SA" sz="3600" b="1" i="1" dirty="0" smtClean="0">
                <a:solidFill>
                  <a:srgbClr val="7030A0"/>
                </a:solidFill>
              </a:rPr>
              <a:t> إليه في المستقبل.</a:t>
            </a:r>
          </a:p>
          <a:p>
            <a:endParaRPr lang="ar-SA" sz="3600" b="1" i="1"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a:bodyPr>
          <a:lstStyle/>
          <a:p>
            <a:r>
              <a:rPr lang="ar-SA" sz="3200" b="1" i="1" u="sng" dirty="0" smtClean="0">
                <a:solidFill>
                  <a:schemeClr val="accent1"/>
                </a:solidFill>
              </a:rPr>
              <a:t>كيف يمكننا الوصول إلى حجم السكان؟</a:t>
            </a:r>
          </a:p>
          <a:p>
            <a:pPr>
              <a:buNone/>
            </a:pPr>
            <a:endParaRPr lang="ar-SA" sz="3200" b="1" i="1" u="sng" dirty="0" smtClean="0">
              <a:solidFill>
                <a:schemeClr val="accent1"/>
              </a:solidFill>
            </a:endParaRPr>
          </a:p>
          <a:p>
            <a:pPr>
              <a:buNone/>
            </a:pPr>
            <a:r>
              <a:rPr lang="ar-SA" sz="3200" b="1" i="1" u="sng" dirty="0" smtClean="0">
                <a:solidFill>
                  <a:schemeClr val="accent3">
                    <a:lumMod val="75000"/>
                  </a:schemeClr>
                </a:solidFill>
              </a:rPr>
              <a:t>1- عن طريق </a:t>
            </a:r>
            <a:r>
              <a:rPr lang="ar-SA" sz="3200" b="1" i="1" u="sng" dirty="0" err="1" smtClean="0">
                <a:solidFill>
                  <a:schemeClr val="accent3">
                    <a:lumMod val="75000"/>
                  </a:schemeClr>
                </a:solidFill>
              </a:rPr>
              <a:t>الإحصاءللأفراد</a:t>
            </a:r>
            <a:r>
              <a:rPr lang="ar-SA" sz="3200" b="1" i="1" u="sng" dirty="0" smtClean="0">
                <a:solidFill>
                  <a:schemeClr val="accent3">
                    <a:lumMod val="75000"/>
                  </a:schemeClr>
                </a:solidFill>
              </a:rPr>
              <a:t> الذين يعيشون على مساحة من الأرض وفي فترة زمنية معينة.(قديماً وفي المجتمعات البسيطة)</a:t>
            </a:r>
          </a:p>
          <a:p>
            <a:pPr>
              <a:buNone/>
            </a:pPr>
            <a:endParaRPr lang="ar-SA" sz="3200" b="1" i="1" u="sng" dirty="0" smtClean="0">
              <a:solidFill>
                <a:schemeClr val="accent3">
                  <a:lumMod val="75000"/>
                </a:schemeClr>
              </a:solidFill>
            </a:endParaRPr>
          </a:p>
          <a:p>
            <a:pPr>
              <a:buNone/>
            </a:pPr>
            <a:r>
              <a:rPr lang="ar-SA" sz="3200" b="1" i="1" u="sng" dirty="0" smtClean="0">
                <a:solidFill>
                  <a:schemeClr val="accent3">
                    <a:lumMod val="75000"/>
                  </a:schemeClr>
                </a:solidFill>
              </a:rPr>
              <a:t>2- عن طريق تعداد السكان والسجلات الحيوية للمواليد والوفيات والزواج والطلاق</a:t>
            </a:r>
            <a:endParaRPr lang="ar-SA" sz="3200" b="1" i="1" u="sng" dirty="0">
              <a:solidFill>
                <a:schemeClr val="accent3">
                  <a:lumMod val="75000"/>
                </a:schemeClr>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واجهة">
  <a:themeElements>
    <a:clrScheme name="واجهة">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واجهة">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واجهة">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77</TotalTime>
  <Words>805</Words>
  <Application>Microsoft Office PowerPoint</Application>
  <PresentationFormat>عرض على الشاشة (3:4)‏</PresentationFormat>
  <Paragraphs>84</Paragraphs>
  <Slides>21</Slides>
  <Notes>0</Notes>
  <HiddenSlides>0</HiddenSlides>
  <MMClips>0</MMClips>
  <ScaleCrop>false</ScaleCrop>
  <HeadingPairs>
    <vt:vector size="4" baseType="variant">
      <vt:variant>
        <vt:lpstr>سمة</vt:lpstr>
      </vt:variant>
      <vt:variant>
        <vt:i4>1</vt:i4>
      </vt:variant>
      <vt:variant>
        <vt:lpstr>عناوين الشرائح</vt:lpstr>
      </vt:variant>
      <vt:variant>
        <vt:i4>21</vt:i4>
      </vt:variant>
    </vt:vector>
  </HeadingPairs>
  <TitlesOfParts>
    <vt:vector size="22" baseType="lpstr">
      <vt:lpstr>واجهة</vt:lpstr>
      <vt:lpstr>أنواع الظواهر السكانية</vt:lpstr>
      <vt:lpstr>الشريحة 2</vt:lpstr>
      <vt:lpstr>الشريحة 3</vt:lpstr>
      <vt:lpstr>الشريحة 4</vt:lpstr>
      <vt:lpstr>الشريحة 5</vt:lpstr>
      <vt:lpstr>الشريحة 6</vt:lpstr>
      <vt:lpstr>.</vt:lpstr>
      <vt:lpstr>الشريحة 8</vt:lpstr>
      <vt:lpstr>الشريحة 9</vt:lpstr>
      <vt:lpstr>الشريحة 10</vt:lpstr>
      <vt:lpstr>الشريحة 11</vt:lpstr>
      <vt:lpstr>الشريحة 12</vt:lpstr>
      <vt:lpstr>ضرورة دراسة حجم السكان</vt:lpstr>
      <vt:lpstr>الشريحة 14</vt:lpstr>
      <vt:lpstr>الوعي الاجتماعي</vt:lpstr>
      <vt:lpstr>الرفاهية الاجتماعية</vt:lpstr>
      <vt:lpstr>الشريحة 17</vt:lpstr>
      <vt:lpstr>ضرورة دراسة نمو السكان</vt:lpstr>
      <vt:lpstr>نمو السكان في ضوء نمو وسائل العيش</vt:lpstr>
      <vt:lpstr>الشريحة 20</vt:lpstr>
      <vt:lpstr>نمو السكان في ضوء معدلات المواليد والوفيات:</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ام ناصر</dc:creator>
  <cp:lastModifiedBy>ام ناصر</cp:lastModifiedBy>
  <cp:revision>17</cp:revision>
  <dcterms:created xsi:type="dcterms:W3CDTF">2012-09-16T18:14:18Z</dcterms:created>
  <dcterms:modified xsi:type="dcterms:W3CDTF">2014-02-19T18:03:16Z</dcterms:modified>
</cp:coreProperties>
</file>