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58ECD00-9CA8-4E8F-AA1E-172B96B1F4D3}" type="datetimeFigureOut">
              <a:rPr lang="en-US" smtClean="0"/>
              <a:t>1/22/2019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D6A7CCB-D475-4659-8451-D82500F30874}"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20011633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8ECD00-9CA8-4E8F-AA1E-172B96B1F4D3}"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333690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58ECD00-9CA8-4E8F-AA1E-172B96B1F4D3}" type="datetimeFigureOut">
              <a:rPr lang="en-US" smtClean="0"/>
              <a:t>1/22/2019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D6A7CCB-D475-4659-8451-D82500F30874}"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72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8ECD00-9CA8-4E8F-AA1E-172B96B1F4D3}"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4200497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58ECD00-9CA8-4E8F-AA1E-172B96B1F4D3}" type="datetimeFigureOut">
              <a:rPr lang="en-US" smtClean="0"/>
              <a:t>1/22/2019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D6A7CCB-D475-4659-8451-D82500F30874}"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1063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8ECD00-9CA8-4E8F-AA1E-172B96B1F4D3}"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47305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8ECD00-9CA8-4E8F-AA1E-172B96B1F4D3}"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65489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8ECD00-9CA8-4E8F-AA1E-172B96B1F4D3}"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34190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58ECD00-9CA8-4E8F-AA1E-172B96B1F4D3}"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6A7CCB-D475-4659-8451-D82500F30874}" type="slidenum">
              <a:rPr lang="en-US" smtClean="0"/>
              <a:t>‹#›</a:t>
            </a:fld>
            <a:endParaRPr lang="en-US"/>
          </a:p>
        </p:txBody>
      </p:sp>
    </p:spTree>
    <p:extLst>
      <p:ext uri="{BB962C8B-B14F-4D97-AF65-F5344CB8AC3E}">
        <p14:creationId xmlns:p14="http://schemas.microsoft.com/office/powerpoint/2010/main" val="183148801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58ECD00-9CA8-4E8F-AA1E-172B96B1F4D3}" type="datetimeFigureOut">
              <a:rPr lang="en-US" smtClean="0"/>
              <a:t>1/22/2019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D6A7CCB-D475-4659-8451-D82500F30874}" type="slidenum">
              <a:rPr lang="en-US" smtClean="0"/>
              <a:t>‹#›</a:t>
            </a:fld>
            <a:endParaRPr lang="en-US"/>
          </a:p>
        </p:txBody>
      </p:sp>
    </p:spTree>
    <p:extLst>
      <p:ext uri="{BB962C8B-B14F-4D97-AF65-F5344CB8AC3E}">
        <p14:creationId xmlns:p14="http://schemas.microsoft.com/office/powerpoint/2010/main" val="268581045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58ECD00-9CA8-4E8F-AA1E-172B96B1F4D3}" type="datetimeFigureOut">
              <a:rPr lang="en-US" smtClean="0"/>
              <a:t>1/22/2019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D6A7CCB-D475-4659-8451-D82500F30874}" type="slidenum">
              <a:rPr lang="en-US" smtClean="0"/>
              <a:t>‹#›</a:t>
            </a:fld>
            <a:endParaRPr lang="en-US"/>
          </a:p>
        </p:txBody>
      </p:sp>
    </p:spTree>
    <p:extLst>
      <p:ext uri="{BB962C8B-B14F-4D97-AF65-F5344CB8AC3E}">
        <p14:creationId xmlns:p14="http://schemas.microsoft.com/office/powerpoint/2010/main" val="88687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58ECD00-9CA8-4E8F-AA1E-172B96B1F4D3}" type="datetimeFigureOut">
              <a:rPr lang="en-US" smtClean="0"/>
              <a:t>1/22/2019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D6A7CCB-D475-4659-8451-D82500F30874}"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364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dirty="0"/>
              <a:t> 	</a:t>
            </a:r>
            <a:r>
              <a:rPr lang="ar-SA" dirty="0" smtClean="0"/>
              <a:t>     </a:t>
            </a:r>
            <a:r>
              <a:rPr lang="ar-SA" sz="6000" dirty="0" smtClean="0"/>
              <a:t>الاتجاھات </a:t>
            </a:r>
            <a:r>
              <a:rPr lang="ar-SA" sz="6000" dirty="0"/>
              <a:t>نحو السیاحة والسیاح</a:t>
            </a:r>
            <a:endParaRPr lang="en-US" sz="6000" dirty="0"/>
          </a:p>
        </p:txBody>
      </p:sp>
    </p:spTree>
    <p:extLst>
      <p:ext uri="{BB962C8B-B14F-4D97-AF65-F5344CB8AC3E}">
        <p14:creationId xmlns:p14="http://schemas.microsoft.com/office/powerpoint/2010/main" val="137531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 	المتغیرات الدیموغرافیة المرتبطة بالسفر</a:t>
            </a:r>
            <a:endParaRPr lang="en-US" dirty="0"/>
          </a:p>
        </p:txBody>
      </p:sp>
      <p:sp>
        <p:nvSpPr>
          <p:cNvPr id="3" name="Content Placeholder 2"/>
          <p:cNvSpPr>
            <a:spLocks noGrp="1"/>
          </p:cNvSpPr>
          <p:nvPr>
            <p:ph idx="1"/>
          </p:nvPr>
        </p:nvSpPr>
        <p:spPr>
          <a:xfrm>
            <a:off x="464024" y="2438400"/>
            <a:ext cx="11240247" cy="3651504"/>
          </a:xfrm>
        </p:spPr>
        <p:txBody>
          <a:bodyPr>
            <a:normAutofit/>
          </a:bodyPr>
          <a:lstStyle/>
          <a:p>
            <a:pPr marL="0" indent="0" algn="r">
              <a:buNone/>
            </a:pPr>
            <a:r>
              <a:rPr lang="ar-SA" sz="2800" dirty="0"/>
              <a:t>وعلى أیة حال فمع اتجاه الأطفال للتقدم في العمر تزداد أنشطة الأسرة في السفر ،فالأسر التي تضم أطفالاً تتراوح أعمارھم بین ١٥-١٧ </a:t>
            </a:r>
            <a:r>
              <a:rPr lang="ar-SA" sz="2800" dirty="0" smtClean="0"/>
              <a:t>سنه </a:t>
            </a:r>
            <a:r>
              <a:rPr lang="ar-SA" sz="2800" dirty="0"/>
              <a:t>لدیھا نمط للسفر العائلي أكثر ارتفاعاً من الأسر التي یكون أطفالھا أقل عمراً ومع تقدم ونضوج الأطفال ومغادرتھم للبیت فإن الزوجیین دون أطفال ویجددون اھتمامھم في السفر أیضاً </a:t>
            </a:r>
            <a:r>
              <a:rPr lang="ar-SA" sz="2800" dirty="0" smtClean="0"/>
              <a:t>تكون لدیھما </a:t>
            </a:r>
            <a:r>
              <a:rPr lang="ar-SA" sz="2800" dirty="0"/>
              <a:t>حریة التصرف والاختیار بدرجة أوفر وتكون لدیھم القدرة المالیة على القیام برحلات أكثر، كما وأن الافراد المقیمین في الأماكن الحضریة لدیھم میول السفر بدرجة أوفر من أولئك الساكنین بالمناطق الریفیة. </a:t>
            </a:r>
            <a:endParaRPr lang="en-US" sz="2800" dirty="0"/>
          </a:p>
        </p:txBody>
      </p:sp>
    </p:spTree>
    <p:extLst>
      <p:ext uri="{BB962C8B-B14F-4D97-AF65-F5344CB8AC3E}">
        <p14:creationId xmlns:p14="http://schemas.microsoft.com/office/powerpoint/2010/main" val="516867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539" y="3229659"/>
            <a:ext cx="8770571" cy="1560716"/>
          </a:xfrm>
        </p:spPr>
        <p:txBody>
          <a:bodyPr>
            <a:normAutofit/>
          </a:bodyPr>
          <a:lstStyle/>
          <a:p>
            <a:pPr algn="ctr"/>
            <a:r>
              <a:rPr lang="ar-SA" sz="9600" dirty="0" smtClean="0"/>
              <a:t>انتهت المحاضرة</a:t>
            </a:r>
            <a:endParaRPr lang="en-US" sz="9600" dirty="0"/>
          </a:p>
        </p:txBody>
      </p:sp>
    </p:spTree>
    <p:extLst>
      <p:ext uri="{BB962C8B-B14F-4D97-AF65-F5344CB8AC3E}">
        <p14:creationId xmlns:p14="http://schemas.microsoft.com/office/powerpoint/2010/main" val="347045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905613"/>
          </a:xfrm>
        </p:spPr>
        <p:txBody>
          <a:bodyPr/>
          <a:lstStyle/>
          <a:p>
            <a:pPr algn="ctr"/>
            <a:r>
              <a:rPr lang="ar-SA" dirty="0"/>
              <a:t> 	الاتجاھات نحو السیاحة والسیاح</a:t>
            </a:r>
            <a:endParaRPr lang="en-US" dirty="0"/>
          </a:p>
        </p:txBody>
      </p:sp>
      <p:sp>
        <p:nvSpPr>
          <p:cNvPr id="3" name="Content Placeholder 2"/>
          <p:cNvSpPr>
            <a:spLocks noGrp="1"/>
          </p:cNvSpPr>
          <p:nvPr>
            <p:ph idx="1"/>
          </p:nvPr>
        </p:nvSpPr>
        <p:spPr>
          <a:xfrm>
            <a:off x="709684" y="1473958"/>
            <a:ext cx="10994587" cy="4615946"/>
          </a:xfrm>
        </p:spPr>
        <p:txBody>
          <a:bodyPr/>
          <a:lstStyle/>
          <a:p>
            <a:pPr algn="r"/>
            <a:endParaRPr lang="ar-SA" dirty="0" smtClean="0"/>
          </a:p>
          <a:p>
            <a:pPr algn="r"/>
            <a:endParaRPr lang="ar-SA" dirty="0" smtClean="0"/>
          </a:p>
          <a:p>
            <a:pPr marL="0" indent="0" algn="r">
              <a:buNone/>
            </a:pPr>
            <a:r>
              <a:rPr lang="ar-SA" sz="2800" dirty="0" smtClean="0"/>
              <a:t>یعد </a:t>
            </a:r>
            <a:r>
              <a:rPr lang="ar-SA" sz="2800" dirty="0"/>
              <a:t>موضوع الاتجاھات نحو السیاحة واحداً من أھم المجالات البحثیة لعلم الاجتماع السیاحي، وتنبع أھمیة ھذا المجال بالنظر إلى الآثار التي یمكن أن تتركھا تلك الاتجاھات (خاصة إذا كانت سلبیة) على الحركة السیاحیة داخل البلد. ویمكن أن تتكاثر مشاعر الاستیاء من المواطنین المحلیین نحو السائح نتیجة الفجوة الواضحة في الظروف الاقتصادیة والأنماط السلوكیة والمظاھر والأثار الاقتصادیة، إن رفض الزائرین یعتبر أمراً شائعاً في المناطق التي بھا صراعات بین الاھتمامات نتیجة وجود السائحین، وقد یؤدي طلب السائحین لبعض أنواع السلع إلى رفع أسعارھا ویتركون خلفھم المشاعر السیئة بین المواطنین. </a:t>
            </a:r>
          </a:p>
          <a:p>
            <a:pPr algn="r"/>
            <a:endParaRPr lang="ar-SA" dirty="0"/>
          </a:p>
        </p:txBody>
      </p:sp>
    </p:spTree>
    <p:extLst>
      <p:ext uri="{BB962C8B-B14F-4D97-AF65-F5344CB8AC3E}">
        <p14:creationId xmlns:p14="http://schemas.microsoft.com/office/powerpoint/2010/main" val="107268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796431"/>
          </a:xfrm>
        </p:spPr>
        <p:txBody>
          <a:bodyPr/>
          <a:lstStyle/>
          <a:p>
            <a:pPr algn="ctr"/>
            <a:r>
              <a:rPr lang="ar-SA" dirty="0"/>
              <a:t>	الاتجاه الإیجابي</a:t>
            </a:r>
            <a:endParaRPr lang="en-US" dirty="0"/>
          </a:p>
        </p:txBody>
      </p:sp>
      <p:sp>
        <p:nvSpPr>
          <p:cNvPr id="3" name="Content Placeholder 2"/>
          <p:cNvSpPr>
            <a:spLocks noGrp="1"/>
          </p:cNvSpPr>
          <p:nvPr>
            <p:ph idx="1"/>
          </p:nvPr>
        </p:nvSpPr>
        <p:spPr>
          <a:xfrm>
            <a:off x="341194" y="1569493"/>
            <a:ext cx="11363077" cy="4585647"/>
          </a:xfrm>
        </p:spPr>
        <p:txBody>
          <a:bodyPr>
            <a:noAutofit/>
          </a:bodyPr>
          <a:lstStyle/>
          <a:p>
            <a:pPr marL="0" indent="0" algn="r" rtl="1">
              <a:buNone/>
            </a:pPr>
            <a:endParaRPr lang="ar-SA" sz="2400" dirty="0" smtClean="0"/>
          </a:p>
          <a:p>
            <a:pPr marL="0" indent="0" algn="r" rtl="1">
              <a:buNone/>
            </a:pPr>
            <a:endParaRPr lang="ar-SA" sz="2400" dirty="0"/>
          </a:p>
          <a:p>
            <a:pPr marL="0" indent="0" algn="r" rtl="1">
              <a:buNone/>
            </a:pPr>
            <a:r>
              <a:rPr lang="ar-SA" sz="2400" dirty="0" smtClean="0"/>
              <a:t>•السیاحة </a:t>
            </a:r>
            <a:r>
              <a:rPr lang="ar-SA" sz="2400" dirty="0"/>
              <a:t>تحسن الاقتصاد. </a:t>
            </a:r>
          </a:p>
          <a:p>
            <a:pPr marL="0" indent="0" algn="r" rtl="1">
              <a:buNone/>
            </a:pPr>
            <a:r>
              <a:rPr lang="ar-SA" sz="2400" dirty="0" smtClean="0"/>
              <a:t>•فوائد </a:t>
            </a:r>
            <a:r>
              <a:rPr lang="ar-SA" sz="2400" dirty="0"/>
              <a:t>السیاحة تتفوق على سلبیاتھا. </a:t>
            </a:r>
          </a:p>
          <a:p>
            <a:pPr marL="0" indent="0" algn="r" rtl="1">
              <a:buNone/>
            </a:pPr>
            <a:r>
              <a:rPr lang="ar-SA" sz="2400" dirty="0" smtClean="0"/>
              <a:t>•السیاحة </a:t>
            </a:r>
            <a:r>
              <a:rPr lang="ar-SA" sz="2400" dirty="0"/>
              <a:t>تلعب دوراً حیویاً في صناعة المستقبل. </a:t>
            </a:r>
          </a:p>
          <a:p>
            <a:pPr marL="0" indent="0" algn="r" rtl="1">
              <a:buNone/>
            </a:pPr>
            <a:r>
              <a:rPr lang="ar-SA" sz="2400" dirty="0" smtClean="0"/>
              <a:t>•تضمن </a:t>
            </a:r>
            <a:r>
              <a:rPr lang="ar-SA" sz="2400" dirty="0"/>
              <a:t>السیاحة توفیر فرص عمل جیدة للمواطنین المحلیین. </a:t>
            </a:r>
          </a:p>
          <a:p>
            <a:pPr marL="0" indent="0" algn="r" rtl="1">
              <a:buNone/>
            </a:pPr>
            <a:r>
              <a:rPr lang="ar-SA" sz="2400" dirty="0" smtClean="0"/>
              <a:t>•تحسن </a:t>
            </a:r>
            <a:r>
              <a:rPr lang="ar-SA" sz="2400" dirty="0"/>
              <a:t>السیاحة من مظھر المدینة. </a:t>
            </a:r>
          </a:p>
          <a:p>
            <a:pPr marL="0" indent="0" algn="r" rtl="1">
              <a:buNone/>
            </a:pPr>
            <a:r>
              <a:rPr lang="ar-SA" sz="2400" dirty="0" smtClean="0"/>
              <a:t>•السیاحة </a:t>
            </a:r>
            <a:r>
              <a:rPr lang="ar-SA" sz="2400" dirty="0"/>
              <a:t>تزید من جودة الحیاة. </a:t>
            </a:r>
          </a:p>
          <a:p>
            <a:pPr marL="0" indent="0" algn="r" rtl="1">
              <a:buNone/>
            </a:pPr>
            <a:r>
              <a:rPr lang="ar-SA" sz="2400" dirty="0" smtClean="0"/>
              <a:t>•السیاحة </a:t>
            </a:r>
            <a:r>
              <a:rPr lang="ar-SA" sz="2400" dirty="0"/>
              <a:t>تدعم الضرائب المحلیة. </a:t>
            </a:r>
          </a:p>
          <a:p>
            <a:pPr marL="0" indent="0" algn="r" rtl="1">
              <a:buNone/>
            </a:pPr>
            <a:endParaRPr lang="en-US" sz="2400" dirty="0"/>
          </a:p>
        </p:txBody>
      </p:sp>
    </p:spTree>
    <p:extLst>
      <p:ext uri="{BB962C8B-B14F-4D97-AF65-F5344CB8AC3E}">
        <p14:creationId xmlns:p14="http://schemas.microsoft.com/office/powerpoint/2010/main" val="2440091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714545"/>
          </a:xfrm>
        </p:spPr>
        <p:txBody>
          <a:bodyPr>
            <a:normAutofit fontScale="90000"/>
          </a:bodyPr>
          <a:lstStyle/>
          <a:p>
            <a:pPr algn="ctr"/>
            <a:r>
              <a:rPr lang="ar-SA" dirty="0"/>
              <a:t>	الاتجاه السلبي</a:t>
            </a:r>
            <a:endParaRPr lang="en-US" dirty="0"/>
          </a:p>
        </p:txBody>
      </p:sp>
      <p:sp>
        <p:nvSpPr>
          <p:cNvPr id="3" name="Content Placeholder 2"/>
          <p:cNvSpPr>
            <a:spLocks noGrp="1"/>
          </p:cNvSpPr>
          <p:nvPr>
            <p:ph idx="1"/>
          </p:nvPr>
        </p:nvSpPr>
        <p:spPr>
          <a:xfrm>
            <a:off x="382138" y="1542197"/>
            <a:ext cx="11322134" cy="4547707"/>
          </a:xfrm>
        </p:spPr>
        <p:txBody>
          <a:bodyPr/>
          <a:lstStyle/>
          <a:p>
            <a:pPr marL="0" indent="0" algn="r" rtl="1">
              <a:buNone/>
            </a:pPr>
            <a:endParaRPr lang="ar-SA" dirty="0" smtClean="0"/>
          </a:p>
          <a:p>
            <a:pPr marL="0" indent="0" algn="r" rtl="1">
              <a:buNone/>
            </a:pPr>
            <a:endParaRPr lang="ar-SA" dirty="0"/>
          </a:p>
          <a:p>
            <a:pPr marL="0" indent="0" algn="r" rtl="1">
              <a:buNone/>
            </a:pPr>
            <a:r>
              <a:rPr lang="ar-SA" sz="2800" dirty="0" smtClean="0"/>
              <a:t>•السیاحة </a:t>
            </a:r>
            <a:r>
              <a:rPr lang="ar-SA" sz="2800" dirty="0"/>
              <a:t>تعمل على زیادة مشكلات المرور. </a:t>
            </a:r>
          </a:p>
          <a:p>
            <a:pPr marL="0" indent="0" algn="r" rtl="1">
              <a:buNone/>
            </a:pPr>
            <a:r>
              <a:rPr lang="ar-SA" sz="2800" dirty="0" smtClean="0"/>
              <a:t>•السیاحة </a:t>
            </a:r>
            <a:r>
              <a:rPr lang="ar-SA" sz="2800" dirty="0"/>
              <a:t>تضاعف من مشكلة القمامة. </a:t>
            </a:r>
          </a:p>
          <a:p>
            <a:pPr marL="0" indent="0" algn="r" rtl="1">
              <a:buNone/>
            </a:pPr>
            <a:r>
              <a:rPr lang="ar-SA" sz="2800" dirty="0" smtClean="0"/>
              <a:t>•السیاحة </a:t>
            </a:r>
            <a:r>
              <a:rPr lang="ar-SA" sz="2800" dirty="0"/>
              <a:t>تزید من أسعار العقارات بالنسبة للسكان المحلیین. </a:t>
            </a:r>
          </a:p>
          <a:p>
            <a:pPr marL="0" indent="0" algn="r" rtl="1">
              <a:buNone/>
            </a:pPr>
            <a:r>
              <a:rPr lang="ar-SA" sz="2800" dirty="0" smtClean="0"/>
              <a:t>•تمارس </a:t>
            </a:r>
            <a:r>
              <a:rPr lang="ar-SA" sz="2800" dirty="0"/>
              <a:t>شركات السیاحة دوراً سلبیاً بالنسبة للسیاسات المحلیة. </a:t>
            </a:r>
          </a:p>
          <a:p>
            <a:pPr marL="0" indent="0" algn="r" rtl="1">
              <a:buNone/>
            </a:pPr>
            <a:r>
              <a:rPr lang="ar-SA" sz="2800" dirty="0" smtClean="0"/>
              <a:t>•السیاحة </a:t>
            </a:r>
            <a:r>
              <a:rPr lang="ar-SA" sz="2800" dirty="0"/>
              <a:t>تؤدي إلى الجریمة. </a:t>
            </a:r>
          </a:p>
          <a:p>
            <a:pPr marL="0" indent="0" algn="r" rtl="1">
              <a:buNone/>
            </a:pPr>
            <a:r>
              <a:rPr lang="ar-SA" sz="2800" dirty="0" smtClean="0"/>
              <a:t>•السیاحة </a:t>
            </a:r>
            <a:r>
              <a:rPr lang="ar-SA" sz="2800" dirty="0"/>
              <a:t>تؤثر سلباً على البیئة. </a:t>
            </a:r>
          </a:p>
          <a:p>
            <a:pPr marL="0" indent="0" algn="r" rtl="1">
              <a:buNone/>
            </a:pPr>
            <a:endParaRPr lang="en-US" dirty="0"/>
          </a:p>
        </p:txBody>
      </p:sp>
    </p:spTree>
    <p:extLst>
      <p:ext uri="{BB962C8B-B14F-4D97-AF65-F5344CB8AC3E}">
        <p14:creationId xmlns:p14="http://schemas.microsoft.com/office/powerpoint/2010/main" val="170677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664" y="568345"/>
            <a:ext cx="10257608" cy="1560716"/>
          </a:xfrm>
        </p:spPr>
        <p:txBody>
          <a:bodyPr/>
          <a:lstStyle/>
          <a:p>
            <a:pPr algn="ctr"/>
            <a:r>
              <a:rPr lang="ar-SA" dirty="0"/>
              <a:t>القضایا التي ترتبط بالسیاحة ومن شأنھا أن تعمل على تشكیل اتجاھات سلبیة حیال النشاط السیاحي</a:t>
            </a:r>
            <a:endParaRPr lang="en-US" dirty="0"/>
          </a:p>
        </p:txBody>
      </p:sp>
      <p:sp>
        <p:nvSpPr>
          <p:cNvPr id="3" name="Content Placeholder 2"/>
          <p:cNvSpPr>
            <a:spLocks noGrp="1"/>
          </p:cNvSpPr>
          <p:nvPr>
            <p:ph idx="1"/>
          </p:nvPr>
        </p:nvSpPr>
        <p:spPr>
          <a:xfrm>
            <a:off x="464024" y="2438400"/>
            <a:ext cx="11240248" cy="3651504"/>
          </a:xfrm>
        </p:spPr>
        <p:txBody>
          <a:bodyPr>
            <a:normAutofit/>
          </a:bodyPr>
          <a:lstStyle/>
          <a:p>
            <a:pPr marL="0" indent="0" algn="r" rtl="1">
              <a:buNone/>
            </a:pPr>
            <a:r>
              <a:rPr lang="ar-SA" sz="2800" dirty="0" smtClean="0"/>
              <a:t>1.تقدیم </a:t>
            </a:r>
            <a:r>
              <a:rPr lang="ar-SA" sz="2800" dirty="0"/>
              <a:t>أنشطة غیر مرغوب فیھا مثل المقامرة وتعاطي الخمور وغیرھا من التجاوزات. </a:t>
            </a:r>
          </a:p>
          <a:p>
            <a:pPr marL="0" indent="0" algn="r" rtl="1">
              <a:buNone/>
            </a:pPr>
            <a:r>
              <a:rPr lang="ar-SA" sz="2800" dirty="0" smtClean="0"/>
              <a:t>2.ما </a:t>
            </a:r>
            <a:r>
              <a:rPr lang="ar-SA" sz="2800" dirty="0"/>
              <a:t>یسمى بالآثار الوصفیة للمواطنین المحلیین الذین یرغبون في نفس أوجھ الترف أو السلع المستوردة مثل التي یندمج السائحون فیھا. </a:t>
            </a:r>
          </a:p>
          <a:p>
            <a:pPr marL="0" indent="0" algn="r" rtl="1">
              <a:buNone/>
            </a:pPr>
            <a:r>
              <a:rPr lang="ar-SA" sz="2800" dirty="0" smtClean="0"/>
              <a:t>3.التوتر </a:t>
            </a:r>
            <a:r>
              <a:rPr lang="ar-SA" sz="2800" dirty="0"/>
              <a:t>العنصري وخاصة عندما تكون ھناك اختلافات واضحة جداً بین السائحین ومضیفیھم. </a:t>
            </a:r>
          </a:p>
          <a:p>
            <a:pPr marL="0" indent="0" algn="r" rtl="1">
              <a:buNone/>
            </a:pPr>
            <a:r>
              <a:rPr lang="ar-SA" sz="2800" dirty="0" smtClean="0"/>
              <a:t>4.تنمیة </a:t>
            </a:r>
            <a:r>
              <a:rPr lang="ar-SA" sz="2800" dirty="0"/>
              <a:t>اتجاه الخضوع من جانب العاملین في مجال السیاحة. </a:t>
            </a:r>
          </a:p>
          <a:p>
            <a:pPr marL="0" indent="0" algn="r" rtl="1">
              <a:buNone/>
            </a:pPr>
            <a:endParaRPr lang="en-US" sz="2800" dirty="0"/>
          </a:p>
        </p:txBody>
      </p:sp>
    </p:spTree>
    <p:extLst>
      <p:ext uri="{BB962C8B-B14F-4D97-AF65-F5344CB8AC3E}">
        <p14:creationId xmlns:p14="http://schemas.microsoft.com/office/powerpoint/2010/main" val="1603706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6" y="568345"/>
            <a:ext cx="11253895" cy="1560716"/>
          </a:xfrm>
        </p:spPr>
        <p:txBody>
          <a:bodyPr/>
          <a:lstStyle/>
          <a:p>
            <a:pPr algn="ctr"/>
            <a:r>
              <a:rPr lang="ar-SA" dirty="0"/>
              <a:t>القضایا التي ترتبط بالسیاحة ومن شأنھا أن تعمل على تشكیل اتجاھات سلبیة حیال النشاط السیاحي</a:t>
            </a:r>
            <a:endParaRPr lang="en-US" dirty="0"/>
          </a:p>
        </p:txBody>
      </p:sp>
      <p:sp>
        <p:nvSpPr>
          <p:cNvPr id="3" name="Content Placeholder 2"/>
          <p:cNvSpPr>
            <a:spLocks noGrp="1"/>
          </p:cNvSpPr>
          <p:nvPr>
            <p:ph idx="1"/>
          </p:nvPr>
        </p:nvSpPr>
        <p:spPr/>
        <p:txBody>
          <a:bodyPr>
            <a:normAutofit/>
          </a:bodyPr>
          <a:lstStyle/>
          <a:p>
            <a:pPr marL="0" indent="0" algn="r" rtl="1">
              <a:buNone/>
            </a:pPr>
            <a:r>
              <a:rPr lang="ar-SA" sz="2800" dirty="0" smtClean="0"/>
              <a:t>5.إنتاج </a:t>
            </a:r>
            <a:r>
              <a:rPr lang="ar-SA" sz="2800" dirty="0"/>
              <a:t>حجم كبیر من التذكارات في مجال التجارة السیاحیة، وبالتالي ضآلة أسعارھا كسلعة في میدان الفن والصناعات الصغیرة. </a:t>
            </a:r>
          </a:p>
          <a:p>
            <a:pPr marL="0" indent="0" algn="r" rtl="1">
              <a:buNone/>
            </a:pPr>
            <a:r>
              <a:rPr lang="ar-SA" sz="2800" dirty="0" smtClean="0"/>
              <a:t>6.افتقاد </a:t>
            </a:r>
            <a:r>
              <a:rPr lang="ar-SA" sz="2800" dirty="0"/>
              <a:t>الكبریاء الثقافیة إذا نظر الزائر إلى الثقافة على أنھا متعة للتسلیة. </a:t>
            </a:r>
          </a:p>
          <a:p>
            <a:pPr marL="0" indent="0" algn="r" rtl="1">
              <a:buNone/>
            </a:pPr>
            <a:r>
              <a:rPr lang="ar-SA" sz="2800" dirty="0" smtClean="0"/>
              <a:t>7.التغیر </a:t>
            </a:r>
            <a:r>
              <a:rPr lang="ar-SA" sz="2800" dirty="0"/>
              <a:t>السریع جداً في أسالیب الحیاة المحلیة نتیجة الاعداد الكثیر من السائحین. </a:t>
            </a:r>
          </a:p>
          <a:p>
            <a:pPr marL="0" indent="0" algn="r" rtl="1">
              <a:buNone/>
            </a:pPr>
            <a:endParaRPr lang="en-US" sz="2800" dirty="0"/>
          </a:p>
        </p:txBody>
      </p:sp>
    </p:spTree>
    <p:extLst>
      <p:ext uri="{BB962C8B-B14F-4D97-AF65-F5344CB8AC3E}">
        <p14:creationId xmlns:p14="http://schemas.microsoft.com/office/powerpoint/2010/main" val="3716960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586" y="568345"/>
            <a:ext cx="9479686" cy="891965"/>
          </a:xfrm>
        </p:spPr>
        <p:txBody>
          <a:bodyPr/>
          <a:lstStyle/>
          <a:p>
            <a:pPr algn="ctr"/>
            <a:r>
              <a:rPr lang="ar-SA" dirty="0"/>
              <a:t> 	التغیر السكاني</a:t>
            </a:r>
            <a:endParaRPr lang="en-US" dirty="0"/>
          </a:p>
        </p:txBody>
      </p:sp>
      <p:sp>
        <p:nvSpPr>
          <p:cNvPr id="3" name="Content Placeholder 2"/>
          <p:cNvSpPr>
            <a:spLocks noGrp="1"/>
          </p:cNvSpPr>
          <p:nvPr>
            <p:ph idx="1"/>
          </p:nvPr>
        </p:nvSpPr>
        <p:spPr>
          <a:xfrm>
            <a:off x="805218" y="1651379"/>
            <a:ext cx="10899053" cy="4438526"/>
          </a:xfrm>
        </p:spPr>
        <p:txBody>
          <a:bodyPr>
            <a:normAutofit/>
          </a:bodyPr>
          <a:lstStyle/>
          <a:p>
            <a:pPr marL="0" indent="0">
              <a:buNone/>
            </a:pPr>
            <a:endParaRPr lang="ar-SA" sz="3200" dirty="0"/>
          </a:p>
          <a:p>
            <a:pPr marL="0" indent="0" algn="r">
              <a:buNone/>
            </a:pPr>
            <a:r>
              <a:rPr lang="ar-SA" sz="3200" dirty="0"/>
              <a:t>یتغیر الناس وتتغیر الاتجاھات في إطار المجموعات البشریة، كما یتغیر السكان أنفسھم وكل ھذه العوامل تؤثر على اھتمامات السفر، وھذه بدورھا تغیر بعض الدول فتنمو في شعبیتھا وتزدھر لتجذب الناس في السفر إلیھا وبعضھا یضعف ویتضاءل ،كما </a:t>
            </a:r>
            <a:r>
              <a:rPr lang="ar-SA" sz="3200" dirty="0" smtClean="0"/>
              <a:t>تتجه </a:t>
            </a:r>
            <a:r>
              <a:rPr lang="ar-SA" sz="3200" dirty="0"/>
              <a:t>الأحداث العالمیة إلى التأثیر على الاھتمام العام على دول بعینھا أو مناطق خاصة أو مساحات محددة من العالم. </a:t>
            </a:r>
            <a:endParaRPr lang="en-US" sz="3200" dirty="0"/>
          </a:p>
        </p:txBody>
      </p:sp>
    </p:spTree>
    <p:extLst>
      <p:ext uri="{BB962C8B-B14F-4D97-AF65-F5344CB8AC3E}">
        <p14:creationId xmlns:p14="http://schemas.microsoft.com/office/powerpoint/2010/main" val="311014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932909"/>
          </a:xfrm>
        </p:spPr>
        <p:txBody>
          <a:bodyPr/>
          <a:lstStyle/>
          <a:p>
            <a:pPr algn="ctr"/>
            <a:r>
              <a:rPr lang="ar-SA" dirty="0"/>
              <a:t> 	خصائص الحیاة والسفر</a:t>
            </a:r>
            <a:endParaRPr lang="en-US" dirty="0"/>
          </a:p>
        </p:txBody>
      </p:sp>
      <p:sp>
        <p:nvSpPr>
          <p:cNvPr id="3" name="Content Placeholder 2"/>
          <p:cNvSpPr>
            <a:spLocks noGrp="1"/>
          </p:cNvSpPr>
          <p:nvPr>
            <p:ph idx="1"/>
          </p:nvPr>
        </p:nvSpPr>
        <p:spPr>
          <a:xfrm>
            <a:off x="846162" y="1733266"/>
            <a:ext cx="10858110" cy="4356638"/>
          </a:xfrm>
        </p:spPr>
        <p:txBody>
          <a:bodyPr>
            <a:normAutofit/>
          </a:bodyPr>
          <a:lstStyle/>
          <a:p>
            <a:pPr marL="0" indent="0">
              <a:buNone/>
            </a:pPr>
            <a:endParaRPr lang="ar-SA" sz="3200" dirty="0" smtClean="0"/>
          </a:p>
          <a:p>
            <a:pPr marL="0" indent="0" algn="r">
              <a:buNone/>
            </a:pPr>
            <a:r>
              <a:rPr lang="ar-SA" sz="3200" dirty="0"/>
              <a:t>إن ارتفاع مستویات المعیشة وتغیر مكونات العمر السكانیة، وتزاید مستویات الحصاد التعلیمي فنیاً وعلمیاً وإبداعیاً، وتصاعد الشعور الاجتماعي للناس فیما یتعلق برعایة وأنشطة الآخرین عبر أرجاء العالم، كل ھذه العوامل قد تآلفت لتسفر عن الاھتمام بین الأمم والشعوب في الأوطان والدول الأخرى. </a:t>
            </a:r>
            <a:endParaRPr lang="en-US" sz="3200" dirty="0"/>
          </a:p>
        </p:txBody>
      </p:sp>
    </p:spTree>
    <p:extLst>
      <p:ext uri="{BB962C8B-B14F-4D97-AF65-F5344CB8AC3E}">
        <p14:creationId xmlns:p14="http://schemas.microsoft.com/office/powerpoint/2010/main" val="1965321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3700" y="568345"/>
            <a:ext cx="8770571" cy="1014795"/>
          </a:xfrm>
        </p:spPr>
        <p:txBody>
          <a:bodyPr/>
          <a:lstStyle/>
          <a:p>
            <a:pPr algn="ctr"/>
            <a:r>
              <a:rPr lang="ar-SA" dirty="0"/>
              <a:t> 	المتغیرات الدیموغرافیة المرتبطة بالسفر</a:t>
            </a:r>
            <a:endParaRPr lang="en-US" dirty="0"/>
          </a:p>
        </p:txBody>
      </p:sp>
      <p:sp>
        <p:nvSpPr>
          <p:cNvPr id="3" name="Content Placeholder 2"/>
          <p:cNvSpPr>
            <a:spLocks noGrp="1"/>
          </p:cNvSpPr>
          <p:nvPr>
            <p:ph idx="1"/>
          </p:nvPr>
        </p:nvSpPr>
        <p:spPr>
          <a:xfrm>
            <a:off x="777922" y="1583140"/>
            <a:ext cx="10926349" cy="4506764"/>
          </a:xfrm>
        </p:spPr>
        <p:txBody>
          <a:bodyPr/>
          <a:lstStyle/>
          <a:p>
            <a:pPr marL="0" indent="0">
              <a:buNone/>
            </a:pPr>
            <a:endParaRPr lang="ar-SA" dirty="0" smtClean="0"/>
          </a:p>
          <a:p>
            <a:pPr marL="0" indent="0">
              <a:buNone/>
            </a:pPr>
            <a:endParaRPr lang="ar-SA" dirty="0"/>
          </a:p>
          <a:p>
            <a:pPr marL="0" indent="0" algn="r">
              <a:buNone/>
            </a:pPr>
            <a:r>
              <a:rPr lang="ar-SA" sz="3600" dirty="0"/>
              <a:t>مع تقدم مراحل العمر، وفي أواخر الستینیات من العمر وما بعدھا قد یصبح المسافر أكثر إیجابیة، فأنماط الترویج الأسري تتصل بمراحل الحیاة في الأسرة وإنجاب أطفال صغار یتواكب مع قلة عدد الرحلات التي تقوم الأسرة بھا، بینما تكون أفضل توقعات وإمكانیات السفر ودلائل النجاح والتقدم في إطاره مع الزواج دون أطفال. </a:t>
            </a:r>
            <a:endParaRPr lang="en-US" sz="3600" dirty="0"/>
          </a:p>
        </p:txBody>
      </p:sp>
    </p:spTree>
    <p:extLst>
      <p:ext uri="{BB962C8B-B14F-4D97-AF65-F5344CB8AC3E}">
        <p14:creationId xmlns:p14="http://schemas.microsoft.com/office/powerpoint/2010/main" val="3583419214"/>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28</TotalTime>
  <Words>582</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Corbel</vt:lpstr>
      <vt:lpstr>Times New Roman</vt:lpstr>
      <vt:lpstr>Feathered</vt:lpstr>
      <vt:lpstr>       الاتجاھات نحو السیاحة والسیاح</vt:lpstr>
      <vt:lpstr>  الاتجاھات نحو السیاحة والسیاح</vt:lpstr>
      <vt:lpstr> الاتجاه الإیجابي</vt:lpstr>
      <vt:lpstr> الاتجاه السلبي</vt:lpstr>
      <vt:lpstr>القضایا التي ترتبط بالسیاحة ومن شأنھا أن تعمل على تشكیل اتجاھات سلبیة حیال النشاط السیاحي</vt:lpstr>
      <vt:lpstr>القضایا التي ترتبط بالسیاحة ومن شأنھا أن تعمل على تشكیل اتجاھات سلبیة حیال النشاط السیاحي</vt:lpstr>
      <vt:lpstr>  التغیر السكاني</vt:lpstr>
      <vt:lpstr>  خصائص الحیاة والسفر</vt:lpstr>
      <vt:lpstr>  المتغیرات الدیموغرافیة المرتبطة بالسفر</vt:lpstr>
      <vt:lpstr>  المتغیرات الدیموغرافیة المرتبطة بالسفر</vt:lpstr>
      <vt:lpstr>انتهت المحاضرة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الاتجاھات نحو السیاحة والسیاح</dc:title>
  <dc:creator>saif alswied</dc:creator>
  <cp:lastModifiedBy>saif alswied</cp:lastModifiedBy>
  <cp:revision>5</cp:revision>
  <dcterms:created xsi:type="dcterms:W3CDTF">2018-09-29T17:14:35Z</dcterms:created>
  <dcterms:modified xsi:type="dcterms:W3CDTF">2019-01-22T20:37:31Z</dcterms:modified>
</cp:coreProperties>
</file>