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15"/>
  </p:notesMasterIdLst>
  <p:sldIdLst>
    <p:sldId id="269" r:id="rId2"/>
    <p:sldId id="267" r:id="rId3"/>
    <p:sldId id="256" r:id="rId4"/>
    <p:sldId id="257" r:id="rId5"/>
    <p:sldId id="258" r:id="rId6"/>
    <p:sldId id="259" r:id="rId7"/>
    <p:sldId id="260" r:id="rId8"/>
    <p:sldId id="261" r:id="rId9"/>
    <p:sldId id="262" r:id="rId10"/>
    <p:sldId id="264" r:id="rId11"/>
    <p:sldId id="265" r:id="rId12"/>
    <p:sldId id="266"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8" d="100"/>
          <a:sy n="48" d="100"/>
        </p:scale>
        <p:origin x="-1315"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5A33B16-4328-4E1C-AF1D-9B39A55C1B7B}" type="datetimeFigureOut">
              <a:rPr lang="ar-SA" smtClean="0"/>
              <a:pPr/>
              <a:t>24/01/37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1FC702F-DF9E-4C90-98BB-CD89D4E21076}"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91FC702F-DF9E-4C90-98BB-CD89D4E21076}" type="slidenum">
              <a:rPr lang="ar-SA" smtClean="0"/>
              <a:pPr/>
              <a:t>13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1C964358-F01B-4533-A844-48F349097C40}" type="datetimeFigureOut">
              <a:rPr lang="ar-SA" smtClean="0"/>
              <a:pPr/>
              <a:t>24/01/37</a:t>
            </a:fld>
            <a:endParaRPr lang="ar-SA"/>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BF731ED-EB12-4AC9-8810-81B9C0AD1DD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F731ED-EB12-4AC9-8810-81B9C0AD1DD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F731ED-EB12-4AC9-8810-81B9C0AD1DD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F731ED-EB12-4AC9-8810-81B9C0AD1DDA}" type="slidenum">
              <a:rPr lang="ar-SA" smtClean="0"/>
              <a:pPr/>
              <a:t>‹#›</a:t>
            </a:fld>
            <a:endParaRPr lang="ar-SA"/>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F731ED-EB12-4AC9-8810-81B9C0AD1DDA}" type="slidenum">
              <a:rPr lang="ar-SA" smtClean="0"/>
              <a:pPr/>
              <a:t>‹#›</a:t>
            </a:fld>
            <a:endParaRPr lang="ar-SA"/>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F731ED-EB12-4AC9-8810-81B9C0AD1DDA}" type="slidenum">
              <a:rPr lang="ar-SA" smtClean="0"/>
              <a:pPr/>
              <a:t>‹#›</a:t>
            </a:fld>
            <a:endParaRPr lang="ar-SA"/>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F731ED-EB12-4AC9-8810-81B9C0AD1DDA}"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F731ED-EB12-4AC9-8810-81B9C0AD1DDA}" type="slidenum">
              <a:rPr lang="ar-SA" smtClean="0"/>
              <a:pPr/>
              <a:t>‹#›</a:t>
            </a:fld>
            <a:endParaRPr lang="ar-SA"/>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C964358-F01B-4533-A844-48F349097C40}" type="datetimeFigureOut">
              <a:rPr lang="ar-SA" smtClean="0"/>
              <a:pPr/>
              <a:t>24/01/37</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F731ED-EB12-4AC9-8810-81B9C0AD1DD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1C964358-F01B-4533-A844-48F349097C40}" type="datetimeFigureOut">
              <a:rPr lang="ar-SA" smtClean="0"/>
              <a:pPr/>
              <a:t>24/01/37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F731ED-EB12-4AC9-8810-81B9C0AD1DDA}"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1C964358-F01B-4533-A844-48F349097C40}" type="datetimeFigureOut">
              <a:rPr lang="ar-SA" smtClean="0"/>
              <a:pPr/>
              <a:t>24/01/37</a:t>
            </a:fld>
            <a:endParaRPr lang="ar-SA"/>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BF731ED-EB12-4AC9-8810-81B9C0AD1DDA}" type="slidenum">
              <a:rPr lang="ar-SA" smtClean="0"/>
              <a:pPr/>
              <a:t>‹#›</a:t>
            </a:fld>
            <a:endParaRPr lang="ar-SA"/>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C964358-F01B-4533-A844-48F349097C40}" type="datetimeFigureOut">
              <a:rPr lang="ar-SA" smtClean="0"/>
              <a:pPr/>
              <a:t>24/01/37</a:t>
            </a:fld>
            <a:endParaRPr lang="ar-SA"/>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BF731ED-EB12-4AC9-8810-81B9C0AD1DD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59632" y="2276872"/>
            <a:ext cx="7406640" cy="1472184"/>
          </a:xfrm>
        </p:spPr>
        <p:txBody>
          <a:bodyPr>
            <a:noAutofit/>
          </a:bodyPr>
          <a:lstStyle/>
          <a:p>
            <a:pPr algn="ctr"/>
            <a:r>
              <a:rPr lang="ar-SA" sz="5400" b="1" dirty="0" smtClean="0">
                <a:solidFill>
                  <a:srgbClr val="C00000"/>
                </a:solidFill>
              </a:rPr>
              <a:t>تجربة </a:t>
            </a:r>
            <a:r>
              <a:rPr lang="ar-SA" sz="5400" b="1" dirty="0" err="1" smtClean="0">
                <a:solidFill>
                  <a:srgbClr val="C00000"/>
                </a:solidFill>
              </a:rPr>
              <a:t>كسرالكمون</a:t>
            </a:r>
            <a:r>
              <a:rPr lang="ar-SA" sz="5400" b="1" dirty="0" smtClean="0">
                <a:solidFill>
                  <a:srgbClr val="C00000"/>
                </a:solidFill>
              </a:rPr>
              <a:t> </a:t>
            </a:r>
            <a:r>
              <a:rPr lang="ar-SA" sz="5400" b="1" dirty="0" smtClean="0">
                <a:solidFill>
                  <a:srgbClr val="C00000"/>
                </a:solidFill>
              </a:rPr>
              <a:t>في </a:t>
            </a:r>
            <a:r>
              <a:rPr lang="ar-SA" sz="5400" b="1" dirty="0" err="1" smtClean="0">
                <a:solidFill>
                  <a:srgbClr val="C00000"/>
                </a:solidFill>
              </a:rPr>
              <a:t>بذورالداتورة</a:t>
            </a:r>
            <a:r>
              <a:rPr lang="ar-SA" sz="5400" b="1" dirty="0" smtClean="0">
                <a:solidFill>
                  <a:srgbClr val="C00000"/>
                </a:solidFill>
              </a:rPr>
              <a:t> </a:t>
            </a:r>
            <a:r>
              <a:rPr lang="ar-SA" sz="5400" b="1" dirty="0" err="1" smtClean="0">
                <a:solidFill>
                  <a:srgbClr val="C00000"/>
                </a:solidFill>
              </a:rPr>
              <a:t>باستحدام</a:t>
            </a:r>
            <a:r>
              <a:rPr lang="ar-SA" sz="5400" b="1" dirty="0" smtClean="0">
                <a:solidFill>
                  <a:srgbClr val="C00000"/>
                </a:solidFill>
              </a:rPr>
              <a:t> هرمون</a:t>
            </a:r>
            <a:br>
              <a:rPr lang="ar-SA" sz="5400" b="1" dirty="0" smtClean="0">
                <a:solidFill>
                  <a:srgbClr val="C00000"/>
                </a:solidFill>
              </a:rPr>
            </a:br>
            <a:r>
              <a:rPr lang="en-US" sz="5400" b="1" dirty="0" smtClean="0">
                <a:solidFill>
                  <a:srgbClr val="C00000"/>
                </a:solidFill>
              </a:rPr>
              <a:t>GA</a:t>
            </a:r>
            <a:r>
              <a:rPr lang="en-US" sz="2800" b="1" dirty="0" smtClean="0">
                <a:solidFill>
                  <a:srgbClr val="C00000"/>
                </a:solidFill>
              </a:rPr>
              <a:t>3</a:t>
            </a:r>
            <a:endParaRPr lang="ar-SA" sz="5400" b="1"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856" y="260648"/>
            <a:ext cx="8466144" cy="5555704"/>
          </a:xfrm>
        </p:spPr>
        <p:txBody>
          <a:bodyPr>
            <a:noAutofit/>
          </a:bodyPr>
          <a:lstStyle/>
          <a:p>
            <a:endParaRPr lang="ar-EG" sz="2800" b="1" dirty="0">
              <a:effectLst>
                <a:outerShdw blurRad="50800" dist="38100" algn="tr" rotWithShape="0">
                  <a:prstClr val="black">
                    <a:alpha val="40000"/>
                  </a:prstClr>
                </a:outerShdw>
              </a:effectLst>
            </a:endParaRPr>
          </a:p>
          <a:p>
            <a:r>
              <a:rPr lang="ar-SA" sz="3200" b="1" u="sng" dirty="0" smtClean="0">
                <a:solidFill>
                  <a:srgbClr val="00B050"/>
                </a:solidFill>
                <a:effectLst>
                  <a:outerShdw blurRad="50800" dist="38100" algn="tr" rotWithShape="0">
                    <a:prstClr val="black">
                      <a:alpha val="40000"/>
                    </a:prstClr>
                  </a:outerShdw>
                </a:effectLst>
              </a:rPr>
              <a:t>ثالثا</a:t>
            </a:r>
            <a:r>
              <a:rPr lang="ar-EG" sz="3200" b="1" u="sng" dirty="0" err="1" smtClean="0">
                <a:solidFill>
                  <a:srgbClr val="00B050"/>
                </a:solidFill>
                <a:effectLst>
                  <a:outerShdw blurRad="50800" dist="38100" algn="tr" rotWithShape="0">
                    <a:prstClr val="black">
                      <a:alpha val="40000"/>
                    </a:prstClr>
                  </a:outerShdw>
                </a:effectLst>
              </a:rPr>
              <a:t>:</a:t>
            </a:r>
            <a:r>
              <a:rPr lang="ar-SA" sz="3200" b="1" u="sng" dirty="0" smtClean="0">
                <a:solidFill>
                  <a:srgbClr val="00B050"/>
                </a:solidFill>
                <a:effectLst>
                  <a:outerShdw blurRad="50800" dist="38100" algn="tr" rotWithShape="0">
                    <a:prstClr val="black">
                      <a:alpha val="40000"/>
                    </a:prstClr>
                  </a:outerShdw>
                </a:effectLst>
              </a:rPr>
              <a:t> الكمون </a:t>
            </a:r>
            <a:r>
              <a:rPr lang="ar-SA" sz="3200" b="1" u="sng" dirty="0" smtClean="0">
                <a:solidFill>
                  <a:srgbClr val="00B050"/>
                </a:solidFill>
                <a:effectLst>
                  <a:outerShdw blurRad="50800" dist="38100" algn="tr" rotWithShape="0">
                    <a:prstClr val="black">
                      <a:alpha val="40000"/>
                    </a:prstClr>
                  </a:outerShdw>
                </a:effectLst>
              </a:rPr>
              <a:t>الكيميائي</a:t>
            </a:r>
          </a:p>
          <a:p>
            <a:r>
              <a:rPr lang="ar-EG" sz="2800" b="1" dirty="0" smtClean="0">
                <a:effectLst>
                  <a:outerShdw blurRad="50800" dist="38100" algn="tr" rotWithShape="0">
                    <a:prstClr val="black">
                      <a:alpha val="40000"/>
                    </a:prstClr>
                  </a:outerShdw>
                </a:effectLst>
              </a:rPr>
              <a:t> </a:t>
            </a:r>
            <a:r>
              <a:rPr lang="ar-EG" sz="2800" b="1" dirty="0">
                <a:effectLst>
                  <a:outerShdw blurRad="50800" dist="38100" algn="tr" rotWithShape="0">
                    <a:prstClr val="black">
                      <a:alpha val="40000"/>
                    </a:prstClr>
                  </a:outerShdw>
                </a:effectLst>
              </a:rPr>
              <a:t>مثبطات الإنبات </a:t>
            </a:r>
            <a:r>
              <a:rPr lang="ar-EG" sz="2800" b="1" dirty="0" smtClean="0">
                <a:effectLst>
                  <a:outerShdw blurRad="50800" dist="38100" algn="tr" rotWithShape="0">
                    <a:prstClr val="black">
                      <a:alpha val="40000"/>
                    </a:prstClr>
                  </a:outerShdw>
                </a:effectLst>
              </a:rPr>
              <a:t>وقلة المواد النشطة</a:t>
            </a:r>
            <a:endParaRPr lang="en-US" sz="2800" b="1" dirty="0" smtClean="0">
              <a:effectLst>
                <a:outerShdw blurRad="50800" dist="38100" algn="tr" rotWithShape="0">
                  <a:prstClr val="black">
                    <a:alpha val="40000"/>
                  </a:prstClr>
                </a:outerShdw>
              </a:effectLst>
            </a:endParaRPr>
          </a:p>
          <a:p>
            <a:r>
              <a:rPr lang="ar-SA" sz="3200" b="1" u="sng" dirty="0" smtClean="0">
                <a:solidFill>
                  <a:srgbClr val="00B050"/>
                </a:solidFill>
                <a:effectLst>
                  <a:outerShdw blurRad="50800" dist="38100" algn="tr" rotWithShape="0">
                    <a:prstClr val="black">
                      <a:alpha val="40000"/>
                    </a:prstClr>
                  </a:outerShdw>
                </a:effectLst>
              </a:rPr>
              <a:t>رابعا: </a:t>
            </a:r>
            <a:r>
              <a:rPr lang="ar-EG" sz="3200" b="1" u="sng" dirty="0" smtClean="0">
                <a:solidFill>
                  <a:srgbClr val="00B050"/>
                </a:solidFill>
                <a:effectLst>
                  <a:outerShdw blurRad="50800" dist="38100" algn="tr" rotWithShape="0">
                    <a:prstClr val="black">
                      <a:alpha val="40000"/>
                    </a:prstClr>
                  </a:outerShdw>
                </a:effectLst>
              </a:rPr>
              <a:t>الكمون </a:t>
            </a:r>
            <a:r>
              <a:rPr lang="ar-SA" sz="3200" b="1" u="sng" dirty="0" smtClean="0">
                <a:solidFill>
                  <a:srgbClr val="00B050"/>
                </a:solidFill>
                <a:effectLst>
                  <a:outerShdw blurRad="50800" dist="38100" algn="tr" rotWithShape="0">
                    <a:prstClr val="black">
                      <a:alpha val="40000"/>
                    </a:prstClr>
                  </a:outerShdw>
                </a:effectLst>
              </a:rPr>
              <a:t>الميكانيكي</a:t>
            </a:r>
          </a:p>
          <a:p>
            <a:r>
              <a:rPr lang="ar-SA" sz="2800" b="1" dirty="0" smtClean="0"/>
              <a:t>يتمثل </a:t>
            </a:r>
            <a:r>
              <a:rPr lang="ar-SA" sz="2800" b="1" dirty="0" err="1" smtClean="0"/>
              <a:t>فى</a:t>
            </a:r>
            <a:r>
              <a:rPr lang="ar-SA" sz="2800" b="1" dirty="0" smtClean="0"/>
              <a:t> وجود الأغلفة الصلبة </a:t>
            </a:r>
            <a:r>
              <a:rPr lang="ar-SA" sz="2800" b="1" dirty="0" err="1" smtClean="0"/>
              <a:t>التى</a:t>
            </a:r>
            <a:r>
              <a:rPr lang="ar-SA" sz="2800" b="1" dirty="0" smtClean="0"/>
              <a:t> تمنع تمدد الجنين خلال عملية الإنبات. </a:t>
            </a:r>
            <a:endParaRPr lang="ar-SA" sz="2800" b="1" dirty="0">
              <a:effectLst>
                <a:outerShdw blurRad="50800" dist="38100" algn="tr" rotWithShape="0">
                  <a:prstClr val="black">
                    <a:alpha val="40000"/>
                  </a:prstClr>
                </a:outerShdw>
              </a:effectLst>
            </a:endParaRPr>
          </a:p>
          <a:p>
            <a:r>
              <a:rPr lang="ar-SA" sz="3200" b="1" u="sng" dirty="0" smtClean="0">
                <a:solidFill>
                  <a:srgbClr val="00B050"/>
                </a:solidFill>
              </a:rPr>
              <a:t>خامسا: السكون </a:t>
            </a:r>
            <a:r>
              <a:rPr lang="ar-SA" sz="3200" b="1" u="sng" dirty="0" smtClean="0">
                <a:solidFill>
                  <a:srgbClr val="00B050"/>
                </a:solidFill>
              </a:rPr>
              <a:t>الفسيولوجى</a:t>
            </a:r>
          </a:p>
          <a:p>
            <a:r>
              <a:rPr lang="ar-SA" sz="2800" b="1" dirty="0" smtClean="0"/>
              <a:t>مدى التوازن بين كل من مثبطات ومنشطات النمو الداخلية. ويعزى السكون إلى وجود المواد المثبطة أو غياب المواد المنشطة للنمو، أو لمدى العلاقة بين الاثنين. ويتأثر مستوى هذه المواد سواء أكانت مثبطات أو منشطات بعدد من العوامل البيئية الخارجية مثل الضوء والحرارة</a:t>
            </a:r>
            <a:endParaRPr lang="ar-SA"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1560" y="332656"/>
            <a:ext cx="8229600" cy="4525963"/>
          </a:xfrm>
        </p:spPr>
        <p:txBody>
          <a:bodyPr>
            <a:normAutofit/>
          </a:bodyPr>
          <a:lstStyle/>
          <a:p>
            <a:r>
              <a:rPr lang="ar-EG" sz="3200" b="1" u="sng" dirty="0">
                <a:solidFill>
                  <a:srgbClr val="C00000"/>
                </a:solidFill>
                <a:effectLst>
                  <a:outerShdw blurRad="50800" dist="38100" algn="tr" rotWithShape="0">
                    <a:prstClr val="black">
                      <a:alpha val="40000"/>
                    </a:prstClr>
                  </a:outerShdw>
                </a:effectLst>
              </a:rPr>
              <a:t>طرق كسر الكمون في البذرة</a:t>
            </a:r>
            <a:r>
              <a:rPr lang="ar-EG" sz="3200" b="1" u="sng" dirty="0" smtClean="0">
                <a:solidFill>
                  <a:srgbClr val="C00000"/>
                </a:solidFill>
                <a:effectLst>
                  <a:outerShdw blurRad="50800" dist="38100" algn="tr" rotWithShape="0">
                    <a:prstClr val="black">
                      <a:alpha val="40000"/>
                    </a:prstClr>
                  </a:outerShdw>
                </a:effectLst>
              </a:rPr>
              <a:t>:</a:t>
            </a:r>
            <a:endParaRPr lang="ar-SA" sz="3200" b="1" u="sng" dirty="0" smtClean="0">
              <a:solidFill>
                <a:srgbClr val="C00000"/>
              </a:solidFill>
              <a:effectLst>
                <a:outerShdw blurRad="50800" dist="38100" algn="tr" rotWithShape="0">
                  <a:prstClr val="black">
                    <a:alpha val="40000"/>
                  </a:prstClr>
                </a:outerShdw>
              </a:effectLst>
            </a:endParaRPr>
          </a:p>
          <a:p>
            <a:pPr>
              <a:buNone/>
            </a:pPr>
            <a:endParaRPr lang="ar-EG" sz="3200" b="1" dirty="0">
              <a:solidFill>
                <a:srgbClr val="C00000"/>
              </a:solidFill>
              <a:effectLst>
                <a:outerShdw blurRad="50800" dist="38100" algn="tr" rotWithShape="0">
                  <a:prstClr val="black">
                    <a:alpha val="40000"/>
                  </a:prstClr>
                </a:outerShdw>
              </a:effectLst>
            </a:endParaRPr>
          </a:p>
          <a:p>
            <a:r>
              <a:rPr lang="ar-EG" dirty="0" smtClean="0">
                <a:effectLst>
                  <a:outerShdw blurRad="50800" dist="38100" algn="tr" rotWithShape="0">
                    <a:prstClr val="black">
                      <a:alpha val="40000"/>
                    </a:prstClr>
                  </a:outerShdw>
                </a:effectLst>
              </a:rPr>
              <a:t> </a:t>
            </a:r>
            <a:r>
              <a:rPr lang="ar-EG" sz="2800" b="1" dirty="0">
                <a:effectLst>
                  <a:outerShdw blurRad="50800" dist="38100" algn="tr" rotWithShape="0">
                    <a:prstClr val="black">
                      <a:alpha val="40000"/>
                    </a:prstClr>
                  </a:outerShdw>
                </a:effectLst>
              </a:rPr>
              <a:t>يمكن كسر كمون البذرة بأى من المعاملات الآتية، وتختلف المعاملة باختلاف سبب </a:t>
            </a:r>
            <a:r>
              <a:rPr lang="ar-EG" sz="2800" b="1" dirty="0" smtClean="0">
                <a:effectLst>
                  <a:outerShdw blurRad="50800" dist="38100" algn="tr" rotWithShape="0">
                    <a:prstClr val="black">
                      <a:alpha val="40000"/>
                    </a:prstClr>
                  </a:outerShdw>
                </a:effectLst>
              </a:rPr>
              <a:t>الكمون:-</a:t>
            </a:r>
            <a:endParaRPr lang="ar-EG" sz="2800" b="1" u="sng" dirty="0" smtClean="0">
              <a:effectLst>
                <a:outerShdw blurRad="50800" dist="38100" algn="tr" rotWithShape="0">
                  <a:prstClr val="black">
                    <a:alpha val="40000"/>
                  </a:prstClr>
                </a:outerShdw>
              </a:effectLst>
            </a:endParaRPr>
          </a:p>
          <a:p>
            <a:r>
              <a:rPr lang="ar-EG" sz="2800" b="1" dirty="0" err="1" smtClean="0">
                <a:effectLst>
                  <a:outerShdw blurRad="50800" dist="38100" algn="tr" rotWithShape="0">
                    <a:prstClr val="black">
                      <a:alpha val="40000"/>
                    </a:prstClr>
                  </a:outerShdw>
                </a:effectLst>
              </a:rPr>
              <a:t>التخديش</a:t>
            </a:r>
            <a:r>
              <a:rPr lang="ar-SA" sz="2800" b="1" dirty="0" smtClean="0">
                <a:effectLst>
                  <a:outerShdw blurRad="50800" dist="38100" algn="tr" rotWithShape="0">
                    <a:prstClr val="black">
                      <a:alpha val="40000"/>
                    </a:prstClr>
                  </a:outerShdw>
                </a:effectLst>
              </a:rPr>
              <a:t> </a:t>
            </a:r>
            <a:r>
              <a:rPr lang="ar-SA" sz="2800" b="1" dirty="0" err="1" smtClean="0">
                <a:effectLst>
                  <a:outerShdw blurRad="50800" dist="38100" algn="tr" rotWithShape="0">
                    <a:prstClr val="black">
                      <a:alpha val="40000"/>
                    </a:prstClr>
                  </a:outerShdw>
                </a:effectLst>
              </a:rPr>
              <a:t>.</a:t>
            </a:r>
            <a:endParaRPr lang="ar-EG" sz="2800" b="1" dirty="0">
              <a:effectLst>
                <a:outerShdw blurRad="50800" dist="38100" algn="tr" rotWithShape="0">
                  <a:prstClr val="black">
                    <a:alpha val="40000"/>
                  </a:prstClr>
                </a:outerShdw>
              </a:effectLst>
            </a:endParaRPr>
          </a:p>
          <a:p>
            <a:r>
              <a:rPr lang="ar-EG" sz="2800" b="1" dirty="0">
                <a:effectLst>
                  <a:outerShdw blurRad="50800" dist="38100" algn="tr" rotWithShape="0">
                    <a:prstClr val="black">
                      <a:alpha val="40000"/>
                    </a:prstClr>
                  </a:outerShdw>
                </a:effectLst>
              </a:rPr>
              <a:t>الكمر البارد (التنضيد</a:t>
            </a:r>
            <a:r>
              <a:rPr lang="ar-EG" sz="2800" b="1" dirty="0" err="1" smtClean="0">
                <a:effectLst>
                  <a:outerShdw blurRad="50800" dist="38100" algn="tr" rotWithShape="0">
                    <a:prstClr val="black">
                      <a:alpha val="40000"/>
                    </a:prstClr>
                  </a:outerShdw>
                </a:effectLst>
              </a:rPr>
              <a:t>)</a:t>
            </a:r>
            <a:r>
              <a:rPr lang="ar-SA" sz="2800" b="1" dirty="0" smtClean="0">
                <a:effectLst>
                  <a:outerShdw blurRad="50800" dist="38100" algn="tr" rotWithShape="0">
                    <a:prstClr val="black">
                      <a:alpha val="40000"/>
                    </a:prstClr>
                  </a:outerShdw>
                </a:effectLst>
              </a:rPr>
              <a:t> </a:t>
            </a:r>
            <a:r>
              <a:rPr lang="ar-SA" sz="2800" b="1" dirty="0" err="1" smtClean="0">
                <a:effectLst>
                  <a:outerShdw blurRad="50800" dist="38100" algn="tr" rotWithShape="0">
                    <a:prstClr val="black">
                      <a:alpha val="40000"/>
                    </a:prstClr>
                  </a:outerShdw>
                </a:effectLst>
              </a:rPr>
              <a:t>.</a:t>
            </a:r>
            <a:endParaRPr lang="ar-EG" sz="2800" b="1" dirty="0" smtClean="0">
              <a:effectLst>
                <a:outerShdw blurRad="50800" dist="38100" algn="tr" rotWithShape="0">
                  <a:prstClr val="black">
                    <a:alpha val="40000"/>
                  </a:prstClr>
                </a:outerShdw>
              </a:effectLst>
            </a:endParaRPr>
          </a:p>
          <a:p>
            <a:r>
              <a:rPr lang="ar-EG" sz="2800" b="1" dirty="0" err="1" smtClean="0">
                <a:effectLst>
                  <a:outerShdw blurRad="50800" dist="38100" algn="tr" rotWithShape="0">
                    <a:prstClr val="black">
                      <a:alpha val="40000"/>
                    </a:prstClr>
                  </a:outerShdw>
                </a:effectLst>
              </a:rPr>
              <a:t>الكمر</a:t>
            </a:r>
            <a:r>
              <a:rPr lang="ar-EG" sz="2800" b="1" dirty="0" smtClean="0">
                <a:effectLst>
                  <a:outerShdw blurRad="50800" dist="38100" algn="tr" rotWithShape="0">
                    <a:prstClr val="black">
                      <a:alpha val="40000"/>
                    </a:prstClr>
                  </a:outerShdw>
                </a:effectLst>
              </a:rPr>
              <a:t> الدافئ</a:t>
            </a:r>
            <a:r>
              <a:rPr lang="ar-SA" sz="2800" b="1" dirty="0" smtClean="0">
                <a:effectLst>
                  <a:outerShdw blurRad="50800" dist="38100" algn="tr" rotWithShape="0">
                    <a:prstClr val="black">
                      <a:alpha val="40000"/>
                    </a:prstClr>
                  </a:outerShdw>
                </a:effectLst>
              </a:rPr>
              <a:t> </a:t>
            </a:r>
            <a:r>
              <a:rPr lang="ar-SA" sz="2800" b="1" dirty="0" err="1" smtClean="0">
                <a:effectLst>
                  <a:outerShdw blurRad="50800" dist="38100" algn="tr" rotWithShape="0">
                    <a:prstClr val="black">
                      <a:alpha val="40000"/>
                    </a:prstClr>
                  </a:outerShdw>
                </a:effectLst>
              </a:rPr>
              <a:t>.</a:t>
            </a:r>
            <a:endParaRPr lang="ar-SA" sz="2800" b="1" dirty="0" smtClean="0">
              <a:effectLst>
                <a:outerShdw blurRad="50800" dist="38100" algn="tr" rotWithShape="0">
                  <a:prstClr val="black">
                    <a:alpha val="40000"/>
                  </a:prstClr>
                </a:outerShdw>
              </a:effectLst>
            </a:endParaRPr>
          </a:p>
          <a:p>
            <a:r>
              <a:rPr lang="ar-EG" sz="2800" b="1" dirty="0" smtClean="0">
                <a:effectLst>
                  <a:outerShdw blurRad="50800" dist="38100" algn="tr" rotWithShape="0">
                    <a:prstClr val="black">
                      <a:alpha val="40000"/>
                    </a:prstClr>
                  </a:outerShdw>
                </a:effectLst>
              </a:rPr>
              <a:t>تعريض البذور لدرجات حرارة متعاقبة </a:t>
            </a:r>
            <a:r>
              <a:rPr lang="ar-EG" sz="2800" b="1" dirty="0" smtClean="0">
                <a:effectLst>
                  <a:outerShdw blurRad="50800" dist="38100" algn="tr" rotWithShape="0">
                    <a:prstClr val="black">
                      <a:alpha val="40000"/>
                    </a:prstClr>
                  </a:outerShdw>
                </a:effectLst>
              </a:rPr>
              <a:t>يوميا</a:t>
            </a:r>
            <a:r>
              <a:rPr lang="ar-SA" sz="2800" b="1" dirty="0" smtClean="0">
                <a:effectLst>
                  <a:outerShdw blurRad="50800" dist="38100" algn="tr" rotWithShape="0">
                    <a:prstClr val="black">
                      <a:alpha val="40000"/>
                    </a:prstClr>
                  </a:outerShdw>
                </a:effectLst>
              </a:rPr>
              <a:t> </a:t>
            </a:r>
            <a:r>
              <a:rPr lang="ar-SA" sz="2800" b="1" dirty="0" err="1" smtClean="0">
                <a:effectLst>
                  <a:outerShdw blurRad="50800" dist="38100" algn="tr" rotWithShape="0">
                    <a:prstClr val="black">
                      <a:alpha val="40000"/>
                    </a:prstClr>
                  </a:outerShdw>
                </a:effectLst>
              </a:rPr>
              <a:t>.</a:t>
            </a:r>
            <a:r>
              <a:rPr lang="ar-SA" sz="2800" b="1" dirty="0" smtClean="0">
                <a:effectLst>
                  <a:outerShdw blurRad="50800" dist="38100" algn="tr" rotWithShape="0">
                    <a:prstClr val="black">
                      <a:alpha val="40000"/>
                    </a:prstClr>
                  </a:outerShdw>
                </a:effectLst>
              </a:rPr>
              <a:t> </a:t>
            </a:r>
            <a:endParaRPr lang="ar-SA" sz="2800" b="1" dirty="0" smtClean="0">
              <a:effectLst>
                <a:outerShdw blurRad="50800" dist="38100" algn="tr" rotWithShape="0">
                  <a:prstClr val="black">
                    <a:alpha val="40000"/>
                  </a:prstClr>
                </a:outerShdw>
              </a:effectLst>
            </a:endParaRPr>
          </a:p>
          <a:p>
            <a:endParaRPr lang="ar-SA" sz="2800" b="1" dirty="0" smtClean="0">
              <a:effectLst>
                <a:outerShdw blurRad="50800" dist="38100" algn="tr" rotWithShape="0">
                  <a:prstClr val="black">
                    <a:alpha val="40000"/>
                  </a:prstClr>
                </a:outerShdw>
              </a:effectLst>
            </a:endParaRPr>
          </a:p>
          <a:p>
            <a:endParaRPr lang="ar-SA" b="1" dirty="0" smtClean="0">
              <a:effectLst>
                <a:outerShdw blurRad="50800" dist="38100" algn="tr" rotWithShape="0">
                  <a:prstClr val="black">
                    <a:alpha val="40000"/>
                  </a:prstClr>
                </a:outerShdw>
              </a:effectLst>
            </a:endParaRPr>
          </a:p>
          <a:p>
            <a:pPr>
              <a:buNone/>
            </a:pPr>
            <a:endParaRPr lang="ar-EG" dirty="0" smtClean="0">
              <a:effectLst>
                <a:outerShdw blurRad="50800" dist="38100" algn="tr" rotWithShape="0">
                  <a:prstClr val="black">
                    <a:alpha val="40000"/>
                  </a:prstClr>
                </a:outerShdw>
              </a:effectLst>
            </a:endParaRPr>
          </a:p>
        </p:txBody>
      </p:sp>
      <p:sp>
        <p:nvSpPr>
          <p:cNvPr id="16386" name="AutoShape 2" descr="نتيجة بحث الصور عن التنضيد البذور"/>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5" name="صورة 4" descr="C:\Users\a\Documents\تنزيل.png"/>
          <p:cNvPicPr/>
          <p:nvPr/>
        </p:nvPicPr>
        <p:blipFill>
          <a:blip r:embed="rId2" cstate="print"/>
          <a:srcRect/>
          <a:stretch>
            <a:fillRect/>
          </a:stretch>
        </p:blipFill>
        <p:spPr bwMode="auto">
          <a:xfrm>
            <a:off x="0" y="2924944"/>
            <a:ext cx="3059832" cy="2736304"/>
          </a:xfrm>
          <a:prstGeom prst="rect">
            <a:avLst/>
          </a:prstGeom>
          <a:noFill/>
          <a:ln w="9525">
            <a:noFill/>
            <a:miter lim="800000"/>
            <a:headEnd/>
            <a:tailEnd/>
          </a:ln>
        </p:spPr>
      </p:pic>
      <p:sp>
        <p:nvSpPr>
          <p:cNvPr id="6" name="عنصر نائب للمحتوى 2"/>
          <p:cNvSpPr txBox="1">
            <a:spLocks/>
          </p:cNvSpPr>
          <p:nvPr/>
        </p:nvSpPr>
        <p:spPr>
          <a:xfrm>
            <a:off x="611560" y="4149080"/>
            <a:ext cx="8229600" cy="4525963"/>
          </a:xfrm>
          <a:prstGeom prst="rect">
            <a:avLst/>
          </a:prstGeom>
        </p:spPr>
        <p:txBody>
          <a:bodyPr vert="horz">
            <a:normAutofit/>
          </a:bodyPr>
          <a:lstStyle/>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3"/>
              <a:buChar char=""/>
              <a:tabLst/>
              <a:defRPr/>
            </a:pPr>
            <a:r>
              <a:rPr kumimoji="0" lang="ar-EG"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تعريض البذور للضوء</a:t>
            </a:r>
            <a:r>
              <a:rPr kumimoji="0" lang="ar-SA"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 </a:t>
            </a:r>
            <a:r>
              <a:rPr kumimoji="0" lang="ar-SA" sz="2800" b="1" i="0" u="none" strike="noStrike" kern="1200" cap="none" spc="0" normalizeH="0" baseline="0" noProof="0" dirty="0" err="1" smtClean="0">
                <a:ln>
                  <a:noFill/>
                </a:ln>
                <a:solidFill>
                  <a:schemeClr val="tx1"/>
                </a:solidFill>
                <a:effectLst>
                  <a:outerShdw blurRad="50800" dist="38100" algn="tr" rotWithShape="0">
                    <a:prstClr val="black">
                      <a:alpha val="40000"/>
                    </a:prstClr>
                  </a:outerShdw>
                </a:effectLst>
                <a:uLnTx/>
                <a:uFillTx/>
                <a:latin typeface="+mn-lt"/>
                <a:ea typeface="+mn-ea"/>
                <a:cs typeface="+mn-cs"/>
              </a:rPr>
              <a:t>.</a:t>
            </a:r>
            <a:endParaRPr kumimoji="0" lang="ar-EG" sz="2800" b="0"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3"/>
              <a:buChar char=""/>
              <a:tabLst/>
              <a:defRPr/>
            </a:pPr>
            <a:r>
              <a:rPr kumimoji="0" lang="ar-EG"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استخدام </a:t>
            </a:r>
            <a:r>
              <a:rPr kumimoji="0" lang="ar-EG" sz="2800" b="1" i="0" u="none" strike="noStrike" kern="1200" cap="none" spc="0" normalizeH="0" baseline="0" noProof="0" dirty="0" err="1" smtClean="0">
                <a:ln>
                  <a:noFill/>
                </a:ln>
                <a:solidFill>
                  <a:schemeClr val="tx1"/>
                </a:solidFill>
                <a:effectLst>
                  <a:outerShdw blurRad="50800" dist="38100" algn="tr" rotWithShape="0">
                    <a:prstClr val="black">
                      <a:alpha val="40000"/>
                    </a:prstClr>
                  </a:outerShdw>
                </a:effectLst>
                <a:uLnTx/>
                <a:uFillTx/>
                <a:latin typeface="+mn-lt"/>
                <a:ea typeface="+mn-ea"/>
                <a:cs typeface="+mn-cs"/>
              </a:rPr>
              <a:t>الهرمونات</a:t>
            </a:r>
            <a:r>
              <a:rPr kumimoji="0" lang="ar-EG"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 وبعض الكيماويات المنشطة</a:t>
            </a:r>
            <a:r>
              <a:rPr kumimoji="0" lang="ar-SA"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 </a:t>
            </a:r>
            <a:r>
              <a:rPr kumimoji="0" lang="ar-SA" sz="2800" b="1" i="0" u="none" strike="noStrike" kern="1200" cap="none" spc="0" normalizeH="0" baseline="0" noProof="0" dirty="0" err="1" smtClean="0">
                <a:ln>
                  <a:noFill/>
                </a:ln>
                <a:solidFill>
                  <a:schemeClr val="tx1"/>
                </a:solidFill>
                <a:effectLst>
                  <a:outerShdw blurRad="50800" dist="38100" algn="tr" rotWithShape="0">
                    <a:prstClr val="black">
                      <a:alpha val="40000"/>
                    </a:prstClr>
                  </a:outerShdw>
                </a:effectLst>
                <a:uLnTx/>
                <a:uFillTx/>
                <a:latin typeface="+mn-lt"/>
                <a:ea typeface="+mn-ea"/>
                <a:cs typeface="+mn-cs"/>
              </a:rPr>
              <a:t>.</a:t>
            </a:r>
            <a:endParaRPr kumimoji="0" lang="ar-EG"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3"/>
              <a:buChar char=""/>
              <a:tabLst/>
              <a:defRPr/>
            </a:pPr>
            <a:r>
              <a:rPr kumimoji="0" lang="ar-EG" sz="2800" b="1" i="0" u="none" strike="noStrike" kern="1200" cap="none" spc="0" normalizeH="0" baseline="0" noProof="0" dirty="0" smtClean="0">
                <a:ln>
                  <a:noFill/>
                </a:ln>
                <a:solidFill>
                  <a:schemeClr val="tx1"/>
                </a:solidFill>
                <a:effectLst>
                  <a:outerShdw blurRad="50800" dist="38100" algn="tr" rotWithShape="0">
                    <a:prstClr val="black">
                      <a:alpha val="40000"/>
                    </a:prstClr>
                  </a:outerShdw>
                </a:effectLst>
                <a:uLnTx/>
                <a:uFillTx/>
                <a:latin typeface="+mn-lt"/>
                <a:ea typeface="+mn-ea"/>
                <a:cs typeface="+mn-cs"/>
              </a:rPr>
              <a:t>غسل البذور </a:t>
            </a:r>
            <a:r>
              <a:rPr kumimoji="0" lang="ar-SA" sz="2800" b="1" i="0" u="none" strike="noStrike" kern="1200" cap="none" spc="0" normalizeH="0" baseline="0" noProof="0" dirty="0" err="1" smtClean="0">
                <a:ln>
                  <a:noFill/>
                </a:ln>
                <a:solidFill>
                  <a:schemeClr val="tx1"/>
                </a:solidFill>
                <a:effectLst>
                  <a:outerShdw blurRad="50800" dist="38100" algn="tr" rotWithShape="0">
                    <a:prstClr val="black">
                      <a:alpha val="40000"/>
                    </a:prstClr>
                  </a:outerShdw>
                </a:effectLst>
                <a:uLnTx/>
                <a:uFillTx/>
                <a:latin typeface="+mn-lt"/>
                <a:ea typeface="+mn-ea"/>
                <a:cs typeface="+mn-cs"/>
              </a:rPr>
              <a:t>.</a:t>
            </a:r>
            <a:endParaRPr kumimoji="0" lang="ar-SA"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ar-SA"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23528" y="260648"/>
            <a:ext cx="8639944" cy="6863417"/>
          </a:xfrm>
          <a:prstGeom prst="rect">
            <a:avLst/>
          </a:prstGeom>
          <a:noFill/>
        </p:spPr>
        <p:txBody>
          <a:bodyPr wrap="square" rtlCol="1">
            <a:spAutoFit/>
          </a:bodyPr>
          <a:lstStyle/>
          <a:p>
            <a:r>
              <a:rPr lang="ar-SA" sz="3200" b="1" u="sng" dirty="0" smtClean="0">
                <a:solidFill>
                  <a:srgbClr val="C00000"/>
                </a:solidFill>
              </a:rPr>
              <a:t>الادوات </a:t>
            </a:r>
            <a:r>
              <a:rPr lang="ar-SA" sz="3200" b="1" u="sng" dirty="0" err="1" smtClean="0">
                <a:solidFill>
                  <a:srgbClr val="C00000"/>
                </a:solidFill>
              </a:rPr>
              <a:t>والمواد:</a:t>
            </a:r>
            <a:endParaRPr lang="ar-SA" sz="3200" b="1" u="sng" dirty="0" smtClean="0">
              <a:solidFill>
                <a:srgbClr val="C00000"/>
              </a:solidFill>
            </a:endParaRPr>
          </a:p>
          <a:p>
            <a:endParaRPr lang="ar-SA" sz="3200" b="1" u="sng" dirty="0" smtClean="0">
              <a:solidFill>
                <a:srgbClr val="C00000"/>
              </a:solidFill>
            </a:endParaRPr>
          </a:p>
          <a:p>
            <a:pPr>
              <a:buFont typeface="Wingdings" pitchFamily="2" charset="2"/>
              <a:buChar char="Ø"/>
            </a:pPr>
            <a:r>
              <a:rPr lang="ar-SA" sz="2800" b="1" dirty="0" smtClean="0"/>
              <a:t>60 بذره نبات </a:t>
            </a:r>
            <a:r>
              <a:rPr lang="ar-SA" sz="2800" b="1" dirty="0" err="1" smtClean="0"/>
              <a:t>الداتوره</a:t>
            </a:r>
            <a:r>
              <a:rPr lang="ar-SA" sz="2800" b="1" dirty="0" smtClean="0"/>
              <a:t>  لكل </a:t>
            </a:r>
            <a:r>
              <a:rPr lang="ar-SA" sz="2800" b="1" dirty="0" err="1" smtClean="0"/>
              <a:t>مجموعه .</a:t>
            </a:r>
            <a:endParaRPr lang="ar-SA" sz="2800" b="1" dirty="0" smtClean="0"/>
          </a:p>
          <a:p>
            <a:pPr>
              <a:buFont typeface="Wingdings" pitchFamily="2" charset="2"/>
              <a:buChar char="Ø"/>
            </a:pPr>
            <a:r>
              <a:rPr lang="ar-SA" sz="2800" b="1" dirty="0" smtClean="0"/>
              <a:t>محلول </a:t>
            </a:r>
            <a:r>
              <a:rPr lang="ar-SA" sz="2800" b="1" dirty="0" err="1" smtClean="0"/>
              <a:t>هيبوكلوريد</a:t>
            </a:r>
            <a:r>
              <a:rPr lang="ar-SA" sz="2800" b="1" dirty="0" smtClean="0"/>
              <a:t> الصوديوم </a:t>
            </a:r>
            <a:r>
              <a:rPr lang="ar-SA" sz="2800" b="1" dirty="0" err="1" smtClean="0"/>
              <a:t>5% .</a:t>
            </a:r>
            <a:endParaRPr lang="ar-SA" sz="2800" b="1" dirty="0" smtClean="0"/>
          </a:p>
          <a:p>
            <a:pPr>
              <a:buFont typeface="Wingdings" pitchFamily="2" charset="2"/>
              <a:buChar char="Ø"/>
            </a:pPr>
            <a:r>
              <a:rPr lang="ar-SA" sz="2800" b="1" dirty="0" err="1" smtClean="0"/>
              <a:t>هيدروكسيد</a:t>
            </a:r>
            <a:r>
              <a:rPr lang="ar-SA" sz="2800" b="1" dirty="0" smtClean="0"/>
              <a:t> صوديوم </a:t>
            </a:r>
            <a:r>
              <a:rPr lang="ar-SA" sz="2800" b="1" dirty="0" err="1" smtClean="0"/>
              <a:t>10% .</a:t>
            </a:r>
            <a:endParaRPr lang="ar-SA" sz="2800" b="1" dirty="0" smtClean="0"/>
          </a:p>
          <a:p>
            <a:pPr>
              <a:buFont typeface="Wingdings" pitchFamily="2" charset="2"/>
              <a:buChar char="Ø"/>
            </a:pPr>
            <a:r>
              <a:rPr lang="ar-SA" sz="2800" b="1" dirty="0" smtClean="0"/>
              <a:t>ماء </a:t>
            </a:r>
            <a:r>
              <a:rPr lang="ar-SA" sz="2800" b="1" dirty="0" err="1" smtClean="0"/>
              <a:t>مقطر .</a:t>
            </a:r>
            <a:endParaRPr lang="ar-SA" sz="2800" b="1" dirty="0" smtClean="0"/>
          </a:p>
          <a:p>
            <a:pPr>
              <a:buFont typeface="Wingdings" pitchFamily="2" charset="2"/>
              <a:buChar char="Ø"/>
            </a:pPr>
            <a:r>
              <a:rPr lang="ar-SA" sz="2800" b="1" dirty="0" smtClean="0"/>
              <a:t>مخبار مدرج  10 </a:t>
            </a:r>
            <a:r>
              <a:rPr lang="ar-SA" sz="2800" b="1" dirty="0" err="1" smtClean="0"/>
              <a:t>مل .</a:t>
            </a:r>
            <a:endParaRPr lang="ar-SA" sz="2800" b="1" dirty="0" smtClean="0"/>
          </a:p>
          <a:p>
            <a:pPr>
              <a:buFont typeface="Wingdings" pitchFamily="2" charset="2"/>
              <a:buChar char="Ø"/>
            </a:pPr>
            <a:r>
              <a:rPr lang="ar-SA" sz="2800" b="1" dirty="0" smtClean="0"/>
              <a:t>هرمون </a:t>
            </a:r>
            <a:r>
              <a:rPr lang="ar-SA" sz="2800" b="1" dirty="0" err="1" smtClean="0"/>
              <a:t>الجبرلين</a:t>
            </a:r>
            <a:r>
              <a:rPr lang="ar-SA" sz="2800" b="1" dirty="0" smtClean="0"/>
              <a:t> </a:t>
            </a:r>
            <a:r>
              <a:rPr lang="ar-SA" sz="2800" b="1" dirty="0" err="1" smtClean="0"/>
              <a:t>بتراكيز</a:t>
            </a:r>
            <a:r>
              <a:rPr lang="ar-SA" sz="2800" b="1" dirty="0" smtClean="0"/>
              <a:t> التاليه: </a:t>
            </a:r>
            <a:r>
              <a:rPr lang="ar-SA" sz="2000" b="1" dirty="0" err="1" smtClean="0">
                <a:solidFill>
                  <a:srgbClr val="C00000"/>
                </a:solidFill>
              </a:rPr>
              <a:t>2.</a:t>
            </a:r>
            <a:r>
              <a:rPr lang="ar-SA" sz="2000" b="1" dirty="0" smtClean="0">
                <a:solidFill>
                  <a:srgbClr val="C00000"/>
                </a:solidFill>
              </a:rPr>
              <a:t> </a:t>
            </a:r>
            <a:r>
              <a:rPr lang="ar-SA" sz="2000" b="1" dirty="0" err="1" smtClean="0">
                <a:solidFill>
                  <a:srgbClr val="C00000"/>
                </a:solidFill>
              </a:rPr>
              <a:t>0 </a:t>
            </a:r>
            <a:r>
              <a:rPr lang="ar-SA" sz="2000" b="1" dirty="0" smtClean="0">
                <a:solidFill>
                  <a:srgbClr val="C00000"/>
                </a:solidFill>
              </a:rPr>
              <a:t>- </a:t>
            </a:r>
            <a:r>
              <a:rPr lang="ar-SA" sz="2000" b="1" dirty="0" err="1" smtClean="0">
                <a:solidFill>
                  <a:srgbClr val="C00000"/>
                </a:solidFill>
              </a:rPr>
              <a:t>4.</a:t>
            </a:r>
            <a:r>
              <a:rPr lang="ar-SA" sz="2000" b="1" dirty="0" smtClean="0">
                <a:solidFill>
                  <a:srgbClr val="C00000"/>
                </a:solidFill>
              </a:rPr>
              <a:t> </a:t>
            </a:r>
            <a:r>
              <a:rPr lang="ar-SA" sz="2000" b="1" dirty="0" err="1" smtClean="0">
                <a:solidFill>
                  <a:srgbClr val="C00000"/>
                </a:solidFill>
              </a:rPr>
              <a:t>0 </a:t>
            </a:r>
            <a:r>
              <a:rPr lang="ar-SA" sz="2000" b="1" dirty="0" smtClean="0">
                <a:solidFill>
                  <a:srgbClr val="C00000"/>
                </a:solidFill>
              </a:rPr>
              <a:t>-   </a:t>
            </a:r>
            <a:r>
              <a:rPr lang="ar-SA" sz="2000" b="1" dirty="0" err="1" smtClean="0">
                <a:solidFill>
                  <a:srgbClr val="C00000"/>
                </a:solidFill>
              </a:rPr>
              <a:t>6.</a:t>
            </a:r>
            <a:r>
              <a:rPr lang="ar-SA" sz="2000" b="1" dirty="0" smtClean="0">
                <a:solidFill>
                  <a:srgbClr val="C00000"/>
                </a:solidFill>
              </a:rPr>
              <a:t> </a:t>
            </a:r>
            <a:r>
              <a:rPr lang="ar-SA" sz="2000" b="1" dirty="0" err="1" smtClean="0">
                <a:solidFill>
                  <a:srgbClr val="C00000"/>
                </a:solidFill>
              </a:rPr>
              <a:t>0 </a:t>
            </a:r>
            <a:r>
              <a:rPr lang="ar-SA" sz="2000" b="1" dirty="0" smtClean="0">
                <a:solidFill>
                  <a:srgbClr val="C00000"/>
                </a:solidFill>
              </a:rPr>
              <a:t>-  </a:t>
            </a:r>
            <a:r>
              <a:rPr lang="ar-SA" sz="2000" b="1" dirty="0" err="1" smtClean="0">
                <a:solidFill>
                  <a:srgbClr val="C00000"/>
                </a:solidFill>
              </a:rPr>
              <a:t>8.</a:t>
            </a:r>
            <a:r>
              <a:rPr lang="ar-SA" sz="2000" b="1" dirty="0" smtClean="0">
                <a:solidFill>
                  <a:srgbClr val="C00000"/>
                </a:solidFill>
              </a:rPr>
              <a:t> </a:t>
            </a:r>
            <a:r>
              <a:rPr lang="ar-SA" sz="2000" b="1" dirty="0" err="1" smtClean="0">
                <a:solidFill>
                  <a:srgbClr val="C00000"/>
                </a:solidFill>
              </a:rPr>
              <a:t>0   </a:t>
            </a:r>
            <a:r>
              <a:rPr lang="ar-SA" sz="2000" b="1" dirty="0" smtClean="0">
                <a:solidFill>
                  <a:srgbClr val="C00000"/>
                </a:solidFill>
              </a:rPr>
              <a:t>-  1   </a:t>
            </a:r>
            <a:r>
              <a:rPr lang="en-US" sz="2000" b="1" dirty="0" smtClean="0">
                <a:solidFill>
                  <a:srgbClr val="C00000"/>
                </a:solidFill>
              </a:rPr>
              <a:t>  </a:t>
            </a:r>
            <a:r>
              <a:rPr lang="en-US" sz="2000" b="1" dirty="0" smtClean="0"/>
              <a:t>Mg/L</a:t>
            </a:r>
            <a:endParaRPr lang="ar-SA" sz="2800" b="1" dirty="0" smtClean="0"/>
          </a:p>
          <a:p>
            <a:pPr>
              <a:buFont typeface="Wingdings" pitchFamily="2" charset="2"/>
              <a:buChar char="Ø"/>
            </a:pPr>
            <a:r>
              <a:rPr lang="en-US" sz="2800" b="1" dirty="0" smtClean="0"/>
              <a:t> </a:t>
            </a:r>
            <a:r>
              <a:rPr lang="ar-SA" sz="2800" b="1" dirty="0" err="1" smtClean="0"/>
              <a:t>6اطباق</a:t>
            </a:r>
            <a:r>
              <a:rPr lang="ar-SA" sz="2800" b="1" dirty="0" smtClean="0"/>
              <a:t> بتري  لكل </a:t>
            </a:r>
            <a:r>
              <a:rPr lang="ar-SA" sz="2800" b="1" dirty="0" err="1" smtClean="0"/>
              <a:t>مجموعه .</a:t>
            </a:r>
            <a:endParaRPr lang="ar-SA" sz="2800" b="1" dirty="0" smtClean="0"/>
          </a:p>
          <a:p>
            <a:pPr>
              <a:buFont typeface="Wingdings" pitchFamily="2" charset="2"/>
              <a:buChar char="Ø"/>
            </a:pPr>
            <a:r>
              <a:rPr lang="ar-SA" sz="2800" b="1" dirty="0" smtClean="0"/>
              <a:t>ورق </a:t>
            </a:r>
            <a:r>
              <a:rPr lang="ar-SA" sz="2800" b="1" dirty="0" err="1" smtClean="0"/>
              <a:t>ترسيح</a:t>
            </a:r>
            <a:r>
              <a:rPr lang="ar-SA" sz="2800" b="1" dirty="0" smtClean="0"/>
              <a:t> </a:t>
            </a:r>
            <a:r>
              <a:rPr lang="ar-SA" sz="2800" b="1" dirty="0" err="1" smtClean="0"/>
              <a:t>.</a:t>
            </a:r>
            <a:endParaRPr lang="ar-SA" sz="2800" b="1" dirty="0" smtClean="0"/>
          </a:p>
          <a:p>
            <a:pPr>
              <a:buFont typeface="Wingdings" pitchFamily="2" charset="2"/>
              <a:buChar char="Ø"/>
            </a:pPr>
            <a:r>
              <a:rPr lang="ar-SA" sz="2800" b="1" dirty="0" smtClean="0"/>
              <a:t>ملاقط </a:t>
            </a:r>
          </a:p>
          <a:p>
            <a:endParaRPr lang="ar-SA" sz="2000" b="1" dirty="0" smtClean="0"/>
          </a:p>
          <a:p>
            <a:endParaRPr lang="ar-SA" sz="2000" b="1" dirty="0" smtClean="0"/>
          </a:p>
          <a:p>
            <a:r>
              <a:rPr lang="ar-SA" sz="2000" b="1" dirty="0" smtClean="0"/>
              <a:t> </a:t>
            </a:r>
          </a:p>
          <a:p>
            <a:endParaRPr lang="ar-SA" sz="1600" dirty="0" smtClean="0"/>
          </a:p>
          <a:p>
            <a:r>
              <a:rPr lang="ar-SA" sz="1600" dirty="0" smtClean="0"/>
              <a:t> </a:t>
            </a:r>
          </a:p>
          <a:p>
            <a:endParaRPr lang="ar-SA" sz="1600" dirty="0" smtClean="0"/>
          </a:p>
          <a:p>
            <a:endParaRPr lang="ar-SA"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340768"/>
            <a:ext cx="8614792" cy="4536504"/>
          </a:xfrm>
        </p:spPr>
        <p:txBody>
          <a:bodyPr>
            <a:normAutofit fontScale="92500" lnSpcReduction="20000"/>
          </a:bodyPr>
          <a:lstStyle/>
          <a:p>
            <a:pPr lvl="0"/>
            <a:r>
              <a:rPr lang="ar-SA" sz="2800" b="1" dirty="0" smtClean="0"/>
              <a:t>تعقم </a:t>
            </a:r>
            <a:r>
              <a:rPr lang="ar-SA" sz="2800" b="1" dirty="0" err="1" smtClean="0"/>
              <a:t>بذوارالدتورا</a:t>
            </a:r>
            <a:r>
              <a:rPr lang="ar-SA" sz="2800" b="1" dirty="0" smtClean="0"/>
              <a:t> بمحلول </a:t>
            </a:r>
            <a:r>
              <a:rPr lang="ar-SA" sz="2800" b="1" dirty="0" err="1" smtClean="0"/>
              <a:t>هيبوكلوريد</a:t>
            </a:r>
            <a:r>
              <a:rPr lang="ar-SA" sz="2800" b="1" dirty="0" smtClean="0"/>
              <a:t> الصوديوم 5% لمدة خمس دقائق</a:t>
            </a:r>
            <a:endParaRPr lang="en-US" sz="2800" b="1" dirty="0" smtClean="0"/>
          </a:p>
          <a:p>
            <a:r>
              <a:rPr lang="ar-SA" sz="2800" b="1" dirty="0" smtClean="0"/>
              <a:t>ثم تغسل جيدا </a:t>
            </a:r>
            <a:r>
              <a:rPr lang="ar-SA" sz="2800" b="1" dirty="0" err="1" smtClean="0"/>
              <a:t>بالماءمقطر</a:t>
            </a:r>
            <a:endParaRPr lang="ar-SA" sz="2800" b="1" dirty="0" smtClean="0"/>
          </a:p>
          <a:p>
            <a:r>
              <a:rPr lang="ar-SA" sz="2800" b="1" dirty="0" smtClean="0"/>
              <a:t>تنقع مده 30دقيقه في محلول </a:t>
            </a:r>
            <a:r>
              <a:rPr lang="ar-SA" sz="2800" b="1" dirty="0" err="1" smtClean="0"/>
              <a:t>هيدروكسيدالصوديوم</a:t>
            </a:r>
            <a:r>
              <a:rPr lang="ar-SA" sz="2800" b="1" dirty="0" smtClean="0"/>
              <a:t> </a:t>
            </a:r>
            <a:r>
              <a:rPr lang="ar-SA" sz="2800" b="1" dirty="0" smtClean="0"/>
              <a:t> </a:t>
            </a:r>
            <a:r>
              <a:rPr lang="ar-SA" sz="2800" b="1" dirty="0" err="1" smtClean="0"/>
              <a:t>10%</a:t>
            </a:r>
            <a:endParaRPr lang="ar-SA" sz="2800" b="1" dirty="0" smtClean="0"/>
          </a:p>
          <a:p>
            <a:r>
              <a:rPr lang="ar-SA" sz="2800" b="1" dirty="0" smtClean="0"/>
              <a:t>ثم تغسل جيدا بالماء مقطر</a:t>
            </a:r>
          </a:p>
          <a:p>
            <a:r>
              <a:rPr lang="ar-SA" sz="2800" b="1" dirty="0" smtClean="0"/>
              <a:t>توزع بذور </a:t>
            </a:r>
            <a:r>
              <a:rPr lang="ar-SA" sz="2800" b="1" dirty="0" err="1" smtClean="0"/>
              <a:t>الدتورا</a:t>
            </a:r>
            <a:r>
              <a:rPr lang="ar-SA" sz="2800" b="1" dirty="0" smtClean="0"/>
              <a:t> في </a:t>
            </a:r>
            <a:r>
              <a:rPr lang="ar-SA" sz="2800" b="1" dirty="0" err="1" smtClean="0"/>
              <a:t>اطباق</a:t>
            </a:r>
            <a:r>
              <a:rPr lang="ar-SA" sz="2800" b="1" dirty="0" smtClean="0"/>
              <a:t> بتري </a:t>
            </a:r>
          </a:p>
          <a:p>
            <a:r>
              <a:rPr lang="ar-SA" sz="2800" b="1" dirty="0" smtClean="0"/>
              <a:t>يتم رش </a:t>
            </a:r>
            <a:r>
              <a:rPr lang="ar-SA" sz="2800" b="1" dirty="0" err="1" smtClean="0"/>
              <a:t>البذوركل</a:t>
            </a:r>
            <a:r>
              <a:rPr lang="ar-SA" sz="2800" b="1" dirty="0" smtClean="0"/>
              <a:t> فتره </a:t>
            </a:r>
            <a:r>
              <a:rPr lang="ar-SA" sz="2800" b="1" dirty="0" err="1" smtClean="0"/>
              <a:t>بلهرمون</a:t>
            </a:r>
            <a:r>
              <a:rPr lang="ar-SA" sz="2800" b="1" dirty="0" smtClean="0"/>
              <a:t> </a:t>
            </a:r>
            <a:r>
              <a:rPr lang="en-US" sz="2800" b="1" dirty="0" smtClean="0"/>
              <a:t>GA</a:t>
            </a:r>
            <a:r>
              <a:rPr lang="en-US" sz="2400" b="1" dirty="0" smtClean="0"/>
              <a:t>3</a:t>
            </a:r>
            <a:endParaRPr lang="ar-SA" sz="2400" b="1" dirty="0" smtClean="0"/>
          </a:p>
          <a:p>
            <a:r>
              <a:rPr lang="ar-SA" sz="3200" b="1" dirty="0" err="1" smtClean="0"/>
              <a:t>بتراكيز</a:t>
            </a:r>
            <a:r>
              <a:rPr lang="ar-SA" sz="3200" b="1" dirty="0" smtClean="0"/>
              <a:t> </a:t>
            </a:r>
            <a:r>
              <a:rPr lang="ar-SA" sz="3200" b="1" dirty="0" err="1" smtClean="0"/>
              <a:t>التاليه:2</a:t>
            </a:r>
            <a:r>
              <a:rPr lang="ar-SA" sz="2800" b="1" dirty="0" err="1" smtClean="0"/>
              <a:t>.</a:t>
            </a:r>
            <a:r>
              <a:rPr lang="ar-SA" sz="2800" b="1" dirty="0" smtClean="0"/>
              <a:t> </a:t>
            </a:r>
            <a:r>
              <a:rPr lang="ar-SA" sz="2800" b="1" dirty="0" err="1" smtClean="0"/>
              <a:t>0 </a:t>
            </a:r>
            <a:r>
              <a:rPr lang="ar-SA" sz="2800" b="1" dirty="0" smtClean="0"/>
              <a:t>- </a:t>
            </a:r>
            <a:r>
              <a:rPr lang="ar-SA" sz="2800" b="1" dirty="0" err="1" smtClean="0"/>
              <a:t>4.</a:t>
            </a:r>
            <a:r>
              <a:rPr lang="ar-SA" sz="2800" b="1" dirty="0" smtClean="0"/>
              <a:t> </a:t>
            </a:r>
            <a:r>
              <a:rPr lang="ar-SA" sz="2800" b="1" dirty="0" smtClean="0"/>
              <a:t>0-   </a:t>
            </a:r>
            <a:r>
              <a:rPr lang="ar-SA" sz="2800" b="1" dirty="0" smtClean="0"/>
              <a:t>6. </a:t>
            </a:r>
            <a:r>
              <a:rPr lang="ar-SA" sz="2800" b="1" dirty="0" err="1" smtClean="0"/>
              <a:t>0 </a:t>
            </a:r>
            <a:r>
              <a:rPr lang="ar-SA" sz="2800" b="1" dirty="0" smtClean="0"/>
              <a:t>- </a:t>
            </a:r>
            <a:r>
              <a:rPr lang="ar-SA" sz="2800" b="1" dirty="0" smtClean="0"/>
              <a:t>8. </a:t>
            </a:r>
            <a:r>
              <a:rPr lang="ar-SA" sz="2800" b="1" dirty="0" err="1" smtClean="0"/>
              <a:t>0 </a:t>
            </a:r>
            <a:r>
              <a:rPr lang="ar-SA" sz="2800" b="1" dirty="0" smtClean="0"/>
              <a:t>-   </a:t>
            </a:r>
            <a:r>
              <a:rPr lang="ar-SA" sz="2800" b="1" dirty="0" smtClean="0"/>
              <a:t>1   </a:t>
            </a:r>
            <a:r>
              <a:rPr lang="en-US" sz="2800" b="1" dirty="0" smtClean="0"/>
              <a:t>Mg/L</a:t>
            </a:r>
          </a:p>
          <a:p>
            <a:r>
              <a:rPr lang="ar-SA" sz="2800" b="1" dirty="0" smtClean="0"/>
              <a:t>تترك في مكان مناسب </a:t>
            </a:r>
            <a:r>
              <a:rPr lang="ar-SA" sz="2800" b="1" dirty="0" err="1" smtClean="0"/>
              <a:t>للنمو </a:t>
            </a:r>
            <a:r>
              <a:rPr lang="ar-SA" sz="2800" b="1" dirty="0" smtClean="0"/>
              <a:t>– مكان مظلم</a:t>
            </a:r>
            <a:endParaRPr lang="ar-SA" sz="2800" b="1" dirty="0" smtClean="0"/>
          </a:p>
          <a:p>
            <a:r>
              <a:rPr lang="ar-SA" sz="2800" b="1" dirty="0" smtClean="0"/>
              <a:t>تحسب نسب الانبات وعلاقتها بتركيز </a:t>
            </a:r>
            <a:r>
              <a:rPr lang="ar-SA" sz="2800" b="1" dirty="0" err="1" smtClean="0"/>
              <a:t>الهرمون </a:t>
            </a:r>
            <a:r>
              <a:rPr lang="ar-SA" sz="2800" b="1" dirty="0" err="1" smtClean="0"/>
              <a:t>.</a:t>
            </a:r>
            <a:endParaRPr lang="ar-SA" sz="2800" b="1" dirty="0" smtClean="0"/>
          </a:p>
          <a:p>
            <a:pPr>
              <a:buNone/>
            </a:pPr>
            <a:endParaRPr lang="ar-SA" sz="2800" b="1" dirty="0" smtClean="0"/>
          </a:p>
          <a:p>
            <a:pPr>
              <a:buNone/>
            </a:pPr>
            <a:r>
              <a:rPr lang="ar-SA" sz="3000" b="1" dirty="0" smtClean="0">
                <a:solidFill>
                  <a:srgbClr val="C00000"/>
                </a:solidFill>
              </a:rPr>
              <a:t>نسبة </a:t>
            </a:r>
            <a:r>
              <a:rPr lang="ar-SA" sz="3000" b="1" dirty="0" err="1" smtClean="0">
                <a:solidFill>
                  <a:srgbClr val="C00000"/>
                </a:solidFill>
              </a:rPr>
              <a:t>الانبات </a:t>
            </a:r>
            <a:r>
              <a:rPr lang="ar-SA" sz="3000" b="1" dirty="0" smtClean="0">
                <a:solidFill>
                  <a:srgbClr val="C00000"/>
                </a:solidFill>
              </a:rPr>
              <a:t>= </a:t>
            </a:r>
            <a:r>
              <a:rPr lang="ar-SA" sz="3000" b="1" dirty="0" smtClean="0"/>
              <a:t>عدد البذور </a:t>
            </a:r>
            <a:r>
              <a:rPr lang="ar-SA" sz="3000" b="1" dirty="0" err="1" smtClean="0"/>
              <a:t>النابته</a:t>
            </a:r>
            <a:r>
              <a:rPr lang="ar-SA" sz="3000" b="1" dirty="0" smtClean="0"/>
              <a:t>/العدد الكلي للبذور </a:t>
            </a:r>
            <a:r>
              <a:rPr lang="en-US" sz="3000" b="1" dirty="0" smtClean="0">
                <a:solidFill>
                  <a:srgbClr val="C00000"/>
                </a:solidFill>
              </a:rPr>
              <a:t>X </a:t>
            </a:r>
            <a:r>
              <a:rPr lang="ar-SA" sz="3000" b="1" dirty="0" smtClean="0"/>
              <a:t>100</a:t>
            </a:r>
            <a:endParaRPr lang="ar-SA" sz="3000" b="1" dirty="0" smtClean="0"/>
          </a:p>
          <a:p>
            <a:endParaRPr lang="ar-SA" sz="2800" b="1" dirty="0" smtClean="0"/>
          </a:p>
          <a:p>
            <a:pPr>
              <a:buNone/>
            </a:pPr>
            <a:endParaRPr lang="ar-SA" sz="2800" dirty="0"/>
          </a:p>
        </p:txBody>
      </p:sp>
      <p:sp>
        <p:nvSpPr>
          <p:cNvPr id="2" name="عنوان 1"/>
          <p:cNvSpPr>
            <a:spLocks noGrp="1"/>
          </p:cNvSpPr>
          <p:nvPr>
            <p:ph type="title"/>
          </p:nvPr>
        </p:nvSpPr>
        <p:spPr/>
        <p:txBody>
          <a:bodyPr>
            <a:normAutofit/>
          </a:bodyPr>
          <a:lstStyle/>
          <a:p>
            <a:pPr algn="ctr"/>
            <a:r>
              <a:rPr lang="ar-SA" sz="6000" b="1" dirty="0" smtClean="0">
                <a:solidFill>
                  <a:srgbClr val="C00000"/>
                </a:solidFill>
              </a:rPr>
              <a:t>طريقه العمل</a:t>
            </a:r>
            <a:endParaRPr lang="ar-SA" sz="6000" b="1" dirty="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7544" y="548680"/>
            <a:ext cx="8458200" cy="1470025"/>
          </a:xfrm>
        </p:spPr>
        <p:txBody>
          <a:bodyPr>
            <a:normAutofit fontScale="90000"/>
          </a:bodyPr>
          <a:lstStyle/>
          <a:p>
            <a:r>
              <a:rPr lang="ar-SA" b="1" dirty="0" err="1" smtClean="0">
                <a:solidFill>
                  <a:srgbClr val="C00000"/>
                </a:solidFill>
                <a:effectLst>
                  <a:outerShdw blurRad="50800" dist="38100" algn="tr" rotWithShape="0">
                    <a:prstClr val="black">
                      <a:alpha val="40000"/>
                    </a:prstClr>
                  </a:outerShdw>
                </a:effectLst>
              </a:rPr>
              <a:t>اولا :</a:t>
            </a:r>
            <a:r>
              <a:rPr lang="ar-SA" b="1" dirty="0" smtClean="0">
                <a:solidFill>
                  <a:srgbClr val="C00000"/>
                </a:solidFill>
                <a:effectLst>
                  <a:outerShdw blurRad="50800" dist="38100" algn="tr" rotWithShape="0">
                    <a:prstClr val="black">
                      <a:alpha val="40000"/>
                    </a:prstClr>
                  </a:outerShdw>
                </a:effectLst>
              </a:rPr>
              <a:t/>
            </a:r>
            <a:br>
              <a:rPr lang="ar-SA" b="1" dirty="0" smtClean="0">
                <a:solidFill>
                  <a:srgbClr val="C00000"/>
                </a:solidFill>
                <a:effectLst>
                  <a:outerShdw blurRad="50800" dist="38100" algn="tr" rotWithShape="0">
                    <a:prstClr val="black">
                      <a:alpha val="40000"/>
                    </a:prstClr>
                  </a:outerShdw>
                </a:effectLst>
              </a:rPr>
            </a:br>
            <a:r>
              <a:rPr lang="ar-EG" b="1" dirty="0" smtClean="0">
                <a:solidFill>
                  <a:srgbClr val="C00000"/>
                </a:solidFill>
                <a:effectLst>
                  <a:outerShdw blurRad="50800" dist="38100" algn="tr" rotWithShape="0">
                    <a:prstClr val="black">
                      <a:alpha val="40000"/>
                    </a:prstClr>
                  </a:outerShdw>
                </a:effectLst>
              </a:rPr>
              <a:t>إنبات البذور</a:t>
            </a:r>
            <a:r>
              <a:rPr lang="en-US" b="1" dirty="0" smtClean="0">
                <a:solidFill>
                  <a:srgbClr val="C00000"/>
                </a:solidFill>
                <a:effectLst>
                  <a:outerShdw blurRad="50800" dist="38100" algn="tr" rotWithShape="0">
                    <a:prstClr val="black">
                      <a:alpha val="40000"/>
                    </a:prstClr>
                  </a:outerShdw>
                </a:effectLst>
              </a:rPr>
              <a:t>Seed germination</a:t>
            </a:r>
            <a:endParaRPr lang="ar-SA" dirty="0">
              <a:solidFill>
                <a:srgbClr val="C00000"/>
              </a:solidFill>
            </a:endParaRPr>
          </a:p>
        </p:txBody>
      </p:sp>
      <p:pic>
        <p:nvPicPr>
          <p:cNvPr id="4" name="صورة 3" descr="انبات بذور.jpg"/>
          <p:cNvPicPr>
            <a:picLocks noChangeAspect="1"/>
          </p:cNvPicPr>
          <p:nvPr/>
        </p:nvPicPr>
        <p:blipFill>
          <a:blip r:embed="rId2" cstate="print"/>
          <a:stretch>
            <a:fillRect/>
          </a:stretch>
        </p:blipFill>
        <p:spPr>
          <a:xfrm>
            <a:off x="2483768" y="2132856"/>
            <a:ext cx="5904656" cy="2286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71472" y="500042"/>
            <a:ext cx="7772400" cy="1470025"/>
          </a:xfrm>
        </p:spPr>
        <p:txBody>
          <a:bodyPr>
            <a:normAutofit fontScale="90000"/>
          </a:bodyPr>
          <a:lstStyle/>
          <a:p>
            <a:r>
              <a:rPr lang="ar-SA" dirty="0" smtClean="0"/>
              <a:t/>
            </a:r>
            <a:br>
              <a:rPr lang="ar-SA" dirty="0" smtClean="0"/>
            </a:br>
            <a:endParaRPr lang="ar-SA" dirty="0"/>
          </a:p>
        </p:txBody>
      </p:sp>
      <p:sp>
        <p:nvSpPr>
          <p:cNvPr id="3" name="عنوان فرعي 2"/>
          <p:cNvSpPr>
            <a:spLocks noGrp="1"/>
          </p:cNvSpPr>
          <p:nvPr>
            <p:ph type="subTitle" idx="1"/>
          </p:nvPr>
        </p:nvSpPr>
        <p:spPr>
          <a:xfrm>
            <a:off x="395536" y="188640"/>
            <a:ext cx="8568952" cy="4968552"/>
          </a:xfrm>
        </p:spPr>
        <p:txBody>
          <a:bodyPr>
            <a:normAutofit fontScale="92500" lnSpcReduction="20000"/>
          </a:bodyPr>
          <a:lstStyle/>
          <a:p>
            <a:pPr algn="r"/>
            <a:r>
              <a:rPr lang="ar-EG" sz="3500" b="1" dirty="0" smtClean="0">
                <a:solidFill>
                  <a:schemeClr val="tx1"/>
                </a:solidFill>
                <a:effectLst>
                  <a:outerShdw blurRad="50800" dist="38100" algn="tr" rotWithShape="0">
                    <a:prstClr val="black">
                      <a:alpha val="40000"/>
                    </a:prstClr>
                  </a:outerShdw>
                </a:effectLst>
              </a:rPr>
              <a:t>تتركب </a:t>
            </a:r>
            <a:r>
              <a:rPr lang="ar-EG" sz="3500" b="1" dirty="0">
                <a:solidFill>
                  <a:schemeClr val="tx1"/>
                </a:solidFill>
                <a:effectLst>
                  <a:outerShdw blurRad="50800" dist="38100" algn="tr" rotWithShape="0">
                    <a:prstClr val="black">
                      <a:alpha val="40000"/>
                    </a:prstClr>
                  </a:outerShdw>
                </a:effectLst>
              </a:rPr>
              <a:t>البذرة </a:t>
            </a:r>
            <a:r>
              <a:rPr lang="ar-EG" sz="3500" b="1" dirty="0" err="1">
                <a:solidFill>
                  <a:schemeClr val="tx1"/>
                </a:solidFill>
                <a:effectLst>
                  <a:outerShdw blurRad="50800" dist="38100" algn="tr" rotWithShape="0">
                    <a:prstClr val="black">
                      <a:alpha val="40000"/>
                    </a:prstClr>
                  </a:outerShdw>
                </a:effectLst>
              </a:rPr>
              <a:t>مورفولوجياً</a:t>
            </a:r>
            <a:r>
              <a:rPr lang="ar-EG" sz="3500" b="1" dirty="0">
                <a:solidFill>
                  <a:schemeClr val="tx1"/>
                </a:solidFill>
                <a:effectLst>
                  <a:outerShdw blurRad="50800" dist="38100" algn="tr" rotWithShape="0">
                    <a:prstClr val="black">
                      <a:alpha val="40000"/>
                    </a:prstClr>
                  </a:outerShdw>
                </a:effectLst>
              </a:rPr>
              <a:t>، من الجنين والغذاء المخزن، تحيط </a:t>
            </a:r>
            <a:r>
              <a:rPr lang="ar-EG" sz="3500" b="1" dirty="0" err="1">
                <a:solidFill>
                  <a:schemeClr val="tx1"/>
                </a:solidFill>
                <a:effectLst>
                  <a:outerShdw blurRad="50800" dist="38100" algn="tr" rotWithShape="0">
                    <a:prstClr val="black">
                      <a:alpha val="40000"/>
                    </a:prstClr>
                  </a:outerShdw>
                </a:effectLst>
              </a:rPr>
              <a:t>بهما</a:t>
            </a:r>
            <a:r>
              <a:rPr lang="ar-EG" sz="3500" b="1" dirty="0">
                <a:solidFill>
                  <a:schemeClr val="tx1"/>
                </a:solidFill>
                <a:effectLst>
                  <a:outerShdw blurRad="50800" dist="38100" algn="tr" rotWithShape="0">
                    <a:prstClr val="black">
                      <a:alpha val="40000"/>
                    </a:prstClr>
                  </a:outerShdw>
                </a:effectLst>
              </a:rPr>
              <a:t> أغلفة البذرة، أو </a:t>
            </a:r>
            <a:r>
              <a:rPr lang="ar-EG" sz="3500" b="1" dirty="0" err="1">
                <a:solidFill>
                  <a:schemeClr val="tx1"/>
                </a:solidFill>
                <a:effectLst>
                  <a:outerShdw blurRad="50800" dist="38100" algn="tr" rotWithShape="0">
                    <a:prstClr val="black">
                      <a:alpha val="40000"/>
                    </a:prstClr>
                  </a:outerShdw>
                </a:effectLst>
              </a:rPr>
              <a:t>القصرة</a:t>
            </a:r>
            <a:r>
              <a:rPr lang="ar-EG" sz="3500" b="1" dirty="0">
                <a:solidFill>
                  <a:schemeClr val="tx1"/>
                </a:solidFill>
                <a:effectLst>
                  <a:outerShdw blurRad="50800" dist="38100" algn="tr" rotWithShape="0">
                    <a:prstClr val="black">
                      <a:alpha val="40000"/>
                    </a:prstClr>
                  </a:outerShdw>
                </a:effectLst>
              </a:rPr>
              <a:t>، لحماية الجنيين، والأنسجة </a:t>
            </a:r>
            <a:r>
              <a:rPr lang="ar-EG" sz="3500" b="1" dirty="0" err="1">
                <a:solidFill>
                  <a:schemeClr val="tx1"/>
                </a:solidFill>
                <a:effectLst>
                  <a:outerShdw blurRad="50800" dist="38100" algn="tr" rotWithShape="0">
                    <a:prstClr val="black">
                      <a:alpha val="40000"/>
                    </a:prstClr>
                  </a:outerShdw>
                </a:effectLst>
              </a:rPr>
              <a:t>الأخري</a:t>
            </a:r>
            <a:r>
              <a:rPr lang="ar-EG" sz="3500" b="1" dirty="0">
                <a:solidFill>
                  <a:schemeClr val="tx1"/>
                </a:solidFill>
                <a:effectLst>
                  <a:outerShdw blurRad="50800" dist="38100" algn="tr" rotWithShape="0">
                    <a:prstClr val="black">
                      <a:alpha val="40000"/>
                    </a:prstClr>
                  </a:outerShdw>
                </a:effectLst>
              </a:rPr>
              <a:t>. وعند فصل البذرة عن النبات الأم، بعد تمام النضج يكون محتواها من الرطوبة </a:t>
            </a:r>
            <a:r>
              <a:rPr lang="ar-EG" sz="3500" b="1" dirty="0" err="1">
                <a:solidFill>
                  <a:schemeClr val="tx1"/>
                </a:solidFill>
                <a:effectLst>
                  <a:outerShdw blurRad="50800" dist="38100" algn="tr" rotWithShape="0">
                    <a:prstClr val="black">
                      <a:alpha val="40000"/>
                    </a:prstClr>
                  </a:outerShdw>
                </a:effectLst>
              </a:rPr>
              <a:t>حوالى</a:t>
            </a:r>
            <a:r>
              <a:rPr lang="ar-EG" sz="3500" b="1" dirty="0">
                <a:solidFill>
                  <a:schemeClr val="tx1"/>
                </a:solidFill>
                <a:effectLst>
                  <a:outerShdw blurRad="50800" dist="38100" algn="tr" rotWithShape="0">
                    <a:prstClr val="black">
                      <a:alpha val="40000"/>
                    </a:prstClr>
                  </a:outerShdw>
                </a:effectLst>
              </a:rPr>
              <a:t> 5-15 %، كما يكون معدل حيويتها اقل ما يمكن. وتتيح هذه الظروف، إمكانية تخزين البذور، تحت ظروف المخزن، لفترة، قد تطول أو تقصر، لحين من الوقت، حتى توفر الظروف المثلي للإنبات. </a:t>
            </a:r>
            <a:endParaRPr lang="ar-SA" sz="3500" b="1" dirty="0" smtClean="0">
              <a:solidFill>
                <a:schemeClr val="tx1"/>
              </a:solidFill>
              <a:effectLst>
                <a:outerShdw blurRad="50800" dist="38100" algn="tr" rotWithShape="0">
                  <a:prstClr val="black">
                    <a:alpha val="40000"/>
                  </a:prstClr>
                </a:outerShdw>
              </a:effectLst>
            </a:endParaRPr>
          </a:p>
          <a:p>
            <a:pPr algn="r"/>
            <a:r>
              <a:rPr lang="ar-EG" sz="3500" b="1" u="sng" dirty="0" smtClean="0">
                <a:solidFill>
                  <a:srgbClr val="C00000"/>
                </a:solidFill>
                <a:effectLst>
                  <a:outerShdw blurRad="50800" dist="38100" algn="tr" rotWithShape="0">
                    <a:prstClr val="black">
                      <a:alpha val="40000"/>
                    </a:prstClr>
                  </a:outerShdw>
                </a:effectLst>
              </a:rPr>
              <a:t>ويعّرف الإنبات</a:t>
            </a:r>
            <a:r>
              <a:rPr lang="ar-SA" sz="3500" b="1" dirty="0" err="1" smtClean="0">
                <a:solidFill>
                  <a:srgbClr val="C00000"/>
                </a:solidFill>
                <a:effectLst>
                  <a:outerShdw blurRad="50800" dist="38100" algn="tr" rotWithShape="0">
                    <a:prstClr val="black">
                      <a:alpha val="40000"/>
                    </a:prstClr>
                  </a:outerShdw>
                </a:effectLst>
              </a:rPr>
              <a:t>:</a:t>
            </a:r>
            <a:endParaRPr lang="ar-SA" sz="3500" b="1" dirty="0" smtClean="0">
              <a:solidFill>
                <a:srgbClr val="C00000"/>
              </a:solidFill>
              <a:effectLst>
                <a:outerShdw blurRad="50800" dist="38100" algn="tr" rotWithShape="0">
                  <a:prstClr val="black">
                    <a:alpha val="40000"/>
                  </a:prstClr>
                </a:outerShdw>
              </a:effectLst>
            </a:endParaRPr>
          </a:p>
          <a:p>
            <a:pPr algn="r"/>
            <a:r>
              <a:rPr lang="ar-EG" sz="3500" b="1" dirty="0" smtClean="0">
                <a:solidFill>
                  <a:schemeClr val="tx1"/>
                </a:solidFill>
                <a:effectLst>
                  <a:outerShdw blurRad="50800" dist="38100" algn="tr" rotWithShape="0">
                    <a:prstClr val="black">
                      <a:alpha val="40000"/>
                    </a:prstClr>
                  </a:outerShdw>
                </a:effectLst>
              </a:rPr>
              <a:t> </a:t>
            </a:r>
            <a:r>
              <a:rPr lang="ar-EG" sz="3500" b="1" dirty="0">
                <a:solidFill>
                  <a:schemeClr val="tx1"/>
                </a:solidFill>
                <a:effectLst>
                  <a:outerShdw blurRad="50800" dist="38100" algn="tr" rotWithShape="0">
                    <a:prstClr val="black">
                      <a:alpha val="40000"/>
                    </a:prstClr>
                  </a:outerShdw>
                </a:effectLst>
              </a:rPr>
              <a:t>بأنه معاودة الجنين الساكن، لنشاطه الفسيولوجى، حيث يبدأ جنين البذرة في الإنبات، عند توافر العوامل البيئية اللازمة، من ماء، وحرارة، وأوكسجين، وضوء،...... وغيرها.</a:t>
            </a:r>
            <a:r>
              <a:rPr lang="en-US" sz="3500" b="1" dirty="0" smtClean="0">
                <a:solidFill>
                  <a:schemeClr val="tx1"/>
                </a:solidFill>
                <a:effectLst>
                  <a:outerShdw blurRad="50800" dist="38100" algn="tr" rotWithShape="0">
                    <a:prstClr val="black">
                      <a:alpha val="40000"/>
                    </a:prstClr>
                  </a:outerShdw>
                </a:effectLst>
              </a:rPr>
              <a:t> </a:t>
            </a:r>
            <a:endParaRPr lang="ar-SA" sz="3500" b="1" dirty="0" smtClean="0">
              <a:solidFill>
                <a:schemeClr val="tx1"/>
              </a:solidFill>
              <a:effectLst>
                <a:outerShdw blurRad="50800" dist="38100" algn="tr" rotWithShape="0">
                  <a:prstClr val="black">
                    <a:alpha val="40000"/>
                  </a:prstClr>
                </a:outerShdw>
              </a:effectLst>
            </a:endParaRPr>
          </a:p>
          <a:p>
            <a:endParaRPr lang="ar-SA" b="1"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548680"/>
            <a:ext cx="8229600" cy="4572000"/>
          </a:xfrm>
        </p:spPr>
        <p:txBody>
          <a:bodyPr/>
          <a:lstStyle/>
          <a:p>
            <a:r>
              <a:rPr lang="ar-EG" sz="3200" b="1" u="sng" dirty="0">
                <a:solidFill>
                  <a:srgbClr val="C00000"/>
                </a:solidFill>
                <a:effectLst>
                  <a:outerShdw blurRad="50800" dist="38100" algn="tr" rotWithShape="0">
                    <a:prstClr val="black">
                      <a:alpha val="40000"/>
                    </a:prstClr>
                  </a:outerShdw>
                </a:effectLst>
              </a:rPr>
              <a:t>المواصفات الواجب توافرها فى البذور الجيدة</a:t>
            </a:r>
            <a:r>
              <a:rPr lang="ar-EG" sz="3200" b="1" u="sng" dirty="0" smtClean="0">
                <a:solidFill>
                  <a:srgbClr val="C00000"/>
                </a:solidFill>
                <a:effectLst>
                  <a:outerShdw blurRad="50800" dist="38100" algn="tr" rotWithShape="0">
                    <a:prstClr val="black">
                      <a:alpha val="40000"/>
                    </a:prstClr>
                  </a:outerShdw>
                </a:effectLst>
              </a:rPr>
              <a:t>:</a:t>
            </a:r>
            <a:endParaRPr lang="ar-SA" sz="3200" b="1" u="sng" dirty="0" smtClean="0">
              <a:solidFill>
                <a:srgbClr val="C00000"/>
              </a:solidFill>
              <a:effectLst>
                <a:outerShdw blurRad="50800" dist="38100" algn="tr" rotWithShape="0">
                  <a:prstClr val="black">
                    <a:alpha val="40000"/>
                  </a:prstClr>
                </a:outerShdw>
              </a:effectLst>
            </a:endParaRPr>
          </a:p>
          <a:p>
            <a:endParaRPr lang="ar-EG" dirty="0">
              <a:solidFill>
                <a:srgbClr val="FFFF00"/>
              </a:solidFill>
              <a:effectLst>
                <a:outerShdw blurRad="50800" dist="38100" algn="tr" rotWithShape="0">
                  <a:prstClr val="black">
                    <a:alpha val="40000"/>
                  </a:prstClr>
                </a:outerShdw>
              </a:effectLst>
            </a:endParaRPr>
          </a:p>
          <a:p>
            <a:r>
              <a:rPr lang="ar-EG" sz="3200" dirty="0">
                <a:effectLst>
                  <a:outerShdw blurRad="50800" dist="38100" algn="tr" rotWithShape="0">
                    <a:prstClr val="black">
                      <a:alpha val="40000"/>
                    </a:prstClr>
                  </a:outerShdw>
                </a:effectLst>
              </a:rPr>
              <a:t>أن تكون سليمة، وتخلو من الأمراض البذرية، ومن الآفات الحشرية.</a:t>
            </a:r>
          </a:p>
          <a:p>
            <a:r>
              <a:rPr lang="ar-EG" sz="3200" dirty="0">
                <a:effectLst>
                  <a:outerShdw blurRad="50800" dist="38100" algn="tr" rotWithShape="0">
                    <a:prstClr val="black">
                      <a:alpha val="40000"/>
                    </a:prstClr>
                  </a:outerShdw>
                </a:effectLst>
              </a:rPr>
              <a:t>ارتفاع النسبة المئوية للإنبات، وارتفاع حيويتها.</a:t>
            </a:r>
          </a:p>
          <a:p>
            <a:r>
              <a:rPr lang="ar-EG" sz="3200" dirty="0">
                <a:effectLst>
                  <a:outerShdw blurRad="50800" dist="38100" algn="tr" rotWithShape="0">
                    <a:prstClr val="black">
                      <a:alpha val="40000"/>
                    </a:prstClr>
                  </a:outerShdw>
                </a:effectLst>
              </a:rPr>
              <a:t>نظيفة وأن تخلو من كل من </a:t>
            </a:r>
            <a:r>
              <a:rPr lang="ar-EG" sz="3200" dirty="0" smtClean="0">
                <a:effectLst>
                  <a:outerShdw blurRad="50800" dist="38100" algn="tr" rotWithShape="0">
                    <a:prstClr val="black">
                      <a:alpha val="40000"/>
                    </a:prstClr>
                  </a:outerShdw>
                </a:effectLst>
              </a:rPr>
              <a:t>الشوائب</a:t>
            </a:r>
            <a:endParaRPr lang="ar-EG" sz="3200" dirty="0">
              <a:effectLst>
                <a:outerShdw blurRad="50800" dist="38100" algn="tr" rotWithShape="0">
                  <a:prstClr val="black">
                    <a:alpha val="40000"/>
                  </a:prstClr>
                </a:outerShdw>
              </a:effectLst>
            </a:endParaRPr>
          </a:p>
          <a:p>
            <a:r>
              <a:rPr lang="ar-EG" sz="3200" dirty="0">
                <a:effectLst>
                  <a:outerShdw blurRad="50800" dist="38100" algn="tr" rotWithShape="0">
                    <a:prstClr val="black">
                      <a:alpha val="40000"/>
                    </a:prstClr>
                  </a:outerShdw>
                </a:effectLst>
              </a:rPr>
              <a:t>تطابق النوع والصنف والصفات مع بيانات العبوات.</a:t>
            </a:r>
          </a:p>
          <a:p>
            <a:pPr rtl="0">
              <a:buNone/>
            </a:pPr>
            <a:r>
              <a:rPr lang="ar-SA" sz="3200" dirty="0" smtClean="0">
                <a:effectLst>
                  <a:outerShdw blurRad="50800" dist="38100" algn="tr" rotWithShape="0">
                    <a:prstClr val="black">
                      <a:alpha val="40000"/>
                    </a:prstClr>
                  </a:outerShdw>
                </a:effectLst>
              </a:rPr>
              <a:t>   </a:t>
            </a:r>
            <a:r>
              <a:rPr lang="ar-EG" sz="3200" dirty="0" smtClean="0">
                <a:effectLst>
                  <a:outerShdw blurRad="50800" dist="38100" algn="tr" rotWithShape="0">
                    <a:prstClr val="black">
                      <a:alpha val="40000"/>
                    </a:prstClr>
                  </a:outerShdw>
                </a:effectLst>
              </a:rPr>
              <a:t>توفر </a:t>
            </a:r>
            <a:r>
              <a:rPr lang="ar-EG" sz="3200" dirty="0">
                <a:effectLst>
                  <a:outerShdw blurRad="50800" dist="38100" algn="tr" rotWithShape="0">
                    <a:prstClr val="black">
                      <a:alpha val="40000"/>
                    </a:prstClr>
                  </a:outerShdw>
                </a:effectLst>
              </a:rPr>
              <a:t>التجانس في الشكل  والحجم واللون .</a:t>
            </a:r>
            <a:r>
              <a:rPr lang="en-US" sz="3200" dirty="0" smtClean="0">
                <a:effectLst>
                  <a:outerShdw blurRad="50800" dist="38100" algn="tr" rotWithShape="0">
                    <a:prstClr val="black">
                      <a:alpha val="40000"/>
                    </a:prstClr>
                  </a:outerShdw>
                </a:effectLst>
              </a:rPr>
              <a:t> </a:t>
            </a:r>
            <a:endParaRPr lang="ar-SA" sz="3200" dirty="0" smtClean="0">
              <a:effectLst>
                <a:outerShdw blurRad="50800" dist="38100" algn="tr" rotWithShape="0">
                  <a:prstClr val="black">
                    <a:alpha val="40000"/>
                  </a:prstClr>
                </a:outerShdw>
              </a:effectLst>
            </a:endParaRPr>
          </a:p>
          <a:p>
            <a:endParaRPr lang="ar-SA"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620688"/>
            <a:ext cx="8229600" cy="4525963"/>
          </a:xfrm>
        </p:spPr>
        <p:txBody>
          <a:bodyPr/>
          <a:lstStyle/>
          <a:p>
            <a:r>
              <a:rPr lang="ar-EG" sz="3600" b="1" dirty="0">
                <a:solidFill>
                  <a:srgbClr val="C00000"/>
                </a:solidFill>
                <a:effectLst>
                  <a:outerShdw blurRad="50800" dist="38100" algn="tr" rotWithShape="0">
                    <a:prstClr val="black">
                      <a:alpha val="40000"/>
                    </a:prstClr>
                  </a:outerShdw>
                </a:effectLst>
              </a:rPr>
              <a:t>مراحل الإنبات</a:t>
            </a:r>
            <a:r>
              <a:rPr lang="ar-EG" sz="3600" b="1" dirty="0" smtClean="0">
                <a:solidFill>
                  <a:srgbClr val="C00000"/>
                </a:solidFill>
                <a:effectLst>
                  <a:outerShdw blurRad="50800" dist="38100" algn="tr" rotWithShape="0">
                    <a:prstClr val="black">
                      <a:alpha val="40000"/>
                    </a:prstClr>
                  </a:outerShdw>
                </a:effectLst>
              </a:rPr>
              <a:t>:</a:t>
            </a:r>
            <a:endParaRPr lang="ar-SA" sz="3600" b="1" dirty="0" smtClean="0">
              <a:solidFill>
                <a:srgbClr val="C00000"/>
              </a:solidFill>
              <a:effectLst>
                <a:outerShdw blurRad="50800" dist="38100" algn="tr" rotWithShape="0">
                  <a:prstClr val="black">
                    <a:alpha val="40000"/>
                  </a:prstClr>
                </a:outerShdw>
              </a:effectLst>
            </a:endParaRPr>
          </a:p>
          <a:p>
            <a:endParaRPr lang="ar-EG" b="1" dirty="0">
              <a:effectLst>
                <a:outerShdw blurRad="50800" dist="38100" algn="tr" rotWithShape="0">
                  <a:prstClr val="black">
                    <a:alpha val="40000"/>
                  </a:prstClr>
                </a:outerShdw>
              </a:effectLst>
            </a:endParaRPr>
          </a:p>
          <a:p>
            <a:pPr>
              <a:buNone/>
            </a:pPr>
            <a:r>
              <a:rPr lang="ar-EG" b="1" u="sng" dirty="0">
                <a:solidFill>
                  <a:srgbClr val="00B050"/>
                </a:solidFill>
                <a:effectLst>
                  <a:outerShdw blurRad="50800" dist="38100" algn="tr" rotWithShape="0">
                    <a:prstClr val="black">
                      <a:alpha val="40000"/>
                    </a:prstClr>
                  </a:outerShdw>
                </a:effectLst>
              </a:rPr>
              <a:t>المرحلة </a:t>
            </a:r>
            <a:r>
              <a:rPr lang="ar-EG" b="1" u="sng" dirty="0" smtClean="0">
                <a:solidFill>
                  <a:srgbClr val="00B050"/>
                </a:solidFill>
                <a:effectLst>
                  <a:outerShdw blurRad="50800" dist="38100" algn="tr" rotWithShape="0">
                    <a:prstClr val="black">
                      <a:alpha val="40000"/>
                    </a:prstClr>
                  </a:outerShdw>
                </a:effectLst>
              </a:rPr>
              <a:t>الأولي</a:t>
            </a:r>
            <a:r>
              <a:rPr lang="ar-SA" b="1" u="sng" dirty="0" smtClean="0">
                <a:solidFill>
                  <a:srgbClr val="00B050"/>
                </a:solidFill>
                <a:effectLst>
                  <a:outerShdw blurRad="50800" dist="38100" algn="tr" rotWithShape="0">
                    <a:prstClr val="black">
                      <a:alpha val="40000"/>
                    </a:prstClr>
                  </a:outerShdw>
                </a:effectLst>
              </a:rPr>
              <a:t> </a:t>
            </a:r>
            <a:r>
              <a:rPr lang="ar-EG" b="1" dirty="0" smtClean="0">
                <a:effectLst>
                  <a:outerShdw blurRad="50800" dist="38100" algn="tr" rotWithShape="0">
                    <a:prstClr val="black">
                      <a:alpha val="40000"/>
                    </a:prstClr>
                  </a:outerShdw>
                </a:effectLst>
              </a:rPr>
              <a:t>: </a:t>
            </a:r>
            <a:r>
              <a:rPr lang="ar-EG" b="1" dirty="0">
                <a:effectLst>
                  <a:outerShdw blurRad="50800" dist="38100" algn="tr" rotWithShape="0">
                    <a:prstClr val="black">
                      <a:alpha val="40000"/>
                    </a:prstClr>
                  </a:outerShdw>
                </a:effectLst>
              </a:rPr>
              <a:t>تشرب، وامتصاص الماء.</a:t>
            </a:r>
            <a:r>
              <a:rPr lang="en-US" b="1" dirty="0" smtClean="0">
                <a:effectLst>
                  <a:outerShdw blurRad="50800" dist="38100" algn="tr" rotWithShape="0">
                    <a:prstClr val="black">
                      <a:alpha val="40000"/>
                    </a:prstClr>
                  </a:outerShdw>
                </a:effectLst>
              </a:rPr>
              <a:t> </a:t>
            </a:r>
            <a:endParaRPr lang="ar-EG" b="1" dirty="0">
              <a:effectLst>
                <a:outerShdw blurRad="50800" dist="38100" algn="tr" rotWithShape="0">
                  <a:prstClr val="black">
                    <a:alpha val="40000"/>
                  </a:prstClr>
                </a:outerShdw>
              </a:effectLst>
            </a:endParaRPr>
          </a:p>
          <a:p>
            <a:pPr>
              <a:buNone/>
            </a:pPr>
            <a:r>
              <a:rPr lang="ar-EG" b="1" u="sng" dirty="0" smtClean="0">
                <a:solidFill>
                  <a:srgbClr val="00B050"/>
                </a:solidFill>
                <a:effectLst>
                  <a:outerShdw blurRad="50800" dist="38100" algn="tr" rotWithShape="0">
                    <a:prstClr val="black">
                      <a:alpha val="40000"/>
                    </a:prstClr>
                  </a:outerShdw>
                </a:effectLst>
              </a:rPr>
              <a:t>المرحلة الثانية</a:t>
            </a:r>
            <a:r>
              <a:rPr lang="ar-SA" b="1" u="sng" dirty="0" smtClean="0">
                <a:solidFill>
                  <a:srgbClr val="00B050"/>
                </a:solidFill>
                <a:effectLst>
                  <a:outerShdw blurRad="50800" dist="38100" algn="tr" rotWithShape="0">
                    <a:prstClr val="black">
                      <a:alpha val="40000"/>
                    </a:prstClr>
                  </a:outerShdw>
                </a:effectLst>
              </a:rPr>
              <a:t> </a:t>
            </a:r>
            <a:r>
              <a:rPr lang="ar-EG" b="1" dirty="0" smtClean="0">
                <a:solidFill>
                  <a:srgbClr val="00B050"/>
                </a:solidFill>
                <a:effectLst>
                  <a:outerShdw blurRad="50800" dist="38100" algn="tr" rotWithShape="0">
                    <a:prstClr val="black">
                      <a:alpha val="40000"/>
                    </a:prstClr>
                  </a:outerShdw>
                </a:effectLst>
              </a:rPr>
              <a:t>: </a:t>
            </a:r>
            <a:r>
              <a:rPr lang="ar-EG" b="1" dirty="0" smtClean="0">
                <a:effectLst>
                  <a:outerShdw blurRad="50800" dist="38100" algn="tr" rotWithShape="0">
                    <a:prstClr val="black">
                      <a:alpha val="40000"/>
                    </a:prstClr>
                  </a:outerShdw>
                </a:effectLst>
              </a:rPr>
              <a:t>تحليل </a:t>
            </a:r>
            <a:r>
              <a:rPr lang="ar-EG" b="1" dirty="0">
                <a:effectLst>
                  <a:outerShdw blurRad="50800" dist="38100" algn="tr" rotWithShape="0">
                    <a:prstClr val="black">
                      <a:alpha val="40000"/>
                    </a:prstClr>
                  </a:outerShdw>
                </a:effectLst>
              </a:rPr>
              <a:t>وهضم المواد الغذائية.</a:t>
            </a:r>
            <a:r>
              <a:rPr lang="en-US" b="1" dirty="0" smtClean="0">
                <a:effectLst>
                  <a:outerShdw blurRad="50800" dist="38100" algn="tr" rotWithShape="0">
                    <a:prstClr val="black">
                      <a:alpha val="40000"/>
                    </a:prstClr>
                  </a:outerShdw>
                </a:effectLst>
              </a:rPr>
              <a:t> </a:t>
            </a:r>
            <a:endParaRPr lang="ar-EG" b="1" dirty="0">
              <a:effectLst>
                <a:outerShdw blurRad="50800" dist="38100" algn="tr" rotWithShape="0">
                  <a:prstClr val="black">
                    <a:alpha val="40000"/>
                  </a:prstClr>
                </a:outerShdw>
              </a:effectLst>
            </a:endParaRPr>
          </a:p>
          <a:p>
            <a:pPr rtl="0">
              <a:buNone/>
            </a:pPr>
            <a:r>
              <a:rPr lang="ar-SA" b="1" dirty="0" smtClean="0">
                <a:effectLst>
                  <a:outerShdw blurRad="50800" dist="38100" algn="tr" rotWithShape="0">
                    <a:prstClr val="black">
                      <a:alpha val="40000"/>
                    </a:prstClr>
                  </a:outerShdw>
                </a:effectLst>
              </a:rPr>
              <a:t> </a:t>
            </a:r>
            <a:r>
              <a:rPr lang="ar-SA" b="1" dirty="0" smtClean="0">
                <a:solidFill>
                  <a:srgbClr val="00B050"/>
                </a:solidFill>
                <a:effectLst>
                  <a:outerShdw blurRad="50800" dist="38100" algn="tr" rotWithShape="0">
                    <a:prstClr val="black">
                      <a:alpha val="40000"/>
                    </a:prstClr>
                  </a:outerShdw>
                </a:effectLst>
              </a:rPr>
              <a:t>ا</a:t>
            </a:r>
            <a:r>
              <a:rPr lang="ar-EG" b="1" u="sng" dirty="0" smtClean="0">
                <a:solidFill>
                  <a:srgbClr val="00B050"/>
                </a:solidFill>
                <a:effectLst>
                  <a:outerShdw blurRad="50800" dist="38100" algn="tr" rotWithShape="0">
                    <a:prstClr val="black">
                      <a:alpha val="40000"/>
                    </a:prstClr>
                  </a:outerShdw>
                </a:effectLst>
              </a:rPr>
              <a:t>لمرحلة الثالثة</a:t>
            </a:r>
            <a:r>
              <a:rPr lang="ar-SA" b="1" u="sng" dirty="0" smtClean="0">
                <a:solidFill>
                  <a:srgbClr val="00B050"/>
                </a:solidFill>
                <a:effectLst>
                  <a:outerShdw blurRad="50800" dist="38100" algn="tr" rotWithShape="0">
                    <a:prstClr val="black">
                      <a:alpha val="40000"/>
                    </a:prstClr>
                  </a:outerShdw>
                </a:effectLst>
              </a:rPr>
              <a:t> </a:t>
            </a:r>
            <a:r>
              <a:rPr lang="ar-EG" b="1" dirty="0" smtClean="0">
                <a:effectLst>
                  <a:outerShdw blurRad="50800" dist="38100" algn="tr" rotWithShape="0">
                    <a:prstClr val="black">
                      <a:alpha val="40000"/>
                    </a:prstClr>
                  </a:outerShdw>
                </a:effectLst>
              </a:rPr>
              <a:t>: </a:t>
            </a:r>
            <a:r>
              <a:rPr lang="ar-EG" b="1" dirty="0">
                <a:effectLst>
                  <a:outerShdw blurRad="50800" dist="38100" algn="tr" rotWithShape="0">
                    <a:prstClr val="black">
                      <a:alpha val="40000"/>
                    </a:prstClr>
                  </a:outerShdw>
                </a:effectLst>
              </a:rPr>
              <a:t>النمو.</a:t>
            </a:r>
            <a:r>
              <a:rPr lang="en-US" b="1" dirty="0" smtClean="0">
                <a:effectLst>
                  <a:outerShdw blurRad="50800" dist="38100" algn="tr" rotWithShape="0">
                    <a:prstClr val="black">
                      <a:alpha val="40000"/>
                    </a:prstClr>
                  </a:outerShdw>
                </a:effectLst>
              </a:rPr>
              <a:t> </a:t>
            </a:r>
            <a:endParaRPr lang="ar-SA" b="1" dirty="0" smtClean="0">
              <a:effectLst>
                <a:outerShdw blurRad="50800" dist="38100" algn="tr" rotWithShape="0">
                  <a:prstClr val="black">
                    <a:alpha val="40000"/>
                  </a:prstClr>
                </a:outerShdw>
              </a:effectLst>
            </a:endParaRPr>
          </a:p>
          <a:p>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435280" cy="4525963"/>
          </a:xfrm>
        </p:spPr>
        <p:txBody>
          <a:bodyPr>
            <a:normAutofit/>
          </a:bodyPr>
          <a:lstStyle/>
          <a:p>
            <a:r>
              <a:rPr lang="ar-EG" sz="3200" b="1" u="sng" dirty="0" smtClean="0">
                <a:solidFill>
                  <a:srgbClr val="00B050"/>
                </a:solidFill>
                <a:effectLst>
                  <a:outerShdw blurRad="50800" dist="38100" algn="tr" rotWithShape="0">
                    <a:prstClr val="black">
                      <a:alpha val="40000"/>
                    </a:prstClr>
                  </a:outerShdw>
                </a:effectLst>
              </a:rPr>
              <a:t>أولا </a:t>
            </a:r>
            <a:r>
              <a:rPr lang="ar-EG" sz="3200" b="1" u="sng" dirty="0">
                <a:solidFill>
                  <a:srgbClr val="00B050"/>
                </a:solidFill>
                <a:effectLst>
                  <a:outerShdw blurRad="50800" dist="38100" algn="tr" rotWithShape="0">
                    <a:prstClr val="black">
                      <a:alpha val="40000"/>
                    </a:prstClr>
                  </a:outerShdw>
                </a:effectLst>
              </a:rPr>
              <a:t>: العوامل </a:t>
            </a:r>
            <a:r>
              <a:rPr lang="ar-EG" sz="3200" b="1" u="sng" dirty="0" err="1">
                <a:solidFill>
                  <a:srgbClr val="00B050"/>
                </a:solidFill>
                <a:effectLst>
                  <a:outerShdw blurRad="50800" dist="38100" algn="tr" rotWithShape="0">
                    <a:prstClr val="black">
                      <a:alpha val="40000"/>
                    </a:prstClr>
                  </a:outerShdw>
                </a:effectLst>
              </a:rPr>
              <a:t>البيئيه</a:t>
            </a:r>
            <a:r>
              <a:rPr lang="ar-EG" sz="3200" b="1" u="sng" dirty="0">
                <a:solidFill>
                  <a:srgbClr val="00B050"/>
                </a:solidFill>
                <a:effectLst>
                  <a:outerShdw blurRad="50800" dist="38100" algn="tr" rotWithShape="0">
                    <a:prstClr val="black">
                      <a:alpha val="40000"/>
                    </a:prstClr>
                  </a:outerShdw>
                </a:effectLst>
              </a:rPr>
              <a:t> </a:t>
            </a:r>
            <a:r>
              <a:rPr lang="ar-SA" sz="3200" b="1" u="sng" dirty="0" smtClean="0">
                <a:solidFill>
                  <a:srgbClr val="00B050"/>
                </a:solidFill>
                <a:effectLst>
                  <a:outerShdw blurRad="50800" dist="38100" algn="tr" rotWithShape="0">
                    <a:prstClr val="black">
                      <a:alpha val="40000"/>
                    </a:prstClr>
                  </a:outerShdw>
                </a:effectLst>
              </a:rPr>
              <a:t>(</a:t>
            </a:r>
            <a:r>
              <a:rPr lang="ar-SA" sz="3200" b="1" u="sng" dirty="0" err="1" smtClean="0">
                <a:solidFill>
                  <a:srgbClr val="00B050"/>
                </a:solidFill>
                <a:effectLst>
                  <a:outerShdw blurRad="50800" dist="38100" algn="tr" rotWithShape="0">
                    <a:prstClr val="black">
                      <a:alpha val="40000"/>
                    </a:prstClr>
                  </a:outerShdw>
                </a:effectLst>
              </a:rPr>
              <a:t>الخارجيه</a:t>
            </a:r>
            <a:r>
              <a:rPr lang="ar-SA" sz="3200" b="1" u="sng" dirty="0" smtClean="0">
                <a:solidFill>
                  <a:srgbClr val="00B050"/>
                </a:solidFill>
                <a:effectLst>
                  <a:outerShdw blurRad="50800" dist="38100" algn="tr" rotWithShape="0">
                    <a:prstClr val="black">
                      <a:alpha val="40000"/>
                    </a:prstClr>
                  </a:outerShdw>
                </a:effectLst>
              </a:rPr>
              <a:t> )</a:t>
            </a:r>
            <a:r>
              <a:rPr lang="ar-EG" sz="3200" b="1" u="sng" dirty="0" smtClean="0">
                <a:solidFill>
                  <a:srgbClr val="00B050"/>
                </a:solidFill>
                <a:effectLst>
                  <a:outerShdw blurRad="50800" dist="38100" algn="tr" rotWithShape="0">
                    <a:prstClr val="black">
                      <a:alpha val="40000"/>
                    </a:prstClr>
                  </a:outerShdw>
                </a:effectLst>
              </a:rPr>
              <a:t>و </a:t>
            </a:r>
            <a:r>
              <a:rPr lang="ar-EG" sz="3200" b="1" u="sng" dirty="0">
                <a:solidFill>
                  <a:srgbClr val="00B050"/>
                </a:solidFill>
                <a:effectLst>
                  <a:outerShdw blurRad="50800" dist="38100" algn="tr" rotWithShape="0">
                    <a:prstClr val="black">
                      <a:alpha val="40000"/>
                    </a:prstClr>
                  </a:outerShdw>
                </a:effectLst>
              </a:rPr>
              <a:t>أهمها :</a:t>
            </a:r>
            <a:endParaRPr lang="ar-EG" sz="3200" b="1" dirty="0">
              <a:solidFill>
                <a:srgbClr val="00B050"/>
              </a:solidFill>
              <a:effectLst>
                <a:outerShdw blurRad="50800" dist="38100" algn="tr" rotWithShape="0">
                  <a:prstClr val="black">
                    <a:alpha val="40000"/>
                  </a:prstClr>
                </a:outerShdw>
              </a:effectLst>
            </a:endParaRPr>
          </a:p>
          <a:p>
            <a:pPr algn="just">
              <a:buNone/>
            </a:pPr>
            <a:r>
              <a:rPr lang="ar-EG" sz="3200" b="1" dirty="0" smtClean="0">
                <a:effectLst>
                  <a:outerShdw blurRad="50800" dist="38100" algn="tr" rotWithShape="0">
                    <a:prstClr val="black">
                      <a:alpha val="40000"/>
                    </a:prstClr>
                  </a:outerShdw>
                </a:effectLst>
              </a:rPr>
              <a:t>الماء.</a:t>
            </a:r>
            <a:endParaRPr lang="en-US" sz="3200" b="1" dirty="0" smtClean="0">
              <a:effectLst>
                <a:outerShdw blurRad="50800" dist="38100" algn="tr" rotWithShape="0">
                  <a:prstClr val="black">
                    <a:alpha val="40000"/>
                  </a:prstClr>
                </a:outerShdw>
              </a:effectLst>
            </a:endParaRPr>
          </a:p>
          <a:p>
            <a:pPr algn="just">
              <a:buNone/>
            </a:pPr>
            <a:r>
              <a:rPr lang="ar-EG" sz="3200" b="1" dirty="0" err="1" smtClean="0">
                <a:effectLst>
                  <a:outerShdw blurRad="50800" dist="38100" algn="tr" rotWithShape="0">
                    <a:prstClr val="black">
                      <a:alpha val="40000"/>
                    </a:prstClr>
                  </a:outerShdw>
                </a:effectLst>
              </a:rPr>
              <a:t>الحراره</a:t>
            </a:r>
            <a:r>
              <a:rPr lang="ar-EG" sz="3200" b="1" dirty="0">
                <a:effectLst>
                  <a:outerShdw blurRad="50800" dist="38100" algn="tr" rotWithShape="0">
                    <a:prstClr val="black">
                      <a:alpha val="40000"/>
                    </a:prstClr>
                  </a:outerShdw>
                </a:effectLst>
              </a:rPr>
              <a:t>.</a:t>
            </a:r>
          </a:p>
          <a:p>
            <a:pPr algn="just">
              <a:buNone/>
            </a:pPr>
            <a:r>
              <a:rPr lang="ar-EG" sz="3200" b="1" dirty="0">
                <a:effectLst>
                  <a:outerShdw blurRad="50800" dist="38100" algn="tr" rotWithShape="0">
                    <a:prstClr val="black">
                      <a:alpha val="40000"/>
                    </a:prstClr>
                  </a:outerShdw>
                </a:effectLst>
              </a:rPr>
              <a:t>الضوء .</a:t>
            </a:r>
          </a:p>
          <a:p>
            <a:pPr rtl="0">
              <a:buNone/>
            </a:pPr>
            <a:r>
              <a:rPr lang="ar-EG" sz="3200" b="1" dirty="0" err="1">
                <a:effectLst>
                  <a:outerShdw blurRad="50800" dist="38100" algn="tr" rotWithShape="0">
                    <a:prstClr val="black">
                      <a:alpha val="40000"/>
                    </a:prstClr>
                  </a:outerShdw>
                </a:effectLst>
              </a:rPr>
              <a:t>التهويه</a:t>
            </a:r>
            <a:r>
              <a:rPr lang="ar-EG" sz="3200" b="1" dirty="0">
                <a:effectLst>
                  <a:outerShdw blurRad="50800" dist="38100" algn="tr" rotWithShape="0">
                    <a:prstClr val="black">
                      <a:alpha val="40000"/>
                    </a:prstClr>
                  </a:outerShdw>
                </a:effectLst>
              </a:rPr>
              <a:t> .</a:t>
            </a:r>
            <a:endParaRPr lang="ar-SA" sz="3200" b="1" dirty="0">
              <a:effectLst>
                <a:outerShdw blurRad="50800" dist="38100" algn="tr" rotWithShape="0">
                  <a:prstClr val="black">
                    <a:alpha val="40000"/>
                  </a:prstClr>
                </a:outerShdw>
              </a:effectLst>
            </a:endParaRPr>
          </a:p>
          <a:p>
            <a:pPr>
              <a:buNone/>
            </a:pPr>
            <a:endParaRPr lang="ar-SA" sz="3200" b="1" dirty="0"/>
          </a:p>
        </p:txBody>
      </p:sp>
      <p:sp>
        <p:nvSpPr>
          <p:cNvPr id="2" name="عنوان 1"/>
          <p:cNvSpPr>
            <a:spLocks noGrp="1"/>
          </p:cNvSpPr>
          <p:nvPr>
            <p:ph type="title"/>
          </p:nvPr>
        </p:nvSpPr>
        <p:spPr/>
        <p:txBody>
          <a:bodyPr>
            <a:normAutofit fontScale="90000"/>
          </a:bodyPr>
          <a:lstStyle/>
          <a:p>
            <a:pPr algn="ctr"/>
            <a:r>
              <a:rPr lang="ar-EG" b="1" u="sng" dirty="0" smtClean="0">
                <a:solidFill>
                  <a:srgbClr val="C00000"/>
                </a:solidFill>
                <a:effectLst>
                  <a:outerShdw blurRad="50800" dist="38100" algn="tr" rotWithShape="0">
                    <a:prstClr val="black">
                      <a:alpha val="40000"/>
                    </a:prstClr>
                  </a:outerShdw>
                </a:effectLst>
              </a:rPr>
              <a:t>العوامل المؤثرة علي إنبات البذور</a:t>
            </a:r>
            <a:r>
              <a:rPr lang="en-US" dirty="0" smtClean="0">
                <a:solidFill>
                  <a:srgbClr val="C00000"/>
                </a:solidFill>
                <a:effectLst>
                  <a:outerShdw blurRad="50800" dist="38100" algn="tr" rotWithShape="0">
                    <a:prstClr val="black">
                      <a:alpha val="40000"/>
                    </a:prstClr>
                  </a:outerShdw>
                </a:effectLst>
              </a:rPr>
              <a:t> </a:t>
            </a:r>
            <a:r>
              <a:rPr lang="ar-EG" b="1" dirty="0" smtClean="0">
                <a:solidFill>
                  <a:srgbClr val="C00000"/>
                </a:solidFill>
                <a:effectLst>
                  <a:outerShdw blurRad="50800" dist="38100" algn="tr" rotWithShape="0">
                    <a:prstClr val="black">
                      <a:alpha val="40000"/>
                    </a:prstClr>
                  </a:outerShdw>
                </a:effectLst>
              </a:rPr>
              <a:t>:</a:t>
            </a:r>
            <a:r>
              <a:rPr lang="ar-EG" dirty="0" smtClean="0">
                <a:solidFill>
                  <a:srgbClr val="C00000"/>
                </a:solidFill>
                <a:effectLst>
                  <a:outerShdw blurRad="50800" dist="38100" algn="tr" rotWithShape="0">
                    <a:prstClr val="black">
                      <a:alpha val="40000"/>
                    </a:prstClr>
                  </a:outerShdw>
                </a:effectLst>
              </a:rPr>
              <a:t/>
            </a:r>
            <a:br>
              <a:rPr lang="ar-EG" dirty="0" smtClean="0">
                <a:solidFill>
                  <a:srgbClr val="C00000"/>
                </a:solidFill>
                <a:effectLst>
                  <a:outerShdw blurRad="50800" dist="38100" algn="tr" rotWithShape="0">
                    <a:prstClr val="black">
                      <a:alpha val="40000"/>
                    </a:prstClr>
                  </a:outerShdw>
                </a:effectLst>
              </a:rPr>
            </a:br>
            <a:endParaRPr lang="ar-SA"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SA" sz="3200" b="1" u="sng" dirty="0" smtClean="0">
                <a:solidFill>
                  <a:srgbClr val="00B050"/>
                </a:solidFill>
                <a:effectLst>
                  <a:outerShdw blurRad="50800" dist="38100" algn="tr" rotWithShape="0">
                    <a:prstClr val="black">
                      <a:alpha val="40000"/>
                    </a:prstClr>
                  </a:outerShdw>
                </a:effectLst>
              </a:rPr>
              <a:t>ثانيا:</a:t>
            </a:r>
            <a:r>
              <a:rPr lang="ar-EG" sz="3200" b="1" u="sng" dirty="0" smtClean="0">
                <a:solidFill>
                  <a:srgbClr val="00B050"/>
                </a:solidFill>
                <a:effectLst>
                  <a:outerShdw blurRad="50800" dist="38100" algn="tr" rotWithShape="0">
                    <a:prstClr val="black">
                      <a:alpha val="40000"/>
                    </a:prstClr>
                  </a:outerShdw>
                </a:effectLst>
              </a:rPr>
              <a:t>العوامل </a:t>
            </a:r>
            <a:r>
              <a:rPr lang="ar-EG" sz="3200" b="1" u="sng" dirty="0" err="1" smtClean="0">
                <a:solidFill>
                  <a:srgbClr val="00B050"/>
                </a:solidFill>
                <a:effectLst>
                  <a:outerShdw blurRad="50800" dist="38100" algn="tr" rotWithShape="0">
                    <a:prstClr val="black">
                      <a:alpha val="40000"/>
                    </a:prstClr>
                  </a:outerShdw>
                </a:effectLst>
              </a:rPr>
              <a:t>الداخليه</a:t>
            </a:r>
            <a:endParaRPr lang="ar-EG" sz="3200" b="1" dirty="0">
              <a:solidFill>
                <a:srgbClr val="00B050"/>
              </a:solidFill>
              <a:effectLst>
                <a:outerShdw blurRad="50800" dist="38100" algn="tr" rotWithShape="0">
                  <a:prstClr val="black">
                    <a:alpha val="40000"/>
                  </a:prstClr>
                </a:outerShdw>
              </a:effectLst>
            </a:endParaRPr>
          </a:p>
          <a:p>
            <a:r>
              <a:rPr lang="ar-EG" sz="3200" dirty="0">
                <a:effectLst>
                  <a:outerShdw blurRad="50800" dist="38100" algn="tr" rotWithShape="0">
                    <a:prstClr val="black">
                      <a:alpha val="40000"/>
                    </a:prstClr>
                  </a:outerShdw>
                </a:effectLst>
              </a:rPr>
              <a:t>عمر البذور وحيويتها</a:t>
            </a:r>
            <a:r>
              <a:rPr lang="en-US" sz="3200" dirty="0" smtClean="0">
                <a:effectLst>
                  <a:outerShdw blurRad="50800" dist="38100" algn="tr" rotWithShape="0">
                    <a:prstClr val="black">
                      <a:alpha val="40000"/>
                    </a:prstClr>
                  </a:outerShdw>
                </a:effectLst>
              </a:rPr>
              <a:t> </a:t>
            </a:r>
            <a:r>
              <a:rPr lang="ar-EG" sz="3200" dirty="0">
                <a:effectLst>
                  <a:outerShdw blurRad="50800" dist="38100" algn="tr" rotWithShape="0">
                    <a:prstClr val="black">
                      <a:alpha val="40000"/>
                    </a:prstClr>
                  </a:outerShdw>
                </a:effectLst>
              </a:rPr>
              <a:t>.</a:t>
            </a:r>
          </a:p>
          <a:p>
            <a:r>
              <a:rPr lang="ar-EG" sz="3200" dirty="0">
                <a:effectLst>
                  <a:outerShdw blurRad="50800" dist="38100" algn="tr" rotWithShape="0">
                    <a:prstClr val="black">
                      <a:alpha val="40000"/>
                    </a:prstClr>
                  </a:outerShdw>
                </a:effectLst>
              </a:rPr>
              <a:t>درجة نضح البذور</a:t>
            </a:r>
            <a:r>
              <a:rPr lang="en-US" sz="3200" dirty="0" smtClean="0">
                <a:effectLst>
                  <a:outerShdw blurRad="50800" dist="38100" algn="tr" rotWithShape="0">
                    <a:prstClr val="black">
                      <a:alpha val="40000"/>
                    </a:prstClr>
                  </a:outerShdw>
                </a:effectLst>
              </a:rPr>
              <a:t> </a:t>
            </a:r>
            <a:r>
              <a:rPr lang="ar-EG" sz="3200" dirty="0">
                <a:effectLst>
                  <a:outerShdw blurRad="50800" dist="38100" algn="tr" rotWithShape="0">
                    <a:prstClr val="black">
                      <a:alpha val="40000"/>
                    </a:prstClr>
                  </a:outerShdw>
                </a:effectLst>
              </a:rPr>
              <a:t>.</a:t>
            </a:r>
          </a:p>
          <a:p>
            <a:r>
              <a:rPr lang="ar-EG" sz="3200" dirty="0">
                <a:effectLst>
                  <a:outerShdw blurRad="50800" dist="38100" algn="tr" rotWithShape="0">
                    <a:prstClr val="black">
                      <a:alpha val="40000"/>
                    </a:prstClr>
                  </a:outerShdw>
                </a:effectLst>
              </a:rPr>
              <a:t>حجم البذور</a:t>
            </a:r>
            <a:r>
              <a:rPr lang="en-US" sz="3200" dirty="0" smtClean="0">
                <a:effectLst>
                  <a:outerShdw blurRad="50800" dist="38100" algn="tr" rotWithShape="0">
                    <a:prstClr val="black">
                      <a:alpha val="40000"/>
                    </a:prstClr>
                  </a:outerShdw>
                </a:effectLst>
              </a:rPr>
              <a:t> </a:t>
            </a:r>
            <a:r>
              <a:rPr lang="ar-EG" sz="3200" dirty="0">
                <a:effectLst>
                  <a:outerShdw blurRad="50800" dist="38100" algn="tr" rotWithShape="0">
                    <a:prstClr val="black">
                      <a:alpha val="40000"/>
                    </a:prstClr>
                  </a:outerShdw>
                </a:effectLst>
              </a:rPr>
              <a:t> .</a:t>
            </a:r>
          </a:p>
          <a:p>
            <a:r>
              <a:rPr lang="ar-EG" sz="3200" dirty="0">
                <a:effectLst>
                  <a:outerShdw blurRad="50800" dist="38100" algn="tr" rotWithShape="0">
                    <a:prstClr val="black">
                      <a:alpha val="40000"/>
                    </a:prstClr>
                  </a:outerShdw>
                </a:effectLst>
              </a:rPr>
              <a:t>غياب الجنين </a:t>
            </a:r>
            <a:r>
              <a:rPr lang="ar-EG" sz="3200" dirty="0" err="1">
                <a:effectLst>
                  <a:outerShdw blurRad="50800" dist="38100" algn="tr" rotWithShape="0">
                    <a:prstClr val="black">
                      <a:alpha val="40000"/>
                    </a:prstClr>
                  </a:outerShdw>
                </a:effectLst>
              </a:rPr>
              <a:t>فى</a:t>
            </a:r>
            <a:r>
              <a:rPr lang="ar-EG" sz="3200" dirty="0">
                <a:effectLst>
                  <a:outerShdw blurRad="50800" dist="38100" algn="tr" rotWithShape="0">
                    <a:prstClr val="black">
                      <a:alpha val="40000"/>
                    </a:prstClr>
                  </a:outerShdw>
                </a:effectLst>
              </a:rPr>
              <a:t> البذرة</a:t>
            </a:r>
            <a:r>
              <a:rPr lang="en-US" sz="3200" dirty="0" smtClean="0">
                <a:effectLst>
                  <a:outerShdw blurRad="50800" dist="38100" algn="tr" rotWithShape="0">
                    <a:prstClr val="black">
                      <a:alpha val="40000"/>
                    </a:prstClr>
                  </a:outerShdw>
                </a:effectLst>
              </a:rPr>
              <a:t> </a:t>
            </a:r>
            <a:r>
              <a:rPr lang="ar-EG" sz="3200" dirty="0">
                <a:effectLst>
                  <a:outerShdw blurRad="50800" dist="38100" algn="tr" rotWithShape="0">
                    <a:prstClr val="black">
                      <a:alpha val="40000"/>
                    </a:prstClr>
                  </a:outerShdw>
                </a:effectLst>
              </a:rPr>
              <a:t> .</a:t>
            </a:r>
          </a:p>
          <a:p>
            <a:r>
              <a:rPr lang="ar-EG" sz="3200" dirty="0">
                <a:effectLst>
                  <a:outerShdw blurRad="50800" dist="38100" algn="tr" rotWithShape="0">
                    <a:prstClr val="black">
                      <a:alpha val="40000"/>
                    </a:prstClr>
                  </a:outerShdw>
                </a:effectLst>
              </a:rPr>
              <a:t>الإصابة بالأمراض</a:t>
            </a:r>
            <a:r>
              <a:rPr lang="en-US" sz="3200" dirty="0" smtClean="0">
                <a:effectLst>
                  <a:outerShdw blurRad="50800" dist="38100" algn="tr" rotWithShape="0">
                    <a:prstClr val="black">
                      <a:alpha val="40000"/>
                    </a:prstClr>
                  </a:outerShdw>
                </a:effectLst>
              </a:rPr>
              <a:t> </a:t>
            </a:r>
            <a:endParaRPr lang="ar-SA" sz="3200" dirty="0" smtClean="0"/>
          </a:p>
          <a:p>
            <a:endParaRPr lang="ar-SA" sz="3200" dirty="0"/>
          </a:p>
        </p:txBody>
      </p:sp>
      <p:sp>
        <p:nvSpPr>
          <p:cNvPr id="2" name="عنوان 1"/>
          <p:cNvSpPr>
            <a:spLocks noGrp="1"/>
          </p:cNvSpPr>
          <p:nvPr>
            <p:ph type="title"/>
          </p:nvPr>
        </p:nvSpPr>
        <p:spPr/>
        <p:txBody>
          <a:bodyPr/>
          <a:lstStyle/>
          <a:p>
            <a:endParaRPr lang="ar-SA"/>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481328"/>
            <a:ext cx="8435280" cy="4525963"/>
          </a:xfrm>
        </p:spPr>
        <p:txBody>
          <a:bodyPr>
            <a:normAutofit/>
          </a:bodyPr>
          <a:lstStyle/>
          <a:p>
            <a:r>
              <a:rPr lang="ar-EG" dirty="0" smtClean="0">
                <a:effectLst>
                  <a:outerShdw blurRad="50800" dist="38100" algn="tr" rotWithShape="0">
                    <a:prstClr val="black">
                      <a:alpha val="40000"/>
                    </a:prstClr>
                  </a:outerShdw>
                </a:effectLst>
              </a:rPr>
              <a:t>توقف </a:t>
            </a:r>
            <a:r>
              <a:rPr lang="ar-EG" dirty="0">
                <a:effectLst>
                  <a:outerShdw blurRad="50800" dist="38100" algn="tr" rotWithShape="0">
                    <a:prstClr val="black">
                      <a:alpha val="40000"/>
                    </a:prstClr>
                  </a:outerShdw>
                </a:effectLst>
              </a:rPr>
              <a:t>النمو، أو بقائه في حالة النمو </a:t>
            </a:r>
            <a:r>
              <a:rPr lang="ar-EG" dirty="0" err="1" smtClean="0">
                <a:effectLst>
                  <a:outerShdw blurRad="50800" dist="38100" algn="tr" rotWithShape="0">
                    <a:prstClr val="black">
                      <a:alpha val="40000"/>
                    </a:prstClr>
                  </a:outerShdw>
                </a:effectLst>
              </a:rPr>
              <a:t>الأدني</a:t>
            </a:r>
            <a:r>
              <a:rPr lang="ar-EG" dirty="0" smtClean="0">
                <a:effectLst>
                  <a:outerShdw blurRad="50800" dist="38100" algn="tr" rotWithShape="0">
                    <a:prstClr val="black">
                      <a:alpha val="40000"/>
                    </a:prstClr>
                  </a:outerShdw>
                </a:effectLst>
              </a:rPr>
              <a:t>، </a:t>
            </a:r>
            <a:r>
              <a:rPr lang="ar-EG" dirty="0">
                <a:effectLst>
                  <a:outerShdw blurRad="50800" dist="38100" algn="tr" rotWithShape="0">
                    <a:prstClr val="black">
                      <a:alpha val="40000"/>
                    </a:prstClr>
                  </a:outerShdw>
                </a:effectLst>
              </a:rPr>
              <a:t>وفشل أجنة البذور، أو البراعم وأعضاء نباتية أخري، عن النشاط، تحت الظروف البيئية الملائمة للنمو، أو الغير ملائمة </a:t>
            </a:r>
            <a:endParaRPr lang="ar-SA" dirty="0" smtClean="0">
              <a:effectLst>
                <a:outerShdw blurRad="50800" dist="38100" algn="tr" rotWithShape="0">
                  <a:prstClr val="black">
                    <a:alpha val="40000"/>
                  </a:prstClr>
                </a:outerShdw>
              </a:effectLst>
            </a:endParaRPr>
          </a:p>
          <a:p>
            <a:r>
              <a:rPr lang="ar-EG" dirty="0" smtClean="0">
                <a:solidFill>
                  <a:srgbClr val="C00000"/>
                </a:solidFill>
                <a:effectLst>
                  <a:outerShdw blurRad="50800" dist="38100" algn="tr" rotWithShape="0">
                    <a:prstClr val="black">
                      <a:alpha val="40000"/>
                    </a:prstClr>
                  </a:outerShdw>
                </a:effectLst>
              </a:rPr>
              <a:t>ويرجع </a:t>
            </a:r>
            <a:r>
              <a:rPr lang="ar-EG" dirty="0">
                <a:solidFill>
                  <a:srgbClr val="C00000"/>
                </a:solidFill>
                <a:effectLst>
                  <a:outerShdw blurRad="50800" dist="38100" algn="tr" rotWithShape="0">
                    <a:prstClr val="black">
                      <a:alpha val="40000"/>
                    </a:prstClr>
                  </a:outerShdw>
                </a:effectLst>
              </a:rPr>
              <a:t>فشل النمو، أو توقفه</a:t>
            </a:r>
            <a:r>
              <a:rPr lang="ar-EG" dirty="0">
                <a:effectLst>
                  <a:outerShdw blurRad="50800" dist="38100" algn="tr" rotWithShape="0">
                    <a:prstClr val="black">
                      <a:alpha val="40000"/>
                    </a:prstClr>
                  </a:outerShdw>
                </a:effectLst>
              </a:rPr>
              <a:t>، تحت الظروف البيئية الملائمة، إلي عوامل </a:t>
            </a:r>
            <a:r>
              <a:rPr lang="ar-EG" dirty="0" smtClean="0">
                <a:effectLst>
                  <a:outerShdw blurRad="50800" dist="38100" algn="tr" rotWithShape="0">
                    <a:prstClr val="black">
                      <a:alpha val="40000"/>
                    </a:prstClr>
                  </a:outerShdw>
                </a:effectLst>
              </a:rPr>
              <a:t>داخلية</a:t>
            </a:r>
            <a:r>
              <a:rPr lang="ar-EG" dirty="0">
                <a:effectLst>
                  <a:outerShdw blurRad="50800" dist="38100" algn="tr" rotWithShape="0">
                    <a:prstClr val="black">
                      <a:alpha val="40000"/>
                    </a:prstClr>
                  </a:outerShdw>
                </a:effectLst>
              </a:rPr>
              <a:t> </a:t>
            </a:r>
            <a:r>
              <a:rPr lang="ar-EG" b="1" dirty="0">
                <a:effectLst>
                  <a:outerShdw blurRad="50800" dist="38100" algn="tr" rotWithShape="0">
                    <a:prstClr val="black">
                      <a:alpha val="40000"/>
                    </a:prstClr>
                  </a:outerShdw>
                </a:effectLst>
              </a:rPr>
              <a:t>فكثيراً من البذور لا يمكنها الإنبات بعد حصادها مباشرة, بالرغم من تعريضها لظروف بيئية مثالية للإنبات, بل يجب أن تمر فترة من </a:t>
            </a:r>
            <a:r>
              <a:rPr lang="ar-EG" b="1" dirty="0" err="1" smtClean="0">
                <a:effectLst>
                  <a:outerShdw blurRad="50800" dist="38100" algn="tr" rotWithShape="0">
                    <a:prstClr val="black">
                      <a:alpha val="40000"/>
                    </a:prstClr>
                  </a:outerShdw>
                </a:effectLst>
              </a:rPr>
              <a:t>ا</a:t>
            </a:r>
            <a:r>
              <a:rPr lang="ar-SA" b="1" dirty="0" smtClean="0">
                <a:effectLst>
                  <a:outerShdw blurRad="50800" dist="38100" algn="tr" rotWithShape="0">
                    <a:prstClr val="black">
                      <a:alpha val="40000"/>
                    </a:prstClr>
                  </a:outerShdw>
                </a:effectLst>
              </a:rPr>
              <a:t>لسكون</a:t>
            </a:r>
            <a:r>
              <a:rPr lang="ar-EG" b="1" dirty="0" smtClean="0">
                <a:effectLst>
                  <a:outerShdw blurRad="50800" dist="38100" algn="tr" rotWithShape="0">
                    <a:prstClr val="black">
                      <a:alpha val="40000"/>
                    </a:prstClr>
                  </a:outerShdw>
                </a:effectLst>
              </a:rPr>
              <a:t>, </a:t>
            </a:r>
            <a:r>
              <a:rPr lang="ar-EG" b="1" dirty="0">
                <a:effectLst>
                  <a:outerShdw blurRad="50800" dist="38100" algn="tr" rotWithShape="0">
                    <a:prstClr val="black">
                      <a:alpha val="40000"/>
                    </a:prstClr>
                  </a:outerShdw>
                </a:effectLst>
              </a:rPr>
              <a:t>قبل استنباتها</a:t>
            </a:r>
            <a:endParaRPr lang="ar-SA" b="1" dirty="0" smtClean="0"/>
          </a:p>
          <a:p>
            <a:r>
              <a:rPr lang="ar-EG" dirty="0" smtClean="0">
                <a:effectLst>
                  <a:outerShdw blurRad="50800" dist="38100" algn="tr" rotWithShape="0">
                    <a:prstClr val="black">
                      <a:alpha val="40000"/>
                    </a:prstClr>
                  </a:outerShdw>
                </a:effectLst>
              </a:rPr>
              <a:t>. </a:t>
            </a:r>
            <a:r>
              <a:rPr lang="ar-EG" dirty="0">
                <a:effectLst>
                  <a:outerShdw blurRad="50800" dist="38100" algn="tr" rotWithShape="0">
                    <a:prstClr val="black">
                      <a:alpha val="40000"/>
                    </a:prstClr>
                  </a:outerShdw>
                </a:effectLst>
              </a:rPr>
              <a:t>أما </a:t>
            </a:r>
            <a:r>
              <a:rPr lang="ar-EG" dirty="0" smtClean="0">
                <a:effectLst>
                  <a:outerShdw blurRad="50800" dist="38100" algn="tr" rotWithShape="0">
                    <a:prstClr val="black">
                      <a:alpha val="40000"/>
                    </a:prstClr>
                  </a:outerShdw>
                </a:effectLst>
              </a:rPr>
              <a:t>فش</a:t>
            </a:r>
            <a:r>
              <a:rPr lang="ar-SA" dirty="0" smtClean="0">
                <a:effectLst>
                  <a:outerShdw blurRad="50800" dist="38100" algn="tr" rotWithShape="0">
                    <a:prstClr val="black">
                      <a:alpha val="40000"/>
                    </a:prstClr>
                  </a:outerShdw>
                </a:effectLst>
              </a:rPr>
              <a:t>لها </a:t>
            </a:r>
            <a:r>
              <a:rPr lang="ar-EG" dirty="0" smtClean="0">
                <a:effectLst>
                  <a:outerShdw blurRad="50800" dist="38100" algn="tr" rotWithShape="0">
                    <a:prstClr val="black">
                      <a:alpha val="40000"/>
                    </a:prstClr>
                  </a:outerShdw>
                </a:effectLst>
              </a:rPr>
              <a:t>تحت </a:t>
            </a:r>
            <a:r>
              <a:rPr lang="ar-EG" dirty="0">
                <a:effectLst>
                  <a:outerShdw blurRad="50800" dist="38100" algn="tr" rotWithShape="0">
                    <a:prstClr val="black">
                      <a:alpha val="40000"/>
                    </a:prstClr>
                  </a:outerShdw>
                </a:effectLst>
              </a:rPr>
              <a:t>الظروف البيئية الغير ملائمة، فترجع إلي مجموعة من العوامل </a:t>
            </a:r>
            <a:r>
              <a:rPr lang="ar-EG" dirty="0" smtClean="0">
                <a:effectLst>
                  <a:outerShdw blurRad="50800" dist="38100" algn="tr" rotWithShape="0">
                    <a:prstClr val="black">
                      <a:alpha val="40000"/>
                    </a:prstClr>
                  </a:outerShdw>
                </a:effectLst>
              </a:rPr>
              <a:t>الخارجية</a:t>
            </a:r>
            <a:endParaRPr lang="ar-SA" dirty="0"/>
          </a:p>
        </p:txBody>
      </p:sp>
      <p:sp>
        <p:nvSpPr>
          <p:cNvPr id="2" name="عنوان 1"/>
          <p:cNvSpPr>
            <a:spLocks noGrp="1"/>
          </p:cNvSpPr>
          <p:nvPr>
            <p:ph type="title"/>
          </p:nvPr>
        </p:nvSpPr>
        <p:spPr/>
        <p:txBody>
          <a:bodyPr>
            <a:normAutofit/>
          </a:bodyPr>
          <a:lstStyle/>
          <a:p>
            <a:pPr algn="ctr"/>
            <a:r>
              <a:rPr lang="ar-SA" sz="4800" b="1" dirty="0" smtClean="0">
                <a:solidFill>
                  <a:srgbClr val="C00000"/>
                </a:solidFill>
                <a:effectLst>
                  <a:outerShdw blurRad="50800" dist="38100" algn="tr" rotWithShape="0">
                    <a:prstClr val="black">
                      <a:alpha val="40000"/>
                    </a:prstClr>
                  </a:outerShdw>
                </a:effectLst>
              </a:rPr>
              <a:t>ما هو </a:t>
            </a:r>
            <a:r>
              <a:rPr lang="ar-EG" sz="4800" b="1" dirty="0" smtClean="0">
                <a:solidFill>
                  <a:srgbClr val="C00000"/>
                </a:solidFill>
                <a:effectLst>
                  <a:outerShdw blurRad="50800" dist="38100" algn="tr" rotWithShape="0">
                    <a:prstClr val="black">
                      <a:alpha val="40000"/>
                    </a:prstClr>
                  </a:outerShdw>
                </a:effectLst>
              </a:rPr>
              <a:t>الكمون أو السكون</a:t>
            </a:r>
            <a:endParaRPr lang="ar-SA" sz="4800" b="1" dirty="0">
              <a:solidFill>
                <a:srgbClr val="C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539552" y="548680"/>
            <a:ext cx="8270736" cy="5323352"/>
          </a:xfrm>
        </p:spPr>
        <p:txBody>
          <a:bodyPr>
            <a:noAutofit/>
          </a:bodyPr>
          <a:lstStyle/>
          <a:p>
            <a:pPr algn="r"/>
            <a:r>
              <a:rPr lang="ar-EG" sz="4400" b="1" u="sng" dirty="0" smtClean="0">
                <a:solidFill>
                  <a:srgbClr val="C00000"/>
                </a:solidFill>
                <a:effectLst>
                  <a:outerShdw blurRad="50800" dist="38100" algn="tr" rotWithShape="0">
                    <a:prstClr val="black">
                      <a:alpha val="40000"/>
                    </a:prstClr>
                  </a:outerShdw>
                </a:effectLst>
              </a:rPr>
              <a:t>أسباب الكمون </a:t>
            </a:r>
            <a:r>
              <a:rPr lang="ar-SA" sz="4400" b="1" u="sng" dirty="0" err="1" smtClean="0">
                <a:solidFill>
                  <a:srgbClr val="C00000"/>
                </a:solidFill>
                <a:effectLst>
                  <a:outerShdw blurRad="50800" dist="38100" algn="tr" rotWithShape="0">
                    <a:prstClr val="black">
                      <a:alpha val="40000"/>
                    </a:prstClr>
                  </a:outerShdw>
                </a:effectLst>
              </a:rPr>
              <a:t>:</a:t>
            </a:r>
            <a:endParaRPr lang="ar-SA" sz="4400" b="1" dirty="0" smtClean="0">
              <a:solidFill>
                <a:srgbClr val="C00000"/>
              </a:solidFill>
              <a:effectLst>
                <a:outerShdw blurRad="50800" dist="38100" algn="tr" rotWithShape="0">
                  <a:prstClr val="black">
                    <a:alpha val="40000"/>
                  </a:prstClr>
                </a:outerShdw>
              </a:effectLst>
            </a:endParaRPr>
          </a:p>
          <a:p>
            <a:pPr algn="r"/>
            <a:r>
              <a:rPr lang="ar-EG" sz="4400" b="1" u="sng" dirty="0" smtClean="0">
                <a:solidFill>
                  <a:srgbClr val="00B050"/>
                </a:solidFill>
                <a:effectLst>
                  <a:outerShdw blurRad="50800" dist="38100" algn="tr" rotWithShape="0">
                    <a:prstClr val="black">
                      <a:alpha val="40000"/>
                    </a:prstClr>
                  </a:outerShdw>
                </a:effectLst>
              </a:rPr>
              <a:t> </a:t>
            </a:r>
            <a:r>
              <a:rPr lang="ar-EG" sz="2800" b="1" u="sng" dirty="0" smtClean="0">
                <a:solidFill>
                  <a:srgbClr val="00B050"/>
                </a:solidFill>
                <a:effectLst>
                  <a:outerShdw blurRad="50800" dist="38100" algn="tr" rotWithShape="0">
                    <a:prstClr val="black">
                      <a:alpha val="40000"/>
                    </a:prstClr>
                  </a:outerShdw>
                </a:effectLst>
              </a:rPr>
              <a:t>أولاً:</a:t>
            </a:r>
            <a:r>
              <a:rPr lang="ar-SA" sz="2800" b="1" u="sng" dirty="0" smtClean="0">
                <a:solidFill>
                  <a:srgbClr val="00B050"/>
                </a:solidFill>
                <a:effectLst>
                  <a:outerShdw blurRad="50800" dist="38100" algn="tr" rotWithShape="0">
                    <a:prstClr val="black">
                      <a:alpha val="40000"/>
                    </a:prstClr>
                  </a:outerShdw>
                </a:effectLst>
              </a:rPr>
              <a:t>الكمون </a:t>
            </a:r>
            <a:r>
              <a:rPr lang="ar-SA" sz="2800" b="1" u="sng" dirty="0" err="1" smtClean="0">
                <a:solidFill>
                  <a:srgbClr val="00B050"/>
                </a:solidFill>
                <a:effectLst>
                  <a:outerShdw blurRad="50800" dist="38100" algn="tr" rotWithShape="0">
                    <a:prstClr val="black">
                      <a:alpha val="40000"/>
                    </a:prstClr>
                  </a:outerShdw>
                </a:effectLst>
              </a:rPr>
              <a:t>الطبيعي :</a:t>
            </a:r>
            <a:endParaRPr lang="ar-SA" sz="2800" b="1" u="sng" dirty="0" smtClean="0">
              <a:solidFill>
                <a:srgbClr val="00B050"/>
              </a:solidFill>
              <a:effectLst>
                <a:outerShdw blurRad="50800" dist="38100" algn="tr" rotWithShape="0">
                  <a:prstClr val="black">
                    <a:alpha val="40000"/>
                  </a:prstClr>
                </a:outerShdw>
              </a:effectLst>
            </a:endParaRPr>
          </a:p>
          <a:p>
            <a:pPr algn="r"/>
            <a:r>
              <a:rPr lang="ar-SA" sz="2800" b="1" dirty="0" smtClean="0">
                <a:effectLst>
                  <a:outerShdw blurRad="50800" dist="38100" algn="tr" rotWithShape="0">
                    <a:prstClr val="black">
                      <a:alpha val="40000"/>
                    </a:prstClr>
                  </a:outerShdw>
                </a:effectLst>
              </a:rPr>
              <a:t>وهو </a:t>
            </a:r>
            <a:r>
              <a:rPr lang="ar-EG" sz="2800" b="1" dirty="0" smtClean="0">
                <a:effectLst>
                  <a:outerShdw blurRad="50800" dist="38100" algn="tr" rotWithShape="0">
                    <a:prstClr val="black">
                      <a:alpha val="40000"/>
                    </a:prstClr>
                  </a:outerShdw>
                </a:effectLst>
              </a:rPr>
              <a:t> الكمون الراجع الي غطاء البذرة </a:t>
            </a:r>
            <a:br>
              <a:rPr lang="ar-EG" sz="2800" b="1" dirty="0" smtClean="0">
                <a:effectLst>
                  <a:outerShdw blurRad="50800" dist="38100" algn="tr" rotWithShape="0">
                    <a:prstClr val="black">
                      <a:alpha val="40000"/>
                    </a:prstClr>
                  </a:outerShdw>
                </a:effectLst>
              </a:rPr>
            </a:br>
            <a:r>
              <a:rPr lang="ar-SA" sz="2800" b="1" dirty="0" smtClean="0">
                <a:effectLst>
                  <a:outerShdw blurRad="50800" dist="38100" algn="tr" rotWithShape="0">
                    <a:prstClr val="black">
                      <a:alpha val="40000"/>
                    </a:prstClr>
                  </a:outerShdw>
                </a:effectLst>
              </a:rPr>
              <a:t> </a:t>
            </a:r>
            <a:r>
              <a:rPr lang="ar-EG" sz="2800" b="1" dirty="0" smtClean="0">
                <a:solidFill>
                  <a:schemeClr val="tx1">
                    <a:lumMod val="95000"/>
                    <a:lumOff val="5000"/>
                  </a:schemeClr>
                </a:solidFill>
                <a:effectLst>
                  <a:outerShdw blurRad="50800" dist="38100" algn="tr" rotWithShape="0">
                    <a:prstClr val="black">
                      <a:alpha val="40000"/>
                    </a:prstClr>
                  </a:outerShdw>
                </a:effectLst>
              </a:rPr>
              <a:t>منع </a:t>
            </a:r>
            <a:r>
              <a:rPr lang="ar-EG" sz="2800" b="1" dirty="0" err="1" smtClean="0">
                <a:solidFill>
                  <a:schemeClr val="tx1">
                    <a:lumMod val="95000"/>
                    <a:lumOff val="5000"/>
                  </a:schemeClr>
                </a:solidFill>
                <a:effectLst>
                  <a:outerShdw blurRad="50800" dist="38100" algn="tr" rotWithShape="0">
                    <a:prstClr val="black">
                      <a:alpha val="40000"/>
                    </a:prstClr>
                  </a:outerShdw>
                </a:effectLst>
              </a:rPr>
              <a:t>نفاذية</a:t>
            </a:r>
            <a:r>
              <a:rPr lang="ar-EG" sz="2800" b="1" dirty="0" smtClean="0">
                <a:solidFill>
                  <a:schemeClr val="tx1">
                    <a:lumMod val="95000"/>
                    <a:lumOff val="5000"/>
                  </a:schemeClr>
                </a:solidFill>
                <a:effectLst>
                  <a:outerShdw blurRad="50800" dist="38100" algn="tr" rotWithShape="0">
                    <a:prstClr val="black">
                      <a:alpha val="40000"/>
                    </a:prstClr>
                  </a:outerShdw>
                </a:effectLst>
              </a:rPr>
              <a:t> الماء</a:t>
            </a:r>
            <a:r>
              <a:rPr lang="ar-SA" sz="2800" b="1" dirty="0" smtClean="0">
                <a:solidFill>
                  <a:schemeClr val="tx1">
                    <a:lumMod val="95000"/>
                    <a:lumOff val="5000"/>
                  </a:schemeClr>
                </a:solidFill>
                <a:effectLst>
                  <a:outerShdw blurRad="50800" dist="38100" algn="tr" rotWithShape="0">
                    <a:prstClr val="black">
                      <a:alpha val="40000"/>
                    </a:prstClr>
                  </a:outerShdw>
                </a:effectLst>
              </a:rPr>
              <a:t> و</a:t>
            </a:r>
            <a:r>
              <a:rPr lang="ar-EG" sz="2800" b="1" dirty="0" smtClean="0">
                <a:solidFill>
                  <a:schemeClr val="tx1">
                    <a:lumMod val="95000"/>
                    <a:lumOff val="5000"/>
                  </a:schemeClr>
                </a:solidFill>
                <a:effectLst>
                  <a:outerShdw blurRad="50800" dist="38100" algn="tr" rotWithShape="0">
                    <a:prstClr val="black">
                      <a:alpha val="40000"/>
                    </a:prstClr>
                  </a:outerShdw>
                </a:effectLst>
              </a:rPr>
              <a:t> منع تبادل </a:t>
            </a:r>
            <a:r>
              <a:rPr lang="ar-EG" sz="2800" b="1" dirty="0" err="1" smtClean="0">
                <a:solidFill>
                  <a:schemeClr val="tx1">
                    <a:lumMod val="95000"/>
                    <a:lumOff val="5000"/>
                  </a:schemeClr>
                </a:solidFill>
                <a:effectLst>
                  <a:outerShdw blurRad="50800" dist="38100" algn="tr" rotWithShape="0">
                    <a:prstClr val="black">
                      <a:alpha val="40000"/>
                    </a:prstClr>
                  </a:outerShdw>
                </a:effectLst>
              </a:rPr>
              <a:t>الهواء </a:t>
            </a:r>
            <a:r>
              <a:rPr lang="ar-EG" sz="2800" b="1" dirty="0" smtClean="0">
                <a:solidFill>
                  <a:schemeClr val="tx1">
                    <a:lumMod val="95000"/>
                    <a:lumOff val="5000"/>
                  </a:schemeClr>
                </a:solidFill>
                <a:effectLst>
                  <a:outerShdw blurRad="50800" dist="38100" algn="tr" rotWithShape="0">
                    <a:prstClr val="black">
                      <a:alpha val="40000"/>
                    </a:prstClr>
                  </a:outerShdw>
                </a:effectLst>
              </a:rPr>
              <a:t>، أو صعوبة </a:t>
            </a:r>
            <a:r>
              <a:rPr lang="ar-EG" sz="2800" b="1" dirty="0" err="1" smtClean="0">
                <a:solidFill>
                  <a:schemeClr val="tx1">
                    <a:lumMod val="95000"/>
                    <a:lumOff val="5000"/>
                  </a:schemeClr>
                </a:solidFill>
                <a:effectLst>
                  <a:outerShdw blurRad="50800" dist="38100" algn="tr" rotWithShape="0">
                    <a:prstClr val="black">
                      <a:alpha val="40000"/>
                    </a:prstClr>
                  </a:outerShdw>
                </a:effectLst>
              </a:rPr>
              <a:t>نفاذيتها</a:t>
            </a:r>
            <a:r>
              <a:rPr lang="ar-EG" sz="2800" b="1" dirty="0" smtClean="0">
                <a:solidFill>
                  <a:schemeClr val="tx1">
                    <a:lumMod val="95000"/>
                    <a:lumOff val="5000"/>
                  </a:schemeClr>
                </a:solidFill>
                <a:effectLst>
                  <a:outerShdw blurRad="50800" dist="38100" algn="tr" rotWithShape="0">
                    <a:prstClr val="black">
                      <a:alpha val="40000"/>
                    </a:prstClr>
                  </a:outerShdw>
                </a:effectLst>
              </a:rPr>
              <a:t> </a:t>
            </a:r>
            <a:r>
              <a:rPr lang="ar-EG" sz="2800" b="1" dirty="0" err="1" smtClean="0">
                <a:solidFill>
                  <a:schemeClr val="tx1">
                    <a:lumMod val="95000"/>
                    <a:lumOff val="5000"/>
                  </a:schemeClr>
                </a:solidFill>
                <a:effectLst>
                  <a:outerShdw blurRad="50800" dist="38100" algn="tr" rotWithShape="0">
                    <a:prstClr val="black">
                      <a:alpha val="40000"/>
                    </a:prstClr>
                  </a:outerShdw>
                </a:effectLst>
              </a:rPr>
              <a:t>له </a:t>
            </a:r>
            <a:r>
              <a:rPr lang="ar-EG" sz="2800" b="1" dirty="0" smtClean="0">
                <a:solidFill>
                  <a:schemeClr val="tx1">
                    <a:lumMod val="95000"/>
                    <a:lumOff val="5000"/>
                  </a:schemeClr>
                </a:solidFill>
                <a:effectLst>
                  <a:outerShdw blurRad="50800" dist="38100" algn="tr" rotWithShape="0">
                    <a:prstClr val="black">
                      <a:alpha val="40000"/>
                    </a:prstClr>
                  </a:outerShdw>
                </a:effectLst>
              </a:rPr>
              <a:t>، خاصة الأوكسجين </a:t>
            </a:r>
            <a:r>
              <a:rPr lang="ar-SA" sz="2800" b="1" dirty="0" err="1" smtClean="0">
                <a:solidFill>
                  <a:schemeClr val="tx1">
                    <a:lumMod val="95000"/>
                    <a:lumOff val="5000"/>
                  </a:schemeClr>
                </a:solidFill>
                <a:effectLst>
                  <a:outerShdw blurRad="50800" dist="38100" algn="tr" rotWithShape="0">
                    <a:prstClr val="black">
                      <a:alpha val="40000"/>
                    </a:prstClr>
                  </a:outerShdw>
                </a:effectLst>
              </a:rPr>
              <a:t>.</a:t>
            </a:r>
            <a:endParaRPr lang="ar-SA" sz="2800" b="1" dirty="0" smtClean="0">
              <a:solidFill>
                <a:schemeClr val="tx1">
                  <a:lumMod val="95000"/>
                  <a:lumOff val="5000"/>
                </a:schemeClr>
              </a:solidFill>
              <a:effectLst>
                <a:outerShdw blurRad="50800" dist="38100" algn="tr" rotWithShape="0">
                  <a:prstClr val="black">
                    <a:alpha val="40000"/>
                  </a:prstClr>
                </a:outerShdw>
              </a:effectLst>
            </a:endParaRPr>
          </a:p>
          <a:p>
            <a:pPr algn="r"/>
            <a:r>
              <a:rPr lang="ar-EG" sz="2800" b="1" u="sng" dirty="0" smtClean="0">
                <a:solidFill>
                  <a:srgbClr val="00B050"/>
                </a:solidFill>
                <a:effectLst>
                  <a:outerShdw blurRad="50800" dist="38100" algn="tr" rotWithShape="0">
                    <a:prstClr val="black">
                      <a:alpha val="40000"/>
                    </a:prstClr>
                  </a:outerShdw>
                </a:effectLst>
              </a:rPr>
              <a:t> ثانيا: الكمون </a:t>
            </a:r>
            <a:r>
              <a:rPr lang="ar-EG" sz="2800" b="1" u="sng" dirty="0" err="1" smtClean="0">
                <a:solidFill>
                  <a:srgbClr val="00B050"/>
                </a:solidFill>
                <a:effectLst>
                  <a:outerShdw blurRad="50800" dist="38100" algn="tr" rotWithShape="0">
                    <a:prstClr val="black">
                      <a:alpha val="40000"/>
                    </a:prstClr>
                  </a:outerShdw>
                </a:effectLst>
              </a:rPr>
              <a:t>المورفولوجي:</a:t>
            </a:r>
            <a:endParaRPr lang="ar-EG" sz="2800" b="1" u="sng" dirty="0" smtClean="0">
              <a:solidFill>
                <a:srgbClr val="00B050"/>
              </a:solidFill>
              <a:effectLst>
                <a:outerShdw blurRad="50800" dist="38100" algn="tr" rotWithShape="0">
                  <a:prstClr val="black">
                    <a:alpha val="40000"/>
                  </a:prstClr>
                </a:outerShdw>
              </a:effectLst>
            </a:endParaRPr>
          </a:p>
          <a:p>
            <a:pPr algn="r"/>
            <a:r>
              <a:rPr lang="ar-EG" sz="2800" b="1" dirty="0" smtClean="0">
                <a:effectLst>
                  <a:outerShdw blurRad="50800" dist="38100" algn="tr" rotWithShape="0">
                    <a:prstClr val="black">
                      <a:alpha val="40000"/>
                    </a:prstClr>
                  </a:outerShdw>
                </a:effectLst>
              </a:rPr>
              <a:t>الأجنة الغير مكتملة النمو، أو الناقصة التكوين</a:t>
            </a:r>
            <a:r>
              <a:rPr lang="en-US" sz="2800" b="1" dirty="0" smtClean="0">
                <a:effectLst>
                  <a:outerShdw blurRad="50800" dist="38100" algn="tr" rotWithShape="0">
                    <a:prstClr val="black">
                      <a:alpha val="40000"/>
                    </a:prstClr>
                  </a:outerShdw>
                </a:effectLst>
              </a:rPr>
              <a:t> </a:t>
            </a:r>
            <a:endParaRPr lang="ar-SA" sz="2800" b="1" dirty="0" smtClean="0">
              <a:solidFill>
                <a:schemeClr val="tx1">
                  <a:lumMod val="95000"/>
                  <a:lumOff val="5000"/>
                </a:schemeClr>
              </a:solidFill>
              <a:effectLst>
                <a:outerShdw blurRad="50800" dist="38100" algn="tr" rotWithShape="0">
                  <a:prstClr val="black">
                    <a:alpha val="40000"/>
                  </a:prstClr>
                </a:outerShdw>
              </a:effectLst>
            </a:endParaRPr>
          </a:p>
          <a:p>
            <a:pPr algn="r"/>
            <a:r>
              <a:rPr lang="ar-EG" sz="4400" b="1" dirty="0" smtClean="0">
                <a:solidFill>
                  <a:schemeClr val="tx1">
                    <a:lumMod val="95000"/>
                    <a:lumOff val="5000"/>
                  </a:schemeClr>
                </a:solidFill>
                <a:effectLst>
                  <a:outerShdw blurRad="50800" dist="38100" algn="tr" rotWithShape="0">
                    <a:prstClr val="black">
                      <a:alpha val="40000"/>
                    </a:prstClr>
                  </a:outerShdw>
                </a:effectLst>
              </a:rPr>
              <a:t/>
            </a:r>
            <a:br>
              <a:rPr lang="ar-EG" sz="4400" b="1" dirty="0" smtClean="0">
                <a:solidFill>
                  <a:schemeClr val="tx1">
                    <a:lumMod val="95000"/>
                    <a:lumOff val="5000"/>
                  </a:schemeClr>
                </a:solidFill>
                <a:effectLst>
                  <a:outerShdw blurRad="50800" dist="38100" algn="tr" rotWithShape="0">
                    <a:prstClr val="black">
                      <a:alpha val="40000"/>
                    </a:prstClr>
                  </a:outerShdw>
                </a:effectLst>
              </a:rPr>
            </a:br>
            <a:endParaRPr lang="ar-SA" sz="4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257</TotalTime>
  <Words>632</Words>
  <Application>Microsoft Office PowerPoint</Application>
  <PresentationFormat>عرض على الشاشة (3:4)‏</PresentationFormat>
  <Paragraphs>87</Paragraphs>
  <Slides>13</Slides>
  <Notes>1</Notes>
  <HiddenSlides>0</HiddenSlides>
  <MMClips>0</MMClips>
  <ScaleCrop>false</ScaleCrop>
  <HeadingPairs>
    <vt:vector size="4" baseType="variant">
      <vt:variant>
        <vt:lpstr>سمة</vt:lpstr>
      </vt:variant>
      <vt:variant>
        <vt:i4>1</vt:i4>
      </vt:variant>
      <vt:variant>
        <vt:lpstr>عناوين الشرائح</vt:lpstr>
      </vt:variant>
      <vt:variant>
        <vt:i4>13</vt:i4>
      </vt:variant>
    </vt:vector>
  </HeadingPairs>
  <TitlesOfParts>
    <vt:vector size="14" baseType="lpstr">
      <vt:lpstr>ملتقى</vt:lpstr>
      <vt:lpstr>تجربة كسرالكمون في بذورالداتورة باستحدام هرمون GA3</vt:lpstr>
      <vt:lpstr>اولا : إنبات البذورSeed germination</vt:lpstr>
      <vt:lpstr> </vt:lpstr>
      <vt:lpstr>الشريحة 4</vt:lpstr>
      <vt:lpstr>الشريحة 5</vt:lpstr>
      <vt:lpstr>العوامل المؤثرة علي إنبات البذور : </vt:lpstr>
      <vt:lpstr>الشريحة 7</vt:lpstr>
      <vt:lpstr>ما هو الكمون أو السكون</vt:lpstr>
      <vt:lpstr>الشريحة 9</vt:lpstr>
      <vt:lpstr>الشريحة 10</vt:lpstr>
      <vt:lpstr>الشريحة 11</vt:lpstr>
      <vt:lpstr>الشريحة 12</vt:lpstr>
      <vt:lpstr>طريقه العمل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إنبات البذورSeed germination</dc:title>
  <dc:creator>DELL</dc:creator>
  <cp:lastModifiedBy>a</cp:lastModifiedBy>
  <cp:revision>51</cp:revision>
  <dcterms:created xsi:type="dcterms:W3CDTF">2008-01-07T08:01:54Z</dcterms:created>
  <dcterms:modified xsi:type="dcterms:W3CDTF">2015-11-06T12:31:58Z</dcterms:modified>
</cp:coreProperties>
</file>